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6"/>
  </p:notesMasterIdLst>
  <p:handoutMasterIdLst>
    <p:handoutMasterId r:id="rId27"/>
  </p:handoutMasterIdLst>
  <p:sldIdLst>
    <p:sldId id="392" r:id="rId2"/>
    <p:sldId id="724" r:id="rId3"/>
    <p:sldId id="725" r:id="rId4"/>
    <p:sldId id="726" r:id="rId5"/>
    <p:sldId id="727" r:id="rId6"/>
    <p:sldId id="728" r:id="rId7"/>
    <p:sldId id="729" r:id="rId8"/>
    <p:sldId id="730" r:id="rId9"/>
    <p:sldId id="731" r:id="rId10"/>
    <p:sldId id="732" r:id="rId11"/>
    <p:sldId id="733" r:id="rId12"/>
    <p:sldId id="734" r:id="rId13"/>
    <p:sldId id="735" r:id="rId14"/>
    <p:sldId id="736" r:id="rId15"/>
    <p:sldId id="737" r:id="rId16"/>
    <p:sldId id="738" r:id="rId17"/>
    <p:sldId id="739" r:id="rId18"/>
    <p:sldId id="740" r:id="rId19"/>
    <p:sldId id="741" r:id="rId20"/>
    <p:sldId id="742" r:id="rId21"/>
    <p:sldId id="743" r:id="rId22"/>
    <p:sldId id="744" r:id="rId23"/>
    <p:sldId id="745" r:id="rId24"/>
    <p:sldId id="746" r:id="rId25"/>
  </p:sldIdLst>
  <p:sldSz cx="9144000" cy="6858000" type="screen4x3"/>
  <p:notesSz cx="7099300" cy="10234613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21532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60" y="4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6363" cy="511731"/>
          </a:xfrm>
          <a:prstGeom prst="rect">
            <a:avLst/>
          </a:prstGeom>
        </p:spPr>
        <p:txBody>
          <a:bodyPr vert="horz" lIns="94645" tIns="47323" rIns="94645" bIns="47323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645" tIns="47323" rIns="94645" bIns="47323" rtlCol="0"/>
          <a:lstStyle>
            <a:lvl1pPr algn="r">
              <a:defRPr sz="1200"/>
            </a:lvl1pPr>
          </a:lstStyle>
          <a:p>
            <a:fld id="{65F48756-28D6-411D-AA77-D7362C84334C}" type="datetimeFigureOut">
              <a:rPr lang="nl-BE" smtClean="0"/>
              <a:t>30/06/2015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2" y="9721107"/>
            <a:ext cx="3076363" cy="511731"/>
          </a:xfrm>
          <a:prstGeom prst="rect">
            <a:avLst/>
          </a:prstGeom>
        </p:spPr>
        <p:txBody>
          <a:bodyPr vert="horz" lIns="94645" tIns="47323" rIns="94645" bIns="47323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4645" tIns="47323" rIns="94645" bIns="47323" rtlCol="0" anchor="b"/>
          <a:lstStyle>
            <a:lvl1pPr algn="r">
              <a:defRPr sz="1200"/>
            </a:lvl1pPr>
          </a:lstStyle>
          <a:p>
            <a:fld id="{CDA5DA6B-F3AA-428A-877C-6CB1DCA098E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9438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6363" cy="511731"/>
          </a:xfrm>
          <a:prstGeom prst="rect">
            <a:avLst/>
          </a:prstGeom>
        </p:spPr>
        <p:txBody>
          <a:bodyPr vert="horz" lIns="94645" tIns="47323" rIns="94645" bIns="47323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645" tIns="47323" rIns="94645" bIns="47323" rtlCol="0"/>
          <a:lstStyle>
            <a:lvl1pPr algn="r">
              <a:defRPr sz="1200"/>
            </a:lvl1pPr>
          </a:lstStyle>
          <a:p>
            <a:fld id="{BCC30B41-78EE-41F9-92E9-105F11E5DBD5}" type="datetimeFigureOut">
              <a:rPr lang="nl-BE" smtClean="0"/>
              <a:t>30/06/2015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3338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45" tIns="47323" rIns="94645" bIns="47323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645" tIns="47323" rIns="94645" bIns="47323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6363" cy="511731"/>
          </a:xfrm>
          <a:prstGeom prst="rect">
            <a:avLst/>
          </a:prstGeom>
        </p:spPr>
        <p:txBody>
          <a:bodyPr vert="horz" lIns="94645" tIns="47323" rIns="94645" bIns="47323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4645" tIns="47323" rIns="94645" bIns="47323" rtlCol="0" anchor="b"/>
          <a:lstStyle>
            <a:lvl1pPr algn="r">
              <a:defRPr sz="1200"/>
            </a:lvl1pPr>
          </a:lstStyle>
          <a:p>
            <a:fld id="{C29B7680-2836-494B-8259-96E820E727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051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925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smtClean="0"/>
          </a:p>
        </p:txBody>
      </p:sp>
      <p:sp>
        <p:nvSpPr>
          <p:cNvPr id="30925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9033"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768992" indent="-295767" defTabSz="999033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183065" indent="-236613" defTabSz="999033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56292" indent="-236613" defTabSz="999033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129517" indent="-236613" defTabSz="999033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2602743" indent="-236613" defTabSz="99903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3075970" indent="-236613" defTabSz="99903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549195" indent="-236613" defTabSz="99903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4022422" indent="-236613" defTabSz="99903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129B77-5439-4EC4-9597-E9AF2063D82A}" type="slidenum">
              <a:rPr lang="nl-NL" sz="1300">
                <a:solidFill>
                  <a:prstClr val="black"/>
                </a:solidFill>
              </a:rPr>
              <a:pPr eaLnBrk="1" hangingPunct="1"/>
              <a:t>1</a:t>
            </a:fld>
            <a:endParaRPr lang="nl-NL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246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000000"/>
                </a:solidFill>
              </a:rPr>
              <a:t>Communicatie, geschreven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2F7E2-C212-4836-ADDF-F31256A7E590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6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000000"/>
                </a:solidFill>
              </a:rPr>
              <a:t>Communicatie, geschreven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98E28-559E-4A16-AAA4-99AF675D8EE0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848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000000"/>
                </a:solidFill>
              </a:rPr>
              <a:t>Communicatie, geschreven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ADAF0-4FB5-47FE-8F68-D3934AC3E691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892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000000"/>
                </a:solidFill>
              </a:rPr>
              <a:t>Communicatie, geschreven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44F94-4F39-45E6-8E09-F808DF46F4B4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620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nl-BE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000000"/>
                </a:solidFill>
              </a:rPr>
              <a:t>Communicatie, geschreven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A1843-F16C-4AC5-876D-CA1BCAFF3941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295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000000"/>
                </a:solidFill>
              </a:rPr>
              <a:t>Communicatie, geschreven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8F671-BDFA-4F39-82AA-15F9C54255B2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41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000000"/>
                </a:solidFill>
              </a:rPr>
              <a:t>Communicatie, geschreven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AA928-2683-4E57-A858-5DC367BE8DCC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026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000000"/>
                </a:solidFill>
              </a:rPr>
              <a:t>Communicatie, geschreven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146B9-9DD5-4AC7-9B1D-C0389CF56F10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50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000000"/>
                </a:solidFill>
              </a:rPr>
              <a:t>Communicatie, geschreven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E1E70-61D9-4DD3-8E71-F11892737EB8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838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000000"/>
                </a:solidFill>
              </a:rPr>
              <a:t>Communicatie, geschreven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A5B5E-B2F8-4DFA-962B-90DCD9542112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85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000000"/>
                </a:solidFill>
              </a:rPr>
              <a:t>Communicatie, geschreven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80D6F-8CF4-4E7E-B4AF-4843A41DD6EF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51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000000"/>
                </a:solidFill>
              </a:rPr>
              <a:t>Communicatie, geschreven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18223-E7BC-48D9-8F8E-FC2CE395B330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940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 dirty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000000"/>
                </a:solidFill>
              </a:rPr>
              <a:t>Communicatie, geschreven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188AF-1102-4B0B-BE95-D54005C42D97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943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>
                <a:solidFill>
                  <a:srgbClr val="000000"/>
                </a:solidFill>
              </a:rPr>
              <a:t>Communicatie, geschreven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648262-B199-4EB6-BEC1-296B34ADA128}" type="slidenum">
              <a:rPr lang="nl-N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142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een.pollefliet@ugent.b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kstvak 1"/>
          <p:cNvSpPr txBox="1">
            <a:spLocks noChangeArrowheads="1"/>
          </p:cNvSpPr>
          <p:nvPr/>
        </p:nvSpPr>
        <p:spPr bwMode="auto">
          <a:xfrm>
            <a:off x="683568" y="1511960"/>
            <a:ext cx="774550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BE" sz="5400" dirty="0" smtClean="0">
                <a:solidFill>
                  <a:srgbClr val="000000"/>
                </a:solidFill>
              </a:rPr>
              <a:t>Academische poster</a:t>
            </a:r>
            <a:br>
              <a:rPr lang="nl-BE" sz="5400" dirty="0" smtClean="0">
                <a:solidFill>
                  <a:srgbClr val="000000"/>
                </a:solidFill>
              </a:rPr>
            </a:br>
            <a:r>
              <a:rPr lang="nl-BE" sz="5400" dirty="0" smtClean="0">
                <a:solidFill>
                  <a:srgbClr val="000000"/>
                </a:solidFill>
              </a:rPr>
              <a:t>Postersessie</a:t>
            </a:r>
            <a:endParaRPr lang="nl-BE" sz="5400" dirty="0">
              <a:solidFill>
                <a:srgbClr val="000000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5740592" y="5657671"/>
            <a:ext cx="3856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Leen Pollefliet</a:t>
            </a:r>
            <a:br>
              <a:rPr lang="nl-BE" sz="3200" dirty="0" smtClean="0"/>
            </a:br>
            <a:r>
              <a:rPr lang="nl-BE" sz="2000" dirty="0" smtClean="0">
                <a:hlinkClick r:id="rId3"/>
              </a:rPr>
              <a:t>leen.pollefliet@ugent.be</a:t>
            </a:r>
            <a:r>
              <a:rPr lang="nl-BE" sz="2000" dirty="0" smtClean="0"/>
              <a:t/>
            </a:r>
            <a:br>
              <a:rPr lang="nl-BE" sz="2000" dirty="0" smtClean="0"/>
            </a:br>
            <a:r>
              <a:rPr lang="nl-BE" sz="2000" dirty="0" smtClean="0"/>
              <a:t>www.leenpollefliet.be</a:t>
            </a:r>
            <a:endParaRPr lang="nl-BE" sz="2000" dirty="0"/>
          </a:p>
        </p:txBody>
      </p:sp>
      <p:pic>
        <p:nvPicPr>
          <p:cNvPr id="6" name="Picture 2" descr="http://www.peripheralautonomy.org/files/images/ugent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085" y="116632"/>
            <a:ext cx="1275656" cy="105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nietjeparapluvergeten.files.wordpress.com/2012/10/sample-cartoon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249" y="3501008"/>
            <a:ext cx="3017855" cy="316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ugent.be/ea/img/opleiding-computerwetenschappen/logo-fir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772" y="188639"/>
            <a:ext cx="1055127" cy="98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56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018883" y="34927"/>
            <a:ext cx="6120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Module 4 - Eindwerken – academische poster 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1115616" y="69269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>
                <a:solidFill>
                  <a:srgbClr val="800000"/>
                </a:solidFill>
              </a:rPr>
              <a:t>Opmaak</a:t>
            </a:r>
            <a:r>
              <a:rPr lang="nl-BE" sz="3600" dirty="0">
                <a:solidFill>
                  <a:srgbClr val="000000"/>
                </a:solidFill>
              </a:rPr>
              <a:t> </a:t>
            </a:r>
            <a:endParaRPr lang="nl-BE" sz="3200" dirty="0">
              <a:solidFill>
                <a:srgbClr val="00000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619672" y="1346152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000000"/>
                </a:solidFill>
              </a:rPr>
              <a:t>Structuur – kolommen logische volgorde (leesrichting) …  </a:t>
            </a:r>
          </a:p>
        </p:txBody>
      </p:sp>
      <p:pic>
        <p:nvPicPr>
          <p:cNvPr id="7" name="Afbeelding 6" descr="http://1.bp.blogspot.com/-F-qLPcJnDmo/T3y8To4a0HI/AAAAAAAAE_4/OZhv9rOIApM/s1600/de_la_Vega_priming_path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09268"/>
            <a:ext cx="3744416" cy="30519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2555776" y="630002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0000"/>
                </a:solidFill>
              </a:rPr>
              <a:t>Poster - verwarrende leesrichting</a:t>
            </a:r>
          </a:p>
        </p:txBody>
      </p:sp>
      <p:sp>
        <p:nvSpPr>
          <p:cNvPr id="5" name="Rechthoek 4"/>
          <p:cNvSpPr/>
          <p:nvPr/>
        </p:nvSpPr>
        <p:spPr>
          <a:xfrm>
            <a:off x="2627784" y="5661248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900" dirty="0">
                <a:solidFill>
                  <a:srgbClr val="000000"/>
                </a:solidFill>
              </a:rPr>
              <a:t>(http://1.bp.blogspot.com/-F-</a:t>
            </a:r>
            <a:r>
              <a:rPr lang="nl-BE" sz="900" dirty="0" err="1">
                <a:solidFill>
                  <a:srgbClr val="000000"/>
                </a:solidFill>
              </a:rPr>
              <a:t>qLPcJnDmo</a:t>
            </a:r>
            <a:r>
              <a:rPr lang="nl-BE" sz="900" dirty="0">
                <a:solidFill>
                  <a:srgbClr val="000000"/>
                </a:solidFill>
              </a:rPr>
              <a:t>/T3y8To4a0HI/AAAAAAAAE_4/OZhv9rOIApM/s400/de_la_Vega_priming_path.png)</a:t>
            </a:r>
          </a:p>
        </p:txBody>
      </p:sp>
    </p:spTree>
    <p:extLst>
      <p:ext uri="{BB962C8B-B14F-4D97-AF65-F5344CB8AC3E}">
        <p14:creationId xmlns:p14="http://schemas.microsoft.com/office/powerpoint/2010/main" val="328094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115616" y="69269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>
                <a:solidFill>
                  <a:srgbClr val="800000"/>
                </a:solidFill>
              </a:rPr>
              <a:t>Opmaak</a:t>
            </a:r>
            <a:r>
              <a:rPr lang="nl-BE" sz="3600" dirty="0">
                <a:solidFill>
                  <a:srgbClr val="000000"/>
                </a:solidFill>
              </a:rPr>
              <a:t> </a:t>
            </a:r>
            <a:endParaRPr lang="nl-BE" sz="3200" dirty="0">
              <a:solidFill>
                <a:srgbClr val="00000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619672" y="1556792"/>
            <a:ext cx="66247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000000"/>
                </a:solidFill>
              </a:rPr>
              <a:t>Wit – rust </a:t>
            </a:r>
          </a:p>
          <a:p>
            <a:endParaRPr lang="nl-BE" sz="2800" dirty="0">
              <a:solidFill>
                <a:srgbClr val="000000"/>
              </a:solidFill>
            </a:endParaRPr>
          </a:p>
          <a:p>
            <a:r>
              <a:rPr lang="nl-BE" sz="2800" dirty="0">
                <a:solidFill>
                  <a:srgbClr val="000000"/>
                </a:solidFill>
              </a:rPr>
              <a:t>	</a:t>
            </a:r>
            <a:r>
              <a:rPr lang="nl-BE" sz="2800" dirty="0">
                <a:solidFill>
                  <a:srgbClr val="800000"/>
                </a:solidFill>
              </a:rPr>
              <a:t>40 % wit</a:t>
            </a:r>
            <a:br>
              <a:rPr lang="nl-BE" sz="2800" dirty="0">
                <a:solidFill>
                  <a:srgbClr val="800000"/>
                </a:solidFill>
              </a:rPr>
            </a:br>
            <a:r>
              <a:rPr lang="nl-BE" sz="2800" dirty="0">
                <a:solidFill>
                  <a:srgbClr val="800000"/>
                </a:solidFill>
              </a:rPr>
              <a:t>	40 % grafische invulling</a:t>
            </a:r>
            <a:br>
              <a:rPr lang="nl-BE" sz="2800" dirty="0">
                <a:solidFill>
                  <a:srgbClr val="800000"/>
                </a:solidFill>
              </a:rPr>
            </a:br>
            <a:r>
              <a:rPr lang="nl-BE" sz="2800" dirty="0">
                <a:solidFill>
                  <a:srgbClr val="800000"/>
                </a:solidFill>
              </a:rPr>
              <a:t>	20 % tekst</a:t>
            </a:r>
          </a:p>
          <a:p>
            <a:endParaRPr lang="nl-BE" sz="2800" dirty="0">
              <a:solidFill>
                <a:srgbClr val="000000"/>
              </a:solidFill>
            </a:endParaRPr>
          </a:p>
          <a:p>
            <a:endParaRPr lang="nl-BE" sz="2800" dirty="0">
              <a:solidFill>
                <a:srgbClr val="000000"/>
              </a:solidFill>
            </a:endParaRPr>
          </a:p>
        </p:txBody>
      </p:sp>
      <p:cxnSp>
        <p:nvCxnSpPr>
          <p:cNvPr id="8" name="Rechte verbindingslijn met pijl 7"/>
          <p:cNvCxnSpPr/>
          <p:nvPr/>
        </p:nvCxnSpPr>
        <p:spPr>
          <a:xfrm>
            <a:off x="1979712" y="2060848"/>
            <a:ext cx="432048" cy="201622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/>
          <p:cNvSpPr txBox="1"/>
          <p:nvPr/>
        </p:nvSpPr>
        <p:spPr>
          <a:xfrm>
            <a:off x="1907704" y="4198728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solidFill>
                  <a:srgbClr val="000000"/>
                </a:solidFill>
              </a:rPr>
              <a:t>Marges – kaders (boven, onder, tussen, in …) – Figuren (onder, boven …) … 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1907704" y="5210802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000000"/>
                </a:solidFill>
              </a:rPr>
              <a:t>Vermijd ruis ( uitleg - ●● …) 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1979712" y="5859269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000000"/>
                </a:solidFill>
              </a:rPr>
              <a:t>Evenwicht tussen teksten en figuren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3491880" y="-2738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Academische poster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3833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115616" y="54868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>
                <a:solidFill>
                  <a:srgbClr val="800000"/>
                </a:solidFill>
              </a:rPr>
              <a:t>Opmaak</a:t>
            </a:r>
            <a:r>
              <a:rPr lang="nl-BE" sz="3600" dirty="0">
                <a:solidFill>
                  <a:srgbClr val="000000"/>
                </a:solidFill>
              </a:rPr>
              <a:t> </a:t>
            </a:r>
            <a:endParaRPr lang="nl-BE" sz="3200" dirty="0">
              <a:solidFill>
                <a:srgbClr val="00000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619672" y="1412776"/>
            <a:ext cx="66247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000000"/>
                </a:solidFill>
              </a:rPr>
              <a:t>Achtergrond </a:t>
            </a:r>
            <a:endParaRPr lang="nl-BE" sz="2800" dirty="0">
              <a:solidFill>
                <a:srgbClr val="800000"/>
              </a:solidFill>
            </a:endParaRPr>
          </a:p>
          <a:p>
            <a:endParaRPr lang="nl-BE" sz="2800" dirty="0">
              <a:solidFill>
                <a:srgbClr val="000000"/>
              </a:solidFill>
            </a:endParaRPr>
          </a:p>
          <a:p>
            <a:endParaRPr lang="nl-BE" sz="2800" dirty="0">
              <a:solidFill>
                <a:srgbClr val="000000"/>
              </a:solidFill>
            </a:endParaRPr>
          </a:p>
        </p:txBody>
      </p:sp>
      <p:pic>
        <p:nvPicPr>
          <p:cNvPr id="10" name="Afbeelding 9" descr="http://colinpurrington.com/wp-content/uploads/2011/09/logos-bottom-poster-purringto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88840"/>
            <a:ext cx="3960440" cy="29016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vak 4"/>
          <p:cNvSpPr txBox="1"/>
          <p:nvPr/>
        </p:nvSpPr>
        <p:spPr>
          <a:xfrm>
            <a:off x="1613737" y="5316016"/>
            <a:ext cx="72057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000000"/>
                </a:solidFill>
              </a:rPr>
              <a:t>Lichte achtergrond met donkere letters</a:t>
            </a:r>
            <a:br>
              <a:rPr lang="nl-BE" sz="2800" dirty="0">
                <a:solidFill>
                  <a:srgbClr val="000000"/>
                </a:solidFill>
              </a:rPr>
            </a:br>
            <a:r>
              <a:rPr lang="nl-BE" sz="2800" dirty="0">
                <a:solidFill>
                  <a:srgbClr val="000000"/>
                </a:solidFill>
              </a:rPr>
              <a:t>Geen drukke achtergrond </a:t>
            </a:r>
            <a:br>
              <a:rPr lang="nl-BE" sz="2800" dirty="0">
                <a:solidFill>
                  <a:srgbClr val="000000"/>
                </a:solidFill>
              </a:rPr>
            </a:br>
            <a:r>
              <a:rPr lang="nl-BE" sz="2800" dirty="0">
                <a:solidFill>
                  <a:srgbClr val="000000"/>
                </a:solidFill>
              </a:rPr>
              <a:t>Geen kleurengradiënt</a:t>
            </a:r>
          </a:p>
        </p:txBody>
      </p:sp>
      <p:sp>
        <p:nvSpPr>
          <p:cNvPr id="3" name="Rechthoek 2"/>
          <p:cNvSpPr/>
          <p:nvPr/>
        </p:nvSpPr>
        <p:spPr>
          <a:xfrm>
            <a:off x="2818927" y="4969768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sz="900" dirty="0">
                <a:solidFill>
                  <a:srgbClr val="000000"/>
                </a:solidFill>
              </a:rPr>
              <a:t>(http://colinpurrington.com/tips/</a:t>
            </a:r>
            <a:r>
              <a:rPr lang="nl-BE" sz="900" dirty="0" err="1">
                <a:solidFill>
                  <a:srgbClr val="000000"/>
                </a:solidFill>
              </a:rPr>
              <a:t>academic</a:t>
            </a:r>
            <a:r>
              <a:rPr lang="nl-BE" sz="900" dirty="0">
                <a:solidFill>
                  <a:srgbClr val="000000"/>
                </a:solidFill>
              </a:rPr>
              <a:t>/</a:t>
            </a:r>
            <a:r>
              <a:rPr lang="nl-BE" sz="900" dirty="0" err="1">
                <a:solidFill>
                  <a:srgbClr val="000000"/>
                </a:solidFill>
              </a:rPr>
              <a:t>posterdesign#dosanddonts</a:t>
            </a:r>
            <a:r>
              <a:rPr lang="nl-BE" sz="9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3491880" y="-2738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Academische poster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284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115616" y="54868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>
                <a:solidFill>
                  <a:srgbClr val="800000"/>
                </a:solidFill>
              </a:rPr>
              <a:t>Opmaak</a:t>
            </a:r>
            <a:r>
              <a:rPr lang="nl-BE" sz="3600" dirty="0">
                <a:solidFill>
                  <a:srgbClr val="000000"/>
                </a:solidFill>
              </a:rPr>
              <a:t> </a:t>
            </a:r>
            <a:endParaRPr lang="nl-BE" sz="3200" dirty="0">
              <a:solidFill>
                <a:srgbClr val="00000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619672" y="1412776"/>
            <a:ext cx="66247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rgbClr val="000000"/>
                </a:solidFill>
              </a:rPr>
              <a:t>Achtergrond – niet donker </a:t>
            </a:r>
            <a:endParaRPr lang="nl-BE" sz="2800" dirty="0">
              <a:solidFill>
                <a:srgbClr val="800000"/>
              </a:solidFill>
            </a:endParaRPr>
          </a:p>
          <a:p>
            <a:endParaRPr lang="nl-BE" sz="2800" dirty="0">
              <a:solidFill>
                <a:srgbClr val="000000"/>
              </a:solidFill>
            </a:endParaRPr>
          </a:p>
          <a:p>
            <a:endParaRPr lang="nl-BE" sz="2800" dirty="0">
              <a:solidFill>
                <a:srgbClr val="000000"/>
              </a:solidFill>
            </a:endParaRPr>
          </a:p>
        </p:txBody>
      </p:sp>
      <p:pic>
        <p:nvPicPr>
          <p:cNvPr id="12" name="Afbeelding 11" descr="http://www.makesigns.com/image/makesigns/sciposters/tutorials/svp-ba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76872"/>
            <a:ext cx="4392488" cy="34777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Rechte verbindingslijn 4"/>
          <p:cNvCxnSpPr/>
          <p:nvPr/>
        </p:nvCxnSpPr>
        <p:spPr>
          <a:xfrm flipV="1">
            <a:off x="1475656" y="1628800"/>
            <a:ext cx="5184576" cy="4125818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hoek 2"/>
          <p:cNvSpPr/>
          <p:nvPr/>
        </p:nvSpPr>
        <p:spPr>
          <a:xfrm>
            <a:off x="2123728" y="5949280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900" dirty="0">
                <a:solidFill>
                  <a:srgbClr val="000000"/>
                </a:solidFill>
              </a:rPr>
              <a:t>https://www.google.be/search?q=academic+posters&amp;biw=1536&amp;bih=770&amp;tbm=isch&amp;tbo=u&amp;source=univ&amp;sa=X&amp;ei=zyCEVIaxDcrZas2egegC&amp;ved=0CCoQsAQ#facrc=_&amp;imgdii=_&amp;imgrc=gzbbIm5el66g5M%253A%3BoH9nIPxS0z_pMM%3Bhttp%253A%252F%252Fwww.makesigns.com%252Fimage%252Fmakesigns%252Fsciposters%252Ftutorials%252Fsvp-bad.jpg%3Bhttp%253A%252F%252Fwww.makesigns.com%252Ftutorials%252Fposter-design-layout.aspx%3B600%3B450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3491880" y="-2738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Academische poster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8095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115616" y="54868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>
                <a:solidFill>
                  <a:srgbClr val="800000"/>
                </a:solidFill>
              </a:rPr>
              <a:t>Opmaak</a:t>
            </a:r>
            <a:r>
              <a:rPr lang="nl-BE" sz="3600" dirty="0">
                <a:solidFill>
                  <a:srgbClr val="000000"/>
                </a:solidFill>
              </a:rPr>
              <a:t> </a:t>
            </a:r>
            <a:endParaRPr lang="nl-BE" sz="3200" dirty="0">
              <a:solidFill>
                <a:srgbClr val="00000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619672" y="1412776"/>
            <a:ext cx="8424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rgbClr val="000000"/>
                </a:solidFill>
              </a:rPr>
              <a:t>Achtergrond – niet te druk met te veel kleuren </a:t>
            </a:r>
            <a:endParaRPr lang="nl-BE" sz="2800" dirty="0">
              <a:solidFill>
                <a:srgbClr val="800000"/>
              </a:solidFill>
            </a:endParaRPr>
          </a:p>
          <a:p>
            <a:endParaRPr lang="nl-BE" sz="2800" dirty="0">
              <a:solidFill>
                <a:srgbClr val="000000"/>
              </a:solidFill>
            </a:endParaRPr>
          </a:p>
          <a:p>
            <a:endParaRPr lang="nl-BE" sz="28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http://www.afs.enea.it/giubileo/images/Rotary%202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6872"/>
            <a:ext cx="5177098" cy="366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echte verbindingslijn 7"/>
          <p:cNvCxnSpPr/>
          <p:nvPr/>
        </p:nvCxnSpPr>
        <p:spPr>
          <a:xfrm flipV="1">
            <a:off x="1600306" y="2044888"/>
            <a:ext cx="5184576" cy="4125818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hoek 2"/>
          <p:cNvSpPr/>
          <p:nvPr/>
        </p:nvSpPr>
        <p:spPr>
          <a:xfrm>
            <a:off x="1936124" y="6093296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sz="900" dirty="0">
                <a:solidFill>
                  <a:srgbClr val="000000"/>
                </a:solidFill>
              </a:rPr>
              <a:t>http://www.afs.enea.it/giubileo/images/Rotary%202003.jpg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3491880" y="-2738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Academische poster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4730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115616" y="54868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>
                <a:solidFill>
                  <a:srgbClr val="800000"/>
                </a:solidFill>
              </a:rPr>
              <a:t>Opmaak</a:t>
            </a:r>
            <a:r>
              <a:rPr lang="nl-BE" sz="3600" dirty="0">
                <a:solidFill>
                  <a:srgbClr val="000000"/>
                </a:solidFill>
              </a:rPr>
              <a:t> </a:t>
            </a:r>
            <a:endParaRPr lang="nl-BE" sz="3200" dirty="0">
              <a:solidFill>
                <a:srgbClr val="00000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619672" y="1412776"/>
            <a:ext cx="66247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rgbClr val="000000"/>
                </a:solidFill>
              </a:rPr>
              <a:t>Achtergrond- niet te druk </a:t>
            </a:r>
            <a:endParaRPr lang="nl-BE" sz="2800" dirty="0">
              <a:solidFill>
                <a:srgbClr val="800000"/>
              </a:solidFill>
            </a:endParaRPr>
          </a:p>
          <a:p>
            <a:endParaRPr lang="nl-BE" sz="2800" dirty="0">
              <a:solidFill>
                <a:srgbClr val="000000"/>
              </a:solidFill>
            </a:endParaRPr>
          </a:p>
          <a:p>
            <a:endParaRPr lang="nl-BE" sz="2800" dirty="0">
              <a:solidFill>
                <a:srgbClr val="000000"/>
              </a:solidFill>
            </a:endParaRPr>
          </a:p>
        </p:txBody>
      </p:sp>
      <p:pic>
        <p:nvPicPr>
          <p:cNvPr id="2050" name="Picture 2" descr="http://www.nuffieldfoundation.org/sites/default/files/images/Anna%20Ressell%20po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11" y="2392293"/>
            <a:ext cx="476250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Rechte verbindingslijn 8"/>
          <p:cNvCxnSpPr/>
          <p:nvPr/>
        </p:nvCxnSpPr>
        <p:spPr>
          <a:xfrm flipV="1">
            <a:off x="1475656" y="1628800"/>
            <a:ext cx="5184576" cy="4125818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hthoek 4"/>
          <p:cNvSpPr/>
          <p:nvPr/>
        </p:nvSpPr>
        <p:spPr>
          <a:xfrm>
            <a:off x="1648990" y="5949280"/>
            <a:ext cx="6858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900" dirty="0">
                <a:solidFill>
                  <a:srgbClr val="000000"/>
                </a:solidFill>
              </a:rPr>
              <a:t>(http://www.nuffieldfoundation.org/sites/default/files/images/Anna%20Ressell%20poster.jpg)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3491880" y="-2738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Academische poster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4630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115616" y="54868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>
                <a:solidFill>
                  <a:srgbClr val="800000"/>
                </a:solidFill>
              </a:rPr>
              <a:t>Opmaak</a:t>
            </a:r>
            <a:r>
              <a:rPr lang="nl-BE" sz="3600" dirty="0">
                <a:solidFill>
                  <a:srgbClr val="000000"/>
                </a:solidFill>
              </a:rPr>
              <a:t> </a:t>
            </a:r>
            <a:endParaRPr lang="nl-BE" sz="3200" dirty="0">
              <a:solidFill>
                <a:srgbClr val="00000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619672" y="1412776"/>
            <a:ext cx="66247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000000"/>
                </a:solidFill>
              </a:rPr>
              <a:t>Achtergrond </a:t>
            </a:r>
            <a:r>
              <a:rPr lang="nl-BE" sz="2800" dirty="0" smtClean="0">
                <a:solidFill>
                  <a:srgbClr val="000000"/>
                </a:solidFill>
              </a:rPr>
              <a:t>– geen gradiënt</a:t>
            </a:r>
            <a:endParaRPr lang="nl-BE" sz="2800" dirty="0">
              <a:solidFill>
                <a:srgbClr val="800000"/>
              </a:solidFill>
            </a:endParaRPr>
          </a:p>
          <a:p>
            <a:endParaRPr lang="nl-BE" sz="2800" dirty="0">
              <a:solidFill>
                <a:srgbClr val="000000"/>
              </a:solidFill>
            </a:endParaRPr>
          </a:p>
          <a:p>
            <a:endParaRPr lang="nl-BE" sz="2800" dirty="0">
              <a:solidFill>
                <a:srgbClr val="000000"/>
              </a:solidFill>
            </a:endParaRPr>
          </a:p>
        </p:txBody>
      </p:sp>
      <p:pic>
        <p:nvPicPr>
          <p:cNvPr id="3074" name="Picture 2" descr="http://www.jschrauth.com/portfolio/posters/posters/gl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129" y="2153566"/>
            <a:ext cx="5061821" cy="379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echte verbindingslijn 7"/>
          <p:cNvCxnSpPr/>
          <p:nvPr/>
        </p:nvCxnSpPr>
        <p:spPr>
          <a:xfrm flipV="1">
            <a:off x="1763688" y="1988840"/>
            <a:ext cx="5184576" cy="4125818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hoek 2"/>
          <p:cNvSpPr/>
          <p:nvPr/>
        </p:nvSpPr>
        <p:spPr>
          <a:xfrm>
            <a:off x="2555776" y="5999242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sz="900" dirty="0">
                <a:solidFill>
                  <a:srgbClr val="000000"/>
                </a:solidFill>
              </a:rPr>
              <a:t>http://www.jschrauth.com/portfolio/posters/posters/glass.jpg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3491880" y="-2738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Academische poster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4774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115616" y="69269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>
                <a:solidFill>
                  <a:srgbClr val="800000"/>
                </a:solidFill>
              </a:rPr>
              <a:t>Opmaak</a:t>
            </a:r>
            <a:r>
              <a:rPr lang="nl-BE" sz="3600" dirty="0">
                <a:solidFill>
                  <a:srgbClr val="000000"/>
                </a:solidFill>
              </a:rPr>
              <a:t> </a:t>
            </a:r>
            <a:endParaRPr lang="nl-BE" sz="3200" dirty="0">
              <a:solidFill>
                <a:srgbClr val="00000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691679" y="1484784"/>
            <a:ext cx="7447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000000"/>
                </a:solidFill>
              </a:rPr>
              <a:t>Cf. dia’s computerondersteunde presentatie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822251" y="2132856"/>
            <a:ext cx="68542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000000"/>
                </a:solidFill>
              </a:rPr>
              <a:t>Letters</a:t>
            </a:r>
            <a:br>
              <a:rPr lang="nl-BE" sz="2800" dirty="0">
                <a:solidFill>
                  <a:srgbClr val="000000"/>
                </a:solidFill>
              </a:rPr>
            </a:br>
            <a:r>
              <a:rPr lang="nl-BE" sz="2800" dirty="0">
                <a:solidFill>
                  <a:srgbClr val="000000"/>
                </a:solidFill>
              </a:rPr>
              <a:t>	</a:t>
            </a:r>
            <a:r>
              <a:rPr lang="nl-BE" sz="2800" dirty="0" err="1">
                <a:solidFill>
                  <a:srgbClr val="000000"/>
                </a:solidFill>
              </a:rPr>
              <a:t>ongeschreefd</a:t>
            </a:r>
            <a:r>
              <a:rPr lang="nl-BE" sz="2800" dirty="0">
                <a:solidFill>
                  <a:srgbClr val="000000"/>
                </a:solidFill>
              </a:rPr>
              <a:t> </a:t>
            </a:r>
            <a:br>
              <a:rPr lang="nl-BE" sz="2800" dirty="0">
                <a:solidFill>
                  <a:srgbClr val="000000"/>
                </a:solidFill>
              </a:rPr>
            </a:br>
            <a:r>
              <a:rPr lang="nl-BE" sz="2800" dirty="0">
                <a:solidFill>
                  <a:srgbClr val="000000"/>
                </a:solidFill>
              </a:rPr>
              <a:t>		</a:t>
            </a:r>
            <a:r>
              <a:rPr lang="nl-BE" sz="2400" dirty="0" err="1">
                <a:solidFill>
                  <a:srgbClr val="000000"/>
                </a:solidFill>
              </a:rPr>
              <a:t>arial</a:t>
            </a:r>
            <a:r>
              <a:rPr lang="nl-BE" sz="2400" dirty="0">
                <a:solidFill>
                  <a:srgbClr val="000000"/>
                </a:solidFill>
              </a:rPr>
              <a:t/>
            </a:r>
            <a:br>
              <a:rPr lang="nl-BE" sz="2400" dirty="0">
                <a:solidFill>
                  <a:srgbClr val="000000"/>
                </a:solidFill>
              </a:rPr>
            </a:br>
            <a:r>
              <a:rPr lang="nl-BE" sz="2400" dirty="0">
                <a:solidFill>
                  <a:srgbClr val="000000"/>
                </a:solidFill>
              </a:rPr>
              <a:t>		</a:t>
            </a:r>
            <a:r>
              <a:rPr lang="nl-BE" sz="2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verdana</a:t>
            </a:r>
            <a:r>
              <a:rPr lang="nl-BE" sz="2400" dirty="0">
                <a:solidFill>
                  <a:srgbClr val="000000"/>
                </a:solidFill>
              </a:rPr>
              <a:t/>
            </a:r>
            <a:br>
              <a:rPr lang="nl-BE" sz="2400" dirty="0">
                <a:solidFill>
                  <a:srgbClr val="000000"/>
                </a:solidFill>
              </a:rPr>
            </a:br>
            <a:r>
              <a:rPr lang="nl-BE" sz="2400" dirty="0">
                <a:solidFill>
                  <a:srgbClr val="000000"/>
                </a:solidFill>
              </a:rPr>
              <a:t>		</a:t>
            </a:r>
            <a:r>
              <a:rPr lang="nl-BE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calibri</a:t>
            </a:r>
            <a:r>
              <a:rPr lang="nl-BE" sz="2400" dirty="0">
                <a:solidFill>
                  <a:srgbClr val="000000"/>
                </a:solidFill>
              </a:rPr>
              <a:t> … 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843808" y="4365104"/>
            <a:ext cx="554461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000000"/>
                </a:solidFill>
              </a:rPr>
              <a:t>groot</a:t>
            </a:r>
            <a:r>
              <a:rPr lang="nl-BE" dirty="0">
                <a:solidFill>
                  <a:srgbClr val="000000"/>
                </a:solidFill>
              </a:rPr>
              <a:t/>
            </a:r>
            <a:br>
              <a:rPr lang="nl-BE" dirty="0">
                <a:solidFill>
                  <a:srgbClr val="000000"/>
                </a:solidFill>
              </a:rPr>
            </a:br>
            <a:r>
              <a:rPr lang="nl-BE" dirty="0">
                <a:solidFill>
                  <a:srgbClr val="000000"/>
                </a:solidFill>
              </a:rPr>
              <a:t>	</a:t>
            </a:r>
            <a:r>
              <a:rPr lang="nl-BE" sz="2400" dirty="0">
                <a:solidFill>
                  <a:srgbClr val="000000"/>
                </a:solidFill>
              </a:rPr>
              <a:t>titel minstens 96</a:t>
            </a:r>
            <a:br>
              <a:rPr lang="nl-BE" sz="2400" dirty="0">
                <a:solidFill>
                  <a:srgbClr val="000000"/>
                </a:solidFill>
              </a:rPr>
            </a:br>
            <a:r>
              <a:rPr lang="nl-BE" sz="2400" dirty="0">
                <a:solidFill>
                  <a:srgbClr val="000000"/>
                </a:solidFill>
              </a:rPr>
              <a:t>	auteurs minstens 72</a:t>
            </a:r>
            <a:br>
              <a:rPr lang="nl-BE" sz="2400" dirty="0">
                <a:solidFill>
                  <a:srgbClr val="000000"/>
                </a:solidFill>
              </a:rPr>
            </a:br>
            <a:r>
              <a:rPr lang="nl-BE" sz="2400" dirty="0">
                <a:solidFill>
                  <a:srgbClr val="000000"/>
                </a:solidFill>
              </a:rPr>
              <a:t>	affiliatie minstens 36</a:t>
            </a:r>
            <a:br>
              <a:rPr lang="nl-BE" sz="2400" dirty="0">
                <a:solidFill>
                  <a:srgbClr val="000000"/>
                </a:solidFill>
              </a:rPr>
            </a:br>
            <a:r>
              <a:rPr lang="nl-BE" sz="2400" dirty="0">
                <a:solidFill>
                  <a:srgbClr val="000000"/>
                </a:solidFill>
              </a:rPr>
              <a:t>	tussentitels minstens 40</a:t>
            </a:r>
          </a:p>
          <a:p>
            <a:r>
              <a:rPr lang="nl-BE" sz="2400" dirty="0">
                <a:solidFill>
                  <a:srgbClr val="000000"/>
                </a:solidFill>
              </a:rPr>
              <a:t>	tekst minstens 28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3491880" y="-2738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Academische poster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6312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115616" y="69269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>
                <a:solidFill>
                  <a:srgbClr val="800000"/>
                </a:solidFill>
              </a:rPr>
              <a:t>Opmaak</a:t>
            </a:r>
            <a:r>
              <a:rPr lang="nl-BE" sz="3600" dirty="0">
                <a:solidFill>
                  <a:srgbClr val="000000"/>
                </a:solidFill>
              </a:rPr>
              <a:t> </a:t>
            </a:r>
            <a:endParaRPr lang="nl-BE" sz="3200" dirty="0">
              <a:solidFill>
                <a:srgbClr val="00000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691679" y="1484784"/>
            <a:ext cx="7447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000000"/>
                </a:solidFill>
              </a:rPr>
              <a:t>Cf. dia’s computerondersteunde presentatie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822251" y="2132856"/>
            <a:ext cx="68542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000000"/>
                </a:solidFill>
              </a:rPr>
              <a:t>Letters</a:t>
            </a:r>
            <a:br>
              <a:rPr lang="nl-BE" sz="2800" dirty="0">
                <a:solidFill>
                  <a:srgbClr val="000000"/>
                </a:solidFill>
              </a:rPr>
            </a:br>
            <a:r>
              <a:rPr lang="nl-BE" sz="2800" dirty="0">
                <a:solidFill>
                  <a:srgbClr val="000000"/>
                </a:solidFill>
              </a:rPr>
              <a:t>	geen kapitalen (titel ook niet)</a:t>
            </a:r>
            <a:br>
              <a:rPr lang="nl-BE" sz="2800" dirty="0">
                <a:solidFill>
                  <a:srgbClr val="000000"/>
                </a:solidFill>
              </a:rPr>
            </a:br>
            <a:r>
              <a:rPr lang="nl-BE" sz="2800" dirty="0">
                <a:solidFill>
                  <a:srgbClr val="000000"/>
                </a:solidFill>
              </a:rPr>
              <a:t>	geen onderstrepingen</a:t>
            </a:r>
            <a:br>
              <a:rPr lang="nl-BE" sz="2800" dirty="0">
                <a:solidFill>
                  <a:srgbClr val="000000"/>
                </a:solidFill>
              </a:rPr>
            </a:br>
            <a:r>
              <a:rPr lang="nl-BE" sz="2800" dirty="0">
                <a:solidFill>
                  <a:srgbClr val="000000"/>
                </a:solidFill>
              </a:rPr>
              <a:t>	geen cursiveringen</a:t>
            </a:r>
            <a:endParaRPr lang="nl-BE" sz="2400" dirty="0">
              <a:solidFill>
                <a:srgbClr val="000000"/>
              </a:solidFill>
            </a:endParaRPr>
          </a:p>
        </p:txBody>
      </p:sp>
      <p:cxnSp>
        <p:nvCxnSpPr>
          <p:cNvPr id="8" name="Rechte verbindingslijn met pijl 7"/>
          <p:cNvCxnSpPr/>
          <p:nvPr/>
        </p:nvCxnSpPr>
        <p:spPr>
          <a:xfrm>
            <a:off x="4788024" y="3948738"/>
            <a:ext cx="576064" cy="632390"/>
          </a:xfrm>
          <a:prstGeom prst="straightConnector1">
            <a:avLst/>
          </a:prstGeom>
          <a:ln w="22225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/>
          <p:cNvSpPr txBox="1"/>
          <p:nvPr/>
        </p:nvSpPr>
        <p:spPr>
          <a:xfrm>
            <a:off x="5399186" y="4653136"/>
            <a:ext cx="3740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solidFill>
                  <a:srgbClr val="000000"/>
                </a:solidFill>
              </a:rPr>
              <a:t>wel anderstalige termen (Engels, Latijn …)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3491880" y="-2738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Academische poster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051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115616" y="69269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>
                <a:solidFill>
                  <a:srgbClr val="800000"/>
                </a:solidFill>
              </a:rPr>
              <a:t>Opmaak</a:t>
            </a:r>
            <a:r>
              <a:rPr lang="nl-BE" sz="3600" dirty="0">
                <a:solidFill>
                  <a:srgbClr val="000000"/>
                </a:solidFill>
              </a:rPr>
              <a:t> </a:t>
            </a:r>
            <a:endParaRPr lang="nl-BE" sz="3200" dirty="0">
              <a:solidFill>
                <a:srgbClr val="00000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464574" y="1844824"/>
            <a:ext cx="4888651" cy="2677656"/>
          </a:xfrm>
          <a:prstGeom prst="rect">
            <a:avLst/>
          </a:prstGeom>
          <a:noFill/>
          <a:ln w="19050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000000"/>
                </a:solidFill>
              </a:rPr>
              <a:t>Tip …</a:t>
            </a:r>
          </a:p>
          <a:p>
            <a:endParaRPr lang="nl-BE" sz="2800" dirty="0">
              <a:solidFill>
                <a:srgbClr val="000000"/>
              </a:solidFill>
            </a:endParaRPr>
          </a:p>
          <a:p>
            <a:r>
              <a:rPr lang="nl-BE" sz="2800" dirty="0">
                <a:solidFill>
                  <a:srgbClr val="000000"/>
                </a:solidFill>
              </a:rPr>
              <a:t>Print poster op A4</a:t>
            </a:r>
            <a:br>
              <a:rPr lang="nl-BE" sz="2800" dirty="0">
                <a:solidFill>
                  <a:srgbClr val="000000"/>
                </a:solidFill>
              </a:rPr>
            </a:br>
            <a:r>
              <a:rPr lang="nl-BE" sz="2800" dirty="0">
                <a:solidFill>
                  <a:srgbClr val="000000"/>
                </a:solidFill>
              </a:rPr>
              <a:t>op 30 cm goed leesbaar? </a:t>
            </a:r>
          </a:p>
          <a:p>
            <a:endParaRPr lang="nl-BE" sz="2800" dirty="0">
              <a:solidFill>
                <a:srgbClr val="000000"/>
              </a:solidFill>
            </a:endParaRPr>
          </a:p>
          <a:p>
            <a:r>
              <a:rPr lang="nl-BE" sz="2800" dirty="0">
                <a:solidFill>
                  <a:srgbClr val="000000"/>
                </a:solidFill>
                <a:sym typeface="Wingdings" panose="05000000000000000000" pitchFamily="2" charset="2"/>
              </a:rPr>
              <a:t> oké!</a:t>
            </a:r>
            <a:endParaRPr lang="nl-BE" sz="2800" dirty="0">
              <a:solidFill>
                <a:srgbClr val="000000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491880" y="-2738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Academische poster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9811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475656" y="1268760"/>
            <a:ext cx="5832648" cy="2308324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nl-BE" sz="3600" dirty="0">
                <a:solidFill>
                  <a:srgbClr val="000000"/>
                </a:solidFill>
              </a:rPr>
              <a:t>Poster</a:t>
            </a:r>
          </a:p>
          <a:p>
            <a:r>
              <a:rPr lang="nl-BE" sz="3600" dirty="0">
                <a:solidFill>
                  <a:srgbClr val="000000"/>
                </a:solidFill>
              </a:rPr>
              <a:t>	</a:t>
            </a:r>
            <a:r>
              <a:rPr lang="nl-BE" sz="3200" dirty="0">
                <a:solidFill>
                  <a:srgbClr val="000000"/>
                </a:solidFill>
              </a:rPr>
              <a:t>abstract met illustraties </a:t>
            </a:r>
          </a:p>
          <a:p>
            <a:r>
              <a:rPr lang="nl-BE" sz="3600" dirty="0">
                <a:solidFill>
                  <a:srgbClr val="000000"/>
                </a:solidFill>
              </a:rPr>
              <a:t/>
            </a:r>
            <a:br>
              <a:rPr lang="nl-BE" sz="3600" dirty="0">
                <a:solidFill>
                  <a:srgbClr val="000000"/>
                </a:solidFill>
              </a:rPr>
            </a:br>
            <a:r>
              <a:rPr lang="nl-BE" sz="3600" dirty="0">
                <a:solidFill>
                  <a:srgbClr val="000000"/>
                </a:solidFill>
              </a:rPr>
              <a:t>	</a:t>
            </a:r>
            <a:r>
              <a:rPr lang="nl-BE" sz="3600" dirty="0">
                <a:solidFill>
                  <a:srgbClr val="800000"/>
                </a:solidFill>
                <a:sym typeface="Wingdings" panose="05000000000000000000" pitchFamily="2" charset="2"/>
              </a:rPr>
              <a:t> </a:t>
            </a:r>
            <a:r>
              <a:rPr lang="nl-BE" sz="3600" dirty="0">
                <a:solidFill>
                  <a:srgbClr val="800000"/>
                </a:solidFill>
              </a:rPr>
              <a:t>Uitnodiging!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547664" y="4293096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>
                <a:solidFill>
                  <a:srgbClr val="000000"/>
                </a:solidFill>
              </a:rPr>
              <a:t>5’ </a:t>
            </a:r>
            <a:r>
              <a:rPr lang="nl-BE" sz="3200" dirty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nl-BE" sz="3200" dirty="0">
                <a:solidFill>
                  <a:srgbClr val="000000"/>
                </a:solidFill>
              </a:rPr>
              <a:t>KISSS</a:t>
            </a:r>
          </a:p>
          <a:p>
            <a:r>
              <a:rPr lang="nl-BE" sz="3200" dirty="0">
                <a:solidFill>
                  <a:srgbClr val="000000"/>
                </a:solidFill>
              </a:rPr>
              <a:t>Duidelijke boodschap - titel - figuren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483768" y="5601545"/>
            <a:ext cx="6125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>
                <a:solidFill>
                  <a:srgbClr val="800000"/>
                </a:solidFill>
              </a:rPr>
              <a:t>Keep It Short Simple </a:t>
            </a:r>
            <a:r>
              <a:rPr lang="nl-BE" sz="3200" dirty="0" err="1" smtClean="0">
                <a:solidFill>
                  <a:srgbClr val="800000"/>
                </a:solidFill>
              </a:rPr>
              <a:t>Stimulating</a:t>
            </a:r>
            <a:endParaRPr lang="nl-BE" sz="3200" dirty="0">
              <a:solidFill>
                <a:srgbClr val="800000"/>
              </a:solidFill>
            </a:endParaRPr>
          </a:p>
        </p:txBody>
      </p:sp>
      <p:cxnSp>
        <p:nvCxnSpPr>
          <p:cNvPr id="7" name="Rechte verbindingslijn met pijl 6"/>
          <p:cNvCxnSpPr/>
          <p:nvPr/>
        </p:nvCxnSpPr>
        <p:spPr>
          <a:xfrm>
            <a:off x="3275856" y="4831705"/>
            <a:ext cx="288032" cy="685527"/>
          </a:xfrm>
          <a:prstGeom prst="straightConnector1">
            <a:avLst/>
          </a:prstGeom>
          <a:ln w="22225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/>
          <p:cNvSpPr txBox="1"/>
          <p:nvPr/>
        </p:nvSpPr>
        <p:spPr>
          <a:xfrm>
            <a:off x="3326999" y="4462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Academische poster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3546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115616" y="69269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>
                <a:solidFill>
                  <a:srgbClr val="800000"/>
                </a:solidFill>
              </a:rPr>
              <a:t>Postersessie</a:t>
            </a:r>
            <a:r>
              <a:rPr lang="nl-BE" sz="3600" dirty="0">
                <a:solidFill>
                  <a:srgbClr val="000000"/>
                </a:solidFill>
              </a:rPr>
              <a:t> </a:t>
            </a:r>
            <a:endParaRPr lang="nl-BE" sz="3200" dirty="0">
              <a:solidFill>
                <a:srgbClr val="00000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691679" y="1484784"/>
            <a:ext cx="7447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000000"/>
                </a:solidFill>
              </a:rPr>
              <a:t>Mondelinge toelichting over poster</a:t>
            </a:r>
          </a:p>
        </p:txBody>
      </p:sp>
      <p:pic>
        <p:nvPicPr>
          <p:cNvPr id="10" name="Afbeelding 9" descr="http://wsc.project.cwi.nl/images/Woudschoten2010_fotos/DSC_064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32856"/>
            <a:ext cx="4392488" cy="245945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kstvak 10"/>
          <p:cNvSpPr txBox="1"/>
          <p:nvPr/>
        </p:nvSpPr>
        <p:spPr>
          <a:xfrm>
            <a:off x="2123728" y="4869160"/>
            <a:ext cx="74478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000000"/>
                </a:solidFill>
              </a:rPr>
              <a:t>visitekaartje voor onderzoeker</a:t>
            </a:r>
            <a:br>
              <a:rPr lang="nl-BE" sz="2800" dirty="0">
                <a:solidFill>
                  <a:srgbClr val="000000"/>
                </a:solidFill>
              </a:rPr>
            </a:br>
            <a:r>
              <a:rPr lang="nl-BE" sz="2800" dirty="0">
                <a:solidFill>
                  <a:srgbClr val="000000"/>
                </a:solidFill>
              </a:rPr>
              <a:t>reclame voor onderzoek en instelling</a:t>
            </a:r>
            <a:br>
              <a:rPr lang="nl-BE" sz="2800" dirty="0">
                <a:solidFill>
                  <a:srgbClr val="000000"/>
                </a:solidFill>
              </a:rPr>
            </a:br>
            <a:r>
              <a:rPr lang="nl-BE" sz="2800" dirty="0">
                <a:solidFill>
                  <a:srgbClr val="000000"/>
                </a:solidFill>
              </a:rPr>
              <a:t>feedback op onderzoek</a:t>
            </a:r>
            <a:br>
              <a:rPr lang="nl-BE" sz="2800" dirty="0">
                <a:solidFill>
                  <a:srgbClr val="000000"/>
                </a:solidFill>
              </a:rPr>
            </a:br>
            <a:r>
              <a:rPr lang="nl-BE" sz="2800" dirty="0">
                <a:solidFill>
                  <a:srgbClr val="000000"/>
                </a:solidFill>
              </a:rPr>
              <a:t>netwerking!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3491880" y="-2738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Postersessie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9088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115616" y="69269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>
                <a:solidFill>
                  <a:srgbClr val="800000"/>
                </a:solidFill>
              </a:rPr>
              <a:t>Postersessie</a:t>
            </a:r>
            <a:r>
              <a:rPr lang="nl-BE" sz="3600" dirty="0">
                <a:solidFill>
                  <a:srgbClr val="000000"/>
                </a:solidFill>
              </a:rPr>
              <a:t> </a:t>
            </a:r>
            <a:endParaRPr lang="nl-BE" sz="3200" dirty="0">
              <a:solidFill>
                <a:srgbClr val="00000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619672" y="1628800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000000"/>
                </a:solidFill>
              </a:rPr>
              <a:t>Summiere inhoud </a:t>
            </a:r>
            <a:br>
              <a:rPr lang="nl-BE" sz="2800" dirty="0">
                <a:solidFill>
                  <a:srgbClr val="000000"/>
                </a:solidFill>
              </a:rPr>
            </a:br>
            <a:r>
              <a:rPr lang="nl-BE" sz="2800" dirty="0">
                <a:solidFill>
                  <a:srgbClr val="000000"/>
                </a:solidFill>
              </a:rPr>
              <a:t>	</a:t>
            </a:r>
            <a:r>
              <a:rPr lang="nl-BE" sz="2400" dirty="0">
                <a:solidFill>
                  <a:srgbClr val="000000"/>
                </a:solidFill>
              </a:rPr>
              <a:t>(30’’ – 1’ – 2’ – 3’ volgens </a:t>
            </a:r>
            <a:r>
              <a:rPr lang="nl-BE" sz="2400" dirty="0" smtClean="0">
                <a:solidFill>
                  <a:srgbClr val="000000"/>
                </a:solidFill>
              </a:rPr>
              <a:t>vraag – bereid voor)</a:t>
            </a:r>
            <a:endParaRPr lang="nl-BE" sz="2400" dirty="0">
              <a:solidFill>
                <a:srgbClr val="000000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2260028" y="2996952"/>
            <a:ext cx="59843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400" dirty="0">
                <a:solidFill>
                  <a:srgbClr val="000000"/>
                </a:solidFill>
              </a:rPr>
              <a:t>onderzoek:</a:t>
            </a:r>
            <a:br>
              <a:rPr lang="nl-BE" sz="2400" dirty="0">
                <a:solidFill>
                  <a:srgbClr val="000000"/>
                </a:solidFill>
              </a:rPr>
            </a:br>
            <a:r>
              <a:rPr lang="nl-BE" sz="2400" dirty="0">
                <a:solidFill>
                  <a:srgbClr val="000000"/>
                </a:solidFill>
              </a:rPr>
              <a:t>	context en achtergrond </a:t>
            </a:r>
            <a:br>
              <a:rPr lang="nl-BE" sz="2400" dirty="0">
                <a:solidFill>
                  <a:srgbClr val="000000"/>
                </a:solidFill>
              </a:rPr>
            </a:br>
            <a:r>
              <a:rPr lang="nl-BE" sz="2400" dirty="0">
                <a:solidFill>
                  <a:srgbClr val="000000"/>
                </a:solidFill>
              </a:rPr>
              <a:t>	relevantie </a:t>
            </a:r>
            <a:br>
              <a:rPr lang="nl-BE" sz="2400" dirty="0">
                <a:solidFill>
                  <a:srgbClr val="000000"/>
                </a:solidFill>
              </a:rPr>
            </a:br>
            <a:r>
              <a:rPr lang="nl-BE" sz="2400" dirty="0">
                <a:solidFill>
                  <a:srgbClr val="000000"/>
                </a:solidFill>
              </a:rPr>
              <a:t>	doel</a:t>
            </a:r>
            <a:br>
              <a:rPr lang="nl-BE" sz="2400" dirty="0">
                <a:solidFill>
                  <a:srgbClr val="000000"/>
                </a:solidFill>
              </a:rPr>
            </a:br>
            <a:r>
              <a:rPr lang="nl-BE" sz="2400" dirty="0">
                <a:solidFill>
                  <a:srgbClr val="000000"/>
                </a:solidFill>
              </a:rPr>
              <a:t>	opbouw</a:t>
            </a:r>
            <a:br>
              <a:rPr lang="nl-BE" sz="2400" dirty="0">
                <a:solidFill>
                  <a:srgbClr val="000000"/>
                </a:solidFill>
              </a:rPr>
            </a:br>
            <a:r>
              <a:rPr lang="nl-BE" sz="2400" dirty="0">
                <a:solidFill>
                  <a:srgbClr val="000000"/>
                </a:solidFill>
              </a:rPr>
              <a:t>	belangrijkste resultaten</a:t>
            </a:r>
            <a:br>
              <a:rPr lang="nl-BE" sz="2400" dirty="0">
                <a:solidFill>
                  <a:srgbClr val="000000"/>
                </a:solidFill>
              </a:rPr>
            </a:br>
            <a:r>
              <a:rPr lang="nl-BE" sz="2400" dirty="0">
                <a:solidFill>
                  <a:srgbClr val="000000"/>
                </a:solidFill>
              </a:rPr>
              <a:t>	conclusie	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3491880" y="-2738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Postersessie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6020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115616" y="69269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>
                <a:solidFill>
                  <a:srgbClr val="800000"/>
                </a:solidFill>
              </a:rPr>
              <a:t>Postersessie</a:t>
            </a:r>
            <a:r>
              <a:rPr lang="nl-BE" sz="3600" dirty="0">
                <a:solidFill>
                  <a:srgbClr val="000000"/>
                </a:solidFill>
              </a:rPr>
              <a:t> </a:t>
            </a:r>
            <a:endParaRPr lang="nl-BE" sz="3200" dirty="0">
              <a:solidFill>
                <a:srgbClr val="00000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619672" y="1340768"/>
            <a:ext cx="72728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000000"/>
                </a:solidFill>
              </a:rPr>
              <a:t>Cf presentatietechnieken </a:t>
            </a:r>
            <a:br>
              <a:rPr lang="nl-BE" sz="2800" dirty="0">
                <a:solidFill>
                  <a:srgbClr val="000000"/>
                </a:solidFill>
              </a:rPr>
            </a:br>
            <a:endParaRPr lang="nl-BE" sz="2400" dirty="0">
              <a:solidFill>
                <a:srgbClr val="000000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1979712" y="1988840"/>
            <a:ext cx="74888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400" dirty="0">
                <a:solidFill>
                  <a:srgbClr val="000000"/>
                </a:solidFill>
              </a:rPr>
              <a:t>verzorgde taal</a:t>
            </a:r>
            <a:br>
              <a:rPr lang="nl-BE" sz="2400" dirty="0">
                <a:solidFill>
                  <a:srgbClr val="000000"/>
                </a:solidFill>
              </a:rPr>
            </a:br>
            <a:r>
              <a:rPr lang="nl-BE" sz="2400" dirty="0">
                <a:solidFill>
                  <a:srgbClr val="000000"/>
                </a:solidFill>
              </a:rPr>
              <a:t>geen spreektaal - geen dialect</a:t>
            </a:r>
            <a:br>
              <a:rPr lang="nl-BE" sz="2400" dirty="0">
                <a:solidFill>
                  <a:srgbClr val="000000"/>
                </a:solidFill>
              </a:rPr>
            </a:br>
            <a:r>
              <a:rPr lang="nl-BE" sz="2400" dirty="0">
                <a:solidFill>
                  <a:srgbClr val="000000"/>
                </a:solidFill>
              </a:rPr>
              <a:t>goede uitspraak - duidelijke </a:t>
            </a:r>
            <a:r>
              <a:rPr lang="nl-BE" sz="2400" dirty="0" smtClean="0">
                <a:solidFill>
                  <a:srgbClr val="000000"/>
                </a:solidFill>
              </a:rPr>
              <a:t>articulatie</a:t>
            </a:r>
            <a:r>
              <a:rPr lang="nl-BE" sz="2400" dirty="0">
                <a:solidFill>
                  <a:srgbClr val="000000"/>
                </a:solidFill>
              </a:rPr>
              <a:t/>
            </a:r>
            <a:br>
              <a:rPr lang="nl-BE" sz="2400" dirty="0">
                <a:solidFill>
                  <a:srgbClr val="000000"/>
                </a:solidFill>
              </a:rPr>
            </a:br>
            <a:r>
              <a:rPr lang="nl-BE" sz="2400" dirty="0">
                <a:solidFill>
                  <a:srgbClr val="000000"/>
                </a:solidFill>
              </a:rPr>
              <a:t>	</a:t>
            </a:r>
            <a:br>
              <a:rPr lang="nl-BE" sz="2400" dirty="0">
                <a:solidFill>
                  <a:srgbClr val="000000"/>
                </a:solidFill>
              </a:rPr>
            </a:br>
            <a:r>
              <a:rPr lang="nl-BE" sz="2400" dirty="0">
                <a:solidFill>
                  <a:srgbClr val="000000"/>
                </a:solidFill>
              </a:rPr>
              <a:t>luid genoeg</a:t>
            </a:r>
          </a:p>
          <a:p>
            <a:endParaRPr lang="nl-BE" sz="2400" dirty="0">
              <a:solidFill>
                <a:srgbClr val="000000"/>
              </a:solidFill>
            </a:endParaRPr>
          </a:p>
          <a:p>
            <a:r>
              <a:rPr lang="nl-BE" sz="2400" dirty="0">
                <a:solidFill>
                  <a:srgbClr val="000000"/>
                </a:solidFill>
              </a:rPr>
              <a:t>open lichaamstaal - ondersteunende handgebaren</a:t>
            </a:r>
            <a:br>
              <a:rPr lang="nl-BE" sz="2400" dirty="0">
                <a:solidFill>
                  <a:srgbClr val="000000"/>
                </a:solidFill>
              </a:rPr>
            </a:br>
            <a:r>
              <a:rPr lang="nl-BE" sz="2400" dirty="0">
                <a:solidFill>
                  <a:srgbClr val="000000"/>
                </a:solidFill>
              </a:rPr>
              <a:t>oogcontact met publiek</a:t>
            </a:r>
            <a:br>
              <a:rPr lang="nl-BE" sz="2400" dirty="0">
                <a:solidFill>
                  <a:srgbClr val="000000"/>
                </a:solidFill>
              </a:rPr>
            </a:br>
            <a:r>
              <a:rPr lang="nl-BE" sz="2400" dirty="0">
                <a:solidFill>
                  <a:srgbClr val="000000"/>
                </a:solidFill>
              </a:rPr>
              <a:t>	 </a:t>
            </a:r>
          </a:p>
          <a:p>
            <a:r>
              <a:rPr lang="nl-BE" sz="2400" dirty="0">
                <a:solidFill>
                  <a:srgbClr val="000000"/>
                </a:solidFill>
              </a:rPr>
              <a:t>enthousiast </a:t>
            </a:r>
            <a:br>
              <a:rPr lang="nl-BE" sz="2400" dirty="0">
                <a:solidFill>
                  <a:srgbClr val="000000"/>
                </a:solidFill>
              </a:rPr>
            </a:br>
            <a:r>
              <a:rPr lang="nl-BE" sz="2400" dirty="0">
                <a:solidFill>
                  <a:srgbClr val="000000"/>
                </a:solidFill>
              </a:rPr>
              <a:t>glimlach</a:t>
            </a:r>
            <a:br>
              <a:rPr lang="nl-BE" sz="2400" dirty="0">
                <a:solidFill>
                  <a:srgbClr val="000000"/>
                </a:solidFill>
              </a:rPr>
            </a:br>
            <a:endParaRPr lang="nl-BE" sz="2400" dirty="0">
              <a:solidFill>
                <a:srgbClr val="000000"/>
              </a:solidFill>
            </a:endParaRPr>
          </a:p>
        </p:txBody>
      </p:sp>
      <p:pic>
        <p:nvPicPr>
          <p:cNvPr id="2050" name="Picture 2" descr="http://www.langevin.com/wp-content/uploads/2009/05/smi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229200"/>
            <a:ext cx="1182118" cy="101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3491880" y="-2738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Postersessie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7761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95536" y="703917"/>
            <a:ext cx="892899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 smtClean="0">
                <a:solidFill>
                  <a:srgbClr val="800000"/>
                </a:solidFill>
              </a:rPr>
              <a:t>Academische poster </a:t>
            </a:r>
            <a:r>
              <a:rPr lang="nl-BE" sz="3600" dirty="0">
                <a:solidFill>
                  <a:srgbClr val="800000"/>
                </a:solidFill>
              </a:rPr>
              <a:t>– postersessie</a:t>
            </a:r>
          </a:p>
          <a:p>
            <a:endParaRPr lang="nl-BE" dirty="0">
              <a:solidFill>
                <a:srgbClr val="000000"/>
              </a:solidFill>
            </a:endParaRPr>
          </a:p>
          <a:p>
            <a:r>
              <a:rPr lang="nl-BE" sz="3200" dirty="0">
                <a:solidFill>
                  <a:srgbClr val="000000"/>
                </a:solidFill>
              </a:rPr>
              <a:t>	</a:t>
            </a:r>
            <a:r>
              <a:rPr lang="nl-BE" sz="3200" dirty="0">
                <a:solidFill>
                  <a:srgbClr val="000000"/>
                </a:solidFill>
                <a:sym typeface="Wingdings" panose="05000000000000000000" pitchFamily="2" charset="2"/>
              </a:rPr>
              <a:t>	</a:t>
            </a:r>
            <a:r>
              <a:rPr lang="nl-BE" sz="3200" dirty="0">
                <a:solidFill>
                  <a:srgbClr val="000000"/>
                </a:solidFill>
              </a:rPr>
              <a:t>Meer uitleg </a:t>
            </a:r>
            <a:r>
              <a:rPr lang="nl-BE" sz="3200" dirty="0" smtClean="0">
                <a:solidFill>
                  <a:srgbClr val="000000"/>
                </a:solidFill>
              </a:rPr>
              <a:t/>
            </a:r>
            <a:br>
              <a:rPr lang="nl-BE" sz="3200" dirty="0" smtClean="0">
                <a:solidFill>
                  <a:srgbClr val="000000"/>
                </a:solidFill>
              </a:rPr>
            </a:br>
            <a:r>
              <a:rPr lang="nl-BE" sz="3200" dirty="0" smtClean="0">
                <a:solidFill>
                  <a:srgbClr val="000000"/>
                </a:solidFill>
              </a:rPr>
              <a:t>		</a:t>
            </a:r>
            <a:r>
              <a:rPr lang="nl-BE" sz="2800" dirty="0" smtClean="0">
                <a:solidFill>
                  <a:srgbClr val="000000"/>
                </a:solidFill>
              </a:rPr>
              <a:t>zie document </a:t>
            </a:r>
            <a:r>
              <a:rPr lang="nl-BE" sz="2800" dirty="0">
                <a:solidFill>
                  <a:srgbClr val="000000"/>
                </a:solidFill>
              </a:rPr>
              <a:t>‘Academische poster</a:t>
            </a:r>
            <a:r>
              <a:rPr lang="nl-BE" sz="2800" dirty="0" smtClean="0">
                <a:solidFill>
                  <a:srgbClr val="000000"/>
                </a:solidFill>
              </a:rPr>
              <a:t>’</a:t>
            </a:r>
            <a:br>
              <a:rPr lang="nl-BE" sz="2800" dirty="0" smtClean="0">
                <a:solidFill>
                  <a:srgbClr val="000000"/>
                </a:solidFill>
              </a:rPr>
            </a:br>
            <a:r>
              <a:rPr lang="nl-BE" sz="2800" dirty="0" smtClean="0">
                <a:solidFill>
                  <a:srgbClr val="000000"/>
                </a:solidFill>
              </a:rPr>
              <a:t>		</a:t>
            </a:r>
          </a:p>
          <a:p>
            <a:r>
              <a:rPr lang="nl-BE" sz="2800" dirty="0">
                <a:solidFill>
                  <a:srgbClr val="000000"/>
                </a:solidFill>
              </a:rPr>
              <a:t>	</a:t>
            </a:r>
            <a:r>
              <a:rPr lang="nl-BE" sz="2800" dirty="0" smtClean="0">
                <a:solidFill>
                  <a:srgbClr val="000000"/>
                </a:solidFill>
              </a:rPr>
              <a:t>	zie handboek</a:t>
            </a:r>
            <a:br>
              <a:rPr lang="nl-BE" sz="2800" dirty="0" smtClean="0">
                <a:solidFill>
                  <a:srgbClr val="000000"/>
                </a:solidFill>
              </a:rPr>
            </a:br>
            <a:r>
              <a:rPr lang="nl-BE" sz="2800" dirty="0" smtClean="0">
                <a:solidFill>
                  <a:srgbClr val="000000"/>
                </a:solidFill>
              </a:rPr>
              <a:t>		Schrijven: van verslag tot 					eindwerk – do’s &amp; </a:t>
            </a:r>
            <a:r>
              <a:rPr lang="nl-BE" sz="2800" dirty="0" err="1" smtClean="0">
                <a:solidFill>
                  <a:srgbClr val="000000"/>
                </a:solidFill>
              </a:rPr>
              <a:t>don’ts</a:t>
            </a:r>
            <a:r>
              <a:rPr lang="nl-BE" sz="2800" dirty="0" smtClean="0">
                <a:solidFill>
                  <a:srgbClr val="000000"/>
                </a:solidFill>
              </a:rPr>
              <a:t> – </a:t>
            </a:r>
            <a:br>
              <a:rPr lang="nl-BE" sz="2800" dirty="0" smtClean="0">
                <a:solidFill>
                  <a:srgbClr val="000000"/>
                </a:solidFill>
              </a:rPr>
            </a:br>
            <a:r>
              <a:rPr lang="nl-BE" sz="2800" dirty="0" smtClean="0">
                <a:solidFill>
                  <a:srgbClr val="000000"/>
                </a:solidFill>
              </a:rPr>
              <a:t>		p. 134-135</a:t>
            </a:r>
            <a:endParaRPr lang="nl-BE" sz="2800" dirty="0">
              <a:solidFill>
                <a:srgbClr val="00000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3491880" y="-2738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Postersessie </a:t>
            </a:r>
            <a:endParaRPr lang="nl-BE" dirty="0"/>
          </a:p>
        </p:txBody>
      </p:sp>
      <p:pic>
        <p:nvPicPr>
          <p:cNvPr id="2050" name="Picture 2" descr="C:\Users\leen\Documents\_ werk\BOEK DO &amp; DON'T\handboek\illustraties en foto's\°gecomprimeerd\cover zonder druk - compri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429000"/>
            <a:ext cx="1289305" cy="181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88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89287" y="719771"/>
            <a:ext cx="89289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 smtClean="0">
                <a:solidFill>
                  <a:srgbClr val="800000"/>
                </a:solidFill>
              </a:rPr>
              <a:t>Geraadpleegde literatuur</a:t>
            </a:r>
          </a:p>
          <a:p>
            <a:endParaRPr lang="nl-BE" dirty="0">
              <a:solidFill>
                <a:srgbClr val="800000"/>
              </a:solidFill>
            </a:endParaRPr>
          </a:p>
          <a:p>
            <a:r>
              <a:rPr lang="nl-BE" dirty="0" err="1" smtClean="0"/>
              <a:t>Dourmont</a:t>
            </a:r>
            <a:r>
              <a:rPr lang="nl-BE" dirty="0"/>
              <a:t>, J-l. (2014). </a:t>
            </a:r>
            <a:r>
              <a:rPr lang="nl-BE" dirty="0" err="1"/>
              <a:t>Academic</a:t>
            </a:r>
            <a:r>
              <a:rPr lang="nl-BE" dirty="0"/>
              <a:t> posters (Workshop). Gevolgd op 27 oktober 2014 in </a:t>
            </a:r>
            <a:r>
              <a:rPr lang="nl-BE" dirty="0" smtClean="0"/>
              <a:t>	Instituut </a:t>
            </a:r>
            <a:r>
              <a:rPr lang="nl-BE" dirty="0"/>
              <a:t>voor </a:t>
            </a:r>
            <a:r>
              <a:rPr lang="nl-BE" dirty="0" smtClean="0"/>
              <a:t>Permanente Vorming </a:t>
            </a:r>
            <a:r>
              <a:rPr lang="nl-BE" dirty="0"/>
              <a:t>Universiteit Gent.</a:t>
            </a:r>
          </a:p>
          <a:p>
            <a:r>
              <a:rPr lang="nl-BE" dirty="0" smtClean="0"/>
              <a:t>	http</a:t>
            </a:r>
            <a:r>
              <a:rPr lang="nl-BE" dirty="0"/>
              <a:t>://www.practicumav.nl/presenteren/poster.html. Geraadpleegd op 21 </a:t>
            </a:r>
            <a:r>
              <a:rPr lang="nl-BE" dirty="0" smtClean="0"/>
              <a:t>	november </a:t>
            </a:r>
            <a:r>
              <a:rPr lang="nl-BE" dirty="0"/>
              <a:t>2014.</a:t>
            </a:r>
          </a:p>
          <a:p>
            <a:r>
              <a:rPr lang="nl-BE" dirty="0"/>
              <a:t>Pollefliet, L. (2014). Schrijven: van verslag tot eindwerk - do’s &amp; </a:t>
            </a:r>
            <a:r>
              <a:rPr lang="nl-BE" dirty="0" err="1"/>
              <a:t>don’ts</a:t>
            </a:r>
            <a:r>
              <a:rPr lang="nl-BE" dirty="0"/>
              <a:t>. Gent: </a:t>
            </a:r>
            <a:r>
              <a:rPr lang="nl-BE" dirty="0" smtClean="0"/>
              <a:t>	</a:t>
            </a:r>
            <a:r>
              <a:rPr lang="nl-BE" dirty="0" err="1" smtClean="0"/>
              <a:t>Academia</a:t>
            </a:r>
            <a:r>
              <a:rPr lang="nl-BE" dirty="0" smtClean="0"/>
              <a:t> </a:t>
            </a:r>
            <a:r>
              <a:rPr lang="nl-BE" dirty="0"/>
              <a:t>Press.</a:t>
            </a:r>
          </a:p>
          <a:p>
            <a:r>
              <a:rPr lang="nl-BE" dirty="0" err="1"/>
              <a:t>Purrington</a:t>
            </a:r>
            <a:r>
              <a:rPr lang="nl-BE" dirty="0"/>
              <a:t>, C.B. (2014). </a:t>
            </a:r>
            <a:r>
              <a:rPr lang="nl-BE" dirty="0" err="1"/>
              <a:t>Designing</a:t>
            </a:r>
            <a:r>
              <a:rPr lang="nl-BE" dirty="0"/>
              <a:t> conference posters. Geraadpleegd op 2 december </a:t>
            </a:r>
            <a:r>
              <a:rPr lang="nl-BE" dirty="0" smtClean="0"/>
              <a:t>	2014 </a:t>
            </a:r>
            <a:r>
              <a:rPr lang="nl-BE" dirty="0"/>
              <a:t>via</a:t>
            </a:r>
          </a:p>
          <a:p>
            <a:r>
              <a:rPr lang="nl-BE" dirty="0" smtClean="0"/>
              <a:t>	http</a:t>
            </a:r>
            <a:r>
              <a:rPr lang="nl-BE" dirty="0"/>
              <a:t>://colinpurrington.com/tips/academic/posterdesign#dosanddonts</a:t>
            </a:r>
          </a:p>
          <a:p>
            <a:r>
              <a:rPr lang="nl-BE" dirty="0"/>
              <a:t>Van </a:t>
            </a:r>
            <a:r>
              <a:rPr lang="nl-BE" dirty="0" err="1"/>
              <a:t>Puyvelde</a:t>
            </a:r>
            <a:r>
              <a:rPr lang="nl-BE" dirty="0"/>
              <a:t>, F. (z.j.). Wetenschappelijke posters - tips &amp; trucks. Geraadpleegd op 1 </a:t>
            </a:r>
            <a:r>
              <a:rPr lang="nl-BE" dirty="0" smtClean="0"/>
              <a:t>	december </a:t>
            </a:r>
            <a:r>
              <a:rPr lang="nl-BE" dirty="0"/>
              <a:t>2014 via</a:t>
            </a:r>
          </a:p>
          <a:p>
            <a:r>
              <a:rPr lang="nl-BE" dirty="0" smtClean="0"/>
              <a:t>	https</a:t>
            </a:r>
            <a:r>
              <a:rPr lang="nl-BE" dirty="0"/>
              <a:t>://schoolofeducation.eu/nieuwsenagenda/afgelopenevenementen/</a:t>
            </a:r>
          </a:p>
          <a:p>
            <a:r>
              <a:rPr lang="nl-BE" dirty="0" smtClean="0"/>
              <a:t>	Sessie7a_FrankVanPuyvelde.pdf</a:t>
            </a:r>
            <a:r>
              <a:rPr lang="nl-BE" dirty="0"/>
              <a:t>.</a:t>
            </a:r>
            <a:endParaRPr lang="nl-B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33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115616" y="69269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>
                <a:solidFill>
                  <a:srgbClr val="800000"/>
                </a:solidFill>
              </a:rPr>
              <a:t>Poster</a:t>
            </a:r>
            <a:r>
              <a:rPr lang="nl-BE" sz="3600" dirty="0">
                <a:solidFill>
                  <a:srgbClr val="000000"/>
                </a:solidFill>
              </a:rPr>
              <a:t> </a:t>
            </a:r>
            <a:endParaRPr lang="nl-BE" sz="3200" dirty="0">
              <a:solidFill>
                <a:srgbClr val="00000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2355281" y="2132856"/>
            <a:ext cx="744788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000000"/>
                </a:solidFill>
              </a:rPr>
              <a:t>Goed leesbaar (2-3 meter)</a:t>
            </a:r>
          </a:p>
          <a:p>
            <a:endParaRPr lang="nl-BE" sz="2800" dirty="0">
              <a:solidFill>
                <a:srgbClr val="000000"/>
              </a:solidFill>
            </a:endParaRPr>
          </a:p>
          <a:p>
            <a:r>
              <a:rPr lang="nl-BE" sz="2800" dirty="0">
                <a:solidFill>
                  <a:srgbClr val="000000"/>
                </a:solidFill>
              </a:rPr>
              <a:t>Goed te begrijpen (zonder uitleg)</a:t>
            </a:r>
          </a:p>
          <a:p>
            <a:endParaRPr lang="nl-BE" sz="2800" dirty="0">
              <a:solidFill>
                <a:srgbClr val="000000"/>
              </a:solidFill>
            </a:endParaRPr>
          </a:p>
          <a:p>
            <a:r>
              <a:rPr lang="nl-BE" sz="2800" dirty="0">
                <a:solidFill>
                  <a:srgbClr val="000000"/>
                </a:solidFill>
              </a:rPr>
              <a:t>Goed georganiseerd (kolommen)</a:t>
            </a:r>
          </a:p>
          <a:p>
            <a:endParaRPr lang="nl-BE" sz="2800" dirty="0">
              <a:solidFill>
                <a:srgbClr val="000000"/>
              </a:solidFill>
            </a:endParaRPr>
          </a:p>
          <a:p>
            <a:r>
              <a:rPr lang="nl-BE" sz="2800" dirty="0">
                <a:solidFill>
                  <a:srgbClr val="000000"/>
                </a:solidFill>
              </a:rPr>
              <a:t>Beknopt (essentiële uitleg)</a:t>
            </a:r>
          </a:p>
        </p:txBody>
      </p:sp>
      <p:pic>
        <p:nvPicPr>
          <p:cNvPr id="5" name="Picture 5" descr="C:\Users\Leen\Documents\werk\BOEK DO &amp; DON'T\handboek\illustraties en foto's\°gecomprimeerd\vuistregel kaki - comp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66" y="2973388"/>
            <a:ext cx="1663700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3275856" y="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Academische poster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8621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115616" y="69269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>
                <a:solidFill>
                  <a:srgbClr val="800000"/>
                </a:solidFill>
              </a:rPr>
              <a:t>Inhoud</a:t>
            </a:r>
            <a:r>
              <a:rPr lang="nl-BE" sz="3600" dirty="0">
                <a:solidFill>
                  <a:srgbClr val="000000"/>
                </a:solidFill>
              </a:rPr>
              <a:t> </a:t>
            </a:r>
            <a:r>
              <a:rPr lang="nl-BE" sz="3200" dirty="0">
                <a:solidFill>
                  <a:srgbClr val="000000"/>
                </a:solidFill>
              </a:rPr>
              <a:t>(</a:t>
            </a:r>
            <a:r>
              <a:rPr lang="nl-BE" sz="3200" dirty="0" err="1">
                <a:solidFill>
                  <a:srgbClr val="000000"/>
                </a:solidFill>
              </a:rPr>
              <a:t>cf</a:t>
            </a:r>
            <a:r>
              <a:rPr lang="nl-BE" sz="3200" dirty="0">
                <a:solidFill>
                  <a:srgbClr val="000000"/>
                </a:solidFill>
              </a:rPr>
              <a:t> verslag – promotor – </a:t>
            </a:r>
            <a:r>
              <a:rPr lang="nl-BE" sz="3200" dirty="0" err="1">
                <a:solidFill>
                  <a:srgbClr val="000000"/>
                </a:solidFill>
              </a:rPr>
              <a:t>IMRaD</a:t>
            </a:r>
            <a:r>
              <a:rPr lang="nl-BE" sz="3200" dirty="0">
                <a:solidFill>
                  <a:srgbClr val="000000"/>
                </a:solidFill>
              </a:rPr>
              <a:t>?)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691680" y="1700808"/>
            <a:ext cx="52565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000000"/>
                </a:solidFill>
              </a:rPr>
              <a:t>Titel</a:t>
            </a:r>
          </a:p>
          <a:p>
            <a:endParaRPr lang="nl-BE" sz="2800" dirty="0">
              <a:solidFill>
                <a:srgbClr val="000000"/>
              </a:solidFill>
            </a:endParaRPr>
          </a:p>
          <a:p>
            <a:r>
              <a:rPr lang="nl-BE" sz="2800" dirty="0">
                <a:solidFill>
                  <a:srgbClr val="000000"/>
                </a:solidFill>
              </a:rPr>
              <a:t>Auteur met affiliatie</a:t>
            </a:r>
          </a:p>
          <a:p>
            <a:endParaRPr lang="nl-BE" sz="2800" dirty="0">
              <a:solidFill>
                <a:srgbClr val="000000"/>
              </a:solidFill>
            </a:endParaRPr>
          </a:p>
          <a:p>
            <a:r>
              <a:rPr lang="nl-BE" sz="2800" dirty="0">
                <a:solidFill>
                  <a:srgbClr val="000000"/>
                </a:solidFill>
              </a:rPr>
              <a:t>Inleiding</a:t>
            </a:r>
          </a:p>
          <a:p>
            <a:endParaRPr lang="nl-BE" sz="2800" dirty="0">
              <a:solidFill>
                <a:srgbClr val="000000"/>
              </a:solidFill>
            </a:endParaRPr>
          </a:p>
          <a:p>
            <a:r>
              <a:rPr lang="nl-BE" sz="2800" dirty="0">
                <a:solidFill>
                  <a:srgbClr val="000000"/>
                </a:solidFill>
              </a:rPr>
              <a:t>Materiaal en methoden</a:t>
            </a:r>
          </a:p>
          <a:p>
            <a:endParaRPr lang="nl-BE" sz="2800" dirty="0">
              <a:solidFill>
                <a:srgbClr val="000000"/>
              </a:solidFill>
            </a:endParaRPr>
          </a:p>
          <a:p>
            <a:r>
              <a:rPr lang="nl-BE" sz="3200" b="1" dirty="0">
                <a:solidFill>
                  <a:srgbClr val="000000"/>
                </a:solidFill>
              </a:rPr>
              <a:t>Resultaten </a:t>
            </a:r>
          </a:p>
          <a:p>
            <a:endParaRPr lang="nl-BE" sz="3200" b="1" dirty="0">
              <a:solidFill>
                <a:srgbClr val="000000"/>
              </a:solidFill>
            </a:endParaRPr>
          </a:p>
          <a:p>
            <a:r>
              <a:rPr lang="nl-BE" sz="3200" b="1" dirty="0">
                <a:solidFill>
                  <a:srgbClr val="000000"/>
                </a:solidFill>
              </a:rPr>
              <a:t>Conclusie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686717" y="1700808"/>
            <a:ext cx="5341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000000"/>
                </a:solidFill>
              </a:rPr>
              <a:t>= kernboodschap (conclusie?)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4860032" y="2564904"/>
            <a:ext cx="5341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000000"/>
                </a:solidFill>
              </a:rPr>
              <a:t>- geen initialen, geen titels </a:t>
            </a:r>
          </a:p>
        </p:txBody>
      </p:sp>
      <p:sp>
        <p:nvSpPr>
          <p:cNvPr id="8" name="Rechthoek 7"/>
          <p:cNvSpPr/>
          <p:nvPr/>
        </p:nvSpPr>
        <p:spPr>
          <a:xfrm>
            <a:off x="6516216" y="4798367"/>
            <a:ext cx="70025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BE" b="1" dirty="0" smtClean="0"/>
              <a:t>Inleiding</a:t>
            </a:r>
            <a:br>
              <a:rPr lang="nl-NL" altLang="nl-BE" b="1" dirty="0" smtClean="0"/>
            </a:br>
            <a:r>
              <a:rPr lang="nl-NL" altLang="nl-BE" b="1" dirty="0" smtClean="0"/>
              <a:t>Materialen </a:t>
            </a:r>
            <a:r>
              <a:rPr lang="nl-NL" altLang="nl-BE" b="1" dirty="0"/>
              <a:t>&amp; </a:t>
            </a:r>
            <a:r>
              <a:rPr lang="nl-NL" altLang="nl-BE" b="1" dirty="0" smtClean="0"/>
              <a:t>methoden</a:t>
            </a:r>
            <a:br>
              <a:rPr lang="nl-NL" altLang="nl-BE" b="1" dirty="0" smtClean="0"/>
            </a:br>
            <a:r>
              <a:rPr lang="nl-NL" altLang="nl-BE" b="1" dirty="0" smtClean="0"/>
              <a:t>Resultaten</a:t>
            </a:r>
            <a:br>
              <a:rPr lang="nl-NL" altLang="nl-BE" b="1" dirty="0" smtClean="0"/>
            </a:br>
            <a:r>
              <a:rPr lang="nl-NL" altLang="nl-BE" b="1" dirty="0" smtClean="0"/>
              <a:t>Discussie </a:t>
            </a:r>
            <a:endParaRPr lang="nl-BE" dirty="0"/>
          </a:p>
        </p:txBody>
      </p:sp>
      <p:cxnSp>
        <p:nvCxnSpPr>
          <p:cNvPr id="10" name="Rechte verbindingslijn met pijl 9"/>
          <p:cNvCxnSpPr/>
          <p:nvPr/>
        </p:nvCxnSpPr>
        <p:spPr>
          <a:xfrm>
            <a:off x="7380312" y="1339028"/>
            <a:ext cx="288032" cy="3459339"/>
          </a:xfrm>
          <a:prstGeom prst="straightConnector1">
            <a:avLst/>
          </a:prstGeom>
          <a:ln w="15875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3491880" y="-2738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Academische poster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6168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115616" y="69269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>
                <a:solidFill>
                  <a:srgbClr val="800000"/>
                </a:solidFill>
              </a:rPr>
              <a:t>Inhoud</a:t>
            </a:r>
            <a:r>
              <a:rPr lang="nl-BE" sz="3600" dirty="0">
                <a:solidFill>
                  <a:srgbClr val="000000"/>
                </a:solidFill>
              </a:rPr>
              <a:t> </a:t>
            </a:r>
            <a:r>
              <a:rPr lang="nl-BE" sz="3200" dirty="0">
                <a:solidFill>
                  <a:srgbClr val="000000"/>
                </a:solidFill>
              </a:rPr>
              <a:t>(</a:t>
            </a:r>
            <a:r>
              <a:rPr lang="nl-BE" sz="3200" dirty="0" err="1">
                <a:solidFill>
                  <a:srgbClr val="000000"/>
                </a:solidFill>
              </a:rPr>
              <a:t>cf</a:t>
            </a:r>
            <a:r>
              <a:rPr lang="nl-BE" sz="3200" dirty="0">
                <a:solidFill>
                  <a:srgbClr val="000000"/>
                </a:solidFill>
              </a:rPr>
              <a:t> verslag – promotor)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691680" y="1700808"/>
            <a:ext cx="727280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000000"/>
                </a:solidFill>
              </a:rPr>
              <a:t>Titel</a:t>
            </a:r>
          </a:p>
          <a:p>
            <a:endParaRPr lang="nl-BE" sz="2800" dirty="0">
              <a:solidFill>
                <a:srgbClr val="000000"/>
              </a:solidFill>
            </a:endParaRPr>
          </a:p>
          <a:p>
            <a:r>
              <a:rPr lang="nl-BE" sz="2800" dirty="0">
                <a:solidFill>
                  <a:srgbClr val="000000"/>
                </a:solidFill>
              </a:rPr>
              <a:t>Auteur met affiliatie</a:t>
            </a:r>
          </a:p>
          <a:p>
            <a:endParaRPr lang="nl-BE" sz="2800" dirty="0">
              <a:solidFill>
                <a:srgbClr val="000000"/>
              </a:solidFill>
            </a:endParaRPr>
          </a:p>
          <a:p>
            <a:r>
              <a:rPr lang="nl-BE" sz="2800" dirty="0">
                <a:solidFill>
                  <a:srgbClr val="000000"/>
                </a:solidFill>
              </a:rPr>
              <a:t>Inleiding</a:t>
            </a:r>
          </a:p>
          <a:p>
            <a:endParaRPr lang="nl-BE" sz="2800" dirty="0">
              <a:solidFill>
                <a:srgbClr val="000000"/>
              </a:solidFill>
            </a:endParaRPr>
          </a:p>
          <a:p>
            <a:r>
              <a:rPr lang="nl-BE" sz="2800" dirty="0">
                <a:solidFill>
                  <a:srgbClr val="000000"/>
                </a:solidFill>
              </a:rPr>
              <a:t>Probleembeschrijving - Functionele analyse Technische analyse - Technisch ontwerp</a:t>
            </a:r>
          </a:p>
          <a:p>
            <a:endParaRPr lang="nl-BE" sz="2800" dirty="0">
              <a:solidFill>
                <a:srgbClr val="000000"/>
              </a:solidFill>
            </a:endParaRPr>
          </a:p>
          <a:p>
            <a:r>
              <a:rPr lang="nl-BE" sz="3200" b="1" dirty="0">
                <a:solidFill>
                  <a:srgbClr val="000000"/>
                </a:solidFill>
              </a:rPr>
              <a:t>Conclusie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483768" y="1700808"/>
            <a:ext cx="6061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000000"/>
                </a:solidFill>
              </a:rPr>
              <a:t>= kernboodschap (conclusie?)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4860032" y="2564904"/>
            <a:ext cx="5341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000000"/>
                </a:solidFill>
              </a:rPr>
              <a:t>- geen initialen, geen titels 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3491880" y="-2738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Academische poster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3644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115616" y="69269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>
                <a:solidFill>
                  <a:srgbClr val="800000"/>
                </a:solidFill>
              </a:rPr>
              <a:t>Taal</a:t>
            </a:r>
            <a:r>
              <a:rPr lang="nl-BE" sz="3600" dirty="0">
                <a:solidFill>
                  <a:srgbClr val="000000"/>
                </a:solidFill>
              </a:rPr>
              <a:t> </a:t>
            </a:r>
            <a:endParaRPr lang="nl-BE" sz="3200" dirty="0">
              <a:solidFill>
                <a:srgbClr val="00000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691679" y="1700808"/>
            <a:ext cx="744788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000000"/>
                </a:solidFill>
              </a:rPr>
              <a:t>Zakelijk, geen spreektaal</a:t>
            </a:r>
            <a:br>
              <a:rPr lang="nl-BE" sz="2800" dirty="0">
                <a:solidFill>
                  <a:srgbClr val="000000"/>
                </a:solidFill>
              </a:rPr>
            </a:br>
            <a:r>
              <a:rPr lang="nl-BE" sz="2800" dirty="0">
                <a:solidFill>
                  <a:srgbClr val="000000"/>
                </a:solidFill>
              </a:rPr>
              <a:t>	</a:t>
            </a:r>
            <a:r>
              <a:rPr lang="nl-BE" sz="2400" dirty="0">
                <a:solidFill>
                  <a:srgbClr val="000000"/>
                </a:solidFill>
              </a:rPr>
              <a:t>eenvoudiger dan verslag</a:t>
            </a:r>
          </a:p>
          <a:p>
            <a:endParaRPr lang="nl-BE" sz="2800" dirty="0">
              <a:solidFill>
                <a:srgbClr val="000000"/>
              </a:solidFill>
            </a:endParaRPr>
          </a:p>
          <a:p>
            <a:r>
              <a:rPr lang="nl-BE" sz="2800" dirty="0">
                <a:solidFill>
                  <a:srgbClr val="000000"/>
                </a:solidFill>
              </a:rPr>
              <a:t>Duidelijk en exact</a:t>
            </a:r>
            <a:br>
              <a:rPr lang="nl-BE" sz="2800" dirty="0">
                <a:solidFill>
                  <a:srgbClr val="000000"/>
                </a:solidFill>
              </a:rPr>
            </a:br>
            <a:r>
              <a:rPr lang="nl-BE" sz="2800" dirty="0">
                <a:solidFill>
                  <a:srgbClr val="000000"/>
                </a:solidFill>
              </a:rPr>
              <a:t>	</a:t>
            </a:r>
            <a:r>
              <a:rPr lang="nl-BE" sz="2400" dirty="0">
                <a:solidFill>
                  <a:srgbClr val="000000"/>
                </a:solidFill>
              </a:rPr>
              <a:t>korte  zinnen (maximum twee na elkaar)</a:t>
            </a:r>
            <a:br>
              <a:rPr lang="nl-BE" sz="2400" dirty="0">
                <a:solidFill>
                  <a:srgbClr val="000000"/>
                </a:solidFill>
              </a:rPr>
            </a:br>
            <a:r>
              <a:rPr lang="nl-BE" sz="2400" dirty="0">
                <a:solidFill>
                  <a:srgbClr val="000000"/>
                </a:solidFill>
              </a:rPr>
              <a:t>	woordgroepen</a:t>
            </a:r>
            <a:br>
              <a:rPr lang="nl-BE" sz="2400" dirty="0">
                <a:solidFill>
                  <a:srgbClr val="000000"/>
                </a:solidFill>
              </a:rPr>
            </a:br>
            <a:r>
              <a:rPr lang="nl-BE" sz="2400" dirty="0">
                <a:solidFill>
                  <a:srgbClr val="000000"/>
                </a:solidFill>
              </a:rPr>
              <a:t>	opsommingen </a:t>
            </a:r>
          </a:p>
          <a:p>
            <a:endParaRPr lang="nl-BE" sz="2800" dirty="0">
              <a:solidFill>
                <a:srgbClr val="000000"/>
              </a:solidFill>
            </a:endParaRPr>
          </a:p>
          <a:p>
            <a:r>
              <a:rPr lang="nl-BE" sz="2800" dirty="0">
                <a:solidFill>
                  <a:srgbClr val="000000"/>
                </a:solidFill>
              </a:rPr>
              <a:t>Taalkundig juist </a:t>
            </a:r>
            <a:r>
              <a:rPr lang="nl-BE" sz="2400" dirty="0">
                <a:solidFill>
                  <a:srgbClr val="000000"/>
                </a:solidFill>
              </a:rPr>
              <a:t>(taal, - schrijf-, tikfouten) </a:t>
            </a:r>
          </a:p>
          <a:p>
            <a:endParaRPr lang="nl-BE" sz="2800" dirty="0">
              <a:solidFill>
                <a:srgbClr val="000000"/>
              </a:solidFill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>
            <a:off x="4572000" y="5085184"/>
            <a:ext cx="2304256" cy="468928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/>
          <p:cNvSpPr txBox="1"/>
          <p:nvPr/>
        </p:nvSpPr>
        <p:spPr>
          <a:xfrm>
            <a:off x="3491880" y="-2738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Academische poster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1774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115616" y="69269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>
                <a:solidFill>
                  <a:srgbClr val="800000"/>
                </a:solidFill>
              </a:rPr>
              <a:t>Opmaak</a:t>
            </a:r>
            <a:r>
              <a:rPr lang="nl-BE" sz="3600" dirty="0">
                <a:solidFill>
                  <a:srgbClr val="000000"/>
                </a:solidFill>
              </a:rPr>
              <a:t> </a:t>
            </a:r>
            <a:endParaRPr lang="nl-BE" sz="3200" dirty="0">
              <a:solidFill>
                <a:srgbClr val="000000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907704" y="1336142"/>
            <a:ext cx="54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000000"/>
                </a:solidFill>
              </a:rPr>
              <a:t>A0 (1,20  m X 0,85 m) – landscape</a:t>
            </a:r>
          </a:p>
        </p:txBody>
      </p:sp>
      <p:pic>
        <p:nvPicPr>
          <p:cNvPr id="9" name="Afbeelding 8" descr="http://upload.wikimedia.org/wikipedia/commons/thumb/8/8a/A_size_illustration.svg/800px-A_size_illustration.sv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240970" y="1671798"/>
            <a:ext cx="3403308" cy="403739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vak 6"/>
          <p:cNvSpPr txBox="1"/>
          <p:nvPr/>
        </p:nvSpPr>
        <p:spPr>
          <a:xfrm>
            <a:off x="2051720" y="5661247"/>
            <a:ext cx="74478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000000"/>
                </a:solidFill>
              </a:rPr>
              <a:t>PowerPoint – </a:t>
            </a:r>
            <a:r>
              <a:rPr lang="nl-BE" sz="2800" dirty="0" err="1">
                <a:solidFill>
                  <a:srgbClr val="000000"/>
                </a:solidFill>
              </a:rPr>
              <a:t>LateX</a:t>
            </a:r>
            <a:r>
              <a:rPr lang="nl-BE" sz="2800" dirty="0">
                <a:solidFill>
                  <a:srgbClr val="000000"/>
                </a:solidFill>
              </a:rPr>
              <a:t> – Illustrator Cs3 – </a:t>
            </a:r>
            <a:r>
              <a:rPr lang="nl-BE" sz="2800" dirty="0" err="1">
                <a:solidFill>
                  <a:srgbClr val="000000"/>
                </a:solidFill>
              </a:rPr>
              <a:t>CorelDRAW</a:t>
            </a:r>
            <a:r>
              <a:rPr lang="nl-BE" sz="2800" dirty="0">
                <a:solidFill>
                  <a:srgbClr val="000000"/>
                </a:solidFill>
              </a:rPr>
              <a:t> …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3491880" y="-2738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Academische poster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555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115616" y="69269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>
                <a:solidFill>
                  <a:srgbClr val="800000"/>
                </a:solidFill>
              </a:rPr>
              <a:t>Opmaak</a:t>
            </a:r>
            <a:r>
              <a:rPr lang="nl-BE" sz="3600" dirty="0">
                <a:solidFill>
                  <a:srgbClr val="000000"/>
                </a:solidFill>
              </a:rPr>
              <a:t> </a:t>
            </a:r>
            <a:endParaRPr lang="nl-BE" sz="3200" dirty="0">
              <a:solidFill>
                <a:srgbClr val="00000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619672" y="1556792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000000"/>
                </a:solidFill>
              </a:rPr>
              <a:t>Structuur – plannen </a:t>
            </a:r>
          </a:p>
        </p:txBody>
      </p:sp>
      <p:pic>
        <p:nvPicPr>
          <p:cNvPr id="7" name="Afbeelding 6" descr="C:\Users\leen\Documents\_ werk\SCHOOL\_CURSUSSEN  Communicatie ir. -  ing. -  Eindwerk\_eindwerken - stage, BP, MP\posters\schets 1 - comp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816" y="3332519"/>
            <a:ext cx="3198168" cy="2616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 descr="C:\Users\leen\Documents\_ werk\SCHOOL\_CURSUSSEN  Communicatie ir. -  ing. -  Eindwerk\_eindwerken - stage, BP, MP\posters\schets 2 - comp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282" y="3332519"/>
            <a:ext cx="3118062" cy="260491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vak 4"/>
          <p:cNvSpPr txBox="1"/>
          <p:nvPr/>
        </p:nvSpPr>
        <p:spPr>
          <a:xfrm>
            <a:off x="1676772" y="2348879"/>
            <a:ext cx="5703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000000"/>
                </a:solidFill>
              </a:rPr>
              <a:t>Schets met hand voor schikking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3491880" y="-2738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Academische poster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2111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115616" y="69269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>
                <a:solidFill>
                  <a:srgbClr val="800000"/>
                </a:solidFill>
              </a:rPr>
              <a:t>Opmaak</a:t>
            </a:r>
            <a:r>
              <a:rPr lang="nl-BE" sz="3600" dirty="0">
                <a:solidFill>
                  <a:srgbClr val="000000"/>
                </a:solidFill>
              </a:rPr>
              <a:t> </a:t>
            </a:r>
            <a:endParaRPr lang="nl-BE" sz="3200" dirty="0">
              <a:solidFill>
                <a:srgbClr val="00000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619672" y="1556792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000000"/>
                </a:solidFill>
              </a:rPr>
              <a:t>Structuur – kolommen zelfde breedte …  </a:t>
            </a:r>
          </a:p>
        </p:txBody>
      </p:sp>
      <p:pic>
        <p:nvPicPr>
          <p:cNvPr id="9" name="Afbeelding 8" descr="http://colinpurrington.com/wp-content/uploads/2011/09/poster-template-horizontal-1-purringto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76872"/>
            <a:ext cx="5098122" cy="35185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hoek 2"/>
          <p:cNvSpPr/>
          <p:nvPr/>
        </p:nvSpPr>
        <p:spPr>
          <a:xfrm>
            <a:off x="2505834" y="5951033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sz="900" dirty="0">
                <a:solidFill>
                  <a:srgbClr val="000000"/>
                </a:solidFill>
              </a:rPr>
              <a:t>(http://colinpurrington.com/tips/</a:t>
            </a:r>
            <a:r>
              <a:rPr lang="nl-BE" sz="900" dirty="0" err="1">
                <a:solidFill>
                  <a:srgbClr val="000000"/>
                </a:solidFill>
              </a:rPr>
              <a:t>academic</a:t>
            </a:r>
            <a:r>
              <a:rPr lang="nl-BE" sz="900" dirty="0">
                <a:solidFill>
                  <a:srgbClr val="000000"/>
                </a:solidFill>
              </a:rPr>
              <a:t>/</a:t>
            </a:r>
            <a:r>
              <a:rPr lang="nl-BE" sz="900" dirty="0" err="1">
                <a:solidFill>
                  <a:srgbClr val="000000"/>
                </a:solidFill>
              </a:rPr>
              <a:t>posterdesign#dosanddonts</a:t>
            </a:r>
            <a:r>
              <a:rPr lang="nl-BE" sz="9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3491880" y="-2738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Academische poster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6404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18434</TotalTime>
  <Words>384</Words>
  <Application>Microsoft Office PowerPoint</Application>
  <PresentationFormat>Diavoorstelling (4:3)</PresentationFormat>
  <Paragraphs>149</Paragraphs>
  <Slides>24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9" baseType="lpstr">
      <vt:lpstr>Arial</vt:lpstr>
      <vt:lpstr>Calibri</vt:lpstr>
      <vt:lpstr>Verdana</vt:lpstr>
      <vt:lpstr>Wingdings</vt:lpstr>
      <vt:lpstr>Standaardontwerp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Leen</dc:creator>
  <cp:lastModifiedBy>Eva Van de Wiele</cp:lastModifiedBy>
  <cp:revision>140</cp:revision>
  <cp:lastPrinted>2015-02-26T06:56:00Z</cp:lastPrinted>
  <dcterms:created xsi:type="dcterms:W3CDTF">2013-06-09T11:56:58Z</dcterms:created>
  <dcterms:modified xsi:type="dcterms:W3CDTF">2015-06-30T08:43:23Z</dcterms:modified>
</cp:coreProperties>
</file>