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7" r:id="rId5"/>
  </p:sldMasterIdLst>
  <p:notesMasterIdLst>
    <p:notesMasterId r:id="rId48"/>
  </p:notesMasterIdLst>
  <p:sldIdLst>
    <p:sldId id="259" r:id="rId6"/>
    <p:sldId id="318" r:id="rId7"/>
    <p:sldId id="319" r:id="rId8"/>
    <p:sldId id="315" r:id="rId9"/>
    <p:sldId id="266" r:id="rId10"/>
    <p:sldId id="270" r:id="rId11"/>
    <p:sldId id="271" r:id="rId12"/>
    <p:sldId id="299" r:id="rId13"/>
    <p:sldId id="303" r:id="rId14"/>
    <p:sldId id="302" r:id="rId15"/>
    <p:sldId id="301" r:id="rId16"/>
    <p:sldId id="293" r:id="rId17"/>
    <p:sldId id="273" r:id="rId18"/>
    <p:sldId id="277" r:id="rId19"/>
    <p:sldId id="298" r:id="rId20"/>
    <p:sldId id="278" r:id="rId21"/>
    <p:sldId id="279" r:id="rId22"/>
    <p:sldId id="280" r:id="rId23"/>
    <p:sldId id="281" r:id="rId24"/>
    <p:sldId id="282" r:id="rId25"/>
    <p:sldId id="275" r:id="rId26"/>
    <p:sldId id="276" r:id="rId27"/>
    <p:sldId id="284" r:id="rId28"/>
    <p:sldId id="320" r:id="rId29"/>
    <p:sldId id="285" r:id="rId30"/>
    <p:sldId id="286" r:id="rId31"/>
    <p:sldId id="288" r:id="rId32"/>
    <p:sldId id="289" r:id="rId33"/>
    <p:sldId id="291" r:id="rId34"/>
    <p:sldId id="321" r:id="rId35"/>
    <p:sldId id="306" r:id="rId36"/>
    <p:sldId id="307" r:id="rId37"/>
    <p:sldId id="308" r:id="rId38"/>
    <p:sldId id="309" r:id="rId39"/>
    <p:sldId id="310" r:id="rId40"/>
    <p:sldId id="311" r:id="rId41"/>
    <p:sldId id="312" r:id="rId42"/>
    <p:sldId id="313" r:id="rId43"/>
    <p:sldId id="314" r:id="rId44"/>
    <p:sldId id="294" r:id="rId45"/>
    <p:sldId id="295" r:id="rId46"/>
    <p:sldId id="264" r:id="rId47"/>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le Vantornhout" initials="IV" lastIdx="15" clrIdx="0">
    <p:extLst/>
  </p:cmAuthor>
  <p:cmAuthor id="2" name="Sylvie Peeters" initials="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27ABAD"/>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1205" autoAdjust="0"/>
  </p:normalViewPr>
  <p:slideViewPr>
    <p:cSldViewPr snapToGrid="0" showGuides="1">
      <p:cViewPr varScale="1">
        <p:scale>
          <a:sx n="45" d="100"/>
          <a:sy n="45" d="100"/>
        </p:scale>
        <p:origin x="810" y="54"/>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24694532196522E-2"/>
          <c:y val="7.1275801125718879E-2"/>
          <c:w val="0.46770327536389289"/>
          <c:h val="0.92872419887428115"/>
        </c:manualLayout>
      </c:layout>
      <c:pieChart>
        <c:varyColors val="1"/>
        <c:ser>
          <c:idx val="0"/>
          <c:order val="0"/>
          <c:tx>
            <c:strRef>
              <c:f>Blad1!$B$1</c:f>
              <c:strCache>
                <c:ptCount val="1"/>
                <c:pt idx="0">
                  <c:v>Kolom1</c:v>
                </c:pt>
              </c:strCache>
            </c:strRef>
          </c:tx>
          <c:dPt>
            <c:idx val="0"/>
            <c:bubble3D val="0"/>
            <c:extLst>
              <c:ext xmlns:c16="http://schemas.microsoft.com/office/drawing/2014/chart" uri="{C3380CC4-5D6E-409C-BE32-E72D297353CC}">
                <c16:uniqueId val="{00000000-2593-4B1F-89F0-60FF1D374704}"/>
              </c:ext>
            </c:extLst>
          </c:dPt>
          <c:dPt>
            <c:idx val="1"/>
            <c:bubble3D val="0"/>
            <c:spPr>
              <a:solidFill>
                <a:srgbClr val="27ABAD"/>
              </a:solidFill>
            </c:spPr>
            <c:extLst>
              <c:ext xmlns:c16="http://schemas.microsoft.com/office/drawing/2014/chart" uri="{C3380CC4-5D6E-409C-BE32-E72D297353CC}">
                <c16:uniqueId val="{00000002-2593-4B1F-89F0-60FF1D374704}"/>
              </c:ext>
            </c:extLst>
          </c:dPt>
          <c:cat>
            <c:strRef>
              <c:f>Blad1!$A$2:$A$3</c:f>
              <c:strCache>
                <c:ptCount val="2"/>
                <c:pt idx="0">
                  <c:v>Belgisch</c:v>
                </c:pt>
                <c:pt idx="1">
                  <c:v>Niet-Belgisch</c:v>
                </c:pt>
              </c:strCache>
            </c:strRef>
          </c:cat>
          <c:val>
            <c:numRef>
              <c:f>Blad1!$B$2:$B$3</c:f>
              <c:numCache>
                <c:formatCode>General</c:formatCode>
                <c:ptCount val="2"/>
                <c:pt idx="0" formatCode="#,##0.0">
                  <c:v>64.31</c:v>
                </c:pt>
                <c:pt idx="1">
                  <c:v>35.700000000000003</c:v>
                </c:pt>
              </c:numCache>
            </c:numRef>
          </c:val>
          <c:extLst>
            <c:ext xmlns:c16="http://schemas.microsoft.com/office/drawing/2014/chart" uri="{C3380CC4-5D6E-409C-BE32-E72D297353CC}">
              <c16:uniqueId val="{00000003-2593-4B1F-89F0-60FF1D374704}"/>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400" b="1"/>
            </a:pPr>
            <a:endParaRPr lang="nl-BE"/>
          </a:p>
        </c:txPr>
      </c:legendEntry>
      <c:legendEntry>
        <c:idx val="1"/>
        <c:txPr>
          <a:bodyPr/>
          <a:lstStyle/>
          <a:p>
            <a:pPr>
              <a:defRPr sz="2400" b="1"/>
            </a:pPr>
            <a:endParaRPr lang="nl-BE"/>
          </a:p>
        </c:txPr>
      </c:legendEntry>
      <c:layout>
        <c:manualLayout>
          <c:xMode val="edge"/>
          <c:yMode val="edge"/>
          <c:x val="0.55368840565690969"/>
          <c:y val="0.30390055409740452"/>
          <c:w val="0.42847478831730801"/>
          <c:h val="0.48626259680502898"/>
        </c:manualLayout>
      </c:layout>
      <c:overlay val="0"/>
    </c:legend>
    <c:plotVisOnly val="1"/>
    <c:dispBlanksAs val="gap"/>
    <c:showDLblsOverMax val="0"/>
  </c:chart>
  <c:txPr>
    <a:bodyPr/>
    <a:lstStyle/>
    <a:p>
      <a:pPr>
        <a:defRPr sz="1800"/>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Geslacht</c:v>
                </c:pt>
              </c:strCache>
            </c:strRef>
          </c:tx>
          <c:dPt>
            <c:idx val="0"/>
            <c:bubble3D val="0"/>
            <c:extLst>
              <c:ext xmlns:c16="http://schemas.microsoft.com/office/drawing/2014/chart" uri="{C3380CC4-5D6E-409C-BE32-E72D297353CC}">
                <c16:uniqueId val="{00000000-EC59-4284-88FA-DCF6922434D9}"/>
              </c:ext>
            </c:extLst>
          </c:dPt>
          <c:dPt>
            <c:idx val="1"/>
            <c:bubble3D val="0"/>
            <c:spPr>
              <a:solidFill>
                <a:srgbClr val="27ABAD"/>
              </a:solidFill>
            </c:spPr>
            <c:extLst>
              <c:ext xmlns:c16="http://schemas.microsoft.com/office/drawing/2014/chart" uri="{C3380CC4-5D6E-409C-BE32-E72D297353CC}">
                <c16:uniqueId val="{00000002-EC59-4284-88FA-DCF6922434D9}"/>
              </c:ext>
            </c:extLst>
          </c:dPt>
          <c:cat>
            <c:strRef>
              <c:f>Blad1!$A$2:$A$3</c:f>
              <c:strCache>
                <c:ptCount val="2"/>
                <c:pt idx="0">
                  <c:v>Man</c:v>
                </c:pt>
                <c:pt idx="1">
                  <c:v>Vrouw</c:v>
                </c:pt>
              </c:strCache>
            </c:strRef>
          </c:cat>
          <c:val>
            <c:numRef>
              <c:f>Blad1!$B$2:$B$3</c:f>
              <c:numCache>
                <c:formatCode>#,##0.0</c:formatCode>
                <c:ptCount val="2"/>
                <c:pt idx="0">
                  <c:v>47.35</c:v>
                </c:pt>
                <c:pt idx="1">
                  <c:v>52.65</c:v>
                </c:pt>
              </c:numCache>
            </c:numRef>
          </c:val>
          <c:extLst>
            <c:ext xmlns:c16="http://schemas.microsoft.com/office/drawing/2014/chart" uri="{C3380CC4-5D6E-409C-BE32-E72D297353CC}">
              <c16:uniqueId val="{00000003-EC59-4284-88FA-DCF6922434D9}"/>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400" b="1"/>
            </a:pPr>
            <a:endParaRPr lang="nl-BE"/>
          </a:p>
        </c:txPr>
      </c:legendEntry>
      <c:legendEntry>
        <c:idx val="1"/>
        <c:txPr>
          <a:bodyPr/>
          <a:lstStyle/>
          <a:p>
            <a:pPr>
              <a:defRPr sz="2400" b="1"/>
            </a:pPr>
            <a:endParaRPr lang="nl-BE"/>
          </a:p>
        </c:txPr>
      </c:legendEntry>
      <c:layout>
        <c:manualLayout>
          <c:xMode val="edge"/>
          <c:yMode val="edge"/>
          <c:x val="0.64121768243536481"/>
          <c:y val="0.32420422181269892"/>
          <c:w val="0.29425258850517699"/>
          <c:h val="0.41792874294968452"/>
        </c:manualLayout>
      </c:layout>
      <c:overlay val="0"/>
    </c:legend>
    <c:plotVisOnly val="1"/>
    <c:dispBlanksAs val="gap"/>
    <c:showDLblsOverMax val="0"/>
  </c:chart>
  <c:txPr>
    <a:bodyPr/>
    <a:lstStyle/>
    <a:p>
      <a:pPr>
        <a:defRPr sz="1800"/>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Blad1!$B$1</c:f>
              <c:strCache>
                <c:ptCount val="1"/>
                <c:pt idx="0">
                  <c:v>Herkomst</c:v>
                </c:pt>
              </c:strCache>
            </c:strRef>
          </c:tx>
          <c:dPt>
            <c:idx val="0"/>
            <c:bubble3D val="0"/>
            <c:spPr>
              <a:solidFill>
                <a:srgbClr val="27ABAD"/>
              </a:solidFill>
            </c:spPr>
            <c:extLst>
              <c:ext xmlns:c16="http://schemas.microsoft.com/office/drawing/2014/chart" uri="{C3380CC4-5D6E-409C-BE32-E72D297353CC}">
                <c16:uniqueId val="{00000001-1284-45B4-A497-6510230A7603}"/>
              </c:ext>
            </c:extLst>
          </c:dPt>
          <c:dPt>
            <c:idx val="1"/>
            <c:bubble3D val="0"/>
            <c:spPr>
              <a:solidFill>
                <a:schemeClr val="tx2"/>
              </a:solidFill>
            </c:spPr>
            <c:extLst>
              <c:ext xmlns:c16="http://schemas.microsoft.com/office/drawing/2014/chart" uri="{C3380CC4-5D6E-409C-BE32-E72D297353CC}">
                <c16:uniqueId val="{00000003-1284-45B4-A497-6510230A7603}"/>
              </c:ext>
            </c:extLst>
          </c:dPt>
          <c:dPt>
            <c:idx val="2"/>
            <c:bubble3D val="0"/>
            <c:spPr>
              <a:solidFill>
                <a:schemeClr val="bg2"/>
              </a:solidFill>
            </c:spPr>
            <c:extLst>
              <c:ext xmlns:c16="http://schemas.microsoft.com/office/drawing/2014/chart" uri="{C3380CC4-5D6E-409C-BE32-E72D297353CC}">
                <c16:uniqueId val="{00000005-1284-45B4-A497-6510230A7603}"/>
              </c:ext>
            </c:extLst>
          </c:dPt>
          <c:dPt>
            <c:idx val="3"/>
            <c:bubble3D val="0"/>
            <c:extLst>
              <c:ext xmlns:c16="http://schemas.microsoft.com/office/drawing/2014/chart" uri="{C3380CC4-5D6E-409C-BE32-E72D297353CC}">
                <c16:uniqueId val="{00000006-1284-45B4-A497-6510230A7603}"/>
              </c:ext>
            </c:extLst>
          </c:dPt>
          <c:dPt>
            <c:idx val="4"/>
            <c:bubble3D val="0"/>
            <c:extLst>
              <c:ext xmlns:c16="http://schemas.microsoft.com/office/drawing/2014/chart" uri="{C3380CC4-5D6E-409C-BE32-E72D297353CC}">
                <c16:uniqueId val="{00000007-1284-45B4-A497-6510230A7603}"/>
              </c:ext>
            </c:extLst>
          </c:dPt>
          <c:dPt>
            <c:idx val="5"/>
            <c:bubble3D val="0"/>
            <c:spPr>
              <a:solidFill>
                <a:schemeClr val="accent3"/>
              </a:solidFill>
            </c:spPr>
            <c:extLst>
              <c:ext xmlns:c16="http://schemas.microsoft.com/office/drawing/2014/chart" uri="{C3380CC4-5D6E-409C-BE32-E72D297353CC}">
                <c16:uniqueId val="{00000009-1284-45B4-A497-6510230A7603}"/>
              </c:ext>
            </c:extLst>
          </c:dPt>
          <c:cat>
            <c:strRef>
              <c:f>Blad1!$A$2:$A$7</c:f>
              <c:strCache>
                <c:ptCount val="6"/>
                <c:pt idx="0">
                  <c:v>Azië</c:v>
                </c:pt>
                <c:pt idx="1">
                  <c:v>Europa</c:v>
                </c:pt>
                <c:pt idx="2">
                  <c:v>Noord-Amerika</c:v>
                </c:pt>
                <c:pt idx="3">
                  <c:v>Zuid-Amerika</c:v>
                </c:pt>
                <c:pt idx="4">
                  <c:v>Oceanië</c:v>
                </c:pt>
                <c:pt idx="5">
                  <c:v>Afrika</c:v>
                </c:pt>
              </c:strCache>
            </c:strRef>
          </c:cat>
          <c:val>
            <c:numRef>
              <c:f>Blad1!$B$2:$B$7</c:f>
              <c:numCache>
                <c:formatCode>#,##0.0</c:formatCode>
                <c:ptCount val="6"/>
                <c:pt idx="0">
                  <c:v>14.12</c:v>
                </c:pt>
                <c:pt idx="1">
                  <c:v>74.38</c:v>
                </c:pt>
                <c:pt idx="2">
                  <c:v>1.64</c:v>
                </c:pt>
                <c:pt idx="3">
                  <c:v>3.13</c:v>
                </c:pt>
                <c:pt idx="4">
                  <c:v>0.03</c:v>
                </c:pt>
                <c:pt idx="5">
                  <c:v>6.7</c:v>
                </c:pt>
              </c:numCache>
            </c:numRef>
          </c:val>
          <c:extLst>
            <c:ext xmlns:c16="http://schemas.microsoft.com/office/drawing/2014/chart" uri="{C3380CC4-5D6E-409C-BE32-E72D297353CC}">
              <c16:uniqueId val="{0000000A-1284-45B4-A497-6510230A7603}"/>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000" b="1"/>
          </a:pPr>
          <a:endParaRPr lang="nl-BE"/>
        </a:p>
      </c:txPr>
    </c:legend>
    <c:plotVisOnly val="1"/>
    <c:dispBlanksAs val="gap"/>
    <c:showDLblsOverMax val="0"/>
  </c:chart>
  <c:txPr>
    <a:bodyPr/>
    <a:lstStyle/>
    <a:p>
      <a:pPr>
        <a:defRPr sz="1800"/>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27ABAD"/>
              </a:solidFill>
            </c:spPr>
            <c:extLst>
              <c:ext xmlns:c16="http://schemas.microsoft.com/office/drawing/2014/chart" uri="{C3380CC4-5D6E-409C-BE32-E72D297353CC}">
                <c16:uniqueId val="{00000001-4937-4769-B1E3-84684FFCEAF4}"/>
              </c:ext>
            </c:extLst>
          </c:dPt>
          <c:dPt>
            <c:idx val="1"/>
            <c:bubble3D val="0"/>
            <c:spPr>
              <a:solidFill>
                <a:srgbClr val="1E64C8"/>
              </a:solidFill>
            </c:spPr>
            <c:extLst>
              <c:ext xmlns:c16="http://schemas.microsoft.com/office/drawing/2014/chart" uri="{C3380CC4-5D6E-409C-BE32-E72D297353CC}">
                <c16:uniqueId val="{00000003-4937-4769-B1E3-84684FFCEAF4}"/>
              </c:ext>
            </c:extLst>
          </c:dPt>
          <c:dPt>
            <c:idx val="2"/>
            <c:bubble3D val="0"/>
            <c:extLst>
              <c:ext xmlns:c16="http://schemas.microsoft.com/office/drawing/2014/chart" uri="{C3380CC4-5D6E-409C-BE32-E72D297353CC}">
                <c16:uniqueId val="{00000004-4937-4769-B1E3-84684FFCEAF4}"/>
              </c:ext>
            </c:extLst>
          </c:dPt>
          <c:dPt>
            <c:idx val="3"/>
            <c:bubble3D val="0"/>
            <c:spPr>
              <a:solidFill>
                <a:srgbClr val="FFD200"/>
              </a:solidFill>
            </c:spPr>
            <c:extLst>
              <c:ext xmlns:c16="http://schemas.microsoft.com/office/drawing/2014/chart" uri="{C3380CC4-5D6E-409C-BE32-E72D297353CC}">
                <c16:uniqueId val="{00000005-4937-4769-B1E3-84684FFCEAF4}"/>
              </c:ext>
            </c:extLst>
          </c:dPt>
          <c:dPt>
            <c:idx val="4"/>
            <c:bubble3D val="0"/>
            <c:spPr>
              <a:solidFill>
                <a:srgbClr val="7030A0"/>
              </a:solidFill>
            </c:spPr>
            <c:extLst>
              <c:ext xmlns:c16="http://schemas.microsoft.com/office/drawing/2014/chart" uri="{C3380CC4-5D6E-409C-BE32-E72D297353CC}">
                <c16:uniqueId val="{00000006-4937-4769-B1E3-84684FFCEAF4}"/>
              </c:ext>
            </c:extLst>
          </c:dPt>
          <c:dPt>
            <c:idx val="5"/>
            <c:bubble3D val="0"/>
            <c:extLst>
              <c:ext xmlns:c16="http://schemas.microsoft.com/office/drawing/2014/chart" uri="{C3380CC4-5D6E-409C-BE32-E72D297353CC}">
                <c16:uniqueId val="{00000007-4937-4769-B1E3-84684FFCEAF4}"/>
              </c:ext>
            </c:extLst>
          </c:dPt>
          <c:cat>
            <c:strRef>
              <c:f>Blad1!$A$2:$A$7</c:f>
              <c:strCache>
                <c:ptCount val="6"/>
                <c:pt idx="0">
                  <c:v>Azië</c:v>
                </c:pt>
                <c:pt idx="1">
                  <c:v>Europa</c:v>
                </c:pt>
                <c:pt idx="2">
                  <c:v>Noord-Amerika</c:v>
                </c:pt>
                <c:pt idx="3">
                  <c:v>Zuid-Amerika</c:v>
                </c:pt>
                <c:pt idx="4">
                  <c:v>Oceanië</c:v>
                </c:pt>
                <c:pt idx="5">
                  <c:v>Afrika</c:v>
                </c:pt>
              </c:strCache>
            </c:strRef>
          </c:cat>
          <c:val>
            <c:numRef>
              <c:f>Blad1!$B$2:$B$7</c:f>
              <c:numCache>
                <c:formatCode>#,##0</c:formatCode>
                <c:ptCount val="6"/>
                <c:pt idx="0">
                  <c:v>168</c:v>
                </c:pt>
                <c:pt idx="1">
                  <c:v>419</c:v>
                </c:pt>
                <c:pt idx="2">
                  <c:v>3</c:v>
                </c:pt>
                <c:pt idx="3">
                  <c:v>32</c:v>
                </c:pt>
                <c:pt idx="4">
                  <c:v>4</c:v>
                </c:pt>
                <c:pt idx="5">
                  <c:v>94</c:v>
                </c:pt>
              </c:numCache>
            </c:numRef>
          </c:val>
          <c:extLst>
            <c:ext xmlns:c16="http://schemas.microsoft.com/office/drawing/2014/chart" uri="{C3380CC4-5D6E-409C-BE32-E72D297353CC}">
              <c16:uniqueId val="{00000008-4937-4769-B1E3-84684FFCEAF4}"/>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Blad1!$B$1</c:f>
              <c:strCache>
                <c:ptCount val="1"/>
                <c:pt idx="0">
                  <c:v>Belgisch</c:v>
                </c:pt>
              </c:strCache>
            </c:strRef>
          </c:tx>
          <c:spPr>
            <a:ln w="38100"/>
          </c:spPr>
          <c:marker>
            <c:symbol val="none"/>
          </c:marker>
          <c:dLbls>
            <c:dLbl>
              <c:idx val="1"/>
              <c:layout>
                <c:manualLayout>
                  <c:x val="-1.4971751134915716E-2"/>
                  <c:y val="-5.0032493215328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D7-4855-8122-B31159310AB6}"/>
                </c:ext>
              </c:extLst>
            </c:dLbl>
            <c:dLbl>
              <c:idx val="2"/>
              <c:layout>
                <c:manualLayout>
                  <c:x val="-1.7467042990735E-2"/>
                  <c:y val="-3.5439682694190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8D7-4855-8122-B31159310AB6}"/>
                </c:ext>
              </c:extLst>
            </c:dLbl>
            <c:dLbl>
              <c:idx val="3"/>
              <c:layout>
                <c:manualLayout>
                  <c:x val="-3.3686440053560404E-2"/>
                  <c:y val="-3.5439682694190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E3-4F79-88E9-DE6603594611}"/>
                </c:ext>
              </c:extLst>
            </c:dLbl>
            <c:dLbl>
              <c:idx val="4"/>
              <c:layout>
                <c:manualLayout>
                  <c:x val="-1.8714688918644688E-2"/>
                  <c:y val="-5.2117180432633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D7-4855-8122-B31159310AB6}"/>
                </c:ext>
              </c:extLst>
            </c:dLbl>
            <c:dLbl>
              <c:idx val="5"/>
              <c:layout>
                <c:manualLayout>
                  <c:x val="0"/>
                  <c:y val="-1.2508123303831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8D7-4855-8122-B31159310AB6}"/>
                </c:ext>
              </c:extLst>
            </c:dLbl>
            <c:dLbl>
              <c:idx val="6"/>
              <c:layout>
                <c:manualLayout>
                  <c:x val="-1.4971751134915806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E3-4F79-88E9-DE6603594611}"/>
                </c:ext>
              </c:extLst>
            </c:dLbl>
            <c:dLbl>
              <c:idx val="7"/>
              <c:layout>
                <c:manualLayout>
                  <c:x val="1.2476459279096429E-3"/>
                  <c:y val="4.7947805998022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8D7-4855-8122-B31159310AB6}"/>
                </c:ext>
              </c:extLst>
            </c:dLbl>
            <c:dLbl>
              <c:idx val="8"/>
              <c:layout>
                <c:manualLayout>
                  <c:x val="-2.3705272630283308E-2"/>
                  <c:y val="-4.1693744346106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E3-4F79-88E9-DE6603594611}"/>
                </c:ext>
              </c:extLst>
            </c:dLbl>
            <c:dLbl>
              <c:idx val="9"/>
              <c:layout>
                <c:manualLayout>
                  <c:x val="-6.2382296395482144E-3"/>
                  <c:y val="-5.4201867649938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E3-4F79-88E9-DE6603594611}"/>
                </c:ext>
              </c:extLst>
            </c:dLbl>
            <c:dLbl>
              <c:idx val="10"/>
              <c:layout>
                <c:manualLayout>
                  <c:x val="-1.4971751134915806E-2"/>
                  <c:y val="5.0032493215327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E3-4F79-88E9-DE6603594611}"/>
                </c:ext>
              </c:extLst>
            </c:dLbl>
            <c:dLbl>
              <c:idx val="11"/>
              <c:layout>
                <c:manualLayout>
                  <c:x val="-2.120998077446402E-2"/>
                  <c:y val="-4.794780599802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E3-4F79-88E9-DE6603594611}"/>
                </c:ext>
              </c:extLst>
            </c:dLbl>
            <c:spPr>
              <a:noFill/>
              <a:ln>
                <a:noFill/>
              </a:ln>
              <a:effectLst/>
            </c:spPr>
            <c:txPr>
              <a:bodyPr/>
              <a:lstStyle/>
              <a:p>
                <a:pPr>
                  <a:defRPr sz="1400" b="1">
                    <a:solidFill>
                      <a:srgbClr val="1E64C8"/>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Blad1!$A$4:$A$16</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Blad1!$B$4:$B$16</c:f>
              <c:numCache>
                <c:formatCode>General</c:formatCode>
                <c:ptCount val="13"/>
                <c:pt idx="0">
                  <c:v>52</c:v>
                </c:pt>
                <c:pt idx="1">
                  <c:v>44</c:v>
                </c:pt>
                <c:pt idx="2">
                  <c:v>48</c:v>
                </c:pt>
                <c:pt idx="3">
                  <c:v>50</c:v>
                </c:pt>
                <c:pt idx="4">
                  <c:v>59</c:v>
                </c:pt>
                <c:pt idx="5">
                  <c:v>51</c:v>
                </c:pt>
                <c:pt idx="6">
                  <c:v>42</c:v>
                </c:pt>
                <c:pt idx="7">
                  <c:v>51</c:v>
                </c:pt>
                <c:pt idx="8">
                  <c:v>59</c:v>
                </c:pt>
                <c:pt idx="9">
                  <c:v>54</c:v>
                </c:pt>
                <c:pt idx="10">
                  <c:v>57</c:v>
                </c:pt>
                <c:pt idx="11">
                  <c:v>58</c:v>
                </c:pt>
                <c:pt idx="12">
                  <c:v>35</c:v>
                </c:pt>
              </c:numCache>
            </c:numRef>
          </c:val>
          <c:smooth val="0"/>
          <c:extLst>
            <c:ext xmlns:c16="http://schemas.microsoft.com/office/drawing/2014/chart" uri="{C3380CC4-5D6E-409C-BE32-E72D297353CC}">
              <c16:uniqueId val="{00000005-28D7-4855-8122-B31159310AB6}"/>
            </c:ext>
          </c:extLst>
        </c:ser>
        <c:ser>
          <c:idx val="1"/>
          <c:order val="1"/>
          <c:tx>
            <c:strRef>
              <c:f>Blad1!$C$1</c:f>
              <c:strCache>
                <c:ptCount val="1"/>
                <c:pt idx="0">
                  <c:v>Niet-Belgisch</c:v>
                </c:pt>
              </c:strCache>
            </c:strRef>
          </c:tx>
          <c:spPr>
            <a:ln w="38100">
              <a:solidFill>
                <a:srgbClr val="27ABAD"/>
              </a:solidFill>
            </a:ln>
          </c:spPr>
          <c:marker>
            <c:symbol val="none"/>
          </c:marker>
          <c:dLbls>
            <c:dLbl>
              <c:idx val="0"/>
              <c:layout>
                <c:manualLayout>
                  <c:x val="3.742937783728929E-3"/>
                  <c:y val="-1.667749773844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8D7-4855-8122-B31159310AB6}"/>
                </c:ext>
              </c:extLst>
            </c:dLbl>
            <c:dLbl>
              <c:idx val="1"/>
              <c:layout>
                <c:manualLayout>
                  <c:x val="-1.7467042990735024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E3-4F79-88E9-DE6603594611}"/>
                </c:ext>
              </c:extLst>
            </c:dLbl>
            <c:dLbl>
              <c:idx val="3"/>
              <c:layout>
                <c:manualLayout>
                  <c:x val="-1.9962334846554332E-2"/>
                  <c:y val="9.1726237561434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E3-4F79-88E9-DE6603594611}"/>
                </c:ext>
              </c:extLst>
            </c:dLbl>
            <c:dLbl>
              <c:idx val="4"/>
              <c:layout>
                <c:manualLayout>
                  <c:x val="-2.1209980774463975E-2"/>
                  <c:y val="3.960905712880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E3-4F79-88E9-DE6603594611}"/>
                </c:ext>
              </c:extLst>
            </c:dLbl>
            <c:dLbl>
              <c:idx val="6"/>
              <c:layout>
                <c:manualLayout>
                  <c:x val="-1.4971751134915806E-2"/>
                  <c:y val="-4.3778431563411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8D7-4855-8122-B31159310AB6}"/>
                </c:ext>
              </c:extLst>
            </c:dLbl>
            <c:dLbl>
              <c:idx val="7"/>
              <c:layout>
                <c:manualLayout>
                  <c:x val="-2.2457626702373574E-2"/>
                  <c:y val="-7.2964052605686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8D7-4855-8122-B31159310AB6}"/>
                </c:ext>
              </c:extLst>
            </c:dLbl>
            <c:dLbl>
              <c:idx val="8"/>
              <c:layout>
                <c:manualLayout>
                  <c:x val="-1.6219397062825359E-2"/>
                  <c:y val="-2.7100933824969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E3-4F79-88E9-DE6603594611}"/>
                </c:ext>
              </c:extLst>
            </c:dLbl>
            <c:dLbl>
              <c:idx val="9"/>
              <c:layout>
                <c:manualLayout>
                  <c:x val="-1.7467042990735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E3-4F79-88E9-DE6603594611}"/>
                </c:ext>
              </c:extLst>
            </c:dLbl>
            <c:dLbl>
              <c:idx val="10"/>
              <c:layout>
                <c:manualLayout>
                  <c:x val="-1.9962334846554287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E3-4F79-88E9-DE6603594611}"/>
                </c:ext>
              </c:extLst>
            </c:dLbl>
            <c:dLbl>
              <c:idx val="11"/>
              <c:layout>
                <c:manualLayout>
                  <c:x val="-2.120998077446402E-2"/>
                  <c:y val="3.127030825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E3-4F79-88E9-DE6603594611}"/>
                </c:ext>
              </c:extLst>
            </c:dLbl>
            <c:spPr>
              <a:noFill/>
              <a:ln>
                <a:noFill/>
              </a:ln>
              <a:effectLst/>
            </c:spPr>
            <c:txPr>
              <a:bodyPr/>
              <a:lstStyle/>
              <a:p>
                <a:pPr>
                  <a:defRPr sz="1400" b="1">
                    <a:solidFill>
                      <a:srgbClr val="27ABAD"/>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Blad1!$A$4:$A$16</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Blad1!$C$4:$C$16</c:f>
              <c:numCache>
                <c:formatCode>General</c:formatCode>
                <c:ptCount val="13"/>
                <c:pt idx="0">
                  <c:v>23</c:v>
                </c:pt>
                <c:pt idx="1">
                  <c:v>17</c:v>
                </c:pt>
                <c:pt idx="2">
                  <c:v>28</c:v>
                </c:pt>
                <c:pt idx="3">
                  <c:v>45</c:v>
                </c:pt>
                <c:pt idx="4">
                  <c:v>27</c:v>
                </c:pt>
                <c:pt idx="5">
                  <c:v>37</c:v>
                </c:pt>
                <c:pt idx="6">
                  <c:v>47</c:v>
                </c:pt>
                <c:pt idx="7">
                  <c:v>51</c:v>
                </c:pt>
                <c:pt idx="8">
                  <c:v>52</c:v>
                </c:pt>
                <c:pt idx="9">
                  <c:v>47</c:v>
                </c:pt>
                <c:pt idx="10">
                  <c:v>61</c:v>
                </c:pt>
                <c:pt idx="11">
                  <c:v>55</c:v>
                </c:pt>
                <c:pt idx="12">
                  <c:v>56</c:v>
                </c:pt>
              </c:numCache>
            </c:numRef>
          </c:val>
          <c:smooth val="0"/>
          <c:extLst>
            <c:ext xmlns:c16="http://schemas.microsoft.com/office/drawing/2014/chart" uri="{C3380CC4-5D6E-409C-BE32-E72D297353CC}">
              <c16:uniqueId val="{00000009-28D7-4855-8122-B31159310AB6}"/>
            </c:ext>
          </c:extLst>
        </c:ser>
        <c:dLbls>
          <c:showLegendKey val="0"/>
          <c:showVal val="0"/>
          <c:showCatName val="0"/>
          <c:showSerName val="0"/>
          <c:showPercent val="0"/>
          <c:showBubbleSize val="0"/>
        </c:dLbls>
        <c:smooth val="0"/>
        <c:axId val="177324032"/>
        <c:axId val="177325952"/>
      </c:lineChart>
      <c:catAx>
        <c:axId val="177324032"/>
        <c:scaling>
          <c:orientation val="minMax"/>
        </c:scaling>
        <c:delete val="0"/>
        <c:axPos val="b"/>
        <c:numFmt formatCode="General" sourceLinked="1"/>
        <c:majorTickMark val="out"/>
        <c:minorTickMark val="none"/>
        <c:tickLblPos val="nextTo"/>
        <c:txPr>
          <a:bodyPr/>
          <a:lstStyle/>
          <a:p>
            <a:pPr>
              <a:defRPr sz="1400">
                <a:solidFill>
                  <a:srgbClr val="1E64C8"/>
                </a:solidFill>
              </a:defRPr>
            </a:pPr>
            <a:endParaRPr lang="nl-BE"/>
          </a:p>
        </c:txPr>
        <c:crossAx val="177325952"/>
        <c:crosses val="autoZero"/>
        <c:auto val="1"/>
        <c:lblAlgn val="ctr"/>
        <c:lblOffset val="100"/>
        <c:noMultiLvlLbl val="0"/>
      </c:catAx>
      <c:valAx>
        <c:axId val="177325952"/>
        <c:scaling>
          <c:orientation val="minMax"/>
        </c:scaling>
        <c:delete val="0"/>
        <c:axPos val="l"/>
        <c:majorGridlines>
          <c:spPr>
            <a:ln>
              <a:solidFill>
                <a:schemeClr val="accent3">
                  <a:lumMod val="40000"/>
                  <a:lumOff val="60000"/>
                </a:schemeClr>
              </a:solidFill>
            </a:ln>
          </c:spPr>
        </c:majorGridlines>
        <c:numFmt formatCode="General" sourceLinked="1"/>
        <c:majorTickMark val="out"/>
        <c:minorTickMark val="none"/>
        <c:tickLblPos val="nextTo"/>
        <c:txPr>
          <a:bodyPr/>
          <a:lstStyle/>
          <a:p>
            <a:pPr>
              <a:defRPr sz="1400">
                <a:solidFill>
                  <a:srgbClr val="1E64C8"/>
                </a:solidFill>
              </a:defRPr>
            </a:pPr>
            <a:endParaRPr lang="nl-BE"/>
          </a:p>
        </c:txPr>
        <c:crossAx val="177324032"/>
        <c:crosses val="autoZero"/>
        <c:crossBetween val="between"/>
      </c:valAx>
      <c:spPr>
        <a:ln>
          <a:solidFill>
            <a:schemeClr val="accent3">
              <a:lumMod val="40000"/>
              <a:lumOff val="60000"/>
            </a:schemeClr>
          </a:solidFill>
        </a:ln>
      </c:spPr>
    </c:plotArea>
    <c:legend>
      <c:legendPos val="r"/>
      <c:legendEntry>
        <c:idx val="1"/>
        <c:txPr>
          <a:bodyPr/>
          <a:lstStyle/>
          <a:p>
            <a:pPr>
              <a:defRPr b="1">
                <a:solidFill>
                  <a:srgbClr val="27ABAD"/>
                </a:solidFill>
              </a:defRPr>
            </a:pPr>
            <a:endParaRPr lang="nl-BE"/>
          </a:p>
        </c:txPr>
      </c:legendEntry>
      <c:overlay val="0"/>
      <c:txPr>
        <a:bodyPr/>
        <a:lstStyle/>
        <a:p>
          <a:pPr>
            <a:defRPr b="1">
              <a:solidFill>
                <a:srgbClr val="1E64C8"/>
              </a:solidFill>
            </a:defRPr>
          </a:pPr>
          <a:endParaRPr lang="nl-BE"/>
        </a:p>
      </c:txPr>
    </c:legend>
    <c:plotVisOnly val="1"/>
    <c:dispBlanksAs val="gap"/>
    <c:showDLblsOverMax val="0"/>
  </c:chart>
  <c:txPr>
    <a:bodyPr/>
    <a:lstStyle/>
    <a:p>
      <a:pPr>
        <a:defRPr sz="1800"/>
      </a:pPr>
      <a:endParaRPr lang="nl-B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09/08/2022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De UGent is een van de grootste universiteiten in België, opgericht in 1817, met meer dan </a:t>
            </a:r>
            <a:r>
              <a:rPr lang="nl-BE" sz="1200" b="0" i="0" kern="1200" dirty="0">
                <a:solidFill>
                  <a:srgbClr val="FF0000"/>
                </a:solidFill>
                <a:effectLst/>
                <a:latin typeface="+mn-lt"/>
                <a:ea typeface="+mn-ea"/>
                <a:cs typeface="+mn-cs"/>
              </a:rPr>
              <a:t>48.000 </a:t>
            </a:r>
            <a:r>
              <a:rPr lang="nl-BE" sz="1200" b="0" i="0" kern="1200" dirty="0">
                <a:solidFill>
                  <a:schemeClr val="tx1"/>
                </a:solidFill>
                <a:effectLst/>
                <a:latin typeface="+mn-lt"/>
                <a:ea typeface="+mn-ea"/>
                <a:cs typeface="+mn-cs"/>
              </a:rPr>
              <a:t>studenten en 15.000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a:t>
            </a:r>
            <a:r>
              <a:rPr lang="nl-BE" sz="1200" b="0" i="0" kern="1200" dirty="0" err="1">
                <a:solidFill>
                  <a:schemeClr val="tx1"/>
                </a:solidFill>
                <a:effectLst/>
                <a:latin typeface="+mn-lt"/>
                <a:ea typeface="+mn-ea"/>
                <a:cs typeface="+mn-cs"/>
              </a:rPr>
              <a:t>Ghent</a:t>
            </a:r>
            <a:r>
              <a:rPr lang="nl-BE" sz="1200" b="0" i="0" kern="1200" dirty="0">
                <a:solidFill>
                  <a:schemeClr val="tx1"/>
                </a:solidFill>
                <a:effectLst/>
                <a:latin typeface="+mn-lt"/>
                <a:ea typeface="+mn-ea"/>
                <a:cs typeface="+mn-cs"/>
              </a:rPr>
              <a:t> University Global Campus is de eerste Europese universiteit in </a:t>
            </a:r>
            <a:r>
              <a:rPr lang="nl-BE" sz="1200" b="0" i="0" kern="1200" dirty="0" err="1">
                <a:solidFill>
                  <a:schemeClr val="tx1"/>
                </a:solidFill>
                <a:effectLst/>
                <a:latin typeface="+mn-lt"/>
                <a:ea typeface="+mn-ea"/>
                <a:cs typeface="+mn-cs"/>
              </a:rPr>
              <a:t>Songdo</a:t>
            </a:r>
            <a:r>
              <a:rPr lang="nl-BE" sz="1200" b="0" i="0" kern="1200" dirty="0">
                <a:solidFill>
                  <a:schemeClr val="tx1"/>
                </a:solidFill>
                <a:effectLst/>
                <a:latin typeface="+mn-lt"/>
                <a:ea typeface="+mn-ea"/>
                <a:cs typeface="+mn-cs"/>
              </a:rPr>
              <a:t>, Zuid-Korea. </a:t>
            </a:r>
          </a:p>
          <a:p>
            <a:endParaRPr lang="nl-BE" sz="1200" b="0" i="0" kern="1200" dirty="0">
              <a:solidFill>
                <a:schemeClr val="tx1"/>
              </a:solidFill>
              <a:effectLst/>
              <a:latin typeface="+mn-lt"/>
              <a:ea typeface="+mn-ea"/>
              <a:cs typeface="+mn-cs"/>
            </a:endParaRPr>
          </a:p>
          <a:p>
            <a:r>
              <a:rPr lang="nl-BE" sz="1200" b="0" i="0" kern="1200" dirty="0">
                <a:solidFill>
                  <a:schemeClr val="tx1"/>
                </a:solidFill>
                <a:effectLst/>
                <a:latin typeface="+mn-lt"/>
                <a:ea typeface="+mn-ea"/>
                <a:cs typeface="+mn-cs"/>
              </a:rPr>
              <a:t>www.ugent.be </a:t>
            </a:r>
          </a:p>
          <a:p>
            <a:r>
              <a:rPr lang="nl-BE" sz="1200" b="0" i="0" kern="1200" dirty="0">
                <a:solidFill>
                  <a:schemeClr val="tx1"/>
                </a:solidFill>
                <a:effectLst/>
                <a:latin typeface="+mn-lt"/>
                <a:ea typeface="+mn-ea"/>
                <a:cs typeface="+mn-cs"/>
              </a:rPr>
              <a:t>#ugent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710012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masteropleidingen Bio-ingenieur duren</a:t>
            </a:r>
            <a:r>
              <a:rPr lang="nl-NL" baseline="0" dirty="0"/>
              <a:t> 2 </a:t>
            </a:r>
            <a:r>
              <a:rPr lang="nl-NL" dirty="0"/>
              <a:t>jaar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masteropleidingen Industrieel ingenieur duren 1 jaar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defRPr/>
            </a:pPr>
            <a:r>
              <a:rPr lang="nl-NL" altLang="nl-BE" dirty="0">
                <a:latin typeface="Arial" pitchFamily="34" charset="0"/>
              </a:rPr>
              <a:t>Deze opleidingen worden ondersteund door het International Training Centre van de faculteit. Het gaat hierbij over VLIR-UOS- of Erasmus-Mundus-samenwerkingen, die niet leiden niet tot de titel van Bio-ingenieur.</a:t>
            </a:r>
          </a:p>
          <a:p>
            <a:pPr eaLnBrk="1" hangingPunct="1">
              <a:defRPr/>
            </a:pPr>
            <a:endParaRPr lang="nl-NL" altLang="nl-BE" dirty="0">
              <a:latin typeface="Arial" pitchFamily="34" charset="0"/>
            </a:endParaRPr>
          </a:p>
          <a:p>
            <a:pPr>
              <a:defRPr/>
            </a:pPr>
            <a:r>
              <a:rPr lang="nl-BE" altLang="nl-BE" dirty="0">
                <a:latin typeface="Arial" pitchFamily="34" charset="0"/>
              </a:rPr>
              <a:t>Elk jaar komen meer dan 250 studenten uit meer dan 80 landen aan onze faculteit studeren, gespreid over 11 internationale masterprogramma's.</a:t>
            </a:r>
          </a:p>
          <a:p>
            <a:pPr>
              <a:defRPr/>
            </a:pPr>
            <a:endParaRPr lang="nl-BE" altLang="nl-BE" dirty="0">
              <a:latin typeface="Arial" pitchFamily="34" charset="0"/>
            </a:endParaRPr>
          </a:p>
          <a:p>
            <a:pPr>
              <a:spcBef>
                <a:spcPct val="20000"/>
              </a:spcBef>
              <a:buSzPct val="50000"/>
              <a:defRPr/>
            </a:pPr>
            <a:r>
              <a:rPr lang="nl-NL" kern="0" dirty="0">
                <a:solidFill>
                  <a:srgbClr val="5F5F5F"/>
                </a:solidFill>
              </a:rPr>
              <a:t>Partners voor internationalisering van onderwijs:</a:t>
            </a:r>
          </a:p>
          <a:p>
            <a:pPr marL="457200" indent="-457200">
              <a:spcBef>
                <a:spcPct val="20000"/>
              </a:spcBef>
              <a:buSzPct val="50000"/>
              <a:buFontTx/>
              <a:buChar char="-"/>
              <a:defRPr/>
            </a:pPr>
            <a:r>
              <a:rPr lang="nl-NL" kern="0" dirty="0">
                <a:solidFill>
                  <a:srgbClr val="5F5F5F"/>
                </a:solidFill>
              </a:rPr>
              <a:t>VLIR UOS</a:t>
            </a:r>
          </a:p>
          <a:p>
            <a:pPr marL="457200" indent="-457200">
              <a:spcBef>
                <a:spcPct val="20000"/>
              </a:spcBef>
              <a:buSzPct val="50000"/>
              <a:buFontTx/>
              <a:buChar char="-"/>
              <a:defRPr/>
            </a:pPr>
            <a:r>
              <a:rPr lang="nl-NL" kern="0" dirty="0">
                <a:solidFill>
                  <a:srgbClr val="5F5F5F"/>
                </a:solidFill>
              </a:rPr>
              <a:t>Erasmus Mundus</a:t>
            </a:r>
          </a:p>
          <a:p>
            <a:pPr marL="457200" indent="-457200">
              <a:spcBef>
                <a:spcPct val="20000"/>
              </a:spcBef>
              <a:buSzPct val="50000"/>
              <a:buFontTx/>
              <a:buChar char="-"/>
              <a:defRPr/>
            </a:pPr>
            <a:r>
              <a:rPr lang="nl-NL" kern="0" dirty="0">
                <a:solidFill>
                  <a:srgbClr val="5F5F5F"/>
                </a:solidFill>
              </a:rPr>
              <a:t>Erasmus+</a:t>
            </a:r>
          </a:p>
          <a:p>
            <a:pPr marL="457200" indent="-457200">
              <a:spcBef>
                <a:spcPct val="20000"/>
              </a:spcBef>
              <a:buSzPct val="50000"/>
              <a:buFontTx/>
              <a:buChar char="-"/>
              <a:defRPr/>
            </a:pPr>
            <a:r>
              <a:rPr lang="nl-NL" kern="0" dirty="0">
                <a:solidFill>
                  <a:srgbClr val="5F5F5F"/>
                </a:solidFill>
              </a:rPr>
              <a:t>Bedrijven: nauwe samenwerking met onderwijsprogramma’s (vb. Nestlé, </a:t>
            </a:r>
            <a:r>
              <a:rPr lang="nl-NL" kern="0" dirty="0" err="1">
                <a:solidFill>
                  <a:srgbClr val="5F5F5F"/>
                </a:solidFill>
              </a:rPr>
              <a:t>Taminco</a:t>
            </a:r>
            <a:r>
              <a:rPr lang="nl-NL" kern="0" dirty="0">
                <a:solidFill>
                  <a:srgbClr val="5F5F5F"/>
                </a:solidFill>
              </a:rPr>
              <a:t>, </a:t>
            </a:r>
            <a:r>
              <a:rPr lang="nl-NL" kern="0" dirty="0" err="1">
                <a:solidFill>
                  <a:srgbClr val="5F5F5F"/>
                </a:solidFill>
              </a:rPr>
              <a:t>Agrimex</a:t>
            </a:r>
            <a:r>
              <a:rPr lang="nl-NL" kern="0" dirty="0">
                <a:solidFill>
                  <a:srgbClr val="5F5F5F"/>
                </a:solidFill>
              </a:rPr>
              <a:t>/</a:t>
            </a:r>
            <a:r>
              <a:rPr lang="nl-NL" kern="0" dirty="0" err="1">
                <a:solidFill>
                  <a:srgbClr val="5F5F5F"/>
                </a:solidFill>
              </a:rPr>
              <a:t>Nutrex</a:t>
            </a:r>
            <a:r>
              <a:rPr lang="nl-NL" kern="0" dirty="0">
                <a:solidFill>
                  <a:srgbClr val="5F5F5F"/>
                </a:solidFill>
              </a:rPr>
              <a:t>)</a:t>
            </a:r>
          </a:p>
          <a:p>
            <a:pPr eaLnBrk="1" hangingPunct="1">
              <a:defRPr/>
            </a:pPr>
            <a:endParaRPr lang="nl-BE"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a:t>
            </a:r>
            <a:r>
              <a:rPr lang="nl-NL" baseline="0" dirty="0"/>
              <a:t> zijn </a:t>
            </a:r>
            <a:r>
              <a:rPr lang="nl-BE" baseline="0" dirty="0"/>
              <a:t>i</a:t>
            </a:r>
            <a:r>
              <a:rPr lang="nl-BE" dirty="0"/>
              <a:t>nnovatieve masteropleidingen rond specifieke actuele thema's ter </a:t>
            </a:r>
            <a:r>
              <a:rPr lang="nl-BE" b="1" dirty="0"/>
              <a:t>bevordering van een Europese kenniseconomie</a:t>
            </a:r>
            <a:r>
              <a:rPr lang="nl-BE" dirty="0"/>
              <a:t>. Gedeeltelijk gefinancierd door Europese programma's.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ltLang="nl-BE" dirty="0">
              <a:latin typeface="Arial" pitchFamily="34" charset="0"/>
            </a:endParaRPr>
          </a:p>
          <a:p>
            <a:r>
              <a:rPr lang="nl-NL" altLang="nl-BE" b="1" dirty="0">
                <a:latin typeface="Arial" pitchFamily="34" charset="0"/>
              </a:rPr>
              <a:t>Postgraduaat: </a:t>
            </a:r>
          </a:p>
          <a:p>
            <a:r>
              <a:rPr lang="nl-NL" altLang="nl-BE" dirty="0">
                <a:latin typeface="Arial" pitchFamily="34" charset="0"/>
              </a:rPr>
              <a:t>Specifiek voor ingenieurs, dus ook voor burgerlijk ingenieurs en industrieel</a:t>
            </a:r>
            <a:r>
              <a:rPr lang="nl-NL" altLang="nl-BE" baseline="0" dirty="0">
                <a:latin typeface="Arial" pitchFamily="34" charset="0"/>
              </a:rPr>
              <a:t> ingenieurs</a:t>
            </a:r>
            <a:endParaRPr lang="nl-NL" altLang="nl-BE" dirty="0">
              <a:latin typeface="Arial" pitchFamily="34" charset="0"/>
            </a:endParaRPr>
          </a:p>
          <a:p>
            <a:endParaRPr lang="nl-NL" altLang="nl-BE" dirty="0">
              <a:latin typeface="Arial" pitchFamily="34" charset="0"/>
            </a:endParaRPr>
          </a:p>
          <a:p>
            <a:r>
              <a:rPr lang="nl-NL" altLang="nl-BE" b="1" dirty="0">
                <a:latin typeface="Arial" pitchFamily="34" charset="0"/>
              </a:rPr>
              <a:t>Korte opleidingsprogramma’s: </a:t>
            </a:r>
          </a:p>
          <a:p>
            <a:r>
              <a:rPr lang="nl-NL" altLang="nl-BE" dirty="0">
                <a:latin typeface="Arial" pitchFamily="34" charset="0"/>
              </a:rPr>
              <a:t>Georganiseerd door het International Training Centre van de faculteit. Dit zijn o.a. Summer schools rond een bepaald vakgebied, maar ook opleidingen op maat van bedrijven en organisaties. </a:t>
            </a:r>
          </a:p>
          <a:p>
            <a:endParaRPr lang="nl-NL" altLang="nl-BE" dirty="0">
              <a:latin typeface="Arial" pitchFamily="34" charset="0"/>
            </a:endParaRPr>
          </a:p>
          <a:p>
            <a:r>
              <a:rPr lang="nl-NL" altLang="nl-BE" b="1" dirty="0">
                <a:latin typeface="Arial" pitchFamily="34" charset="0"/>
              </a:rPr>
              <a:t>Permanente vorming: </a:t>
            </a:r>
            <a:endParaRPr lang="nl-NL" altLang="nl-BE" dirty="0">
              <a:latin typeface="Arial" pitchFamily="34" charset="0"/>
            </a:endParaRPr>
          </a:p>
          <a:p>
            <a:r>
              <a:rPr lang="nl-BE" altLang="nl-BE" dirty="0">
                <a:latin typeface="Arial" pitchFamily="34" charset="0"/>
              </a:rPr>
              <a:t>Korte opleidingen georganiseerd door de</a:t>
            </a:r>
            <a:r>
              <a:rPr lang="nl-BE" altLang="nl-BE" baseline="0" dirty="0">
                <a:latin typeface="Arial" pitchFamily="34" charset="0"/>
              </a:rPr>
              <a:t> </a:t>
            </a:r>
            <a:r>
              <a:rPr lang="nl-BE" altLang="nl-BE" baseline="0" dirty="0" err="1">
                <a:latin typeface="Arial" pitchFamily="34" charset="0"/>
              </a:rPr>
              <a:t>Ugent</a:t>
            </a:r>
            <a:r>
              <a:rPr lang="nl-BE" altLang="nl-BE" baseline="0" dirty="0">
                <a:latin typeface="Arial" pitchFamily="34" charset="0"/>
              </a:rPr>
              <a:t> Academie voor ingenieurs (UGAIN) </a:t>
            </a:r>
            <a:r>
              <a:rPr lang="nl-BE" altLang="nl-BE" dirty="0">
                <a:latin typeface="Arial" pitchFamily="34" charset="0"/>
              </a:rPr>
              <a:t>van de Faculteit Ingenieurswetenschappen en Architectuur en de Faculteit Bio-Ingenieurswetenschappen </a:t>
            </a:r>
            <a:endParaRPr lang="nl-BE" altLang="nl-BE" b="1" dirty="0">
              <a:latin typeface="Arial" pitchFamily="34" charset="0"/>
            </a:endParaRPr>
          </a:p>
          <a:p>
            <a:pPr eaLnBrk="1" hangingPunct="1"/>
            <a:endParaRPr lang="nl-BE" altLang="nl-BE" b="1"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3228099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a:solidFill>
                  <a:schemeClr val="tx1"/>
                </a:solidFill>
                <a:latin typeface="+mn-lt"/>
                <a:ea typeface="+mn-ea"/>
                <a:cs typeface="+mn-cs"/>
              </a:rPr>
              <a:t>3166 unieke studenten aan de FBW in 2021-2022 , ingeschreven in 1 of meerdere opleidingscategorieën. </a:t>
            </a:r>
          </a:p>
          <a:p>
            <a:r>
              <a:rPr lang="nl-BE" sz="1200" b="0" i="0" u="none" strike="noStrike" kern="1200" baseline="0" dirty="0">
                <a:solidFill>
                  <a:schemeClr val="tx1"/>
                </a:solidFill>
                <a:latin typeface="+mn-lt"/>
                <a:ea typeface="+mn-ea"/>
                <a:cs typeface="+mn-cs"/>
              </a:rPr>
              <a:t>Het totaal aantal studenten over alle categorieën heen is groter dan het aantal unieke studenten. Dit komt omdat sommige studenten gedurende het academiejaar in meerdere opleidingscategorieën zijn ingeschreven=</a:t>
            </a:r>
          </a:p>
          <a:p>
            <a:r>
              <a:rPr lang="nl-BE" sz="1200" b="0" i="0" u="none" strike="noStrike" kern="1200" baseline="0" dirty="0">
                <a:solidFill>
                  <a:schemeClr val="tx1"/>
                </a:solidFill>
                <a:latin typeface="+mn-lt"/>
                <a:ea typeface="+mn-ea"/>
                <a:cs typeface="+mn-cs"/>
              </a:rPr>
              <a:t>9 studenten hebben naast de inschrijving voor diploma ook een inschrijving via creditcontract (verschil tussen 2907 + 268 = 3175 en 3166)</a:t>
            </a:r>
          </a:p>
          <a:p>
            <a:r>
              <a:rPr lang="nl-BE" sz="1200" b="0" i="0" u="none" strike="noStrike" kern="1200" baseline="0" dirty="0">
                <a:solidFill>
                  <a:schemeClr val="tx1"/>
                </a:solidFill>
                <a:latin typeface="+mn-lt"/>
                <a:ea typeface="+mn-ea"/>
                <a:cs typeface="+mn-cs"/>
              </a:rPr>
              <a:t>Binnen de groep diplomastudenten zijn er 3 studenten tegelijkertijd voor verschillende types richtingen ingeschreven (verschil 1038+612+423+837 = 2910 en 2907)</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525594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altLang="nl-BE" b="1" dirty="0">
                <a:latin typeface="Arial" pitchFamily="34" charset="0"/>
              </a:rPr>
              <a:t>Nationaliteit </a:t>
            </a:r>
            <a:endParaRPr lang="nl-BE" altLang="nl-BE" dirty="0">
              <a:latin typeface="Arial" pitchFamily="34" charset="0"/>
            </a:endParaRPr>
          </a:p>
          <a:p>
            <a:r>
              <a:rPr lang="nl-NL" kern="0" dirty="0">
                <a:solidFill>
                  <a:srgbClr val="5F5F5F"/>
                </a:solidFill>
              </a:rPr>
              <a:t>Onze faculteit bevat het hoogst aantal internationale studenten van de UGent (zowel master- als doctoraatsstudenten).</a:t>
            </a:r>
          </a:p>
          <a:p>
            <a:pPr>
              <a:defRPr/>
            </a:pPr>
            <a:r>
              <a:rPr lang="nl-BE" altLang="nl-BE" dirty="0">
                <a:latin typeface="Arial" pitchFamily="34" charset="0"/>
              </a:rPr>
              <a:t>De grootste verscheidenheid in nationaliteit vinden we in de Engelstalige masteropleidingen en bij de doctoraatsstudenten. </a:t>
            </a:r>
          </a:p>
          <a:p>
            <a:pPr>
              <a:defRPr/>
            </a:pPr>
            <a:endParaRPr lang="nl-BE" altLang="nl-BE" dirty="0">
              <a:latin typeface="Arial" pitchFamily="34" charset="0"/>
            </a:endParaRPr>
          </a:p>
          <a:p>
            <a:pPr>
              <a:defRPr/>
            </a:pPr>
            <a:endParaRPr lang="nl-BE"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166339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BE" dirty="0">
                <a:latin typeface="Arial" pitchFamily="34" charset="0"/>
              </a:rPr>
              <a:t>Ieder jaar behalen zo’n 80-tal doctoraatsstudenten hun doctoraatstitel aan onze faculteit. </a:t>
            </a:r>
          </a:p>
          <a:p>
            <a:pPr eaLnBrk="1" hangingPunct="1"/>
            <a:endParaRPr lang="nl-NL" altLang="nl-BE" dirty="0">
              <a:latin typeface="Arial" pitchFamily="34" charset="0"/>
            </a:endParaRPr>
          </a:p>
          <a:p>
            <a:pPr eaLnBrk="1" hangingPunct="1"/>
            <a:r>
              <a:rPr lang="nl-NL" altLang="nl-BE" smtClean="0">
                <a:latin typeface="Arial" pitchFamily="34" charset="0"/>
              </a:rPr>
              <a:t>De </a:t>
            </a:r>
            <a:r>
              <a:rPr lang="nl-NL" altLang="nl-BE" dirty="0">
                <a:latin typeface="Arial" pitchFamily="34" charset="0"/>
              </a:rPr>
              <a:t>meeste internationale doctoraatsstudenten komen uit Afrika en Azië. </a:t>
            </a:r>
          </a:p>
          <a:p>
            <a:pPr eaLnBrk="1" hangingPunct="1"/>
            <a:endParaRPr lang="nl-NL" altLang="nl-BE" dirty="0">
              <a:latin typeface="Arial" pitchFamily="34" charset="0"/>
            </a:endParaRPr>
          </a:p>
          <a:p>
            <a:pPr eaLnBrk="1" hangingPunct="1"/>
            <a:r>
              <a:rPr lang="nl-NL" altLang="nl-BE" dirty="0">
                <a:latin typeface="Arial" pitchFamily="34" charset="0"/>
              </a:rPr>
              <a:t/>
            </a:r>
            <a:br>
              <a:rPr lang="nl-NL" altLang="nl-BE" dirty="0">
                <a:latin typeface="Arial" pitchFamily="34" charset="0"/>
              </a:rPr>
            </a:br>
            <a:endParaRPr lang="nl-NL"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312392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BE" dirty="0" err="1">
                <a:latin typeface="Arial" pitchFamily="34" charset="0"/>
              </a:rPr>
              <a:t>Overview</a:t>
            </a:r>
            <a:r>
              <a:rPr lang="nl-NL" altLang="nl-BE" baseline="0" dirty="0">
                <a:latin typeface="Arial" pitchFamily="34" charset="0"/>
              </a:rPr>
              <a:t> of </a:t>
            </a:r>
            <a:r>
              <a:rPr lang="nl-NL" altLang="nl-BE" baseline="0" dirty="0" err="1">
                <a:latin typeface="Arial" pitchFamily="34" charset="0"/>
              </a:rPr>
              <a:t>our</a:t>
            </a:r>
            <a:r>
              <a:rPr lang="nl-NL" altLang="nl-BE" baseline="0" dirty="0">
                <a:latin typeface="Arial" pitchFamily="34" charset="0"/>
              </a:rPr>
              <a:t> partner </a:t>
            </a:r>
            <a:r>
              <a:rPr lang="nl-NL" altLang="nl-BE" baseline="0" dirty="0" err="1">
                <a:latin typeface="Arial" pitchFamily="34" charset="0"/>
              </a:rPr>
              <a:t>universities</a:t>
            </a:r>
            <a:r>
              <a:rPr lang="nl-NL" altLang="nl-BE" baseline="0" dirty="0">
                <a:latin typeface="Arial" pitchFamily="34" charset="0"/>
              </a:rPr>
              <a:t>: </a:t>
            </a:r>
            <a:r>
              <a:rPr lang="nl-NL" altLang="nl-BE" dirty="0">
                <a:latin typeface="Arial" pitchFamily="34" charset="0"/>
              </a:rPr>
              <a:t>http://www.ugent.be/bw/en/faculty/cooperation/projects-south</a:t>
            </a:r>
          </a:p>
          <a:p>
            <a:pPr eaLnBrk="1" hangingPunct="1"/>
            <a:endParaRPr lang="nl-NL"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322140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BE" dirty="0">
                <a:latin typeface="Arial" pitchFamily="34" charset="0"/>
              </a:rPr>
              <a:t>In ons onderzoek gaan we op zoek naar oplossingen in het domein van natuurlijk kapitaal, voeding, gezondheid, afvalverwerking, het milieu en klimaatverandering. </a:t>
            </a:r>
          </a:p>
          <a:p>
            <a:pPr eaLnBrk="1" hangingPunct="1"/>
            <a:endParaRPr lang="nl-NL" altLang="nl-BE" dirty="0">
              <a:latin typeface="Arial" pitchFamily="34" charset="0"/>
            </a:endParaRPr>
          </a:p>
          <a:p>
            <a:pPr eaLnBrk="1" hangingPunct="1"/>
            <a:r>
              <a:rPr lang="nl-NL" altLang="nl-BE" dirty="0">
                <a:latin typeface="Arial" pitchFamily="34" charset="0"/>
              </a:rPr>
              <a:t>Onze faculteit behoort tot de Europese top 5 van onderzoeksinstellingen met betrekking tot het gebied Life Sciences.</a:t>
            </a:r>
          </a:p>
          <a:p>
            <a:pPr eaLnBrk="1" hangingPunct="1"/>
            <a:r>
              <a:rPr lang="nl-NL" altLang="nl-BE" dirty="0">
                <a:latin typeface="Arial" pitchFamily="34" charset="0"/>
              </a:rPr>
              <a:t>Met ongeveer 700 A1-publicaties per jaar scoren we hoger dan het algemene UGent-gemiddelde.</a:t>
            </a:r>
          </a:p>
          <a:p>
            <a:pPr eaLnBrk="1" hangingPunct="1"/>
            <a:r>
              <a:rPr lang="nl-NL" altLang="nl-BE" dirty="0">
                <a:latin typeface="Arial" pitchFamily="34" charset="0"/>
              </a:rPr>
              <a:t>We focussen sterk op samenwerking met externe bedrijven en organisaties, zowel nationaal als internationaal. Bij de internationale onderzoekssamenwerking richten we ons op partners in zowel het Noorden als het Zuiden. </a:t>
            </a:r>
            <a:endParaRPr lang="nl-BE"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257943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781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defRPr/>
            </a:pPr>
            <a:r>
              <a:rPr lang="nl-BE" dirty="0"/>
              <a:t>Precisielandbouwtechnieken die ook breder ingezet kunnen worden (Bodemscan, Stonehenge) -&gt; </a:t>
            </a:r>
            <a:r>
              <a:rPr lang="nl-BE" dirty="0" err="1"/>
              <a:t>primary</a:t>
            </a:r>
            <a:r>
              <a:rPr lang="nl-BE" dirty="0"/>
              <a:t> </a:t>
            </a:r>
            <a:r>
              <a:rPr lang="nl-BE" dirty="0" err="1"/>
              <a:t>production</a:t>
            </a:r>
            <a:endParaRPr lang="nl-BE" dirty="0"/>
          </a:p>
          <a:p>
            <a:pPr marL="171450" indent="-171450">
              <a:buFont typeface="Arial" panose="020B0604020202020204" pitchFamily="34" charset="0"/>
              <a:buChar char="•"/>
              <a:defRPr/>
            </a:pPr>
            <a:r>
              <a:rPr lang="nl-BE" dirty="0"/>
              <a:t>Bier van afvalwater -&gt; clean </a:t>
            </a:r>
            <a:r>
              <a:rPr lang="nl-BE" dirty="0" err="1"/>
              <a:t>environmental</a:t>
            </a:r>
            <a:r>
              <a:rPr lang="nl-BE" dirty="0"/>
              <a:t> </a:t>
            </a:r>
            <a:r>
              <a:rPr lang="nl-BE" dirty="0" err="1"/>
              <a:t>technology</a:t>
            </a:r>
            <a:r>
              <a:rPr lang="nl-BE" dirty="0"/>
              <a:t>; we hebben ook onze eigen brouwerij (campus Schoonmeersen: </a:t>
            </a:r>
            <a:r>
              <a:rPr lang="nl-BE" dirty="0" err="1"/>
              <a:t>Bijlokebier</a:t>
            </a:r>
            <a:r>
              <a:rPr lang="nl-BE" dirty="0"/>
              <a:t>)</a:t>
            </a:r>
          </a:p>
          <a:p>
            <a:pPr marL="171450" indent="-171450">
              <a:buFont typeface="Arial" panose="020B0604020202020204" pitchFamily="34" charset="0"/>
              <a:buChar char="•"/>
              <a:defRPr/>
            </a:pPr>
            <a:r>
              <a:rPr lang="nl-BE" dirty="0"/>
              <a:t>Slimme verpakking voor voeding -&gt; engineering &amp; food waste (food &amp; health)</a:t>
            </a:r>
          </a:p>
          <a:p>
            <a:pPr marL="171450" indent="-171450">
              <a:buFont typeface="Arial" panose="020B0604020202020204" pitchFamily="34" charset="0"/>
              <a:buChar char="•"/>
              <a:defRPr/>
            </a:pPr>
            <a:endParaRPr lang="nl-NL" dirty="0"/>
          </a:p>
          <a:p>
            <a:pPr marL="171450" indent="-171450">
              <a:buFont typeface="Arial" panose="020B0604020202020204" pitchFamily="34" charset="0"/>
              <a:buChar char="•"/>
              <a:defRPr/>
            </a:pPr>
            <a:r>
              <a:rPr lang="nl-BE" dirty="0"/>
              <a:t>Bossen verwijderen fijn stof -&gt; Natural </a:t>
            </a:r>
            <a:r>
              <a:rPr lang="nl-BE" dirty="0" err="1"/>
              <a:t>Capital</a:t>
            </a:r>
            <a:r>
              <a:rPr lang="nl-BE" dirty="0"/>
              <a:t>; health</a:t>
            </a:r>
          </a:p>
          <a:p>
            <a:pPr marL="171450" indent="-171450">
              <a:buFont typeface="Arial" panose="020B0604020202020204" pitchFamily="34" charset="0"/>
              <a:buChar char="•"/>
              <a:defRPr/>
            </a:pPr>
            <a:r>
              <a:rPr lang="nl-BE" dirty="0"/>
              <a:t>Chemische warmtepomp -&gt; green </a:t>
            </a:r>
            <a:r>
              <a:rPr lang="nl-BE" dirty="0" err="1"/>
              <a:t>chemistry</a:t>
            </a:r>
            <a:r>
              <a:rPr lang="nl-BE" dirty="0"/>
              <a:t>, clean </a:t>
            </a:r>
            <a:r>
              <a:rPr lang="nl-BE" dirty="0" err="1"/>
              <a:t>environmental</a:t>
            </a:r>
            <a:r>
              <a:rPr lang="nl-BE" dirty="0"/>
              <a:t> </a:t>
            </a:r>
            <a:r>
              <a:rPr lang="nl-BE" dirty="0" err="1"/>
              <a:t>technology</a:t>
            </a:r>
            <a:endParaRPr lang="nl-BE" dirty="0"/>
          </a:p>
          <a:p>
            <a:pPr marL="171450" indent="-171450">
              <a:buFont typeface="Arial" panose="020B0604020202020204" pitchFamily="34" charset="0"/>
              <a:buChar char="•"/>
              <a:defRPr/>
            </a:pPr>
            <a:r>
              <a:rPr lang="en-US" dirty="0" err="1"/>
              <a:t>Cacoa</a:t>
            </a:r>
            <a:r>
              <a:rPr lang="en-US" dirty="0"/>
              <a:t> agro-forestry </a:t>
            </a:r>
            <a:r>
              <a:rPr lang="en-US" dirty="0" err="1"/>
              <a:t>en</a:t>
            </a:r>
            <a:r>
              <a:rPr lang="en-US" dirty="0"/>
              <a:t> </a:t>
            </a:r>
            <a:r>
              <a:rPr lang="en-US" dirty="0" err="1"/>
              <a:t>chocoladeproductie</a:t>
            </a:r>
            <a:r>
              <a:rPr lang="en-US" dirty="0"/>
              <a:t> -&gt; primary production, food processing </a:t>
            </a:r>
            <a:endParaRPr lang="nl-BE" dirty="0"/>
          </a:p>
          <a:p>
            <a:pPr marL="171450" indent="-171450">
              <a:buFont typeface="Arial" panose="020B0604020202020204" pitchFamily="34" charset="0"/>
              <a:buChar char="•"/>
              <a:defRPr/>
            </a:pPr>
            <a:r>
              <a:rPr lang="nl-BE" dirty="0" err="1"/>
              <a:t>Dr</a:t>
            </a:r>
            <a:r>
              <a:rPr lang="nl-BE" dirty="0"/>
              <a:t> </a:t>
            </a:r>
            <a:r>
              <a:rPr lang="nl-BE" dirty="0" err="1"/>
              <a:t>Armpit</a:t>
            </a:r>
            <a:r>
              <a:rPr lang="nl-BE" dirty="0"/>
              <a:t> -&gt; health</a:t>
            </a:r>
          </a:p>
          <a:p>
            <a:pPr eaLnBrk="1" hangingPunct="1">
              <a:defRPr/>
            </a:pPr>
            <a:endParaRPr lang="nl-NL"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531105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BE" dirty="0">
                <a:latin typeface="Arial" pitchFamily="34" charset="0"/>
              </a:rPr>
              <a:t>Verschillende centra voor kennisoverdracht (‘Knowledge Transfer </a:t>
            </a:r>
            <a:r>
              <a:rPr lang="nl-NL" altLang="nl-BE" dirty="0" err="1">
                <a:latin typeface="Arial" pitchFamily="34" charset="0"/>
              </a:rPr>
              <a:t>Centres</a:t>
            </a:r>
            <a:r>
              <a:rPr lang="nl-NL" altLang="nl-BE" dirty="0">
                <a:latin typeface="Arial" pitchFamily="34" charset="0"/>
              </a:rPr>
              <a:t>’) verbinden onderzoek van onze faculteit met de maatschappij.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989890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Spin-offs zorgen ervoor dat het onderzoek ontwikkeld aan de faculteit Bio-ingenieurswetenschappen omgezet wordt in voor de industrie bruikbare toepassingen.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1599308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Spin-offs zorgen ervoor dat het onderzoek ontwikkeld aan de faculteit Bio-ingenieurswetenschappen omgezet wordt in voor de industrie bruikbare toepassingen.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2543529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127645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89224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dirty="0">
                <a:latin typeface="Arial" pitchFamily="34" charset="0"/>
              </a:rPr>
              <a:t>23 mei 1917 – </a:t>
            </a:r>
            <a:r>
              <a:rPr lang="nl-BE" altLang="nl-BE" sz="1200" dirty="0">
                <a:latin typeface="Arial" pitchFamily="34" charset="0"/>
              </a:rPr>
              <a:t>De </a:t>
            </a:r>
            <a:r>
              <a:rPr lang="nl-BE" altLang="nl-BE" sz="1200" dirty="0" err="1">
                <a:latin typeface="Arial" pitchFamily="34" charset="0"/>
              </a:rPr>
              <a:t>Hoogere</a:t>
            </a:r>
            <a:r>
              <a:rPr lang="nl-BE" altLang="nl-BE" sz="1200" dirty="0">
                <a:latin typeface="Arial" pitchFamily="34" charset="0"/>
              </a:rPr>
              <a:t> Land- en Tuinbouwschool van Gent werd door </a:t>
            </a:r>
            <a:r>
              <a:rPr lang="nl-BE" altLang="nl-BE" sz="1200" dirty="0" err="1">
                <a:latin typeface="Arial" pitchFamily="34" charset="0"/>
              </a:rPr>
              <a:t>Soupart</a:t>
            </a:r>
            <a:r>
              <a:rPr lang="nl-BE" altLang="nl-BE" sz="1200" dirty="0">
                <a:latin typeface="Arial" pitchFamily="34" charset="0"/>
              </a:rPr>
              <a:t> opgericht op 23 mei 1917 onder de Duitse bezetting van de Eerste Wereldoorlog, maar dit instituut verdween na de oorlog.</a:t>
            </a:r>
          </a:p>
          <a:p>
            <a:pPr eaLnBrk="1" hangingPunct="1"/>
            <a:endParaRPr lang="nl-BE" altLang="nl-BE" sz="1200" dirty="0">
              <a:latin typeface="Arial" pitchFamily="34" charset="0"/>
            </a:endParaRPr>
          </a:p>
          <a:p>
            <a:pPr eaLnBrk="1" hangingPunct="1"/>
            <a:r>
              <a:rPr lang="nl-BE" altLang="nl-BE" sz="1200" b="1" dirty="0">
                <a:latin typeface="Arial" pitchFamily="34" charset="0"/>
              </a:rPr>
              <a:t>26 mei 1920 - </a:t>
            </a:r>
            <a:r>
              <a:rPr lang="nl-BE" altLang="nl-BE" sz="1200" dirty="0">
                <a:latin typeface="Arial" pitchFamily="34" charset="0"/>
              </a:rPr>
              <a:t>De </a:t>
            </a:r>
            <a:r>
              <a:rPr lang="nl-BE" altLang="nl-BE" sz="1200" i="1" dirty="0">
                <a:latin typeface="Arial" pitchFamily="34" charset="0"/>
              </a:rPr>
              <a:t>Landbouwhogeschool</a:t>
            </a:r>
            <a:r>
              <a:rPr lang="nl-BE" altLang="nl-BE" sz="1200" dirty="0">
                <a:latin typeface="Arial" pitchFamily="34" charset="0"/>
              </a:rPr>
              <a:t> werd in 1919 opgericht door </a:t>
            </a:r>
            <a:r>
              <a:rPr lang="nl-BE" altLang="nl-BE" sz="1200" dirty="0" err="1">
                <a:latin typeface="Arial" pitchFamily="34" charset="0"/>
              </a:rPr>
              <a:t>Cyriel</a:t>
            </a:r>
            <a:r>
              <a:rPr lang="nl-BE" altLang="nl-BE" sz="1200" dirty="0">
                <a:latin typeface="Arial" pitchFamily="34" charset="0"/>
              </a:rPr>
              <a:t> Van Damme (1873-1932), de eerste rector. Een Koninklijk Besluit van 26 mei 1920 gaf de school de machtiging het diploma van licentiaat in de landbouwwetenschappen af te leveren na een studie van twee jaar. Het eerste academiejaar startte in 1920, met 22 studenten. Het dient als Nederlandstalige tegenhanger van de rijkslandbouwschool van </a:t>
            </a:r>
            <a:r>
              <a:rPr lang="nl-BE" altLang="nl-BE" sz="1200" dirty="0" err="1">
                <a:latin typeface="Arial" pitchFamily="34" charset="0"/>
              </a:rPr>
              <a:t>Gembloux</a:t>
            </a:r>
            <a:r>
              <a:rPr lang="nl-BE" altLang="nl-BE" sz="1200" dirty="0">
                <a:latin typeface="Arial" pitchFamily="34" charset="0"/>
              </a:rPr>
              <a:t>. Daarmee wordt aan een jarenlange eis van de Vlaamse beweging, Nederlandstalige hoger onderwijs als economische motor voor het agrarische Vlaanderen, gedeeltelijk tegemoet gekomen. De school richtte ook een tweejarige opleiding in voor de titel van kandidaat-ingenieur-agronoom, waarna men nog eens twee jaar kon verder studeren tot ingenieur-agronoom, koloniaal-ingenieur, ingenieur-tuinbouw, ingenieur van waters en bossen, ingenieur landbouwgenie, ingenieur der landbouwnijverheden of landbouw-scheikundig ingenieur. Bij een K.B. van 1923 werden al deze titels vereenvoudigd tot een enkele titel: landbouwkundig ingenieur. De duur van de opleiding werd van 4 naar 5 jaar gebracht in 1934.</a:t>
            </a:r>
          </a:p>
          <a:p>
            <a:pPr eaLnBrk="1" hangingPunct="1"/>
            <a:endParaRPr lang="nl-NL" altLang="nl-BE" sz="1200" dirty="0">
              <a:latin typeface="Arial" pitchFamily="34" charset="0"/>
            </a:endParaRPr>
          </a:p>
          <a:p>
            <a:pPr eaLnBrk="1" hangingPunct="1"/>
            <a:r>
              <a:rPr lang="nl-NL" altLang="nl-BE" sz="1200" b="1" dirty="0">
                <a:latin typeface="Arial" pitchFamily="34" charset="0"/>
              </a:rPr>
              <a:t>1969 - </a:t>
            </a:r>
            <a:r>
              <a:rPr lang="nl-BE" altLang="nl-BE" sz="1200" dirty="0">
                <a:latin typeface="Arial" pitchFamily="34" charset="0"/>
              </a:rPr>
              <a:t>De Gentse landbouwhogeschool en andere hogescholen poogden tevergeefs zich als universiteitsfaculteit te laten erkennen. De landbouwhogeschool van Gent mocht zich in 1965 aansluiten bij de Universiteit van Gent. De hogeschool wijzigde haar naam in </a:t>
            </a:r>
            <a:r>
              <a:rPr lang="nl-BE" altLang="nl-BE" sz="1200" i="1" dirty="0">
                <a:latin typeface="Arial" pitchFamily="34" charset="0"/>
              </a:rPr>
              <a:t>Rijksfaculteit der Landbouwwetenschappen</a:t>
            </a:r>
            <a:r>
              <a:rPr lang="nl-BE" altLang="nl-BE" sz="1200" dirty="0">
                <a:latin typeface="Arial" pitchFamily="34" charset="0"/>
              </a:rPr>
              <a:t>, maar pas na een K.B. van 1969 werd ze officieel geïntegreerd in de Rijksuniversiteit Gent.</a:t>
            </a:r>
          </a:p>
          <a:p>
            <a:pPr eaLnBrk="1" hangingPunct="1"/>
            <a:endParaRPr lang="nl-NL" altLang="nl-BE" sz="1200" dirty="0">
              <a:latin typeface="Arial" pitchFamily="34" charset="0"/>
            </a:endParaRPr>
          </a:p>
          <a:p>
            <a:pPr eaLnBrk="1" hangingPunct="1"/>
            <a:r>
              <a:rPr lang="nl-NL" altLang="nl-BE" sz="1200" b="1" dirty="0">
                <a:latin typeface="Arial" pitchFamily="34" charset="0"/>
              </a:rPr>
              <a:t>2004 – </a:t>
            </a:r>
            <a:r>
              <a:rPr lang="nl-NL" altLang="nl-BE" sz="1200" dirty="0">
                <a:latin typeface="Arial" pitchFamily="34" charset="0"/>
              </a:rPr>
              <a:t>Naamsverandering naar faculteit Bio-ingenieurswetenschappen</a:t>
            </a:r>
            <a:endParaRPr lang="nl-BE" altLang="nl-BE" sz="1200" b="1" dirty="0">
              <a:latin typeface="Arial" pitchFamily="34" charset="0"/>
            </a:endParaRPr>
          </a:p>
          <a:p>
            <a:pPr eaLnBrk="1" hangingPunct="1"/>
            <a:endParaRPr lang="nl-BE" altLang="nl-BE" sz="1200" dirty="0">
              <a:latin typeface="Arial" pitchFamily="34" charset="0"/>
            </a:endParaRPr>
          </a:p>
          <a:p>
            <a:pPr eaLnBrk="1" hangingPunct="1"/>
            <a:r>
              <a:rPr lang="nl-BE" altLang="nl-BE" sz="1200" b="1" dirty="0">
                <a:latin typeface="Arial" pitchFamily="34" charset="0"/>
              </a:rPr>
              <a:t>2013 - </a:t>
            </a:r>
            <a:r>
              <a:rPr lang="nl-BE" altLang="nl-BE" sz="1200" dirty="0">
                <a:latin typeface="Arial" pitchFamily="34" charset="0"/>
              </a:rPr>
              <a:t>De UGent opent haar eerste campus buiten Gent: in Kortrijk biedt de universiteit  academische bachelor- en masteropleidingen in de industriële wetenschappen (industrieel ingenieur) aan, binnen de faculteit Bio-ingenieurswetenschappen. Daarnaast krijgt de faculteit er nog een derde locatie bij op campus Schoonmeersen, waar ook academische opleidingen industrieel ingenieur aangeboden worden. </a:t>
            </a:r>
          </a:p>
          <a:p>
            <a:pPr eaLnBrk="1" hangingPunct="1"/>
            <a:endParaRPr lang="nl-BE" altLang="nl-BE" sz="1200" dirty="0">
              <a:latin typeface="Arial" pitchFamily="34" charset="0"/>
            </a:endParaRPr>
          </a:p>
          <a:p>
            <a:pPr eaLnBrk="1" hangingPunct="1"/>
            <a:r>
              <a:rPr lang="nl-BE" altLang="nl-BE" sz="1200" b="1" dirty="0">
                <a:latin typeface="Arial" pitchFamily="34" charset="0"/>
              </a:rPr>
              <a:t>2014 – </a:t>
            </a:r>
            <a:r>
              <a:rPr lang="nl-BE" altLang="nl-BE" sz="1200" dirty="0">
                <a:latin typeface="Arial" pitchFamily="34" charset="0"/>
              </a:rPr>
              <a:t>De UGent opent haar eerste campus in </a:t>
            </a:r>
            <a:r>
              <a:rPr lang="nl-BE" altLang="nl-BE" sz="1200" dirty="0" err="1">
                <a:latin typeface="Arial" pitchFamily="34" charset="0"/>
              </a:rPr>
              <a:t>Songdo</a:t>
            </a:r>
            <a:r>
              <a:rPr lang="nl-BE" altLang="nl-BE" sz="1200" dirty="0">
                <a:latin typeface="Arial" pitchFamily="34" charset="0"/>
              </a:rPr>
              <a:t>, Zuid-Korea. Daar biedt ze 3 bacheloropleidingen aan:</a:t>
            </a:r>
            <a:r>
              <a:rPr lang="en-US" altLang="nl-BE" sz="1200" dirty="0">
                <a:latin typeface="Arial" pitchFamily="34" charset="0"/>
              </a:rPr>
              <a:t> Molecular Biotechnology, Environmental Technology, and Food Technology. </a:t>
            </a:r>
            <a:r>
              <a:rPr lang="nl-BE" altLang="nl-BE" sz="1200" dirty="0">
                <a:latin typeface="Arial" pitchFamily="34" charset="0"/>
              </a:rPr>
              <a:t>Ze worden verzorgd door een permanente staf die wordt aangevuld met een '</a:t>
            </a:r>
            <a:r>
              <a:rPr lang="nl-BE" altLang="nl-BE" sz="1200" dirty="0" err="1">
                <a:latin typeface="Arial" pitchFamily="34" charset="0"/>
              </a:rPr>
              <a:t>flying</a:t>
            </a:r>
            <a:r>
              <a:rPr lang="nl-BE" altLang="nl-BE" sz="1200" dirty="0">
                <a:latin typeface="Arial" pitchFamily="34" charset="0"/>
              </a:rPr>
              <a:t> </a:t>
            </a:r>
            <a:r>
              <a:rPr lang="nl-BE" altLang="nl-BE" sz="1200" dirty="0" err="1">
                <a:latin typeface="Arial" pitchFamily="34" charset="0"/>
              </a:rPr>
              <a:t>faculty</a:t>
            </a:r>
            <a:r>
              <a:rPr lang="nl-BE" altLang="nl-BE" sz="1200" dirty="0">
                <a:latin typeface="Arial" pitchFamily="34" charset="0"/>
              </a:rPr>
              <a:t>' van UGent-docenten die overvliegen om er vier weken durende modules te doceren.</a:t>
            </a:r>
            <a:endParaRPr lang="en-US" altLang="nl-BE" sz="1200" dirty="0">
              <a:solidFill>
                <a:srgbClr val="FF0000"/>
              </a:solidFill>
              <a:latin typeface="Arial" pitchFamily="34" charset="0"/>
            </a:endParaRPr>
          </a:p>
          <a:p>
            <a:pPr eaLnBrk="1" hangingPunct="1"/>
            <a:endParaRPr lang="nl-BE" altLang="nl-BE" sz="1200" b="1"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267605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spcBef>
                <a:spcPct val="20000"/>
              </a:spcBef>
              <a:buSzPct val="50000"/>
              <a:buFontTx/>
              <a:buChar char="•"/>
            </a:pPr>
            <a:r>
              <a:rPr lang="nl-BE" altLang="nl-BE" dirty="0">
                <a:solidFill>
                  <a:srgbClr val="0A1E60"/>
                </a:solidFill>
                <a:latin typeface="Frutiger LT Std 47 Light Cn" pitchFamily="34" charset="0"/>
              </a:rPr>
              <a:t>Sinds 1 oktober 2013</a:t>
            </a:r>
          </a:p>
          <a:p>
            <a:pPr marL="171450" marR="0" indent="-171450" algn="l" defTabSz="914400" rtl="0" eaLnBrk="1" fontAlgn="auto" latinLnBrk="0" hangingPunct="1">
              <a:lnSpc>
                <a:spcPct val="100000"/>
              </a:lnSpc>
              <a:spcBef>
                <a:spcPct val="20000"/>
              </a:spcBef>
              <a:spcAft>
                <a:spcPts val="0"/>
              </a:spcAft>
              <a:buClrTx/>
              <a:buSzPct val="50000"/>
              <a:buFontTx/>
              <a:buChar char="•"/>
              <a:tabLst/>
              <a:defRPr/>
            </a:pPr>
            <a:r>
              <a:rPr lang="en-GB" altLang="nl-BE" dirty="0" err="1">
                <a:latin typeface="Arial" panose="020B0604020202020204" pitchFamily="34" charset="0"/>
              </a:rPr>
              <a:t>Opleidingen</a:t>
            </a:r>
            <a:r>
              <a:rPr lang="en-GB" altLang="nl-BE" dirty="0">
                <a:latin typeface="Arial" panose="020B0604020202020204" pitchFamily="34" charset="0"/>
              </a:rPr>
              <a:t> </a:t>
            </a:r>
            <a:r>
              <a:rPr lang="en-GB" altLang="nl-BE" dirty="0" err="1">
                <a:latin typeface="Arial" panose="020B0604020202020204" pitchFamily="34" charset="0"/>
              </a:rPr>
              <a:t>Milieukunde</a:t>
            </a:r>
            <a:r>
              <a:rPr lang="en-GB" altLang="nl-BE" dirty="0">
                <a:latin typeface="Arial" panose="020B0604020202020204" pitchFamily="34" charset="0"/>
              </a:rPr>
              <a:t> is </a:t>
            </a:r>
            <a:r>
              <a:rPr lang="en-GB" altLang="nl-BE" dirty="0" err="1">
                <a:latin typeface="Arial" panose="020B0604020202020204" pitchFamily="34" charset="0"/>
              </a:rPr>
              <a:t>uniek</a:t>
            </a:r>
            <a:r>
              <a:rPr lang="en-GB" altLang="nl-BE" dirty="0">
                <a:latin typeface="Arial" panose="020B0604020202020204" pitchFamily="34" charset="0"/>
              </a:rPr>
              <a:t> in </a:t>
            </a:r>
            <a:r>
              <a:rPr lang="en-GB" altLang="nl-BE" dirty="0" err="1">
                <a:latin typeface="Arial" panose="020B0604020202020204" pitchFamily="34" charset="0"/>
              </a:rPr>
              <a:t>Vlaanderen</a:t>
            </a:r>
            <a:r>
              <a:rPr lang="en-GB" altLang="nl-BE" dirty="0">
                <a:latin typeface="Arial" panose="020B0604020202020204" pitchFamily="34" charset="0"/>
              </a:rPr>
              <a:t>!</a:t>
            </a:r>
          </a:p>
          <a:p>
            <a:pPr marL="171450" indent="-171450">
              <a:spcBef>
                <a:spcPct val="20000"/>
              </a:spcBef>
              <a:buSzPct val="50000"/>
              <a:buFontTx/>
              <a:buChar char="•"/>
            </a:pPr>
            <a:endParaRPr lang="nl-BE" altLang="nl-BE" dirty="0">
              <a:solidFill>
                <a:srgbClr val="0A1E60"/>
              </a:solidFill>
              <a:latin typeface="Frutiger LT Std 47 Light Cn" pitchFamily="34" charset="0"/>
            </a:endParaRPr>
          </a:p>
          <a:p>
            <a:pPr marL="171450" indent="-171450">
              <a:spcBef>
                <a:spcPct val="20000"/>
              </a:spcBef>
              <a:buSzPct val="50000"/>
              <a:buFontTx/>
              <a:buChar char="•"/>
            </a:pPr>
            <a:r>
              <a:rPr lang="nl-BE" altLang="nl-BE" dirty="0">
                <a:solidFill>
                  <a:srgbClr val="0A1E60"/>
                </a:solidFill>
                <a:latin typeface="Frutiger LT Std 47 Light Cn" pitchFamily="34" charset="0"/>
              </a:rPr>
              <a:t>Op de Campus Kortrijk zijn 2 faculteiten van de UGent vertegenwoordigd: </a:t>
            </a:r>
          </a:p>
          <a:p>
            <a:pPr marL="171450" indent="-171450">
              <a:spcBef>
                <a:spcPct val="20000"/>
              </a:spcBef>
              <a:buSzPct val="50000"/>
              <a:buFontTx/>
              <a:buChar char="•"/>
            </a:pPr>
            <a:r>
              <a:rPr lang="nl-BE" altLang="nl-BE" dirty="0">
                <a:solidFill>
                  <a:srgbClr val="0A1E60"/>
                </a:solidFill>
                <a:latin typeface="Frutiger LT Std 47 Light Cn" pitchFamily="34" charset="0"/>
              </a:rPr>
              <a:t>1.  Faculteit Bio-ingenieurswetenschappen</a:t>
            </a:r>
          </a:p>
          <a:p>
            <a:pPr marL="171450" indent="-171450">
              <a:spcBef>
                <a:spcPct val="20000"/>
              </a:spcBef>
              <a:buSzPct val="50000"/>
              <a:buFontTx/>
              <a:buChar char="•"/>
            </a:pPr>
            <a:r>
              <a:rPr lang="nl-BE" altLang="nl-BE" dirty="0">
                <a:solidFill>
                  <a:srgbClr val="0A1E60"/>
                </a:solidFill>
                <a:latin typeface="Frutiger LT Std 47 Light Cn" pitchFamily="34" charset="0"/>
              </a:rPr>
              <a:t>2.  Faculteit Ingenieurswetenschappen en Architectuur</a:t>
            </a:r>
          </a:p>
          <a:p>
            <a:pPr marL="171450" indent="-171450">
              <a:buFontTx/>
              <a:buChar char="•"/>
            </a:pPr>
            <a:endParaRPr lang="en-GB" altLang="nl-BE" dirty="0">
              <a:latin typeface="Arial" panose="020B0604020202020204" pitchFamily="34" charset="0"/>
            </a:endParaRPr>
          </a:p>
          <a:p>
            <a:pPr marL="171450" indent="-171450">
              <a:buFontTx/>
              <a:buChar char="•"/>
            </a:pPr>
            <a:r>
              <a:rPr lang="nl-BE" altLang="nl-BE" dirty="0">
                <a:solidFill>
                  <a:srgbClr val="0A1E60"/>
                </a:solidFill>
                <a:latin typeface="Frutiger LT Std 47 Light Cn" pitchFamily="34" charset="0"/>
              </a:rPr>
              <a:t>650 studenten – 120 personeelsleden (lesgevers, onderzoekers, wetenschappelijk en administratief personeel)</a:t>
            </a:r>
          </a:p>
          <a:p>
            <a:pPr marL="171450" indent="-171450">
              <a:buFontTx/>
              <a:buChar char="•"/>
            </a:pPr>
            <a:endParaRPr lang="en-GB" altLang="nl-BE" dirty="0">
              <a:latin typeface="Arial" panose="020B060402020202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83482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1646508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altLang="nl-BE" sz="1200" b="1" dirty="0">
                <a:latin typeface="Arial" panose="020B0604020202020204" pitchFamily="34" charset="0"/>
              </a:rPr>
              <a:t>Engelstalige opleidingen</a:t>
            </a:r>
            <a:endParaRPr lang="nl-NL" altLang="nl-BE" sz="1200" dirty="0">
              <a:latin typeface="Arial" panose="020B0604020202020204" pitchFamily="34" charset="0"/>
            </a:endParaRPr>
          </a:p>
          <a:p>
            <a:pPr marL="171450" indent="-171450">
              <a:buFontTx/>
              <a:buChar char="•"/>
            </a:pPr>
            <a:r>
              <a:rPr lang="nl-NL" altLang="nl-BE" sz="1200" b="1" dirty="0">
                <a:latin typeface="Arial" panose="020B0604020202020204" pitchFamily="34" charset="0"/>
              </a:rPr>
              <a:t>Hetzelfde diploma als in Gent </a:t>
            </a:r>
            <a:r>
              <a:rPr lang="nl-NL" altLang="nl-BE" sz="1200" dirty="0">
                <a:latin typeface="Arial" panose="020B0604020202020204" pitchFamily="34" charset="0"/>
              </a:rPr>
              <a:t>– studenten die afstuderen van de </a:t>
            </a:r>
            <a:r>
              <a:rPr lang="nl-NL" altLang="nl-BE" sz="1200" dirty="0" err="1">
                <a:latin typeface="Arial" panose="020B0604020202020204" pitchFamily="34" charset="0"/>
              </a:rPr>
              <a:t>Ghent</a:t>
            </a:r>
            <a:r>
              <a:rPr lang="nl-NL" altLang="nl-BE" sz="1200" dirty="0">
                <a:latin typeface="Arial" panose="020B0604020202020204" pitchFamily="34" charset="0"/>
              </a:rPr>
              <a:t> University Global Campus ontvangen hetzelfde “Bachelor of </a:t>
            </a:r>
            <a:r>
              <a:rPr lang="nl-NL" altLang="nl-BE" sz="1200" dirty="0" err="1">
                <a:latin typeface="Arial" panose="020B0604020202020204" pitchFamily="34" charset="0"/>
              </a:rPr>
              <a:t>Science</a:t>
            </a:r>
            <a:r>
              <a:rPr lang="nl-NL" altLang="nl-BE" sz="1200" dirty="0">
                <a:latin typeface="Arial" panose="020B0604020202020204" pitchFamily="34" charset="0"/>
              </a:rPr>
              <a:t>”-diploma als in Gent. </a:t>
            </a:r>
          </a:p>
          <a:p>
            <a:pPr marL="171450" indent="-171450">
              <a:buFontTx/>
              <a:buChar char="•"/>
            </a:pPr>
            <a:r>
              <a:rPr lang="nl-NL" altLang="nl-BE" sz="1200" b="1" dirty="0">
                <a:latin typeface="Arial" panose="020B0604020202020204" pitchFamily="34" charset="0"/>
              </a:rPr>
              <a:t>Academisch personeel – </a:t>
            </a:r>
            <a:r>
              <a:rPr lang="nl-NL" altLang="nl-BE" sz="1200" dirty="0">
                <a:latin typeface="Arial" panose="020B0604020202020204" pitchFamily="34" charset="0"/>
              </a:rPr>
              <a:t>Het onderwijzend personeel van de </a:t>
            </a:r>
            <a:r>
              <a:rPr lang="nl-NL" altLang="nl-BE" sz="1200" dirty="0" err="1">
                <a:latin typeface="Arial" panose="020B0604020202020204" pitchFamily="34" charset="0"/>
              </a:rPr>
              <a:t>Ghent</a:t>
            </a:r>
            <a:r>
              <a:rPr lang="nl-NL" altLang="nl-BE" sz="1200" dirty="0">
                <a:latin typeface="Arial" panose="020B0604020202020204" pitchFamily="34" charset="0"/>
              </a:rPr>
              <a:t> University Global Campus bestaat uit professoren die vast verbonden zijn aan de Global Campus. Zij bevinden zich ter plaatse om te onderwijzen en onderzoek te verrichten. Daarnaast wordt er een aantal gespecialiseerde lessen gegeven door professoren in Gent (de zogenaamde </a:t>
            </a:r>
            <a:r>
              <a:rPr lang="nl-NL" altLang="nl-BE" sz="1200" b="1" dirty="0" err="1">
                <a:latin typeface="Arial" panose="020B0604020202020204" pitchFamily="34" charset="0"/>
              </a:rPr>
              <a:t>flying</a:t>
            </a:r>
            <a:r>
              <a:rPr lang="nl-NL" altLang="nl-BE" sz="1200" b="1" dirty="0">
                <a:latin typeface="Arial" panose="020B0604020202020204" pitchFamily="34" charset="0"/>
              </a:rPr>
              <a:t> </a:t>
            </a:r>
            <a:r>
              <a:rPr lang="nl-NL" altLang="nl-BE" sz="1200" b="1" dirty="0" err="1">
                <a:latin typeface="Arial" panose="020B0604020202020204" pitchFamily="34" charset="0"/>
              </a:rPr>
              <a:t>faculty</a:t>
            </a:r>
            <a:r>
              <a:rPr lang="nl-NL" altLang="nl-BE" sz="1200" dirty="0">
                <a:latin typeface="Arial" panose="020B0604020202020204" pitchFamily="34" charset="0"/>
              </a:rPr>
              <a:t>). Assisterend academisch personeel is aanwezig om de studenten te helpen om de cursus onder de knie te krijgen.</a:t>
            </a:r>
          </a:p>
          <a:p>
            <a:pPr marL="171450" indent="-171450">
              <a:buFontTx/>
              <a:buChar char="•"/>
            </a:pPr>
            <a:r>
              <a:rPr lang="nl-NL" altLang="nl-BE" sz="1200" b="1" dirty="0">
                <a:latin typeface="Arial" panose="020B0604020202020204" pitchFamily="34" charset="0"/>
              </a:rPr>
              <a:t>Overbrugging van drie vakgroepen </a:t>
            </a:r>
            <a:r>
              <a:rPr lang="nl-NL" altLang="nl-BE" sz="1200" dirty="0">
                <a:latin typeface="Arial" panose="020B0604020202020204" pitchFamily="34" charset="0"/>
              </a:rPr>
              <a:t>– Basiscursussen die voor alle studenten van de drie vakgroepen gelden, worden als algemene vakken onderwezen. Voor studenten van het eerste en tweede jaar bestaat het curriculum volledig uit algemene vakken, om hem voor te bereiden op een specialisatie in het derde jaar. </a:t>
            </a:r>
          </a:p>
          <a:p>
            <a:pPr marL="171450" indent="-171450">
              <a:buFontTx/>
              <a:buChar char="•"/>
            </a:pPr>
            <a:r>
              <a:rPr lang="nl-NL" altLang="nl-BE" sz="1200" b="1" dirty="0">
                <a:latin typeface="Arial" panose="020B0604020202020204" pitchFamily="34" charset="0"/>
              </a:rPr>
              <a:t>STEM-onderwijs</a:t>
            </a:r>
            <a:r>
              <a:rPr lang="nl-NL" altLang="nl-BE" sz="1200" dirty="0">
                <a:latin typeface="Arial" panose="020B0604020202020204" pitchFamily="34" charset="0"/>
              </a:rPr>
              <a:t> – De drie opleidingen zijn gericht op studiegebieden binnen de STEM-categorieën: </a:t>
            </a:r>
            <a:r>
              <a:rPr lang="nl-NL" altLang="nl-BE" sz="1200" dirty="0" err="1">
                <a:latin typeface="Arial" panose="020B0604020202020204" pitchFamily="34" charset="0"/>
              </a:rPr>
              <a:t>science</a:t>
            </a:r>
            <a:r>
              <a:rPr lang="nl-NL" altLang="nl-BE" sz="1200" dirty="0">
                <a:latin typeface="Arial" panose="020B0604020202020204" pitchFamily="34" charset="0"/>
              </a:rPr>
              <a:t>, </a:t>
            </a:r>
            <a:r>
              <a:rPr lang="nl-NL" altLang="nl-BE" sz="1200" dirty="0" err="1">
                <a:latin typeface="Arial" panose="020B0604020202020204" pitchFamily="34" charset="0"/>
              </a:rPr>
              <a:t>technology</a:t>
            </a:r>
            <a:r>
              <a:rPr lang="nl-NL" altLang="nl-BE" sz="1200" dirty="0">
                <a:latin typeface="Arial" panose="020B0604020202020204" pitchFamily="34" charset="0"/>
              </a:rPr>
              <a:t>, engineering en </a:t>
            </a:r>
            <a:r>
              <a:rPr lang="nl-NL" altLang="nl-BE" sz="1200" dirty="0" err="1">
                <a:latin typeface="Arial" panose="020B0604020202020204" pitchFamily="34" charset="0"/>
              </a:rPr>
              <a:t>mathematics</a:t>
            </a:r>
            <a:r>
              <a:rPr lang="nl-NL" altLang="nl-BE" sz="1200" dirty="0">
                <a:latin typeface="Arial" panose="020B0604020202020204" pitchFamily="34" charset="0"/>
              </a:rPr>
              <a:t>. </a:t>
            </a:r>
          </a:p>
          <a:p>
            <a:pPr marL="171450" indent="-171450">
              <a:buFontTx/>
              <a:buChar char="•"/>
            </a:pPr>
            <a:r>
              <a:rPr lang="nl-NL" altLang="nl-BE" sz="1200" b="1" dirty="0">
                <a:latin typeface="Arial" panose="020B0604020202020204" pitchFamily="34" charset="0"/>
              </a:rPr>
              <a:t>Theoretische achtergrond aangevuld met praktijkervaring</a:t>
            </a:r>
            <a:r>
              <a:rPr lang="nl-NL" altLang="nl-BE" sz="1200" dirty="0">
                <a:latin typeface="Arial" panose="020B0604020202020204" pitchFamily="34" charset="0"/>
              </a:rPr>
              <a:t> – </a:t>
            </a:r>
            <a:r>
              <a:rPr lang="nl-NL" altLang="nl-BE" sz="1200" dirty="0" err="1">
                <a:latin typeface="Arial" panose="020B0604020202020204" pitchFamily="34" charset="0"/>
              </a:rPr>
              <a:t>Ghent</a:t>
            </a:r>
            <a:r>
              <a:rPr lang="nl-NL" altLang="nl-BE" sz="1200" dirty="0">
                <a:latin typeface="Arial" panose="020B0604020202020204" pitchFamily="34" charset="0"/>
              </a:rPr>
              <a:t> University Global Campus biedt zowel een theoretische basis in materialen als praktijkervaring toegepast op de realiteit. Theorielessen krijgen de studenten allemaal samen in groep; praktijkoefeningen in kleinere groepjes. </a:t>
            </a:r>
          </a:p>
          <a:p>
            <a:pPr marL="171450" indent="-171450">
              <a:buFontTx/>
              <a:buChar char="•"/>
            </a:pPr>
            <a:r>
              <a:rPr lang="nl-NL" altLang="nl-BE" sz="1200" b="1" dirty="0">
                <a:latin typeface="Arial" panose="020B0604020202020204" pitchFamily="34" charset="0"/>
              </a:rPr>
              <a:t>Eén semester in Gent</a:t>
            </a:r>
            <a:r>
              <a:rPr lang="nl-NL" altLang="nl-BE" sz="1200" dirty="0">
                <a:latin typeface="Arial" panose="020B0604020202020204" pitchFamily="34" charset="0"/>
              </a:rPr>
              <a:t> – In het derde jaar zijn studenten verplicht om één semester in Gent te komen studeren.</a:t>
            </a:r>
          </a:p>
          <a:p>
            <a:pPr marL="171450" indent="-171450">
              <a:buFontTx/>
              <a:buChar char="•"/>
            </a:pPr>
            <a:r>
              <a:rPr lang="nl-NL" altLang="nl-BE" sz="1200" b="1" dirty="0">
                <a:latin typeface="Arial" panose="020B0604020202020204" pitchFamily="34" charset="0"/>
              </a:rPr>
              <a:t>Stage </a:t>
            </a:r>
            <a:r>
              <a:rPr lang="nl-NL" altLang="nl-BE" sz="1200" dirty="0">
                <a:latin typeface="Arial" panose="020B0604020202020204" pitchFamily="34" charset="0"/>
              </a:rPr>
              <a:t>– Studenten kunnen stage lopen bij bedrijven in de </a:t>
            </a:r>
            <a:r>
              <a:rPr lang="nl-NL" altLang="nl-BE" sz="1200" dirty="0" err="1">
                <a:latin typeface="Arial" panose="020B0604020202020204" pitchFamily="34" charset="0"/>
              </a:rPr>
              <a:t>Songdo</a:t>
            </a:r>
            <a:r>
              <a:rPr lang="nl-NL" altLang="nl-BE" sz="1200" dirty="0">
                <a:latin typeface="Arial" panose="020B0604020202020204" pitchFamily="34" charset="0"/>
              </a:rPr>
              <a:t> Bio-Cluster en andere bedrijven en onderzoekscentra uit verschillende landen, die zich in Korea en Europa gevestigd hebben. </a:t>
            </a:r>
            <a:endParaRPr lang="nl-NL" altLang="nl-BE" sz="1200" b="1" dirty="0">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377552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2443670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9-8-2022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9-8-2022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58918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bwMode="white">
          <a:xfrm>
            <a:off x="1291074" y="270000"/>
            <a:ext cx="15183366" cy="540000"/>
          </a:xfrm>
        </p:spPr>
        <p:txBody>
          <a:bodyPr anchor="b" anchorCtr="0">
            <a:normAutofit/>
          </a:bodyPr>
          <a:lstStyle>
            <a:lvl1pPr marL="0" indent="0">
              <a:lnSpc>
                <a:spcPts val="1700"/>
              </a:lnSpc>
              <a:buNone/>
              <a:defRPr sz="1400" b="1" i="0" u="sng" cap="all" baseline="0">
                <a:solidFill>
                  <a:schemeClr val="bg1"/>
                </a:solidFill>
                <a:uFill>
                  <a:solidFill>
                    <a:schemeClr val="bg1"/>
                  </a:solidFill>
                </a:uFill>
              </a:defRPr>
            </a:lvl1pPr>
            <a:lvl2pPr marL="0" indent="0">
              <a:lnSpc>
                <a:spcPts val="1700"/>
              </a:lnSpc>
              <a:buNone/>
              <a:defRPr sz="1400" cap="all" baseline="0">
                <a:solidFill>
                  <a:schemeClr val="bg1"/>
                </a:solidFill>
                <a:uFill>
                  <a:solidFill>
                    <a:schemeClr val="bg1"/>
                  </a:solidFill>
                </a:uFill>
              </a:defRPr>
            </a:lvl2pPr>
          </a:lstStyle>
          <a:p>
            <a:pPr lvl="0"/>
            <a:r>
              <a:rPr lang="nl-BE" noProof="0" dirty="0"/>
              <a:t>Klik om de organisatie stijlen te bewerken</a:t>
            </a:r>
          </a:p>
          <a:p>
            <a:pPr lvl="1"/>
            <a:r>
              <a:rPr lang="nl-BE" noProof="0" dirty="0"/>
              <a:t>tweede niveau</a:t>
            </a:r>
          </a:p>
        </p:txBody>
      </p:sp>
      <p:sp>
        <p:nvSpPr>
          <p:cNvPr id="12" name="Picture Placeholder 11"/>
          <p:cNvSpPr>
            <a:spLocks noGrp="1"/>
          </p:cNvSpPr>
          <p:nvPr>
            <p:ph type="pic" sz="quarter" idx="11" hasCustomPrompt="1"/>
          </p:nvPr>
        </p:nvSpPr>
        <p:spPr>
          <a:xfrm>
            <a:off x="3200400" y="8366400"/>
            <a:ext cx="2286000" cy="928800"/>
          </a:xfrm>
        </p:spPr>
        <p:txBody>
          <a:bodyPr/>
          <a:lstStyle>
            <a:lvl1pPr marL="85725" indent="0">
              <a:buNone/>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marL="85725" indent="0">
              <a:buNone/>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marL="85725" indent="0">
              <a:buNone/>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marL="85725" indent="0">
              <a:buNone/>
              <a:defRPr sz="1600">
                <a:solidFill>
                  <a:schemeClr val="bg1">
                    <a:lumMod val="50000"/>
                  </a:schemeClr>
                </a:solidFill>
              </a:defRPr>
            </a:lvl1pPr>
          </a:lstStyle>
          <a:p>
            <a:r>
              <a:rPr lang="nl-BE" noProof="0" dirty="0"/>
              <a:t>Partnerlogo 4</a:t>
            </a:r>
          </a:p>
        </p:txBody>
      </p:sp>
    </p:spTree>
    <p:extLst>
      <p:ext uri="{BB962C8B-B14F-4D97-AF65-F5344CB8AC3E}">
        <p14:creationId xmlns:p14="http://schemas.microsoft.com/office/powerpoint/2010/main" val="370614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Tree>
    <p:extLst>
      <p:ext uri="{BB962C8B-B14F-4D97-AF65-F5344CB8AC3E}">
        <p14:creationId xmlns:p14="http://schemas.microsoft.com/office/powerpoint/2010/main" val="3239748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418446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90513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9/08/2022</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01640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447633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368870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nl-NL"/>
              <a:t>Tekststijl van het model bewerken</a:t>
            </a:r>
          </a:p>
        </p:txBody>
      </p:sp>
    </p:spTree>
    <p:extLst>
      <p:ext uri="{BB962C8B-B14F-4D97-AF65-F5344CB8AC3E}">
        <p14:creationId xmlns:p14="http://schemas.microsoft.com/office/powerpoint/2010/main" val="2884026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2125481"/>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09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pic>
        <p:nvPicPr>
          <p:cNvPr id="4"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9/08/2022</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9/08/2022</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9-8-2022</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232812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9/08/2022</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88" r:id="rId9"/>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9/08/2022</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99997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Campus </a:t>
            </a:r>
            <a:r>
              <a:rPr lang="nl-NL" dirty="0" err="1"/>
              <a:t>kortrijk</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pPr/>
              <a:t>10</a:t>
            </a:fld>
            <a:endParaRPr lang="nl-BE" noProof="0" dirty="0"/>
          </a:p>
        </p:txBody>
      </p:sp>
      <p:pic>
        <p:nvPicPr>
          <p:cNvPr id="7" name="Tijdelijke aanduiding voor afbeelding 6"/>
          <p:cNvPicPr>
            <a:picLocks noChangeAspect="1"/>
          </p:cNvPicPr>
          <p:nvPr/>
        </p:nvPicPr>
        <p:blipFill rotWithShape="1">
          <a:blip r:embed="rId3" cstate="print">
            <a:extLst>
              <a:ext uri="{28A0092B-C50C-407E-A947-70E740481C1C}">
                <a14:useLocalDpi xmlns:a14="http://schemas.microsoft.com/office/drawing/2010/main" val="0"/>
              </a:ext>
            </a:extLst>
          </a:blip>
          <a:srcRect l="5186" t="67" b="28002"/>
          <a:stretch/>
        </p:blipFill>
        <p:spPr>
          <a:xfrm>
            <a:off x="899160" y="1435101"/>
            <a:ext cx="16439515" cy="8318499"/>
          </a:xfrm>
          <a:prstGeom prst="rect">
            <a:avLst/>
          </a:prstGeom>
        </p:spPr>
      </p:pic>
      <p:sp>
        <p:nvSpPr>
          <p:cNvPr id="8" name="Rechthoek 7"/>
          <p:cNvSpPr/>
          <p:nvPr/>
        </p:nvSpPr>
        <p:spPr>
          <a:xfrm>
            <a:off x="3124200" y="4343400"/>
            <a:ext cx="14584680" cy="553212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 descr="S:\pr\3_6_huisstijl\3_6_7_nieuwe huisstijl (2016)\1_Basisprincipes\Logo\Logoset_kort\logo_UGent_NL_Campus Kortrijk\logo_UGent_CK_NL_RGB_2400_kleur-op-wi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265506"/>
            <a:ext cx="2794000" cy="186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42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9271" y="-413017"/>
            <a:ext cx="5749229" cy="8613077"/>
          </a:xfrm>
          <a:prstGeom prst="rect">
            <a:avLst/>
          </a:prstGeom>
        </p:spPr>
      </p:pic>
      <p:sp>
        <p:nvSpPr>
          <p:cNvPr id="2" name="Titel 1"/>
          <p:cNvSpPr>
            <a:spLocks noGrp="1"/>
          </p:cNvSpPr>
          <p:nvPr>
            <p:ph type="title"/>
          </p:nvPr>
        </p:nvSpPr>
        <p:spPr/>
        <p:txBody>
          <a:bodyPr/>
          <a:lstStyle/>
          <a:p>
            <a:r>
              <a:rPr lang="nl-NL" dirty="0"/>
              <a:t>Campus schoonmeersen</a:t>
            </a:r>
            <a:endParaRPr lang="nl-BE" dirty="0"/>
          </a:p>
        </p:txBody>
      </p:sp>
      <p:pic>
        <p:nvPicPr>
          <p:cNvPr id="5" name="Tijdelijke aanduiding voor inhoud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77564" y="2457450"/>
            <a:ext cx="11428477" cy="7642794"/>
          </a:xfrm>
        </p:spPr>
      </p:pic>
      <p:sp>
        <p:nvSpPr>
          <p:cNvPr id="4" name="Tijdelijke aanduiding voor dianummer 3"/>
          <p:cNvSpPr>
            <a:spLocks noGrp="1"/>
          </p:cNvSpPr>
          <p:nvPr>
            <p:ph type="sldNum" sz="quarter" idx="12"/>
          </p:nvPr>
        </p:nvSpPr>
        <p:spPr/>
        <p:txBody>
          <a:bodyPr/>
          <a:lstStyle/>
          <a:p>
            <a:fld id="{7AE184E0-0BD4-4705-A12B-9B71DDE63301}" type="slidenum">
              <a:rPr lang="nl-BE" noProof="0" smtClean="0"/>
              <a:t>11</a:t>
            </a:fld>
            <a:endParaRPr lang="nl-BE" noProof="0" dirty="0"/>
          </a:p>
        </p:txBody>
      </p:sp>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630" y="5361611"/>
            <a:ext cx="6579759" cy="4391989"/>
          </a:xfrm>
          <a:prstGeom prst="rect">
            <a:avLst/>
          </a:prstGeom>
          <a:ln w="190500" cap="sq">
            <a:solidFill>
              <a:schemeClr val="bg1"/>
            </a:solidFill>
            <a:miter lim="800000"/>
          </a:ln>
        </p:spPr>
      </p:pic>
    </p:spTree>
    <p:extLst>
      <p:ext uri="{BB962C8B-B14F-4D97-AF65-F5344CB8AC3E}">
        <p14:creationId xmlns:p14="http://schemas.microsoft.com/office/powerpoint/2010/main" val="3943877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166" y="1966359"/>
            <a:ext cx="11677042" cy="7788495"/>
          </a:xfrm>
          <a:prstGeom prst="rect">
            <a:avLst/>
          </a:prstGeom>
          <a:ln w="254000" cap="sq">
            <a:solidFill>
              <a:schemeClr val="bg1"/>
            </a:solidFill>
            <a:miter lim="800000"/>
          </a:ln>
        </p:spPr>
      </p:pic>
      <p:sp>
        <p:nvSpPr>
          <p:cNvPr id="2" name="Titel 1"/>
          <p:cNvSpPr>
            <a:spLocks noGrp="1"/>
          </p:cNvSpPr>
          <p:nvPr>
            <p:ph type="title"/>
          </p:nvPr>
        </p:nvSpPr>
        <p:spPr/>
        <p:txBody>
          <a:bodyPr/>
          <a:lstStyle/>
          <a:p>
            <a:r>
              <a:rPr lang="nl-BE" dirty="0" err="1"/>
              <a:t>Ghent</a:t>
            </a:r>
            <a:r>
              <a:rPr lang="nl-BE" dirty="0"/>
              <a:t> University Global Campus</a:t>
            </a:r>
          </a:p>
        </p:txBody>
      </p:sp>
      <p:sp>
        <p:nvSpPr>
          <p:cNvPr id="4" name="Tijdelijke aanduiding voor dianummer 3"/>
          <p:cNvSpPr>
            <a:spLocks noGrp="1"/>
          </p:cNvSpPr>
          <p:nvPr>
            <p:ph type="sldNum" sz="quarter" idx="4"/>
          </p:nvPr>
        </p:nvSpPr>
        <p:spPr>
          <a:xfrm>
            <a:off x="15704820" y="8948703"/>
            <a:ext cx="921880" cy="519289"/>
          </a:xfrm>
        </p:spPr>
        <p:txBody>
          <a:bodyPr/>
          <a:lstStyle/>
          <a:p>
            <a:fld id="{7AE184E0-0BD4-4705-A12B-9B71DDE63301}" type="slidenum">
              <a:rPr lang="nl-BE" noProof="0" smtClean="0"/>
              <a:pPr/>
              <a:t>12</a:t>
            </a:fld>
            <a:endParaRPr lang="nl-BE" noProof="0" dirty="0"/>
          </a:p>
        </p:txBody>
      </p:sp>
      <p:sp>
        <p:nvSpPr>
          <p:cNvPr id="7" name="Rechthoek 6"/>
          <p:cNvSpPr/>
          <p:nvPr/>
        </p:nvSpPr>
        <p:spPr>
          <a:xfrm>
            <a:off x="1340203" y="4344077"/>
            <a:ext cx="5223883" cy="1948198"/>
          </a:xfrm>
          <a:prstGeom prst="rect">
            <a:avLst/>
          </a:prstGeom>
          <a:solidFill>
            <a:schemeClr val="tx2">
              <a:lumMod val="20000"/>
              <a:lumOff val="80000"/>
            </a:schemeClr>
          </a:solidFill>
          <a:ln w="266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4"/>
          <p:cNvSpPr txBox="1">
            <a:spLocks/>
          </p:cNvSpPr>
          <p:nvPr/>
        </p:nvSpPr>
        <p:spPr>
          <a:xfrm>
            <a:off x="1509739" y="4506798"/>
            <a:ext cx="8782423" cy="1744533"/>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2800" dirty="0"/>
              <a:t>Voedingstechnologie</a:t>
            </a:r>
          </a:p>
          <a:p>
            <a:pPr marL="85725" indent="0">
              <a:buFont typeface="Arial" panose="020B0604020202020204" pitchFamily="34" charset="0"/>
              <a:buNone/>
            </a:pPr>
            <a:r>
              <a:rPr lang="nl-BE" sz="2800" dirty="0"/>
              <a:t>Milieutechnologie</a:t>
            </a:r>
          </a:p>
          <a:p>
            <a:pPr marL="85725" indent="0">
              <a:buFont typeface="Arial" panose="020B0604020202020204" pitchFamily="34" charset="0"/>
              <a:buNone/>
            </a:pPr>
            <a:r>
              <a:rPr lang="nl-BE" sz="2800" dirty="0"/>
              <a:t>Moleculaire Biotechnologie</a:t>
            </a:r>
          </a:p>
        </p:txBody>
      </p:sp>
      <p:sp>
        <p:nvSpPr>
          <p:cNvPr id="9" name="Rechthoek 8"/>
          <p:cNvSpPr/>
          <p:nvPr/>
        </p:nvSpPr>
        <p:spPr>
          <a:xfrm>
            <a:off x="944418" y="1966359"/>
            <a:ext cx="5215840" cy="892337"/>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4"/>
          <p:cNvSpPr txBox="1">
            <a:spLocks/>
          </p:cNvSpPr>
          <p:nvPr/>
        </p:nvSpPr>
        <p:spPr>
          <a:xfrm>
            <a:off x="1032100" y="2132634"/>
            <a:ext cx="7489222" cy="876187"/>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2800" dirty="0">
                <a:solidFill>
                  <a:schemeClr val="bg1"/>
                </a:solidFill>
              </a:rPr>
              <a:t>Sinds 1 September 2014</a:t>
            </a:r>
            <a:r>
              <a:rPr lang="nl-BE" sz="2800" dirty="0"/>
              <a:t>			</a:t>
            </a:r>
            <a:endParaRPr lang="nl-BE" sz="2800" dirty="0">
              <a:solidFill>
                <a:schemeClr val="bg1"/>
              </a:solidFill>
            </a:endParaRPr>
          </a:p>
          <a:p>
            <a:pPr marL="85725" indent="0">
              <a:buFont typeface="Arial" panose="020B0604020202020204" pitchFamily="34" charset="0"/>
              <a:buNone/>
            </a:pPr>
            <a:endParaRPr lang="nl-BE" sz="2800" dirty="0"/>
          </a:p>
        </p:txBody>
      </p:sp>
      <p:sp>
        <p:nvSpPr>
          <p:cNvPr id="11" name="Rechthoek 10"/>
          <p:cNvSpPr/>
          <p:nvPr/>
        </p:nvSpPr>
        <p:spPr>
          <a:xfrm>
            <a:off x="944418" y="3143268"/>
            <a:ext cx="5215840" cy="872392"/>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4"/>
          <p:cNvSpPr txBox="1">
            <a:spLocks/>
          </p:cNvSpPr>
          <p:nvPr/>
        </p:nvSpPr>
        <p:spPr>
          <a:xfrm>
            <a:off x="1032100" y="3309543"/>
            <a:ext cx="7489222" cy="876187"/>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2800" dirty="0">
                <a:solidFill>
                  <a:schemeClr val="bg1"/>
                </a:solidFill>
              </a:rPr>
              <a:t>Bacheloropleidingen:</a:t>
            </a:r>
          </a:p>
          <a:p>
            <a:pPr marL="85725" indent="0">
              <a:buFont typeface="Arial" panose="020B0604020202020204" pitchFamily="34" charset="0"/>
              <a:buNone/>
            </a:pPr>
            <a:endParaRPr lang="nl-BE" sz="2800" dirty="0"/>
          </a:p>
        </p:txBody>
      </p:sp>
      <p:sp>
        <p:nvSpPr>
          <p:cNvPr id="13" name="Rechthoek 12"/>
          <p:cNvSpPr/>
          <p:nvPr/>
        </p:nvSpPr>
        <p:spPr>
          <a:xfrm>
            <a:off x="944418" y="6551169"/>
            <a:ext cx="5215840" cy="927804"/>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txBox="1">
            <a:spLocks/>
          </p:cNvSpPr>
          <p:nvPr/>
        </p:nvSpPr>
        <p:spPr>
          <a:xfrm>
            <a:off x="1032100" y="6717444"/>
            <a:ext cx="7489222" cy="876187"/>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2800" dirty="0" err="1">
                <a:solidFill>
                  <a:schemeClr val="bg1"/>
                </a:solidFill>
              </a:rPr>
              <a:t>Flying</a:t>
            </a:r>
            <a:r>
              <a:rPr lang="nl-BE" sz="2800" dirty="0">
                <a:solidFill>
                  <a:schemeClr val="bg1"/>
                </a:solidFill>
              </a:rPr>
              <a:t> </a:t>
            </a:r>
            <a:r>
              <a:rPr lang="nl-BE" sz="2800" dirty="0" err="1">
                <a:solidFill>
                  <a:schemeClr val="bg1"/>
                </a:solidFill>
              </a:rPr>
              <a:t>Faculty</a:t>
            </a:r>
            <a:endParaRPr lang="nl-BE" sz="2800" dirty="0">
              <a:solidFill>
                <a:schemeClr val="bg1"/>
              </a:solidFill>
            </a:endParaRPr>
          </a:p>
          <a:p>
            <a:pPr marL="85725" indent="0">
              <a:buFont typeface="Arial" panose="020B0604020202020204" pitchFamily="34" charset="0"/>
              <a:buNone/>
            </a:pPr>
            <a:endParaRPr lang="nl-BE" sz="2800" dirty="0"/>
          </a:p>
        </p:txBody>
      </p:sp>
      <p:sp>
        <p:nvSpPr>
          <p:cNvPr id="15" name="Tijdelijke aanduiding voor inhoud 2"/>
          <p:cNvSpPr>
            <a:spLocks noGrp="1"/>
          </p:cNvSpPr>
          <p:nvPr>
            <p:ph idx="1"/>
          </p:nvPr>
        </p:nvSpPr>
        <p:spPr>
          <a:xfrm>
            <a:off x="812825" y="1030548"/>
            <a:ext cx="15699575" cy="972639"/>
          </a:xfrm>
        </p:spPr>
        <p:txBody>
          <a:bodyPr>
            <a:normAutofit/>
          </a:bodyPr>
          <a:lstStyle/>
          <a:p>
            <a:pPr marL="85725" indent="0">
              <a:buNone/>
            </a:pPr>
            <a:r>
              <a:rPr lang="nl-BE" sz="2800" dirty="0" err="1"/>
              <a:t>Incheon</a:t>
            </a:r>
            <a:r>
              <a:rPr lang="nl-BE" sz="2800" dirty="0"/>
              <a:t>, Zuid-Korea</a:t>
            </a:r>
          </a:p>
        </p:txBody>
      </p:sp>
      <p:pic>
        <p:nvPicPr>
          <p:cNvPr id="16" name="Afbeelding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968" y="7722647"/>
            <a:ext cx="3046070" cy="2030953"/>
          </a:xfrm>
          <a:prstGeom prst="rect">
            <a:avLst/>
          </a:prstGeom>
        </p:spPr>
      </p:pic>
    </p:spTree>
    <p:extLst>
      <p:ext uri="{BB962C8B-B14F-4D97-AF65-F5344CB8AC3E}">
        <p14:creationId xmlns:p14="http://schemas.microsoft.com/office/powerpoint/2010/main" val="28344731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onderwijs</a:t>
            </a:r>
            <a:endParaRPr lang="nl-BE" b="1" dirty="0"/>
          </a:p>
        </p:txBody>
      </p:sp>
      <p:sp>
        <p:nvSpPr>
          <p:cNvPr id="3" name="Tijdelijke aanduiding voor dianummer 2"/>
          <p:cNvSpPr>
            <a:spLocks noGrp="1"/>
          </p:cNvSpPr>
          <p:nvPr>
            <p:ph type="sldNum" sz="quarter" idx="4"/>
          </p:nvPr>
        </p:nvSpPr>
        <p:spPr/>
        <p:txBody>
          <a:bodyPr/>
          <a:lstStyle/>
          <a:p>
            <a:fld id="{7AE184E0-0BD4-4705-A12B-9B71DDE63301}" type="slidenum">
              <a:rPr lang="nl-BE" noProof="0" smtClean="0"/>
              <a:pPr/>
              <a:t>13</a:t>
            </a:fld>
            <a:endParaRPr lang="nl-BE" noProof="0" dirty="0"/>
          </a:p>
        </p:txBody>
      </p:sp>
      <p:sp>
        <p:nvSpPr>
          <p:cNvPr id="8" name="Rechthoek 7"/>
          <p:cNvSpPr/>
          <p:nvPr/>
        </p:nvSpPr>
        <p:spPr>
          <a:xfrm>
            <a:off x="13689692" y="3278889"/>
            <a:ext cx="3283314" cy="3207895"/>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6863" y="0"/>
            <a:ext cx="12047314" cy="8031542"/>
          </a:xfrm>
          <a:prstGeom prst="rect">
            <a:avLst/>
          </a:prstGeom>
        </p:spPr>
      </p:pic>
    </p:spTree>
    <p:extLst>
      <p:ext uri="{BB962C8B-B14F-4D97-AF65-F5344CB8AC3E}">
        <p14:creationId xmlns:p14="http://schemas.microsoft.com/office/powerpoint/2010/main" val="2319520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8862646" y="5331039"/>
            <a:ext cx="8071338" cy="2711725"/>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p:cNvSpPr/>
          <p:nvPr/>
        </p:nvSpPr>
        <p:spPr>
          <a:xfrm>
            <a:off x="8862646" y="4482687"/>
            <a:ext cx="8071338" cy="1478498"/>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8862646" y="2126007"/>
            <a:ext cx="8071338" cy="1988793"/>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p:cNvSpPr/>
          <p:nvPr/>
        </p:nvSpPr>
        <p:spPr>
          <a:xfrm>
            <a:off x="8862646" y="1277655"/>
            <a:ext cx="8071338" cy="1658975"/>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597878" y="2126007"/>
            <a:ext cx="8071338" cy="5916757"/>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597878" y="1277657"/>
            <a:ext cx="8071338" cy="1658973"/>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a:t>Bacheloropleidingen </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14</a:t>
            </a:fld>
            <a:endParaRPr lang="nl-BE" noProof="0" dirty="0"/>
          </a:p>
        </p:txBody>
      </p:sp>
      <p:sp>
        <p:nvSpPr>
          <p:cNvPr id="5" name="Tijdelijke aanduiding voor inhoud 4"/>
          <p:cNvSpPr>
            <a:spLocks noGrp="1"/>
          </p:cNvSpPr>
          <p:nvPr>
            <p:ph idx="1"/>
          </p:nvPr>
        </p:nvSpPr>
        <p:spPr>
          <a:xfrm>
            <a:off x="8950571" y="1346764"/>
            <a:ext cx="7866181" cy="2574605"/>
          </a:xfrm>
        </p:spPr>
        <p:txBody>
          <a:bodyPr>
            <a:normAutofit fontScale="92500" lnSpcReduction="10000"/>
          </a:bodyPr>
          <a:lstStyle/>
          <a:p>
            <a:pPr marL="85725" indent="0">
              <a:buNone/>
            </a:pPr>
            <a:r>
              <a:rPr lang="nl-NL" sz="4000" u="sng" dirty="0">
                <a:solidFill>
                  <a:schemeClr val="bg1"/>
                </a:solidFill>
              </a:rPr>
              <a:t>INDUSTRIEEL INGENIEUR</a:t>
            </a:r>
          </a:p>
          <a:p>
            <a:pPr marL="85725" indent="0">
              <a:buNone/>
            </a:pPr>
            <a:r>
              <a:rPr lang="nl-NL" sz="4000" dirty="0">
                <a:solidFill>
                  <a:schemeClr val="bg1"/>
                </a:solidFill>
              </a:rPr>
              <a:t>Campus Schoonmeersen, Gent</a:t>
            </a:r>
          </a:p>
          <a:p>
            <a:endParaRPr lang="nl-NL" sz="4000" dirty="0"/>
          </a:p>
          <a:p>
            <a:r>
              <a:rPr lang="nl-NL" sz="4000" dirty="0"/>
              <a:t>Biowetenschappen</a:t>
            </a:r>
            <a:endParaRPr lang="nl-BE" sz="4000" dirty="0"/>
          </a:p>
        </p:txBody>
      </p:sp>
      <p:sp>
        <p:nvSpPr>
          <p:cNvPr id="6" name="Tijdelijke aanduiding voor inhoud 4"/>
          <p:cNvSpPr txBox="1">
            <a:spLocks/>
          </p:cNvSpPr>
          <p:nvPr/>
        </p:nvSpPr>
        <p:spPr>
          <a:xfrm>
            <a:off x="732687" y="1346764"/>
            <a:ext cx="7637590" cy="6696000"/>
          </a:xfrm>
          <a:prstGeom prst="rect">
            <a:avLst/>
          </a:prstGeom>
        </p:spPr>
        <p:txBody>
          <a:bodyPr vert="horz" lIns="91440" tIns="45720" rIns="91440" bIns="45720"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4000" u="sng" dirty="0">
                <a:solidFill>
                  <a:schemeClr val="bg1"/>
                </a:solidFill>
              </a:rPr>
              <a:t>BIO-INGENIEUR</a:t>
            </a:r>
          </a:p>
          <a:p>
            <a:pPr marL="85725" indent="0">
              <a:buFont typeface="Arial" panose="020B0604020202020204" pitchFamily="34" charset="0"/>
              <a:buNone/>
            </a:pPr>
            <a:r>
              <a:rPr lang="nl-NL" sz="4000" dirty="0">
                <a:solidFill>
                  <a:schemeClr val="bg1"/>
                </a:solidFill>
              </a:rPr>
              <a:t>Campus Coupure, Gent</a:t>
            </a:r>
          </a:p>
          <a:p>
            <a:pPr marL="85725" indent="0">
              <a:buFont typeface="Arial" panose="020B0604020202020204" pitchFamily="34" charset="0"/>
              <a:buNone/>
            </a:pPr>
            <a:endParaRPr lang="nl-NL" sz="4000" dirty="0"/>
          </a:p>
          <a:p>
            <a:pPr marL="85725" indent="0">
              <a:buFont typeface="Arial" panose="020B0604020202020204" pitchFamily="34" charset="0"/>
              <a:buNone/>
            </a:pPr>
            <a:r>
              <a:rPr lang="nl-NL" sz="4000" dirty="0"/>
              <a:t>Bio-ingenieurswetenschappen:</a:t>
            </a:r>
          </a:p>
          <a:p>
            <a:r>
              <a:rPr lang="nl-NL" sz="4000" dirty="0"/>
              <a:t>bos- en natuurbeheer</a:t>
            </a:r>
          </a:p>
          <a:p>
            <a:r>
              <a:rPr lang="nl-NL" sz="4000" dirty="0"/>
              <a:t>cel- en </a:t>
            </a:r>
            <a:r>
              <a:rPr lang="nl-NL" sz="4000" dirty="0" err="1"/>
              <a:t>genbiotechnologie</a:t>
            </a:r>
            <a:endParaRPr lang="nl-NL" sz="4000" dirty="0"/>
          </a:p>
          <a:p>
            <a:r>
              <a:rPr lang="nl-NL" sz="4000" dirty="0"/>
              <a:t>chemie en voedingstechnologie</a:t>
            </a:r>
          </a:p>
          <a:p>
            <a:r>
              <a:rPr lang="nl-NL" sz="4000" dirty="0"/>
              <a:t>landbouwkunde</a:t>
            </a:r>
          </a:p>
          <a:p>
            <a:r>
              <a:rPr lang="nl-NL" sz="4000" dirty="0"/>
              <a:t>land, water en klimaat</a:t>
            </a:r>
          </a:p>
          <a:p>
            <a:r>
              <a:rPr lang="nl-NL" sz="4000" dirty="0"/>
              <a:t>milieutechnologie</a:t>
            </a:r>
          </a:p>
          <a:p>
            <a:endParaRPr lang="nl-BE" sz="4000" dirty="0">
              <a:solidFill>
                <a:schemeClr val="bg1"/>
              </a:solidFill>
            </a:endParaRPr>
          </a:p>
        </p:txBody>
      </p:sp>
      <p:sp>
        <p:nvSpPr>
          <p:cNvPr id="8" name="Tijdelijke aanduiding voor inhoud 4"/>
          <p:cNvSpPr txBox="1">
            <a:spLocks/>
          </p:cNvSpPr>
          <p:nvPr/>
        </p:nvSpPr>
        <p:spPr>
          <a:xfrm>
            <a:off x="8985741" y="4523718"/>
            <a:ext cx="7866181" cy="3519046"/>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4000" u="sng" dirty="0">
                <a:solidFill>
                  <a:schemeClr val="bg1"/>
                </a:solidFill>
              </a:rPr>
              <a:t>INDUSTRIEEL INGENIEUR</a:t>
            </a:r>
          </a:p>
          <a:p>
            <a:pPr marL="85725" indent="0">
              <a:buFont typeface="Arial" panose="020B0604020202020204" pitchFamily="34" charset="0"/>
              <a:buNone/>
            </a:pPr>
            <a:r>
              <a:rPr lang="nl-NL" sz="4000" dirty="0">
                <a:solidFill>
                  <a:schemeClr val="bg1"/>
                </a:solidFill>
              </a:rPr>
              <a:t>Campus Kortrijk</a:t>
            </a:r>
          </a:p>
          <a:p>
            <a:endParaRPr lang="nl-NL" sz="4000" dirty="0"/>
          </a:p>
          <a:p>
            <a:r>
              <a:rPr lang="nl-NL" sz="3700" dirty="0"/>
              <a:t>Bio-industriële wetenschappen</a:t>
            </a:r>
            <a:endParaRPr lang="nl-BE" sz="3700" dirty="0"/>
          </a:p>
        </p:txBody>
      </p:sp>
      <p:sp>
        <p:nvSpPr>
          <p:cNvPr id="3" name="Tekstvak 2"/>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chemeClr val="accent1"/>
                </a:solidFill>
              </a:rPr>
              <a:t>3 jaar</a:t>
            </a:r>
            <a:endParaRPr lang="nl-BE" sz="2800" dirty="0">
              <a:solidFill>
                <a:schemeClr val="accent1"/>
              </a:solidFill>
            </a:endParaRPr>
          </a:p>
        </p:txBody>
      </p:sp>
    </p:spTree>
    <p:extLst>
      <p:ext uri="{BB962C8B-B14F-4D97-AF65-F5344CB8AC3E}">
        <p14:creationId xmlns:p14="http://schemas.microsoft.com/office/powerpoint/2010/main" val="3259164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0118" y="4971245"/>
            <a:ext cx="7987952" cy="4496747"/>
          </a:xfrm>
          <a:prstGeom prst="rect">
            <a:avLst/>
          </a:prstGeom>
          <a:ln w="190500" cap="sq">
            <a:solidFill>
              <a:schemeClr val="bg1"/>
            </a:solidFill>
            <a:miter lim="800000"/>
          </a:ln>
          <a:extLst>
            <a:ext uri="{909E8E84-426E-40DD-AFC4-6F175D3DCCD1}">
              <a14:hiddenFill xmlns:a14="http://schemas.microsoft.com/office/drawing/2010/main">
                <a:solidFill>
                  <a:srgbClr val="FFFFFF"/>
                </a:solidFill>
              </a14:hiddenFill>
            </a:ext>
          </a:extLst>
        </p:spPr>
      </p:pic>
      <p:sp>
        <p:nvSpPr>
          <p:cNvPr id="9" name="Rechthoek 8"/>
          <p:cNvSpPr/>
          <p:nvPr/>
        </p:nvSpPr>
        <p:spPr>
          <a:xfrm>
            <a:off x="7861411" y="3722543"/>
            <a:ext cx="8071338" cy="4274793"/>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7861411" y="2874193"/>
            <a:ext cx="8071338" cy="1658973"/>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a:t>Bacheloropleidingen </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15</a:t>
            </a:fld>
            <a:endParaRPr lang="nl-BE" noProof="0" dirty="0"/>
          </a:p>
        </p:txBody>
      </p:sp>
      <p:sp>
        <p:nvSpPr>
          <p:cNvPr id="6" name="Tijdelijke aanduiding voor inhoud 4"/>
          <p:cNvSpPr txBox="1">
            <a:spLocks/>
          </p:cNvSpPr>
          <p:nvPr/>
        </p:nvSpPr>
        <p:spPr>
          <a:xfrm>
            <a:off x="8148620" y="2943300"/>
            <a:ext cx="7637590" cy="6696000"/>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4000" u="sng" dirty="0">
                <a:solidFill>
                  <a:schemeClr val="bg1"/>
                </a:solidFill>
              </a:rPr>
              <a:t>BACHELOR OF SCIENCE</a:t>
            </a:r>
          </a:p>
          <a:p>
            <a:pPr marL="85725" indent="0">
              <a:buFont typeface="Arial" panose="020B0604020202020204" pitchFamily="34" charset="0"/>
              <a:buNone/>
            </a:pPr>
            <a:r>
              <a:rPr lang="nl-NL" sz="4000" dirty="0">
                <a:solidFill>
                  <a:schemeClr val="bg1"/>
                </a:solidFill>
              </a:rPr>
              <a:t>Global Campus, </a:t>
            </a:r>
            <a:r>
              <a:rPr lang="nl-NL" sz="4000" dirty="0" err="1">
                <a:solidFill>
                  <a:schemeClr val="bg1"/>
                </a:solidFill>
              </a:rPr>
              <a:t>Incheon</a:t>
            </a:r>
            <a:r>
              <a:rPr lang="nl-NL" sz="4000" dirty="0">
                <a:solidFill>
                  <a:schemeClr val="bg1"/>
                </a:solidFill>
              </a:rPr>
              <a:t>, Korea</a:t>
            </a:r>
          </a:p>
          <a:p>
            <a:pPr marL="85725" indent="0">
              <a:buFont typeface="Arial" panose="020B0604020202020204" pitchFamily="34" charset="0"/>
              <a:buNone/>
            </a:pPr>
            <a:endParaRPr lang="nl-NL" sz="4000" dirty="0"/>
          </a:p>
          <a:p>
            <a:pPr>
              <a:buFont typeface="Arial" panose="020B0604020202020204" pitchFamily="34" charset="0"/>
              <a:buChar char="•"/>
            </a:pPr>
            <a:r>
              <a:rPr lang="nl-BE" sz="4000" dirty="0"/>
              <a:t>Food Technology</a:t>
            </a:r>
          </a:p>
          <a:p>
            <a:pPr>
              <a:buFont typeface="Arial" panose="020B0604020202020204" pitchFamily="34" charset="0"/>
              <a:buChar char="•"/>
            </a:pPr>
            <a:r>
              <a:rPr lang="nl-BE" sz="4000" dirty="0" err="1"/>
              <a:t>Environmental</a:t>
            </a:r>
            <a:r>
              <a:rPr lang="nl-BE" sz="4000" dirty="0"/>
              <a:t> Technology</a:t>
            </a:r>
          </a:p>
          <a:p>
            <a:pPr>
              <a:buFont typeface="Arial" panose="020B0604020202020204" pitchFamily="34" charset="0"/>
              <a:buChar char="•"/>
            </a:pPr>
            <a:r>
              <a:rPr lang="nl-BE" sz="4000" dirty="0" err="1"/>
              <a:t>Molecular</a:t>
            </a:r>
            <a:r>
              <a:rPr lang="nl-BE" sz="4000" dirty="0"/>
              <a:t> </a:t>
            </a:r>
            <a:r>
              <a:rPr lang="nl-BE" sz="4000" dirty="0" err="1"/>
              <a:t>Biotechnology</a:t>
            </a:r>
            <a:endParaRPr lang="nl-BE" sz="4000" dirty="0"/>
          </a:p>
        </p:txBody>
      </p:sp>
      <p:sp>
        <p:nvSpPr>
          <p:cNvPr id="3" name="Tekstvak 2"/>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chemeClr val="accent1"/>
                </a:solidFill>
              </a:rPr>
              <a:t>Engels, 4 jaar</a:t>
            </a:r>
            <a:endParaRPr lang="nl-BE" sz="2800" dirty="0">
              <a:solidFill>
                <a:schemeClr val="accent1"/>
              </a:solidFill>
            </a:endParaRPr>
          </a:p>
        </p:txBody>
      </p:sp>
    </p:spTree>
    <p:extLst>
      <p:ext uri="{BB962C8B-B14F-4D97-AF65-F5344CB8AC3E}">
        <p14:creationId xmlns:p14="http://schemas.microsoft.com/office/powerpoint/2010/main" val="3709917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39519" y="2999879"/>
            <a:ext cx="10130581" cy="67537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Rechthoek 8"/>
          <p:cNvSpPr/>
          <p:nvPr/>
        </p:nvSpPr>
        <p:spPr>
          <a:xfrm>
            <a:off x="931993" y="1881889"/>
            <a:ext cx="8071338" cy="6132558"/>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931993" y="1033540"/>
            <a:ext cx="8071338" cy="1117990"/>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a:t>Masteropleidingen</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16</a:t>
            </a:fld>
            <a:endParaRPr lang="nl-BE" noProof="0" dirty="0"/>
          </a:p>
        </p:txBody>
      </p:sp>
      <p:sp>
        <p:nvSpPr>
          <p:cNvPr id="6" name="Tijdelijke aanduiding voor inhoud 4"/>
          <p:cNvSpPr txBox="1">
            <a:spLocks/>
          </p:cNvSpPr>
          <p:nvPr/>
        </p:nvSpPr>
        <p:spPr>
          <a:xfrm>
            <a:off x="1066802" y="1048857"/>
            <a:ext cx="7637590" cy="7059720"/>
          </a:xfrm>
          <a:prstGeom prst="rect">
            <a:avLst/>
          </a:prstGeom>
        </p:spPr>
        <p:txBody>
          <a:bodyPr vert="horz" lIns="91440" tIns="45720" rIns="91440" bIns="45720" rtlCol="0">
            <a:normAutofit fontScale="70000" lnSpcReduction="2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4000" u="sng" dirty="0">
                <a:solidFill>
                  <a:schemeClr val="bg1"/>
                </a:solidFill>
              </a:rPr>
              <a:t>BIO-INGENIEUR</a:t>
            </a:r>
          </a:p>
          <a:p>
            <a:pPr marL="85725" indent="0">
              <a:buFont typeface="Arial" panose="020B0604020202020204" pitchFamily="34" charset="0"/>
              <a:buNone/>
            </a:pPr>
            <a:r>
              <a:rPr lang="nl-NL" sz="4000" dirty="0">
                <a:solidFill>
                  <a:schemeClr val="bg1"/>
                </a:solidFill>
              </a:rPr>
              <a:t>Campus Coupure, Gent</a:t>
            </a:r>
          </a:p>
          <a:p>
            <a:pPr marL="85725" indent="0">
              <a:buFont typeface="Arial" panose="020B0604020202020204" pitchFamily="34" charset="0"/>
              <a:buNone/>
            </a:pPr>
            <a:endParaRPr lang="nl-NL" sz="2600" dirty="0">
              <a:solidFill>
                <a:schemeClr val="bg1"/>
              </a:solidFill>
            </a:endParaRPr>
          </a:p>
          <a:p>
            <a:pPr marL="85725" indent="0">
              <a:lnSpc>
                <a:spcPct val="170000"/>
              </a:lnSpc>
              <a:buFont typeface="Arial" panose="020B0604020202020204" pitchFamily="34" charset="0"/>
              <a:buNone/>
            </a:pPr>
            <a:r>
              <a:rPr lang="nl-NL" sz="3900" dirty="0"/>
              <a:t>Bio-ingenieurswetenschappen:</a:t>
            </a:r>
          </a:p>
          <a:p>
            <a:pPr>
              <a:lnSpc>
                <a:spcPct val="170000"/>
              </a:lnSpc>
            </a:pPr>
            <a:r>
              <a:rPr lang="nl-NL" sz="3900" dirty="0"/>
              <a:t>bos- en natuurbeheer</a:t>
            </a:r>
          </a:p>
          <a:p>
            <a:pPr>
              <a:lnSpc>
                <a:spcPct val="170000"/>
              </a:lnSpc>
            </a:pPr>
            <a:r>
              <a:rPr lang="nl-NL" sz="3900" dirty="0" err="1"/>
              <a:t>cell</a:t>
            </a:r>
            <a:r>
              <a:rPr lang="nl-NL" sz="3900" dirty="0"/>
              <a:t> and gene </a:t>
            </a:r>
            <a:r>
              <a:rPr lang="nl-NL" sz="3900" dirty="0" err="1"/>
              <a:t>biotechnology</a:t>
            </a:r>
            <a:endParaRPr lang="nl-NL" sz="3900" dirty="0"/>
          </a:p>
          <a:p>
            <a:pPr>
              <a:lnSpc>
                <a:spcPct val="170000"/>
              </a:lnSpc>
            </a:pPr>
            <a:r>
              <a:rPr lang="nl-NL" sz="3900" dirty="0"/>
              <a:t>chemie en bioprocestechnologie</a:t>
            </a:r>
          </a:p>
          <a:p>
            <a:pPr>
              <a:lnSpc>
                <a:spcPct val="170000"/>
              </a:lnSpc>
            </a:pPr>
            <a:r>
              <a:rPr lang="nl-NL" sz="3900" dirty="0"/>
              <a:t>landbouwkunde</a:t>
            </a:r>
          </a:p>
          <a:p>
            <a:pPr>
              <a:lnSpc>
                <a:spcPct val="170000"/>
              </a:lnSpc>
            </a:pPr>
            <a:r>
              <a:rPr lang="nl-NL" sz="3900" dirty="0"/>
              <a:t>land, water en klimaat</a:t>
            </a:r>
          </a:p>
          <a:p>
            <a:pPr>
              <a:lnSpc>
                <a:spcPct val="170000"/>
              </a:lnSpc>
            </a:pPr>
            <a:r>
              <a:rPr lang="nl-NL" sz="3900" dirty="0"/>
              <a:t>levensmiddelenwetenschappen en voeding</a:t>
            </a:r>
          </a:p>
          <a:p>
            <a:pPr>
              <a:lnSpc>
                <a:spcPct val="170000"/>
              </a:lnSpc>
            </a:pPr>
            <a:r>
              <a:rPr lang="nl-NL" sz="3900" dirty="0"/>
              <a:t>milieutechnologie</a:t>
            </a:r>
          </a:p>
          <a:p>
            <a:endParaRPr lang="nl-NL" sz="3900" dirty="0"/>
          </a:p>
          <a:p>
            <a:r>
              <a:rPr lang="nl-NL" sz="3900" dirty="0"/>
              <a:t>Bio-</a:t>
            </a:r>
            <a:r>
              <a:rPr lang="nl-NL" sz="3900" dirty="0" err="1"/>
              <a:t>informatics</a:t>
            </a:r>
            <a:r>
              <a:rPr lang="nl-NL" sz="3900" dirty="0"/>
              <a:t>: </a:t>
            </a:r>
            <a:r>
              <a:rPr lang="nl-NL" sz="3900" dirty="0" err="1"/>
              <a:t>bioscience</a:t>
            </a:r>
            <a:r>
              <a:rPr lang="nl-NL" sz="3900" dirty="0"/>
              <a:t> engineering</a:t>
            </a:r>
            <a:endParaRPr lang="nl-BE" sz="3900" dirty="0">
              <a:solidFill>
                <a:schemeClr val="bg1"/>
              </a:solidFill>
            </a:endParaRPr>
          </a:p>
        </p:txBody>
      </p:sp>
      <p:sp>
        <p:nvSpPr>
          <p:cNvPr id="16" name="Tekstvak 15"/>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chemeClr val="accent1"/>
                </a:solidFill>
              </a:rPr>
              <a:t>2 jaar</a:t>
            </a:r>
            <a:endParaRPr lang="nl-BE" sz="2800" dirty="0">
              <a:solidFill>
                <a:schemeClr val="accent1"/>
              </a:solidFill>
            </a:endParaRPr>
          </a:p>
        </p:txBody>
      </p:sp>
    </p:spTree>
    <p:extLst>
      <p:ext uri="{BB962C8B-B14F-4D97-AF65-F5344CB8AC3E}">
        <p14:creationId xmlns:p14="http://schemas.microsoft.com/office/powerpoint/2010/main" val="2679702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l="30730"/>
          <a:stretch/>
        </p:blipFill>
        <p:spPr>
          <a:xfrm>
            <a:off x="10603523" y="1251350"/>
            <a:ext cx="5187461" cy="4998688"/>
          </a:xfrm>
          <a:prstGeom prst="rect">
            <a:avLst/>
          </a:prstGeom>
        </p:spPr>
      </p:pic>
      <p:sp>
        <p:nvSpPr>
          <p:cNvPr id="2" name="Titel 1"/>
          <p:cNvSpPr>
            <a:spLocks noGrp="1"/>
          </p:cNvSpPr>
          <p:nvPr>
            <p:ph type="title"/>
          </p:nvPr>
        </p:nvSpPr>
        <p:spPr/>
        <p:txBody>
          <a:bodyPr/>
          <a:lstStyle/>
          <a:p>
            <a:r>
              <a:rPr lang="nl-NL" dirty="0"/>
              <a:t>Masteropleidingen</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17</a:t>
            </a:fld>
            <a:endParaRPr lang="nl-BE" noProof="0" dirty="0"/>
          </a:p>
        </p:txBody>
      </p:sp>
      <p:sp>
        <p:nvSpPr>
          <p:cNvPr id="8" name="Rechthoek 7"/>
          <p:cNvSpPr/>
          <p:nvPr/>
        </p:nvSpPr>
        <p:spPr>
          <a:xfrm>
            <a:off x="8985977" y="6982691"/>
            <a:ext cx="8071338" cy="1979072"/>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8985977" y="5401685"/>
            <a:ext cx="8071338" cy="1581005"/>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p:cNvSpPr/>
          <p:nvPr/>
        </p:nvSpPr>
        <p:spPr>
          <a:xfrm>
            <a:off x="504085" y="2741482"/>
            <a:ext cx="8071338" cy="4995762"/>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504085" y="1893130"/>
            <a:ext cx="8071338" cy="120177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592010" y="1874313"/>
            <a:ext cx="8288457" cy="6443221"/>
          </a:xfrm>
        </p:spPr>
        <p:txBody>
          <a:bodyPr>
            <a:normAutofit/>
          </a:bodyPr>
          <a:lstStyle/>
          <a:p>
            <a:pPr marL="85725" indent="0">
              <a:buNone/>
            </a:pPr>
            <a:r>
              <a:rPr lang="nl-NL" sz="3100" u="sng" dirty="0">
                <a:solidFill>
                  <a:schemeClr val="bg1"/>
                </a:solidFill>
              </a:rPr>
              <a:t>INDUSTRIEEL INGENIEUR</a:t>
            </a:r>
          </a:p>
          <a:p>
            <a:pPr marL="85725" indent="0">
              <a:buNone/>
            </a:pPr>
            <a:r>
              <a:rPr lang="nl-NL" sz="3100" dirty="0">
                <a:solidFill>
                  <a:schemeClr val="bg1"/>
                </a:solidFill>
              </a:rPr>
              <a:t>Campus Schoonmeersen, Gent</a:t>
            </a:r>
          </a:p>
          <a:p>
            <a:pPr marL="85725" indent="0">
              <a:buNone/>
            </a:pPr>
            <a:endParaRPr lang="nl-NL" sz="1800" dirty="0">
              <a:solidFill>
                <a:schemeClr val="bg1"/>
              </a:solidFill>
            </a:endParaRPr>
          </a:p>
          <a:p>
            <a:r>
              <a:rPr lang="nl-NL" sz="3100" dirty="0"/>
              <a:t>Industriële wetenschappen: biochemie</a:t>
            </a:r>
          </a:p>
          <a:p>
            <a:r>
              <a:rPr lang="nl-NL" sz="3100" dirty="0"/>
              <a:t>Biowetenschappen: voedingsindustrie</a:t>
            </a:r>
          </a:p>
          <a:p>
            <a:r>
              <a:rPr lang="nl-NL" sz="3100" dirty="0"/>
              <a:t>Biowetenschappen: land- en tuinbouwkunde:</a:t>
            </a:r>
          </a:p>
          <a:p>
            <a:pPr lvl="1"/>
            <a:r>
              <a:rPr lang="nl-NL" sz="3100" dirty="0"/>
              <a:t>plantaardige en dierlijke productie</a:t>
            </a:r>
          </a:p>
          <a:p>
            <a:pPr lvl="1"/>
            <a:r>
              <a:rPr lang="nl-NL" sz="3100" dirty="0"/>
              <a:t>tropische plantaardige productie</a:t>
            </a:r>
          </a:p>
          <a:p>
            <a:pPr lvl="1"/>
            <a:r>
              <a:rPr lang="nl-NL" sz="3100" dirty="0"/>
              <a:t>tuinbouwkunde</a:t>
            </a:r>
          </a:p>
          <a:p>
            <a:pPr lvl="1"/>
            <a:endParaRPr lang="nl-NL" sz="3100" dirty="0"/>
          </a:p>
          <a:p>
            <a:endParaRPr lang="nl-BE" sz="3100" dirty="0"/>
          </a:p>
        </p:txBody>
      </p:sp>
      <p:sp>
        <p:nvSpPr>
          <p:cNvPr id="16" name="Tijdelijke aanduiding voor inhoud 4"/>
          <p:cNvSpPr txBox="1">
            <a:spLocks/>
          </p:cNvSpPr>
          <p:nvPr/>
        </p:nvSpPr>
        <p:spPr>
          <a:xfrm>
            <a:off x="9126657" y="5382869"/>
            <a:ext cx="7866181" cy="399894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4000" u="sng" dirty="0">
                <a:solidFill>
                  <a:schemeClr val="bg1"/>
                </a:solidFill>
              </a:rPr>
              <a:t>INDUSTRIEEL INGENIEUR</a:t>
            </a:r>
          </a:p>
          <a:p>
            <a:pPr marL="85725" indent="0">
              <a:buFont typeface="Arial" panose="020B0604020202020204" pitchFamily="34" charset="0"/>
              <a:buNone/>
            </a:pPr>
            <a:r>
              <a:rPr lang="nl-NL" sz="4000" dirty="0">
                <a:solidFill>
                  <a:schemeClr val="bg1"/>
                </a:solidFill>
              </a:rPr>
              <a:t>Campus Kortrijk</a:t>
            </a:r>
          </a:p>
          <a:p>
            <a:pPr marL="85725" indent="0">
              <a:buFont typeface="Arial" panose="020B0604020202020204" pitchFamily="34" charset="0"/>
              <a:buNone/>
            </a:pPr>
            <a:endParaRPr lang="nl-NL" sz="4000" dirty="0">
              <a:solidFill>
                <a:schemeClr val="bg1"/>
              </a:solidFill>
            </a:endParaRPr>
          </a:p>
          <a:p>
            <a:r>
              <a:rPr lang="nl-NL" sz="3100" dirty="0"/>
              <a:t>Circulaire bioprocestechnologie</a:t>
            </a:r>
            <a:endParaRPr lang="nl-BE" sz="3100" dirty="0"/>
          </a:p>
        </p:txBody>
      </p:sp>
      <p:sp>
        <p:nvSpPr>
          <p:cNvPr id="17" name="Tekstvak 16"/>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chemeClr val="accent1"/>
                </a:solidFill>
              </a:rPr>
              <a:t>Nederlands, 1 jaar</a:t>
            </a:r>
            <a:endParaRPr lang="nl-BE" sz="2800" dirty="0">
              <a:solidFill>
                <a:schemeClr val="accent1"/>
              </a:solidFill>
            </a:endParaRPr>
          </a:p>
        </p:txBody>
      </p:sp>
    </p:spTree>
    <p:extLst>
      <p:ext uri="{BB962C8B-B14F-4D97-AF65-F5344CB8AC3E}">
        <p14:creationId xmlns:p14="http://schemas.microsoft.com/office/powerpoint/2010/main" val="36801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Masteropleidingen</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18</a:t>
            </a:fld>
            <a:endParaRPr lang="nl-BE" noProof="0" dirty="0"/>
          </a:p>
        </p:txBody>
      </p:sp>
      <p:sp>
        <p:nvSpPr>
          <p:cNvPr id="12" name="Rechthoek 11"/>
          <p:cNvSpPr/>
          <p:nvPr/>
        </p:nvSpPr>
        <p:spPr>
          <a:xfrm>
            <a:off x="830118" y="2767986"/>
            <a:ext cx="8344081" cy="3905503"/>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830119" y="1919634"/>
            <a:ext cx="8344080" cy="120177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918044" y="1900817"/>
            <a:ext cx="17186036" cy="6443221"/>
          </a:xfrm>
        </p:spPr>
        <p:txBody>
          <a:bodyPr numCol="2">
            <a:normAutofit/>
          </a:bodyPr>
          <a:lstStyle/>
          <a:p>
            <a:pPr marL="85725" indent="0">
              <a:buNone/>
            </a:pPr>
            <a:r>
              <a:rPr lang="nl-NL" sz="3100" u="sng" dirty="0">
                <a:solidFill>
                  <a:schemeClr val="bg1"/>
                </a:solidFill>
              </a:rPr>
              <a:t>MASTER OF SCIENCE</a:t>
            </a:r>
          </a:p>
          <a:p>
            <a:pPr marL="85725" indent="0">
              <a:buNone/>
            </a:pPr>
            <a:r>
              <a:rPr lang="nl-NL" sz="3100" dirty="0">
                <a:solidFill>
                  <a:schemeClr val="bg1"/>
                </a:solidFill>
              </a:rPr>
              <a:t>Campus Coupure, Gent</a:t>
            </a:r>
          </a:p>
          <a:p>
            <a:pPr marL="85725" indent="0">
              <a:buNone/>
            </a:pPr>
            <a:endParaRPr lang="nl-NL" sz="1800" dirty="0">
              <a:solidFill>
                <a:schemeClr val="bg1"/>
              </a:solidFill>
            </a:endParaRPr>
          </a:p>
          <a:p>
            <a:pPr>
              <a:lnSpc>
                <a:spcPct val="150000"/>
              </a:lnSpc>
            </a:pPr>
            <a:r>
              <a:rPr lang="nl-NL" sz="3100" dirty="0"/>
              <a:t>Aquaculture</a:t>
            </a:r>
          </a:p>
          <a:p>
            <a:pPr>
              <a:lnSpc>
                <a:spcPct val="150000"/>
              </a:lnSpc>
            </a:pPr>
            <a:r>
              <a:rPr lang="nl-NL" sz="3100" dirty="0" err="1"/>
              <a:t>Environmental</a:t>
            </a:r>
            <a:r>
              <a:rPr lang="nl-NL" sz="3100" dirty="0"/>
              <a:t> </a:t>
            </a:r>
            <a:r>
              <a:rPr lang="nl-NL" sz="3100" dirty="0" err="1"/>
              <a:t>Science</a:t>
            </a:r>
            <a:r>
              <a:rPr lang="nl-NL" sz="3100" dirty="0"/>
              <a:t> &amp; Technology</a:t>
            </a:r>
          </a:p>
          <a:p>
            <a:pPr>
              <a:lnSpc>
                <a:spcPct val="150000"/>
              </a:lnSpc>
            </a:pPr>
            <a:r>
              <a:rPr lang="nl-NL" sz="3100" dirty="0"/>
              <a:t>Food Technology</a:t>
            </a:r>
          </a:p>
          <a:p>
            <a:pPr>
              <a:lnSpc>
                <a:spcPct val="150000"/>
              </a:lnSpc>
            </a:pPr>
            <a:r>
              <a:rPr lang="nl-NL" sz="3100" dirty="0" err="1"/>
              <a:t>Nutrition</a:t>
            </a:r>
            <a:r>
              <a:rPr lang="nl-NL" sz="3100" dirty="0"/>
              <a:t> </a:t>
            </a:r>
            <a:r>
              <a:rPr lang="nl-NL" sz="3100" dirty="0" err="1"/>
              <a:t>and</a:t>
            </a:r>
            <a:r>
              <a:rPr lang="nl-NL" sz="3100" dirty="0"/>
              <a:t> </a:t>
            </a:r>
            <a:r>
              <a:rPr lang="nl-NL" sz="3100" dirty="0" err="1"/>
              <a:t>Rural</a:t>
            </a:r>
            <a:r>
              <a:rPr lang="nl-NL" sz="3100" dirty="0"/>
              <a:t> Development</a:t>
            </a:r>
          </a:p>
          <a:p>
            <a:pPr marL="719138" lvl="1" indent="0">
              <a:buNone/>
            </a:pPr>
            <a:endParaRPr lang="nl-NL" sz="3100" dirty="0"/>
          </a:p>
          <a:p>
            <a:pPr marL="719138" lvl="1" indent="0">
              <a:buNone/>
            </a:pPr>
            <a:endParaRPr lang="nl-NL" sz="3100" dirty="0"/>
          </a:p>
          <a:p>
            <a:pPr marL="719138" lvl="1" indent="0">
              <a:buNone/>
            </a:pPr>
            <a:endParaRPr lang="nl-NL" sz="3100" dirty="0"/>
          </a:p>
          <a:p>
            <a:pPr marL="719138" lvl="1" indent="0">
              <a:buNone/>
            </a:pPr>
            <a:endParaRPr lang="nl-NL" sz="3100" dirty="0"/>
          </a:p>
          <a:p>
            <a:endParaRPr lang="nl-BE" sz="3100" dirty="0"/>
          </a:p>
        </p:txBody>
      </p:sp>
      <p:sp>
        <p:nvSpPr>
          <p:cNvPr id="10" name="Tekstvak 9"/>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chemeClr val="accent1"/>
                </a:solidFill>
              </a:rPr>
              <a:t>Engels, 2 jaar</a:t>
            </a:r>
            <a:endParaRPr lang="nl-BE" sz="2800" dirty="0">
              <a:solidFill>
                <a:schemeClr val="accent1"/>
              </a:solidFill>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7935" y="4373217"/>
            <a:ext cx="8054466" cy="5380383"/>
          </a:xfrm>
          <a:prstGeom prst="rect">
            <a:avLst/>
          </a:prstGeom>
        </p:spPr>
      </p:pic>
    </p:spTree>
    <p:extLst>
      <p:ext uri="{BB962C8B-B14F-4D97-AF65-F5344CB8AC3E}">
        <p14:creationId xmlns:p14="http://schemas.microsoft.com/office/powerpoint/2010/main" val="2210662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Masteropleidingen</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19</a:t>
            </a:fld>
            <a:endParaRPr lang="nl-BE" noProof="0" dirty="0"/>
          </a:p>
        </p:txBody>
      </p:sp>
      <p:sp>
        <p:nvSpPr>
          <p:cNvPr id="12" name="Rechthoek 11"/>
          <p:cNvSpPr/>
          <p:nvPr/>
        </p:nvSpPr>
        <p:spPr>
          <a:xfrm>
            <a:off x="529911" y="2342365"/>
            <a:ext cx="11286951" cy="4515635"/>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529912" y="1494013"/>
            <a:ext cx="11286950" cy="120177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617837" y="1475196"/>
            <a:ext cx="10337378" cy="6073933"/>
          </a:xfrm>
        </p:spPr>
        <p:txBody>
          <a:bodyPr numCol="1">
            <a:normAutofit/>
          </a:bodyPr>
          <a:lstStyle/>
          <a:p>
            <a:pPr marL="85725" indent="0">
              <a:buNone/>
            </a:pPr>
            <a:r>
              <a:rPr lang="nl-NL" sz="3100" u="sng" dirty="0">
                <a:solidFill>
                  <a:schemeClr val="bg1"/>
                </a:solidFill>
              </a:rPr>
              <a:t>INTERNATIONAL MASTER OF SCIENCE</a:t>
            </a:r>
          </a:p>
          <a:p>
            <a:pPr marL="85725" indent="0">
              <a:buNone/>
            </a:pPr>
            <a:r>
              <a:rPr lang="nl-NL" sz="3100" dirty="0">
                <a:solidFill>
                  <a:schemeClr val="bg1"/>
                </a:solidFill>
              </a:rPr>
              <a:t>Campus Coupure, Gent					2 jaar</a:t>
            </a:r>
          </a:p>
          <a:p>
            <a:pPr marL="85725" indent="0">
              <a:buNone/>
            </a:pPr>
            <a:endParaRPr lang="nl-NL" sz="1800" dirty="0">
              <a:solidFill>
                <a:schemeClr val="bg1"/>
              </a:solidFill>
            </a:endParaRPr>
          </a:p>
          <a:p>
            <a:pPr>
              <a:spcBef>
                <a:spcPct val="0"/>
              </a:spcBef>
            </a:pPr>
            <a:r>
              <a:rPr lang="nl-NL" altLang="nl-BE" sz="3100" dirty="0" err="1"/>
              <a:t>Environmental</a:t>
            </a:r>
            <a:r>
              <a:rPr lang="nl-NL" altLang="nl-BE" sz="3100" dirty="0"/>
              <a:t> Technology </a:t>
            </a:r>
            <a:r>
              <a:rPr lang="nl-NL" altLang="nl-BE" sz="3100" dirty="0" err="1"/>
              <a:t>and</a:t>
            </a:r>
            <a:r>
              <a:rPr lang="nl-NL" altLang="nl-BE" sz="3100" dirty="0"/>
              <a:t> Engineering</a:t>
            </a:r>
            <a:endParaRPr lang="nl-BE" altLang="nl-BE" sz="3100" dirty="0"/>
          </a:p>
          <a:p>
            <a:r>
              <a:rPr lang="nl-NL" sz="3100" dirty="0"/>
              <a:t>Health Management in Aquaculture</a:t>
            </a:r>
          </a:p>
          <a:p>
            <a:r>
              <a:rPr lang="en-US" sz="3100" dirty="0"/>
              <a:t>Rural Development</a:t>
            </a:r>
          </a:p>
          <a:p>
            <a:r>
              <a:rPr lang="en-US" sz="3100" dirty="0"/>
              <a:t>Soils and Global Change</a:t>
            </a:r>
            <a:endParaRPr lang="nl-NL" sz="3100" dirty="0"/>
          </a:p>
          <a:p>
            <a:r>
              <a:rPr lang="en-US" sz="3100" dirty="0"/>
              <a:t>Sustainable and Innovative Natural Resource Management</a:t>
            </a:r>
          </a:p>
          <a:p>
            <a:endParaRPr lang="nl-BE" sz="3100" dirty="0"/>
          </a:p>
        </p:txBody>
      </p:sp>
      <p:sp>
        <p:nvSpPr>
          <p:cNvPr id="10" name="Tekstvak 9"/>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chemeClr val="accent1"/>
                </a:solidFill>
              </a:rPr>
              <a:t>Engels</a:t>
            </a:r>
            <a:endParaRPr lang="nl-BE" sz="2800" dirty="0">
              <a:solidFill>
                <a:schemeClr val="accent1"/>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325" y="3170789"/>
            <a:ext cx="8656050" cy="5777914"/>
          </a:xfrm>
          <a:prstGeom prst="rect">
            <a:avLst/>
          </a:prstGeom>
        </p:spPr>
      </p:pic>
    </p:spTree>
    <p:extLst>
      <p:ext uri="{BB962C8B-B14F-4D97-AF65-F5344CB8AC3E}">
        <p14:creationId xmlns:p14="http://schemas.microsoft.com/office/powerpoint/2010/main" val="352617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 r="166"/>
          <a:stretch>
            <a:fillRect/>
          </a:stretch>
        </p:blipFill>
        <p:spPr/>
      </p:pic>
    </p:spTree>
    <p:extLst>
      <p:ext uri="{BB962C8B-B14F-4D97-AF65-F5344CB8AC3E}">
        <p14:creationId xmlns:p14="http://schemas.microsoft.com/office/powerpoint/2010/main" val="1410256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Verder studeren</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20</a:t>
            </a:fld>
            <a:endParaRPr lang="nl-BE" noProof="0" dirty="0"/>
          </a:p>
        </p:txBody>
      </p:sp>
      <p:sp>
        <p:nvSpPr>
          <p:cNvPr id="5" name="Tijdelijke aanduiding voor inhoud 4"/>
          <p:cNvSpPr>
            <a:spLocks noGrp="1"/>
          </p:cNvSpPr>
          <p:nvPr>
            <p:ph idx="1"/>
          </p:nvPr>
        </p:nvSpPr>
        <p:spPr>
          <a:xfrm>
            <a:off x="835824" y="1194364"/>
            <a:ext cx="11508575" cy="6696000"/>
          </a:xfrm>
        </p:spPr>
        <p:txBody>
          <a:bodyPr/>
          <a:lstStyle/>
          <a:p>
            <a:r>
              <a:rPr lang="nl-NL" dirty="0"/>
              <a:t>Postgraduaat innoverend ondernemen</a:t>
            </a:r>
          </a:p>
          <a:p>
            <a:r>
              <a:rPr lang="nl-NL" dirty="0" err="1"/>
              <a:t>ManaMa</a:t>
            </a:r>
            <a:r>
              <a:rPr lang="nl-NL" dirty="0"/>
              <a:t> </a:t>
            </a:r>
            <a:r>
              <a:rPr lang="nl-NL" dirty="0" err="1"/>
              <a:t>Sustainable</a:t>
            </a:r>
            <a:r>
              <a:rPr lang="nl-NL" dirty="0"/>
              <a:t> Food </a:t>
            </a:r>
            <a:r>
              <a:rPr lang="nl-NL" dirty="0" err="1"/>
              <a:t>Packaging</a:t>
            </a:r>
            <a:endParaRPr lang="nl-NL" dirty="0"/>
          </a:p>
          <a:p>
            <a:r>
              <a:rPr lang="nl-NL" dirty="0"/>
              <a:t>Opleidingen op maat voor bedrijven</a:t>
            </a:r>
          </a:p>
          <a:p>
            <a:r>
              <a:rPr lang="nl-NL" dirty="0"/>
              <a:t>Korte opleidingsprogramma’s</a:t>
            </a:r>
          </a:p>
          <a:p>
            <a:r>
              <a:rPr lang="nl-NL" dirty="0"/>
              <a:t>Doctoraat</a:t>
            </a:r>
          </a:p>
          <a:p>
            <a:r>
              <a:rPr lang="nl-NL" dirty="0"/>
              <a:t>Permanente vorming: </a:t>
            </a:r>
            <a:r>
              <a:rPr lang="nl-NL" dirty="0" err="1"/>
              <a:t>UGain</a:t>
            </a:r>
            <a:endParaRPr lang="nl-NL" dirty="0"/>
          </a:p>
          <a:p>
            <a:endParaRPr lang="nl-BE" dirty="0"/>
          </a:p>
        </p:txBody>
      </p:sp>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1877" y="4797588"/>
            <a:ext cx="8393844" cy="5602891"/>
          </a:xfrm>
          <a:prstGeom prst="rect">
            <a:avLst/>
          </a:prstGeom>
        </p:spPr>
      </p:pic>
    </p:spTree>
    <p:extLst>
      <p:ext uri="{BB962C8B-B14F-4D97-AF65-F5344CB8AC3E}">
        <p14:creationId xmlns:p14="http://schemas.microsoft.com/office/powerpoint/2010/main" val="397387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998" y="6425850"/>
            <a:ext cx="6348068" cy="4245271"/>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959" y="0"/>
            <a:ext cx="9019716" cy="6019157"/>
          </a:xfrm>
          <a:prstGeom prst="rect">
            <a:avLst/>
          </a:prstGeom>
        </p:spPr>
      </p:pic>
      <p:sp>
        <p:nvSpPr>
          <p:cNvPr id="16" name="Rechthoek 15"/>
          <p:cNvSpPr/>
          <p:nvPr/>
        </p:nvSpPr>
        <p:spPr>
          <a:xfrm>
            <a:off x="923392" y="2126007"/>
            <a:ext cx="8625054" cy="5141067"/>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BE" dirty="0"/>
              <a:t>STUDENTENAANTAL</a:t>
            </a:r>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21</a:t>
            </a:fld>
            <a:endParaRPr lang="nl-BE" noProof="0" dirty="0"/>
          </a:p>
        </p:txBody>
      </p:sp>
      <p:sp>
        <p:nvSpPr>
          <p:cNvPr id="7" name="Rechthoek 6"/>
          <p:cNvSpPr/>
          <p:nvPr/>
        </p:nvSpPr>
        <p:spPr>
          <a:xfrm>
            <a:off x="923392" y="1277656"/>
            <a:ext cx="8625054" cy="1021044"/>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p:cNvSpPr/>
          <p:nvPr/>
        </p:nvSpPr>
        <p:spPr>
          <a:xfrm>
            <a:off x="2487497" y="8798688"/>
            <a:ext cx="5918950" cy="646331"/>
          </a:xfrm>
          <a:prstGeom prst="rect">
            <a:avLst/>
          </a:prstGeom>
        </p:spPr>
        <p:txBody>
          <a:bodyPr wrap="square">
            <a:spAutoFit/>
          </a:bodyPr>
          <a:lstStyle/>
          <a:p>
            <a:pPr>
              <a:spcBef>
                <a:spcPct val="0"/>
              </a:spcBef>
            </a:pPr>
            <a:r>
              <a:rPr lang="nl-BE" altLang="nl-BE" sz="1200" dirty="0"/>
              <a:t>Cijfers: academiejaar 2021-2022. De som van het aantal studenten per opleiding is niet gelijk aan het totaal aantal unieke studenten omdat sommige studenten tegelijkertijd in meerdere opleidingen zijn ingeschreven. </a:t>
            </a:r>
          </a:p>
        </p:txBody>
      </p:sp>
      <p:sp>
        <p:nvSpPr>
          <p:cNvPr id="10" name="Rechthoek 9"/>
          <p:cNvSpPr/>
          <p:nvPr/>
        </p:nvSpPr>
        <p:spPr>
          <a:xfrm>
            <a:off x="923392" y="5711252"/>
            <a:ext cx="8625054" cy="1555822"/>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4"/>
          <p:cNvSpPr>
            <a:spLocks noGrp="1"/>
          </p:cNvSpPr>
          <p:nvPr>
            <p:ph idx="1"/>
          </p:nvPr>
        </p:nvSpPr>
        <p:spPr>
          <a:xfrm>
            <a:off x="1069383" y="1375690"/>
            <a:ext cx="8472407" cy="6559442"/>
          </a:xfrm>
        </p:spPr>
        <p:txBody>
          <a:bodyPr vert="horz" lIns="91440" tIns="45720" rIns="91440" bIns="45720" rtlCol="0" anchor="t">
            <a:normAutofit fontScale="77500" lnSpcReduction="20000"/>
          </a:bodyPr>
          <a:lstStyle/>
          <a:p>
            <a:pPr marL="85725" indent="0">
              <a:buNone/>
            </a:pPr>
            <a:r>
              <a:rPr lang="nl-BE" sz="4100" b="1" dirty="0">
                <a:solidFill>
                  <a:schemeClr val="bg1"/>
                </a:solidFill>
              </a:rPr>
              <a:t>Diplomastudenten</a:t>
            </a:r>
            <a:r>
              <a:rPr lang="nl-BE" sz="4100" b="1" dirty="0"/>
              <a:t>						  		</a:t>
            </a:r>
            <a:r>
              <a:rPr lang="nl-BE" sz="4100" b="1" dirty="0">
                <a:solidFill>
                  <a:schemeClr val="bg1"/>
                </a:solidFill>
              </a:rPr>
              <a:t>2907</a:t>
            </a:r>
          </a:p>
          <a:p>
            <a:pPr marL="85725" indent="0">
              <a:buNone/>
            </a:pPr>
            <a:endParaRPr lang="nl-BE" sz="2300" dirty="0"/>
          </a:p>
          <a:p>
            <a:pPr marL="85725" indent="0">
              <a:buNone/>
            </a:pPr>
            <a:endParaRPr lang="nl-BE" sz="3600" dirty="0"/>
          </a:p>
          <a:p>
            <a:pPr marL="85725" indent="0">
              <a:lnSpc>
                <a:spcPct val="170000"/>
              </a:lnSpc>
              <a:buNone/>
            </a:pPr>
            <a:r>
              <a:rPr lang="nl-BE" sz="4100" dirty="0"/>
              <a:t>Bio-ingenieur								  	</a:t>
            </a:r>
            <a:r>
              <a:rPr lang="nl-BE" sz="4100" dirty="0" smtClean="0"/>
              <a:t>	1038</a:t>
            </a:r>
            <a:endParaRPr lang="nl-BE" sz="2600" dirty="0"/>
          </a:p>
          <a:p>
            <a:pPr marL="85725" indent="0">
              <a:lnSpc>
                <a:spcPct val="170000"/>
              </a:lnSpc>
              <a:buNone/>
            </a:pPr>
            <a:r>
              <a:rPr lang="nl-BE" sz="4100" dirty="0"/>
              <a:t>Industrieel ingenieur							</a:t>
            </a:r>
            <a:r>
              <a:rPr lang="nl-BE" sz="4100" dirty="0" smtClean="0"/>
              <a:t>612</a:t>
            </a:r>
            <a:endParaRPr lang="nl-BE" sz="2600" dirty="0"/>
          </a:p>
          <a:p>
            <a:pPr marL="85725" indent="0">
              <a:lnSpc>
                <a:spcPct val="170000"/>
              </a:lnSpc>
              <a:buNone/>
            </a:pPr>
            <a:r>
              <a:rPr lang="nl-BE" sz="4100" dirty="0"/>
              <a:t>Engelstalige masterstudenten				</a:t>
            </a:r>
            <a:r>
              <a:rPr lang="nl-BE" sz="4100" dirty="0" smtClean="0"/>
              <a:t>423</a:t>
            </a:r>
            <a:endParaRPr lang="nl-BE" sz="2600" dirty="0"/>
          </a:p>
          <a:p>
            <a:pPr marL="85725" indent="0">
              <a:lnSpc>
                <a:spcPct val="170000"/>
              </a:lnSpc>
              <a:buNone/>
            </a:pPr>
            <a:r>
              <a:rPr lang="nl-BE" sz="4100" dirty="0"/>
              <a:t>Doctoraat											</a:t>
            </a:r>
            <a:r>
              <a:rPr lang="nl-BE" sz="4100" dirty="0" smtClean="0"/>
              <a:t>837</a:t>
            </a:r>
            <a:endParaRPr lang="nl-BE" sz="4100" dirty="0"/>
          </a:p>
          <a:p>
            <a:pPr marL="85725" indent="0">
              <a:buNone/>
            </a:pPr>
            <a:endParaRPr lang="nl-NL" sz="3600" dirty="0"/>
          </a:p>
          <a:p>
            <a:pPr marL="85725" indent="0">
              <a:buNone/>
            </a:pPr>
            <a:r>
              <a:rPr lang="nl-NL" sz="4100" b="1" dirty="0" smtClean="0">
                <a:solidFill>
                  <a:schemeClr val="bg1"/>
                </a:solidFill>
              </a:rPr>
              <a:t>Creditcontract, gast- </a:t>
            </a:r>
            <a:r>
              <a:rPr lang="nl-NL" sz="4100" b="1" dirty="0">
                <a:solidFill>
                  <a:schemeClr val="bg1"/>
                </a:solidFill>
              </a:rPr>
              <a:t>en uitwisselingsstudenten		</a:t>
            </a:r>
            <a:r>
              <a:rPr lang="nl-NL" sz="4100" b="1" dirty="0" smtClean="0">
                <a:solidFill>
                  <a:schemeClr val="bg1"/>
                </a:solidFill>
              </a:rPr>
              <a:t>				268</a:t>
            </a:r>
            <a:endParaRPr lang="nl-BE" sz="4100" b="1" dirty="0">
              <a:solidFill>
                <a:schemeClr val="bg1"/>
              </a:solidFill>
            </a:endParaRPr>
          </a:p>
        </p:txBody>
      </p:sp>
    </p:spTree>
    <p:extLst>
      <p:ext uri="{BB962C8B-B14F-4D97-AF65-F5344CB8AC3E}">
        <p14:creationId xmlns:p14="http://schemas.microsoft.com/office/powerpoint/2010/main" val="103754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studentenpopulatie</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22</a:t>
            </a:fld>
            <a:endParaRPr lang="nl-BE" noProof="0" dirty="0"/>
          </a:p>
        </p:txBody>
      </p:sp>
      <p:sp>
        <p:nvSpPr>
          <p:cNvPr id="6" name="Tekstvak 4"/>
          <p:cNvSpPr txBox="1">
            <a:spLocks noChangeArrowheads="1"/>
          </p:cNvSpPr>
          <p:nvPr/>
        </p:nvSpPr>
        <p:spPr bwMode="auto">
          <a:xfrm>
            <a:off x="8945139" y="2293044"/>
            <a:ext cx="7791082" cy="523220"/>
          </a:xfrm>
          <a:prstGeom prst="rect">
            <a:avLst/>
          </a:prstGeom>
          <a:noFill/>
          <a:ln>
            <a:noFill/>
          </a:ln>
          <a:effectLst/>
          <a:extLst/>
        </p:spPr>
        <p:txBody>
          <a:bodyPr wrap="square" anchor="t">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SzPct val="50000"/>
              <a:defRPr/>
            </a:pPr>
            <a:r>
              <a:rPr lang="nl-NL" sz="2800" b="1" dirty="0">
                <a:solidFill>
                  <a:srgbClr val="1E64C8"/>
                </a:solidFill>
                <a:latin typeface="+mn-lt"/>
              </a:rPr>
              <a:t>Meer dan 100 verschillende nationaliteiten</a:t>
            </a:r>
            <a:endParaRPr lang="nl-BE" sz="2800" b="1" kern="0" dirty="0">
              <a:solidFill>
                <a:srgbClr val="1E64C8"/>
              </a:solidFill>
              <a:latin typeface="+mn-lt"/>
            </a:endParaRPr>
          </a:p>
        </p:txBody>
      </p:sp>
      <p:graphicFrame>
        <p:nvGraphicFramePr>
          <p:cNvPr id="13" name="Grafiek 29"/>
          <p:cNvGraphicFramePr>
            <a:graphicFrameLocks/>
          </p:cNvGraphicFramePr>
          <p:nvPr>
            <p:extLst>
              <p:ext uri="{D42A27DB-BD31-4B8C-83A1-F6EECF244321}">
                <p14:modId xmlns:p14="http://schemas.microsoft.com/office/powerpoint/2010/main" val="3937663913"/>
              </p:ext>
            </p:extLst>
          </p:nvPr>
        </p:nvGraphicFramePr>
        <p:xfrm>
          <a:off x="883632" y="4473869"/>
          <a:ext cx="7249402" cy="29571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fiek 58"/>
          <p:cNvGraphicFramePr>
            <a:graphicFrameLocks/>
          </p:cNvGraphicFramePr>
          <p:nvPr>
            <p:extLst>
              <p:ext uri="{D42A27DB-BD31-4B8C-83A1-F6EECF244321}">
                <p14:modId xmlns:p14="http://schemas.microsoft.com/office/powerpoint/2010/main" val="2342998760"/>
              </p:ext>
            </p:extLst>
          </p:nvPr>
        </p:nvGraphicFramePr>
        <p:xfrm>
          <a:off x="883632" y="1233853"/>
          <a:ext cx="5991957" cy="30172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fiek 1"/>
          <p:cNvGraphicFramePr>
            <a:graphicFrameLocks/>
          </p:cNvGraphicFramePr>
          <p:nvPr>
            <p:extLst>
              <p:ext uri="{D42A27DB-BD31-4B8C-83A1-F6EECF244321}">
                <p14:modId xmlns:p14="http://schemas.microsoft.com/office/powerpoint/2010/main" val="3666960693"/>
              </p:ext>
            </p:extLst>
          </p:nvPr>
        </p:nvGraphicFramePr>
        <p:xfrm>
          <a:off x="8522740" y="3157943"/>
          <a:ext cx="7336204" cy="44974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7790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doctoraten</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23</a:t>
            </a:fld>
            <a:endParaRPr lang="nl-BE" noProof="0" dirty="0"/>
          </a:p>
        </p:txBody>
      </p:sp>
      <p:sp>
        <p:nvSpPr>
          <p:cNvPr id="6" name="Rechthoek 1"/>
          <p:cNvSpPr>
            <a:spLocks noChangeArrowheads="1"/>
          </p:cNvSpPr>
          <p:nvPr/>
        </p:nvSpPr>
        <p:spPr bwMode="auto">
          <a:xfrm>
            <a:off x="11421457" y="1861514"/>
            <a:ext cx="5549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0" hangingPunct="0">
              <a:buSzPct val="50000"/>
              <a:defRPr/>
            </a:pPr>
            <a:r>
              <a:rPr lang="en-GB" altLang="nl-BE" sz="2800" b="1" dirty="0" err="1">
                <a:solidFill>
                  <a:srgbClr val="1E64C8"/>
                </a:solidFill>
                <a:latin typeface="+mn-lt"/>
              </a:rPr>
              <a:t>Herkomst</a:t>
            </a:r>
            <a:r>
              <a:rPr lang="en-GB" altLang="nl-BE" sz="2800" b="1" dirty="0">
                <a:solidFill>
                  <a:srgbClr val="1E64C8"/>
                </a:solidFill>
                <a:latin typeface="+mn-lt"/>
              </a:rPr>
              <a:t> </a:t>
            </a:r>
            <a:r>
              <a:rPr lang="en-GB" altLang="nl-BE" sz="2800" b="1" dirty="0" err="1">
                <a:solidFill>
                  <a:srgbClr val="1E64C8"/>
                </a:solidFill>
                <a:latin typeface="+mn-lt"/>
              </a:rPr>
              <a:t>doctoraatsstudenten</a:t>
            </a:r>
            <a:endParaRPr lang="en-GB" altLang="nl-BE" sz="2800" b="1" dirty="0">
              <a:solidFill>
                <a:srgbClr val="1E64C8"/>
              </a:solidFill>
              <a:latin typeface="+mn-lt"/>
            </a:endParaRPr>
          </a:p>
        </p:txBody>
      </p:sp>
      <p:graphicFrame>
        <p:nvGraphicFramePr>
          <p:cNvPr id="9" name="Object 7"/>
          <p:cNvGraphicFramePr>
            <a:graphicFrameLocks/>
          </p:cNvGraphicFramePr>
          <p:nvPr>
            <p:extLst>
              <p:ext uri="{D42A27DB-BD31-4B8C-83A1-F6EECF244321}">
                <p14:modId xmlns:p14="http://schemas.microsoft.com/office/powerpoint/2010/main" val="1294265796"/>
              </p:ext>
            </p:extLst>
          </p:nvPr>
        </p:nvGraphicFramePr>
        <p:xfrm>
          <a:off x="11383441" y="2957487"/>
          <a:ext cx="5494041" cy="392356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p:cNvSpPr/>
          <p:nvPr/>
        </p:nvSpPr>
        <p:spPr>
          <a:xfrm>
            <a:off x="1084663" y="1538982"/>
            <a:ext cx="3929281" cy="369332"/>
          </a:xfrm>
          <a:prstGeom prst="rect">
            <a:avLst/>
          </a:prstGeom>
        </p:spPr>
        <p:txBody>
          <a:bodyPr wrap="none">
            <a:spAutoFit/>
          </a:bodyPr>
          <a:lstStyle/>
          <a:p>
            <a:r>
              <a:rPr lang="en-GB" altLang="nl-BE" sz="1800" b="1" dirty="0" err="1">
                <a:solidFill>
                  <a:srgbClr val="1E64C8"/>
                </a:solidFill>
              </a:rPr>
              <a:t>Aantal</a:t>
            </a:r>
            <a:r>
              <a:rPr lang="en-GB" altLang="nl-BE" sz="1800" b="1" dirty="0">
                <a:solidFill>
                  <a:srgbClr val="1E64C8"/>
                </a:solidFill>
              </a:rPr>
              <a:t> </a:t>
            </a:r>
            <a:r>
              <a:rPr lang="en-GB" altLang="nl-BE" sz="1800" b="1" dirty="0" err="1">
                <a:solidFill>
                  <a:srgbClr val="1E64C8"/>
                </a:solidFill>
              </a:rPr>
              <a:t>doctoraten</a:t>
            </a:r>
            <a:r>
              <a:rPr lang="en-GB" altLang="nl-BE" sz="1800" b="1" dirty="0">
                <a:solidFill>
                  <a:srgbClr val="1E64C8"/>
                </a:solidFill>
              </a:rPr>
              <a:t> per </a:t>
            </a:r>
            <a:r>
              <a:rPr lang="en-GB" altLang="nl-BE" sz="1800" b="1" dirty="0" err="1">
                <a:solidFill>
                  <a:srgbClr val="1E64C8"/>
                </a:solidFill>
              </a:rPr>
              <a:t>nationaliteit</a:t>
            </a:r>
            <a:endParaRPr lang="nl-BE" sz="2000" b="1" dirty="0"/>
          </a:p>
        </p:txBody>
      </p:sp>
      <p:graphicFrame>
        <p:nvGraphicFramePr>
          <p:cNvPr id="10" name="Grafiek 9"/>
          <p:cNvGraphicFramePr/>
          <p:nvPr>
            <p:extLst>
              <p:ext uri="{D42A27DB-BD31-4B8C-83A1-F6EECF244321}">
                <p14:modId xmlns:p14="http://schemas.microsoft.com/office/powerpoint/2010/main" val="704024385"/>
              </p:ext>
            </p:extLst>
          </p:nvPr>
        </p:nvGraphicFramePr>
        <p:xfrm>
          <a:off x="690113" y="1861514"/>
          <a:ext cx="10179170" cy="6092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61269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INTERNATIONAaL</a:t>
            </a:r>
            <a:r>
              <a:rPr lang="nl-NL" dirty="0" smtClean="0"/>
              <a:t> </a:t>
            </a:r>
            <a:r>
              <a:rPr lang="nl-NL" dirty="0" err="1" smtClean="0"/>
              <a:t>NETWeRK</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24</a:t>
            </a:fld>
            <a:endParaRPr lang="nl-BE" noProof="0" dirty="0"/>
          </a:p>
        </p:txBody>
      </p:sp>
      <p:sp>
        <p:nvSpPr>
          <p:cNvPr id="9" name="Rechthoek 8"/>
          <p:cNvSpPr/>
          <p:nvPr/>
        </p:nvSpPr>
        <p:spPr>
          <a:xfrm>
            <a:off x="921245"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5998212"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1090520"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p:cNvSpPr txBox="1">
            <a:spLocks/>
          </p:cNvSpPr>
          <p:nvPr/>
        </p:nvSpPr>
        <p:spPr>
          <a:xfrm>
            <a:off x="1072943" y="2719208"/>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Masterproeven</a:t>
            </a:r>
            <a:endParaRPr lang="nl-BE" sz="3200" dirty="0"/>
          </a:p>
        </p:txBody>
      </p:sp>
      <p:sp>
        <p:nvSpPr>
          <p:cNvPr id="13" name="Tijdelijke aanduiding voor inhoud 2"/>
          <p:cNvSpPr txBox="1">
            <a:spLocks/>
          </p:cNvSpPr>
          <p:nvPr/>
        </p:nvSpPr>
        <p:spPr>
          <a:xfrm>
            <a:off x="6125011" y="2719209"/>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Vakken</a:t>
            </a:r>
            <a:endParaRPr lang="nl-BE" sz="3200" dirty="0"/>
          </a:p>
        </p:txBody>
      </p:sp>
      <p:sp>
        <p:nvSpPr>
          <p:cNvPr id="14" name="Tijdelijke aanduiding voor inhoud 2"/>
          <p:cNvSpPr txBox="1">
            <a:spLocks/>
          </p:cNvSpPr>
          <p:nvPr/>
        </p:nvSpPr>
        <p:spPr>
          <a:xfrm>
            <a:off x="10972242" y="2719207"/>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Doctoraten</a:t>
            </a:r>
            <a:endParaRPr lang="nl-BE" sz="3200" dirty="0"/>
          </a:p>
        </p:txBody>
      </p:sp>
      <p:sp>
        <p:nvSpPr>
          <p:cNvPr id="15" name="Rechthoek 14"/>
          <p:cNvSpPr/>
          <p:nvPr/>
        </p:nvSpPr>
        <p:spPr>
          <a:xfrm>
            <a:off x="921245" y="1402263"/>
            <a:ext cx="14877753" cy="914400"/>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p:cNvSpPr txBox="1">
            <a:spLocks/>
          </p:cNvSpPr>
          <p:nvPr/>
        </p:nvSpPr>
        <p:spPr>
          <a:xfrm>
            <a:off x="1176671" y="1371675"/>
            <a:ext cx="14326375" cy="816366"/>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dirty="0" smtClean="0">
                <a:solidFill>
                  <a:schemeClr val="bg1"/>
                </a:solidFill>
              </a:rPr>
              <a:t>Meer dan </a:t>
            </a:r>
            <a:r>
              <a:rPr lang="nl-BE" dirty="0">
                <a:solidFill>
                  <a:schemeClr val="bg1"/>
                </a:solidFill>
              </a:rPr>
              <a:t>160 </a:t>
            </a:r>
            <a:r>
              <a:rPr lang="nl-BE" dirty="0" smtClean="0">
                <a:solidFill>
                  <a:schemeClr val="bg1"/>
                </a:solidFill>
              </a:rPr>
              <a:t>internationale </a:t>
            </a:r>
            <a:r>
              <a:rPr lang="nl-BE" dirty="0">
                <a:solidFill>
                  <a:schemeClr val="bg1"/>
                </a:solidFill>
              </a:rPr>
              <a:t>partners</a:t>
            </a:r>
            <a:endParaRPr lang="nl-BE" sz="3200" dirty="0"/>
          </a:p>
        </p:txBody>
      </p:sp>
      <p:sp>
        <p:nvSpPr>
          <p:cNvPr id="17" name="Rechthoek 16"/>
          <p:cNvSpPr/>
          <p:nvPr/>
        </p:nvSpPr>
        <p:spPr>
          <a:xfrm>
            <a:off x="11090520" y="366826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ijdelijke aanduiding voor inhoud 2"/>
          <p:cNvSpPr txBox="1">
            <a:spLocks/>
          </p:cNvSpPr>
          <p:nvPr/>
        </p:nvSpPr>
        <p:spPr>
          <a:xfrm>
            <a:off x="11090520" y="3723560"/>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Uitwisseling personeel</a:t>
            </a:r>
            <a:endParaRPr lang="nl-BE" sz="3200" dirty="0"/>
          </a:p>
        </p:txBody>
      </p:sp>
      <p:sp>
        <p:nvSpPr>
          <p:cNvPr id="20" name="Rechthoek 19"/>
          <p:cNvSpPr/>
          <p:nvPr/>
        </p:nvSpPr>
        <p:spPr>
          <a:xfrm>
            <a:off x="6005882" y="3667542"/>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inhoud 2"/>
          <p:cNvSpPr txBox="1">
            <a:spLocks/>
          </p:cNvSpPr>
          <p:nvPr/>
        </p:nvSpPr>
        <p:spPr>
          <a:xfrm>
            <a:off x="6005882" y="3667542"/>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Stages</a:t>
            </a:r>
            <a:endParaRPr lang="nl-BE" sz="3200" dirty="0"/>
          </a:p>
        </p:txBody>
      </p:sp>
      <p:pic>
        <p:nvPicPr>
          <p:cNvPr id="3" name="Afbeelding 2"/>
          <p:cNvPicPr>
            <a:picLocks noChangeAspect="1"/>
          </p:cNvPicPr>
          <p:nvPr/>
        </p:nvPicPr>
        <p:blipFill rotWithShape="1">
          <a:blip r:embed="rId3"/>
          <a:srcRect l="2296" r="1888"/>
          <a:stretch/>
        </p:blipFill>
        <p:spPr>
          <a:xfrm>
            <a:off x="0" y="4647383"/>
            <a:ext cx="9768217" cy="5200650"/>
          </a:xfrm>
          <a:prstGeom prst="rect">
            <a:avLst/>
          </a:prstGeom>
        </p:spPr>
      </p:pic>
      <p:pic>
        <p:nvPicPr>
          <p:cNvPr id="22" name="Afbeelding 26" descr="vlirfot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1041" y="4647383"/>
            <a:ext cx="7437634" cy="55836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 name="Rechthoek 17"/>
          <p:cNvSpPr/>
          <p:nvPr/>
        </p:nvSpPr>
        <p:spPr>
          <a:xfrm>
            <a:off x="924196" y="3639653"/>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Tijdelijke aanduiding voor inhoud 2"/>
          <p:cNvSpPr txBox="1">
            <a:spLocks/>
          </p:cNvSpPr>
          <p:nvPr/>
        </p:nvSpPr>
        <p:spPr>
          <a:xfrm>
            <a:off x="1075894" y="3691911"/>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smtClean="0"/>
              <a:t>Onderzoek</a:t>
            </a:r>
            <a:endParaRPr lang="nl-BE" sz="3200" dirty="0"/>
          </a:p>
        </p:txBody>
      </p:sp>
    </p:spTree>
    <p:extLst>
      <p:ext uri="{BB962C8B-B14F-4D97-AF65-F5344CB8AC3E}">
        <p14:creationId xmlns:p14="http://schemas.microsoft.com/office/powerpoint/2010/main" val="3354620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onderzoek</a:t>
            </a:r>
            <a:endParaRPr lang="nl-BE" b="1" dirty="0"/>
          </a:p>
        </p:txBody>
      </p:sp>
      <p:sp>
        <p:nvSpPr>
          <p:cNvPr id="4" name="Tijdelijke aanduiding voor tekst 3"/>
          <p:cNvSpPr>
            <a:spLocks noGrp="1"/>
          </p:cNvSpPr>
          <p:nvPr>
            <p:ph type="body" sz="quarter" idx="10"/>
          </p:nvPr>
        </p:nvSpPr>
        <p:spPr/>
        <p:txBody>
          <a:bodyPr/>
          <a:lstStyle/>
          <a:p>
            <a:endParaRPr lang="nl-BE"/>
          </a:p>
        </p:txBody>
      </p:sp>
      <p:sp>
        <p:nvSpPr>
          <p:cNvPr id="5" name="Tijdelijke aanduiding voor afbeelding 4"/>
          <p:cNvSpPr>
            <a:spLocks noGrp="1"/>
          </p:cNvSpPr>
          <p:nvPr>
            <p:ph type="pic" sz="quarter" idx="11"/>
          </p:nvPr>
        </p:nvSpPr>
        <p:spPr/>
      </p:sp>
      <p:sp>
        <p:nvSpPr>
          <p:cNvPr id="6" name="Tijdelijke aanduiding voor afbeelding 5"/>
          <p:cNvSpPr>
            <a:spLocks noGrp="1"/>
          </p:cNvSpPr>
          <p:nvPr>
            <p:ph type="pic" sz="quarter" idx="12"/>
          </p:nvPr>
        </p:nvSpPr>
        <p:spPr/>
      </p:sp>
      <p:sp>
        <p:nvSpPr>
          <p:cNvPr id="7" name="Tijdelijke aanduiding voor afbeelding 6"/>
          <p:cNvSpPr>
            <a:spLocks noGrp="1"/>
          </p:cNvSpPr>
          <p:nvPr>
            <p:ph type="pic" sz="quarter" idx="13"/>
          </p:nvPr>
        </p:nvSpPr>
        <p:spPr/>
      </p:sp>
      <p:sp>
        <p:nvSpPr>
          <p:cNvPr id="8" name="Tijdelijke aanduiding voor afbeelding 7"/>
          <p:cNvSpPr>
            <a:spLocks noGrp="1"/>
          </p:cNvSpPr>
          <p:nvPr>
            <p:ph type="pic" sz="quarter" idx="14"/>
          </p:nvPr>
        </p:nvSpPr>
        <p:spPr/>
      </p:sp>
    </p:spTree>
    <p:extLst>
      <p:ext uri="{BB962C8B-B14F-4D97-AF65-F5344CB8AC3E}">
        <p14:creationId xmlns:p14="http://schemas.microsoft.com/office/powerpoint/2010/main" val="2244330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fbeelding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533" y="4200406"/>
            <a:ext cx="9623852" cy="6428733"/>
          </a:xfrm>
          <a:prstGeom prst="rect">
            <a:avLst/>
          </a:prstGeom>
        </p:spPr>
      </p:pic>
      <p:sp>
        <p:nvSpPr>
          <p:cNvPr id="2" name="Titel 1"/>
          <p:cNvSpPr>
            <a:spLocks noGrp="1"/>
          </p:cNvSpPr>
          <p:nvPr>
            <p:ph type="title"/>
          </p:nvPr>
        </p:nvSpPr>
        <p:spPr/>
        <p:txBody>
          <a:bodyPr/>
          <a:lstStyle/>
          <a:p>
            <a:r>
              <a:rPr lang="nl-NL" dirty="0"/>
              <a:t>onderzoek</a:t>
            </a:r>
            <a:endParaRPr lang="nl-BE" dirty="0"/>
          </a:p>
        </p:txBody>
      </p:sp>
      <p:sp>
        <p:nvSpPr>
          <p:cNvPr id="26" name="Rechthoek 1"/>
          <p:cNvSpPr>
            <a:spLocks noChangeArrowheads="1"/>
          </p:cNvSpPr>
          <p:nvPr/>
        </p:nvSpPr>
        <p:spPr bwMode="auto">
          <a:xfrm>
            <a:off x="910499" y="1336948"/>
            <a:ext cx="10219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2400" dirty="0" err="1">
                <a:solidFill>
                  <a:schemeClr val="tx1"/>
                </a:solidFill>
                <a:latin typeface="+mn-lt"/>
              </a:rPr>
              <a:t>Vernieuwende</a:t>
            </a:r>
            <a:r>
              <a:rPr lang="en-GB" altLang="nl-BE" sz="2400" dirty="0">
                <a:solidFill>
                  <a:schemeClr val="tx1"/>
                </a:solidFill>
                <a:latin typeface="+mn-lt"/>
              </a:rPr>
              <a:t> </a:t>
            </a:r>
            <a:r>
              <a:rPr lang="en-GB" altLang="nl-BE" sz="2400" dirty="0" err="1">
                <a:solidFill>
                  <a:schemeClr val="tx1"/>
                </a:solidFill>
                <a:latin typeface="+mn-lt"/>
              </a:rPr>
              <a:t>en</a:t>
            </a:r>
            <a:r>
              <a:rPr lang="en-GB" altLang="nl-BE" sz="2400" dirty="0">
                <a:solidFill>
                  <a:schemeClr val="tx1"/>
                </a:solidFill>
                <a:latin typeface="+mn-lt"/>
              </a:rPr>
              <a:t> </a:t>
            </a:r>
            <a:r>
              <a:rPr lang="en-GB" altLang="nl-BE" sz="2400" dirty="0" err="1">
                <a:solidFill>
                  <a:schemeClr val="tx1"/>
                </a:solidFill>
                <a:latin typeface="+mn-lt"/>
              </a:rPr>
              <a:t>duurzame</a:t>
            </a:r>
            <a:r>
              <a:rPr lang="en-GB" altLang="nl-BE" sz="2400" dirty="0">
                <a:solidFill>
                  <a:schemeClr val="tx1"/>
                </a:solidFill>
                <a:latin typeface="+mn-lt"/>
              </a:rPr>
              <a:t> </a:t>
            </a:r>
            <a:r>
              <a:rPr lang="en-GB" altLang="nl-BE" sz="2400" dirty="0" err="1">
                <a:solidFill>
                  <a:schemeClr val="tx1"/>
                </a:solidFill>
                <a:latin typeface="+mn-lt"/>
              </a:rPr>
              <a:t>oplossingen</a:t>
            </a:r>
            <a:r>
              <a:rPr lang="en-GB" altLang="nl-BE" sz="2400" dirty="0">
                <a:solidFill>
                  <a:schemeClr val="tx1"/>
                </a:solidFill>
                <a:latin typeface="+mn-lt"/>
              </a:rPr>
              <a:t> </a:t>
            </a:r>
            <a:r>
              <a:rPr lang="en-GB" altLang="nl-BE" sz="2400" dirty="0" err="1">
                <a:solidFill>
                  <a:schemeClr val="tx1"/>
                </a:solidFill>
                <a:latin typeface="+mn-lt"/>
              </a:rPr>
              <a:t>voor</a:t>
            </a:r>
            <a:r>
              <a:rPr lang="en-GB" altLang="nl-BE" sz="2400" dirty="0">
                <a:solidFill>
                  <a:schemeClr val="tx1"/>
                </a:solidFill>
                <a:latin typeface="+mn-lt"/>
              </a:rPr>
              <a:t> </a:t>
            </a:r>
            <a:r>
              <a:rPr lang="en-GB" altLang="nl-BE" sz="2400" dirty="0" err="1">
                <a:solidFill>
                  <a:schemeClr val="tx1"/>
                </a:solidFill>
                <a:latin typeface="+mn-lt"/>
              </a:rPr>
              <a:t>globale</a:t>
            </a:r>
            <a:r>
              <a:rPr lang="en-GB" altLang="nl-BE" sz="2400" dirty="0">
                <a:solidFill>
                  <a:schemeClr val="tx1"/>
                </a:solidFill>
                <a:latin typeface="+mn-lt"/>
              </a:rPr>
              <a:t> </a:t>
            </a:r>
            <a:r>
              <a:rPr lang="en-GB" altLang="nl-BE" sz="2400" dirty="0" err="1">
                <a:solidFill>
                  <a:schemeClr val="tx1"/>
                </a:solidFill>
                <a:latin typeface="+mn-lt"/>
              </a:rPr>
              <a:t>uitdagingen</a:t>
            </a:r>
            <a:endParaRPr lang="en-GB" altLang="nl-BE" sz="2400" dirty="0">
              <a:solidFill>
                <a:schemeClr val="tx1"/>
              </a:solidFill>
              <a:latin typeface="+mn-lt"/>
            </a:endParaRPr>
          </a:p>
        </p:txBody>
      </p:sp>
      <p:sp>
        <p:nvSpPr>
          <p:cNvPr id="43" name="Stroomdiagram: Beslissing 42"/>
          <p:cNvSpPr/>
          <p:nvPr/>
        </p:nvSpPr>
        <p:spPr>
          <a:xfrm>
            <a:off x="6925759" y="201220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Rechthoek 43"/>
          <p:cNvSpPr/>
          <p:nvPr/>
        </p:nvSpPr>
        <p:spPr>
          <a:xfrm>
            <a:off x="6169142" y="2803018"/>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solidFill>
                  <a:schemeClr val="bg1"/>
                </a:solidFill>
              </a:rPr>
              <a:t>Europese Top 5</a:t>
            </a:r>
          </a:p>
        </p:txBody>
      </p:sp>
      <p:sp>
        <p:nvSpPr>
          <p:cNvPr id="45" name="Stroomdiagram: Beslissing 44"/>
          <p:cNvSpPr/>
          <p:nvPr/>
        </p:nvSpPr>
        <p:spPr>
          <a:xfrm>
            <a:off x="4708673" y="3164249"/>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Stroomdiagram: Beslissing 45"/>
          <p:cNvSpPr/>
          <p:nvPr/>
        </p:nvSpPr>
        <p:spPr>
          <a:xfrm>
            <a:off x="2440230" y="4260166"/>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Rechthoek 46"/>
          <p:cNvSpPr/>
          <p:nvPr/>
        </p:nvSpPr>
        <p:spPr>
          <a:xfrm>
            <a:off x="1683614" y="5004403"/>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smtClean="0">
                <a:solidFill>
                  <a:schemeClr val="bg1"/>
                </a:solidFill>
              </a:rPr>
              <a:t>110 </a:t>
            </a:r>
            <a:r>
              <a:rPr lang="nl-BE" sz="2000" b="1" cap="all" dirty="0">
                <a:solidFill>
                  <a:schemeClr val="bg1"/>
                </a:solidFill>
              </a:rPr>
              <a:t>professoren</a:t>
            </a:r>
          </a:p>
        </p:txBody>
      </p:sp>
      <p:sp>
        <p:nvSpPr>
          <p:cNvPr id="48" name="Rechthoek 47"/>
          <p:cNvSpPr/>
          <p:nvPr/>
        </p:nvSpPr>
        <p:spPr>
          <a:xfrm>
            <a:off x="4017372" y="3946171"/>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t>1.000 onderzoekers</a:t>
            </a:r>
          </a:p>
        </p:txBody>
      </p:sp>
      <p:sp>
        <p:nvSpPr>
          <p:cNvPr id="49" name="Stroomdiagram: Beslissing 48"/>
          <p:cNvSpPr/>
          <p:nvPr/>
        </p:nvSpPr>
        <p:spPr>
          <a:xfrm>
            <a:off x="6925758" y="4269479"/>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p:cNvSpPr/>
          <p:nvPr/>
        </p:nvSpPr>
        <p:spPr>
          <a:xfrm>
            <a:off x="6169142" y="4997008"/>
            <a:ext cx="5440719" cy="707886"/>
          </a:xfrm>
          <a:prstGeom prst="rect">
            <a:avLst/>
          </a:prstGeom>
        </p:spPr>
        <p:txBody>
          <a:bodyPr wrap="square">
            <a:spAutoFit/>
          </a:bodyPr>
          <a:lstStyle/>
          <a:p>
            <a:pPr marL="85725" indent="0" algn="ctr">
              <a:buFont typeface="Arial" panose="020B0604020202020204" pitchFamily="34" charset="0"/>
              <a:buNone/>
            </a:pPr>
            <a:r>
              <a:rPr lang="nl-BE" sz="2000" b="1" cap="all" dirty="0" smtClean="0">
                <a:solidFill>
                  <a:schemeClr val="bg1"/>
                </a:solidFill>
              </a:rPr>
              <a:t>900 </a:t>
            </a:r>
            <a:r>
              <a:rPr lang="nl-BE" sz="2000" b="1" cap="all" dirty="0">
                <a:solidFill>
                  <a:schemeClr val="bg1"/>
                </a:solidFill>
              </a:rPr>
              <a:t>A1-publicaties</a:t>
            </a:r>
          </a:p>
          <a:p>
            <a:pPr marL="85725" indent="0" algn="ctr">
              <a:buFont typeface="Arial" panose="020B0604020202020204" pitchFamily="34" charset="0"/>
              <a:buNone/>
            </a:pPr>
            <a:r>
              <a:rPr lang="nl-NL" sz="2000" b="1" cap="all" dirty="0">
                <a:solidFill>
                  <a:schemeClr val="bg1"/>
                </a:solidFill>
              </a:rPr>
              <a:t>per jaar</a:t>
            </a:r>
            <a:endParaRPr lang="nl-BE" sz="2000" b="1" cap="all" dirty="0">
              <a:solidFill>
                <a:schemeClr val="bg1"/>
              </a:solidFill>
            </a:endParaRPr>
          </a:p>
        </p:txBody>
      </p:sp>
      <p:sp>
        <p:nvSpPr>
          <p:cNvPr id="51" name="Stroomdiagram: Beslissing 50"/>
          <p:cNvSpPr/>
          <p:nvPr/>
        </p:nvSpPr>
        <p:spPr>
          <a:xfrm>
            <a:off x="9209533" y="3172146"/>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Rechthoek 51"/>
          <p:cNvSpPr/>
          <p:nvPr/>
        </p:nvSpPr>
        <p:spPr>
          <a:xfrm>
            <a:off x="8544358" y="3784211"/>
            <a:ext cx="5440719" cy="923330"/>
          </a:xfrm>
          <a:prstGeom prst="rect">
            <a:avLst/>
          </a:prstGeom>
        </p:spPr>
        <p:txBody>
          <a:bodyPr wrap="square">
            <a:spAutoFit/>
          </a:bodyPr>
          <a:lstStyle/>
          <a:p>
            <a:pPr marL="85725" indent="0" algn="ctr">
              <a:buFont typeface="Arial" panose="020B0604020202020204" pitchFamily="34" charset="0"/>
              <a:buNone/>
            </a:pPr>
            <a:r>
              <a:rPr lang="nl-BE" sz="1800" b="1" cap="all" dirty="0"/>
              <a:t>Samenwerking</a:t>
            </a:r>
          </a:p>
          <a:p>
            <a:pPr marL="85725" indent="0" algn="ctr">
              <a:buFont typeface="Arial" panose="020B0604020202020204" pitchFamily="34" charset="0"/>
              <a:buNone/>
            </a:pPr>
            <a:r>
              <a:rPr lang="nl-NL" sz="1800" b="1" cap="all" dirty="0"/>
              <a:t>Met meer dan 300</a:t>
            </a:r>
          </a:p>
          <a:p>
            <a:pPr marL="85725" indent="0" algn="ctr">
              <a:buFont typeface="Arial" panose="020B0604020202020204" pitchFamily="34" charset="0"/>
              <a:buNone/>
            </a:pPr>
            <a:r>
              <a:rPr lang="nl-NL" sz="1800" b="1" cap="all" dirty="0"/>
              <a:t>organisaties</a:t>
            </a:r>
            <a:endParaRPr lang="nl-BE" sz="1800" b="1" cap="all" dirty="0"/>
          </a:p>
        </p:txBody>
      </p:sp>
      <p:sp>
        <p:nvSpPr>
          <p:cNvPr id="53" name="Stroomdiagram: Beslissing 52"/>
          <p:cNvSpPr/>
          <p:nvPr/>
        </p:nvSpPr>
        <p:spPr>
          <a:xfrm>
            <a:off x="11402872" y="427741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Rechthoek 53"/>
          <p:cNvSpPr/>
          <p:nvPr/>
        </p:nvSpPr>
        <p:spPr>
          <a:xfrm>
            <a:off x="10685445" y="4941734"/>
            <a:ext cx="5440719" cy="707886"/>
          </a:xfrm>
          <a:prstGeom prst="rect">
            <a:avLst/>
          </a:prstGeom>
        </p:spPr>
        <p:txBody>
          <a:bodyPr wrap="square">
            <a:spAutoFit/>
          </a:bodyPr>
          <a:lstStyle/>
          <a:p>
            <a:pPr marL="85725" indent="0" algn="ctr">
              <a:buFont typeface="Arial" panose="020B0604020202020204" pitchFamily="34" charset="0"/>
              <a:buNone/>
            </a:pPr>
            <a:r>
              <a:rPr lang="nl-NL" sz="2000" b="1" cap="all" dirty="0">
                <a:solidFill>
                  <a:schemeClr val="bg1"/>
                </a:solidFill>
              </a:rPr>
              <a:t>90 doctoraten</a:t>
            </a:r>
          </a:p>
          <a:p>
            <a:pPr marL="85725" indent="0" algn="ctr">
              <a:buFont typeface="Arial" panose="020B0604020202020204" pitchFamily="34" charset="0"/>
              <a:buNone/>
            </a:pPr>
            <a:r>
              <a:rPr lang="nl-NL" sz="2000" b="1" cap="all" dirty="0">
                <a:solidFill>
                  <a:schemeClr val="bg1"/>
                </a:solidFill>
              </a:rPr>
              <a:t>Per jaar</a:t>
            </a:r>
            <a:endParaRPr lang="nl-BE" sz="2000" b="1" cap="all" dirty="0">
              <a:solidFill>
                <a:schemeClr val="bg1"/>
              </a:solidFill>
            </a:endParaRPr>
          </a:p>
        </p:txBody>
      </p:sp>
      <p:sp>
        <p:nvSpPr>
          <p:cNvPr id="55" name="Stroomdiagram: Beslissing 54"/>
          <p:cNvSpPr/>
          <p:nvPr/>
        </p:nvSpPr>
        <p:spPr>
          <a:xfrm>
            <a:off x="254415" y="3146364"/>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hthoek 55"/>
          <p:cNvSpPr/>
          <p:nvPr/>
        </p:nvSpPr>
        <p:spPr>
          <a:xfrm>
            <a:off x="-384634" y="3732303"/>
            <a:ext cx="5440719" cy="830997"/>
          </a:xfrm>
          <a:prstGeom prst="rect">
            <a:avLst/>
          </a:prstGeom>
        </p:spPr>
        <p:txBody>
          <a:bodyPr wrap="square">
            <a:spAutoFit/>
          </a:bodyPr>
          <a:lstStyle/>
          <a:p>
            <a:pPr marL="85725" indent="0" algn="ctr">
              <a:buFont typeface="Arial" panose="020B0604020202020204" pitchFamily="34" charset="0"/>
              <a:buNone/>
            </a:pPr>
            <a:r>
              <a:rPr lang="nl-NL" sz="1600" b="1" cap="all" dirty="0"/>
              <a:t>29 miljoen </a:t>
            </a:r>
          </a:p>
          <a:p>
            <a:pPr marL="85725" indent="0" algn="ctr">
              <a:buFont typeface="Arial" panose="020B0604020202020204" pitchFamily="34" charset="0"/>
              <a:buNone/>
            </a:pPr>
            <a:r>
              <a:rPr lang="nl-NL" sz="1600" b="1" cap="all" dirty="0"/>
              <a:t>Euro Per jaar Investering </a:t>
            </a:r>
          </a:p>
          <a:p>
            <a:pPr marL="85725" indent="0" algn="ctr">
              <a:buFont typeface="Arial" panose="020B0604020202020204" pitchFamily="34" charset="0"/>
              <a:buNone/>
            </a:pPr>
            <a:r>
              <a:rPr lang="nl-NL" sz="1600" b="1" cap="all" dirty="0"/>
              <a:t>in onderzoek</a:t>
            </a:r>
            <a:endParaRPr lang="nl-BE" sz="1600" b="1" cap="all" dirty="0"/>
          </a:p>
        </p:txBody>
      </p:sp>
    </p:spTree>
    <p:extLst>
      <p:ext uri="{BB962C8B-B14F-4D97-AF65-F5344CB8AC3E}">
        <p14:creationId xmlns:p14="http://schemas.microsoft.com/office/powerpoint/2010/main" val="3237255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impact</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27</a:t>
            </a:fld>
            <a:endParaRPr lang="nl-BE" noProof="0" dirty="0"/>
          </a:p>
        </p:txBody>
      </p:sp>
      <p:pic>
        <p:nvPicPr>
          <p:cNvPr id="1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794717"/>
            <a:ext cx="3925254" cy="2208596"/>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0"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3439" y="2490287"/>
            <a:ext cx="4942440" cy="19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23879" y="5557945"/>
            <a:ext cx="2818394" cy="188320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2" name="Afbeelding 6"/>
          <p:cNvPicPr>
            <a:picLocks noChangeAspect="1"/>
          </p:cNvPicPr>
          <p:nvPr/>
        </p:nvPicPr>
        <p:blipFill>
          <a:blip r:embed="rId6">
            <a:extLst>
              <a:ext uri="{28A0092B-C50C-407E-A947-70E740481C1C}">
                <a14:useLocalDpi xmlns:a14="http://schemas.microsoft.com/office/drawing/2010/main" val="0"/>
              </a:ext>
            </a:extLst>
          </a:blip>
          <a:srcRect t="16728" b="255"/>
          <a:stretch>
            <a:fillRect/>
          </a:stretch>
        </p:blipFill>
        <p:spPr bwMode="auto">
          <a:xfrm>
            <a:off x="9134111" y="5557945"/>
            <a:ext cx="3353888"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3" name="Afbeelding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096" y="5557945"/>
            <a:ext cx="2818394" cy="188320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4" name="Rechthoek 1"/>
          <p:cNvSpPr>
            <a:spLocks noChangeArrowheads="1"/>
          </p:cNvSpPr>
          <p:nvPr/>
        </p:nvSpPr>
        <p:spPr bwMode="auto">
          <a:xfrm>
            <a:off x="440730" y="4155418"/>
            <a:ext cx="39252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err="1">
                <a:solidFill>
                  <a:schemeClr val="tx1"/>
                </a:solidFill>
                <a:latin typeface="+mn-lt"/>
              </a:rPr>
              <a:t>Bodemscan</a:t>
            </a:r>
            <a:r>
              <a:rPr lang="en-GB" altLang="nl-BE" sz="1800" dirty="0">
                <a:solidFill>
                  <a:schemeClr val="tx1"/>
                </a:solidFill>
                <a:latin typeface="+mn-lt"/>
              </a:rPr>
              <a:t>: </a:t>
            </a:r>
            <a:r>
              <a:rPr lang="en-GB" altLang="nl-BE" sz="1800" dirty="0" err="1">
                <a:solidFill>
                  <a:schemeClr val="tx1"/>
                </a:solidFill>
                <a:latin typeface="+mn-lt"/>
              </a:rPr>
              <a:t>precisielandbouwtechniek</a:t>
            </a:r>
            <a:r>
              <a:rPr lang="en-GB" altLang="nl-BE" sz="1800" dirty="0">
                <a:solidFill>
                  <a:schemeClr val="tx1"/>
                </a:solidFill>
                <a:latin typeface="+mn-lt"/>
              </a:rPr>
              <a:t> die </a:t>
            </a:r>
            <a:r>
              <a:rPr lang="en-GB" altLang="nl-BE" sz="1800" dirty="0" err="1">
                <a:solidFill>
                  <a:schemeClr val="tx1"/>
                </a:solidFill>
                <a:latin typeface="+mn-lt"/>
              </a:rPr>
              <a:t>ook</a:t>
            </a:r>
            <a:r>
              <a:rPr lang="en-GB" altLang="nl-BE" sz="1800" dirty="0">
                <a:solidFill>
                  <a:schemeClr val="tx1"/>
                </a:solidFill>
                <a:latin typeface="+mn-lt"/>
              </a:rPr>
              <a:t> </a:t>
            </a:r>
            <a:r>
              <a:rPr lang="en-GB" altLang="nl-BE" sz="1800" dirty="0" err="1">
                <a:solidFill>
                  <a:schemeClr val="tx1"/>
                </a:solidFill>
                <a:latin typeface="+mn-lt"/>
              </a:rPr>
              <a:t>breder</a:t>
            </a:r>
            <a:r>
              <a:rPr lang="en-GB" altLang="nl-BE" sz="1800" dirty="0">
                <a:solidFill>
                  <a:schemeClr val="tx1"/>
                </a:solidFill>
                <a:latin typeface="+mn-lt"/>
              </a:rPr>
              <a:t> </a:t>
            </a:r>
            <a:r>
              <a:rPr lang="en-GB" altLang="nl-BE" sz="1800" dirty="0" err="1">
                <a:solidFill>
                  <a:schemeClr val="tx1"/>
                </a:solidFill>
                <a:latin typeface="+mn-lt"/>
              </a:rPr>
              <a:t>kan</a:t>
            </a:r>
            <a:r>
              <a:rPr lang="en-GB" altLang="nl-BE" sz="1800" dirty="0">
                <a:solidFill>
                  <a:schemeClr val="tx1"/>
                </a:solidFill>
                <a:latin typeface="+mn-lt"/>
              </a:rPr>
              <a:t> </a:t>
            </a:r>
            <a:r>
              <a:rPr lang="en-GB" altLang="nl-BE" sz="1800" dirty="0" err="1">
                <a:solidFill>
                  <a:schemeClr val="tx1"/>
                </a:solidFill>
                <a:latin typeface="+mn-lt"/>
              </a:rPr>
              <a:t>ingezet</a:t>
            </a:r>
            <a:r>
              <a:rPr lang="en-GB" altLang="nl-BE" sz="1800" dirty="0">
                <a:solidFill>
                  <a:schemeClr val="tx1"/>
                </a:solidFill>
                <a:latin typeface="+mn-lt"/>
              </a:rPr>
              <a:t> </a:t>
            </a:r>
            <a:r>
              <a:rPr lang="en-GB" altLang="nl-BE" sz="1800" dirty="0" err="1">
                <a:solidFill>
                  <a:schemeClr val="tx1"/>
                </a:solidFill>
                <a:latin typeface="+mn-lt"/>
              </a:rPr>
              <a:t>worden</a:t>
            </a:r>
            <a:r>
              <a:rPr lang="en-GB" altLang="nl-BE" sz="1800" dirty="0">
                <a:solidFill>
                  <a:schemeClr val="tx1"/>
                </a:solidFill>
                <a:latin typeface="+mn-lt"/>
              </a:rPr>
              <a:t> </a:t>
            </a:r>
          </a:p>
        </p:txBody>
      </p:sp>
      <p:sp>
        <p:nvSpPr>
          <p:cNvPr id="25" name="Rechthoek 1"/>
          <p:cNvSpPr>
            <a:spLocks noChangeArrowheads="1"/>
          </p:cNvSpPr>
          <p:nvPr/>
        </p:nvSpPr>
        <p:spPr bwMode="auto">
          <a:xfrm>
            <a:off x="6279523" y="4432417"/>
            <a:ext cx="418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Bier van </a:t>
            </a:r>
            <a:r>
              <a:rPr lang="en-GB" altLang="nl-BE" sz="1800" dirty="0" err="1">
                <a:solidFill>
                  <a:schemeClr val="tx1"/>
                </a:solidFill>
                <a:latin typeface="+mn-lt"/>
              </a:rPr>
              <a:t>gerecycleerd</a:t>
            </a:r>
            <a:r>
              <a:rPr lang="en-GB" altLang="nl-BE" sz="1800" dirty="0">
                <a:solidFill>
                  <a:schemeClr val="tx1"/>
                </a:solidFill>
                <a:latin typeface="+mn-lt"/>
              </a:rPr>
              <a:t> </a:t>
            </a:r>
            <a:r>
              <a:rPr lang="en-GB" altLang="nl-BE" sz="1800" dirty="0" err="1">
                <a:solidFill>
                  <a:schemeClr val="tx1"/>
                </a:solidFill>
                <a:latin typeface="+mn-lt"/>
              </a:rPr>
              <a:t>afvalwater</a:t>
            </a:r>
            <a:endParaRPr lang="en-GB" altLang="nl-BE" sz="1800" dirty="0">
              <a:solidFill>
                <a:schemeClr val="tx1"/>
              </a:solidFill>
              <a:latin typeface="+mn-lt"/>
            </a:endParaRPr>
          </a:p>
        </p:txBody>
      </p:sp>
      <p:pic>
        <p:nvPicPr>
          <p:cNvPr id="26" name="Afbeelding 9"/>
          <p:cNvPicPr>
            <a:picLocks noChangeAspect="1"/>
          </p:cNvPicPr>
          <p:nvPr/>
        </p:nvPicPr>
        <p:blipFill>
          <a:blip r:embed="rId8">
            <a:extLst>
              <a:ext uri="{28A0092B-C50C-407E-A947-70E740481C1C}">
                <a14:useLocalDpi xmlns:a14="http://schemas.microsoft.com/office/drawing/2010/main" val="0"/>
              </a:ext>
            </a:extLst>
          </a:blip>
          <a:srcRect t="19595" b="32059"/>
          <a:stretch>
            <a:fillRect/>
          </a:stretch>
        </p:blipFill>
        <p:spPr bwMode="auto">
          <a:xfrm>
            <a:off x="6370964" y="1794717"/>
            <a:ext cx="3435879" cy="221372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7" name="Rechthoek 1"/>
          <p:cNvSpPr>
            <a:spLocks noChangeArrowheads="1"/>
          </p:cNvSpPr>
          <p:nvPr/>
        </p:nvSpPr>
        <p:spPr bwMode="auto">
          <a:xfrm>
            <a:off x="4748212" y="6065587"/>
            <a:ext cx="3433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900">
                <a:solidFill>
                  <a:srgbClr val="0A1E60"/>
                </a:solidFill>
                <a:latin typeface="Frutiger LT Std 47 Light Cn"/>
              </a:rPr>
              <a:t>Innoveren van cacaoproductie Ghana</a:t>
            </a:r>
          </a:p>
        </p:txBody>
      </p:sp>
      <p:sp>
        <p:nvSpPr>
          <p:cNvPr id="28" name="Rechthoek 1"/>
          <p:cNvSpPr>
            <a:spLocks noChangeArrowheads="1"/>
          </p:cNvSpPr>
          <p:nvPr/>
        </p:nvSpPr>
        <p:spPr bwMode="auto">
          <a:xfrm>
            <a:off x="479918" y="7724570"/>
            <a:ext cx="3269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err="1">
                <a:solidFill>
                  <a:schemeClr val="tx1"/>
                </a:solidFill>
                <a:latin typeface="+mn-lt"/>
              </a:rPr>
              <a:t>Bomen</a:t>
            </a:r>
            <a:r>
              <a:rPr lang="en-GB" altLang="nl-BE" sz="1800" dirty="0">
                <a:solidFill>
                  <a:schemeClr val="tx1"/>
                </a:solidFill>
                <a:latin typeface="+mn-lt"/>
              </a:rPr>
              <a:t> </a:t>
            </a:r>
            <a:r>
              <a:rPr lang="en-GB" altLang="nl-BE" sz="1800" dirty="0" err="1">
                <a:solidFill>
                  <a:schemeClr val="tx1"/>
                </a:solidFill>
                <a:latin typeface="+mn-lt"/>
              </a:rPr>
              <a:t>verwijderen</a:t>
            </a:r>
            <a:r>
              <a:rPr lang="en-GB" altLang="nl-BE" sz="1800" dirty="0">
                <a:solidFill>
                  <a:schemeClr val="tx1"/>
                </a:solidFill>
                <a:latin typeface="+mn-lt"/>
              </a:rPr>
              <a:t> </a:t>
            </a:r>
            <a:r>
              <a:rPr lang="en-GB" altLang="nl-BE" sz="1800" dirty="0" err="1">
                <a:solidFill>
                  <a:schemeClr val="tx1"/>
                </a:solidFill>
                <a:latin typeface="+mn-lt"/>
              </a:rPr>
              <a:t>fijn</a:t>
            </a:r>
            <a:r>
              <a:rPr lang="en-GB" altLang="nl-BE" sz="1800" dirty="0">
                <a:solidFill>
                  <a:schemeClr val="tx1"/>
                </a:solidFill>
                <a:latin typeface="+mn-lt"/>
              </a:rPr>
              <a:t> </a:t>
            </a:r>
            <a:r>
              <a:rPr lang="en-GB" altLang="nl-BE" sz="1800" dirty="0" err="1">
                <a:solidFill>
                  <a:schemeClr val="tx1"/>
                </a:solidFill>
                <a:latin typeface="+mn-lt"/>
              </a:rPr>
              <a:t>stof</a:t>
            </a:r>
            <a:endParaRPr lang="en-GB" altLang="nl-BE" sz="1800" dirty="0">
              <a:solidFill>
                <a:schemeClr val="tx1"/>
              </a:solidFill>
              <a:latin typeface="+mn-lt"/>
            </a:endParaRPr>
          </a:p>
        </p:txBody>
      </p:sp>
      <p:sp>
        <p:nvSpPr>
          <p:cNvPr id="29" name="Rechthoek 1"/>
          <p:cNvSpPr>
            <a:spLocks noChangeArrowheads="1"/>
          </p:cNvSpPr>
          <p:nvPr/>
        </p:nvSpPr>
        <p:spPr bwMode="auto">
          <a:xfrm>
            <a:off x="12422684" y="4432417"/>
            <a:ext cx="4088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err="1">
                <a:solidFill>
                  <a:schemeClr val="tx1"/>
                </a:solidFill>
                <a:latin typeface="+mn-lt"/>
              </a:rPr>
              <a:t>Slimme</a:t>
            </a:r>
            <a:r>
              <a:rPr lang="en-GB" altLang="nl-BE" sz="1800" dirty="0">
                <a:solidFill>
                  <a:schemeClr val="tx1"/>
                </a:solidFill>
                <a:latin typeface="+mn-lt"/>
              </a:rPr>
              <a:t> </a:t>
            </a:r>
            <a:r>
              <a:rPr lang="en-GB" altLang="nl-BE" sz="1800" dirty="0" err="1">
                <a:solidFill>
                  <a:schemeClr val="tx1"/>
                </a:solidFill>
                <a:latin typeface="+mn-lt"/>
              </a:rPr>
              <a:t>verpakkingen</a:t>
            </a:r>
            <a:r>
              <a:rPr lang="en-GB" altLang="nl-BE" sz="1800" dirty="0">
                <a:solidFill>
                  <a:schemeClr val="tx1"/>
                </a:solidFill>
                <a:latin typeface="+mn-lt"/>
              </a:rPr>
              <a:t> met </a:t>
            </a:r>
            <a:r>
              <a:rPr lang="en-GB" altLang="nl-BE" sz="1800" dirty="0" err="1">
                <a:solidFill>
                  <a:schemeClr val="tx1"/>
                </a:solidFill>
                <a:latin typeface="+mn-lt"/>
              </a:rPr>
              <a:t>sensoren</a:t>
            </a:r>
            <a:endParaRPr lang="en-GB" altLang="nl-BE" sz="1800" dirty="0">
              <a:solidFill>
                <a:schemeClr val="tx1"/>
              </a:solidFill>
              <a:latin typeface="+mn-lt"/>
            </a:endParaRPr>
          </a:p>
        </p:txBody>
      </p:sp>
      <p:sp>
        <p:nvSpPr>
          <p:cNvPr id="30" name="Rechthoek 1"/>
          <p:cNvSpPr>
            <a:spLocks noChangeArrowheads="1"/>
          </p:cNvSpPr>
          <p:nvPr/>
        </p:nvSpPr>
        <p:spPr bwMode="auto">
          <a:xfrm>
            <a:off x="13545501" y="7715929"/>
            <a:ext cx="3433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err="1">
                <a:solidFill>
                  <a:schemeClr val="tx1"/>
                </a:solidFill>
                <a:latin typeface="+mn-lt"/>
              </a:rPr>
              <a:t>Dr.</a:t>
            </a:r>
            <a:r>
              <a:rPr lang="en-GB" altLang="nl-BE" sz="1800" dirty="0">
                <a:solidFill>
                  <a:schemeClr val="tx1"/>
                </a:solidFill>
                <a:latin typeface="+mn-lt"/>
              </a:rPr>
              <a:t> Armpit: </a:t>
            </a:r>
            <a:r>
              <a:rPr lang="en-GB" altLang="nl-BE" sz="1800" dirty="0" err="1">
                <a:solidFill>
                  <a:schemeClr val="tx1"/>
                </a:solidFill>
                <a:latin typeface="+mn-lt"/>
              </a:rPr>
              <a:t>okselbacteriën</a:t>
            </a:r>
            <a:r>
              <a:rPr lang="en-GB" altLang="nl-BE" sz="1800" dirty="0">
                <a:solidFill>
                  <a:schemeClr val="tx1"/>
                </a:solidFill>
                <a:latin typeface="+mn-lt"/>
              </a:rPr>
              <a:t> </a:t>
            </a:r>
            <a:r>
              <a:rPr lang="en-GB" altLang="nl-BE" sz="1800" dirty="0" err="1">
                <a:solidFill>
                  <a:schemeClr val="tx1"/>
                </a:solidFill>
                <a:latin typeface="+mn-lt"/>
              </a:rPr>
              <a:t>transplanteren</a:t>
            </a:r>
            <a:endParaRPr lang="en-GB" altLang="nl-BE" sz="1800" dirty="0">
              <a:solidFill>
                <a:schemeClr val="tx1"/>
              </a:solidFill>
              <a:latin typeface="+mn-lt"/>
            </a:endParaRPr>
          </a:p>
        </p:txBody>
      </p:sp>
      <p:pic>
        <p:nvPicPr>
          <p:cNvPr id="31" name="Afbeelding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97862" y="5557945"/>
            <a:ext cx="3346203"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32" name="Rechthoek 1"/>
          <p:cNvSpPr>
            <a:spLocks noChangeArrowheads="1"/>
          </p:cNvSpPr>
          <p:nvPr/>
        </p:nvSpPr>
        <p:spPr bwMode="auto">
          <a:xfrm>
            <a:off x="4650501" y="7724570"/>
            <a:ext cx="2900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err="1">
                <a:solidFill>
                  <a:schemeClr val="tx1"/>
                </a:solidFill>
                <a:latin typeface="+mn-lt"/>
              </a:rPr>
              <a:t>Chemische</a:t>
            </a:r>
            <a:r>
              <a:rPr lang="en-GB" altLang="nl-BE" sz="1800" dirty="0">
                <a:solidFill>
                  <a:schemeClr val="tx1"/>
                </a:solidFill>
                <a:latin typeface="+mn-lt"/>
              </a:rPr>
              <a:t> </a:t>
            </a:r>
            <a:r>
              <a:rPr lang="en-GB" altLang="nl-BE" sz="1800" dirty="0" err="1">
                <a:solidFill>
                  <a:schemeClr val="tx1"/>
                </a:solidFill>
                <a:latin typeface="+mn-lt"/>
              </a:rPr>
              <a:t>warmtepomp</a:t>
            </a:r>
            <a:endParaRPr lang="en-GB" altLang="nl-BE" sz="1800" dirty="0">
              <a:solidFill>
                <a:schemeClr val="tx1"/>
              </a:solidFill>
              <a:latin typeface="+mn-lt"/>
            </a:endParaRPr>
          </a:p>
        </p:txBody>
      </p:sp>
      <p:sp>
        <p:nvSpPr>
          <p:cNvPr id="33" name="Rechthoek 1"/>
          <p:cNvSpPr>
            <a:spLocks noChangeArrowheads="1"/>
          </p:cNvSpPr>
          <p:nvPr/>
        </p:nvSpPr>
        <p:spPr bwMode="auto">
          <a:xfrm>
            <a:off x="8791304" y="7724570"/>
            <a:ext cx="4075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1800" dirty="0" err="1">
                <a:solidFill>
                  <a:schemeClr val="tx1"/>
                </a:solidFill>
                <a:latin typeface="+mn-lt"/>
              </a:rPr>
              <a:t>Innoveren</a:t>
            </a:r>
            <a:r>
              <a:rPr lang="en-GB" altLang="nl-BE" sz="1800" dirty="0">
                <a:solidFill>
                  <a:schemeClr val="tx1"/>
                </a:solidFill>
                <a:latin typeface="+mn-lt"/>
              </a:rPr>
              <a:t> van </a:t>
            </a:r>
            <a:r>
              <a:rPr lang="en-GB" altLang="nl-BE" sz="1800" dirty="0" err="1">
                <a:solidFill>
                  <a:schemeClr val="tx1"/>
                </a:solidFill>
                <a:latin typeface="+mn-lt"/>
              </a:rPr>
              <a:t>cacaoproductie</a:t>
            </a:r>
            <a:r>
              <a:rPr lang="en-GB" altLang="nl-BE" sz="1800" dirty="0">
                <a:solidFill>
                  <a:schemeClr val="tx1"/>
                </a:solidFill>
                <a:latin typeface="+mn-lt"/>
              </a:rPr>
              <a:t> Ghana</a:t>
            </a:r>
          </a:p>
        </p:txBody>
      </p:sp>
    </p:spTree>
    <p:extLst>
      <p:ext uri="{BB962C8B-B14F-4D97-AF65-F5344CB8AC3E}">
        <p14:creationId xmlns:p14="http://schemas.microsoft.com/office/powerpoint/2010/main" val="3708378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kennisoverdracht</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28</a:t>
            </a:fld>
            <a:endParaRPr lang="nl-BE" noProof="0" dirty="0"/>
          </a:p>
        </p:txBody>
      </p:sp>
      <p:sp>
        <p:nvSpPr>
          <p:cNvPr id="5" name="Rechthoek 1"/>
          <p:cNvSpPr>
            <a:spLocks noChangeArrowheads="1"/>
          </p:cNvSpPr>
          <p:nvPr/>
        </p:nvSpPr>
        <p:spPr bwMode="auto">
          <a:xfrm>
            <a:off x="875483" y="6737759"/>
            <a:ext cx="9261294" cy="1077218"/>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nl-BE" altLang="nl-BE">
                <a:solidFill>
                  <a:schemeClr val="tx1"/>
                </a:solidFill>
                <a:latin typeface="Frutiger LT Std 47 Light Cn"/>
              </a:rPr>
              <a:t>Om bedrijven de kans te geven om hun nationaal en internationaal </a:t>
            </a:r>
            <a:r>
              <a:rPr lang="nl-BE" altLang="nl-BE" b="1">
                <a:solidFill>
                  <a:schemeClr val="tx1"/>
                </a:solidFill>
                <a:latin typeface="Frutiger LT Std 47 Light Cn"/>
              </a:rPr>
              <a:t>netwerk</a:t>
            </a:r>
            <a:r>
              <a:rPr lang="nl-BE" altLang="nl-BE">
                <a:solidFill>
                  <a:schemeClr val="tx1"/>
                </a:solidFill>
                <a:latin typeface="Frutiger LT Std 47 Light Cn"/>
              </a:rPr>
              <a:t> uit te breiden </a:t>
            </a:r>
            <a:endParaRPr lang="en-GB" altLang="nl-BE">
              <a:solidFill>
                <a:schemeClr val="tx1"/>
              </a:solidFill>
              <a:latin typeface="Frutiger LT Std 47 Light Cn"/>
            </a:endParaRPr>
          </a:p>
        </p:txBody>
      </p:sp>
      <p:sp>
        <p:nvSpPr>
          <p:cNvPr id="6" name="Rechthoek 11"/>
          <p:cNvSpPr>
            <a:spLocks noChangeArrowheads="1"/>
          </p:cNvSpPr>
          <p:nvPr/>
        </p:nvSpPr>
        <p:spPr bwMode="auto">
          <a:xfrm>
            <a:off x="875483" y="1226049"/>
            <a:ext cx="9261294" cy="1015663"/>
          </a:xfrm>
          <a:prstGeom prst="rect">
            <a:avLst/>
          </a:prstGeom>
          <a:solidFill>
            <a:schemeClr val="tx2"/>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4800" dirty="0">
                <a:solidFill>
                  <a:schemeClr val="bg1"/>
                </a:solidFill>
                <a:latin typeface="Frutiger LT Std 47 Light Cn"/>
              </a:rPr>
              <a:t>Knowledge transfer </a:t>
            </a:r>
            <a:r>
              <a:rPr lang="nl-NL" altLang="nl-BE" sz="4800" dirty="0" err="1">
                <a:solidFill>
                  <a:schemeClr val="bg1"/>
                </a:solidFill>
                <a:latin typeface="Frutiger LT Std 47 Light Cn"/>
              </a:rPr>
              <a:t>centres</a:t>
            </a:r>
            <a:endParaRPr lang="nl-NL" altLang="nl-BE" sz="4800" dirty="0">
              <a:solidFill>
                <a:schemeClr val="bg1"/>
              </a:solidFill>
              <a:latin typeface="Frutiger LT Std 47 Light Cn"/>
            </a:endParaRPr>
          </a:p>
          <a:p>
            <a:pPr eaLnBrk="1" hangingPunct="1">
              <a:spcBef>
                <a:spcPct val="0"/>
              </a:spcBef>
            </a:pPr>
            <a:endParaRPr lang="nl-NL" altLang="nl-BE" sz="1200" dirty="0">
              <a:solidFill>
                <a:schemeClr val="bg1"/>
              </a:solidFill>
              <a:latin typeface="Frutiger LT Std 47 Light Cn"/>
            </a:endParaRPr>
          </a:p>
        </p:txBody>
      </p:sp>
      <p:sp>
        <p:nvSpPr>
          <p:cNvPr id="7" name="Rechthoek 11"/>
          <p:cNvSpPr>
            <a:spLocks noChangeArrowheads="1"/>
          </p:cNvSpPr>
          <p:nvPr/>
        </p:nvSpPr>
        <p:spPr bwMode="auto">
          <a:xfrm>
            <a:off x="875483" y="2693954"/>
            <a:ext cx="9261294" cy="1569660"/>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nl-NL" altLang="nl-BE" dirty="0">
                <a:solidFill>
                  <a:schemeClr val="tx1"/>
                </a:solidFill>
                <a:latin typeface="Frutiger LT Std 47 Light Cn"/>
              </a:rPr>
              <a:t>Om prestaties van bedrijven te verbeteren door </a:t>
            </a:r>
            <a:r>
              <a:rPr lang="nl-NL" altLang="nl-BE" b="1" dirty="0">
                <a:solidFill>
                  <a:schemeClr val="tx1"/>
                </a:solidFill>
                <a:latin typeface="Frutiger LT Std 47 Light Cn"/>
              </a:rPr>
              <a:t>wetenschappelijke innovatie</a:t>
            </a:r>
            <a:r>
              <a:rPr lang="nl-NL" altLang="nl-BE" dirty="0">
                <a:solidFill>
                  <a:schemeClr val="tx1"/>
                </a:solidFill>
                <a:latin typeface="Frutiger LT Std 47 Light Cn"/>
              </a:rPr>
              <a:t> en </a:t>
            </a:r>
            <a:r>
              <a:rPr lang="nl-NL" altLang="nl-BE" b="1" dirty="0">
                <a:solidFill>
                  <a:schemeClr val="tx1"/>
                </a:solidFill>
                <a:latin typeface="Frutiger LT Std 47 Light Cn"/>
              </a:rPr>
              <a:t>nieuwe samenwerkingen</a:t>
            </a:r>
            <a:r>
              <a:rPr lang="nl-NL" altLang="nl-BE" dirty="0">
                <a:solidFill>
                  <a:schemeClr val="tx1"/>
                </a:solidFill>
                <a:latin typeface="Frutiger LT Std 47 Light Cn"/>
              </a:rPr>
              <a:t> </a:t>
            </a:r>
            <a:endParaRPr lang="nl-BE" altLang="nl-BE" dirty="0">
              <a:solidFill>
                <a:schemeClr val="tx1"/>
              </a:solidFill>
              <a:latin typeface="Frutiger LT Std 47 Light Cn"/>
            </a:endParaRPr>
          </a:p>
        </p:txBody>
      </p:sp>
      <p:sp>
        <p:nvSpPr>
          <p:cNvPr id="8" name="Rechthoek 3"/>
          <p:cNvSpPr>
            <a:spLocks noChangeArrowheads="1"/>
          </p:cNvSpPr>
          <p:nvPr/>
        </p:nvSpPr>
        <p:spPr bwMode="auto">
          <a:xfrm>
            <a:off x="875483" y="4715856"/>
            <a:ext cx="9261294" cy="1569660"/>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nl-BE" altLang="nl-BE" dirty="0">
                <a:solidFill>
                  <a:schemeClr val="tx1"/>
                </a:solidFill>
                <a:latin typeface="Frutiger LT Std 47 Light Cn"/>
              </a:rPr>
              <a:t>Met </a:t>
            </a:r>
            <a:r>
              <a:rPr lang="nl-BE" altLang="nl-BE" b="1" dirty="0">
                <a:solidFill>
                  <a:schemeClr val="tx1"/>
                </a:solidFill>
                <a:latin typeface="Frutiger LT Std 47 Light Cn"/>
              </a:rPr>
              <a:t>kwalitatieve, eenvoudig te gebruiken diensten </a:t>
            </a:r>
            <a:r>
              <a:rPr lang="nl-BE" altLang="nl-BE" dirty="0" smtClean="0">
                <a:solidFill>
                  <a:schemeClr val="tx1"/>
                </a:solidFill>
                <a:latin typeface="Frutiger LT Std 47 Light Cn"/>
              </a:rPr>
              <a:t>kennis </a:t>
            </a:r>
            <a:r>
              <a:rPr lang="nl-BE" altLang="nl-BE" dirty="0">
                <a:solidFill>
                  <a:schemeClr val="tx1"/>
                </a:solidFill>
                <a:latin typeface="Frutiger LT Std 47 Light Cn"/>
              </a:rPr>
              <a:t>tussen vraag- en aanbodkant uitwisselen </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506" y="1226049"/>
            <a:ext cx="9863666" cy="6588928"/>
          </a:xfrm>
          <a:prstGeom prst="rect">
            <a:avLst/>
          </a:prstGeom>
        </p:spPr>
      </p:pic>
    </p:spTree>
    <p:extLst>
      <p:ext uri="{BB962C8B-B14F-4D97-AF65-F5344CB8AC3E}">
        <p14:creationId xmlns:p14="http://schemas.microsoft.com/office/powerpoint/2010/main" val="3827193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29</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723837" y="1364974"/>
            <a:ext cx="15917843" cy="10698072"/>
          </a:xfrm>
        </p:spPr>
        <p:txBody>
          <a:bodyPr numCol="2">
            <a:noAutofit/>
          </a:bodyPr>
          <a:lstStyle/>
          <a:p>
            <a:pPr marL="85725" indent="0">
              <a:buNone/>
              <a:tabLst>
                <a:tab pos="7083425" algn="l"/>
              </a:tabLst>
            </a:pPr>
            <a:r>
              <a:rPr lang="nl-NL" sz="1800" b="1" dirty="0">
                <a:solidFill>
                  <a:schemeClr val="tx2"/>
                </a:solidFill>
              </a:rPr>
              <a:t>AM-TEAM</a:t>
            </a:r>
          </a:p>
          <a:p>
            <a:pPr marL="85725" indent="0">
              <a:buNone/>
              <a:tabLst>
                <a:tab pos="7083425" algn="l"/>
              </a:tabLst>
            </a:pPr>
            <a:r>
              <a:rPr lang="nl-BE" sz="1800" dirty="0"/>
              <a:t>Ontwerpt geavanceerde modellering voor procesoptimalisatie, design en versnelde </a:t>
            </a:r>
            <a:r>
              <a:rPr lang="nl-BE" sz="1800" dirty="0" err="1"/>
              <a:t>upscaling</a:t>
            </a:r>
            <a:r>
              <a:rPr lang="nl-BE" sz="1800" dirty="0"/>
              <a:t> </a:t>
            </a:r>
            <a:endParaRPr lang="nl-NL" sz="1800" b="1" dirty="0" smtClean="0">
              <a:solidFill>
                <a:schemeClr val="tx2"/>
              </a:solidFill>
            </a:endParaRP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smtClean="0">
                <a:solidFill>
                  <a:schemeClr val="tx2"/>
                </a:solidFill>
              </a:rPr>
              <a:t>Amphistar</a:t>
            </a:r>
            <a:endParaRPr lang="nl-NL" sz="1800" b="1" dirty="0">
              <a:solidFill>
                <a:schemeClr val="tx2"/>
              </a:solidFill>
            </a:endParaRPr>
          </a:p>
          <a:p>
            <a:pPr marL="85725" indent="0">
              <a:buNone/>
              <a:tabLst>
                <a:tab pos="7083425" algn="l"/>
              </a:tabLst>
            </a:pPr>
            <a:r>
              <a:rPr lang="nl-BE" sz="1800" dirty="0"/>
              <a:t>Ecologische productie van oppervlakte-actieve stoffen van microbiële oorsprong</a:t>
            </a:r>
          </a:p>
          <a:p>
            <a:pPr marL="85725" indent="0">
              <a:buNone/>
              <a:tabLst>
                <a:tab pos="7083425" algn="l"/>
              </a:tabLst>
            </a:pPr>
            <a:endParaRPr lang="nl-NL" sz="1800" b="1" dirty="0">
              <a:solidFill>
                <a:schemeClr val="tx2"/>
              </a:solidFill>
            </a:endParaRPr>
          </a:p>
          <a:p>
            <a:pPr marL="85725" indent="0">
              <a:buNone/>
              <a:tabLst>
                <a:tab pos="7083425" algn="l"/>
              </a:tabLst>
            </a:pPr>
            <a:r>
              <a:rPr lang="nl-BE" sz="1800" b="1" dirty="0" err="1" smtClean="0">
                <a:solidFill>
                  <a:schemeClr val="tx2"/>
                </a:solidFill>
              </a:rPr>
              <a:t>Avecom</a:t>
            </a:r>
            <a:endParaRPr lang="nl-BE" sz="1800" b="1" dirty="0">
              <a:solidFill>
                <a:schemeClr val="tx2"/>
              </a:solidFill>
            </a:endParaRPr>
          </a:p>
          <a:p>
            <a:pPr marL="85725" indent="0">
              <a:buNone/>
              <a:tabLst>
                <a:tab pos="7083425" algn="l"/>
              </a:tabLst>
            </a:pPr>
            <a:r>
              <a:rPr lang="nl-BE" sz="1800" dirty="0" smtClean="0"/>
              <a:t>Stuurt en optimaliseert microbiële processen</a:t>
            </a:r>
          </a:p>
          <a:p>
            <a:pPr marL="85725" indent="0">
              <a:buNone/>
              <a:tabLst>
                <a:tab pos="7083425" algn="l"/>
              </a:tabLst>
            </a:pPr>
            <a:endParaRPr lang="nl-BE" sz="1800" dirty="0"/>
          </a:p>
          <a:p>
            <a:pPr marL="85725" indent="0">
              <a:buNone/>
              <a:tabLst>
                <a:tab pos="7083425" algn="l"/>
              </a:tabLst>
            </a:pPr>
            <a:r>
              <a:rPr lang="nl-BE" sz="1800" b="1" dirty="0" err="1">
                <a:solidFill>
                  <a:schemeClr val="tx2"/>
                </a:solidFill>
              </a:rPr>
              <a:t>Biotim</a:t>
            </a:r>
            <a:r>
              <a:rPr lang="nl-BE" sz="1800" b="1" dirty="0">
                <a:solidFill>
                  <a:schemeClr val="tx2"/>
                </a:solidFill>
              </a:rPr>
              <a:t> </a:t>
            </a:r>
            <a:r>
              <a:rPr lang="nl-BE" sz="1800" dirty="0" smtClean="0"/>
              <a:t>(overgenomen door </a:t>
            </a:r>
            <a:r>
              <a:rPr lang="nl-BE" sz="1800" dirty="0" err="1" smtClean="0"/>
              <a:t>Waterleau</a:t>
            </a:r>
            <a:r>
              <a:rPr lang="nl-BE" sz="1800" dirty="0" smtClean="0"/>
              <a:t>)</a:t>
            </a:r>
          </a:p>
          <a:p>
            <a:pPr marL="85725" indent="0">
              <a:buNone/>
              <a:tabLst>
                <a:tab pos="7083425" algn="l"/>
              </a:tabLst>
            </a:pPr>
            <a:r>
              <a:rPr lang="nl-BE" sz="1800" dirty="0" smtClean="0"/>
              <a:t>Afvalwaterzuiveringstechnologie</a:t>
            </a:r>
            <a:endParaRPr lang="nl-BE" sz="1800" dirty="0"/>
          </a:p>
          <a:p>
            <a:pPr marL="85725" indent="0">
              <a:buNone/>
              <a:tabLst>
                <a:tab pos="7083425" algn="l"/>
              </a:tabLst>
            </a:pPr>
            <a:endParaRPr lang="nl-BE" sz="1800" b="1" dirty="0">
              <a:solidFill>
                <a:schemeClr val="tx2"/>
              </a:solidFill>
            </a:endParaRPr>
          </a:p>
          <a:p>
            <a:pPr marL="85725" indent="0" defTabSz="428625">
              <a:buNone/>
              <a:tabLst>
                <a:tab pos="7083425" algn="l"/>
              </a:tabLst>
            </a:pPr>
            <a:r>
              <a:rPr lang="nl-BE" sz="1800" b="1" dirty="0">
                <a:solidFill>
                  <a:schemeClr val="tx2"/>
                </a:solidFill>
              </a:rPr>
              <a:t>Cacaolab</a:t>
            </a:r>
          </a:p>
          <a:p>
            <a:pPr marL="85725" indent="0" defTabSz="428625">
              <a:buNone/>
              <a:tabLst>
                <a:tab pos="7083425" algn="l"/>
              </a:tabLst>
            </a:pPr>
            <a:r>
              <a:rPr lang="nl-BE" sz="1800" dirty="0"/>
              <a:t>Maakt innovatieve chocoladeproducten en –processen; stimuleert </a:t>
            </a:r>
            <a:r>
              <a:rPr lang="nl-BE" sz="1800" dirty="0" smtClean="0"/>
              <a:t/>
            </a:r>
            <a:br>
              <a:rPr lang="nl-BE" sz="1800" dirty="0" smtClean="0"/>
            </a:br>
            <a:r>
              <a:rPr lang="nl-BE" sz="1800" dirty="0" smtClean="0"/>
              <a:t>export </a:t>
            </a:r>
            <a:r>
              <a:rPr lang="nl-BE" sz="1800" dirty="0"/>
              <a:t>van  </a:t>
            </a:r>
            <a:r>
              <a:rPr lang="nl-BE" sz="1800" dirty="0" smtClean="0"/>
              <a:t>chocoladeproducten</a:t>
            </a:r>
          </a:p>
          <a:p>
            <a:pPr marL="85725" indent="0" defTabSz="428625">
              <a:buNone/>
              <a:tabLst>
                <a:tab pos="7083425" algn="l"/>
              </a:tabLst>
            </a:pPr>
            <a:endParaRPr lang="nl-BE" sz="1800" dirty="0" smtClean="0"/>
          </a:p>
          <a:p>
            <a:pPr marL="85725" indent="0">
              <a:buNone/>
              <a:tabLst>
                <a:tab pos="7083425" algn="l"/>
              </a:tabLst>
            </a:pPr>
            <a:r>
              <a:rPr lang="nl-BE" sz="1800" b="1" dirty="0">
                <a:solidFill>
                  <a:schemeClr val="tx2"/>
                </a:solidFill>
              </a:rPr>
              <a:t>e</a:t>
            </a:r>
            <a:r>
              <a:rPr lang="nl-BE" sz="1800" b="1" dirty="0" smtClean="0">
                <a:solidFill>
                  <a:schemeClr val="tx2"/>
                </a:solidFill>
              </a:rPr>
              <a:t>-Coast</a:t>
            </a:r>
            <a:r>
              <a:rPr lang="nl-BE" sz="1800" dirty="0" smtClean="0"/>
              <a:t> (overgenomen door </a:t>
            </a:r>
            <a:r>
              <a:rPr lang="nl-BE" sz="1800" dirty="0" err="1" smtClean="0"/>
              <a:t>Eurofins</a:t>
            </a:r>
            <a:r>
              <a:rPr lang="nl-BE" sz="1800" dirty="0" smtClean="0"/>
              <a:t>)</a:t>
            </a:r>
          </a:p>
          <a:p>
            <a:pPr marL="85725" indent="0">
              <a:buNone/>
              <a:tabLst>
                <a:tab pos="7083425" algn="l"/>
              </a:tabLst>
            </a:pPr>
            <a:r>
              <a:rPr lang="nl-BE" sz="1800" dirty="0" smtClean="0"/>
              <a:t>Marien en maritiem onderzoek</a:t>
            </a:r>
          </a:p>
          <a:p>
            <a:pPr marL="85725" indent="0">
              <a:buNone/>
              <a:tabLst>
                <a:tab pos="7083425" algn="l"/>
              </a:tabLst>
            </a:pPr>
            <a:endParaRPr lang="nl-BE" sz="1800" dirty="0"/>
          </a:p>
          <a:p>
            <a:pPr marL="85725" indent="0">
              <a:buNone/>
              <a:tabLst>
                <a:tab pos="7083425" algn="l"/>
              </a:tabLst>
            </a:pPr>
            <a:r>
              <a:rPr lang="en-US" sz="1800" b="1" dirty="0">
                <a:solidFill>
                  <a:srgbClr val="1E64C8"/>
                </a:solidFill>
              </a:rPr>
              <a:t>EPAS </a:t>
            </a:r>
            <a:r>
              <a:rPr lang="en-US" sz="1800" dirty="0" smtClean="0"/>
              <a:t>(</a:t>
            </a:r>
            <a:r>
              <a:rPr lang="en-US" sz="1800" dirty="0" err="1" smtClean="0"/>
              <a:t>overgenomen</a:t>
            </a:r>
            <a:r>
              <a:rPr lang="en-US" sz="1800" dirty="0" smtClean="0"/>
              <a:t> door </a:t>
            </a:r>
            <a:r>
              <a:rPr lang="en-US" sz="1800" dirty="0" err="1"/>
              <a:t>Seureca</a:t>
            </a:r>
            <a:r>
              <a:rPr lang="en-US" sz="1800" dirty="0"/>
              <a:t> Veolia) </a:t>
            </a:r>
          </a:p>
          <a:p>
            <a:pPr marL="85725" indent="0">
              <a:buNone/>
              <a:tabLst>
                <a:tab pos="7083425" algn="l"/>
              </a:tabLst>
            </a:pPr>
            <a:r>
              <a:rPr lang="nl-BE" sz="1800" dirty="0" err="1" smtClean="0"/>
              <a:t>Ecoprocesassistentie</a:t>
            </a:r>
            <a:endParaRPr lang="nl-BE" sz="1800" b="1" dirty="0">
              <a:solidFill>
                <a:srgbClr val="1E64C8"/>
              </a:solidFill>
            </a:endParaRPr>
          </a:p>
          <a:p>
            <a:pPr marL="85725" indent="0">
              <a:buNone/>
              <a:tabLst>
                <a:tab pos="7083425" algn="l"/>
              </a:tabLst>
            </a:pPr>
            <a:endParaRPr lang="nl-BE" sz="1800" dirty="0" smtClean="0"/>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3753"/>
          <a:stretch/>
        </p:blipFill>
        <p:spPr>
          <a:xfrm>
            <a:off x="8682758" y="-561646"/>
            <a:ext cx="9008893" cy="4831039"/>
          </a:xfrm>
          <a:prstGeom prst="rect">
            <a:avLst/>
          </a:prstGeom>
        </p:spPr>
      </p:pic>
      <p:sp>
        <p:nvSpPr>
          <p:cNvPr id="7" name="Rechthoek 6"/>
          <p:cNvSpPr/>
          <p:nvPr/>
        </p:nvSpPr>
        <p:spPr>
          <a:xfrm>
            <a:off x="8498916" y="4701386"/>
            <a:ext cx="8667750" cy="4247317"/>
          </a:xfrm>
          <a:prstGeom prst="rect">
            <a:avLst/>
          </a:prstGeom>
        </p:spPr>
        <p:txBody>
          <a:bodyPr>
            <a:spAutoFit/>
          </a:bodyPr>
          <a:lstStyle/>
          <a:p>
            <a:pPr marL="85725" indent="0">
              <a:buNone/>
              <a:tabLst>
                <a:tab pos="7083425" algn="l"/>
              </a:tabLst>
            </a:pPr>
            <a:r>
              <a:rPr lang="en-US" sz="1800" b="1" dirty="0" err="1">
                <a:solidFill>
                  <a:schemeClr val="tx2"/>
                </a:solidFill>
              </a:rPr>
              <a:t>Hydrohm</a:t>
            </a:r>
            <a:endParaRPr lang="en-US" sz="1800" b="1" dirty="0">
              <a:solidFill>
                <a:schemeClr val="tx2"/>
              </a:solidFill>
            </a:endParaRPr>
          </a:p>
          <a:p>
            <a:pPr marL="85725" indent="0">
              <a:buNone/>
              <a:tabLst>
                <a:tab pos="7083425" algn="l"/>
              </a:tabLst>
            </a:pPr>
            <a:r>
              <a:rPr lang="nl-BE" sz="1800" dirty="0"/>
              <a:t>Hernieuwbare elektrochemische behandeling van </a:t>
            </a:r>
            <a:r>
              <a:rPr lang="nl-BE" sz="1800" dirty="0" smtClean="0"/>
              <a:t>water</a:t>
            </a:r>
            <a:endParaRPr lang="nl-BE" sz="1800" b="1" dirty="0" smtClean="0">
              <a:solidFill>
                <a:schemeClr val="tx2"/>
              </a:solidFill>
            </a:endParaRPr>
          </a:p>
          <a:p>
            <a:pPr marL="85725" indent="0">
              <a:buNone/>
              <a:tabLst>
                <a:tab pos="7083425" algn="l"/>
              </a:tabLst>
            </a:pPr>
            <a:endParaRPr lang="nl-BE" sz="1800" b="1" dirty="0">
              <a:solidFill>
                <a:schemeClr val="tx2"/>
              </a:solidFill>
            </a:endParaRPr>
          </a:p>
          <a:p>
            <a:pPr marL="85725" indent="0">
              <a:buNone/>
              <a:tabLst>
                <a:tab pos="7083425" algn="l"/>
              </a:tabLst>
            </a:pPr>
            <a:r>
              <a:rPr lang="nl-BE" sz="1800" b="1" dirty="0" err="1" smtClean="0">
                <a:solidFill>
                  <a:schemeClr val="tx2"/>
                </a:solidFill>
              </a:rPr>
              <a:t>Imaqua</a:t>
            </a:r>
            <a:endParaRPr lang="nl-BE" sz="1800" b="1" dirty="0">
              <a:solidFill>
                <a:schemeClr val="tx2"/>
              </a:solidFill>
            </a:endParaRPr>
          </a:p>
          <a:p>
            <a:pPr marL="85725" indent="0">
              <a:buNone/>
              <a:tabLst>
                <a:tab pos="7083425" algn="l"/>
              </a:tabLst>
            </a:pPr>
            <a:r>
              <a:rPr lang="nl-BE" sz="1800" dirty="0"/>
              <a:t>Contractonderzoek voor aquacultuur</a:t>
            </a:r>
          </a:p>
          <a:p>
            <a:pPr marL="85725" indent="0">
              <a:buNone/>
              <a:tabLst>
                <a:tab pos="7083425" algn="l"/>
              </a:tabLst>
            </a:pPr>
            <a:endParaRPr lang="nl-BE" sz="1800" dirty="0"/>
          </a:p>
          <a:p>
            <a:pPr marL="85725" indent="0">
              <a:buNone/>
              <a:tabLst>
                <a:tab pos="7083425" algn="l"/>
              </a:tabLst>
            </a:pPr>
            <a:r>
              <a:rPr lang="nl-BE" sz="1800" b="1" dirty="0" err="1">
                <a:solidFill>
                  <a:schemeClr val="tx2"/>
                </a:solidFill>
              </a:rPr>
              <a:t>Inbiose</a:t>
            </a:r>
            <a:endParaRPr lang="nl-BE" sz="1800" b="1" dirty="0">
              <a:solidFill>
                <a:schemeClr val="tx2"/>
              </a:solidFill>
            </a:endParaRPr>
          </a:p>
          <a:p>
            <a:pPr marL="85725" indent="0">
              <a:buNone/>
              <a:tabLst>
                <a:tab pos="7083425" algn="l"/>
              </a:tabLst>
            </a:pPr>
            <a:r>
              <a:rPr lang="nl-BE" sz="1800" dirty="0"/>
              <a:t>Produceert gespecialiseerde koolhydraten</a:t>
            </a:r>
          </a:p>
          <a:p>
            <a:pPr marL="85725" indent="0">
              <a:buNone/>
              <a:tabLst>
                <a:tab pos="7083425" algn="l"/>
              </a:tabLst>
            </a:pPr>
            <a:endParaRPr lang="nl-BE" sz="1800" dirty="0"/>
          </a:p>
          <a:p>
            <a:pPr marL="85725" indent="0">
              <a:buNone/>
              <a:tabLst>
                <a:tab pos="7083425" algn="l"/>
              </a:tabLst>
            </a:pPr>
            <a:r>
              <a:rPr lang="nl-BE" sz="1800" b="1" dirty="0" err="1">
                <a:solidFill>
                  <a:schemeClr val="tx2"/>
                </a:solidFill>
              </a:rPr>
              <a:t>Innolab</a:t>
            </a:r>
            <a:endParaRPr lang="nl-BE" sz="1800" b="1" dirty="0">
              <a:solidFill>
                <a:schemeClr val="tx2"/>
              </a:solidFill>
            </a:endParaRPr>
          </a:p>
          <a:p>
            <a:pPr marL="85725" indent="0">
              <a:buNone/>
              <a:tabLst>
                <a:tab pos="7083425" algn="l"/>
              </a:tabLst>
            </a:pPr>
            <a:r>
              <a:rPr lang="nl-BE" sz="1800" dirty="0"/>
              <a:t>Levert diensten rond de biogasproductie, afvalwaterzuivering en de analyse van biomassa</a:t>
            </a:r>
          </a:p>
          <a:p>
            <a:pPr marL="85725" indent="0">
              <a:buNone/>
              <a:tabLst>
                <a:tab pos="7083425" algn="l"/>
              </a:tabLst>
            </a:pPr>
            <a:endParaRPr lang="nl-BE" sz="1800" dirty="0"/>
          </a:p>
          <a:p>
            <a:pPr marL="85725" indent="0">
              <a:buNone/>
              <a:tabLst>
                <a:tab pos="7083425" algn="l"/>
              </a:tabLst>
            </a:pPr>
            <a:r>
              <a:rPr lang="nl-BE" sz="1800" b="1" dirty="0" err="1">
                <a:solidFill>
                  <a:schemeClr val="tx2"/>
                </a:solidFill>
              </a:rPr>
              <a:t>Kytos</a:t>
            </a:r>
            <a:endParaRPr lang="nl-BE" sz="1800" b="1" dirty="0">
              <a:solidFill>
                <a:schemeClr val="tx2"/>
              </a:solidFill>
            </a:endParaRPr>
          </a:p>
          <a:p>
            <a:pPr marL="85725" indent="0">
              <a:buNone/>
            </a:pPr>
            <a:r>
              <a:rPr lang="nl-BE" sz="1800" dirty="0" err="1" smtClean="0"/>
              <a:t>Microbioomscreening</a:t>
            </a:r>
            <a:r>
              <a:rPr lang="nl-BE" sz="1800" dirty="0" smtClean="0"/>
              <a:t> </a:t>
            </a:r>
            <a:r>
              <a:rPr lang="nl-BE" sz="1800" dirty="0"/>
              <a:t>in allerlei industriële processen</a:t>
            </a:r>
            <a:endParaRPr lang="en-US" sz="1800" dirty="0"/>
          </a:p>
        </p:txBody>
      </p:sp>
    </p:spTree>
    <p:extLst>
      <p:ext uri="{BB962C8B-B14F-4D97-AF65-F5344CB8AC3E}">
        <p14:creationId xmlns:p14="http://schemas.microsoft.com/office/powerpoint/2010/main" val="14064275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b="6805"/>
          <a:stretch/>
        </p:blipFill>
        <p:spPr>
          <a:xfrm>
            <a:off x="0" y="1222242"/>
            <a:ext cx="10043118" cy="6686082"/>
          </a:xfrm>
          <a:prstGeom prst="rect">
            <a:avLst/>
          </a:prstGeom>
        </p:spPr>
      </p:pic>
      <p:sp>
        <p:nvSpPr>
          <p:cNvPr id="4" name="Tijdelijke aanduiding voor dianummer 3"/>
          <p:cNvSpPr>
            <a:spLocks noGrp="1"/>
          </p:cNvSpPr>
          <p:nvPr>
            <p:ph type="sldNum" sz="quarter" idx="12"/>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pic>
        <p:nvPicPr>
          <p:cNvPr id="11" name="Tijdelijke aanduiding voor inhoud 1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045575" y="4225925"/>
            <a:ext cx="8293100" cy="5527675"/>
          </a:xfrm>
          <a:ln w="254000" cap="sq">
            <a:solidFill>
              <a:schemeClr val="bg1"/>
            </a:solidFill>
            <a:miter lim="800000"/>
          </a:ln>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0345" y="-17182"/>
            <a:ext cx="5937828" cy="3957585"/>
          </a:xfrm>
          <a:prstGeom prst="rect">
            <a:avLst/>
          </a:prstGeom>
        </p:spPr>
      </p:pic>
      <p:sp>
        <p:nvSpPr>
          <p:cNvPr id="14" name="Tekstvak 13"/>
          <p:cNvSpPr txBox="1"/>
          <p:nvPr/>
        </p:nvSpPr>
        <p:spPr>
          <a:xfrm>
            <a:off x="12447459" y="9467195"/>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21" name="Tekstvak 20"/>
          <p:cNvSpPr txBox="1"/>
          <p:nvPr/>
        </p:nvSpPr>
        <p:spPr>
          <a:xfrm>
            <a:off x="11389611" y="3669323"/>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22" name="Tekstvak 21"/>
          <p:cNvSpPr txBox="1"/>
          <p:nvPr/>
        </p:nvSpPr>
        <p:spPr>
          <a:xfrm>
            <a:off x="0" y="7665116"/>
            <a:ext cx="4868562" cy="243208"/>
          </a:xfrm>
          <a:prstGeom prst="rect">
            <a:avLst/>
          </a:prstGeom>
          <a:noFill/>
        </p:spPr>
        <p:txBody>
          <a:bodyPr wrap="square" rtlCol="0">
            <a:spAutoFit/>
          </a:bodyPr>
          <a:lstStyle/>
          <a:p>
            <a:pPr marL="0" marR="0" lvl="0" indent="0" algn="l"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Flickr, Robert </a:t>
            </a:r>
            <a:r>
              <a:rPr kumimoji="0" lang="nl-BE" sz="900" b="0" i="0" u="none" strike="noStrike" kern="1200" cap="none" spc="0" normalizeH="0" baseline="0" noProof="0" dirty="0" err="1">
                <a:ln>
                  <a:noFill/>
                </a:ln>
                <a:solidFill>
                  <a:prstClr val="white"/>
                </a:solidFill>
                <a:effectLst/>
                <a:uLnTx/>
                <a:uFillTx/>
                <a:latin typeface="Arial"/>
                <a:ea typeface="+mn-ea"/>
                <a:cs typeface="+mn-cs"/>
              </a:rPr>
              <a:t>Schüller</a:t>
            </a:r>
            <a:endParaRPr kumimoji="0" lang="nl-BE"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hthoek 9"/>
          <p:cNvSpPr/>
          <p:nvPr/>
        </p:nvSpPr>
        <p:spPr>
          <a:xfrm>
            <a:off x="9045575" y="4225924"/>
            <a:ext cx="8293100" cy="5527676"/>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black"/>
              </a:solidFill>
              <a:effectLst/>
              <a:uLnTx/>
              <a:uFillTx/>
              <a:latin typeface="Arial"/>
              <a:ea typeface="+mn-ea"/>
              <a:cs typeface="+mn-cs"/>
            </a:endParaRPr>
          </a:p>
        </p:txBody>
      </p:sp>
      <p:sp>
        <p:nvSpPr>
          <p:cNvPr id="12" name="Tijdelijke aanduiding voor inhoud 2"/>
          <p:cNvSpPr txBox="1">
            <a:spLocks/>
          </p:cNvSpPr>
          <p:nvPr/>
        </p:nvSpPr>
        <p:spPr>
          <a:xfrm>
            <a:off x="9289712" y="4574260"/>
            <a:ext cx="8026309" cy="5179340"/>
          </a:xfrm>
          <a:prstGeom prst="rect">
            <a:avLst/>
          </a:prstGeom>
        </p:spPr>
        <p:txBody>
          <a:bodyPr vert="horz" lIns="91440" tIns="45720" rIns="91440" bIns="45720"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prstClr val="black"/>
                </a:solidFill>
                <a:effectLst/>
                <a:uLnTx/>
                <a:uFillTx/>
                <a:latin typeface="Arial"/>
                <a:ea typeface="+mn-ea"/>
                <a:cs typeface="+mn-cs"/>
              </a:rPr>
              <a:t>		Gent: Middeleeuwse stad</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	  263.600 </a:t>
            </a:r>
            <a:r>
              <a:rPr kumimoji="0" lang="nl-BE" sz="4800" b="0" i="0" u="none" strike="noStrike" kern="1200" cap="none" spc="0" normalizeH="0" baseline="0" noProof="0" dirty="0">
                <a:ln>
                  <a:noFill/>
                </a:ln>
                <a:solidFill>
                  <a:prstClr val="black"/>
                </a:solidFill>
                <a:effectLst/>
                <a:uLnTx/>
                <a:uFillTx/>
                <a:latin typeface="Arial"/>
                <a:ea typeface="+mn-ea"/>
                <a:cs typeface="+mn-cs"/>
              </a:rPr>
              <a:t>inwoners</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 	    76.500 </a:t>
            </a:r>
            <a:r>
              <a:rPr kumimoji="0" lang="nl-BE" sz="4800" b="0" i="0" u="none" strike="noStrike" kern="1200" cap="none" spc="0" normalizeH="0" baseline="0" noProof="0" dirty="0">
                <a:ln>
                  <a:noFill/>
                </a:ln>
                <a:solidFill>
                  <a:prstClr val="black"/>
                </a:solidFill>
                <a:effectLst/>
                <a:uLnTx/>
                <a:uFillTx/>
                <a:latin typeface="Arial"/>
                <a:ea typeface="+mn-ea"/>
                <a:cs typeface="+mn-cs"/>
              </a:rPr>
              <a:t>studenten</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	 	      167 </a:t>
            </a:r>
            <a:r>
              <a:rPr kumimoji="0" lang="nl-BE" sz="4800" b="0" i="0" u="none" strike="noStrike" kern="1200" cap="none" spc="0" normalizeH="0" baseline="0" noProof="0" dirty="0">
                <a:ln>
                  <a:noFill/>
                </a:ln>
                <a:solidFill>
                  <a:prstClr val="black"/>
                </a:solidFill>
                <a:effectLst/>
                <a:uLnTx/>
                <a:uFillTx/>
                <a:latin typeface="Arial"/>
                <a:ea typeface="+mn-ea"/>
                <a:cs typeface="+mn-cs"/>
              </a:rPr>
              <a:t>nationaliteiten</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prstClr val="black"/>
                </a:solidFill>
                <a:effectLst/>
                <a:uLnTx/>
                <a:uFillTx/>
                <a:latin typeface="Arial"/>
                <a:ea typeface="+mn-ea"/>
                <a:cs typeface="+mn-cs"/>
              </a:rPr>
              <a:t>		</a:t>
            </a:r>
            <a:r>
              <a:rPr kumimoji="0" lang="nl-BE" sz="4800" b="0" i="0" u="none" strike="noStrike" kern="1200" cap="none" spc="0" normalizeH="0" baseline="0" noProof="0" dirty="0">
                <a:ln>
                  <a:noFill/>
                </a:ln>
                <a:solidFill>
                  <a:srgbClr val="1E64C8"/>
                </a:solidFill>
                <a:effectLst/>
                <a:uLnTx/>
                <a:uFillTx/>
                <a:latin typeface="Arial"/>
                <a:ea typeface="+mn-ea"/>
                <a:cs typeface="+mn-cs"/>
              </a:rPr>
              <a:t>   1.400 </a:t>
            </a:r>
            <a:r>
              <a:rPr kumimoji="0" lang="nl-BE" sz="4800" b="0" i="0" u="none" strike="noStrike" kern="1200" cap="none" spc="0" normalizeH="0" baseline="0" noProof="0" dirty="0">
                <a:ln>
                  <a:noFill/>
                </a:ln>
                <a:solidFill>
                  <a:prstClr val="black"/>
                </a:solidFill>
                <a:effectLst/>
                <a:uLnTx/>
                <a:uFillTx/>
                <a:latin typeface="Arial"/>
                <a:ea typeface="+mn-ea"/>
                <a:cs typeface="+mn-cs"/>
              </a:rPr>
              <a:t>horecazaken</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		   3.600 </a:t>
            </a:r>
            <a:r>
              <a:rPr kumimoji="0" lang="nl-BE" sz="4800" b="0" i="0" u="none" strike="noStrike" kern="1200" cap="none" spc="0" normalizeH="0" baseline="0" noProof="0" dirty="0">
                <a:ln>
                  <a:noFill/>
                </a:ln>
                <a:solidFill>
                  <a:prstClr val="black"/>
                </a:solidFill>
                <a:effectLst/>
                <a:uLnTx/>
                <a:uFillTx/>
                <a:latin typeface="Arial"/>
                <a:ea typeface="+mn-ea"/>
                <a:cs typeface="+mn-cs"/>
              </a:rPr>
              <a:t>starters per jaar</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Arial"/>
                <a:ea typeface="+mn-ea"/>
                <a:cs typeface="+mn-cs"/>
              </a:rPr>
              <a:t> </a:t>
            </a:r>
          </a:p>
          <a:p>
            <a:pPr marL="85725" marR="0" lvl="0" indent="0" algn="r"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900" b="0" i="0" u="none" strike="noStrike" kern="1200" cap="none" spc="0" normalizeH="0" baseline="0" noProof="0" dirty="0">
                <a:ln>
                  <a:noFill/>
                </a:ln>
                <a:solidFill>
                  <a:prstClr val="black"/>
                </a:solidFill>
                <a:effectLst/>
                <a:uLnTx/>
                <a:uFillTx/>
                <a:latin typeface="Arial"/>
                <a:ea typeface="+mn-ea"/>
                <a:cs typeface="+mn-cs"/>
              </a:rPr>
              <a:t>Bron: </a:t>
            </a:r>
            <a:r>
              <a:rPr kumimoji="0" lang="nl-BE" sz="900" b="0" i="0" u="sng" strike="noStrike" kern="1200" cap="none" spc="0" normalizeH="0" baseline="0" noProof="0" dirty="0">
                <a:ln>
                  <a:noFill/>
                </a:ln>
                <a:solidFill>
                  <a:prstClr val="black"/>
                </a:solidFill>
                <a:effectLst/>
                <a:uLnTx/>
                <a:uFillTx/>
                <a:latin typeface="Arial"/>
                <a:ea typeface="+mn-ea"/>
                <a:cs typeface="+mn-cs"/>
              </a:rPr>
              <a:t>gent.buurtmonitor.be/dashboard</a:t>
            </a:r>
          </a:p>
        </p:txBody>
      </p: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Tree>
    <p:extLst>
      <p:ext uri="{BB962C8B-B14F-4D97-AF65-F5344CB8AC3E}">
        <p14:creationId xmlns:p14="http://schemas.microsoft.com/office/powerpoint/2010/main" val="2304800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30</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594557" y="1277748"/>
            <a:ext cx="15917843" cy="7670955"/>
          </a:xfrm>
        </p:spPr>
        <p:txBody>
          <a:bodyPr numCol="2">
            <a:noAutofit/>
          </a:bodyPr>
          <a:lstStyle/>
          <a:p>
            <a:pPr marL="263525" indent="0">
              <a:buNone/>
            </a:pPr>
            <a:r>
              <a:rPr lang="en-US" sz="1800" b="1" dirty="0">
                <a:solidFill>
                  <a:schemeClr val="tx2"/>
                </a:solidFill>
              </a:rPr>
              <a:t>MRM Health</a:t>
            </a:r>
          </a:p>
          <a:p>
            <a:pPr marL="263525" indent="0">
              <a:buNone/>
            </a:pPr>
            <a:r>
              <a:rPr lang="en-US" sz="1800" dirty="0" err="1"/>
              <a:t>Ontwikkelt</a:t>
            </a:r>
            <a:r>
              <a:rPr lang="en-US" sz="1800" dirty="0"/>
              <a:t> </a:t>
            </a:r>
            <a:r>
              <a:rPr lang="en-US" sz="1800" dirty="0" err="1"/>
              <a:t>medicatie</a:t>
            </a:r>
            <a:r>
              <a:rPr lang="en-US" sz="1800" dirty="0"/>
              <a:t> op basis van het </a:t>
            </a:r>
            <a:r>
              <a:rPr lang="en-US" sz="1800" dirty="0" err="1"/>
              <a:t>microbioom</a:t>
            </a:r>
            <a:endParaRPr lang="en-US" sz="1800" dirty="0"/>
          </a:p>
          <a:p>
            <a:pPr marL="263525" indent="0">
              <a:buNone/>
            </a:pPr>
            <a:endParaRPr lang="nl-BE" sz="1800" dirty="0" smtClean="0"/>
          </a:p>
          <a:p>
            <a:pPr marL="263525" indent="0">
              <a:buNone/>
            </a:pPr>
            <a:r>
              <a:rPr lang="nl-BE" sz="1800" b="1" dirty="0" err="1">
                <a:solidFill>
                  <a:schemeClr val="tx2"/>
                </a:solidFill>
              </a:rPr>
              <a:t>Olfascan</a:t>
            </a:r>
            <a:endParaRPr lang="nl-BE" sz="1800" b="1" dirty="0">
              <a:solidFill>
                <a:schemeClr val="tx2"/>
              </a:solidFill>
            </a:endParaRPr>
          </a:p>
          <a:p>
            <a:pPr marL="263525" indent="0">
              <a:buNone/>
            </a:pPr>
            <a:r>
              <a:rPr lang="nl-BE" sz="1800" dirty="0" smtClean="0"/>
              <a:t>Ontwikkelt oplossingen voor geurproblemen</a:t>
            </a:r>
          </a:p>
          <a:p>
            <a:pPr marL="263525" indent="0">
              <a:buNone/>
            </a:pPr>
            <a:endParaRPr lang="nl-BE" sz="1800" dirty="0" smtClean="0"/>
          </a:p>
          <a:p>
            <a:pPr marL="263525" indent="0">
              <a:buNone/>
            </a:pPr>
            <a:r>
              <a:rPr lang="nl-BE" sz="1800" b="1" dirty="0" smtClean="0">
                <a:solidFill>
                  <a:schemeClr val="tx2"/>
                </a:solidFill>
              </a:rPr>
              <a:t>Organic Waste Systems</a:t>
            </a:r>
          </a:p>
          <a:p>
            <a:pPr marL="263525" indent="0">
              <a:buNone/>
            </a:pPr>
            <a:r>
              <a:rPr lang="nl-BE" sz="1800" dirty="0" smtClean="0"/>
              <a:t>Testen en diensten m.b.t. biologische afbreekbaarheid, composteerbaarheid, anaerobe vergisting, </a:t>
            </a:r>
            <a:r>
              <a:rPr lang="nl-BE" sz="1800" dirty="0" err="1" smtClean="0"/>
              <a:t>auditing</a:t>
            </a:r>
            <a:r>
              <a:rPr lang="nl-BE" sz="1800" dirty="0" smtClean="0"/>
              <a:t> en controle. Sorteren van diverse afvalstromen en consulting m.b.t. duurzame ontwikkeling.</a:t>
            </a:r>
          </a:p>
          <a:p>
            <a:pPr marL="263525" indent="0">
              <a:buNone/>
            </a:pPr>
            <a:endParaRPr lang="nl-BE" sz="1800" dirty="0" smtClean="0"/>
          </a:p>
          <a:p>
            <a:pPr marL="263525" indent="0">
              <a:buNone/>
            </a:pPr>
            <a:endParaRPr lang="nl-BE" sz="1800" dirty="0"/>
          </a:p>
          <a:p>
            <a:pPr marL="263525" indent="0">
              <a:buNone/>
            </a:pPr>
            <a:endParaRPr lang="nl-BE" sz="18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34" y="4826093"/>
            <a:ext cx="7387331" cy="4927507"/>
          </a:xfrm>
          <a:prstGeom prst="rect">
            <a:avLst/>
          </a:prstGeom>
        </p:spPr>
      </p:pic>
      <p:sp>
        <p:nvSpPr>
          <p:cNvPr id="7" name="Rechthoek 6"/>
          <p:cNvSpPr/>
          <p:nvPr/>
        </p:nvSpPr>
        <p:spPr>
          <a:xfrm>
            <a:off x="9318280" y="1277748"/>
            <a:ext cx="6650590" cy="6740307"/>
          </a:xfrm>
          <a:prstGeom prst="rect">
            <a:avLst/>
          </a:prstGeom>
        </p:spPr>
        <p:txBody>
          <a:bodyPr wrap="square">
            <a:spAutoFit/>
          </a:bodyPr>
          <a:lstStyle/>
          <a:p>
            <a:pPr marL="263525" indent="0">
              <a:buNone/>
            </a:pPr>
            <a:r>
              <a:rPr lang="nl-BE" sz="1800" b="1" dirty="0" err="1" smtClean="0">
                <a:solidFill>
                  <a:schemeClr val="tx2"/>
                </a:solidFill>
              </a:rPr>
              <a:t>Phyto</a:t>
            </a:r>
            <a:r>
              <a:rPr lang="nl-BE" sz="1800" b="1" dirty="0" smtClean="0">
                <a:solidFill>
                  <a:schemeClr val="tx2"/>
                </a:solidFill>
              </a:rPr>
              <a:t>-IT</a:t>
            </a:r>
            <a:endParaRPr lang="nl-BE" sz="1800" b="1" dirty="0">
              <a:solidFill>
                <a:schemeClr val="tx2"/>
              </a:solidFill>
            </a:endParaRPr>
          </a:p>
          <a:p>
            <a:pPr marL="263525" indent="0">
              <a:buNone/>
            </a:pPr>
            <a:r>
              <a:rPr lang="nl-BE" sz="1800" dirty="0"/>
              <a:t>Ontwikkelt software voor plantkunde in land- en tuinbouw</a:t>
            </a:r>
          </a:p>
          <a:p>
            <a:pPr marL="263525" indent="0">
              <a:buNone/>
            </a:pPr>
            <a:endParaRPr lang="nl-BE" sz="1800" b="1" dirty="0">
              <a:solidFill>
                <a:schemeClr val="tx2"/>
              </a:solidFill>
            </a:endParaRPr>
          </a:p>
          <a:p>
            <a:pPr marL="263525" indent="0">
              <a:buNone/>
            </a:pPr>
            <a:r>
              <a:rPr lang="nl-BE" sz="1800" b="1" dirty="0" err="1" smtClean="0">
                <a:solidFill>
                  <a:schemeClr val="tx2"/>
                </a:solidFill>
              </a:rPr>
              <a:t>Primoris</a:t>
            </a:r>
            <a:endParaRPr lang="nl-BE" sz="1800" b="1" dirty="0">
              <a:solidFill>
                <a:schemeClr val="tx2"/>
              </a:solidFill>
            </a:endParaRPr>
          </a:p>
          <a:p>
            <a:pPr marL="263525" indent="0">
              <a:buNone/>
            </a:pPr>
            <a:r>
              <a:rPr lang="nl-BE" sz="1800" dirty="0"/>
              <a:t>Analyseert residu’s van pesticiden en </a:t>
            </a:r>
            <a:r>
              <a:rPr lang="nl-BE" sz="1800" dirty="0" err="1"/>
              <a:t>mycotoxines</a:t>
            </a:r>
            <a:r>
              <a:rPr lang="nl-BE" sz="1800" dirty="0"/>
              <a:t> in voeding en diervoeder</a:t>
            </a:r>
          </a:p>
          <a:p>
            <a:pPr marL="263525" indent="0">
              <a:buNone/>
            </a:pPr>
            <a:endParaRPr lang="nl-BE" sz="1800" b="1" dirty="0">
              <a:solidFill>
                <a:schemeClr val="tx2"/>
              </a:solidFill>
            </a:endParaRPr>
          </a:p>
          <a:p>
            <a:pPr marL="263525" indent="0">
              <a:buNone/>
            </a:pPr>
            <a:r>
              <a:rPr lang="nl-BE" sz="1800" b="1" dirty="0" err="1">
                <a:solidFill>
                  <a:schemeClr val="tx2"/>
                </a:solidFill>
              </a:rPr>
              <a:t>Prodigest</a:t>
            </a:r>
            <a:endParaRPr lang="nl-BE" sz="1800" b="1" dirty="0">
              <a:solidFill>
                <a:schemeClr val="tx2"/>
              </a:solidFill>
            </a:endParaRPr>
          </a:p>
          <a:p>
            <a:pPr marL="263525" indent="0">
              <a:buNone/>
            </a:pPr>
            <a:r>
              <a:rPr lang="nl-BE" sz="1800" dirty="0"/>
              <a:t>Ontwikkelt testplatformen op vlak van gastro-intestinale transit, biologische beschikbaarheid en metabolisme van voeding en medicijnen</a:t>
            </a:r>
          </a:p>
          <a:p>
            <a:pPr marL="263525" indent="0">
              <a:buNone/>
            </a:pPr>
            <a:endParaRPr lang="nl-BE" sz="1800" dirty="0"/>
          </a:p>
          <a:p>
            <a:pPr marL="263525" indent="0">
              <a:buNone/>
            </a:pPr>
            <a:r>
              <a:rPr lang="nl-BE" sz="1800" b="1" dirty="0" err="1">
                <a:solidFill>
                  <a:schemeClr val="tx2"/>
                </a:solidFill>
              </a:rPr>
              <a:t>Progeno</a:t>
            </a:r>
            <a:endParaRPr lang="nl-BE" sz="1800" b="1" dirty="0">
              <a:solidFill>
                <a:schemeClr val="tx2"/>
              </a:solidFill>
            </a:endParaRPr>
          </a:p>
          <a:p>
            <a:pPr marL="263525" indent="0">
              <a:buNone/>
            </a:pPr>
            <a:r>
              <a:rPr lang="nl-BE" sz="1800" dirty="0"/>
              <a:t>Ontwikkelt software rond kwalitatieve kruisings- en selectiemethodes van gewassen</a:t>
            </a:r>
          </a:p>
          <a:p>
            <a:pPr marL="263525" indent="0">
              <a:buNone/>
            </a:pPr>
            <a:endParaRPr lang="nl-BE" sz="1800" dirty="0"/>
          </a:p>
          <a:p>
            <a:pPr marL="263525" indent="0">
              <a:buNone/>
            </a:pPr>
            <a:r>
              <a:rPr lang="nl-BE" sz="1800" b="1" dirty="0" err="1" smtClean="0">
                <a:solidFill>
                  <a:schemeClr val="tx2"/>
                </a:solidFill>
              </a:rPr>
              <a:t>Qpinch</a:t>
            </a:r>
            <a:endParaRPr lang="nl-BE" sz="1800" b="1" dirty="0">
              <a:solidFill>
                <a:schemeClr val="tx2"/>
              </a:solidFill>
            </a:endParaRPr>
          </a:p>
          <a:p>
            <a:pPr marL="263525" indent="0">
              <a:buNone/>
            </a:pPr>
            <a:r>
              <a:rPr lang="nl-BE" sz="1800" dirty="0"/>
              <a:t>Zet restwarmte om in energie</a:t>
            </a:r>
          </a:p>
          <a:p>
            <a:pPr marL="263525" indent="0">
              <a:buNone/>
            </a:pPr>
            <a:endParaRPr lang="nl-BE" sz="1800" dirty="0"/>
          </a:p>
          <a:p>
            <a:pPr marL="263525" indent="0">
              <a:buNone/>
            </a:pPr>
            <a:r>
              <a:rPr lang="nl-BE" sz="1800" b="1" dirty="0" err="1">
                <a:solidFill>
                  <a:schemeClr val="tx2"/>
                </a:solidFill>
              </a:rPr>
              <a:t>Statter</a:t>
            </a:r>
            <a:endParaRPr lang="nl-BE" sz="1800" b="1" dirty="0">
              <a:solidFill>
                <a:schemeClr val="tx2"/>
              </a:solidFill>
            </a:endParaRPr>
          </a:p>
          <a:p>
            <a:pPr marL="263525" indent="0">
              <a:buNone/>
            </a:pPr>
            <a:r>
              <a:rPr lang="nl-BE" sz="1800" dirty="0"/>
              <a:t>Ontwerp, statistische data-analyse en rapportering</a:t>
            </a:r>
          </a:p>
          <a:p>
            <a:pPr marL="263525" indent="0">
              <a:buNone/>
            </a:pPr>
            <a:endParaRPr lang="nl-BE" sz="1800" dirty="0"/>
          </a:p>
          <a:p>
            <a:pPr marL="263525" indent="0">
              <a:buNone/>
            </a:pPr>
            <a:r>
              <a:rPr lang="nl-BE" sz="1800" b="1" dirty="0" err="1">
                <a:solidFill>
                  <a:schemeClr val="tx2"/>
                </a:solidFill>
              </a:rPr>
              <a:t>Terracottem</a:t>
            </a:r>
            <a:endParaRPr lang="nl-BE" sz="1800" b="1" dirty="0">
              <a:solidFill>
                <a:schemeClr val="tx2"/>
              </a:solidFill>
            </a:endParaRPr>
          </a:p>
          <a:p>
            <a:pPr marL="263525" indent="0">
              <a:buNone/>
            </a:pPr>
            <a:r>
              <a:rPr lang="nl-BE" sz="1800" dirty="0" smtClean="0"/>
              <a:t>Bodemconditietechnologie</a:t>
            </a:r>
            <a:endParaRPr lang="nl-BE" sz="1800" dirty="0"/>
          </a:p>
        </p:txBody>
      </p:sp>
    </p:spTree>
    <p:extLst>
      <p:ext uri="{BB962C8B-B14F-4D97-AF65-F5344CB8AC3E}">
        <p14:creationId xmlns:p14="http://schemas.microsoft.com/office/powerpoint/2010/main" val="806640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Vakgroepen</a:t>
            </a:r>
            <a:endParaRPr lang="nl-BE" b="1" dirty="0"/>
          </a:p>
        </p:txBody>
      </p:sp>
      <p:sp>
        <p:nvSpPr>
          <p:cNvPr id="4" name="Tijdelijke aanduiding voor tekst 3"/>
          <p:cNvSpPr>
            <a:spLocks noGrp="1"/>
          </p:cNvSpPr>
          <p:nvPr>
            <p:ph type="body" sz="quarter" idx="10"/>
          </p:nvPr>
        </p:nvSpPr>
        <p:spPr/>
        <p:txBody>
          <a:bodyPr/>
          <a:lstStyle/>
          <a:p>
            <a:endParaRPr lang="nl-BE"/>
          </a:p>
        </p:txBody>
      </p:sp>
      <p:sp>
        <p:nvSpPr>
          <p:cNvPr id="5" name="Tijdelijke aanduiding voor afbeelding 4"/>
          <p:cNvSpPr>
            <a:spLocks noGrp="1"/>
          </p:cNvSpPr>
          <p:nvPr>
            <p:ph type="pic" sz="quarter" idx="11"/>
          </p:nvPr>
        </p:nvSpPr>
        <p:spPr/>
      </p:sp>
      <p:sp>
        <p:nvSpPr>
          <p:cNvPr id="6" name="Tijdelijke aanduiding voor afbeelding 5"/>
          <p:cNvSpPr>
            <a:spLocks noGrp="1"/>
          </p:cNvSpPr>
          <p:nvPr>
            <p:ph type="pic" sz="quarter" idx="12"/>
          </p:nvPr>
        </p:nvSpPr>
        <p:spPr/>
      </p:sp>
      <p:sp>
        <p:nvSpPr>
          <p:cNvPr id="7" name="Tijdelijke aanduiding voor afbeelding 6"/>
          <p:cNvSpPr>
            <a:spLocks noGrp="1"/>
          </p:cNvSpPr>
          <p:nvPr>
            <p:ph type="pic" sz="quarter" idx="13"/>
          </p:nvPr>
        </p:nvSpPr>
        <p:spPr/>
      </p:sp>
      <p:sp>
        <p:nvSpPr>
          <p:cNvPr id="8" name="Tijdelijke aanduiding voor afbeelding 7"/>
          <p:cNvSpPr>
            <a:spLocks noGrp="1"/>
          </p:cNvSpPr>
          <p:nvPr>
            <p:ph type="pic" sz="quarter" idx="14"/>
          </p:nvPr>
        </p:nvSpPr>
        <p:spPr/>
      </p:sp>
    </p:spTree>
    <p:extLst>
      <p:ext uri="{BB962C8B-B14F-4D97-AF65-F5344CB8AC3E}">
        <p14:creationId xmlns:p14="http://schemas.microsoft.com/office/powerpoint/2010/main" val="3195409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a:xfrm>
            <a:off x="-1602393" y="3877161"/>
            <a:ext cx="10067967" cy="324208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19"/>
          <p:cNvSpPr/>
          <p:nvPr/>
        </p:nvSpPr>
        <p:spPr>
          <a:xfrm>
            <a:off x="4862318" y="6872748"/>
            <a:ext cx="7669924"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p:txBody>
          <a:bodyPr/>
          <a:lstStyle/>
          <a:p>
            <a:r>
              <a:rPr lang="nl-NL" dirty="0"/>
              <a:t>vakgroep omgeving</a:t>
            </a:r>
            <a:endParaRPr lang="nl-BE" dirty="0"/>
          </a:p>
        </p:txBody>
      </p:sp>
      <p:sp>
        <p:nvSpPr>
          <p:cNvPr id="14" name="TextBox 9"/>
          <p:cNvSpPr txBox="1"/>
          <p:nvPr/>
        </p:nvSpPr>
        <p:spPr>
          <a:xfrm>
            <a:off x="5198806" y="7119249"/>
            <a:ext cx="6533536" cy="2308324"/>
          </a:xfrm>
          <a:prstGeom prst="rect">
            <a:avLst/>
          </a:prstGeom>
          <a:noFill/>
        </p:spPr>
        <p:txBody>
          <a:bodyPr wrap="square" rtlCol="0">
            <a:spAutoFit/>
          </a:bodyPr>
          <a:lstStyle/>
          <a:p>
            <a:pPr>
              <a:lnSpc>
                <a:spcPct val="120000"/>
              </a:lnSpc>
            </a:pPr>
            <a:r>
              <a:rPr lang="en-US" sz="2400" b="1" dirty="0">
                <a:solidFill>
                  <a:srgbClr val="1E64C8"/>
                </a:solidFill>
              </a:rPr>
              <a:t>Impact:</a:t>
            </a:r>
          </a:p>
          <a:p>
            <a:pPr marL="363538" lvl="1" indent="-363538">
              <a:lnSpc>
                <a:spcPct val="120000"/>
              </a:lnSpc>
              <a:buFont typeface="Arial" panose="020B0604020202020204" pitchFamily="34" charset="0"/>
              <a:buChar char="•"/>
            </a:pPr>
            <a:r>
              <a:rPr lang="en-GB" sz="2400" dirty="0" err="1"/>
              <a:t>Onafhankelijke</a:t>
            </a:r>
            <a:r>
              <a:rPr lang="en-GB" sz="2400" dirty="0"/>
              <a:t>, </a:t>
            </a:r>
            <a:r>
              <a:rPr lang="en-GB" sz="2400" dirty="0" err="1"/>
              <a:t>kritische</a:t>
            </a:r>
            <a:r>
              <a:rPr lang="en-GB" sz="2400" dirty="0"/>
              <a:t> stem via het </a:t>
            </a:r>
            <a:r>
              <a:rPr lang="en-GB" sz="2400" dirty="0" err="1"/>
              <a:t>Onderzoeksplatform</a:t>
            </a:r>
            <a:r>
              <a:rPr lang="en-GB" sz="2400" dirty="0"/>
              <a:t> </a:t>
            </a:r>
            <a:r>
              <a:rPr lang="en-GB" sz="2400" dirty="0" err="1"/>
              <a:t>Natuurlijk</a:t>
            </a:r>
            <a:r>
              <a:rPr lang="en-GB" sz="2400" dirty="0"/>
              <a:t> </a:t>
            </a:r>
            <a:r>
              <a:rPr lang="en-GB" sz="2400" dirty="0" err="1"/>
              <a:t>Kapitaal</a:t>
            </a:r>
            <a:endParaRPr lang="en-GB" sz="2400" dirty="0"/>
          </a:p>
          <a:p>
            <a:pPr marL="363538" lvl="1" indent="-363538">
              <a:lnSpc>
                <a:spcPct val="120000"/>
              </a:lnSpc>
              <a:buFont typeface="Arial" panose="020B0604020202020204" pitchFamily="34" charset="0"/>
              <a:buChar char="•"/>
            </a:pPr>
            <a:r>
              <a:rPr lang="en-GB" sz="2400" dirty="0" err="1"/>
              <a:t>Bewustzijn</a:t>
            </a:r>
            <a:r>
              <a:rPr lang="en-GB" sz="2400" dirty="0"/>
              <a:t> </a:t>
            </a:r>
            <a:r>
              <a:rPr lang="en-GB" sz="2400" dirty="0" err="1"/>
              <a:t>genereren</a:t>
            </a:r>
            <a:r>
              <a:rPr lang="en-GB" sz="2400" dirty="0"/>
              <a:t> over het </a:t>
            </a:r>
            <a:r>
              <a:rPr lang="en-GB" sz="2400" dirty="0" err="1"/>
              <a:t>behoud</a:t>
            </a:r>
            <a:r>
              <a:rPr lang="en-GB" sz="2400" dirty="0"/>
              <a:t> </a:t>
            </a:r>
            <a:r>
              <a:rPr lang="en-GB" sz="2400" dirty="0" err="1"/>
              <a:t>en</a:t>
            </a:r>
            <a:r>
              <a:rPr lang="en-GB" sz="2400" dirty="0"/>
              <a:t> </a:t>
            </a:r>
            <a:r>
              <a:rPr lang="en-GB" sz="2400" dirty="0" err="1"/>
              <a:t>beheer</a:t>
            </a:r>
            <a:r>
              <a:rPr lang="en-GB" sz="2400" dirty="0"/>
              <a:t> van </a:t>
            </a:r>
            <a:r>
              <a:rPr lang="en-GB" sz="2400" dirty="0" err="1"/>
              <a:t>natuurlijke</a:t>
            </a:r>
            <a:r>
              <a:rPr lang="en-GB" sz="2400" dirty="0"/>
              <a:t> </a:t>
            </a:r>
            <a:r>
              <a:rPr lang="en-GB" sz="2400" dirty="0" err="1"/>
              <a:t>rijkdommen</a:t>
            </a:r>
            <a:endParaRPr lang="nl-BE" sz="2400" dirty="0"/>
          </a:p>
        </p:txBody>
      </p:sp>
      <p:pic>
        <p:nvPicPr>
          <p:cNvPr id="15"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648" b="11364"/>
          <a:stretch/>
        </p:blipFill>
        <p:spPr>
          <a:xfrm>
            <a:off x="11021306" y="3877161"/>
            <a:ext cx="6070215" cy="3732647"/>
          </a:xfrm>
          <a:prstGeom prst="rect">
            <a:avLst/>
          </a:prstGeom>
        </p:spPr>
      </p:pic>
      <p:pic>
        <p:nvPicPr>
          <p:cNvPr id="1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9587" y="1227284"/>
            <a:ext cx="4616245" cy="3314909"/>
          </a:xfrm>
          <a:prstGeom prst="rect">
            <a:avLst/>
          </a:prstGeom>
          <a:ln w="76200">
            <a:solidFill>
              <a:schemeClr val="bg1"/>
            </a:solidFill>
          </a:ln>
        </p:spPr>
      </p:pic>
      <p:sp>
        <p:nvSpPr>
          <p:cNvPr id="16" name="TextBox 2"/>
          <p:cNvSpPr txBox="1"/>
          <p:nvPr/>
        </p:nvSpPr>
        <p:spPr>
          <a:xfrm>
            <a:off x="953339" y="1525231"/>
            <a:ext cx="11578902" cy="1643527"/>
          </a:xfrm>
          <a:prstGeom prst="rect">
            <a:avLst/>
          </a:prstGeom>
          <a:noFill/>
        </p:spPr>
        <p:txBody>
          <a:bodyPr wrap="square" rtlCol="0">
            <a:spAutoFit/>
          </a:bodyPr>
          <a:lstStyle/>
          <a:p>
            <a:pPr>
              <a:lnSpc>
                <a:spcPct val="120000"/>
              </a:lnSpc>
            </a:pPr>
            <a:r>
              <a:rPr lang="en-US" sz="2800" dirty="0" err="1"/>
              <a:t>Grensverleggend</a:t>
            </a:r>
            <a:r>
              <a:rPr lang="en-US" sz="2800" dirty="0"/>
              <a:t> </a:t>
            </a:r>
            <a:r>
              <a:rPr lang="en-US" sz="2800" dirty="0" err="1"/>
              <a:t>onderzoek</a:t>
            </a:r>
            <a:r>
              <a:rPr lang="en-US" sz="2800" dirty="0"/>
              <a:t> </a:t>
            </a:r>
            <a:r>
              <a:rPr lang="en-US" sz="2800" dirty="0" err="1"/>
              <a:t>voor</a:t>
            </a:r>
            <a:r>
              <a:rPr lang="en-US" sz="2800" dirty="0"/>
              <a:t> </a:t>
            </a:r>
            <a:r>
              <a:rPr lang="en-US" sz="2800" dirty="0" err="1"/>
              <a:t>een</a:t>
            </a:r>
            <a:r>
              <a:rPr lang="en-US" sz="2800" dirty="0"/>
              <a:t> </a:t>
            </a:r>
            <a:r>
              <a:rPr lang="en-US" sz="2800" dirty="0" err="1"/>
              <a:t>beter</a:t>
            </a:r>
            <a:r>
              <a:rPr lang="en-US" sz="2800" dirty="0"/>
              <a:t> </a:t>
            </a:r>
            <a:r>
              <a:rPr lang="en-US" sz="2800" dirty="0" err="1"/>
              <a:t>begrip</a:t>
            </a:r>
            <a:r>
              <a:rPr lang="en-US" sz="2800" dirty="0"/>
              <a:t>, </a:t>
            </a:r>
            <a:r>
              <a:rPr lang="en-US" sz="2800" dirty="0" err="1"/>
              <a:t>behoud</a:t>
            </a:r>
            <a:r>
              <a:rPr lang="en-US" sz="2800" dirty="0"/>
              <a:t> en </a:t>
            </a:r>
            <a:r>
              <a:rPr lang="en-US" sz="2800" dirty="0" err="1"/>
              <a:t>beheer</a:t>
            </a:r>
            <a:r>
              <a:rPr lang="en-US" sz="2800" dirty="0"/>
              <a:t> van ‘s </a:t>
            </a:r>
            <a:r>
              <a:rPr lang="en-US" sz="2800" dirty="0" err="1"/>
              <a:t>werelds</a:t>
            </a:r>
            <a:r>
              <a:rPr lang="en-US" sz="2800" dirty="0"/>
              <a:t> </a:t>
            </a:r>
            <a:r>
              <a:rPr lang="en-US" sz="2800" dirty="0" err="1"/>
              <a:t>natuurlijk</a:t>
            </a:r>
            <a:r>
              <a:rPr lang="en-US" sz="2800" dirty="0"/>
              <a:t> </a:t>
            </a:r>
            <a:r>
              <a:rPr lang="en-US" sz="2800" dirty="0" err="1"/>
              <a:t>kapitaal</a:t>
            </a:r>
            <a:r>
              <a:rPr lang="en-US" sz="2800" dirty="0"/>
              <a:t> </a:t>
            </a:r>
            <a:r>
              <a:rPr lang="en-US" sz="2800" dirty="0" err="1"/>
              <a:t>gecombineerd</a:t>
            </a:r>
            <a:r>
              <a:rPr lang="en-US" sz="2800" dirty="0"/>
              <a:t> met </a:t>
            </a:r>
            <a:r>
              <a:rPr lang="en-US" sz="2800" dirty="0" err="1" smtClean="0"/>
              <a:t>kwaliteitsvolle</a:t>
            </a:r>
            <a:r>
              <a:rPr lang="en-US" sz="2800" dirty="0" smtClean="0"/>
              <a:t> </a:t>
            </a:r>
            <a:r>
              <a:rPr lang="en-US" sz="2800" dirty="0" err="1" smtClean="0"/>
              <a:t>opleidingen</a:t>
            </a:r>
            <a:r>
              <a:rPr lang="en-US" sz="2800" dirty="0" smtClean="0"/>
              <a:t> </a:t>
            </a:r>
            <a:r>
              <a:rPr lang="en-GB" sz="2800" dirty="0"/>
              <a:t>in het </a:t>
            </a:r>
            <a:r>
              <a:rPr lang="en-GB" sz="2800" dirty="0" err="1"/>
              <a:t>beheer</a:t>
            </a:r>
            <a:r>
              <a:rPr lang="en-GB" sz="2800" dirty="0"/>
              <a:t> van </a:t>
            </a:r>
            <a:r>
              <a:rPr lang="en-GB" sz="2800" dirty="0" err="1"/>
              <a:t>natuurlijke</a:t>
            </a:r>
            <a:r>
              <a:rPr lang="en-GB" sz="2800" dirty="0"/>
              <a:t> </a:t>
            </a:r>
            <a:r>
              <a:rPr lang="en-GB" sz="2800" dirty="0" err="1"/>
              <a:t>rijkdommen</a:t>
            </a:r>
            <a:r>
              <a:rPr lang="en-GB" sz="2800" dirty="0"/>
              <a:t>.</a:t>
            </a:r>
            <a:endParaRPr lang="nl-BE" sz="2800" dirty="0"/>
          </a:p>
        </p:txBody>
      </p:sp>
      <p:sp>
        <p:nvSpPr>
          <p:cNvPr id="13" name="TextBox 7"/>
          <p:cNvSpPr txBox="1"/>
          <p:nvPr/>
        </p:nvSpPr>
        <p:spPr>
          <a:xfrm>
            <a:off x="953339" y="3994668"/>
            <a:ext cx="7114029" cy="2751522"/>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63538" lvl="1" indent="-363538">
              <a:lnSpc>
                <a:spcPct val="120000"/>
              </a:lnSpc>
              <a:buFont typeface="Arial" panose="020B0604020202020204" pitchFamily="34" charset="0"/>
              <a:buChar char="•"/>
            </a:pPr>
            <a:r>
              <a:rPr lang="en-US" sz="2400" dirty="0">
                <a:solidFill>
                  <a:schemeClr val="bg1"/>
                </a:solidFill>
              </a:rPr>
              <a:t>Impact van </a:t>
            </a:r>
            <a:r>
              <a:rPr lang="en-US" sz="2400" dirty="0" err="1">
                <a:solidFill>
                  <a:schemeClr val="bg1"/>
                </a:solidFill>
              </a:rPr>
              <a:t>klimaatverandering</a:t>
            </a:r>
            <a:r>
              <a:rPr lang="en-US" sz="2400" dirty="0">
                <a:solidFill>
                  <a:schemeClr val="bg1"/>
                </a:solidFill>
              </a:rPr>
              <a:t> op </a:t>
            </a:r>
            <a:r>
              <a:rPr lang="en-US" sz="2400" dirty="0" err="1">
                <a:solidFill>
                  <a:schemeClr val="bg1"/>
                </a:solidFill>
              </a:rPr>
              <a:t>ecosystemen</a:t>
            </a:r>
            <a:endParaRPr lang="en-US" sz="2400" dirty="0">
              <a:solidFill>
                <a:schemeClr val="bg1"/>
              </a:solidFill>
            </a:endParaRPr>
          </a:p>
          <a:p>
            <a:pPr marL="363538" lvl="1" indent="-363538">
              <a:lnSpc>
                <a:spcPct val="120000"/>
              </a:lnSpc>
              <a:buFont typeface="Arial" panose="020B0604020202020204" pitchFamily="34" charset="0"/>
              <a:buChar char="•"/>
            </a:pPr>
            <a:r>
              <a:rPr lang="en-US" sz="2400" dirty="0">
                <a:solidFill>
                  <a:schemeClr val="bg1"/>
                </a:solidFill>
              </a:rPr>
              <a:t>Bio-</a:t>
            </a:r>
            <a:r>
              <a:rPr lang="en-US" sz="2400" dirty="0" err="1">
                <a:solidFill>
                  <a:schemeClr val="bg1"/>
                </a:solidFill>
              </a:rPr>
              <a:t>economie</a:t>
            </a:r>
            <a:r>
              <a:rPr lang="en-US" sz="2400" dirty="0">
                <a:solidFill>
                  <a:schemeClr val="bg1"/>
                </a:solidFill>
              </a:rPr>
              <a:t>, </a:t>
            </a:r>
            <a:r>
              <a:rPr lang="en-US" sz="2400" dirty="0" err="1">
                <a:solidFill>
                  <a:schemeClr val="bg1"/>
                </a:solidFill>
              </a:rPr>
              <a:t>ecosysteemdiensten</a:t>
            </a:r>
            <a:r>
              <a:rPr lang="en-US" sz="2400" dirty="0">
                <a:solidFill>
                  <a:schemeClr val="bg1"/>
                </a:solidFill>
              </a:rPr>
              <a:t> en </a:t>
            </a:r>
            <a:r>
              <a:rPr lang="en-US" sz="2400" dirty="0" err="1" smtClean="0">
                <a:solidFill>
                  <a:schemeClr val="bg1"/>
                </a:solidFill>
              </a:rPr>
              <a:t>natuurgebaseerde</a:t>
            </a:r>
            <a:r>
              <a:rPr lang="en-US" sz="2400" dirty="0" smtClean="0">
                <a:solidFill>
                  <a:schemeClr val="bg1"/>
                </a:solidFill>
              </a:rPr>
              <a:t> </a:t>
            </a:r>
            <a:r>
              <a:rPr lang="en-US" sz="2400" dirty="0" err="1">
                <a:solidFill>
                  <a:schemeClr val="bg1"/>
                </a:solidFill>
              </a:rPr>
              <a:t>oplossingen</a:t>
            </a:r>
            <a:endParaRPr lang="en-US" sz="2400" dirty="0">
              <a:solidFill>
                <a:schemeClr val="bg1"/>
              </a:solidFill>
            </a:endParaRPr>
          </a:p>
          <a:p>
            <a:pPr marL="363538" lvl="1" indent="-363538">
              <a:lnSpc>
                <a:spcPct val="120000"/>
              </a:lnSpc>
              <a:buFont typeface="Arial" panose="020B0604020202020204" pitchFamily="34" charset="0"/>
              <a:buChar char="•"/>
            </a:pPr>
            <a:r>
              <a:rPr lang="en-US" sz="2400" dirty="0" err="1">
                <a:solidFill>
                  <a:schemeClr val="bg1"/>
                </a:solidFill>
              </a:rPr>
              <a:t>Weerbaarheid</a:t>
            </a:r>
            <a:r>
              <a:rPr lang="en-US" sz="2400" dirty="0">
                <a:solidFill>
                  <a:schemeClr val="bg1"/>
                </a:solidFill>
              </a:rPr>
              <a:t> </a:t>
            </a:r>
            <a:r>
              <a:rPr lang="en-US" sz="2400" dirty="0" smtClean="0">
                <a:solidFill>
                  <a:schemeClr val="bg1"/>
                </a:solidFill>
              </a:rPr>
              <a:t>en </a:t>
            </a:r>
            <a:r>
              <a:rPr lang="en-US" sz="2400" dirty="0" err="1" smtClean="0">
                <a:solidFill>
                  <a:schemeClr val="bg1"/>
                </a:solidFill>
              </a:rPr>
              <a:t>veerkracht</a:t>
            </a:r>
            <a:r>
              <a:rPr lang="en-US" sz="2400" dirty="0" smtClean="0">
                <a:solidFill>
                  <a:schemeClr val="bg1"/>
                </a:solidFill>
              </a:rPr>
              <a:t> van </a:t>
            </a:r>
            <a:r>
              <a:rPr lang="en-US" sz="2400" dirty="0" err="1">
                <a:solidFill>
                  <a:schemeClr val="bg1"/>
                </a:solidFill>
              </a:rPr>
              <a:t>ecosystemen</a:t>
            </a:r>
            <a:endParaRPr lang="en-US" sz="2400" dirty="0">
              <a:solidFill>
                <a:schemeClr val="bg1"/>
              </a:solidFill>
            </a:endParaRPr>
          </a:p>
          <a:p>
            <a:pPr marL="363538" lvl="1" indent="-363538">
              <a:lnSpc>
                <a:spcPct val="120000"/>
              </a:lnSpc>
              <a:buFont typeface="Arial" panose="020B0604020202020204" pitchFamily="34" charset="0"/>
              <a:buChar char="•"/>
            </a:pPr>
            <a:r>
              <a:rPr lang="en-US" sz="2400" dirty="0" smtClean="0">
                <a:solidFill>
                  <a:schemeClr val="bg1"/>
                </a:solidFill>
              </a:rPr>
              <a:t>Inter-, multi- en </a:t>
            </a:r>
            <a:r>
              <a:rPr lang="en-US" sz="2400" dirty="0" err="1" smtClean="0">
                <a:solidFill>
                  <a:schemeClr val="bg1"/>
                </a:solidFill>
              </a:rPr>
              <a:t>transdisciplinair</a:t>
            </a:r>
            <a:r>
              <a:rPr lang="en-US" sz="2400" dirty="0" smtClean="0">
                <a:solidFill>
                  <a:schemeClr val="bg1"/>
                </a:solidFill>
              </a:rPr>
              <a:t> </a:t>
            </a:r>
            <a:r>
              <a:rPr lang="en-US" sz="2400" dirty="0" err="1">
                <a:solidFill>
                  <a:schemeClr val="bg1"/>
                </a:solidFill>
              </a:rPr>
              <a:t>onderzoek</a:t>
            </a:r>
            <a:endParaRPr lang="en-US" sz="2400" dirty="0">
              <a:solidFill>
                <a:schemeClr val="bg1"/>
              </a:solidFill>
            </a:endParaRPr>
          </a:p>
        </p:txBody>
      </p:sp>
    </p:spTree>
    <p:extLst>
      <p:ext uri="{BB962C8B-B14F-4D97-AF65-F5344CB8AC3E}">
        <p14:creationId xmlns:p14="http://schemas.microsoft.com/office/powerpoint/2010/main" val="32967219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427923" y="7068384"/>
            <a:ext cx="9304419"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p:txBody>
          <a:bodyPr/>
          <a:lstStyle/>
          <a:p>
            <a:r>
              <a:rPr lang="en-US" dirty="0" err="1"/>
              <a:t>Vakgroep</a:t>
            </a:r>
            <a:r>
              <a:rPr lang="en-US" dirty="0"/>
              <a:t> plant </a:t>
            </a:r>
            <a:r>
              <a:rPr lang="en-US" dirty="0" err="1"/>
              <a:t>en</a:t>
            </a:r>
            <a:r>
              <a:rPr lang="en-US" dirty="0"/>
              <a:t> </a:t>
            </a:r>
            <a:r>
              <a:rPr lang="en-US" dirty="0" err="1"/>
              <a:t>gewas</a:t>
            </a:r>
            <a:endParaRPr lang="nl-BE" dirty="0"/>
          </a:p>
        </p:txBody>
      </p:sp>
      <p:sp>
        <p:nvSpPr>
          <p:cNvPr id="14" name="TextBox 9"/>
          <p:cNvSpPr txBox="1"/>
          <p:nvPr/>
        </p:nvSpPr>
        <p:spPr>
          <a:xfrm>
            <a:off x="2745014" y="7361955"/>
            <a:ext cx="8301528" cy="2308324"/>
          </a:xfrm>
          <a:prstGeom prst="rect">
            <a:avLst/>
          </a:prstGeom>
          <a:noFill/>
        </p:spPr>
        <p:txBody>
          <a:bodyPr wrap="square" rtlCol="0">
            <a:spAutoFit/>
          </a:bodyPr>
          <a:lstStyle/>
          <a:p>
            <a:pPr>
              <a:lnSpc>
                <a:spcPct val="120000"/>
              </a:lnSpc>
            </a:pPr>
            <a:r>
              <a:rPr lang="en-US" sz="2400" b="1" dirty="0">
                <a:solidFill>
                  <a:srgbClr val="1E64C8"/>
                </a:solidFill>
              </a:rPr>
              <a:t>Impact:</a:t>
            </a:r>
          </a:p>
          <a:p>
            <a:pPr marL="342900" indent="-342900">
              <a:lnSpc>
                <a:spcPct val="120000"/>
              </a:lnSpc>
              <a:buFont typeface="Arial" panose="020B0604020202020204" pitchFamily="34" charset="0"/>
              <a:buChar char="•"/>
            </a:pPr>
            <a:r>
              <a:rPr lang="en-US" sz="2400" dirty="0" err="1"/>
              <a:t>Duurzame</a:t>
            </a:r>
            <a:r>
              <a:rPr lang="en-US" sz="2400" dirty="0"/>
              <a:t> </a:t>
            </a:r>
            <a:r>
              <a:rPr lang="en-US" sz="2400" dirty="0" err="1"/>
              <a:t>productie</a:t>
            </a:r>
            <a:r>
              <a:rPr lang="en-US" sz="2400" dirty="0"/>
              <a:t> van </a:t>
            </a:r>
            <a:r>
              <a:rPr lang="en-US" sz="2400" dirty="0" err="1"/>
              <a:t>planten</a:t>
            </a:r>
            <a:r>
              <a:rPr lang="en-US" sz="2400" dirty="0"/>
              <a:t> en </a:t>
            </a:r>
            <a:r>
              <a:rPr lang="en-US" sz="2400" dirty="0" err="1"/>
              <a:t>gewassen</a:t>
            </a:r>
            <a:r>
              <a:rPr lang="en-US" sz="2400" dirty="0"/>
              <a:t> </a:t>
            </a:r>
            <a:r>
              <a:rPr lang="en-US" sz="2400" dirty="0" err="1"/>
              <a:t>voor</a:t>
            </a:r>
            <a:r>
              <a:rPr lang="en-US" sz="2400" dirty="0"/>
              <a:t> diverse </a:t>
            </a:r>
            <a:r>
              <a:rPr lang="en-US" sz="2400" dirty="0" err="1"/>
              <a:t>toepassingen</a:t>
            </a:r>
            <a:endParaRPr lang="en-US" sz="2400" dirty="0"/>
          </a:p>
          <a:p>
            <a:pPr marL="342900" indent="-342900">
              <a:lnSpc>
                <a:spcPct val="120000"/>
              </a:lnSpc>
              <a:buFont typeface="Arial" panose="020B0604020202020204" pitchFamily="34" charset="0"/>
              <a:buChar char="•"/>
            </a:pPr>
            <a:r>
              <a:rPr lang="en-US" sz="2400" dirty="0" err="1"/>
              <a:t>Vorming</a:t>
            </a:r>
            <a:r>
              <a:rPr lang="en-US" sz="2400" dirty="0"/>
              <a:t> van plant- </a:t>
            </a:r>
            <a:r>
              <a:rPr lang="en-US" sz="2400" dirty="0" err="1"/>
              <a:t>en</a:t>
            </a:r>
            <a:r>
              <a:rPr lang="en-US" sz="2400" dirty="0"/>
              <a:t> </a:t>
            </a:r>
            <a:r>
              <a:rPr lang="en-US" sz="2400" dirty="0" err="1"/>
              <a:t>gewaswetenschappers</a:t>
            </a:r>
            <a:r>
              <a:rPr lang="en-US" sz="2400" dirty="0"/>
              <a:t> met open, </a:t>
            </a:r>
            <a:r>
              <a:rPr lang="en-US" sz="2400" dirty="0" err="1"/>
              <a:t>kritische</a:t>
            </a:r>
            <a:r>
              <a:rPr lang="en-US" sz="2400" dirty="0"/>
              <a:t> </a:t>
            </a:r>
            <a:r>
              <a:rPr lang="en-US" sz="2400" dirty="0" err="1"/>
              <a:t>geesten</a:t>
            </a:r>
            <a:r>
              <a:rPr lang="en-US" sz="2400" dirty="0"/>
              <a:t> </a:t>
            </a:r>
            <a:r>
              <a:rPr lang="en-US" sz="2400" dirty="0" err="1"/>
              <a:t>en</a:t>
            </a:r>
            <a:r>
              <a:rPr lang="en-US" sz="2400" dirty="0"/>
              <a:t> </a:t>
            </a:r>
            <a:r>
              <a:rPr lang="en-US" sz="2400" dirty="0" err="1"/>
              <a:t>ingenieursattitudes</a:t>
            </a:r>
            <a:endParaRPr lang="en-US" sz="2400" dirty="0"/>
          </a:p>
        </p:txBody>
      </p:sp>
      <p:sp>
        <p:nvSpPr>
          <p:cNvPr id="18" name="Rechthoek 17"/>
          <p:cNvSpPr/>
          <p:nvPr/>
        </p:nvSpPr>
        <p:spPr>
          <a:xfrm>
            <a:off x="-1602393" y="3362632"/>
            <a:ext cx="13334735" cy="399932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53339" y="1525231"/>
            <a:ext cx="11578902" cy="1643527"/>
          </a:xfrm>
          <a:prstGeom prst="rect">
            <a:avLst/>
          </a:prstGeom>
          <a:noFill/>
        </p:spPr>
        <p:txBody>
          <a:bodyPr wrap="square" rtlCol="0">
            <a:spAutoFit/>
          </a:bodyPr>
          <a:lstStyle/>
          <a:p>
            <a:pPr>
              <a:lnSpc>
                <a:spcPct val="120000"/>
              </a:lnSpc>
            </a:pPr>
            <a:r>
              <a:rPr lang="en-US" sz="2800" dirty="0" err="1"/>
              <a:t>Kennis</a:t>
            </a:r>
            <a:r>
              <a:rPr lang="en-US" sz="2800" dirty="0"/>
              <a:t> </a:t>
            </a:r>
            <a:r>
              <a:rPr lang="en-US" sz="2800" dirty="0" err="1"/>
              <a:t>genereren</a:t>
            </a:r>
            <a:r>
              <a:rPr lang="en-US" sz="2800" dirty="0"/>
              <a:t> </a:t>
            </a:r>
            <a:r>
              <a:rPr lang="en-US" sz="2800" dirty="0" err="1"/>
              <a:t>en</a:t>
            </a:r>
            <a:r>
              <a:rPr lang="en-US" sz="2800" dirty="0"/>
              <a:t> </a:t>
            </a:r>
            <a:r>
              <a:rPr lang="en-US" sz="2800" dirty="0" err="1"/>
              <a:t>onderwijs</a:t>
            </a:r>
            <a:r>
              <a:rPr lang="en-US" sz="2800" dirty="0"/>
              <a:t> </a:t>
            </a:r>
            <a:r>
              <a:rPr lang="en-US" sz="2800" dirty="0" err="1"/>
              <a:t>verstrekken</a:t>
            </a:r>
            <a:r>
              <a:rPr lang="en-US" sz="2800" dirty="0"/>
              <a:t> over het </a:t>
            </a:r>
            <a:r>
              <a:rPr lang="en-US" sz="2800" dirty="0" err="1"/>
              <a:t>creëren</a:t>
            </a:r>
            <a:r>
              <a:rPr lang="en-US" sz="2800" dirty="0"/>
              <a:t>, eco-</a:t>
            </a:r>
            <a:r>
              <a:rPr lang="en-US" sz="2800" dirty="0" err="1"/>
              <a:t>fysiologisch</a:t>
            </a:r>
            <a:r>
              <a:rPr lang="en-US" sz="2800" dirty="0"/>
              <a:t> </a:t>
            </a:r>
            <a:r>
              <a:rPr lang="en-US" sz="2800" dirty="0" err="1"/>
              <a:t>functioneren</a:t>
            </a:r>
            <a:r>
              <a:rPr lang="en-US" sz="2800" dirty="0"/>
              <a:t> </a:t>
            </a:r>
            <a:r>
              <a:rPr lang="en-US" sz="2800" dirty="0" err="1"/>
              <a:t>en</a:t>
            </a:r>
            <a:r>
              <a:rPr lang="en-US" sz="2800" dirty="0"/>
              <a:t> </a:t>
            </a:r>
            <a:r>
              <a:rPr lang="en-US" sz="2800" dirty="0" err="1"/>
              <a:t>telen</a:t>
            </a:r>
            <a:r>
              <a:rPr lang="en-US" sz="2800" dirty="0"/>
              <a:t> van </a:t>
            </a:r>
            <a:r>
              <a:rPr lang="en-US" sz="2800" dirty="0" err="1"/>
              <a:t>gezonde</a:t>
            </a:r>
            <a:r>
              <a:rPr lang="en-US" sz="2800" dirty="0"/>
              <a:t> </a:t>
            </a:r>
            <a:r>
              <a:rPr lang="en-US" sz="2800" dirty="0" err="1"/>
              <a:t>planten</a:t>
            </a:r>
            <a:r>
              <a:rPr lang="en-US" sz="2800" dirty="0"/>
              <a:t> </a:t>
            </a:r>
            <a:r>
              <a:rPr lang="en-US" sz="2800" dirty="0" err="1"/>
              <a:t>en</a:t>
            </a:r>
            <a:r>
              <a:rPr lang="en-US" sz="2800" dirty="0"/>
              <a:t> </a:t>
            </a:r>
            <a:r>
              <a:rPr lang="en-US" sz="2800" dirty="0" err="1"/>
              <a:t>gewassen</a:t>
            </a:r>
            <a:r>
              <a:rPr lang="en-US" sz="2800" dirty="0"/>
              <a:t> in </a:t>
            </a:r>
            <a:r>
              <a:rPr lang="en-US" sz="2800" dirty="0" err="1"/>
              <a:t>dynamische</a:t>
            </a:r>
            <a:r>
              <a:rPr lang="en-US" sz="2800" dirty="0"/>
              <a:t>, </a:t>
            </a:r>
            <a:r>
              <a:rPr lang="en-US" sz="2800" dirty="0" err="1"/>
              <a:t>maatschappelijk</a:t>
            </a:r>
            <a:r>
              <a:rPr lang="en-US" sz="2800" dirty="0"/>
              <a:t> </a:t>
            </a:r>
            <a:r>
              <a:rPr lang="en-US" sz="2800" dirty="0" err="1"/>
              <a:t>verantwoorde</a:t>
            </a:r>
            <a:r>
              <a:rPr lang="en-US" sz="2800" dirty="0"/>
              <a:t> </a:t>
            </a:r>
            <a:r>
              <a:rPr lang="en-US" sz="2800" dirty="0" err="1"/>
              <a:t>teeltsystemen</a:t>
            </a:r>
            <a:r>
              <a:rPr lang="en-US" sz="2800" dirty="0"/>
              <a:t>.</a:t>
            </a:r>
            <a:endParaRPr lang="nl-BE" sz="2800" dirty="0"/>
          </a:p>
        </p:txBody>
      </p:sp>
      <p:sp>
        <p:nvSpPr>
          <p:cNvPr id="12" name="TextBox 7"/>
          <p:cNvSpPr txBox="1"/>
          <p:nvPr/>
        </p:nvSpPr>
        <p:spPr>
          <a:xfrm>
            <a:off x="830117" y="3528771"/>
            <a:ext cx="10732617" cy="3637919"/>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63538" indent="-363538">
              <a:lnSpc>
                <a:spcPct val="120000"/>
              </a:lnSpc>
              <a:buFont typeface="Arial" panose="020B0604020202020204" pitchFamily="34" charset="0"/>
              <a:buChar char="•"/>
            </a:pPr>
            <a:r>
              <a:rPr lang="nl-BE" sz="2400" dirty="0">
                <a:solidFill>
                  <a:schemeClr val="bg1"/>
                </a:solidFill>
              </a:rPr>
              <a:t>Productiesystemen</a:t>
            </a:r>
          </a:p>
          <a:p>
            <a:pPr marL="363538" indent="-363538">
              <a:lnSpc>
                <a:spcPct val="120000"/>
              </a:lnSpc>
              <a:buFont typeface="Arial" panose="020B0604020202020204" pitchFamily="34" charset="0"/>
              <a:buChar char="•"/>
            </a:pPr>
            <a:r>
              <a:rPr lang="nl-BE" sz="2400" dirty="0">
                <a:solidFill>
                  <a:schemeClr val="bg1"/>
                </a:solidFill>
              </a:rPr>
              <a:t>Plantenveredeling</a:t>
            </a:r>
          </a:p>
          <a:p>
            <a:pPr marL="363538" indent="-363538">
              <a:lnSpc>
                <a:spcPct val="120000"/>
              </a:lnSpc>
              <a:buFont typeface="Arial" panose="020B0604020202020204" pitchFamily="34" charset="0"/>
              <a:buChar char="•"/>
            </a:pPr>
            <a:r>
              <a:rPr lang="nl-BE" sz="2400" dirty="0" err="1">
                <a:solidFill>
                  <a:schemeClr val="bg1"/>
                </a:solidFill>
              </a:rPr>
              <a:t>Ecofysiologie</a:t>
            </a:r>
            <a:endParaRPr lang="nl-BE" sz="2400" dirty="0">
              <a:solidFill>
                <a:schemeClr val="bg1"/>
              </a:solidFill>
            </a:endParaRPr>
          </a:p>
          <a:p>
            <a:pPr marL="363538" indent="-363538">
              <a:lnSpc>
                <a:spcPct val="120000"/>
              </a:lnSpc>
              <a:buFont typeface="Arial" panose="020B0604020202020204" pitchFamily="34" charset="0"/>
              <a:buChar char="•"/>
            </a:pPr>
            <a:r>
              <a:rPr lang="nl-BE" sz="2400" dirty="0">
                <a:solidFill>
                  <a:schemeClr val="bg1"/>
                </a:solidFill>
              </a:rPr>
              <a:t>Ziektes, plagen, onkruid en het geïntegreerd beheer ervan</a:t>
            </a:r>
          </a:p>
          <a:p>
            <a:pPr marL="363538" indent="-363538">
              <a:lnSpc>
                <a:spcPct val="120000"/>
              </a:lnSpc>
              <a:buFont typeface="Arial" panose="020B0604020202020204" pitchFamily="34" charset="0"/>
              <a:buChar char="•"/>
            </a:pPr>
            <a:r>
              <a:rPr lang="nl-BE" sz="2400" dirty="0">
                <a:solidFill>
                  <a:schemeClr val="bg1"/>
                </a:solidFill>
              </a:rPr>
              <a:t>Toegepaste entomologie en </a:t>
            </a:r>
            <a:r>
              <a:rPr lang="nl-BE" sz="2400" dirty="0" err="1">
                <a:solidFill>
                  <a:schemeClr val="bg1"/>
                </a:solidFill>
              </a:rPr>
              <a:t>acorologie</a:t>
            </a:r>
            <a:endParaRPr lang="nl-BE" sz="2400" dirty="0">
              <a:solidFill>
                <a:schemeClr val="bg1"/>
              </a:solidFill>
            </a:endParaRPr>
          </a:p>
          <a:p>
            <a:pPr marL="363538" indent="-363538">
              <a:lnSpc>
                <a:spcPct val="120000"/>
              </a:lnSpc>
              <a:buFont typeface="Arial" panose="020B0604020202020204" pitchFamily="34" charset="0"/>
              <a:buChar char="•"/>
            </a:pPr>
            <a:r>
              <a:rPr lang="nl-BE" sz="2400" dirty="0">
                <a:solidFill>
                  <a:schemeClr val="bg1"/>
                </a:solidFill>
              </a:rPr>
              <a:t>Biotechnologie</a:t>
            </a:r>
          </a:p>
          <a:p>
            <a:pPr marL="363538" indent="-363538">
              <a:lnSpc>
                <a:spcPct val="120000"/>
              </a:lnSpc>
              <a:buFont typeface="Arial" panose="020B0604020202020204" pitchFamily="34" charset="0"/>
              <a:buChar char="•"/>
            </a:pPr>
            <a:r>
              <a:rPr lang="nl-BE" sz="2400" dirty="0">
                <a:solidFill>
                  <a:schemeClr val="bg1"/>
                </a:solidFill>
              </a:rPr>
              <a:t>Monitoring en modellering</a:t>
            </a:r>
            <a:endParaRPr lang="en-US" sz="2400" dirty="0">
              <a:solidFill>
                <a:schemeClr val="bg1"/>
              </a:solid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018" y="2727421"/>
            <a:ext cx="5386085" cy="4713813"/>
          </a:xfrm>
          <a:prstGeom prst="rect">
            <a:avLst/>
          </a:prstGeom>
        </p:spPr>
      </p:pic>
    </p:spTree>
    <p:extLst>
      <p:ext uri="{BB962C8B-B14F-4D97-AF65-F5344CB8AC3E}">
        <p14:creationId xmlns:p14="http://schemas.microsoft.com/office/powerpoint/2010/main" val="2277483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8197" y="7138333"/>
            <a:ext cx="6058409" cy="4028197"/>
          </a:xfrm>
          <a:prstGeom prst="rect">
            <a:avLst/>
          </a:prstGeom>
        </p:spPr>
      </p:pic>
      <p:sp>
        <p:nvSpPr>
          <p:cNvPr id="19" name="Rechthoek 18"/>
          <p:cNvSpPr/>
          <p:nvPr/>
        </p:nvSpPr>
        <p:spPr>
          <a:xfrm>
            <a:off x="9109281" y="3781083"/>
            <a:ext cx="7415162" cy="353411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l="35774" r="7452"/>
          <a:stretch/>
        </p:blipFill>
        <p:spPr>
          <a:xfrm>
            <a:off x="13555713" y="1796558"/>
            <a:ext cx="4483510" cy="1579418"/>
          </a:xfrm>
          <a:prstGeom prst="rect">
            <a:avLst/>
          </a:prstGeom>
        </p:spPr>
      </p:pic>
      <p:sp>
        <p:nvSpPr>
          <p:cNvPr id="9" name="Titel 8"/>
          <p:cNvSpPr>
            <a:spLocks noGrp="1"/>
          </p:cNvSpPr>
          <p:nvPr>
            <p:ph type="title"/>
          </p:nvPr>
        </p:nvSpPr>
        <p:spPr>
          <a:xfrm>
            <a:off x="830117" y="754172"/>
            <a:ext cx="15705282" cy="863693"/>
          </a:xfrm>
        </p:spPr>
        <p:txBody>
          <a:bodyPr/>
          <a:lstStyle/>
          <a:p>
            <a:r>
              <a:rPr lang="nl-NL" dirty="0"/>
              <a:t>vakgroep </a:t>
            </a:r>
            <a:r>
              <a:rPr lang="en-US" dirty="0"/>
              <a:t>DIERWETENSCHAPPEN </a:t>
            </a:r>
            <a:br>
              <a:rPr lang="en-US" dirty="0"/>
            </a:br>
            <a:r>
              <a:rPr lang="en-US" dirty="0"/>
              <a:t>EN AQUATISCHE ECOLOGIE </a:t>
            </a:r>
            <a:endParaRPr lang="nl-BE" dirty="0"/>
          </a:p>
        </p:txBody>
      </p:sp>
      <p:sp>
        <p:nvSpPr>
          <p:cNvPr id="14" name="TextBox 9"/>
          <p:cNvSpPr txBox="1"/>
          <p:nvPr/>
        </p:nvSpPr>
        <p:spPr>
          <a:xfrm>
            <a:off x="9415940" y="3943613"/>
            <a:ext cx="6784039" cy="3194721"/>
          </a:xfrm>
          <a:prstGeom prst="rect">
            <a:avLst/>
          </a:prstGeom>
          <a:noFill/>
        </p:spPr>
        <p:txBody>
          <a:bodyPr wrap="square" rtlCol="0">
            <a:spAutoFit/>
          </a:bodyPr>
          <a:lstStyle/>
          <a:p>
            <a:pPr>
              <a:lnSpc>
                <a:spcPct val="120000"/>
              </a:lnSpc>
            </a:pPr>
            <a:r>
              <a:rPr lang="en-US" sz="2400" b="1" dirty="0">
                <a:solidFill>
                  <a:srgbClr val="1E64C8"/>
                </a:solidFill>
              </a:rPr>
              <a:t>Impact:</a:t>
            </a:r>
          </a:p>
          <a:p>
            <a:pPr marL="342900" indent="-342900">
              <a:lnSpc>
                <a:spcPct val="120000"/>
              </a:lnSpc>
              <a:buFont typeface="Arial" panose="020B0604020202020204" pitchFamily="34" charset="0"/>
              <a:buChar char="•"/>
            </a:pPr>
            <a:r>
              <a:rPr lang="nl-BE" sz="2400" dirty="0"/>
              <a:t>Kwaliteitsvolle, veilige en duurzame inzet van dieren met een minimale impact op het milieu en het klimaat. </a:t>
            </a:r>
          </a:p>
          <a:p>
            <a:pPr marL="342900" indent="-342900">
              <a:lnSpc>
                <a:spcPct val="120000"/>
              </a:lnSpc>
              <a:buFont typeface="Arial" panose="020B0604020202020204" pitchFamily="34" charset="0"/>
              <a:buChar char="•"/>
            </a:pPr>
            <a:r>
              <a:rPr lang="nl-BE" sz="2400" dirty="0"/>
              <a:t>Ecologisch relevante risico-inschatting van antropogene milieuverstoring in het kader van duurzaamheidsbeleid.</a:t>
            </a:r>
          </a:p>
        </p:txBody>
      </p:sp>
      <p:sp>
        <p:nvSpPr>
          <p:cNvPr id="18" name="Rechthoek 17"/>
          <p:cNvSpPr/>
          <p:nvPr/>
        </p:nvSpPr>
        <p:spPr>
          <a:xfrm>
            <a:off x="-1602393" y="3784896"/>
            <a:ext cx="10230199" cy="3796636"/>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38591" y="1796558"/>
            <a:ext cx="11578902" cy="1865126"/>
          </a:xfrm>
          <a:prstGeom prst="rect">
            <a:avLst/>
          </a:prstGeom>
          <a:noFill/>
        </p:spPr>
        <p:txBody>
          <a:bodyPr wrap="square" rtlCol="0">
            <a:spAutoFit/>
          </a:bodyPr>
          <a:lstStyle/>
          <a:p>
            <a:pPr>
              <a:lnSpc>
                <a:spcPct val="120000"/>
              </a:lnSpc>
            </a:pPr>
            <a:r>
              <a:rPr lang="nl-BE" sz="2400" dirty="0"/>
              <a:t>Onderzoek, onderwijs en maatschappelijke dienstverlening m.b.t. verschillende functies van dieren voor de mens, waaronder duurzame productie van gezond voedsel en de </a:t>
            </a:r>
            <a:r>
              <a:rPr lang="nl-BE" sz="2400" dirty="0">
                <a:cs typeface="Arial"/>
              </a:rPr>
              <a:t>evaluatie </a:t>
            </a:r>
            <a:r>
              <a:rPr lang="nl-BE" sz="2400" dirty="0"/>
              <a:t>van antropogene invloeden op het leefmilieu in functie van een optimale en duurzame exploitatie.</a:t>
            </a:r>
          </a:p>
        </p:txBody>
      </p:sp>
      <p:sp>
        <p:nvSpPr>
          <p:cNvPr id="13" name="TextBox 7"/>
          <p:cNvSpPr txBox="1"/>
          <p:nvPr/>
        </p:nvSpPr>
        <p:spPr>
          <a:xfrm>
            <a:off x="938591" y="3902049"/>
            <a:ext cx="7477111" cy="3637919"/>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63538" indent="-363538">
              <a:lnSpc>
                <a:spcPct val="120000"/>
              </a:lnSpc>
              <a:buFont typeface="Arial" panose="020B0604020202020204" pitchFamily="34" charset="0"/>
              <a:buChar char="•"/>
            </a:pPr>
            <a:r>
              <a:rPr lang="nl-BE" sz="2400" dirty="0" smtClean="0">
                <a:solidFill>
                  <a:schemeClr val="bg1"/>
                </a:solidFill>
              </a:rPr>
              <a:t>Diervoeder </a:t>
            </a:r>
            <a:r>
              <a:rPr lang="nl-BE" sz="2400" dirty="0">
                <a:solidFill>
                  <a:schemeClr val="bg1"/>
                </a:solidFill>
              </a:rPr>
              <a:t>en kwaliteit van dierlijke producten</a:t>
            </a:r>
          </a:p>
          <a:p>
            <a:pPr marL="363538" indent="-363538">
              <a:lnSpc>
                <a:spcPct val="120000"/>
              </a:lnSpc>
              <a:buFont typeface="Arial" panose="020B0604020202020204" pitchFamily="34" charset="0"/>
              <a:buChar char="•"/>
            </a:pPr>
            <a:r>
              <a:rPr lang="nl-BE" sz="2400" dirty="0">
                <a:solidFill>
                  <a:schemeClr val="bg1"/>
                </a:solidFill>
              </a:rPr>
              <a:t>Data-gedreven diermanagement</a:t>
            </a:r>
          </a:p>
          <a:p>
            <a:pPr marL="363538" indent="-363538">
              <a:lnSpc>
                <a:spcPct val="120000"/>
              </a:lnSpc>
              <a:buFont typeface="Arial" panose="020B0604020202020204" pitchFamily="34" charset="0"/>
              <a:buChar char="•"/>
            </a:pPr>
            <a:r>
              <a:rPr lang="nl-BE" sz="2400" dirty="0" smtClean="0">
                <a:solidFill>
                  <a:schemeClr val="bg1"/>
                </a:solidFill>
              </a:rPr>
              <a:t>I</a:t>
            </a:r>
            <a:r>
              <a:rPr lang="nl-BE" sz="2400" smtClean="0">
                <a:solidFill>
                  <a:schemeClr val="bg1"/>
                </a:solidFill>
              </a:rPr>
              <a:t>mmunologie </a:t>
            </a:r>
            <a:r>
              <a:rPr lang="nl-BE" sz="2400" dirty="0">
                <a:solidFill>
                  <a:schemeClr val="bg1"/>
                </a:solidFill>
              </a:rPr>
              <a:t>en biotechnologie voor mens en dier</a:t>
            </a:r>
          </a:p>
          <a:p>
            <a:pPr marL="363538" indent="-363538">
              <a:lnSpc>
                <a:spcPct val="120000"/>
              </a:lnSpc>
              <a:buFont typeface="Arial" panose="020B0604020202020204" pitchFamily="34" charset="0"/>
              <a:buChar char="•"/>
            </a:pPr>
            <a:r>
              <a:rPr lang="nl-BE" sz="2400" dirty="0" err="1">
                <a:solidFill>
                  <a:schemeClr val="bg1"/>
                </a:solidFill>
                <a:cs typeface="Arial"/>
              </a:rPr>
              <a:t>Larvicultuur</a:t>
            </a:r>
            <a:r>
              <a:rPr lang="nl-BE" sz="2400" dirty="0">
                <a:solidFill>
                  <a:schemeClr val="bg1"/>
                </a:solidFill>
                <a:cs typeface="Arial"/>
              </a:rPr>
              <a:t> van aquatische dieren</a:t>
            </a:r>
          </a:p>
          <a:p>
            <a:pPr marL="363220" indent="-363220">
              <a:lnSpc>
                <a:spcPct val="120000"/>
              </a:lnSpc>
              <a:buFont typeface="Arial" panose="020B0604020202020204" pitchFamily="34" charset="0"/>
              <a:buChar char="•"/>
            </a:pPr>
            <a:r>
              <a:rPr lang="nl-BE" sz="2400" dirty="0">
                <a:solidFill>
                  <a:schemeClr val="bg1"/>
                </a:solidFill>
              </a:rPr>
              <a:t>Geïntegreerde aquacultuur</a:t>
            </a:r>
            <a:endParaRPr lang="nl-BE" sz="2400" dirty="0">
              <a:solidFill>
                <a:schemeClr val="bg1"/>
              </a:solidFill>
              <a:cs typeface="Arial"/>
            </a:endParaRPr>
          </a:p>
          <a:p>
            <a:pPr marL="363538" indent="-363538">
              <a:lnSpc>
                <a:spcPct val="120000"/>
              </a:lnSpc>
              <a:buFont typeface="Arial" panose="020B0604020202020204" pitchFamily="34" charset="0"/>
              <a:buChar char="•"/>
            </a:pPr>
            <a:r>
              <a:rPr lang="nl-BE" sz="2400" dirty="0">
                <a:solidFill>
                  <a:schemeClr val="bg1"/>
                </a:solidFill>
              </a:rPr>
              <a:t>Aquatische ecologie </a:t>
            </a:r>
          </a:p>
          <a:p>
            <a:pPr marL="363220" indent="-363220">
              <a:lnSpc>
                <a:spcPct val="120000"/>
              </a:lnSpc>
              <a:buFont typeface="Arial" panose="020B0604020202020204" pitchFamily="34" charset="0"/>
              <a:buChar char="•"/>
            </a:pPr>
            <a:r>
              <a:rPr lang="nl-NL" sz="2400" dirty="0">
                <a:solidFill>
                  <a:schemeClr val="bg1"/>
                </a:solidFill>
                <a:cs typeface="Arial"/>
              </a:rPr>
              <a:t>Mariene biotechnologie &amp; mariene </a:t>
            </a:r>
            <a:r>
              <a:rPr lang="nl-NL" sz="2400" dirty="0" err="1">
                <a:solidFill>
                  <a:schemeClr val="bg1"/>
                </a:solidFill>
                <a:cs typeface="Arial"/>
              </a:rPr>
              <a:t>bioeconomie</a:t>
            </a:r>
            <a:endParaRPr lang="nl-BE" sz="2400" dirty="0" err="1">
              <a:solidFill>
                <a:schemeClr val="bg1"/>
              </a:solidFill>
              <a:cs typeface="Aria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5682" y="6833937"/>
            <a:ext cx="3892885" cy="2919664"/>
          </a:xfrm>
          <a:prstGeom prst="rect">
            <a:avLst/>
          </a:prstGeom>
        </p:spPr>
      </p:pic>
    </p:spTree>
    <p:extLst>
      <p:ext uri="{BB962C8B-B14F-4D97-AF65-F5344CB8AC3E}">
        <p14:creationId xmlns:p14="http://schemas.microsoft.com/office/powerpoint/2010/main" val="3548774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639961" y="5374379"/>
            <a:ext cx="9108560" cy="4787259"/>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1562859" y="4139626"/>
            <a:ext cx="12285633" cy="2826761"/>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7" y="796896"/>
            <a:ext cx="15705282" cy="863693"/>
          </a:xfrm>
        </p:spPr>
        <p:txBody>
          <a:bodyPr/>
          <a:lstStyle/>
          <a:p>
            <a:r>
              <a:rPr lang="nl-NL" dirty="0"/>
              <a:t>vakgroep </a:t>
            </a:r>
            <a:r>
              <a:rPr lang="en-US" dirty="0"/>
              <a:t>LEVENSMIDDELENTECHNOLOGIE, VOEDSELVEILIGHEID EN GEZONDHEID</a:t>
            </a:r>
            <a:endParaRPr lang="nl-BE" dirty="0"/>
          </a:p>
        </p:txBody>
      </p:sp>
      <p:sp>
        <p:nvSpPr>
          <p:cNvPr id="14" name="TextBox 9"/>
          <p:cNvSpPr txBox="1"/>
          <p:nvPr/>
        </p:nvSpPr>
        <p:spPr>
          <a:xfrm>
            <a:off x="2905432" y="7002078"/>
            <a:ext cx="8159377" cy="2123658"/>
          </a:xfrm>
          <a:prstGeom prst="rect">
            <a:avLst/>
          </a:prstGeom>
          <a:noFill/>
        </p:spPr>
        <p:txBody>
          <a:bodyPr wrap="square" rtlCol="0">
            <a:spAutoFit/>
          </a:bodyPr>
          <a:lstStyle/>
          <a:p>
            <a:pPr>
              <a:lnSpc>
                <a:spcPct val="120000"/>
              </a:lnSpc>
            </a:pPr>
            <a:r>
              <a:rPr lang="en-US" sz="2200" b="1" dirty="0">
                <a:solidFill>
                  <a:srgbClr val="1E64C8"/>
                </a:solidFill>
              </a:rPr>
              <a:t>Impact:</a:t>
            </a:r>
          </a:p>
          <a:p>
            <a:pPr marL="342900" indent="-342900">
              <a:lnSpc>
                <a:spcPct val="120000"/>
              </a:lnSpc>
              <a:buFont typeface="Arial" panose="020B0604020202020204" pitchFamily="34" charset="0"/>
              <a:buChar char="•"/>
            </a:pPr>
            <a:r>
              <a:rPr lang="en-US" sz="2200" dirty="0" err="1"/>
              <a:t>Consumenten</a:t>
            </a:r>
            <a:r>
              <a:rPr lang="en-US" sz="2200" dirty="0"/>
              <a:t> </a:t>
            </a:r>
            <a:r>
              <a:rPr lang="en-US" sz="2200" dirty="0" err="1"/>
              <a:t>voorzien</a:t>
            </a:r>
            <a:r>
              <a:rPr lang="en-US" sz="2200" dirty="0"/>
              <a:t> van </a:t>
            </a:r>
            <a:r>
              <a:rPr lang="en-US" sz="2200" dirty="0" err="1"/>
              <a:t>lekker</a:t>
            </a:r>
            <a:r>
              <a:rPr lang="en-US" sz="2200" dirty="0"/>
              <a:t>, </a:t>
            </a:r>
            <a:r>
              <a:rPr lang="en-US" sz="2200" dirty="0" err="1"/>
              <a:t>veilig</a:t>
            </a:r>
            <a:r>
              <a:rPr lang="en-US" sz="2200" dirty="0"/>
              <a:t> </a:t>
            </a:r>
            <a:r>
              <a:rPr lang="en-US" sz="2200" dirty="0" err="1"/>
              <a:t>en</a:t>
            </a:r>
            <a:r>
              <a:rPr lang="en-US" sz="2200" dirty="0"/>
              <a:t> </a:t>
            </a:r>
            <a:r>
              <a:rPr lang="en-US" sz="2200" dirty="0" err="1"/>
              <a:t>voedzaam</a:t>
            </a:r>
            <a:r>
              <a:rPr lang="en-US" sz="2200" dirty="0"/>
              <a:t> </a:t>
            </a:r>
            <a:r>
              <a:rPr lang="en-US" sz="2200" dirty="0" err="1"/>
              <a:t>voedsel</a:t>
            </a:r>
            <a:r>
              <a:rPr lang="en-US" sz="2200" dirty="0"/>
              <a:t>, </a:t>
            </a:r>
          </a:p>
          <a:p>
            <a:pPr marL="342900" indent="-342900">
              <a:lnSpc>
                <a:spcPct val="120000"/>
              </a:lnSpc>
              <a:buFont typeface="Arial" panose="020B0604020202020204" pitchFamily="34" charset="0"/>
              <a:buChar char="•"/>
            </a:pPr>
            <a:r>
              <a:rPr lang="en-US" sz="2200" dirty="0" err="1"/>
              <a:t>Interactie</a:t>
            </a:r>
            <a:r>
              <a:rPr lang="en-US" sz="2200" dirty="0"/>
              <a:t> met </a:t>
            </a:r>
            <a:r>
              <a:rPr lang="en-US" sz="2200" dirty="0" err="1"/>
              <a:t>verschillende</a:t>
            </a:r>
            <a:r>
              <a:rPr lang="en-US" sz="2200" dirty="0"/>
              <a:t> </a:t>
            </a:r>
            <a:r>
              <a:rPr lang="en-US" sz="2200" dirty="0" err="1"/>
              <a:t>belanghebbenden</a:t>
            </a:r>
            <a:r>
              <a:rPr lang="en-US" sz="2200" dirty="0"/>
              <a:t>: </a:t>
            </a:r>
            <a:r>
              <a:rPr lang="en-US" sz="2200" dirty="0" err="1"/>
              <a:t>voedingsindustrie</a:t>
            </a:r>
            <a:r>
              <a:rPr lang="en-US" sz="2200" dirty="0"/>
              <a:t>, </a:t>
            </a:r>
            <a:r>
              <a:rPr lang="en-US" sz="2200" dirty="0" err="1"/>
              <a:t>onderzoekswereld</a:t>
            </a:r>
            <a:r>
              <a:rPr lang="en-US" sz="2200" dirty="0"/>
              <a:t>, </a:t>
            </a:r>
            <a:r>
              <a:rPr lang="en-US" sz="2200" dirty="0" err="1"/>
              <a:t>overheid</a:t>
            </a:r>
            <a:r>
              <a:rPr lang="en-US" sz="2200" dirty="0"/>
              <a:t> </a:t>
            </a:r>
            <a:r>
              <a:rPr lang="en-US" sz="2200" dirty="0" err="1"/>
              <a:t>en</a:t>
            </a:r>
            <a:r>
              <a:rPr lang="en-US" sz="2200" dirty="0"/>
              <a:t> </a:t>
            </a:r>
            <a:r>
              <a:rPr lang="en-US" sz="2200" dirty="0" err="1"/>
              <a:t>ngo’s</a:t>
            </a:r>
            <a:r>
              <a:rPr lang="en-US" sz="2200" dirty="0"/>
              <a:t>. </a:t>
            </a:r>
          </a:p>
        </p:txBody>
      </p:sp>
      <p:pic>
        <p:nvPicPr>
          <p:cNvPr id="1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810" y="4222463"/>
            <a:ext cx="6580239" cy="3948143"/>
          </a:xfrm>
          <a:prstGeom prst="rect">
            <a:avLst/>
          </a:prstGeom>
        </p:spPr>
      </p:pic>
      <p:sp>
        <p:nvSpPr>
          <p:cNvPr id="13" name="TextBox 7"/>
          <p:cNvSpPr txBox="1"/>
          <p:nvPr/>
        </p:nvSpPr>
        <p:spPr>
          <a:xfrm>
            <a:off x="869651" y="4186497"/>
            <a:ext cx="10732617" cy="2751522"/>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Levensmiddelentechnologie</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Levensmiddelenchemie</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Levensmiddelenmicrobiologie</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Voedselverpakkingen</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Voeding</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gezondheid</a:t>
            </a:r>
            <a:endParaRPr lang="nl-BE" sz="2400" dirty="0">
              <a:solidFill>
                <a:schemeClr val="bg1"/>
              </a:solidFill>
            </a:endParaRPr>
          </a:p>
        </p:txBody>
      </p:sp>
      <p:sp>
        <p:nvSpPr>
          <p:cNvPr id="12" name="Rechthoek 11"/>
          <p:cNvSpPr/>
          <p:nvPr/>
        </p:nvSpPr>
        <p:spPr>
          <a:xfrm>
            <a:off x="869651" y="1730134"/>
            <a:ext cx="16141092" cy="2308324"/>
          </a:xfrm>
          <a:prstGeom prst="rect">
            <a:avLst/>
          </a:prstGeom>
          <a:noFill/>
        </p:spPr>
        <p:txBody>
          <a:bodyPr wrap="square" rtlCol="0">
            <a:spAutoFit/>
          </a:bodyPr>
          <a:lstStyle/>
          <a:p>
            <a:pPr>
              <a:lnSpc>
                <a:spcPct val="120000"/>
              </a:lnSpc>
            </a:pPr>
            <a:r>
              <a:rPr lang="nl-BE" sz="2400" dirty="0"/>
              <a:t>Internationaal vernieuwend onderzoek in levensmiddelentechnologie, -chemie, -microbiologie, voeding en gezondheid. </a:t>
            </a:r>
          </a:p>
          <a:p>
            <a:pPr>
              <a:lnSpc>
                <a:spcPct val="120000"/>
              </a:lnSpc>
            </a:pPr>
            <a:r>
              <a:rPr lang="nl-BE" sz="2400" dirty="0"/>
              <a:t>De vakgroep staat voor veelzijdig toegepast en fundamenteel onderzoek met grote maatschappelijke relevantie, in (</a:t>
            </a:r>
            <a:r>
              <a:rPr lang="nl-BE" sz="2400" dirty="0" err="1"/>
              <a:t>inter</a:t>
            </a:r>
            <a:r>
              <a:rPr lang="nl-BE" sz="2400" dirty="0"/>
              <a:t>)nationale samenwerking met de voedingsindustrie, overheid, consumentenorganisaties en andere belanghebbenden.</a:t>
            </a:r>
          </a:p>
        </p:txBody>
      </p:sp>
    </p:spTree>
    <p:extLst>
      <p:ext uri="{BB962C8B-B14F-4D97-AF65-F5344CB8AC3E}">
        <p14:creationId xmlns:p14="http://schemas.microsoft.com/office/powerpoint/2010/main" val="2322726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2722798" y="6421582"/>
            <a:ext cx="10328183" cy="3570003"/>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8" y="136025"/>
            <a:ext cx="16700286" cy="863693"/>
          </a:xfrm>
        </p:spPr>
        <p:txBody>
          <a:bodyPr/>
          <a:lstStyle/>
          <a:p>
            <a:r>
              <a:rPr lang="nl-NL" dirty="0"/>
              <a:t>vakgroep </a:t>
            </a:r>
            <a:r>
              <a:rPr lang="en-US" dirty="0" err="1"/>
              <a:t>Groene</a:t>
            </a:r>
            <a:r>
              <a:rPr lang="en-US" dirty="0"/>
              <a:t> </a:t>
            </a:r>
            <a:r>
              <a:rPr lang="en-US" dirty="0" err="1"/>
              <a:t>chemie</a:t>
            </a:r>
            <a:r>
              <a:rPr lang="en-US" dirty="0"/>
              <a:t> &amp; </a:t>
            </a:r>
            <a:r>
              <a:rPr lang="en-US" dirty="0" err="1"/>
              <a:t>technologie</a:t>
            </a:r>
            <a:endParaRPr lang="nl-BE" dirty="0"/>
          </a:p>
        </p:txBody>
      </p:sp>
      <p:sp>
        <p:nvSpPr>
          <p:cNvPr id="14" name="TextBox 9"/>
          <p:cNvSpPr txBox="1"/>
          <p:nvPr/>
        </p:nvSpPr>
        <p:spPr>
          <a:xfrm>
            <a:off x="3117463" y="7220695"/>
            <a:ext cx="9580228" cy="2308324"/>
          </a:xfrm>
          <a:prstGeom prst="rect">
            <a:avLst/>
          </a:prstGeom>
          <a:noFill/>
        </p:spPr>
        <p:txBody>
          <a:bodyPr wrap="square" rtlCol="0">
            <a:spAutoFit/>
          </a:bodyPr>
          <a:lstStyle/>
          <a:p>
            <a:pPr>
              <a:lnSpc>
                <a:spcPct val="120000"/>
              </a:lnSpc>
            </a:pPr>
            <a:r>
              <a:rPr lang="en-US" sz="2000" b="1" dirty="0">
                <a:solidFill>
                  <a:srgbClr val="1E64C8"/>
                </a:solidFill>
              </a:rPr>
              <a:t>Impact:</a:t>
            </a:r>
          </a:p>
          <a:p>
            <a:pPr marL="342900" indent="-342900">
              <a:lnSpc>
                <a:spcPct val="120000"/>
              </a:lnSpc>
              <a:buFont typeface="Arial" panose="020B0604020202020204" pitchFamily="34" charset="0"/>
              <a:buChar char="•"/>
            </a:pPr>
            <a:r>
              <a:rPr lang="en-US" sz="2000" dirty="0" err="1"/>
              <a:t>Duurzaam</a:t>
            </a:r>
            <a:r>
              <a:rPr lang="en-US" sz="2000" dirty="0"/>
              <a:t> (her)</a:t>
            </a:r>
            <a:r>
              <a:rPr lang="en-US" sz="2000" dirty="0" err="1"/>
              <a:t>gebruik</a:t>
            </a:r>
            <a:r>
              <a:rPr lang="en-US" sz="2000" dirty="0"/>
              <a:t> van </a:t>
            </a:r>
            <a:r>
              <a:rPr lang="en-US" sz="2000" dirty="0" err="1"/>
              <a:t>biogrondstoffen</a:t>
            </a:r>
            <a:r>
              <a:rPr lang="en-US" sz="2000" dirty="0"/>
              <a:t> </a:t>
            </a:r>
            <a:r>
              <a:rPr lang="en-US" sz="2000" dirty="0" err="1"/>
              <a:t>en</a:t>
            </a:r>
            <a:r>
              <a:rPr lang="en-US" sz="2000" dirty="0"/>
              <a:t> </a:t>
            </a:r>
            <a:r>
              <a:rPr lang="en-US" sz="2000" dirty="0" err="1"/>
              <a:t>natuurlijke</a:t>
            </a:r>
            <a:r>
              <a:rPr lang="en-US" sz="2000" dirty="0"/>
              <a:t> </a:t>
            </a:r>
            <a:r>
              <a:rPr lang="en-US" sz="2000" dirty="0" err="1"/>
              <a:t>hulpbronnen</a:t>
            </a:r>
            <a:endParaRPr lang="en-US" sz="2000" dirty="0"/>
          </a:p>
          <a:p>
            <a:pPr marL="342900" indent="-342900">
              <a:lnSpc>
                <a:spcPct val="120000"/>
              </a:lnSpc>
              <a:buFont typeface="Arial" panose="020B0604020202020204" pitchFamily="34" charset="0"/>
              <a:buChar char="•"/>
            </a:pPr>
            <a:r>
              <a:rPr lang="en-US" sz="2000" dirty="0" err="1"/>
              <a:t>Laagdrempelige</a:t>
            </a:r>
            <a:r>
              <a:rPr lang="en-US" sz="2000" dirty="0"/>
              <a:t> </a:t>
            </a:r>
            <a:r>
              <a:rPr lang="en-US" sz="2000" dirty="0" err="1"/>
              <a:t>technologie</a:t>
            </a:r>
            <a:r>
              <a:rPr lang="en-US" sz="2000" dirty="0"/>
              <a:t> </a:t>
            </a:r>
            <a:r>
              <a:rPr lang="en-US" sz="2000" dirty="0" err="1"/>
              <a:t>voor</a:t>
            </a:r>
            <a:r>
              <a:rPr lang="en-US" sz="2000" dirty="0"/>
              <a:t> </a:t>
            </a:r>
            <a:r>
              <a:rPr lang="en-US" sz="2000" dirty="0" err="1"/>
              <a:t>verschillende</a:t>
            </a:r>
            <a:r>
              <a:rPr lang="en-US" sz="2000" dirty="0"/>
              <a:t> </a:t>
            </a:r>
            <a:r>
              <a:rPr lang="en-US" sz="2000" dirty="0" err="1"/>
              <a:t>doelgroepen</a:t>
            </a:r>
            <a:r>
              <a:rPr lang="en-US" sz="2000" dirty="0"/>
              <a:t> (vb. </a:t>
            </a:r>
            <a:r>
              <a:rPr lang="en-US" sz="2000" dirty="0" err="1"/>
              <a:t>ontwikkelingslanden</a:t>
            </a:r>
            <a:r>
              <a:rPr lang="en-US" sz="2000" dirty="0"/>
              <a:t>, …) </a:t>
            </a:r>
          </a:p>
          <a:p>
            <a:pPr marL="342900" indent="-342900">
              <a:lnSpc>
                <a:spcPct val="120000"/>
              </a:lnSpc>
              <a:buFont typeface="Arial" panose="020B0604020202020204" pitchFamily="34" charset="0"/>
              <a:buChar char="•"/>
            </a:pPr>
            <a:r>
              <a:rPr lang="nl-NL" sz="2000" dirty="0"/>
              <a:t>Expertise en dienstverlening voor </a:t>
            </a:r>
            <a:r>
              <a:rPr lang="nl-NL" sz="2000" dirty="0" err="1"/>
              <a:t>KMO’s</a:t>
            </a:r>
            <a:r>
              <a:rPr lang="nl-NL" sz="2000" dirty="0"/>
              <a:t> en </a:t>
            </a:r>
            <a:r>
              <a:rPr lang="nl-NL" sz="2000" dirty="0" err="1"/>
              <a:t>VZW’s</a:t>
            </a:r>
            <a:r>
              <a:rPr lang="nl-NL" sz="2000" dirty="0"/>
              <a:t> op vlak van waterzuivering en -hergebruik.</a:t>
            </a:r>
            <a:endParaRPr lang="nl-BE" sz="2000" dirty="0"/>
          </a:p>
        </p:txBody>
      </p:sp>
      <p:sp>
        <p:nvSpPr>
          <p:cNvPr id="18" name="Rechthoek 17"/>
          <p:cNvSpPr/>
          <p:nvPr/>
        </p:nvSpPr>
        <p:spPr>
          <a:xfrm>
            <a:off x="-1602393" y="3362632"/>
            <a:ext cx="13334735" cy="365024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53338" y="1525231"/>
            <a:ext cx="16185799" cy="1643527"/>
          </a:xfrm>
          <a:prstGeom prst="rect">
            <a:avLst/>
          </a:prstGeom>
          <a:noFill/>
        </p:spPr>
        <p:txBody>
          <a:bodyPr wrap="square" rtlCol="0">
            <a:spAutoFit/>
          </a:bodyPr>
          <a:lstStyle/>
          <a:p>
            <a:pPr>
              <a:lnSpc>
                <a:spcPct val="120000"/>
              </a:lnSpc>
            </a:pPr>
            <a:r>
              <a:rPr lang="nl-BE" sz="2800" dirty="0"/>
              <a:t>Internationaal erkend onderzoek in zowel fundamentele als toegepaste aspecten van de chemie in de </a:t>
            </a:r>
            <a:r>
              <a:rPr lang="nl-BE" sz="2800" dirty="0" err="1"/>
              <a:t>bio-ingenieurswetenschappen</a:t>
            </a:r>
            <a:r>
              <a:rPr lang="nl-BE" sz="2800" dirty="0"/>
              <a:t>. Van gesofisticeerde analyse, (bio)chemische conversie, fysisch-chemische zuiveringstechnieken tot duurzaam procesontwerp.</a:t>
            </a:r>
          </a:p>
        </p:txBody>
      </p:sp>
      <p:sp>
        <p:nvSpPr>
          <p:cNvPr id="13" name="TextBox 7"/>
          <p:cNvSpPr txBox="1"/>
          <p:nvPr/>
        </p:nvSpPr>
        <p:spPr>
          <a:xfrm>
            <a:off x="830117" y="3528771"/>
            <a:ext cx="11455289" cy="3416320"/>
          </a:xfrm>
          <a:prstGeom prst="rect">
            <a:avLst/>
          </a:prstGeom>
          <a:noFill/>
        </p:spPr>
        <p:txBody>
          <a:bodyPr wrap="square" rtlCol="0">
            <a:spAutoFit/>
          </a:bodyPr>
          <a:lstStyle/>
          <a:p>
            <a:pPr>
              <a:lnSpc>
                <a:spcPct val="120000"/>
              </a:lnSpc>
            </a:pPr>
            <a:r>
              <a:rPr lang="nl-BE" sz="1800" b="1" dirty="0">
                <a:solidFill>
                  <a:schemeClr val="bg1"/>
                </a:solidFill>
              </a:rPr>
              <a:t>Thema's:</a:t>
            </a:r>
            <a:endParaRPr lang="en-US" sz="1800" dirty="0">
              <a:solidFill>
                <a:schemeClr val="bg1"/>
              </a:solidFill>
            </a:endParaRPr>
          </a:p>
          <a:p>
            <a:pPr marL="342900" indent="-342900">
              <a:lnSpc>
                <a:spcPct val="120000"/>
              </a:lnSpc>
              <a:buFont typeface="Arial" panose="020B0604020202020204" pitchFamily="34" charset="0"/>
              <a:buChar char="•"/>
            </a:pPr>
            <a:r>
              <a:rPr lang="en-US" sz="1800" dirty="0" err="1">
                <a:solidFill>
                  <a:schemeClr val="bg1"/>
                </a:solidFill>
              </a:rPr>
              <a:t>Geavanceerde</a:t>
            </a:r>
            <a:r>
              <a:rPr lang="en-US" sz="1800" dirty="0">
                <a:solidFill>
                  <a:schemeClr val="bg1"/>
                </a:solidFill>
              </a:rPr>
              <a:t> </a:t>
            </a:r>
            <a:r>
              <a:rPr lang="en-US" sz="1800" dirty="0" err="1">
                <a:solidFill>
                  <a:schemeClr val="bg1"/>
                </a:solidFill>
              </a:rPr>
              <a:t>analytische</a:t>
            </a:r>
            <a:r>
              <a:rPr lang="en-US" sz="1800" dirty="0">
                <a:solidFill>
                  <a:schemeClr val="bg1"/>
                </a:solidFill>
              </a:rPr>
              <a:t> </a:t>
            </a:r>
            <a:r>
              <a:rPr lang="en-US" sz="1800" dirty="0" err="1">
                <a:solidFill>
                  <a:schemeClr val="bg1"/>
                </a:solidFill>
              </a:rPr>
              <a:t>chemie</a:t>
            </a:r>
            <a:r>
              <a:rPr lang="en-US" sz="1800" dirty="0">
                <a:solidFill>
                  <a:schemeClr val="bg1"/>
                </a:solidFill>
              </a:rPr>
              <a:t> </a:t>
            </a:r>
            <a:r>
              <a:rPr lang="en-US" sz="1800" dirty="0" err="1">
                <a:solidFill>
                  <a:schemeClr val="bg1"/>
                </a:solidFill>
              </a:rPr>
              <a:t>en</a:t>
            </a:r>
            <a:r>
              <a:rPr lang="en-US" sz="1800" dirty="0">
                <a:solidFill>
                  <a:schemeClr val="bg1"/>
                </a:solidFill>
              </a:rPr>
              <a:t> ultra-trace </a:t>
            </a:r>
            <a:r>
              <a:rPr lang="en-US" sz="1800" dirty="0" err="1">
                <a:solidFill>
                  <a:schemeClr val="bg1"/>
                </a:solidFill>
              </a:rPr>
              <a:t>massaspectrometrie</a:t>
            </a:r>
            <a:endParaRPr lang="en-US" sz="1800" dirty="0">
              <a:solidFill>
                <a:schemeClr val="bg1"/>
              </a:solidFill>
            </a:endParaRPr>
          </a:p>
          <a:p>
            <a:pPr marL="342900" indent="-342900">
              <a:lnSpc>
                <a:spcPct val="120000"/>
              </a:lnSpc>
              <a:buFont typeface="Arial" panose="020B0604020202020204" pitchFamily="34" charset="0"/>
              <a:buChar char="•"/>
            </a:pPr>
            <a:r>
              <a:rPr lang="en-US" sz="1800" dirty="0" err="1">
                <a:solidFill>
                  <a:schemeClr val="bg1"/>
                </a:solidFill>
              </a:rPr>
              <a:t>Toegepaste</a:t>
            </a:r>
            <a:r>
              <a:rPr lang="en-US" sz="1800" dirty="0">
                <a:solidFill>
                  <a:schemeClr val="bg1"/>
                </a:solidFill>
              </a:rPr>
              <a:t> </a:t>
            </a:r>
            <a:r>
              <a:rPr lang="en-US" sz="1800" dirty="0" err="1">
                <a:solidFill>
                  <a:schemeClr val="bg1"/>
                </a:solidFill>
              </a:rPr>
              <a:t>ecochemie</a:t>
            </a:r>
            <a:r>
              <a:rPr lang="en-US" sz="1800" dirty="0">
                <a:solidFill>
                  <a:schemeClr val="bg1"/>
                </a:solidFill>
              </a:rPr>
              <a:t> met </a:t>
            </a:r>
            <a:r>
              <a:rPr lang="en-US" sz="1800" dirty="0" err="1">
                <a:solidFill>
                  <a:schemeClr val="bg1"/>
                </a:solidFill>
              </a:rPr>
              <a:t>klemtoon</a:t>
            </a:r>
            <a:r>
              <a:rPr lang="en-US" sz="1800" dirty="0">
                <a:solidFill>
                  <a:schemeClr val="bg1"/>
                </a:solidFill>
              </a:rPr>
              <a:t> op </a:t>
            </a:r>
            <a:r>
              <a:rPr lang="en-US" sz="1800" dirty="0" err="1">
                <a:solidFill>
                  <a:schemeClr val="bg1"/>
                </a:solidFill>
              </a:rPr>
              <a:t>spoorelementen</a:t>
            </a:r>
            <a:r>
              <a:rPr lang="en-US" sz="1800" dirty="0">
                <a:solidFill>
                  <a:schemeClr val="bg1"/>
                </a:solidFill>
              </a:rPr>
              <a:t>, </a:t>
            </a:r>
            <a:r>
              <a:rPr lang="en-US" sz="1800" dirty="0" err="1">
                <a:solidFill>
                  <a:schemeClr val="bg1"/>
                </a:solidFill>
              </a:rPr>
              <a:t>isotopen</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organische</a:t>
            </a:r>
            <a:r>
              <a:rPr lang="en-US" sz="1800" dirty="0">
                <a:solidFill>
                  <a:schemeClr val="bg1"/>
                </a:solidFill>
              </a:rPr>
              <a:t> </a:t>
            </a:r>
            <a:r>
              <a:rPr lang="en-US" sz="1800" dirty="0" err="1">
                <a:solidFill>
                  <a:schemeClr val="bg1"/>
                </a:solidFill>
              </a:rPr>
              <a:t>micropolluenten</a:t>
            </a:r>
            <a:endParaRPr lang="en-US" sz="1800" dirty="0">
              <a:solidFill>
                <a:schemeClr val="bg1"/>
              </a:solidFill>
            </a:endParaRPr>
          </a:p>
          <a:p>
            <a:pPr marL="342900" indent="-342900">
              <a:lnSpc>
                <a:spcPct val="120000"/>
              </a:lnSpc>
              <a:buFont typeface="Arial" panose="020B0604020202020204" pitchFamily="34" charset="0"/>
              <a:buChar char="•"/>
            </a:pPr>
            <a:r>
              <a:rPr lang="en-US" sz="1800" dirty="0" err="1">
                <a:solidFill>
                  <a:schemeClr val="bg1"/>
                </a:solidFill>
              </a:rPr>
              <a:t>Organische</a:t>
            </a:r>
            <a:r>
              <a:rPr lang="en-US" sz="1800" dirty="0">
                <a:solidFill>
                  <a:schemeClr val="bg1"/>
                </a:solidFill>
              </a:rPr>
              <a:t> </a:t>
            </a:r>
            <a:r>
              <a:rPr lang="en-US" sz="1800" dirty="0" err="1">
                <a:solidFill>
                  <a:schemeClr val="bg1"/>
                </a:solidFill>
              </a:rPr>
              <a:t>synthese</a:t>
            </a:r>
            <a:r>
              <a:rPr lang="en-US" sz="1800" dirty="0">
                <a:solidFill>
                  <a:schemeClr val="bg1"/>
                </a:solidFill>
              </a:rPr>
              <a:t>, </a:t>
            </a:r>
            <a:r>
              <a:rPr lang="en-US" sz="1800" dirty="0" err="1">
                <a:solidFill>
                  <a:schemeClr val="bg1"/>
                </a:solidFill>
              </a:rPr>
              <a:t>duurzame</a:t>
            </a:r>
            <a:r>
              <a:rPr lang="en-US" sz="1800" dirty="0">
                <a:solidFill>
                  <a:schemeClr val="bg1"/>
                </a:solidFill>
              </a:rPr>
              <a:t> </a:t>
            </a:r>
            <a:r>
              <a:rPr lang="en-US" sz="1800" dirty="0" err="1">
                <a:solidFill>
                  <a:schemeClr val="bg1"/>
                </a:solidFill>
              </a:rPr>
              <a:t>grondstoffen</a:t>
            </a:r>
            <a:r>
              <a:rPr lang="en-US" sz="1800" dirty="0">
                <a:solidFill>
                  <a:schemeClr val="bg1"/>
                </a:solidFill>
              </a:rPr>
              <a:t>, bio-</a:t>
            </a:r>
            <a:r>
              <a:rPr lang="en-US" sz="1800" dirty="0" err="1">
                <a:solidFill>
                  <a:schemeClr val="bg1"/>
                </a:solidFill>
              </a:rPr>
              <a:t>organische</a:t>
            </a:r>
            <a:r>
              <a:rPr lang="en-US" sz="1800" dirty="0">
                <a:solidFill>
                  <a:schemeClr val="bg1"/>
                </a:solidFill>
              </a:rPr>
              <a:t> </a:t>
            </a:r>
            <a:r>
              <a:rPr lang="en-US" sz="1800" dirty="0" err="1">
                <a:solidFill>
                  <a:schemeClr val="bg1"/>
                </a:solidFill>
              </a:rPr>
              <a:t>chemie</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microreactortechnologie</a:t>
            </a:r>
            <a:endParaRPr lang="en-US" sz="1800" dirty="0">
              <a:solidFill>
                <a:schemeClr val="bg1"/>
              </a:solidFill>
            </a:endParaRPr>
          </a:p>
          <a:p>
            <a:pPr marL="342900" indent="-342900">
              <a:lnSpc>
                <a:spcPct val="120000"/>
              </a:lnSpc>
              <a:buFont typeface="Arial" panose="020B0604020202020204" pitchFamily="34" charset="0"/>
              <a:buChar char="•"/>
            </a:pPr>
            <a:r>
              <a:rPr lang="en-US" sz="1800" dirty="0" err="1">
                <a:solidFill>
                  <a:schemeClr val="bg1"/>
                </a:solidFill>
              </a:rPr>
              <a:t>Deeltjes</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grensvlaktechnologie</a:t>
            </a:r>
            <a:r>
              <a:rPr lang="en-US" sz="1800" dirty="0">
                <a:solidFill>
                  <a:schemeClr val="bg1"/>
                </a:solidFill>
              </a:rPr>
              <a:t> </a:t>
            </a:r>
          </a:p>
          <a:p>
            <a:pPr marL="342900" indent="-342900">
              <a:lnSpc>
                <a:spcPct val="120000"/>
              </a:lnSpc>
              <a:buFont typeface="Arial" panose="020B0604020202020204" pitchFamily="34" charset="0"/>
              <a:buChar char="•"/>
            </a:pPr>
            <a:r>
              <a:rPr lang="en-US" sz="1800" dirty="0" err="1">
                <a:solidFill>
                  <a:schemeClr val="bg1"/>
                </a:solidFill>
              </a:rPr>
              <a:t>Thermochemische</a:t>
            </a:r>
            <a:r>
              <a:rPr lang="en-US" sz="1800" dirty="0">
                <a:solidFill>
                  <a:schemeClr val="bg1"/>
                </a:solidFill>
              </a:rPr>
              <a:t> </a:t>
            </a:r>
            <a:r>
              <a:rPr lang="en-US" sz="1800" dirty="0" err="1">
                <a:solidFill>
                  <a:schemeClr val="bg1"/>
                </a:solidFill>
              </a:rPr>
              <a:t>conversie</a:t>
            </a:r>
            <a:r>
              <a:rPr lang="en-US" sz="1800" dirty="0">
                <a:solidFill>
                  <a:schemeClr val="bg1"/>
                </a:solidFill>
              </a:rPr>
              <a:t> van </a:t>
            </a:r>
            <a:r>
              <a:rPr lang="en-US" sz="1800" dirty="0" err="1">
                <a:solidFill>
                  <a:schemeClr val="bg1"/>
                </a:solidFill>
              </a:rPr>
              <a:t>biomassa</a:t>
            </a:r>
            <a:r>
              <a:rPr lang="en-US" sz="1800" dirty="0">
                <a:solidFill>
                  <a:schemeClr val="bg1"/>
                </a:solidFill>
              </a:rPr>
              <a:t> </a:t>
            </a:r>
          </a:p>
          <a:p>
            <a:pPr marL="342900" indent="-342900">
              <a:lnSpc>
                <a:spcPct val="120000"/>
              </a:lnSpc>
              <a:buFont typeface="Arial" panose="020B0604020202020204" pitchFamily="34" charset="0"/>
              <a:buChar char="•"/>
            </a:pPr>
            <a:r>
              <a:rPr lang="en-US" sz="1800" dirty="0" err="1">
                <a:solidFill>
                  <a:schemeClr val="bg1"/>
                </a:solidFill>
              </a:rPr>
              <a:t>Ecotechnologie</a:t>
            </a:r>
            <a:r>
              <a:rPr lang="en-US" sz="1800" dirty="0">
                <a:solidFill>
                  <a:schemeClr val="bg1"/>
                </a:solidFill>
              </a:rPr>
              <a:t> </a:t>
            </a:r>
            <a:r>
              <a:rPr lang="en-US" sz="1800" dirty="0" err="1">
                <a:solidFill>
                  <a:schemeClr val="bg1"/>
                </a:solidFill>
              </a:rPr>
              <a:t>voor</a:t>
            </a:r>
            <a:r>
              <a:rPr lang="en-US" sz="1800" dirty="0">
                <a:solidFill>
                  <a:schemeClr val="bg1"/>
                </a:solidFill>
              </a:rPr>
              <a:t> </a:t>
            </a:r>
            <a:r>
              <a:rPr lang="en-US" sz="1800" dirty="0" err="1">
                <a:solidFill>
                  <a:schemeClr val="bg1"/>
                </a:solidFill>
              </a:rPr>
              <a:t>lucht</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waterzuivering</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recyclage</a:t>
            </a:r>
            <a:r>
              <a:rPr lang="en-US" sz="1800" dirty="0">
                <a:solidFill>
                  <a:schemeClr val="bg1"/>
                </a:solidFill>
              </a:rPr>
              <a:t> van </a:t>
            </a:r>
            <a:r>
              <a:rPr lang="en-US" sz="1800" dirty="0" err="1">
                <a:solidFill>
                  <a:schemeClr val="bg1"/>
                </a:solidFill>
              </a:rPr>
              <a:t>grondstoffen</a:t>
            </a:r>
            <a:r>
              <a:rPr lang="en-US" sz="1800" dirty="0">
                <a:solidFill>
                  <a:schemeClr val="bg1"/>
                </a:solidFill>
              </a:rPr>
              <a:t> </a:t>
            </a:r>
          </a:p>
          <a:p>
            <a:pPr marL="342900" indent="-342900">
              <a:lnSpc>
                <a:spcPct val="120000"/>
              </a:lnSpc>
              <a:buFont typeface="Arial" panose="020B0604020202020204" pitchFamily="34" charset="0"/>
              <a:buChar char="•"/>
            </a:pPr>
            <a:r>
              <a:rPr lang="en-US" sz="1800" dirty="0" err="1">
                <a:solidFill>
                  <a:schemeClr val="bg1"/>
                </a:solidFill>
              </a:rPr>
              <a:t>Sturing</a:t>
            </a:r>
            <a:r>
              <a:rPr lang="en-US" sz="1800" dirty="0">
                <a:solidFill>
                  <a:schemeClr val="bg1"/>
                </a:solidFill>
              </a:rPr>
              <a:t> van </a:t>
            </a:r>
            <a:r>
              <a:rPr lang="en-US" sz="1800" dirty="0" err="1">
                <a:solidFill>
                  <a:schemeClr val="bg1"/>
                </a:solidFill>
              </a:rPr>
              <a:t>biosystemen</a:t>
            </a:r>
            <a:r>
              <a:rPr lang="en-US" sz="1800" dirty="0">
                <a:solidFill>
                  <a:schemeClr val="bg1"/>
                </a:solidFill>
              </a:rPr>
              <a:t> </a:t>
            </a:r>
          </a:p>
          <a:p>
            <a:pPr marL="342900" indent="-342900">
              <a:lnSpc>
                <a:spcPct val="120000"/>
              </a:lnSpc>
              <a:buFont typeface="Arial" panose="020B0604020202020204" pitchFamily="34" charset="0"/>
              <a:buChar char="•"/>
            </a:pPr>
            <a:r>
              <a:rPr lang="en-US" sz="1800" dirty="0" err="1">
                <a:solidFill>
                  <a:schemeClr val="bg1"/>
                </a:solidFill>
              </a:rPr>
              <a:t>Levenscyclusanalyse</a:t>
            </a:r>
            <a:r>
              <a:rPr lang="en-US" sz="1800" dirty="0">
                <a:solidFill>
                  <a:schemeClr val="bg1"/>
                </a:solidFill>
              </a:rPr>
              <a:t> </a:t>
            </a:r>
            <a:r>
              <a:rPr lang="en-US" sz="1800" dirty="0" err="1">
                <a:solidFill>
                  <a:schemeClr val="bg1"/>
                </a:solidFill>
              </a:rPr>
              <a:t>en</a:t>
            </a:r>
            <a:r>
              <a:rPr lang="en-US" sz="1800" dirty="0">
                <a:solidFill>
                  <a:schemeClr val="bg1"/>
                </a:solidFill>
              </a:rPr>
              <a:t> </a:t>
            </a:r>
            <a:r>
              <a:rPr lang="en-US" sz="1800" dirty="0" err="1">
                <a:solidFill>
                  <a:schemeClr val="bg1"/>
                </a:solidFill>
              </a:rPr>
              <a:t>duurzame</a:t>
            </a:r>
            <a:r>
              <a:rPr lang="en-US" sz="1800" dirty="0">
                <a:solidFill>
                  <a:schemeClr val="bg1"/>
                </a:solidFill>
              </a:rPr>
              <a:t> </a:t>
            </a:r>
            <a:r>
              <a:rPr lang="en-US" sz="1800" dirty="0" err="1">
                <a:solidFill>
                  <a:schemeClr val="bg1"/>
                </a:solidFill>
              </a:rPr>
              <a:t>procesontwikkeling</a:t>
            </a:r>
            <a:endParaRPr lang="en-US" sz="1800" dirty="0">
              <a:solidFill>
                <a:schemeClr val="bg1"/>
              </a:solidFill>
            </a:endParaRPr>
          </a:p>
          <a:p>
            <a:pPr marL="342900" indent="-342900">
              <a:lnSpc>
                <a:spcPct val="120000"/>
              </a:lnSpc>
              <a:buFont typeface="Arial" panose="020B0604020202020204" pitchFamily="34" charset="0"/>
              <a:buChar char="•"/>
            </a:pPr>
            <a:r>
              <a:rPr lang="en-US" sz="1800" dirty="0" err="1">
                <a:solidFill>
                  <a:schemeClr val="bg1"/>
                </a:solidFill>
              </a:rPr>
              <a:t>Katalyse</a:t>
            </a:r>
            <a:endParaRPr lang="en-US" sz="1800" dirty="0">
              <a:solidFill>
                <a:schemeClr val="bg1"/>
              </a:solidFill>
            </a:endParaRPr>
          </a:p>
        </p:txBody>
      </p:sp>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4999" y="3830070"/>
            <a:ext cx="5525403" cy="3688330"/>
          </a:xfrm>
          <a:prstGeom prst="rect">
            <a:avLst/>
          </a:prstGeom>
        </p:spPr>
      </p:pic>
    </p:spTree>
    <p:extLst>
      <p:ext uri="{BB962C8B-B14F-4D97-AF65-F5344CB8AC3E}">
        <p14:creationId xmlns:p14="http://schemas.microsoft.com/office/powerpoint/2010/main" val="3884519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hthoek 62"/>
          <p:cNvSpPr/>
          <p:nvPr/>
        </p:nvSpPr>
        <p:spPr>
          <a:xfrm>
            <a:off x="3111909" y="7108652"/>
            <a:ext cx="9807677" cy="2659562"/>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8" y="136025"/>
            <a:ext cx="16700286" cy="863693"/>
          </a:xfrm>
        </p:spPr>
        <p:txBody>
          <a:bodyPr/>
          <a:lstStyle/>
          <a:p>
            <a:r>
              <a:rPr lang="nl-NL" dirty="0"/>
              <a:t>vakgroep </a:t>
            </a:r>
            <a:r>
              <a:rPr lang="en-US" dirty="0" err="1"/>
              <a:t>biotechnologie</a:t>
            </a:r>
            <a:endParaRPr lang="nl-BE" dirty="0"/>
          </a:p>
        </p:txBody>
      </p:sp>
      <p:sp>
        <p:nvSpPr>
          <p:cNvPr id="14" name="TextBox 9"/>
          <p:cNvSpPr txBox="1"/>
          <p:nvPr/>
        </p:nvSpPr>
        <p:spPr>
          <a:xfrm>
            <a:off x="3672811" y="7573003"/>
            <a:ext cx="8763159" cy="1421928"/>
          </a:xfrm>
          <a:prstGeom prst="rect">
            <a:avLst/>
          </a:prstGeom>
          <a:noFill/>
        </p:spPr>
        <p:txBody>
          <a:bodyPr wrap="square" rtlCol="0">
            <a:spAutoFit/>
          </a:bodyPr>
          <a:lstStyle/>
          <a:p>
            <a:pPr>
              <a:lnSpc>
                <a:spcPct val="120000"/>
              </a:lnSpc>
            </a:pPr>
            <a:r>
              <a:rPr lang="en-US" sz="2400" b="1" dirty="0">
                <a:solidFill>
                  <a:srgbClr val="1E64C8"/>
                </a:solidFill>
              </a:rPr>
              <a:t>Impact:</a:t>
            </a:r>
          </a:p>
          <a:p>
            <a:pPr>
              <a:lnSpc>
                <a:spcPct val="120000"/>
              </a:lnSpc>
            </a:pPr>
            <a:r>
              <a:rPr lang="en-US" sz="2400" dirty="0" err="1">
                <a:solidFill>
                  <a:srgbClr val="000000"/>
                </a:solidFill>
              </a:rPr>
              <a:t>Biologische</a:t>
            </a:r>
            <a:r>
              <a:rPr lang="en-US" sz="2400" dirty="0">
                <a:solidFill>
                  <a:srgbClr val="000000"/>
                </a:solidFill>
              </a:rPr>
              <a:t> </a:t>
            </a:r>
            <a:r>
              <a:rPr lang="en-US" sz="2400" dirty="0" err="1" smtClean="0">
                <a:solidFill>
                  <a:srgbClr val="000000"/>
                </a:solidFill>
              </a:rPr>
              <a:t>organismen</a:t>
            </a:r>
            <a:r>
              <a:rPr lang="en-US" sz="2400" dirty="0" smtClean="0">
                <a:solidFill>
                  <a:srgbClr val="000000"/>
                </a:solidFill>
              </a:rPr>
              <a:t> en </a:t>
            </a:r>
            <a:r>
              <a:rPr lang="en-US" sz="2400" dirty="0" err="1" smtClean="0">
                <a:solidFill>
                  <a:srgbClr val="000000"/>
                </a:solidFill>
              </a:rPr>
              <a:t>processen</a:t>
            </a:r>
            <a:r>
              <a:rPr lang="en-US" sz="2400" dirty="0" smtClean="0">
                <a:solidFill>
                  <a:srgbClr val="000000"/>
                </a:solidFill>
              </a:rPr>
              <a:t> </a:t>
            </a:r>
            <a:r>
              <a:rPr lang="en-US" sz="2400" dirty="0" err="1">
                <a:solidFill>
                  <a:srgbClr val="000000"/>
                </a:solidFill>
              </a:rPr>
              <a:t>optimaliseren</a:t>
            </a:r>
            <a:r>
              <a:rPr lang="en-US" sz="2400" dirty="0">
                <a:solidFill>
                  <a:srgbClr val="000000"/>
                </a:solidFill>
              </a:rPr>
              <a:t> </a:t>
            </a:r>
            <a:r>
              <a:rPr lang="en-US" sz="2400" dirty="0" err="1">
                <a:solidFill>
                  <a:srgbClr val="000000"/>
                </a:solidFill>
              </a:rPr>
              <a:t>voor</a:t>
            </a:r>
            <a:r>
              <a:rPr lang="en-US" sz="2400" dirty="0">
                <a:solidFill>
                  <a:srgbClr val="000000"/>
                </a:solidFill>
              </a:rPr>
              <a:t> </a:t>
            </a:r>
            <a:r>
              <a:rPr lang="en-US" sz="2400" dirty="0" err="1">
                <a:solidFill>
                  <a:srgbClr val="000000"/>
                </a:solidFill>
              </a:rPr>
              <a:t>duurzame</a:t>
            </a:r>
            <a:r>
              <a:rPr lang="en-US" sz="2400" dirty="0">
                <a:solidFill>
                  <a:srgbClr val="000000"/>
                </a:solidFill>
              </a:rPr>
              <a:t> </a:t>
            </a:r>
            <a:r>
              <a:rPr lang="en-US" sz="2400" dirty="0" err="1">
                <a:solidFill>
                  <a:srgbClr val="000000"/>
                </a:solidFill>
              </a:rPr>
              <a:t>productie</a:t>
            </a:r>
            <a:r>
              <a:rPr lang="en-US" sz="2400" dirty="0">
                <a:solidFill>
                  <a:srgbClr val="000000"/>
                </a:solidFill>
              </a:rPr>
              <a:t> en </a:t>
            </a:r>
            <a:r>
              <a:rPr lang="en-US" sz="2400" dirty="0" err="1">
                <a:solidFill>
                  <a:srgbClr val="000000"/>
                </a:solidFill>
              </a:rPr>
              <a:t>menselijke</a:t>
            </a:r>
            <a:r>
              <a:rPr lang="en-US" sz="2400" dirty="0">
                <a:solidFill>
                  <a:srgbClr val="000000"/>
                </a:solidFill>
              </a:rPr>
              <a:t> </a:t>
            </a:r>
            <a:r>
              <a:rPr lang="en-US" sz="2400" dirty="0" err="1">
                <a:solidFill>
                  <a:srgbClr val="000000"/>
                </a:solidFill>
              </a:rPr>
              <a:t>gezondheid</a:t>
            </a:r>
            <a:endParaRPr lang="nl-BE" sz="2400" dirty="0">
              <a:solidFill>
                <a:srgbClr val="000000"/>
              </a:solidFill>
            </a:endParaRPr>
          </a:p>
        </p:txBody>
      </p:sp>
      <p:sp>
        <p:nvSpPr>
          <p:cNvPr id="16" name="TextBox 2"/>
          <p:cNvSpPr txBox="1"/>
          <p:nvPr/>
        </p:nvSpPr>
        <p:spPr>
          <a:xfrm>
            <a:off x="857068" y="1067445"/>
            <a:ext cx="11578902" cy="1643527"/>
          </a:xfrm>
          <a:prstGeom prst="rect">
            <a:avLst/>
          </a:prstGeom>
          <a:noFill/>
        </p:spPr>
        <p:txBody>
          <a:bodyPr wrap="square" rtlCol="0">
            <a:spAutoFit/>
          </a:bodyPr>
          <a:lstStyle/>
          <a:p>
            <a:pPr>
              <a:lnSpc>
                <a:spcPct val="120000"/>
              </a:lnSpc>
            </a:pPr>
            <a:r>
              <a:rPr lang="en-US" sz="2800" dirty="0" err="1"/>
              <a:t>Vernieuwing</a:t>
            </a:r>
            <a:r>
              <a:rPr lang="en-US" sz="2800" dirty="0"/>
              <a:t> door </a:t>
            </a:r>
            <a:r>
              <a:rPr lang="en-US" sz="2800" dirty="0" err="1"/>
              <a:t>moleculaire</a:t>
            </a:r>
            <a:r>
              <a:rPr lang="en-US" sz="2800" dirty="0"/>
              <a:t> </a:t>
            </a:r>
            <a:r>
              <a:rPr lang="en-US" sz="2800" dirty="0" err="1"/>
              <a:t>karakterisering</a:t>
            </a:r>
            <a:r>
              <a:rPr lang="en-US" sz="2800" dirty="0"/>
              <a:t> en </a:t>
            </a:r>
            <a:r>
              <a:rPr lang="en-US" sz="2800" dirty="0" err="1"/>
              <a:t>optimalisatie</a:t>
            </a:r>
            <a:r>
              <a:rPr lang="en-US" sz="2800" dirty="0"/>
              <a:t> van </a:t>
            </a:r>
            <a:r>
              <a:rPr lang="en-US" sz="2800" dirty="0" err="1"/>
              <a:t>biologische</a:t>
            </a:r>
            <a:r>
              <a:rPr lang="en-US" sz="2800" dirty="0"/>
              <a:t> </a:t>
            </a:r>
            <a:r>
              <a:rPr lang="en-US" sz="2800" dirty="0" err="1" smtClean="0"/>
              <a:t>organismen</a:t>
            </a:r>
            <a:r>
              <a:rPr lang="en-US" sz="2800" dirty="0" smtClean="0"/>
              <a:t> en </a:t>
            </a:r>
            <a:r>
              <a:rPr lang="en-US" sz="2800" dirty="0" err="1" smtClean="0"/>
              <a:t>processen</a:t>
            </a:r>
            <a:r>
              <a:rPr lang="en-US" sz="2800" dirty="0" smtClean="0"/>
              <a:t> </a:t>
            </a:r>
            <a:r>
              <a:rPr lang="en-US" sz="2800" dirty="0" err="1"/>
              <a:t>voor</a:t>
            </a:r>
            <a:r>
              <a:rPr lang="en-US" sz="2800" dirty="0"/>
              <a:t> </a:t>
            </a:r>
            <a:r>
              <a:rPr lang="en-US" sz="2800" dirty="0" err="1"/>
              <a:t>toepassingen</a:t>
            </a:r>
            <a:r>
              <a:rPr lang="en-US" sz="2800" dirty="0"/>
              <a:t> in de </a:t>
            </a:r>
            <a:r>
              <a:rPr lang="en-US" sz="2800" dirty="0" err="1"/>
              <a:t>landbouw</a:t>
            </a:r>
            <a:r>
              <a:rPr lang="en-US" sz="2800" dirty="0"/>
              <a:t>, </a:t>
            </a:r>
            <a:r>
              <a:rPr lang="en-US" sz="2800" dirty="0" smtClean="0"/>
              <a:t>de </a:t>
            </a:r>
            <a:r>
              <a:rPr lang="en-US" sz="2800" dirty="0" err="1" smtClean="0"/>
              <a:t>voedingsindustrie</a:t>
            </a:r>
            <a:r>
              <a:rPr lang="en-US" sz="2800" dirty="0"/>
              <a:t>, het milieu en </a:t>
            </a:r>
            <a:r>
              <a:rPr lang="en-US" sz="2800" dirty="0" smtClean="0"/>
              <a:t>de </a:t>
            </a:r>
            <a:r>
              <a:rPr lang="en-US" sz="2800" dirty="0" err="1" smtClean="0"/>
              <a:t>medische</a:t>
            </a:r>
            <a:r>
              <a:rPr lang="en-US" sz="2800" dirty="0" smtClean="0"/>
              <a:t> </a:t>
            </a:r>
            <a:r>
              <a:rPr lang="en-US" sz="2800" dirty="0" err="1"/>
              <a:t>wereld</a:t>
            </a:r>
            <a:r>
              <a:rPr lang="en-US" sz="2800" dirty="0"/>
              <a:t>. </a:t>
            </a:r>
            <a:endParaRPr lang="nl-BE" sz="3200" dirty="0"/>
          </a:p>
        </p:txBody>
      </p:sp>
      <p:sp>
        <p:nvSpPr>
          <p:cNvPr id="11" name="Rectangle 66"/>
          <p:cNvSpPr/>
          <p:nvPr/>
        </p:nvSpPr>
        <p:spPr>
          <a:xfrm>
            <a:off x="10070394" y="5002824"/>
            <a:ext cx="1369382" cy="1441941"/>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Rectangle 67"/>
          <p:cNvSpPr/>
          <p:nvPr/>
        </p:nvSpPr>
        <p:spPr>
          <a:xfrm rot="3073361">
            <a:off x="7219734" y="3126713"/>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Rectangle 68"/>
          <p:cNvSpPr/>
          <p:nvPr/>
        </p:nvSpPr>
        <p:spPr>
          <a:xfrm rot="18070839">
            <a:off x="9425446" y="3018242"/>
            <a:ext cx="392498" cy="24499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tangle 69"/>
          <p:cNvSpPr/>
          <p:nvPr/>
        </p:nvSpPr>
        <p:spPr>
          <a:xfrm rot="20971884">
            <a:off x="10735348" y="4845028"/>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Rectangle 70"/>
          <p:cNvSpPr/>
          <p:nvPr/>
        </p:nvSpPr>
        <p:spPr>
          <a:xfrm rot="1979602">
            <a:off x="10373392" y="6406380"/>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1" name="Rectangle 40"/>
          <p:cNvSpPr/>
          <p:nvPr/>
        </p:nvSpPr>
        <p:spPr>
          <a:xfrm rot="20259853">
            <a:off x="9658302" y="6064231"/>
            <a:ext cx="271479" cy="501159"/>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2" name="Rechthoek 61"/>
          <p:cNvSpPr/>
          <p:nvPr/>
        </p:nvSpPr>
        <p:spPr>
          <a:xfrm>
            <a:off x="-287438" y="2858325"/>
            <a:ext cx="15684754" cy="391247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4" name="TextBox 7"/>
          <p:cNvSpPr txBox="1"/>
          <p:nvPr/>
        </p:nvSpPr>
        <p:spPr>
          <a:xfrm>
            <a:off x="1373207" y="3009169"/>
            <a:ext cx="5873932" cy="4081117"/>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Nanobiotechnologie</a:t>
            </a:r>
            <a:r>
              <a:rPr lang="en-US" sz="2400" dirty="0">
                <a:solidFill>
                  <a:schemeClr val="bg1"/>
                </a:solidFill>
              </a:rPr>
              <a:t> </a:t>
            </a:r>
          </a:p>
          <a:p>
            <a:pPr marL="342900" indent="-342900">
              <a:lnSpc>
                <a:spcPct val="120000"/>
              </a:lnSpc>
              <a:buFont typeface="Arial" panose="020B0604020202020204" pitchFamily="34" charset="0"/>
              <a:buChar char="•"/>
            </a:pPr>
            <a:r>
              <a:rPr lang="en-US" sz="2400" dirty="0" err="1">
                <a:solidFill>
                  <a:schemeClr val="bg1"/>
                </a:solidFill>
              </a:rPr>
              <a:t>Microscopie</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Plantenbiotechnologie</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err="1">
                <a:solidFill>
                  <a:schemeClr val="bg1"/>
                </a:solidFill>
              </a:rPr>
              <a:t>Epigenetica</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a:solidFill>
                  <a:schemeClr val="bg1"/>
                </a:solidFill>
              </a:rPr>
              <a:t>Plant-</a:t>
            </a:r>
            <a:r>
              <a:rPr lang="en-US" sz="2400" dirty="0" err="1">
                <a:solidFill>
                  <a:schemeClr val="bg1"/>
                </a:solidFill>
              </a:rPr>
              <a:t>pathogeen</a:t>
            </a:r>
            <a:r>
              <a:rPr lang="en-US" sz="2400" dirty="0">
                <a:solidFill>
                  <a:schemeClr val="bg1"/>
                </a:solidFill>
              </a:rPr>
              <a:t>-</a:t>
            </a:r>
            <a:r>
              <a:rPr lang="en-US" sz="2400" dirty="0" err="1">
                <a:solidFill>
                  <a:schemeClr val="bg1"/>
                </a:solidFill>
              </a:rPr>
              <a:t>interacties</a:t>
            </a:r>
            <a:endParaRPr lang="en-US" sz="2400" dirty="0">
              <a:solidFill>
                <a:schemeClr val="bg1"/>
              </a:solidFill>
            </a:endParaRPr>
          </a:p>
          <a:p>
            <a:pPr marL="342900" lvl="0" indent="-342900">
              <a:lnSpc>
                <a:spcPct val="120000"/>
              </a:lnSpc>
              <a:buFont typeface="Arial" panose="020B0604020202020204" pitchFamily="34" charset="0"/>
              <a:buChar char="•"/>
            </a:pPr>
            <a:r>
              <a:rPr lang="en-US" sz="2400" dirty="0" err="1">
                <a:solidFill>
                  <a:schemeClr val="bg1"/>
                </a:solidFill>
              </a:rPr>
              <a:t>Proteïne</a:t>
            </a:r>
            <a:r>
              <a:rPr lang="en-US" sz="2400" dirty="0">
                <a:solidFill>
                  <a:schemeClr val="bg1"/>
                </a:solidFill>
              </a:rPr>
              <a:t>-engineering</a:t>
            </a:r>
          </a:p>
          <a:p>
            <a:pPr marL="342900" indent="-342900">
              <a:lnSpc>
                <a:spcPct val="120000"/>
              </a:lnSpc>
              <a:buFont typeface="Arial" panose="020B0604020202020204" pitchFamily="34" charset="0"/>
              <a:buChar char="•"/>
            </a:pPr>
            <a:r>
              <a:rPr lang="en-US" sz="2400" dirty="0" err="1">
                <a:solidFill>
                  <a:schemeClr val="bg1"/>
                </a:solidFill>
              </a:rPr>
              <a:t>Metabolische</a:t>
            </a:r>
            <a:r>
              <a:rPr lang="en-US" sz="2400" dirty="0">
                <a:solidFill>
                  <a:schemeClr val="bg1"/>
                </a:solidFill>
              </a:rPr>
              <a:t> engineering</a:t>
            </a:r>
          </a:p>
          <a:p>
            <a:pPr marL="342900" lvl="0" indent="-342900">
              <a:lnSpc>
                <a:spcPct val="120000"/>
              </a:lnSpc>
              <a:buFont typeface="Arial" panose="020B0604020202020204" pitchFamily="34" charset="0"/>
              <a:buChar char="•"/>
            </a:pPr>
            <a:endParaRPr lang="en-US" sz="2400" dirty="0">
              <a:solidFill>
                <a:schemeClr val="bg1"/>
              </a:solidFill>
            </a:endParaRPr>
          </a:p>
        </p:txBody>
      </p:sp>
      <p:sp>
        <p:nvSpPr>
          <p:cNvPr id="2" name="Rechthoek 1"/>
          <p:cNvSpPr/>
          <p:nvPr/>
        </p:nvSpPr>
        <p:spPr>
          <a:xfrm>
            <a:off x="6966756" y="3431671"/>
            <a:ext cx="8667750" cy="3194721"/>
          </a:xfrm>
          <a:prstGeom prst="rect">
            <a:avLst/>
          </a:prstGeom>
        </p:spPr>
        <p:txBody>
          <a:bodyPr>
            <a:spAutoFit/>
          </a:bodyPr>
          <a:lstStyle/>
          <a:p>
            <a:pPr marL="342900" lvl="0" indent="-342900">
              <a:lnSpc>
                <a:spcPct val="120000"/>
              </a:lnSpc>
              <a:buFont typeface="Arial" panose="020B0604020202020204" pitchFamily="34" charset="0"/>
              <a:buChar char="•"/>
            </a:pPr>
            <a:r>
              <a:rPr lang="en-US" sz="2400" dirty="0" err="1">
                <a:solidFill>
                  <a:schemeClr val="bg1"/>
                </a:solidFill>
              </a:rPr>
              <a:t>Synthetische</a:t>
            </a:r>
            <a:r>
              <a:rPr lang="en-US" sz="2400" dirty="0">
                <a:solidFill>
                  <a:schemeClr val="bg1"/>
                </a:solidFill>
              </a:rPr>
              <a:t> </a:t>
            </a:r>
            <a:r>
              <a:rPr lang="en-US" sz="2400" dirty="0" err="1">
                <a:solidFill>
                  <a:schemeClr val="bg1"/>
                </a:solidFill>
              </a:rPr>
              <a:t>biologie</a:t>
            </a:r>
            <a:endParaRPr lang="en-US" sz="2400" dirty="0">
              <a:solidFill>
                <a:schemeClr val="bg1"/>
              </a:solidFill>
            </a:endParaRPr>
          </a:p>
          <a:p>
            <a:pPr marL="342900" lvl="0" indent="-342900">
              <a:lnSpc>
                <a:spcPct val="120000"/>
              </a:lnSpc>
              <a:buFont typeface="Arial" panose="020B0604020202020204" pitchFamily="34" charset="0"/>
              <a:buChar char="•"/>
            </a:pPr>
            <a:r>
              <a:rPr lang="en-US" sz="2400" dirty="0" err="1">
                <a:solidFill>
                  <a:schemeClr val="bg1"/>
                </a:solidFill>
              </a:rPr>
              <a:t>Industriële</a:t>
            </a:r>
            <a:r>
              <a:rPr lang="en-US" sz="2400" dirty="0">
                <a:solidFill>
                  <a:schemeClr val="bg1"/>
                </a:solidFill>
              </a:rPr>
              <a:t> </a:t>
            </a:r>
            <a:r>
              <a:rPr lang="en-US" sz="2400" dirty="0" err="1">
                <a:solidFill>
                  <a:schemeClr val="bg1"/>
                </a:solidFill>
              </a:rPr>
              <a:t>biotechnologie</a:t>
            </a:r>
            <a:endParaRPr lang="en-US" sz="2400" dirty="0">
              <a:solidFill>
                <a:schemeClr val="bg1"/>
              </a:solidFill>
            </a:endParaRPr>
          </a:p>
          <a:p>
            <a:pPr marL="342900" lvl="0" indent="-342900">
              <a:lnSpc>
                <a:spcPct val="120000"/>
              </a:lnSpc>
              <a:buFont typeface="Arial" panose="020B0604020202020204" pitchFamily="34" charset="0"/>
              <a:buChar char="•"/>
            </a:pPr>
            <a:r>
              <a:rPr lang="en-US" sz="2400" dirty="0" err="1">
                <a:solidFill>
                  <a:schemeClr val="bg1"/>
                </a:solidFill>
              </a:rPr>
              <a:t>Microbiële</a:t>
            </a:r>
            <a:r>
              <a:rPr lang="en-US" sz="2400" dirty="0">
                <a:solidFill>
                  <a:schemeClr val="bg1"/>
                </a:solidFill>
              </a:rPr>
              <a:t> </a:t>
            </a:r>
            <a:r>
              <a:rPr lang="en-US" sz="2400" dirty="0" err="1">
                <a:solidFill>
                  <a:schemeClr val="bg1"/>
                </a:solidFill>
              </a:rPr>
              <a:t>productie</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recuperatie</a:t>
            </a:r>
            <a:r>
              <a:rPr lang="en-US" sz="2400" dirty="0">
                <a:solidFill>
                  <a:schemeClr val="bg1"/>
                </a:solidFill>
              </a:rPr>
              <a:t> van </a:t>
            </a:r>
            <a:r>
              <a:rPr lang="en-US" sz="2400" dirty="0" err="1">
                <a:solidFill>
                  <a:schemeClr val="bg1"/>
                </a:solidFill>
              </a:rPr>
              <a:t>grondstoffen</a:t>
            </a:r>
            <a:endParaRPr lang="en-US" sz="2400" dirty="0">
              <a:solidFill>
                <a:schemeClr val="bg1"/>
              </a:solidFill>
            </a:endParaRPr>
          </a:p>
          <a:p>
            <a:pPr marL="342900" lvl="0" indent="-342900">
              <a:lnSpc>
                <a:spcPct val="120000"/>
              </a:lnSpc>
              <a:buFont typeface="Arial" panose="020B0604020202020204" pitchFamily="34" charset="0"/>
              <a:buChar char="•"/>
            </a:pPr>
            <a:r>
              <a:rPr lang="en-US" sz="2400" dirty="0" err="1">
                <a:solidFill>
                  <a:schemeClr val="bg1"/>
                </a:solidFill>
              </a:rPr>
              <a:t>Brouwerij</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fermentatietechnologie</a:t>
            </a:r>
            <a:endParaRPr lang="en-US" sz="2400" dirty="0">
              <a:solidFill>
                <a:schemeClr val="bg1"/>
              </a:solidFill>
            </a:endParaRPr>
          </a:p>
          <a:p>
            <a:pPr marL="342900" lvl="0" indent="-342900">
              <a:lnSpc>
                <a:spcPct val="120000"/>
              </a:lnSpc>
              <a:buFont typeface="Arial" panose="020B0604020202020204" pitchFamily="34" charset="0"/>
              <a:buChar char="•"/>
            </a:pPr>
            <a:r>
              <a:rPr lang="en-US" sz="2400" dirty="0" err="1">
                <a:solidFill>
                  <a:schemeClr val="bg1"/>
                </a:solidFill>
              </a:rPr>
              <a:t>Biologische</a:t>
            </a:r>
            <a:r>
              <a:rPr lang="en-US" sz="2400" dirty="0">
                <a:solidFill>
                  <a:schemeClr val="bg1"/>
                </a:solidFill>
              </a:rPr>
              <a:t> </a:t>
            </a:r>
            <a:r>
              <a:rPr lang="en-US" sz="2400" dirty="0" err="1">
                <a:solidFill>
                  <a:schemeClr val="bg1"/>
                </a:solidFill>
              </a:rPr>
              <a:t>waterzuivering</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a:solidFill>
                  <a:schemeClr val="bg1"/>
                </a:solidFill>
              </a:rPr>
              <a:t>Microbe-</a:t>
            </a:r>
            <a:r>
              <a:rPr lang="en-US" sz="2400" dirty="0" err="1">
                <a:solidFill>
                  <a:schemeClr val="bg1"/>
                </a:solidFill>
              </a:rPr>
              <a:t>gastheer</a:t>
            </a:r>
            <a:r>
              <a:rPr lang="en-US" sz="2400" dirty="0">
                <a:solidFill>
                  <a:schemeClr val="bg1"/>
                </a:solidFill>
              </a:rPr>
              <a:t> </a:t>
            </a:r>
            <a:r>
              <a:rPr lang="en-US" sz="2400" dirty="0" err="1">
                <a:solidFill>
                  <a:schemeClr val="bg1"/>
                </a:solidFill>
              </a:rPr>
              <a:t>interacties</a:t>
            </a:r>
            <a:r>
              <a:rPr lang="en-US" sz="2400" dirty="0">
                <a:solidFill>
                  <a:schemeClr val="bg1"/>
                </a:solidFill>
              </a:rPr>
              <a:t> </a:t>
            </a:r>
          </a:p>
          <a:p>
            <a:pPr marL="342900" indent="-342900">
              <a:lnSpc>
                <a:spcPct val="120000"/>
              </a:lnSpc>
              <a:buFont typeface="Arial" panose="020B0604020202020204" pitchFamily="34" charset="0"/>
              <a:buChar char="•"/>
            </a:pPr>
            <a:r>
              <a:rPr lang="en-US" sz="2400" dirty="0" err="1">
                <a:solidFill>
                  <a:schemeClr val="bg1"/>
                </a:solidFill>
              </a:rPr>
              <a:t>Microbiële</a:t>
            </a:r>
            <a:r>
              <a:rPr lang="en-US" sz="2400" dirty="0">
                <a:solidFill>
                  <a:schemeClr val="bg1"/>
                </a:solidFill>
              </a:rPr>
              <a:t> </a:t>
            </a:r>
            <a:r>
              <a:rPr lang="en-US" sz="2400" dirty="0" err="1">
                <a:solidFill>
                  <a:schemeClr val="bg1"/>
                </a:solidFill>
              </a:rPr>
              <a:t>ecologie</a:t>
            </a:r>
            <a:endParaRPr lang="en-US" sz="2400" dirty="0">
              <a:solidFill>
                <a:schemeClr val="bg1"/>
              </a:solidFill>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7717" y="-95711"/>
            <a:ext cx="5748997" cy="3834581"/>
          </a:xfrm>
          <a:prstGeom prst="rect">
            <a:avLst/>
          </a:prstGeom>
        </p:spPr>
      </p:pic>
    </p:spTree>
    <p:extLst>
      <p:ext uri="{BB962C8B-B14F-4D97-AF65-F5344CB8AC3E}">
        <p14:creationId xmlns:p14="http://schemas.microsoft.com/office/powerpoint/2010/main" val="3541632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2846162" y="6723491"/>
            <a:ext cx="9706055" cy="3501163"/>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7" y="791605"/>
            <a:ext cx="16700286" cy="863693"/>
          </a:xfrm>
        </p:spPr>
        <p:txBody>
          <a:bodyPr/>
          <a:lstStyle/>
          <a:p>
            <a:r>
              <a:rPr lang="nl-NL" dirty="0"/>
              <a:t>vakgroep </a:t>
            </a:r>
            <a:r>
              <a:rPr lang="en-US" dirty="0"/>
              <a:t>Data-</a:t>
            </a:r>
            <a:r>
              <a:rPr lang="en-US" dirty="0" err="1"/>
              <a:t>Analyse</a:t>
            </a:r>
            <a:r>
              <a:rPr lang="en-US" dirty="0"/>
              <a:t> </a:t>
            </a:r>
            <a:br>
              <a:rPr lang="en-US" dirty="0"/>
            </a:br>
            <a:r>
              <a:rPr lang="en-US" dirty="0" err="1"/>
              <a:t>en</a:t>
            </a:r>
            <a:r>
              <a:rPr lang="en-US" dirty="0"/>
              <a:t> </a:t>
            </a:r>
            <a:r>
              <a:rPr lang="en-US" dirty="0" err="1"/>
              <a:t>wiskundige</a:t>
            </a:r>
            <a:r>
              <a:rPr lang="en-US" dirty="0"/>
              <a:t> </a:t>
            </a:r>
            <a:r>
              <a:rPr lang="en-US" dirty="0" err="1"/>
              <a:t>modellering</a:t>
            </a:r>
            <a:endParaRPr lang="nl-BE" dirty="0"/>
          </a:p>
        </p:txBody>
      </p:sp>
      <p:sp>
        <p:nvSpPr>
          <p:cNvPr id="14" name="TextBox 9"/>
          <p:cNvSpPr txBox="1"/>
          <p:nvPr/>
        </p:nvSpPr>
        <p:spPr>
          <a:xfrm>
            <a:off x="3161707" y="7188518"/>
            <a:ext cx="9806148" cy="1865126"/>
          </a:xfrm>
          <a:prstGeom prst="rect">
            <a:avLst/>
          </a:prstGeom>
          <a:noFill/>
        </p:spPr>
        <p:txBody>
          <a:bodyPr wrap="square" rtlCol="0">
            <a:spAutoFit/>
          </a:bodyPr>
          <a:lstStyle/>
          <a:p>
            <a:pPr>
              <a:lnSpc>
                <a:spcPct val="120000"/>
              </a:lnSpc>
            </a:pPr>
            <a:r>
              <a:rPr lang="en-US" sz="2400" b="1" dirty="0">
                <a:solidFill>
                  <a:srgbClr val="1E64C8"/>
                </a:solidFill>
              </a:rPr>
              <a:t>Impact:</a:t>
            </a:r>
          </a:p>
          <a:p>
            <a:pPr>
              <a:lnSpc>
                <a:spcPct val="120000"/>
              </a:lnSpc>
            </a:pPr>
            <a:r>
              <a:rPr lang="en-US" sz="2400" dirty="0" err="1"/>
              <a:t>Promotie</a:t>
            </a:r>
            <a:r>
              <a:rPr lang="en-US" sz="2400" dirty="0"/>
              <a:t> en </a:t>
            </a:r>
            <a:r>
              <a:rPr lang="en-US" sz="2400" dirty="0" err="1"/>
              <a:t>implementatie</a:t>
            </a:r>
            <a:r>
              <a:rPr lang="en-US" sz="2400" dirty="0"/>
              <a:t> van </a:t>
            </a:r>
            <a:r>
              <a:rPr lang="en-US" sz="2400" dirty="0" err="1"/>
              <a:t>kwaliteitsvolle</a:t>
            </a:r>
            <a:r>
              <a:rPr lang="en-US" sz="2400" dirty="0"/>
              <a:t> data-</a:t>
            </a:r>
            <a:r>
              <a:rPr lang="en-US" sz="2400" dirty="0" err="1"/>
              <a:t>analyse</a:t>
            </a:r>
            <a:r>
              <a:rPr lang="en-US" sz="2400" dirty="0"/>
              <a:t>- en </a:t>
            </a:r>
            <a:r>
              <a:rPr lang="en-US" sz="2400" dirty="0" err="1"/>
              <a:t>modelleringsoplossingen</a:t>
            </a:r>
            <a:r>
              <a:rPr lang="en-US" sz="2400" dirty="0"/>
              <a:t> van </a:t>
            </a:r>
            <a:r>
              <a:rPr lang="en-US" sz="2400" dirty="0" err="1"/>
              <a:t>wetenschappelijke</a:t>
            </a:r>
            <a:r>
              <a:rPr lang="en-US" sz="2400" dirty="0"/>
              <a:t>, </a:t>
            </a:r>
            <a:r>
              <a:rPr lang="en-US" sz="2400" dirty="0" err="1"/>
              <a:t>industriële</a:t>
            </a:r>
            <a:r>
              <a:rPr lang="en-US" sz="2400" dirty="0"/>
              <a:t> en </a:t>
            </a:r>
            <a:r>
              <a:rPr lang="en-US" sz="2400" dirty="0" err="1"/>
              <a:t>maatschappelijke</a:t>
            </a:r>
            <a:r>
              <a:rPr lang="en-US" sz="2400" dirty="0"/>
              <a:t> </a:t>
            </a:r>
            <a:r>
              <a:rPr lang="en-US" sz="2400" dirty="0" err="1"/>
              <a:t>problemen</a:t>
            </a:r>
            <a:r>
              <a:rPr lang="en-US" sz="2400" dirty="0"/>
              <a:t>.</a:t>
            </a:r>
          </a:p>
        </p:txBody>
      </p:sp>
      <p:sp>
        <p:nvSpPr>
          <p:cNvPr id="18" name="Rechthoek 17"/>
          <p:cNvSpPr/>
          <p:nvPr/>
        </p:nvSpPr>
        <p:spPr>
          <a:xfrm>
            <a:off x="-1602393" y="3362632"/>
            <a:ext cx="13334735" cy="263304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830117" y="1862665"/>
            <a:ext cx="13470584" cy="1126462"/>
          </a:xfrm>
          <a:prstGeom prst="rect">
            <a:avLst/>
          </a:prstGeom>
          <a:noFill/>
        </p:spPr>
        <p:txBody>
          <a:bodyPr wrap="square" rtlCol="0">
            <a:spAutoFit/>
          </a:bodyPr>
          <a:lstStyle/>
          <a:p>
            <a:pPr>
              <a:lnSpc>
                <a:spcPct val="120000"/>
              </a:lnSpc>
            </a:pPr>
            <a:r>
              <a:rPr lang="en-US" sz="2800" dirty="0" err="1"/>
              <a:t>Multidisciplinaire</a:t>
            </a:r>
            <a:r>
              <a:rPr lang="en-US" sz="2800" dirty="0"/>
              <a:t> </a:t>
            </a:r>
            <a:r>
              <a:rPr lang="en-US" sz="2800" dirty="0" err="1"/>
              <a:t>ingenieursbenadering</a:t>
            </a:r>
            <a:r>
              <a:rPr lang="en-US" sz="2800" dirty="0"/>
              <a:t> van de </a:t>
            </a:r>
            <a:r>
              <a:rPr lang="en-US" sz="2800" dirty="0" err="1"/>
              <a:t>volledige</a:t>
            </a:r>
            <a:r>
              <a:rPr lang="en-US" sz="2800" dirty="0"/>
              <a:t> data-to-decision </a:t>
            </a:r>
            <a:r>
              <a:rPr lang="en-US" sz="2800" dirty="0" err="1"/>
              <a:t>cyclus</a:t>
            </a:r>
            <a:r>
              <a:rPr lang="en-US" sz="2800" dirty="0"/>
              <a:t> van </a:t>
            </a:r>
            <a:r>
              <a:rPr lang="en-US" sz="2800" dirty="0" err="1"/>
              <a:t>biosysteemmodellering</a:t>
            </a:r>
            <a:r>
              <a:rPr lang="en-US" sz="2800" dirty="0"/>
              <a:t> </a:t>
            </a:r>
            <a:r>
              <a:rPr lang="en-US" sz="2800" dirty="0" err="1"/>
              <a:t>voor</a:t>
            </a:r>
            <a:r>
              <a:rPr lang="en-US" sz="2800" dirty="0"/>
              <a:t> </a:t>
            </a:r>
            <a:r>
              <a:rPr lang="en-US" sz="2800" dirty="0" err="1"/>
              <a:t>wetenschap</a:t>
            </a:r>
            <a:r>
              <a:rPr lang="en-US" sz="2800" dirty="0"/>
              <a:t>, </a:t>
            </a:r>
            <a:r>
              <a:rPr lang="en-US" sz="2800" dirty="0" err="1"/>
              <a:t>industrie</a:t>
            </a:r>
            <a:r>
              <a:rPr lang="en-US" sz="2800" dirty="0"/>
              <a:t> </a:t>
            </a:r>
            <a:r>
              <a:rPr lang="en-US" sz="2800" dirty="0" err="1"/>
              <a:t>en</a:t>
            </a:r>
            <a:r>
              <a:rPr lang="en-US" sz="2800" dirty="0"/>
              <a:t> </a:t>
            </a:r>
            <a:r>
              <a:rPr lang="en-US" sz="2800" dirty="0" err="1"/>
              <a:t>maatschappij</a:t>
            </a:r>
            <a:endParaRPr lang="nl-BE" sz="2800" dirty="0"/>
          </a:p>
        </p:txBody>
      </p:sp>
      <p:sp>
        <p:nvSpPr>
          <p:cNvPr id="13" name="TextBox 7"/>
          <p:cNvSpPr txBox="1"/>
          <p:nvPr/>
        </p:nvSpPr>
        <p:spPr>
          <a:xfrm>
            <a:off x="830118" y="3528771"/>
            <a:ext cx="10267374" cy="2308324"/>
          </a:xfrm>
          <a:prstGeom prst="rect">
            <a:avLst/>
          </a:prstGeom>
          <a:noFill/>
        </p:spPr>
        <p:txBody>
          <a:bodyPr wrap="square" rtlCol="0">
            <a:spAutoFit/>
          </a:bodyPr>
          <a:lstStyle/>
          <a:p>
            <a:pPr>
              <a:lnSpc>
                <a:spcPct val="120000"/>
              </a:lnSpc>
            </a:pPr>
            <a:r>
              <a:rPr lang="nl-BE" sz="2400" b="1" dirty="0">
                <a:solidFill>
                  <a:schemeClr val="bg1"/>
                </a:solidFill>
              </a:rPr>
              <a:t>Thema's:</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a:solidFill>
                  <a:schemeClr val="bg1"/>
                </a:solidFill>
              </a:rPr>
              <a:t>Data-</a:t>
            </a:r>
            <a:r>
              <a:rPr lang="en-US" sz="2400" dirty="0" err="1">
                <a:solidFill>
                  <a:schemeClr val="bg1"/>
                </a:solidFill>
              </a:rPr>
              <a:t>analyse</a:t>
            </a:r>
            <a:r>
              <a:rPr lang="en-US" sz="2400" dirty="0">
                <a:solidFill>
                  <a:schemeClr val="bg1"/>
                </a:solidFill>
              </a:rPr>
              <a:t> </a:t>
            </a:r>
            <a:r>
              <a:rPr lang="en-US" sz="2400" dirty="0" err="1">
                <a:solidFill>
                  <a:schemeClr val="bg1"/>
                </a:solidFill>
              </a:rPr>
              <a:t>voor</a:t>
            </a:r>
            <a:r>
              <a:rPr lang="en-US" sz="2400" dirty="0">
                <a:solidFill>
                  <a:schemeClr val="bg1"/>
                </a:solidFill>
              </a:rPr>
              <a:t> de </a:t>
            </a:r>
            <a:r>
              <a:rPr lang="en-US" sz="2400" dirty="0" err="1">
                <a:solidFill>
                  <a:schemeClr val="bg1"/>
                </a:solidFill>
              </a:rPr>
              <a:t>levende</a:t>
            </a:r>
            <a:r>
              <a:rPr lang="en-US" sz="2400" dirty="0">
                <a:solidFill>
                  <a:schemeClr val="bg1"/>
                </a:solidFill>
              </a:rPr>
              <a:t> </a:t>
            </a:r>
            <a:r>
              <a:rPr lang="en-US" sz="2400" dirty="0" err="1">
                <a:solidFill>
                  <a:schemeClr val="bg1"/>
                </a:solidFill>
              </a:rPr>
              <a:t>materie</a:t>
            </a:r>
            <a:r>
              <a:rPr lang="en-US" sz="2400" dirty="0">
                <a:solidFill>
                  <a:schemeClr val="bg1"/>
                </a:solidFill>
              </a:rPr>
              <a:t>: </a:t>
            </a:r>
            <a:r>
              <a:rPr lang="en-US" sz="2400" dirty="0" err="1">
                <a:solidFill>
                  <a:schemeClr val="bg1"/>
                </a:solidFill>
              </a:rPr>
              <a:t>biostatistiek</a:t>
            </a:r>
            <a:r>
              <a:rPr lang="en-US" sz="2400" dirty="0">
                <a:solidFill>
                  <a:schemeClr val="bg1"/>
                </a:solidFill>
              </a:rPr>
              <a:t> </a:t>
            </a:r>
            <a:r>
              <a:rPr lang="en-US" sz="2400" dirty="0" err="1">
                <a:solidFill>
                  <a:schemeClr val="bg1"/>
                </a:solidFill>
              </a:rPr>
              <a:t>en</a:t>
            </a:r>
            <a:r>
              <a:rPr lang="en-US" sz="2400" dirty="0">
                <a:solidFill>
                  <a:schemeClr val="bg1"/>
                </a:solidFill>
              </a:rPr>
              <a:t> bio-</a:t>
            </a:r>
            <a:r>
              <a:rPr lang="en-US" sz="2400" dirty="0" err="1">
                <a:solidFill>
                  <a:schemeClr val="bg1"/>
                </a:solidFill>
              </a:rPr>
              <a:t>informatica</a:t>
            </a:r>
            <a:r>
              <a:rPr lang="en-US" sz="2400" dirty="0">
                <a:solidFill>
                  <a:schemeClr val="bg1"/>
                </a:solidFill>
              </a:rPr>
              <a:t> </a:t>
            </a:r>
          </a:p>
          <a:p>
            <a:pPr marL="342900" indent="-342900">
              <a:lnSpc>
                <a:spcPct val="120000"/>
              </a:lnSpc>
              <a:buFont typeface="Arial" panose="020B0604020202020204" pitchFamily="34" charset="0"/>
              <a:buChar char="•"/>
            </a:pPr>
            <a:r>
              <a:rPr lang="en-US" sz="2400" dirty="0" err="1">
                <a:solidFill>
                  <a:schemeClr val="bg1"/>
                </a:solidFill>
              </a:rPr>
              <a:t>Modellering</a:t>
            </a:r>
            <a:r>
              <a:rPr lang="en-US" sz="2400" dirty="0">
                <a:solidFill>
                  <a:schemeClr val="bg1"/>
                </a:solidFill>
              </a:rPr>
              <a:t> van </a:t>
            </a:r>
            <a:r>
              <a:rPr lang="en-US" sz="2400" dirty="0" err="1">
                <a:solidFill>
                  <a:schemeClr val="bg1"/>
                </a:solidFill>
              </a:rPr>
              <a:t>biologische</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natuurlijke</a:t>
            </a:r>
            <a:r>
              <a:rPr lang="en-US" sz="2400" dirty="0">
                <a:solidFill>
                  <a:schemeClr val="bg1"/>
                </a:solidFill>
              </a:rPr>
              <a:t> </a:t>
            </a:r>
            <a:r>
              <a:rPr lang="en-US" sz="2400" dirty="0" err="1">
                <a:solidFill>
                  <a:schemeClr val="bg1"/>
                </a:solidFill>
              </a:rPr>
              <a:t>processen</a:t>
            </a:r>
            <a:r>
              <a:rPr lang="en-US" sz="2400" dirty="0">
                <a:solidFill>
                  <a:schemeClr val="bg1"/>
                </a:solidFill>
              </a:rPr>
              <a:t> </a:t>
            </a:r>
          </a:p>
          <a:p>
            <a:pPr marL="342900" indent="-342900">
              <a:lnSpc>
                <a:spcPct val="120000"/>
              </a:lnSpc>
              <a:buFont typeface="Arial" panose="020B0604020202020204" pitchFamily="34" charset="0"/>
              <a:buChar char="•"/>
            </a:pPr>
            <a:r>
              <a:rPr lang="nl-NL" sz="2400" dirty="0">
                <a:solidFill>
                  <a:schemeClr val="bg1"/>
                </a:solidFill>
              </a:rPr>
              <a:t>Ontwerp en optimalisatie van processen voor hergebruik van grondstoffen en farmaceutica op basis van wiskundige modellen</a:t>
            </a:r>
            <a:endParaRPr lang="nl-BE" sz="2400" dirty="0">
              <a:solidFill>
                <a:schemeClr val="bg1"/>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2342" y="3347896"/>
            <a:ext cx="5936226" cy="3561736"/>
          </a:xfrm>
          <a:prstGeom prst="rect">
            <a:avLst/>
          </a:prstGeom>
        </p:spPr>
      </p:pic>
    </p:spTree>
    <p:extLst>
      <p:ext uri="{BB962C8B-B14F-4D97-AF65-F5344CB8AC3E}">
        <p14:creationId xmlns:p14="http://schemas.microsoft.com/office/powerpoint/2010/main" val="1942946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21226" y="8023123"/>
            <a:ext cx="3465871" cy="1991032"/>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p:cNvPicPr>
            <a:picLocks noChangeAspect="1"/>
          </p:cNvPicPr>
          <p:nvPr/>
        </p:nvPicPr>
        <p:blipFill>
          <a:blip r:embed="rId2"/>
          <a:stretch>
            <a:fillRect/>
          </a:stretch>
        </p:blipFill>
        <p:spPr>
          <a:xfrm>
            <a:off x="2323915" y="5898332"/>
            <a:ext cx="4595800" cy="3342400"/>
          </a:xfrm>
          <a:prstGeom prst="rect">
            <a:avLst/>
          </a:prstGeom>
        </p:spPr>
      </p:pic>
      <p:pic>
        <p:nvPicPr>
          <p:cNvPr id="6" name="Afbeelding 5"/>
          <p:cNvPicPr>
            <a:picLocks noChangeAspect="1"/>
          </p:cNvPicPr>
          <p:nvPr/>
        </p:nvPicPr>
        <p:blipFill>
          <a:blip r:embed="rId3"/>
          <a:stretch>
            <a:fillRect/>
          </a:stretch>
        </p:blipFill>
        <p:spPr>
          <a:xfrm>
            <a:off x="10931742" y="2430196"/>
            <a:ext cx="6437691" cy="4836521"/>
          </a:xfrm>
          <a:prstGeom prst="rect">
            <a:avLst/>
          </a:prstGeom>
        </p:spPr>
      </p:pic>
      <p:sp>
        <p:nvSpPr>
          <p:cNvPr id="15" name="Rechthoek 14"/>
          <p:cNvSpPr/>
          <p:nvPr/>
        </p:nvSpPr>
        <p:spPr>
          <a:xfrm>
            <a:off x="10936495" y="6345266"/>
            <a:ext cx="7295405"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xtBox 9"/>
          <p:cNvSpPr txBox="1"/>
          <p:nvPr/>
        </p:nvSpPr>
        <p:spPr>
          <a:xfrm>
            <a:off x="11458001" y="6860436"/>
            <a:ext cx="5218076" cy="1865126"/>
          </a:xfrm>
          <a:prstGeom prst="rect">
            <a:avLst/>
          </a:prstGeom>
          <a:noFill/>
        </p:spPr>
        <p:txBody>
          <a:bodyPr wrap="square" rtlCol="0">
            <a:spAutoFit/>
          </a:bodyPr>
          <a:lstStyle/>
          <a:p>
            <a:pPr>
              <a:lnSpc>
                <a:spcPct val="120000"/>
              </a:lnSpc>
            </a:pPr>
            <a:r>
              <a:rPr lang="en-US" sz="2400" b="1" dirty="0">
                <a:solidFill>
                  <a:srgbClr val="1E64C8"/>
                </a:solidFill>
              </a:rPr>
              <a:t>Impact:</a:t>
            </a:r>
          </a:p>
          <a:p>
            <a:pPr marL="342900" indent="-342900">
              <a:lnSpc>
                <a:spcPct val="120000"/>
              </a:lnSpc>
              <a:buFont typeface="Arial" panose="020B0604020202020204" pitchFamily="34" charset="0"/>
              <a:buChar char="•"/>
            </a:pPr>
            <a:r>
              <a:rPr lang="nl-NL" sz="2400" dirty="0"/>
              <a:t>Beleidsadvies op lokaal en (</a:t>
            </a:r>
            <a:r>
              <a:rPr lang="nl-NL" sz="2400" dirty="0" err="1"/>
              <a:t>inter</a:t>
            </a:r>
            <a:r>
              <a:rPr lang="nl-NL" sz="2400" dirty="0"/>
              <a:t>)nationaal niveau</a:t>
            </a:r>
          </a:p>
          <a:p>
            <a:pPr marL="342900" indent="-342900">
              <a:lnSpc>
                <a:spcPct val="120000"/>
              </a:lnSpc>
              <a:buFont typeface="Arial" panose="020B0604020202020204" pitchFamily="34" charset="0"/>
              <a:buChar char="•"/>
            </a:pPr>
            <a:r>
              <a:rPr lang="nl-NL" sz="2400" dirty="0"/>
              <a:t>Capaciteitsopbouw in het Zuiden</a:t>
            </a:r>
          </a:p>
        </p:txBody>
      </p:sp>
      <p:sp>
        <p:nvSpPr>
          <p:cNvPr id="16" name="TextBox 2"/>
          <p:cNvSpPr txBox="1"/>
          <p:nvPr/>
        </p:nvSpPr>
        <p:spPr>
          <a:xfrm>
            <a:off x="830117" y="1194845"/>
            <a:ext cx="15938799" cy="1126462"/>
          </a:xfrm>
          <a:prstGeom prst="rect">
            <a:avLst/>
          </a:prstGeom>
          <a:noFill/>
        </p:spPr>
        <p:txBody>
          <a:bodyPr wrap="square" rtlCol="0">
            <a:spAutoFit/>
          </a:bodyPr>
          <a:lstStyle/>
          <a:p>
            <a:pPr>
              <a:lnSpc>
                <a:spcPct val="120000"/>
              </a:lnSpc>
            </a:pPr>
            <a:r>
              <a:rPr lang="nl-NL" sz="2800" dirty="0"/>
              <a:t>Economische en maatschappelijk-politieke analyses van landbouw en voeding </a:t>
            </a:r>
            <a:r>
              <a:rPr lang="nl-NL" sz="2800" i="1" dirty="0"/>
              <a:t>‘from farm </a:t>
            </a:r>
            <a:r>
              <a:rPr lang="nl-NL" sz="2800" i="1" dirty="0" err="1"/>
              <a:t>to</a:t>
            </a:r>
            <a:r>
              <a:rPr lang="nl-NL" sz="2800" i="1" dirty="0"/>
              <a:t> </a:t>
            </a:r>
            <a:r>
              <a:rPr lang="nl-NL" sz="2800" i="1" dirty="0" err="1"/>
              <a:t>fork</a:t>
            </a:r>
            <a:r>
              <a:rPr lang="nl-NL" sz="2800" i="1" dirty="0"/>
              <a:t>’ </a:t>
            </a:r>
            <a:r>
              <a:rPr lang="nl-NL" sz="2800" dirty="0"/>
              <a:t>in stedelijke, </a:t>
            </a:r>
            <a:r>
              <a:rPr lang="nl-NL" sz="2800" dirty="0" err="1"/>
              <a:t>halfstedelijke</a:t>
            </a:r>
            <a:r>
              <a:rPr lang="nl-NL" sz="2800" dirty="0"/>
              <a:t> en landelijke gebieden over de hele wereld. </a:t>
            </a:r>
          </a:p>
        </p:txBody>
      </p:sp>
      <p:sp>
        <p:nvSpPr>
          <p:cNvPr id="3" name="Titel 2"/>
          <p:cNvSpPr>
            <a:spLocks noGrp="1"/>
          </p:cNvSpPr>
          <p:nvPr>
            <p:ph type="title"/>
          </p:nvPr>
        </p:nvSpPr>
        <p:spPr/>
        <p:txBody>
          <a:bodyPr/>
          <a:lstStyle/>
          <a:p>
            <a:r>
              <a:rPr lang="nl-NL" dirty="0"/>
              <a:t>vakgroep landbouweconomie</a:t>
            </a:r>
            <a:endParaRPr lang="nl-BE" dirty="0"/>
          </a:p>
        </p:txBody>
      </p:sp>
      <p:sp>
        <p:nvSpPr>
          <p:cNvPr id="9" name="Rechthoek 8"/>
          <p:cNvSpPr/>
          <p:nvPr/>
        </p:nvSpPr>
        <p:spPr>
          <a:xfrm>
            <a:off x="-1602392" y="3362632"/>
            <a:ext cx="13060394" cy="263304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7"/>
          <p:cNvSpPr txBox="1"/>
          <p:nvPr/>
        </p:nvSpPr>
        <p:spPr>
          <a:xfrm>
            <a:off x="668204" y="3638655"/>
            <a:ext cx="11057083" cy="3046988"/>
          </a:xfrm>
          <a:prstGeom prst="rect">
            <a:avLst/>
          </a:prstGeom>
          <a:noFill/>
        </p:spPr>
        <p:txBody>
          <a:bodyPr wrap="square" numCol="2" rtlCol="0">
            <a:spAutoFit/>
          </a:bodyPr>
          <a:lstStyle/>
          <a:p>
            <a:pPr>
              <a:lnSpc>
                <a:spcPct val="120000"/>
              </a:lnSpc>
            </a:pPr>
            <a:r>
              <a:rPr lang="nl-BE" sz="2000" b="1" dirty="0">
                <a:solidFill>
                  <a:schemeClr val="bg1"/>
                </a:solidFill>
              </a:rPr>
              <a:t>Thema's:</a:t>
            </a:r>
            <a:endParaRPr lang="en-US" sz="2000" dirty="0">
              <a:solidFill>
                <a:schemeClr val="bg1"/>
              </a:solidFill>
            </a:endParaRPr>
          </a:p>
          <a:p>
            <a:pPr marL="342900" indent="-342900">
              <a:lnSpc>
                <a:spcPct val="120000"/>
              </a:lnSpc>
              <a:buFont typeface="Arial" panose="020B0604020202020204" pitchFamily="34" charset="0"/>
              <a:buChar char="•"/>
            </a:pPr>
            <a:r>
              <a:rPr lang="nl-BE" sz="2000" dirty="0" smtClean="0">
                <a:solidFill>
                  <a:schemeClr val="bg1"/>
                </a:solidFill>
              </a:rPr>
              <a:t>Landbouw en rurale economie</a:t>
            </a:r>
          </a:p>
          <a:p>
            <a:pPr marL="342900" indent="-342900">
              <a:lnSpc>
                <a:spcPct val="120000"/>
              </a:lnSpc>
              <a:buFont typeface="Arial" panose="020B0604020202020204" pitchFamily="34" charset="0"/>
              <a:buChar char="•"/>
            </a:pPr>
            <a:r>
              <a:rPr lang="nl-BE" sz="2000" dirty="0" smtClean="0">
                <a:solidFill>
                  <a:schemeClr val="bg1"/>
                </a:solidFill>
              </a:rPr>
              <a:t>Agro-voedingsmarketing</a:t>
            </a:r>
          </a:p>
          <a:p>
            <a:pPr marL="342900" indent="-342900">
              <a:lnSpc>
                <a:spcPct val="120000"/>
              </a:lnSpc>
              <a:buFont typeface="Arial" panose="020B0604020202020204" pitchFamily="34" charset="0"/>
              <a:buChar char="•"/>
            </a:pPr>
            <a:r>
              <a:rPr lang="nl-BE" sz="2000" dirty="0" smtClean="0">
                <a:solidFill>
                  <a:schemeClr val="bg1"/>
                </a:solidFill>
              </a:rPr>
              <a:t>Consumentengedrag</a:t>
            </a:r>
          </a:p>
          <a:p>
            <a:pPr marL="342900" indent="-342900">
              <a:lnSpc>
                <a:spcPct val="120000"/>
              </a:lnSpc>
              <a:buFont typeface="Arial" panose="020B0604020202020204" pitchFamily="34" charset="0"/>
              <a:buChar char="•"/>
            </a:pPr>
            <a:r>
              <a:rPr lang="nl-BE" sz="2000" dirty="0" smtClean="0">
                <a:solidFill>
                  <a:schemeClr val="bg1"/>
                </a:solidFill>
              </a:rPr>
              <a:t>Bedrijfsbeheer</a:t>
            </a:r>
          </a:p>
          <a:p>
            <a:pPr marL="342900" indent="-342900">
              <a:lnSpc>
                <a:spcPct val="120000"/>
              </a:lnSpc>
              <a:buFont typeface="Arial" panose="020B0604020202020204" pitchFamily="34" charset="0"/>
              <a:buChar char="•"/>
            </a:pPr>
            <a:endParaRPr lang="nl-BE" sz="2000" dirty="0">
              <a:solidFill>
                <a:schemeClr val="bg1"/>
              </a:solidFill>
            </a:endParaRPr>
          </a:p>
          <a:p>
            <a:pPr marL="342900" indent="-342900">
              <a:lnSpc>
                <a:spcPct val="120000"/>
              </a:lnSpc>
              <a:buFont typeface="Arial" panose="020B0604020202020204" pitchFamily="34" charset="0"/>
              <a:buChar char="•"/>
            </a:pPr>
            <a:endParaRPr lang="nl-BE" sz="2000" dirty="0" smtClean="0">
              <a:solidFill>
                <a:schemeClr val="bg1"/>
              </a:solidFill>
            </a:endParaRPr>
          </a:p>
          <a:p>
            <a:pPr marL="342900" indent="-342900">
              <a:lnSpc>
                <a:spcPct val="120000"/>
              </a:lnSpc>
              <a:buFont typeface="Arial" panose="020B0604020202020204" pitchFamily="34" charset="0"/>
              <a:buChar char="•"/>
            </a:pPr>
            <a:endParaRPr lang="nl-BE" sz="2000" dirty="0" smtClean="0">
              <a:solidFill>
                <a:schemeClr val="bg1"/>
              </a:solidFill>
            </a:endParaRPr>
          </a:p>
          <a:p>
            <a:pPr marL="342900" indent="-342900">
              <a:lnSpc>
                <a:spcPct val="120000"/>
              </a:lnSpc>
              <a:buFont typeface="Arial" panose="020B0604020202020204" pitchFamily="34" charset="0"/>
              <a:buChar char="•"/>
            </a:pPr>
            <a:endParaRPr lang="nl-BE" sz="2000" dirty="0" smtClean="0">
              <a:solidFill>
                <a:schemeClr val="bg1"/>
              </a:solidFill>
            </a:endParaRPr>
          </a:p>
          <a:p>
            <a:pPr marL="342900" indent="-342900">
              <a:lnSpc>
                <a:spcPct val="120000"/>
              </a:lnSpc>
              <a:buFont typeface="Arial" panose="020B0604020202020204" pitchFamily="34" charset="0"/>
              <a:buChar char="•"/>
            </a:pPr>
            <a:r>
              <a:rPr lang="nl-BE" sz="2000" dirty="0" err="1" smtClean="0">
                <a:solidFill>
                  <a:schemeClr val="bg1"/>
                </a:solidFill>
              </a:rPr>
              <a:t>Agribusiness</a:t>
            </a:r>
            <a:r>
              <a:rPr lang="nl-BE" sz="2000" dirty="0" smtClean="0">
                <a:solidFill>
                  <a:schemeClr val="bg1"/>
                </a:solidFill>
              </a:rPr>
              <a:t> en ketenbeheer</a:t>
            </a:r>
          </a:p>
          <a:p>
            <a:pPr marL="342900" indent="-342900">
              <a:lnSpc>
                <a:spcPct val="120000"/>
              </a:lnSpc>
              <a:buFont typeface="Arial" panose="020B0604020202020204" pitchFamily="34" charset="0"/>
              <a:buChar char="•"/>
            </a:pPr>
            <a:r>
              <a:rPr lang="nl-BE" sz="2000" dirty="0" smtClean="0">
                <a:solidFill>
                  <a:schemeClr val="bg1"/>
                </a:solidFill>
              </a:rPr>
              <a:t>Management van natuurlijke hulpbronnen</a:t>
            </a:r>
          </a:p>
          <a:p>
            <a:pPr marL="342900" indent="-342900">
              <a:lnSpc>
                <a:spcPct val="120000"/>
              </a:lnSpc>
              <a:buFont typeface="Arial" panose="020B0604020202020204" pitchFamily="34" charset="0"/>
              <a:buChar char="•"/>
            </a:pPr>
            <a:r>
              <a:rPr lang="nl-BE" sz="2000" dirty="0" smtClean="0">
                <a:solidFill>
                  <a:schemeClr val="bg1"/>
                </a:solidFill>
              </a:rPr>
              <a:t>Landbouw- en milieubeleidsanalyses</a:t>
            </a:r>
          </a:p>
          <a:p>
            <a:pPr marL="342900" indent="-342900">
              <a:lnSpc>
                <a:spcPct val="120000"/>
              </a:lnSpc>
              <a:buFont typeface="Arial" panose="020B0604020202020204" pitchFamily="34" charset="0"/>
              <a:buChar char="•"/>
            </a:pPr>
            <a:r>
              <a:rPr lang="nl-BE" sz="2000" dirty="0" smtClean="0">
                <a:solidFill>
                  <a:schemeClr val="bg1"/>
                </a:solidFill>
              </a:rPr>
              <a:t>Institutionele, sociologische en politieke analyses</a:t>
            </a:r>
          </a:p>
          <a:p>
            <a:pPr marL="342900" indent="-342900">
              <a:lnSpc>
                <a:spcPct val="120000"/>
              </a:lnSpc>
              <a:buFont typeface="Arial" panose="020B0604020202020204" pitchFamily="34" charset="0"/>
              <a:buChar char="•"/>
            </a:pPr>
            <a:endParaRPr lang="nl-BE" sz="2000" dirty="0">
              <a:solidFill>
                <a:schemeClr val="bg1"/>
              </a:solidFill>
            </a:endParaRPr>
          </a:p>
        </p:txBody>
      </p:sp>
    </p:spTree>
    <p:extLst>
      <p:ext uri="{BB962C8B-B14F-4D97-AF65-F5344CB8AC3E}">
        <p14:creationId xmlns:p14="http://schemas.microsoft.com/office/powerpoint/2010/main" val="794224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22148B12-4FB7-4262-9650-31ADE2B0C578}"/>
              </a:ext>
            </a:extLst>
          </p:cNvPr>
          <p:cNvGrpSpPr/>
          <p:nvPr/>
        </p:nvGrpSpPr>
        <p:grpSpPr>
          <a:xfrm>
            <a:off x="8215442" y="2451977"/>
            <a:ext cx="7763621" cy="3948378"/>
            <a:chOff x="8215442" y="2451977"/>
            <a:chExt cx="7763621" cy="3948378"/>
          </a:xfrm>
        </p:grpSpPr>
        <p:sp>
          <p:nvSpPr>
            <p:cNvPr id="44" name="Rechthoek 43"/>
            <p:cNvSpPr/>
            <p:nvPr/>
          </p:nvSpPr>
          <p:spPr>
            <a:xfrm>
              <a:off x="8215442" y="5059402"/>
              <a:ext cx="7763621"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1" name="Rechthoek 40"/>
            <p:cNvSpPr/>
            <p:nvPr/>
          </p:nvSpPr>
          <p:spPr>
            <a:xfrm>
              <a:off x="8215442" y="3110670"/>
              <a:ext cx="7763621"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2" name="Rechthoek 41"/>
            <p:cNvSpPr/>
            <p:nvPr/>
          </p:nvSpPr>
          <p:spPr>
            <a:xfrm>
              <a:off x="8215442" y="3771957"/>
              <a:ext cx="7763621" cy="64522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3" name="Rechthoek 42"/>
            <p:cNvSpPr/>
            <p:nvPr/>
          </p:nvSpPr>
          <p:spPr>
            <a:xfrm>
              <a:off x="8215442" y="4409959"/>
              <a:ext cx="7763621" cy="64522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5" name="Rechthoek 44"/>
            <p:cNvSpPr/>
            <p:nvPr/>
          </p:nvSpPr>
          <p:spPr>
            <a:xfrm>
              <a:off x="8215442" y="5724770"/>
              <a:ext cx="7763621"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6" name="Rechthoek 45"/>
            <p:cNvSpPr/>
            <p:nvPr/>
          </p:nvSpPr>
          <p:spPr>
            <a:xfrm>
              <a:off x="8215442" y="2451977"/>
              <a:ext cx="7763621"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grpSp>
      <p:sp>
        <p:nvSpPr>
          <p:cNvPr id="2" name="Titel 1"/>
          <p:cNvSpPr>
            <a:spLocks noGrp="1"/>
          </p:cNvSpPr>
          <p:nvPr>
            <p:ph type="title"/>
          </p:nvPr>
        </p:nvSpPr>
        <p:spPr/>
        <p:txBody>
          <a:bodyPr/>
          <a:lstStyle/>
          <a:p>
            <a:r>
              <a:rPr lang="nl-BE" dirty="0"/>
              <a:t>STUDENTEN</a:t>
            </a:r>
          </a:p>
        </p:txBody>
      </p:sp>
      <p:grpSp>
        <p:nvGrpSpPr>
          <p:cNvPr id="4" name="Groep 3">
            <a:extLst>
              <a:ext uri="{FF2B5EF4-FFF2-40B4-BE49-F238E27FC236}">
                <a16:creationId xmlns:a16="http://schemas.microsoft.com/office/drawing/2014/main" id="{56716926-EF1B-4325-8553-B2BFD38FC618}"/>
              </a:ext>
            </a:extLst>
          </p:cNvPr>
          <p:cNvGrpSpPr/>
          <p:nvPr/>
        </p:nvGrpSpPr>
        <p:grpSpPr>
          <a:xfrm>
            <a:off x="916169" y="2451977"/>
            <a:ext cx="7818134" cy="3948378"/>
            <a:chOff x="916169" y="2451977"/>
            <a:chExt cx="7818134" cy="3948378"/>
          </a:xfrm>
        </p:grpSpPr>
        <p:sp>
          <p:nvSpPr>
            <p:cNvPr id="36" name="Rechthoek 35"/>
            <p:cNvSpPr/>
            <p:nvPr/>
          </p:nvSpPr>
          <p:spPr>
            <a:xfrm>
              <a:off x="916169" y="3110670"/>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37" name="Rechthoek 36"/>
            <p:cNvSpPr/>
            <p:nvPr/>
          </p:nvSpPr>
          <p:spPr>
            <a:xfrm>
              <a:off x="916169" y="3786255"/>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38" name="Rechthoek 37"/>
            <p:cNvSpPr/>
            <p:nvPr/>
          </p:nvSpPr>
          <p:spPr>
            <a:xfrm>
              <a:off x="916169" y="4409959"/>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39" name="Rechthoek 38"/>
            <p:cNvSpPr/>
            <p:nvPr/>
          </p:nvSpPr>
          <p:spPr>
            <a:xfrm>
              <a:off x="916169" y="5059402"/>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40" name="Rechthoek 39"/>
            <p:cNvSpPr/>
            <p:nvPr/>
          </p:nvSpPr>
          <p:spPr>
            <a:xfrm>
              <a:off x="916169" y="5724770"/>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p:cNvSpPr/>
            <p:nvPr/>
          </p:nvSpPr>
          <p:spPr>
            <a:xfrm>
              <a:off x="916169" y="2451977"/>
              <a:ext cx="7818134" cy="6755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grpSp>
      <p:sp>
        <p:nvSpPr>
          <p:cNvPr id="17" name="Tijdelijke aanduiding voor inhoud 4"/>
          <p:cNvSpPr>
            <a:spLocks noGrp="1"/>
          </p:cNvSpPr>
          <p:nvPr>
            <p:ph idx="1"/>
          </p:nvPr>
        </p:nvSpPr>
        <p:spPr>
          <a:xfrm>
            <a:off x="8335407" y="2489555"/>
            <a:ext cx="8203308" cy="4971551"/>
          </a:xfrm>
        </p:spPr>
        <p:txBody>
          <a:bodyPr vert="horz" lIns="91440" tIns="45720" rIns="91440" bIns="45720" rtlCol="0" anchor="t">
            <a:normAutofit/>
          </a:bodyPr>
          <a:lstStyle/>
          <a:p>
            <a:pPr marL="85725" indent="0">
              <a:buNone/>
            </a:pPr>
            <a:r>
              <a:rPr lang="nl-BE" sz="1800" dirty="0"/>
              <a:t>Wetenschappen									</a:t>
            </a:r>
            <a:r>
              <a:rPr lang="nl-BE" sz="1800" dirty="0">
                <a:cs typeface="Arial"/>
              </a:rPr>
              <a:t>3.506</a:t>
            </a:r>
            <a:endParaRPr lang="nl-BE" sz="1800" dirty="0"/>
          </a:p>
          <a:p>
            <a:pPr marL="85725" indent="0">
              <a:buNone/>
            </a:pPr>
            <a:endParaRPr lang="nl-BE" sz="1800" dirty="0"/>
          </a:p>
          <a:p>
            <a:pPr marL="85725" indent="0">
              <a:buNone/>
            </a:pPr>
            <a:r>
              <a:rPr lang="nl-BE" sz="1800" dirty="0"/>
              <a:t>Politieke en </a:t>
            </a:r>
            <a:r>
              <a:rPr lang="nl-BE" sz="1800" dirty="0">
                <a:solidFill>
                  <a:srgbClr val="000000"/>
                </a:solidFill>
              </a:rPr>
              <a:t>sociale wetenschappen				</a:t>
            </a:r>
            <a:r>
              <a:rPr lang="nl-BE" sz="1800" dirty="0">
                <a:solidFill>
                  <a:srgbClr val="000000"/>
                </a:solidFill>
                <a:cs typeface="Arial"/>
              </a:rPr>
              <a:t>3.137</a:t>
            </a:r>
          </a:p>
          <a:p>
            <a:pPr marL="85725" indent="0">
              <a:buNone/>
            </a:pPr>
            <a:endParaRPr lang="nl-BE" sz="1800" dirty="0"/>
          </a:p>
          <a:p>
            <a:pPr marL="85725" indent="0">
              <a:buNone/>
            </a:pPr>
            <a:r>
              <a:rPr lang="nl-BE" sz="1800" b="1" dirty="0">
                <a:solidFill>
                  <a:srgbClr val="1E64C8"/>
                </a:solidFill>
              </a:rPr>
              <a:t>Bio-ingenieurswetenschappen					2.918</a:t>
            </a:r>
            <a:endParaRPr lang="nl-BE" sz="1800" b="1" dirty="0">
              <a:solidFill>
                <a:srgbClr val="1E64C8"/>
              </a:solidFill>
              <a:cs typeface="Arial"/>
            </a:endParaRPr>
          </a:p>
          <a:p>
            <a:pPr marL="85725" indent="0">
              <a:buNone/>
            </a:pPr>
            <a:endParaRPr lang="nl-BE" sz="1800" dirty="0"/>
          </a:p>
          <a:p>
            <a:pPr marL="85725" indent="0">
              <a:buNone/>
            </a:pPr>
            <a:r>
              <a:rPr lang="nl-BE" sz="1800" dirty="0"/>
              <a:t>Diergeneeskunde								2.116</a:t>
            </a:r>
            <a:endParaRPr lang="nl-BE" sz="1800" dirty="0">
              <a:cs typeface="Arial"/>
            </a:endParaRPr>
          </a:p>
          <a:p>
            <a:pPr marL="85725" indent="0">
              <a:buNone/>
            </a:pPr>
            <a:endParaRPr lang="nl-BE" sz="1800" dirty="0"/>
          </a:p>
          <a:p>
            <a:pPr marL="85725" indent="0">
              <a:buNone/>
            </a:pPr>
            <a:r>
              <a:rPr lang="nl-BE" sz="1800" dirty="0">
                <a:solidFill>
                  <a:srgbClr val="000000"/>
                </a:solidFill>
              </a:rPr>
              <a:t>Farmaceutische wetenschappen					1.299</a:t>
            </a:r>
          </a:p>
          <a:p>
            <a:pPr marL="85725" indent="0">
              <a:buNone/>
            </a:pPr>
            <a:endParaRPr lang="nl-BE" sz="1800" dirty="0">
              <a:solidFill>
                <a:srgbClr val="000000"/>
              </a:solidFill>
              <a:cs typeface="Arial"/>
            </a:endParaRPr>
          </a:p>
          <a:p>
            <a:pPr marL="85725" indent="0">
              <a:buNone/>
            </a:pPr>
            <a:r>
              <a:rPr lang="nl-BE" sz="1800" dirty="0" err="1"/>
              <a:t>Ghent</a:t>
            </a:r>
            <a:r>
              <a:rPr lang="nl-BE" sz="1800" dirty="0"/>
              <a:t> University Global Campus					396</a:t>
            </a:r>
            <a:endParaRPr lang="nl-BE" sz="1800" b="1" dirty="0">
              <a:cs typeface="Arial"/>
            </a:endParaRPr>
          </a:p>
        </p:txBody>
      </p:sp>
      <p:sp>
        <p:nvSpPr>
          <p:cNvPr id="32" name="Tijdelijke aanduiding voor inhoud 4"/>
          <p:cNvSpPr txBox="1">
            <a:spLocks/>
          </p:cNvSpPr>
          <p:nvPr/>
        </p:nvSpPr>
        <p:spPr>
          <a:xfrm>
            <a:off x="1187428" y="2527219"/>
            <a:ext cx="8203308" cy="4971551"/>
          </a:xfrm>
          <a:prstGeom prst="rect">
            <a:avLst/>
          </a:prstGeom>
        </p:spPr>
        <p:txBody>
          <a:bodyPr vert="horz" lIns="91440" tIns="45720" rIns="91440" bIns="45720" rtlCol="0" anchor="t">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Geneeskunde en Gezondheidswetenschappen		9.321</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Economie en Bedrijfskunde						6.496</a:t>
            </a:r>
            <a:endParaRPr kumimoji="0" lang="nl-BE" sz="1800" b="0" i="0" u="none" strike="noStrike" kern="1200" cap="none" spc="0" normalizeH="0" baseline="0" noProof="0" dirty="0">
              <a:ln>
                <a:noFill/>
              </a:ln>
              <a:solidFill>
                <a:prstClr val="black"/>
              </a:solidFill>
              <a:effectLst/>
              <a:uLnTx/>
              <a:uFillTx/>
              <a:latin typeface="Arial"/>
              <a:ea typeface="+mn-ea"/>
              <a:cs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Psychologie en Pedagogische Wetenschappen          6.315</a:t>
            </a:r>
            <a:endParaRPr kumimoji="0" lang="nl-BE" sz="1800" b="0" i="0" u="none" strike="noStrike" kern="1200" cap="none" spc="0" normalizeH="0" baseline="0" noProof="0" dirty="0">
              <a:ln>
                <a:noFill/>
              </a:ln>
              <a:solidFill>
                <a:prstClr val="black"/>
              </a:solidFill>
              <a:effectLst/>
              <a:uLnTx/>
              <a:uFillTx/>
              <a:latin typeface="Arial"/>
              <a:ea typeface="+mn-ea"/>
              <a:cs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Ingenieurswetenschappen en Architectuur 			5.718</a:t>
            </a:r>
            <a:endParaRPr kumimoji="0" lang="nl-BE" sz="1800" b="0" i="0" u="none" strike="noStrike" kern="1200" cap="none" spc="0" normalizeH="0" baseline="0" noProof="0" dirty="0">
              <a:ln>
                <a:noFill/>
              </a:ln>
              <a:solidFill>
                <a:prstClr val="black"/>
              </a:solidFill>
              <a:effectLst/>
              <a:uLnTx/>
              <a:uFillTx/>
              <a:latin typeface="Arial"/>
              <a:ea typeface="+mn-ea"/>
              <a:cs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Letteren en Wijsbegeerte 							4.628</a:t>
            </a:r>
            <a:endParaRPr kumimoji="0" lang="nl-BE" sz="1800" b="0" i="0" u="none" strike="noStrike" kern="1200" cap="none" spc="0" normalizeH="0" baseline="0" noProof="0" dirty="0">
              <a:ln>
                <a:noFill/>
              </a:ln>
              <a:solidFill>
                <a:prstClr val="black"/>
              </a:solidFill>
              <a:effectLst/>
              <a:uLnTx/>
              <a:uFillTx/>
              <a:latin typeface="Arial"/>
              <a:ea typeface="+mn-ea"/>
              <a:cs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1800" b="0" i="0" u="none" strike="noStrike" kern="1200" cap="none" spc="0" normalizeH="0" baseline="0" noProof="0" dirty="0">
                <a:ln>
                  <a:noFill/>
                </a:ln>
                <a:solidFill>
                  <a:prstClr val="black"/>
                </a:solidFill>
                <a:effectLst/>
                <a:uLnTx/>
                <a:uFillTx/>
                <a:latin typeface="Arial"/>
                <a:ea typeface="+mn-ea"/>
                <a:cs typeface="+mn-cs"/>
              </a:rPr>
              <a:t>Recht en Criminologie							4.051</a:t>
            </a:r>
            <a:endParaRPr kumimoji="0" lang="nl-BE" sz="1800" b="0" i="0" u="none" strike="noStrike" kern="1200" cap="none" spc="0" normalizeH="0" baseline="0" noProof="0" dirty="0">
              <a:ln>
                <a:noFill/>
              </a:ln>
              <a:solidFill>
                <a:prstClr val="black"/>
              </a:solidFill>
              <a:effectLst/>
              <a:uLnTx/>
              <a:uFillTx/>
              <a:latin typeface="Arial"/>
              <a:ea typeface="+mn-ea"/>
              <a:cs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hthoek 32"/>
          <p:cNvSpPr/>
          <p:nvPr/>
        </p:nvSpPr>
        <p:spPr>
          <a:xfrm>
            <a:off x="916169" y="1277655"/>
            <a:ext cx="15062894" cy="1067315"/>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5" name="Rechthoek 4"/>
          <p:cNvSpPr/>
          <p:nvPr/>
        </p:nvSpPr>
        <p:spPr>
          <a:xfrm>
            <a:off x="916168" y="6549901"/>
            <a:ext cx="15062893" cy="830997"/>
          </a:xfrm>
          <a:prstGeom prst="rect">
            <a:avLst/>
          </a:prstGeom>
        </p:spPr>
        <p:txBody>
          <a:bodyPr wrap="square" anchor="t">
            <a:spAutoFit/>
          </a:bodyPr>
          <a:lstStyle/>
          <a:p>
            <a:pPr marL="0" marR="0" lvl="0" indent="0" algn="l" defTabSz="1300368" rtl="0" eaLnBrk="1" fontAlgn="auto" latinLnBrk="0" hangingPunct="1">
              <a:lnSpc>
                <a:spcPct val="100000"/>
              </a:lnSpc>
              <a:spcBef>
                <a:spcPct val="0"/>
              </a:spcBef>
              <a:spcAft>
                <a:spcPts val="0"/>
              </a:spcAft>
              <a:buClrTx/>
              <a:buSzTx/>
              <a:buFontTx/>
              <a:buNone/>
              <a:tabLst/>
              <a:defRPr/>
            </a:pPr>
            <a:r>
              <a:rPr kumimoji="0" lang="nl-BE" altLang="nl-BE" sz="1200" b="1" i="0" u="none" strike="noStrike" kern="1200" cap="all" spc="0" normalizeH="0" baseline="0" noProof="0" dirty="0">
                <a:ln>
                  <a:noFill/>
                </a:ln>
                <a:solidFill>
                  <a:prstClr val="black"/>
                </a:solidFill>
                <a:effectLst/>
                <a:uLnTx/>
                <a:uFillTx/>
                <a:latin typeface="Arial"/>
                <a:ea typeface="+mn-ea"/>
                <a:cs typeface="+mn-cs"/>
              </a:rPr>
              <a:t>(Cijfers: 15 oktober 2021)</a:t>
            </a:r>
          </a:p>
          <a:p>
            <a:pPr marL="0" marR="0" lvl="0" indent="0" algn="l" defTabSz="1300368" rtl="0" eaLnBrk="1" fontAlgn="auto" latinLnBrk="0" hangingPunct="1">
              <a:lnSpc>
                <a:spcPct val="100000"/>
              </a:lnSpc>
              <a:spcBef>
                <a:spcPct val="0"/>
              </a:spcBef>
              <a:spcAft>
                <a:spcPts val="0"/>
              </a:spcAft>
              <a:buClrTx/>
              <a:buSzTx/>
              <a:buFontTx/>
              <a:buNone/>
              <a:tabLst/>
              <a:defRPr/>
            </a:pPr>
            <a:r>
              <a:rPr kumimoji="0" lang="nl-BE" altLang="nl-BE" sz="1200" b="0" i="0" u="none" strike="noStrike" kern="1200" cap="none" spc="0" normalizeH="0" baseline="0" noProof="0" dirty="0">
                <a:ln>
                  <a:noFill/>
                </a:ln>
                <a:solidFill>
                  <a:prstClr val="black"/>
                </a:solidFill>
                <a:effectLst/>
                <a:uLnTx/>
                <a:uFillTx/>
                <a:latin typeface="Arial"/>
                <a:ea typeface="+mn-ea"/>
                <a:cs typeface="Arial"/>
              </a:rPr>
              <a:t>Studenten in alle aangeboden opleidingen, uit alle mogelijke opleidingstypes, worden meegeteld. De</a:t>
            </a:r>
            <a:r>
              <a:rPr kumimoji="0" lang="nl-BE" altLang="nl-BE" sz="1200" b="0" i="0" u="none" strike="noStrike" kern="1200" cap="none" spc="0" normalizeH="0" baseline="0" noProof="0" dirty="0">
                <a:ln>
                  <a:noFill/>
                </a:ln>
                <a:solidFill>
                  <a:prstClr val="black"/>
                </a:solidFill>
                <a:effectLst/>
                <a:uLnTx/>
                <a:uFillTx/>
                <a:latin typeface="Arial"/>
                <a:ea typeface="+mn-ea"/>
                <a:cs typeface="+mn-cs"/>
              </a:rPr>
              <a:t> som van het aantal studenten per faculteit ligt hoger dan het totale aantal studenten </a:t>
            </a:r>
            <a:r>
              <a:rPr kumimoji="0" lang="nl-BE" altLang="nl-BE" sz="1200" b="0" i="0" u="none" strike="noStrike" kern="1200" cap="none" spc="0" normalizeH="0" baseline="0" noProof="0" dirty="0" smtClean="0">
                <a:ln>
                  <a:noFill/>
                </a:ln>
                <a:solidFill>
                  <a:prstClr val="black"/>
                </a:solidFill>
                <a:effectLst/>
                <a:uLnTx/>
                <a:uFillTx/>
                <a:latin typeface="Arial"/>
                <a:ea typeface="+mn-ea"/>
                <a:cs typeface="+mn-cs"/>
              </a:rPr>
              <a:t>ingeschreven aan </a:t>
            </a:r>
            <a:r>
              <a:rPr kumimoji="0" lang="nl-BE" altLang="nl-BE" sz="1200" b="0" i="0" u="none" strike="noStrike" kern="1200" cap="none" spc="0" normalizeH="0" baseline="0" noProof="0" dirty="0">
                <a:ln>
                  <a:noFill/>
                </a:ln>
                <a:solidFill>
                  <a:prstClr val="black"/>
                </a:solidFill>
                <a:effectLst/>
                <a:uLnTx/>
                <a:uFillTx/>
                <a:latin typeface="Arial"/>
                <a:ea typeface="+mn-ea"/>
                <a:cs typeface="+mn-cs"/>
              </a:rPr>
              <a:t>de UGent omdat er studenten zijn die aan meerdere faculteiten zijn ingeschreven. Studenten die op de teldatum 15/10 reeds hebben stopgezet, tellen niet mee.</a:t>
            </a:r>
          </a:p>
          <a:p>
            <a:pPr marL="0" marR="0" lvl="0" indent="0" algn="l" defTabSz="1300368" rtl="0" eaLnBrk="1" fontAlgn="auto" latinLnBrk="0" hangingPunct="1">
              <a:lnSpc>
                <a:spcPct val="100000"/>
              </a:lnSpc>
              <a:spcBef>
                <a:spcPct val="0"/>
              </a:spcBef>
              <a:spcAft>
                <a:spcPts val="0"/>
              </a:spcAft>
              <a:buClrTx/>
              <a:buSzTx/>
              <a:buFontTx/>
              <a:buNone/>
              <a:tabLst/>
              <a:defRPr/>
            </a:pPr>
            <a:endParaRPr kumimoji="0" lang="nl-BE" altLang="nl-B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jdelijke aanduiding voor inhoud 4"/>
          <p:cNvSpPr txBox="1">
            <a:spLocks/>
          </p:cNvSpPr>
          <p:nvPr/>
        </p:nvSpPr>
        <p:spPr>
          <a:xfrm>
            <a:off x="1116584" y="1375690"/>
            <a:ext cx="16722173" cy="865837"/>
          </a:xfrm>
          <a:prstGeom prst="rect">
            <a:avLst/>
          </a:prstGeom>
        </p:spPr>
        <p:txBody>
          <a:bodyPr vert="horz" lIns="91440" tIns="45720" rIns="91440" bIns="45720" rtlCol="0" anchor="t">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Totaal</a:t>
            </a:r>
            <a:r>
              <a:rPr kumimoji="0" lang="nl-BE" sz="3600" b="0" i="0" u="none" strike="noStrike" kern="1200" cap="none" spc="0" normalizeH="0" baseline="0" noProof="0" dirty="0">
                <a:ln>
                  <a:noFill/>
                </a:ln>
                <a:solidFill>
                  <a:prstClr val="black"/>
                </a:solidFill>
                <a:effectLst/>
                <a:uLnTx/>
                <a:uFillTx/>
                <a:latin typeface="Arial"/>
                <a:ea typeface="+mn-ea"/>
                <a:cs typeface="+mn-cs"/>
              </a:rPr>
              <a:t>	 </a:t>
            </a:r>
            <a:r>
              <a:rPr kumimoji="0" lang="nl-BE" sz="3600" b="0" i="0" u="none" strike="noStrike" kern="1200" cap="none" spc="0" normalizeH="0" baseline="0" noProof="0" dirty="0" smtClean="0">
                <a:ln>
                  <a:noFill/>
                </a:ln>
                <a:solidFill>
                  <a:prstClr val="white"/>
                </a:solidFill>
                <a:effectLst/>
                <a:uLnTx/>
                <a:uFillTx/>
                <a:latin typeface="Arial"/>
                <a:ea typeface="+mn-ea"/>
                <a:cs typeface="+mn-cs"/>
              </a:rPr>
              <a:t>aantal</a:t>
            </a:r>
            <a:r>
              <a:rPr kumimoji="0" lang="nl-BE" sz="3600" b="0" i="0" u="none" strike="noStrike" kern="1200" cap="none" spc="0" normalizeH="0" noProof="0" dirty="0" smtClean="0">
                <a:ln>
                  <a:noFill/>
                </a:ln>
                <a:solidFill>
                  <a:prstClr val="white"/>
                </a:solidFill>
                <a:effectLst/>
                <a:uLnTx/>
                <a:uFillTx/>
                <a:latin typeface="Arial"/>
                <a:ea typeface="+mn-ea"/>
                <a:cs typeface="+mn-cs"/>
              </a:rPr>
              <a:t> </a:t>
            </a:r>
            <a:r>
              <a:rPr kumimoji="0" lang="nl-BE" sz="3600" b="0" i="0" u="none" strike="noStrike" kern="1200" cap="none" spc="0" normalizeH="0" baseline="0" noProof="0" dirty="0" smtClean="0">
                <a:ln>
                  <a:noFill/>
                </a:ln>
                <a:solidFill>
                  <a:prstClr val="white"/>
                </a:solidFill>
                <a:effectLst/>
                <a:uLnTx/>
                <a:uFillTx/>
                <a:latin typeface="Arial"/>
                <a:ea typeface="+mn-ea"/>
                <a:cs typeface="+mn-cs"/>
              </a:rPr>
              <a:t>studenten</a:t>
            </a:r>
            <a:r>
              <a:rPr kumimoji="0" lang="nl-BE" sz="3600" b="0" i="0" u="none" strike="noStrike" kern="1200" cap="none" spc="0" normalizeH="0" baseline="0" noProof="0" dirty="0">
                <a:ln>
                  <a:noFill/>
                </a:ln>
                <a:solidFill>
                  <a:prstClr val="black"/>
                </a:solidFill>
                <a:effectLst/>
                <a:uLnTx/>
                <a:uFillTx/>
                <a:latin typeface="Arial"/>
                <a:ea typeface="+mn-ea"/>
                <a:cs typeface="+mn-cs"/>
              </a:rPr>
              <a:t>	 												</a:t>
            </a:r>
            <a:r>
              <a:rPr kumimoji="0" lang="nl-BE" sz="3600" b="0" i="0" u="none" strike="noStrike" kern="1200" cap="none" spc="0" normalizeH="0" baseline="0" noProof="0" dirty="0">
                <a:ln>
                  <a:noFill/>
                </a:ln>
                <a:solidFill>
                  <a:prstClr val="white"/>
                </a:solidFill>
                <a:effectLst/>
                <a:uLnTx/>
                <a:uFillTx/>
                <a:latin typeface="Arial"/>
                <a:ea typeface="+mn-ea"/>
                <a:cs typeface="+mn-cs"/>
              </a:rPr>
              <a:t> 49.216</a:t>
            </a:r>
          </a:p>
        </p:txBody>
      </p:sp>
    </p:spTree>
    <p:extLst>
      <p:ext uri="{BB962C8B-B14F-4D97-AF65-F5344CB8AC3E}">
        <p14:creationId xmlns:p14="http://schemas.microsoft.com/office/powerpoint/2010/main" val="3252203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b="1" dirty="0" err="1"/>
              <a:t>RANKINGs</a:t>
            </a:r>
            <a:endParaRPr lang="nl-BE" b="1" dirty="0"/>
          </a:p>
        </p:txBody>
      </p:sp>
      <p:sp>
        <p:nvSpPr>
          <p:cNvPr id="5" name="Tijdelijke aanduiding voor tekst 4"/>
          <p:cNvSpPr>
            <a:spLocks noGrp="1"/>
          </p:cNvSpPr>
          <p:nvPr>
            <p:ph type="body" sz="quarter" idx="10"/>
          </p:nvPr>
        </p:nvSpPr>
        <p:spPr/>
        <p:txBody>
          <a:bodyPr/>
          <a:lstStyle/>
          <a:p>
            <a:endParaRPr lang="nl-BE"/>
          </a:p>
        </p:txBody>
      </p:sp>
      <p:sp>
        <p:nvSpPr>
          <p:cNvPr id="6" name="Tijdelijke aanduiding voor afbeelding 5"/>
          <p:cNvSpPr>
            <a:spLocks noGrp="1"/>
          </p:cNvSpPr>
          <p:nvPr>
            <p:ph type="pic" sz="quarter" idx="11"/>
          </p:nvPr>
        </p:nvSpPr>
        <p:spPr/>
      </p:sp>
      <p:sp>
        <p:nvSpPr>
          <p:cNvPr id="7" name="Tijdelijke aanduiding voor afbeelding 6"/>
          <p:cNvSpPr>
            <a:spLocks noGrp="1"/>
          </p:cNvSpPr>
          <p:nvPr>
            <p:ph type="pic" sz="quarter" idx="12"/>
          </p:nvPr>
        </p:nvSpPr>
        <p:spPr/>
      </p:sp>
      <p:sp>
        <p:nvSpPr>
          <p:cNvPr id="8" name="Tijdelijke aanduiding voor afbeelding 7"/>
          <p:cNvSpPr>
            <a:spLocks noGrp="1"/>
          </p:cNvSpPr>
          <p:nvPr>
            <p:ph type="pic" sz="quarter" idx="13"/>
          </p:nvPr>
        </p:nvSpPr>
        <p:spPr/>
      </p:sp>
      <p:sp>
        <p:nvSpPr>
          <p:cNvPr id="9" name="Tijdelijke aanduiding voor afbeelding 8"/>
          <p:cNvSpPr>
            <a:spLocks noGrp="1"/>
          </p:cNvSpPr>
          <p:nvPr>
            <p:ph type="pic" sz="quarter" idx="14"/>
          </p:nvPr>
        </p:nvSpPr>
        <p:spPr/>
      </p:sp>
      <p:sp>
        <p:nvSpPr>
          <p:cNvPr id="3" name="Tijdelijke aanduiding voor dianummer 2"/>
          <p:cNvSpPr>
            <a:spLocks noGrp="1"/>
          </p:cNvSpPr>
          <p:nvPr>
            <p:ph type="sldNum" sz="quarter" idx="4294967295"/>
          </p:nvPr>
        </p:nvSpPr>
        <p:spPr>
          <a:xfrm>
            <a:off x="16416338" y="8948738"/>
            <a:ext cx="922337" cy="519112"/>
          </a:xfrm>
        </p:spPr>
        <p:txBody>
          <a:bodyPr/>
          <a:lstStyle/>
          <a:p>
            <a:fld id="{7AE184E0-0BD4-4705-A12B-9B71DDE63301}" type="slidenum">
              <a:rPr lang="nl-BE" noProof="0" smtClean="0"/>
              <a:pPr/>
              <a:t>40</a:t>
            </a:fld>
            <a:endParaRPr lang="nl-BE" noProof="0" dirty="0"/>
          </a:p>
        </p:txBody>
      </p:sp>
    </p:spTree>
    <p:extLst>
      <p:ext uri="{BB962C8B-B14F-4D97-AF65-F5344CB8AC3E}">
        <p14:creationId xmlns:p14="http://schemas.microsoft.com/office/powerpoint/2010/main" val="3950625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RANKINGs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41</a:t>
            </a:fld>
            <a:endParaRPr lang="nl-BE" noProof="0" dirty="0"/>
          </a:p>
        </p:txBody>
      </p:sp>
      <p:sp>
        <p:nvSpPr>
          <p:cNvPr id="10" name="Tijdelijke aanduiding voor inhoud 4"/>
          <p:cNvSpPr txBox="1">
            <a:spLocks/>
          </p:cNvSpPr>
          <p:nvPr/>
        </p:nvSpPr>
        <p:spPr>
          <a:xfrm>
            <a:off x="905749" y="1506035"/>
            <a:ext cx="8349031" cy="816366"/>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3200" dirty="0">
                <a:solidFill>
                  <a:schemeClr val="bg1"/>
                </a:solidFill>
              </a:rPr>
              <a:t>Shanghai Ranking</a:t>
            </a:r>
          </a:p>
          <a:p>
            <a:pPr marL="85725" indent="0">
              <a:buFont typeface="Arial" panose="020B0604020202020204" pitchFamily="34" charset="0"/>
              <a:buNone/>
            </a:pPr>
            <a:endParaRPr lang="nl-BE" sz="2300" dirty="0"/>
          </a:p>
        </p:txBody>
      </p:sp>
      <p:sp>
        <p:nvSpPr>
          <p:cNvPr id="15" name="Rechthoek 14"/>
          <p:cNvSpPr/>
          <p:nvPr/>
        </p:nvSpPr>
        <p:spPr>
          <a:xfrm>
            <a:off x="1898362" y="7680629"/>
            <a:ext cx="5918950" cy="461665"/>
          </a:xfrm>
          <a:prstGeom prst="rect">
            <a:avLst/>
          </a:prstGeom>
        </p:spPr>
        <p:txBody>
          <a:bodyPr wrap="square">
            <a:spAutoFit/>
          </a:bodyPr>
          <a:lstStyle/>
          <a:p>
            <a:pPr algn="r">
              <a:spcBef>
                <a:spcPct val="0"/>
              </a:spcBef>
            </a:pPr>
            <a:r>
              <a:rPr lang="nl-BE" altLang="nl-BE" sz="1200" b="1" cap="all" dirty="0"/>
              <a:t>(Cijfers: 2021)</a:t>
            </a:r>
            <a:br>
              <a:rPr lang="nl-BE" altLang="nl-BE" sz="1200" b="1" cap="all" dirty="0"/>
            </a:br>
            <a:endParaRPr lang="nl-BE" altLang="nl-BE" sz="1200" b="1" cap="all" dirty="0"/>
          </a:p>
        </p:txBody>
      </p:sp>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53703"/>
            <a:ext cx="10058400" cy="6705600"/>
          </a:xfrm>
          <a:prstGeom prst="rect">
            <a:avLst/>
          </a:prstGeom>
        </p:spPr>
      </p:pic>
      <p:sp>
        <p:nvSpPr>
          <p:cNvPr id="16" name="Rechthoek 15"/>
          <p:cNvSpPr/>
          <p:nvPr/>
        </p:nvSpPr>
        <p:spPr>
          <a:xfrm>
            <a:off x="7817312" y="4182068"/>
            <a:ext cx="9426609" cy="2701148"/>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0"/>
          <p:cNvSpPr>
            <a:spLocks noChangeArrowheads="1"/>
          </p:cNvSpPr>
          <p:nvPr/>
        </p:nvSpPr>
        <p:spPr bwMode="auto">
          <a:xfrm>
            <a:off x="8330253" y="5532643"/>
            <a:ext cx="6854560" cy="904863"/>
          </a:xfrm>
          <a:prstGeom prst="rect">
            <a:avLst/>
          </a:prstGeom>
          <a:solidFill>
            <a:srgbClr val="1E64C8"/>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buSzPct val="50000"/>
            </a:pPr>
            <a:r>
              <a:rPr lang="en-US" altLang="nl-BE" sz="2400" dirty="0">
                <a:solidFill>
                  <a:schemeClr val="bg1"/>
                </a:solidFill>
                <a:latin typeface="Frutiger LT Std 47 Light Cn"/>
              </a:rPr>
              <a:t>Biological Sciences, Environmental Sciences </a:t>
            </a:r>
          </a:p>
          <a:p>
            <a:pPr>
              <a:buSzPct val="50000"/>
            </a:pPr>
            <a:r>
              <a:rPr lang="en-US" altLang="nl-BE" sz="2400" dirty="0">
                <a:solidFill>
                  <a:schemeClr val="bg1"/>
                </a:solidFill>
                <a:latin typeface="Frutiger LT Std 47 Light Cn"/>
              </a:rPr>
              <a:t>&amp; Chemical Engineering</a:t>
            </a:r>
            <a:endParaRPr lang="nl-NL" altLang="nl-BE" sz="2400" dirty="0">
              <a:solidFill>
                <a:schemeClr val="bg1"/>
              </a:solidFill>
              <a:latin typeface="Frutiger LT Std 47 Light Cn"/>
            </a:endParaRPr>
          </a:p>
        </p:txBody>
      </p:sp>
      <p:sp>
        <p:nvSpPr>
          <p:cNvPr id="18" name="Rechthoek 10"/>
          <p:cNvSpPr>
            <a:spLocks noChangeArrowheads="1"/>
          </p:cNvSpPr>
          <p:nvPr/>
        </p:nvSpPr>
        <p:spPr bwMode="auto">
          <a:xfrm>
            <a:off x="8330253" y="4518133"/>
            <a:ext cx="6854560" cy="904863"/>
          </a:xfrm>
          <a:prstGeom prst="rect">
            <a:avLst/>
          </a:prstGeom>
          <a:solidFill>
            <a:srgbClr val="1E64C8"/>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buSzPct val="50000"/>
            </a:pPr>
            <a:r>
              <a:rPr lang="nl-NL" altLang="nl-BE" sz="2400" b="1" dirty="0">
                <a:solidFill>
                  <a:schemeClr val="bg1"/>
                </a:solidFill>
                <a:latin typeface="Frutiger LT Std 47 Light Cn"/>
              </a:rPr>
              <a:t>QS World University Ranking</a:t>
            </a:r>
          </a:p>
          <a:p>
            <a:pPr eaLnBrk="1" hangingPunct="1">
              <a:buSzPct val="50000"/>
            </a:pPr>
            <a:r>
              <a:rPr lang="nl-NL" altLang="nl-BE" sz="2400" dirty="0" err="1">
                <a:solidFill>
                  <a:schemeClr val="bg1"/>
                </a:solidFill>
                <a:latin typeface="Frutiger LT Std 47 Light Cn"/>
              </a:rPr>
              <a:t>Agriculture</a:t>
            </a:r>
            <a:r>
              <a:rPr lang="nl-NL" altLang="nl-BE" sz="2400" dirty="0">
                <a:solidFill>
                  <a:schemeClr val="bg1"/>
                </a:solidFill>
                <a:latin typeface="Frutiger LT Std 47 Light Cn"/>
              </a:rPr>
              <a:t> &amp; </a:t>
            </a:r>
            <a:r>
              <a:rPr lang="nl-NL" altLang="nl-BE" sz="2400" dirty="0" err="1">
                <a:solidFill>
                  <a:schemeClr val="bg1"/>
                </a:solidFill>
                <a:latin typeface="Frutiger LT Std 47 Light Cn"/>
              </a:rPr>
              <a:t>forestry</a:t>
            </a:r>
            <a:r>
              <a:rPr lang="nl-NL" altLang="nl-BE" sz="2400" dirty="0">
                <a:solidFill>
                  <a:schemeClr val="bg1"/>
                </a:solidFill>
                <a:latin typeface="Frutiger LT Std 47 Light Cn"/>
              </a:rPr>
              <a:t> </a:t>
            </a:r>
          </a:p>
        </p:txBody>
      </p:sp>
      <p:sp>
        <p:nvSpPr>
          <p:cNvPr id="19" name="Rechthoek 11"/>
          <p:cNvSpPr>
            <a:spLocks noChangeArrowheads="1"/>
          </p:cNvSpPr>
          <p:nvPr/>
        </p:nvSpPr>
        <p:spPr bwMode="auto">
          <a:xfrm>
            <a:off x="15355092" y="5532642"/>
            <a:ext cx="1011499" cy="830997"/>
          </a:xfrm>
          <a:prstGeom prst="rect">
            <a:avLst/>
          </a:prstGeom>
          <a:solidFill>
            <a:schemeClr val="accent5">
              <a:lumMod val="20000"/>
              <a:lumOff val="80000"/>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a:t>
            </a:r>
          </a:p>
          <a:p>
            <a:pPr eaLnBrk="1" hangingPunct="1">
              <a:spcBef>
                <a:spcPct val="0"/>
              </a:spcBef>
            </a:pPr>
            <a:r>
              <a:rPr lang="nl-NL" altLang="nl-BE" sz="2400" b="1" dirty="0">
                <a:solidFill>
                  <a:srgbClr val="1E64C8"/>
                </a:solidFill>
                <a:latin typeface="Frutiger LT Std 47 Light Cn"/>
              </a:rPr>
              <a:t>100</a:t>
            </a:r>
            <a:r>
              <a:rPr lang="nl-NL" altLang="nl-BE" sz="2400" dirty="0">
                <a:solidFill>
                  <a:srgbClr val="1E64C8"/>
                </a:solidFill>
                <a:latin typeface="Frutiger LT Std 47 Light Cn"/>
              </a:rPr>
              <a:t> </a:t>
            </a:r>
          </a:p>
        </p:txBody>
      </p:sp>
      <p:sp>
        <p:nvSpPr>
          <p:cNvPr id="20" name="Rechthoek 11"/>
          <p:cNvSpPr>
            <a:spLocks noChangeArrowheads="1"/>
          </p:cNvSpPr>
          <p:nvPr/>
        </p:nvSpPr>
        <p:spPr bwMode="auto">
          <a:xfrm>
            <a:off x="15355092" y="4518132"/>
            <a:ext cx="1011499" cy="938719"/>
          </a:xfrm>
          <a:prstGeom prst="rect">
            <a:avLst/>
          </a:prstGeom>
          <a:solidFill>
            <a:schemeClr val="accent5">
              <a:lumMod val="20000"/>
              <a:lumOff val="80000"/>
            </a:schemeClr>
          </a:solidFill>
          <a:ln>
            <a:noFill/>
          </a:ln>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 </a:t>
            </a:r>
          </a:p>
          <a:p>
            <a:pPr eaLnBrk="1" hangingPunct="1">
              <a:spcBef>
                <a:spcPct val="0"/>
              </a:spcBef>
            </a:pPr>
            <a:r>
              <a:rPr lang="nl-NL" altLang="nl-BE" sz="2400" b="1" dirty="0">
                <a:solidFill>
                  <a:srgbClr val="1E64C8"/>
                </a:solidFill>
                <a:latin typeface="Frutiger LT Std 47 Light Cn"/>
              </a:rPr>
              <a:t>50  </a:t>
            </a:r>
          </a:p>
          <a:p>
            <a:pPr eaLnBrk="1" hangingPunct="1">
              <a:spcBef>
                <a:spcPct val="0"/>
              </a:spcBef>
            </a:pPr>
            <a:endParaRPr lang="nl-NL" altLang="nl-BE" sz="700" dirty="0">
              <a:solidFill>
                <a:srgbClr val="1E64C8"/>
              </a:solidFill>
              <a:latin typeface="Frutiger LT Std 47 Light Cn"/>
            </a:endParaRPr>
          </a:p>
        </p:txBody>
      </p:sp>
    </p:spTree>
    <p:extLst>
      <p:ext uri="{BB962C8B-B14F-4D97-AF65-F5344CB8AC3E}">
        <p14:creationId xmlns:p14="http://schemas.microsoft.com/office/powerpoint/2010/main" val="1634057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2409505" y="2337082"/>
            <a:ext cx="11758960" cy="3324731"/>
          </a:xfrm>
        </p:spPr>
        <p:txBody>
          <a:bodyPr>
            <a:normAutofit/>
          </a:bodyPr>
          <a:lstStyle/>
          <a:p>
            <a:pPr marL="85725" indent="0">
              <a:lnSpc>
                <a:spcPct val="250000"/>
              </a:lnSpc>
              <a:buNone/>
            </a:pPr>
            <a:r>
              <a:rPr lang="nl-NL" sz="2800" dirty="0"/>
              <a:t>Faculteit Bio-ingenieurswetenschappen UGent</a:t>
            </a:r>
            <a:br>
              <a:rPr lang="nl-NL" sz="2800" dirty="0"/>
            </a:br>
            <a:r>
              <a:rPr lang="nl-NL" sz="2800" dirty="0"/>
              <a:t>@</a:t>
            </a:r>
            <a:r>
              <a:rPr lang="nl-NL" sz="2800" dirty="0" err="1"/>
              <a:t>fbwUGent</a:t>
            </a:r>
            <a:r>
              <a:rPr lang="nl-NL" sz="2800" dirty="0"/>
              <a:t/>
            </a:r>
            <a:br>
              <a:rPr lang="nl-NL" sz="2800" dirty="0"/>
            </a:br>
            <a:r>
              <a:rPr lang="nl-NL" sz="2800" dirty="0" err="1"/>
              <a:t>Faculty</a:t>
            </a:r>
            <a:r>
              <a:rPr lang="nl-NL" sz="2800" dirty="0"/>
              <a:t> of </a:t>
            </a:r>
            <a:r>
              <a:rPr lang="nl-NL" sz="2800" dirty="0" err="1"/>
              <a:t>Bioscience</a:t>
            </a:r>
            <a:r>
              <a:rPr lang="nl-NL" sz="2800" dirty="0"/>
              <a:t> Engineering</a:t>
            </a:r>
          </a:p>
          <a:p>
            <a:pPr>
              <a:lnSpc>
                <a:spcPct val="250000"/>
              </a:lnSpc>
            </a:pPr>
            <a:endParaRPr lang="nl-NL" sz="2800"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866" y="2719750"/>
            <a:ext cx="454339" cy="543231"/>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866" y="3762033"/>
            <a:ext cx="454340" cy="577801"/>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866" y="4939440"/>
            <a:ext cx="454339" cy="454339"/>
          </a:xfrm>
          <a:prstGeom prst="rect">
            <a:avLst/>
          </a:prstGeom>
        </p:spPr>
      </p:pic>
      <p:sp>
        <p:nvSpPr>
          <p:cNvPr id="8" name="Rechthoek 7"/>
          <p:cNvSpPr/>
          <p:nvPr/>
        </p:nvSpPr>
        <p:spPr>
          <a:xfrm>
            <a:off x="1693488" y="6099963"/>
            <a:ext cx="3204210" cy="523220"/>
          </a:xfrm>
          <a:prstGeom prst="rect">
            <a:avLst/>
          </a:prstGeom>
        </p:spPr>
        <p:txBody>
          <a:bodyPr wrap="none">
            <a:spAutoFit/>
          </a:bodyPr>
          <a:lstStyle/>
          <a:p>
            <a:r>
              <a:rPr lang="nl-BE" sz="2800" b="1" dirty="0">
                <a:solidFill>
                  <a:schemeClr val="bg1"/>
                </a:solidFill>
              </a:rPr>
              <a:t>www.ugent.be/bw</a:t>
            </a:r>
          </a:p>
        </p:txBody>
      </p:sp>
    </p:spTree>
    <p:extLst>
      <p:ext uri="{BB962C8B-B14F-4D97-AF65-F5344CB8AC3E}">
        <p14:creationId xmlns:p14="http://schemas.microsoft.com/office/powerpoint/2010/main" val="411963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2"/>
          </p:nvPr>
        </p:nvSpPr>
        <p:spPr/>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0130"/>
            <a:ext cx="17520016" cy="11371135"/>
          </a:xfrm>
          <a:prstGeom prst="rect">
            <a:avLst/>
          </a:prstGeom>
          <a:ln w="254000" cap="sq">
            <a:noFill/>
            <a:miter lim="800000"/>
          </a:ln>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6801" y="373792"/>
            <a:ext cx="6230405" cy="1699275"/>
          </a:xfrm>
          <a:prstGeom prst="rect">
            <a:avLst/>
          </a:prstGeom>
          <a:ln>
            <a:noFill/>
          </a:ln>
        </p:spPr>
      </p:pic>
    </p:spTree>
    <p:extLst>
      <p:ext uri="{BB962C8B-B14F-4D97-AF65-F5344CB8AC3E}">
        <p14:creationId xmlns:p14="http://schemas.microsoft.com/office/powerpoint/2010/main" val="2500159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fld id="{7AE184E0-0BD4-4705-A12B-9B71DDE63301}" type="slidenum">
              <a:rPr lang="nl-BE" noProof="0" smtClean="0"/>
              <a:pPr/>
              <a:t>6</a:t>
            </a:fld>
            <a:endParaRPr lang="nl-BE" noProof="0" dirty="0"/>
          </a:p>
        </p:txBody>
      </p:sp>
      <p:sp>
        <p:nvSpPr>
          <p:cNvPr id="4" name="Titel 3"/>
          <p:cNvSpPr>
            <a:spLocks noGrp="1"/>
          </p:cNvSpPr>
          <p:nvPr>
            <p:ph type="ctrTitle"/>
          </p:nvPr>
        </p:nvSpPr>
        <p:spPr/>
        <p:txBody>
          <a:bodyPr/>
          <a:lstStyle/>
          <a:p>
            <a:endParaRPr lang="nl-BE"/>
          </a:p>
        </p:txBody>
      </p:sp>
      <p:pic>
        <p:nvPicPr>
          <p:cNvPr id="5" name="Tijdelijke aanduiding voor afbeelding 4"/>
          <p:cNvPicPr>
            <a:picLocks noChangeAspect="1"/>
          </p:cNvPicPr>
          <p:nvPr/>
        </p:nvPicPr>
        <p:blipFill rotWithShape="1">
          <a:blip r:embed="rId3">
            <a:extLst>
              <a:ext uri="{28A0092B-C50C-407E-A947-70E740481C1C}">
                <a14:useLocalDpi xmlns:a14="http://schemas.microsoft.com/office/drawing/2010/main" val="0"/>
              </a:ext>
            </a:extLst>
          </a:blip>
          <a:srcRect t="19899" b="7722"/>
          <a:stretch/>
        </p:blipFill>
        <p:spPr>
          <a:xfrm>
            <a:off x="933451" y="0"/>
            <a:ext cx="16404148" cy="7899400"/>
          </a:xfrm>
          <a:prstGeom prst="rect">
            <a:avLst/>
          </a:prstGeom>
          <a:ln>
            <a:noFill/>
          </a:ln>
        </p:spPr>
      </p:pic>
      <p:sp>
        <p:nvSpPr>
          <p:cNvPr id="6" name="Rechthoek 5"/>
          <p:cNvSpPr/>
          <p:nvPr/>
        </p:nvSpPr>
        <p:spPr>
          <a:xfrm>
            <a:off x="9942494" y="791028"/>
            <a:ext cx="4419600" cy="635000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p:cNvSpPr txBox="1"/>
          <p:nvPr/>
        </p:nvSpPr>
        <p:spPr>
          <a:xfrm>
            <a:off x="933450" y="3246120"/>
            <a:ext cx="8651421" cy="4653281"/>
          </a:xfrm>
          <a:prstGeom prst="rect">
            <a:avLst/>
          </a:prstGeom>
          <a:solidFill>
            <a:srgbClr val="1E64C8"/>
          </a:solidFill>
          <a:ln>
            <a:noFill/>
          </a:ln>
        </p:spPr>
        <p:txBody>
          <a:bodyPr wrap="square" lIns="360000" tIns="360000" rIns="360000" bIns="360000" rtlCol="0" anchor="b">
            <a:noAutofit/>
          </a:bodyPr>
          <a:lstStyle/>
          <a:p>
            <a:pPr>
              <a:lnSpc>
                <a:spcPts val="11000"/>
              </a:lnSpc>
            </a:pPr>
            <a:endParaRPr lang="nl-NL" sz="8000" u="sng" dirty="0">
              <a:solidFill>
                <a:schemeClr val="bg1"/>
              </a:solidFill>
            </a:endParaRPr>
          </a:p>
          <a:p>
            <a:pPr>
              <a:lnSpc>
                <a:spcPts val="11000"/>
              </a:lnSpc>
            </a:pPr>
            <a:endParaRPr lang="nl-NL" sz="8000" u="sng" dirty="0">
              <a:solidFill>
                <a:schemeClr val="bg1"/>
              </a:solidFill>
            </a:endParaRPr>
          </a:p>
          <a:p>
            <a:pPr>
              <a:lnSpc>
                <a:spcPts val="11000"/>
              </a:lnSpc>
            </a:pPr>
            <a:r>
              <a:rPr lang="nl-NL" sz="8000" b="1" u="sng" dirty="0">
                <a:solidFill>
                  <a:schemeClr val="bg1"/>
                </a:solidFill>
              </a:rPr>
              <a:t>GESCHIEDENIS</a:t>
            </a:r>
          </a:p>
        </p:txBody>
      </p:sp>
    </p:spTree>
    <p:extLst>
      <p:ext uri="{BB962C8B-B14F-4D97-AF65-F5344CB8AC3E}">
        <p14:creationId xmlns:p14="http://schemas.microsoft.com/office/powerpoint/2010/main" val="3409990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Tijdslijn</a:t>
            </a:r>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7</a:t>
            </a:fld>
            <a:endParaRPr lang="nl-BE" noProof="0" dirty="0"/>
          </a:p>
        </p:txBody>
      </p:sp>
      <p:sp>
        <p:nvSpPr>
          <p:cNvPr id="25" name="Tijdelijke aanduiding voor inhoud 2"/>
          <p:cNvSpPr>
            <a:spLocks noGrp="1"/>
          </p:cNvSpPr>
          <p:nvPr>
            <p:ph idx="1"/>
          </p:nvPr>
        </p:nvSpPr>
        <p:spPr>
          <a:xfrm>
            <a:off x="972750" y="1775765"/>
            <a:ext cx="3483340" cy="2313199"/>
          </a:xfrm>
        </p:spPr>
        <p:txBody>
          <a:bodyPr>
            <a:normAutofit/>
          </a:bodyPr>
          <a:lstStyle/>
          <a:p>
            <a:pPr marL="85725" indent="0">
              <a:buNone/>
            </a:pPr>
            <a:r>
              <a:rPr lang="nl-BE" sz="1800" b="1" dirty="0">
                <a:solidFill>
                  <a:schemeClr val="tx2"/>
                </a:solidFill>
              </a:rPr>
              <a:t>1917</a:t>
            </a:r>
          </a:p>
          <a:p>
            <a:pPr marL="85725" indent="0">
              <a:buNone/>
            </a:pPr>
            <a:r>
              <a:rPr lang="nl-BE" sz="1800" b="1" dirty="0" err="1"/>
              <a:t>Hoogere</a:t>
            </a:r>
            <a:r>
              <a:rPr lang="nl-BE" sz="1800" b="1" dirty="0"/>
              <a:t> Land- en Tuinbouwschool </a:t>
            </a:r>
            <a:r>
              <a:rPr lang="nl-BE" sz="1800" dirty="0"/>
              <a:t>van Gent, onder Duitse bezetting </a:t>
            </a:r>
          </a:p>
        </p:txBody>
      </p:sp>
      <p:sp>
        <p:nvSpPr>
          <p:cNvPr id="26" name="Tijdelijke aanduiding voor inhoud 2"/>
          <p:cNvSpPr txBox="1">
            <a:spLocks/>
          </p:cNvSpPr>
          <p:nvPr/>
        </p:nvSpPr>
        <p:spPr>
          <a:xfrm>
            <a:off x="4669007" y="1775765"/>
            <a:ext cx="3303016" cy="1198107"/>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BE" sz="1800" b="1" dirty="0">
                <a:solidFill>
                  <a:schemeClr val="tx2"/>
                </a:solidFill>
              </a:rPr>
              <a:t>1969</a:t>
            </a:r>
          </a:p>
          <a:p>
            <a:pPr marL="85725" indent="0">
              <a:buNone/>
            </a:pPr>
            <a:r>
              <a:rPr lang="nl-BE" sz="1800" b="1" dirty="0"/>
              <a:t>Aansluiting bij Rijksuniversiteit Gent</a:t>
            </a:r>
          </a:p>
          <a:p>
            <a:pPr marL="85725" indent="0">
              <a:buNone/>
            </a:pPr>
            <a:r>
              <a:rPr lang="nl-BE" sz="1800" dirty="0"/>
              <a:t>als faculteit Landbouwwetenschappen</a:t>
            </a:r>
          </a:p>
        </p:txBody>
      </p:sp>
      <p:sp>
        <p:nvSpPr>
          <p:cNvPr id="27" name="Tijdelijke aanduiding voor inhoud 2"/>
          <p:cNvSpPr txBox="1">
            <a:spLocks/>
          </p:cNvSpPr>
          <p:nvPr/>
        </p:nvSpPr>
        <p:spPr>
          <a:xfrm>
            <a:off x="2310936" y="5906250"/>
            <a:ext cx="3226396" cy="1710297"/>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BE" sz="1800" b="1" dirty="0">
                <a:solidFill>
                  <a:schemeClr val="tx2"/>
                </a:solidFill>
              </a:rPr>
              <a:t>1920</a:t>
            </a:r>
          </a:p>
          <a:p>
            <a:pPr marL="85725" indent="0">
              <a:buNone/>
            </a:pPr>
            <a:r>
              <a:rPr lang="nl-BE" sz="1800" b="1" dirty="0" err="1"/>
              <a:t>Landbouwhoogeschool</a:t>
            </a:r>
            <a:r>
              <a:rPr lang="nl-BE" sz="1800" b="1" dirty="0"/>
              <a:t> van den Staat</a:t>
            </a:r>
            <a:r>
              <a:rPr lang="nl-BE" sz="1800" dirty="0"/>
              <a:t>, onder het Ministerie van Landbouw</a:t>
            </a:r>
          </a:p>
        </p:txBody>
      </p:sp>
      <p:sp>
        <p:nvSpPr>
          <p:cNvPr id="29" name="Tijdelijke aanduiding voor inhoud 2"/>
          <p:cNvSpPr txBox="1">
            <a:spLocks/>
          </p:cNvSpPr>
          <p:nvPr/>
        </p:nvSpPr>
        <p:spPr>
          <a:xfrm>
            <a:off x="6130191" y="5909818"/>
            <a:ext cx="3335781" cy="1317795"/>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BE" sz="1800" b="1" dirty="0">
                <a:solidFill>
                  <a:schemeClr val="tx2"/>
                </a:solidFill>
              </a:rPr>
              <a:t>1992</a:t>
            </a:r>
          </a:p>
          <a:p>
            <a:pPr marL="85725" indent="0">
              <a:buNone/>
            </a:pPr>
            <a:r>
              <a:rPr lang="nl-BE" sz="1800" dirty="0"/>
              <a:t>Faculteit </a:t>
            </a:r>
            <a:r>
              <a:rPr lang="nl-BE" sz="1800" b="1" dirty="0"/>
              <a:t>Landbouwkundige en Toegepaste Biologische Wetenschappen</a:t>
            </a:r>
          </a:p>
        </p:txBody>
      </p:sp>
      <p:sp>
        <p:nvSpPr>
          <p:cNvPr id="33" name="Tijdelijke aanduiding voor inhoud 2"/>
          <p:cNvSpPr txBox="1">
            <a:spLocks/>
          </p:cNvSpPr>
          <p:nvPr/>
        </p:nvSpPr>
        <p:spPr>
          <a:xfrm>
            <a:off x="8297019" y="1774048"/>
            <a:ext cx="3757606" cy="1751036"/>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NL" sz="1800" b="1" dirty="0">
                <a:solidFill>
                  <a:schemeClr val="tx2"/>
                </a:solidFill>
              </a:rPr>
              <a:t>2004</a:t>
            </a:r>
            <a:endParaRPr lang="nl-BE" sz="1800" b="1" dirty="0">
              <a:solidFill>
                <a:schemeClr val="tx2"/>
              </a:solidFill>
            </a:endParaRPr>
          </a:p>
          <a:p>
            <a:pPr marL="85725" indent="0">
              <a:buNone/>
            </a:pPr>
            <a:r>
              <a:rPr lang="nl-BE" sz="1800" dirty="0"/>
              <a:t>Faculteit </a:t>
            </a:r>
            <a:r>
              <a:rPr lang="nl-BE" sz="1800" b="1" dirty="0"/>
              <a:t>Bio-ingenieurswetenschappen</a:t>
            </a:r>
          </a:p>
        </p:txBody>
      </p:sp>
      <p:sp>
        <p:nvSpPr>
          <p:cNvPr id="34" name="Tijdelijke aanduiding voor inhoud 2"/>
          <p:cNvSpPr txBox="1">
            <a:spLocks/>
          </p:cNvSpPr>
          <p:nvPr/>
        </p:nvSpPr>
        <p:spPr>
          <a:xfrm>
            <a:off x="12349004" y="1774048"/>
            <a:ext cx="2925356" cy="2182836"/>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BE" sz="1800" b="1" dirty="0">
                <a:solidFill>
                  <a:schemeClr val="tx2"/>
                </a:solidFill>
              </a:rPr>
              <a:t>2014</a:t>
            </a:r>
          </a:p>
          <a:p>
            <a:pPr marL="85725" indent="0">
              <a:buNone/>
            </a:pPr>
            <a:r>
              <a:rPr lang="nl-BE" sz="1800" dirty="0" err="1"/>
              <a:t>Ghent</a:t>
            </a:r>
            <a:r>
              <a:rPr lang="nl-BE" sz="1800" dirty="0"/>
              <a:t> University Global Campus in Zuid-Korea</a:t>
            </a:r>
            <a:endParaRPr lang="nl-BE" sz="1800" b="1" dirty="0"/>
          </a:p>
        </p:txBody>
      </p:sp>
      <p:sp>
        <p:nvSpPr>
          <p:cNvPr id="35" name="Tijdelijke aanduiding voor inhoud 2"/>
          <p:cNvSpPr txBox="1">
            <a:spLocks/>
          </p:cNvSpPr>
          <p:nvPr/>
        </p:nvSpPr>
        <p:spPr>
          <a:xfrm>
            <a:off x="9712379" y="5906250"/>
            <a:ext cx="3827476" cy="1198107"/>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BE" sz="1800" b="1" dirty="0">
                <a:solidFill>
                  <a:schemeClr val="tx2"/>
                </a:solidFill>
              </a:rPr>
              <a:t>2013</a:t>
            </a:r>
          </a:p>
          <a:p>
            <a:pPr marL="85725" indent="0">
              <a:buNone/>
            </a:pPr>
            <a:r>
              <a:rPr lang="nl-BE" sz="1800" dirty="0"/>
              <a:t>Campussen Kortrijk en Schoonmeersen: </a:t>
            </a:r>
            <a:r>
              <a:rPr lang="nl-BE" sz="1800" b="1" dirty="0"/>
              <a:t>opleidingen industrieel ingenieur</a:t>
            </a:r>
            <a:endParaRPr lang="nl-BE" sz="1800" dirty="0"/>
          </a:p>
        </p:txBody>
      </p:sp>
      <p:cxnSp>
        <p:nvCxnSpPr>
          <p:cNvPr id="37" name="Rechte verbindingslijn 36"/>
          <p:cNvCxnSpPr/>
          <p:nvPr/>
        </p:nvCxnSpPr>
        <p:spPr>
          <a:xfrm>
            <a:off x="927780" y="4685268"/>
            <a:ext cx="15377067" cy="37906"/>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a:xfrm flipV="1">
            <a:off x="958260" y="1894404"/>
            <a:ext cx="0" cy="2804870"/>
          </a:xfrm>
          <a:prstGeom prst="line">
            <a:avLst/>
          </a:prstGeom>
          <a:ln w="57150">
            <a:solidFill>
              <a:srgbClr val="1E64C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flipV="1">
            <a:off x="4669007" y="1894404"/>
            <a:ext cx="0" cy="2789630"/>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flipV="1">
            <a:off x="8369638" y="1894404"/>
            <a:ext cx="0" cy="2815124"/>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flipV="1">
            <a:off x="12339352" y="1894404"/>
            <a:ext cx="0" cy="2815124"/>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2299890" y="4684032"/>
            <a:ext cx="0" cy="1929416"/>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a:endCxn id="29" idx="1"/>
          </p:cNvCxnSpPr>
          <p:nvPr/>
        </p:nvCxnSpPr>
        <p:spPr>
          <a:xfrm>
            <a:off x="6123538" y="4697138"/>
            <a:ext cx="6653" cy="1871578"/>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a:off x="9701527" y="4704221"/>
            <a:ext cx="0" cy="1909227"/>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a:off x="13386421" y="4725357"/>
            <a:ext cx="0" cy="1888091"/>
          </a:xfrm>
          <a:prstGeom prst="line">
            <a:avLst/>
          </a:prstGeom>
          <a:ln w="571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Tijdelijke aanduiding voor inhoud 2"/>
          <p:cNvSpPr txBox="1">
            <a:spLocks/>
          </p:cNvSpPr>
          <p:nvPr/>
        </p:nvSpPr>
        <p:spPr>
          <a:xfrm>
            <a:off x="13644422" y="5906250"/>
            <a:ext cx="2318359" cy="1867331"/>
          </a:xfrm>
          <a:prstGeom prst="rect">
            <a:avLst/>
          </a:prstGeom>
        </p:spPr>
        <p:txBody>
          <a:bodyPr vert="horz" lIns="91440" tIns="45720" rIns="91440" bIns="45720"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solidFill>
                  <a:schemeClr val="accent5"/>
                </a:solidFill>
              </a:rPr>
              <a:t>2020</a:t>
            </a:r>
          </a:p>
          <a:p>
            <a:pPr marL="85725" indent="0">
              <a:buFont typeface="Arial" panose="020B0604020202020204" pitchFamily="34" charset="0"/>
              <a:buNone/>
            </a:pPr>
            <a:r>
              <a:rPr lang="nl-BE" sz="1800" b="1" dirty="0"/>
              <a:t>100 jaar!</a:t>
            </a:r>
          </a:p>
        </p:txBody>
      </p:sp>
      <p:pic>
        <p:nvPicPr>
          <p:cNvPr id="28" name="Afbeelding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0937" y="2966690"/>
            <a:ext cx="2062238" cy="1374988"/>
          </a:xfrm>
          <a:prstGeom prst="rect">
            <a:avLst/>
          </a:prstGeom>
        </p:spPr>
      </p:pic>
      <p:pic>
        <p:nvPicPr>
          <p:cNvPr id="30" name="Picture 2" descr="S:\pr\3_6_huisstijl\3_6_7_nieuwe huisstijl (2016)\1_Basisprincipes\Logo\Logoset_kort\logo_UGent_NL_Campus Kortrijk\logo_UGent_CK_NL_RGB_2400_kleur-op-wi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1527" y="7380752"/>
            <a:ext cx="2092218" cy="139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7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Campussen</a:t>
            </a:r>
            <a:endParaRPr lang="nl-BE" b="1" dirty="0"/>
          </a:p>
        </p:txBody>
      </p:sp>
      <p:sp>
        <p:nvSpPr>
          <p:cNvPr id="3" name="Ondertitel 2"/>
          <p:cNvSpPr>
            <a:spLocks noGrp="1"/>
          </p:cNvSpPr>
          <p:nvPr>
            <p:ph type="subTitle" idx="1"/>
          </p:nvPr>
        </p:nvSpPr>
        <p:spPr/>
        <p:txBody>
          <a:bodyPr/>
          <a:lstStyle/>
          <a:p>
            <a:endParaRPr lang="nl-BE"/>
          </a:p>
        </p:txBody>
      </p:sp>
      <p:sp>
        <p:nvSpPr>
          <p:cNvPr id="4" name="Tijdelijke aanduiding voor tekst 3"/>
          <p:cNvSpPr>
            <a:spLocks noGrp="1"/>
          </p:cNvSpPr>
          <p:nvPr>
            <p:ph type="body" sz="quarter" idx="10"/>
          </p:nvPr>
        </p:nvSpPr>
        <p:spPr/>
        <p:txBody>
          <a:bodyPr/>
          <a:lstStyle/>
          <a:p>
            <a:endParaRPr lang="nl-BE"/>
          </a:p>
        </p:txBody>
      </p:sp>
      <p:sp>
        <p:nvSpPr>
          <p:cNvPr id="5" name="Tijdelijke aanduiding voor afbeelding 4"/>
          <p:cNvSpPr>
            <a:spLocks noGrp="1"/>
          </p:cNvSpPr>
          <p:nvPr>
            <p:ph type="pic" sz="quarter" idx="11"/>
          </p:nvPr>
        </p:nvSpPr>
        <p:spPr/>
      </p:sp>
      <p:sp>
        <p:nvSpPr>
          <p:cNvPr id="6" name="Tijdelijke aanduiding voor afbeelding 5"/>
          <p:cNvSpPr>
            <a:spLocks noGrp="1"/>
          </p:cNvSpPr>
          <p:nvPr>
            <p:ph type="pic" sz="quarter" idx="12"/>
          </p:nvPr>
        </p:nvSpPr>
        <p:spPr/>
      </p:sp>
      <p:sp>
        <p:nvSpPr>
          <p:cNvPr id="7" name="Tijdelijke aanduiding voor afbeelding 6"/>
          <p:cNvSpPr>
            <a:spLocks noGrp="1"/>
          </p:cNvSpPr>
          <p:nvPr>
            <p:ph type="pic" sz="quarter" idx="13"/>
          </p:nvPr>
        </p:nvSpPr>
        <p:spPr/>
      </p:sp>
      <p:sp>
        <p:nvSpPr>
          <p:cNvPr id="8" name="Tijdelijke aanduiding voor afbeelding 7"/>
          <p:cNvSpPr>
            <a:spLocks noGrp="1"/>
          </p:cNvSpPr>
          <p:nvPr>
            <p:ph type="pic" sz="quarter" idx="14"/>
          </p:nvPr>
        </p:nvSpPr>
        <p:spPr/>
      </p:sp>
    </p:spTree>
    <p:extLst>
      <p:ext uri="{BB962C8B-B14F-4D97-AF65-F5344CB8AC3E}">
        <p14:creationId xmlns:p14="http://schemas.microsoft.com/office/powerpoint/2010/main" val="3051029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Campus coupure</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9</a:t>
            </a:fld>
            <a:endParaRPr lang="nl-BE" noProof="0"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650" y="2476500"/>
            <a:ext cx="14658975" cy="9772650"/>
          </a:xfrm>
          <a:prstGeom prst="rect">
            <a:avLst/>
          </a:prstGeom>
        </p:spPr>
      </p:pic>
      <p:pic>
        <p:nvPicPr>
          <p:cNvPr id="5" name="Tijdelijke aanduiding voor inhou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66706" y="1062189"/>
            <a:ext cx="4478000" cy="6696075"/>
          </a:xfrm>
          <a:prstGeom prst="rect">
            <a:avLst/>
          </a:prstGeom>
          <a:ln w="190500" cap="sq">
            <a:solidFill>
              <a:schemeClr val="bg1"/>
            </a:solidFill>
            <a:miter lim="800000"/>
          </a:ln>
        </p:spPr>
      </p:pic>
    </p:spTree>
    <p:extLst>
      <p:ext uri="{BB962C8B-B14F-4D97-AF65-F5344CB8AC3E}">
        <p14:creationId xmlns:p14="http://schemas.microsoft.com/office/powerpoint/2010/main" val="1856998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UGent_NL_BW">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BW_1_0_13.potx" id="{29391AA6-0E91-47AF-BDC2-62D8725A6860}" vid="{34F27CD8-5303-4B62-ADA2-EB7DFFF46F31}"/>
    </a:ext>
  </a:extLst>
</a:theme>
</file>

<file path=ppt/theme/theme2.xml><?xml version="1.0" encoding="utf-8"?>
<a:theme xmlns:a="http://schemas.openxmlformats.org/drawingml/2006/main" name="Kantoorthema">
  <a:themeElements>
    <a:clrScheme name="UGent Corporate">
      <a:dk1>
        <a:sysClr val="windowText" lastClr="000000"/>
      </a:dk1>
      <a:lt1>
        <a:sysClr val="window" lastClr="FFFFFF"/>
      </a:lt1>
      <a:dk2>
        <a:srgbClr val="1E64C8"/>
      </a:dk2>
      <a:lt2>
        <a:srgbClr val="E9F0FA"/>
      </a:lt2>
      <a:accent1>
        <a:srgbClr val="1E64C8"/>
      </a:accent1>
      <a:accent2>
        <a:srgbClr val="FFD200"/>
      </a:accent2>
      <a:accent3>
        <a:srgbClr val="3574CE"/>
      </a:accent3>
      <a:accent4>
        <a:srgbClr val="4B83D3"/>
      </a:accent4>
      <a:accent5>
        <a:srgbClr val="6293D9"/>
      </a:accent5>
      <a:accent6>
        <a:srgbClr val="78A2DE"/>
      </a:accent6>
      <a:hlink>
        <a:srgbClr val="1E64C8"/>
      </a:hlink>
      <a:folHlink>
        <a:srgbClr val="3574CE"/>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NL.potx" id="{CB7437A3-AF41-4FB5-A0AD-03A95F42239C}" vid="{CFCB6CCD-58ED-4028-89EA-51F8B0C9C3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EF5AB0CF50794FB65D6519E94ECC19" ma:contentTypeVersion="" ma:contentTypeDescription="Een nieuw document maken." ma:contentTypeScope="" ma:versionID="86907306624881137ed211ab89eb8c7d">
  <xsd:schema xmlns:xsd="http://www.w3.org/2001/XMLSchema" xmlns:xs="http://www.w3.org/2001/XMLSchema" xmlns:p="http://schemas.microsoft.com/office/2006/metadata/properties" targetNamespace="http://schemas.microsoft.com/office/2006/metadata/properties" ma:root="true" ma:fieldsID="2c75b1d343bedf39638a433dc54b4c3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E998CF-1CB1-4957-81D6-D36B0F8DD6E0}">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6208A928-CF0D-43DB-BC4A-28F1F52DD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0A18B6C-3BD3-4C54-973F-CDB1DF5D3E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Powerpoint_UGent_NL_BW</Template>
  <TotalTime>1714</TotalTime>
  <Words>3167</Words>
  <Application>Microsoft Office PowerPoint</Application>
  <PresentationFormat>Aangepast</PresentationFormat>
  <Paragraphs>532</Paragraphs>
  <Slides>42</Slides>
  <Notes>24</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42</vt:i4>
      </vt:variant>
    </vt:vector>
  </HeadingPairs>
  <TitlesOfParts>
    <vt:vector size="47" baseType="lpstr">
      <vt:lpstr>Arial</vt:lpstr>
      <vt:lpstr>Calibri</vt:lpstr>
      <vt:lpstr>Frutiger LT Std 47 Light Cn</vt:lpstr>
      <vt:lpstr>Powerpoint_UGent_NL_BW</vt:lpstr>
      <vt:lpstr>Kantoorthema</vt:lpstr>
      <vt:lpstr>PowerPoint-presentatie</vt:lpstr>
      <vt:lpstr>PowerPoint-presentatie</vt:lpstr>
      <vt:lpstr>PowerPoint-presentatie</vt:lpstr>
      <vt:lpstr>STUDENTEN</vt:lpstr>
      <vt:lpstr>PowerPoint-presentatie</vt:lpstr>
      <vt:lpstr>PowerPoint-presentatie</vt:lpstr>
      <vt:lpstr>Tijdslijn</vt:lpstr>
      <vt:lpstr>Campussen</vt:lpstr>
      <vt:lpstr>Campus coupure</vt:lpstr>
      <vt:lpstr>Campus kortrijk</vt:lpstr>
      <vt:lpstr>Campus schoonmeersen</vt:lpstr>
      <vt:lpstr>Ghent University Global Campus</vt:lpstr>
      <vt:lpstr>onderwijs</vt:lpstr>
      <vt:lpstr>Bacheloropleidingen </vt:lpstr>
      <vt:lpstr>Bacheloropleidingen </vt:lpstr>
      <vt:lpstr>Masteropleidingen</vt:lpstr>
      <vt:lpstr>Masteropleidingen</vt:lpstr>
      <vt:lpstr>Masteropleidingen</vt:lpstr>
      <vt:lpstr>Masteropleidingen</vt:lpstr>
      <vt:lpstr>Verder studeren</vt:lpstr>
      <vt:lpstr>STUDENTENAANTAL</vt:lpstr>
      <vt:lpstr>studentenpopulatie</vt:lpstr>
      <vt:lpstr>doctoraten</vt:lpstr>
      <vt:lpstr>INTERNATIONAaL NETWeRK</vt:lpstr>
      <vt:lpstr>onderzoek</vt:lpstr>
      <vt:lpstr>onderzoek</vt:lpstr>
      <vt:lpstr>impact</vt:lpstr>
      <vt:lpstr>kennisoverdracht</vt:lpstr>
      <vt:lpstr>Spin-offs</vt:lpstr>
      <vt:lpstr>Spin-offs</vt:lpstr>
      <vt:lpstr>Vakgroepen</vt:lpstr>
      <vt:lpstr>vakgroep omgeving</vt:lpstr>
      <vt:lpstr>Vakgroep plant en gewas</vt:lpstr>
      <vt:lpstr>vakgroep DIERWETENSCHAPPEN  EN AQUATISCHE ECOLOGIE </vt:lpstr>
      <vt:lpstr>vakgroep LEVENSMIDDELENTECHNOLOGIE, VOEDSELVEILIGHEID EN GEZONDHEID</vt:lpstr>
      <vt:lpstr>vakgroep Groene chemie &amp; technologie</vt:lpstr>
      <vt:lpstr>vakgroep biotechnologie</vt:lpstr>
      <vt:lpstr>vakgroep Data-Analyse  en wiskundige modellering</vt:lpstr>
      <vt:lpstr>vakgroep landbouweconomie</vt:lpstr>
      <vt:lpstr>RANKINGs</vt:lpstr>
      <vt:lpstr>RANKINGs</vt:lpstr>
      <vt:lpstr>PowerPoint-presentatie</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Sylvie Peeters</dc:creator>
  <cp:lastModifiedBy>Sylvie Peeters</cp:lastModifiedBy>
  <cp:revision>257</cp:revision>
  <dcterms:created xsi:type="dcterms:W3CDTF">2016-09-28T08:00:08Z</dcterms:created>
  <dcterms:modified xsi:type="dcterms:W3CDTF">2022-08-09T11:49:59Z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y fmtid="{D5CDD505-2E9C-101B-9397-08002B2CF9AE}" pid="20" name="ContentTypeId">
    <vt:lpwstr>0x010100E6EF5AB0CF50794FB65D6519E94ECC19</vt:lpwstr>
  </property>
</Properties>
</file>