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8"/>
  </p:notesMasterIdLst>
  <p:sldIdLst>
    <p:sldId id="267" r:id="rId5"/>
    <p:sldId id="378" r:id="rId6"/>
    <p:sldId id="272" r:id="rId7"/>
    <p:sldId id="349" r:id="rId8"/>
    <p:sldId id="333" r:id="rId9"/>
    <p:sldId id="377" r:id="rId10"/>
    <p:sldId id="350" r:id="rId11"/>
    <p:sldId id="351" r:id="rId12"/>
    <p:sldId id="352" r:id="rId13"/>
    <p:sldId id="353" r:id="rId14"/>
    <p:sldId id="268" r:id="rId15"/>
    <p:sldId id="269" r:id="rId16"/>
    <p:sldId id="355" r:id="rId17"/>
    <p:sldId id="356" r:id="rId18"/>
    <p:sldId id="357" r:id="rId19"/>
    <p:sldId id="358" r:id="rId20"/>
    <p:sldId id="359" r:id="rId21"/>
    <p:sldId id="361" r:id="rId22"/>
    <p:sldId id="364" r:id="rId23"/>
    <p:sldId id="365" r:id="rId24"/>
    <p:sldId id="367" r:id="rId25"/>
    <p:sldId id="366" r:id="rId26"/>
    <p:sldId id="360" r:id="rId27"/>
    <p:sldId id="368" r:id="rId28"/>
    <p:sldId id="369" r:id="rId29"/>
    <p:sldId id="370" r:id="rId30"/>
    <p:sldId id="371" r:id="rId31"/>
    <p:sldId id="372" r:id="rId32"/>
    <p:sldId id="373" r:id="rId33"/>
    <p:sldId id="374" r:id="rId34"/>
    <p:sldId id="375" r:id="rId35"/>
    <p:sldId id="376" r:id="rId36"/>
    <p:sldId id="343" r:id="rId37"/>
  </p:sldIdLst>
  <p:sldSz cx="17338675" cy="9753600"/>
  <p:notesSz cx="6797675" cy="9926638"/>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41880" autoAdjust="0"/>
  </p:normalViewPr>
  <p:slideViewPr>
    <p:cSldViewPr snapToGrid="0" showGuides="1">
      <p:cViewPr>
        <p:scale>
          <a:sx n="29" d="100"/>
          <a:sy n="29" d="100"/>
        </p:scale>
        <p:origin x="1572" y="-132"/>
      </p:cViewPr>
      <p:guideLst>
        <p:guide orient="horz" pos="3072"/>
        <p:guide pos="5461"/>
      </p:guideLst>
    </p:cSldViewPr>
  </p:slideViewPr>
  <p:notesTextViewPr>
    <p:cViewPr>
      <p:scale>
        <a:sx n="3" d="2"/>
        <a:sy n="3" d="2"/>
      </p:scale>
      <p:origin x="0" y="-19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6680C0C-85DF-417F-8238-DB0D15743621}" type="datetimeFigureOut">
              <a:rPr lang="en-GB" smtClean="0"/>
              <a:t>13/01/2026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Hi everyone, welcome!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Today we’re going to talk about something many of you might experience while you’re in Belgium: </a:t>
            </a:r>
            <a:r>
              <a:rPr lang="en-GB" sz="1200" b="1" i="0" kern="1200" dirty="0">
                <a:solidFill>
                  <a:schemeClr val="tx1"/>
                </a:solidFill>
                <a:effectLst/>
                <a:latin typeface="+mn-lt"/>
                <a:ea typeface="+mn-ea"/>
                <a:cs typeface="+mn-cs"/>
              </a:rPr>
              <a:t>culture shock</a:t>
            </a:r>
            <a:r>
              <a:rPr lang="en-GB" sz="1200" b="0" i="0" kern="1200" dirty="0">
                <a:solidFill>
                  <a:schemeClr val="tx1"/>
                </a:solidFill>
                <a:effectLst/>
                <a:latin typeface="+mn-lt"/>
                <a:ea typeface="+mn-ea"/>
                <a:cs typeface="+mn-cs"/>
              </a:rPr>
              <a:t>.</a:t>
            </a:r>
          </a:p>
          <a:p>
            <a:pPr fontAlgn="t"/>
            <a:r>
              <a:rPr lang="en-GB" sz="1200" b="0" i="0" kern="1200" dirty="0">
                <a:solidFill>
                  <a:schemeClr val="tx1"/>
                </a:solidFill>
                <a:effectLst/>
                <a:latin typeface="+mn-lt"/>
                <a:ea typeface="+mn-ea"/>
                <a:cs typeface="+mn-cs"/>
              </a:rPr>
              <a:t>As exchange students, you’re starting an exciting adventure full of new experiences and opportunities. Living in another country is amazing, but it can also be challenging. You’ll notice things that are different from home, and it might take some time to adjust. That’s what we call culture shock. It can affect how you feel and how you behave.</a:t>
            </a:r>
          </a:p>
          <a:p>
            <a:pPr fontAlgn="t"/>
            <a:r>
              <a:rPr lang="en-GB" sz="1200" b="0" i="0" kern="1200" dirty="0">
                <a:solidFill>
                  <a:schemeClr val="tx1"/>
                </a:solidFill>
                <a:effectLst/>
                <a:latin typeface="+mn-lt"/>
                <a:ea typeface="+mn-ea"/>
                <a:cs typeface="+mn-cs"/>
              </a:rPr>
              <a:t>In this presentation, we’ll look at:</a:t>
            </a: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What culture shock is</a:t>
            </a: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The different stages</a:t>
            </a: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How you might notice it during your stay in Belgium</a:t>
            </a:r>
          </a:p>
          <a:p>
            <a:pPr fontAlgn="t"/>
            <a:r>
              <a:rPr lang="en-GB" sz="1200" b="0" i="0" kern="1200" dirty="0">
                <a:solidFill>
                  <a:schemeClr val="tx1"/>
                </a:solidFill>
                <a:effectLst/>
                <a:latin typeface="+mn-lt"/>
                <a:ea typeface="+mn-ea"/>
                <a:cs typeface="+mn-cs"/>
              </a:rPr>
              <a:t>And of course, we’ll share tips to help you deal with it, so your semester here is fun and rewarding.</a:t>
            </a:r>
          </a:p>
          <a:p>
            <a:pPr fontAlgn="t"/>
            <a:r>
              <a:rPr lang="en-GB" sz="1200" b="1" i="0" kern="1200" dirty="0">
                <a:solidFill>
                  <a:schemeClr val="tx1"/>
                </a:solidFill>
                <a:effectLst/>
                <a:latin typeface="+mn-lt"/>
                <a:ea typeface="+mn-ea"/>
                <a:cs typeface="+mn-cs"/>
              </a:rPr>
              <a:t>Let’s dive in and learn how to make the most of your time in Belgium – and enjoy the cultural differences that make this experience special!</a:t>
            </a:r>
            <a:endParaRPr lang="en-GB" sz="1200" b="0" i="0" kern="1200" dirty="0">
              <a:solidFill>
                <a:schemeClr val="tx1"/>
              </a:solidFill>
              <a:effectLst/>
              <a:latin typeface="+mn-lt"/>
              <a:ea typeface="+mn-ea"/>
              <a:cs typeface="+mn-cs"/>
            </a:endParaRPr>
          </a:p>
          <a:p>
            <a:pPr>
              <a:lnSpc>
                <a:spcPct val="107000"/>
              </a:lnSpc>
              <a:spcAft>
                <a:spcPts val="800"/>
              </a:spcAft>
            </a:pPr>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1</a:t>
            </a:fld>
            <a:endParaRPr lang="en-GB"/>
          </a:p>
        </p:txBody>
      </p:sp>
    </p:spTree>
    <p:extLst>
      <p:ext uri="{BB962C8B-B14F-4D97-AF65-F5344CB8AC3E}">
        <p14:creationId xmlns:p14="http://schemas.microsoft.com/office/powerpoint/2010/main" val="342307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0E9B-3D66-C553-F566-C9D1996298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ADF966-535C-005A-A82F-92030925B8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6C0D322-6891-8272-205E-DB97E0BA7341}"/>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The academic calendar can differ significantly from that of your home university. Understanding these differences is crucial for planning your studies and managing your time effectively. Be sure to familiarize yourself with important dates, such as the start and end of semesters, exam periods, and holidays, to ensure a smooth academic experience at Ghent University.</a:t>
            </a:r>
            <a:endParaRPr lang="nl-BE" dirty="0"/>
          </a:p>
        </p:txBody>
      </p:sp>
      <p:sp>
        <p:nvSpPr>
          <p:cNvPr id="4" name="Tijdelijke aanduiding voor dianummer 3">
            <a:extLst>
              <a:ext uri="{FF2B5EF4-FFF2-40B4-BE49-F238E27FC236}">
                <a16:creationId xmlns:a16="http://schemas.microsoft.com/office/drawing/2014/main" id="{3DEEF79C-1B4B-CEFE-6E61-CDEB852FB7E8}"/>
              </a:ext>
            </a:extLst>
          </p:cNvPr>
          <p:cNvSpPr>
            <a:spLocks noGrp="1"/>
          </p:cNvSpPr>
          <p:nvPr>
            <p:ph type="sldNum" sz="quarter" idx="5"/>
          </p:nvPr>
        </p:nvSpPr>
        <p:spPr/>
        <p:txBody>
          <a:bodyPr/>
          <a:lstStyle/>
          <a:p>
            <a:fld id="{539A0A48-EDB1-4AFE-B1B7-10CE2A416496}" type="slidenum">
              <a:rPr lang="en-GB" smtClean="0"/>
              <a:t>14</a:t>
            </a:fld>
            <a:endParaRPr lang="en-GB"/>
          </a:p>
        </p:txBody>
      </p:sp>
    </p:spTree>
    <p:extLst>
      <p:ext uri="{BB962C8B-B14F-4D97-AF65-F5344CB8AC3E}">
        <p14:creationId xmlns:p14="http://schemas.microsoft.com/office/powerpoint/2010/main" val="1082622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61B5A-708F-9B82-9117-E0F8D97D93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0F2DDE0-C6F7-F22D-19BF-F05C42B4284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2C8FB41-FA8C-A2C0-8677-B9CE48E74750}"/>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Be aware of the formal and informal ways students and staff interact. Classes start on time, so being in time is crucial. Respect for professors and peers is important, and participation in group work and discussions is encouraged.</a:t>
            </a:r>
            <a:endParaRPr lang="nl-BE" dirty="0"/>
          </a:p>
        </p:txBody>
      </p:sp>
      <p:sp>
        <p:nvSpPr>
          <p:cNvPr id="4" name="Tijdelijke aanduiding voor dianummer 3">
            <a:extLst>
              <a:ext uri="{FF2B5EF4-FFF2-40B4-BE49-F238E27FC236}">
                <a16:creationId xmlns:a16="http://schemas.microsoft.com/office/drawing/2014/main" id="{9C18E1C8-6730-B2AF-500C-6180DA1B8B52}"/>
              </a:ext>
            </a:extLst>
          </p:cNvPr>
          <p:cNvSpPr>
            <a:spLocks noGrp="1"/>
          </p:cNvSpPr>
          <p:nvPr>
            <p:ph type="sldNum" sz="quarter" idx="5"/>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525624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662C1-F9B4-ED62-4BF8-9F0A282326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CD2F04-B6C2-AFEE-73CC-763E7634EB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80465CC-7989-148A-2D95-6627CB6157D2}"/>
              </a:ext>
            </a:extLst>
          </p:cNvPr>
          <p:cNvSpPr>
            <a:spLocks noGrp="1"/>
          </p:cNvSpPr>
          <p:nvPr>
            <p:ph type="body" idx="1"/>
          </p:nvPr>
        </p:nvSpPr>
        <p:spPr/>
        <p:txBody>
          <a:bodyPr/>
          <a:lstStyle/>
          <a:p>
            <a:pPr algn="l">
              <a:buFont typeface="+mj-lt"/>
              <a:buAutoNum type="arabicPeriod"/>
            </a:pPr>
            <a:r>
              <a:rPr lang="en-GB" b="1" i="0" dirty="0">
                <a:solidFill>
                  <a:srgbClr val="242424"/>
                </a:solidFill>
                <a:effectLst/>
                <a:latin typeface="Segoe UI" panose="020B0502040204020203" pitchFamily="34" charset="0"/>
              </a:rPr>
              <a:t>Showing Off or </a:t>
            </a:r>
            <a:r>
              <a:rPr lang="en-GB" b="1" i="0" dirty="0" err="1">
                <a:solidFill>
                  <a:srgbClr val="242424"/>
                </a:solidFill>
                <a:effectLst/>
                <a:latin typeface="Segoe UI" panose="020B0502040204020203" pitchFamily="34" charset="0"/>
              </a:rPr>
              <a:t>Bragging</a:t>
            </a:r>
            <a:r>
              <a:rPr lang="en-GB" b="0" i="0" dirty="0" err="1">
                <a:solidFill>
                  <a:srgbClr val="242424"/>
                </a:solidFill>
                <a:effectLst/>
                <a:latin typeface="Segoe UI" panose="020B0502040204020203" pitchFamily="34" charset="0"/>
              </a:rPr>
              <a:t>:Belgians</a:t>
            </a:r>
            <a:r>
              <a:rPr lang="en-GB" b="0" i="0" dirty="0">
                <a:solidFill>
                  <a:srgbClr val="242424"/>
                </a:solidFill>
                <a:effectLst/>
                <a:latin typeface="Segoe UI" panose="020B0502040204020203" pitchFamily="34" charset="0"/>
              </a:rPr>
              <a:t> value modesty and humility. Avoid showing off or bragging about your achievements or possessions.</a:t>
            </a:r>
          </a:p>
          <a:p>
            <a:pPr algn="l">
              <a:buFont typeface="+mj-lt"/>
              <a:buAutoNum type="arabicPeriod"/>
            </a:pPr>
            <a:r>
              <a:rPr lang="en-GB" b="1" i="0" dirty="0">
                <a:solidFill>
                  <a:srgbClr val="242424"/>
                </a:solidFill>
                <a:effectLst/>
                <a:latin typeface="Segoe UI" panose="020B0502040204020203" pitchFamily="34" charset="0"/>
              </a:rPr>
              <a:t>Body Language and </a:t>
            </a:r>
            <a:r>
              <a:rPr lang="en-GB" b="1" i="0" dirty="0" err="1">
                <a:solidFill>
                  <a:srgbClr val="242424"/>
                </a:solidFill>
                <a:effectLst/>
                <a:latin typeface="Segoe UI" panose="020B0502040204020203" pitchFamily="34" charset="0"/>
              </a:rPr>
              <a:t>Gestures</a:t>
            </a:r>
            <a:r>
              <a:rPr lang="en-GB" b="0" i="0" dirty="0" err="1">
                <a:solidFill>
                  <a:srgbClr val="242424"/>
                </a:solidFill>
                <a:effectLst/>
                <a:latin typeface="Segoe UI" panose="020B0502040204020203" pitchFamily="34" charset="0"/>
              </a:rPr>
              <a:t>:Looking</a:t>
            </a:r>
            <a:r>
              <a:rPr lang="en-GB" b="0" i="0" dirty="0">
                <a:solidFill>
                  <a:srgbClr val="242424"/>
                </a:solidFill>
                <a:effectLst/>
                <a:latin typeface="Segoe UI" panose="020B0502040204020203" pitchFamily="34" charset="0"/>
              </a:rPr>
              <a:t> away when talking to someone, snapping your fingers, putting your hands in your pockets, yawning, scratching, back slapping, and putting your feet on tables or chairs are considered disrespectful.</a:t>
            </a:r>
          </a:p>
          <a:p>
            <a:pPr algn="l">
              <a:buFont typeface="+mj-lt"/>
              <a:buAutoNum type="arabicPeriod"/>
            </a:pPr>
            <a:r>
              <a:rPr lang="en-GB" b="1" i="0" dirty="0" err="1">
                <a:solidFill>
                  <a:srgbClr val="242424"/>
                </a:solidFill>
                <a:effectLst/>
                <a:latin typeface="Segoe UI" panose="020B0502040204020203" pitchFamily="34" charset="0"/>
              </a:rPr>
              <a:t>Compliments</a:t>
            </a:r>
            <a:r>
              <a:rPr lang="en-GB" b="0" i="0" dirty="0" err="1">
                <a:solidFill>
                  <a:srgbClr val="242424"/>
                </a:solidFill>
                <a:effectLst/>
                <a:latin typeface="Segoe UI" panose="020B0502040204020203" pitchFamily="34" charset="0"/>
              </a:rPr>
              <a:t>:While</a:t>
            </a:r>
            <a:r>
              <a:rPr lang="en-GB" b="0" i="0" dirty="0">
                <a:solidFill>
                  <a:srgbClr val="242424"/>
                </a:solidFill>
                <a:effectLst/>
                <a:latin typeface="Segoe UI" panose="020B0502040204020203" pitchFamily="34" charset="0"/>
              </a:rPr>
              <a:t> compliments are appreciated, giving too many can come across as insincere or excessive.</a:t>
            </a:r>
          </a:p>
          <a:p>
            <a:pPr algn="l">
              <a:buFont typeface="+mj-lt"/>
              <a:buAutoNum type="arabicPeriod"/>
            </a:pPr>
            <a:r>
              <a:rPr lang="en-GB" b="1" i="0" dirty="0">
                <a:solidFill>
                  <a:srgbClr val="242424"/>
                </a:solidFill>
                <a:effectLst/>
                <a:latin typeface="Segoe UI" panose="020B0502040204020203" pitchFamily="34" charset="0"/>
              </a:rPr>
              <a:t>Unannounced </a:t>
            </a:r>
            <a:r>
              <a:rPr lang="en-GB" b="1" i="0" dirty="0" err="1">
                <a:solidFill>
                  <a:srgbClr val="242424"/>
                </a:solidFill>
                <a:effectLst/>
                <a:latin typeface="Segoe UI" panose="020B0502040204020203" pitchFamily="34" charset="0"/>
              </a:rPr>
              <a:t>Visits</a:t>
            </a:r>
            <a:r>
              <a:rPr lang="en-GB" b="0" i="0" dirty="0" err="1">
                <a:solidFill>
                  <a:srgbClr val="242424"/>
                </a:solidFill>
                <a:effectLst/>
                <a:latin typeface="Segoe UI" panose="020B0502040204020203" pitchFamily="34" charset="0"/>
              </a:rPr>
              <a:t>:Showing</a:t>
            </a:r>
            <a:r>
              <a:rPr lang="en-GB" b="0" i="0" dirty="0">
                <a:solidFill>
                  <a:srgbClr val="242424"/>
                </a:solidFill>
                <a:effectLst/>
                <a:latin typeface="Segoe UI" panose="020B0502040204020203" pitchFamily="34" charset="0"/>
              </a:rPr>
              <a:t> up without warning is generally frowned upon. It's best to call or message ahead to arrange a visit.</a:t>
            </a:r>
          </a:p>
          <a:p>
            <a:pPr algn="l">
              <a:buFont typeface="+mj-lt"/>
              <a:buAutoNum type="arabicPeriod"/>
            </a:pPr>
            <a:r>
              <a:rPr lang="en-GB" b="1" i="0" dirty="0" err="1">
                <a:solidFill>
                  <a:srgbClr val="242424"/>
                </a:solidFill>
                <a:effectLst/>
                <a:latin typeface="Segoe UI" panose="020B0502040204020203" pitchFamily="34" charset="0"/>
              </a:rPr>
              <a:t>Persistence</a:t>
            </a:r>
            <a:r>
              <a:rPr lang="en-GB" b="0" i="0" dirty="0" err="1">
                <a:solidFill>
                  <a:srgbClr val="242424"/>
                </a:solidFill>
                <a:effectLst/>
                <a:latin typeface="Segoe UI" panose="020B0502040204020203" pitchFamily="34" charset="0"/>
              </a:rPr>
              <a:t>:If</a:t>
            </a:r>
            <a:r>
              <a:rPr lang="en-GB" b="0" i="0" dirty="0">
                <a:solidFill>
                  <a:srgbClr val="242424"/>
                </a:solidFill>
                <a:effectLst/>
                <a:latin typeface="Segoe UI" panose="020B0502040204020203" pitchFamily="34" charset="0"/>
              </a:rPr>
              <a:t> you've been told that something is not possible, insisting on it can be seen as rude and pushy. Respect the response and move on.</a:t>
            </a:r>
          </a:p>
          <a:p>
            <a:endParaRPr lang="nl-BE" dirty="0"/>
          </a:p>
        </p:txBody>
      </p:sp>
      <p:sp>
        <p:nvSpPr>
          <p:cNvPr id="4" name="Tijdelijke aanduiding voor dianummer 3">
            <a:extLst>
              <a:ext uri="{FF2B5EF4-FFF2-40B4-BE49-F238E27FC236}">
                <a16:creationId xmlns:a16="http://schemas.microsoft.com/office/drawing/2014/main" id="{36627497-AC96-44FF-3EFE-DE5248159F91}"/>
              </a:ext>
            </a:extLst>
          </p:cNvPr>
          <p:cNvSpPr>
            <a:spLocks noGrp="1"/>
          </p:cNvSpPr>
          <p:nvPr>
            <p:ph type="sldNum" sz="quarter" idx="5"/>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2874564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662C1-F9B4-ED62-4BF8-9F0A282326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CD2F04-B6C2-AFEE-73CC-763E7634EB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80465CC-7989-148A-2D95-6627CB6157D2}"/>
              </a:ext>
            </a:extLst>
          </p:cNvPr>
          <p:cNvSpPr>
            <a:spLocks noGrp="1"/>
          </p:cNvSpPr>
          <p:nvPr>
            <p:ph type="body" idx="1"/>
          </p:nvPr>
        </p:nvSpPr>
        <p:spPr/>
        <p:txBody>
          <a:bodyPr/>
          <a:lstStyle/>
          <a:p>
            <a:pPr algn="l"/>
            <a:r>
              <a:rPr lang="en-GB" b="1" i="0" dirty="0">
                <a:solidFill>
                  <a:srgbClr val="242424"/>
                </a:solidFill>
                <a:effectLst/>
                <a:latin typeface="Segoe UI" panose="020B0502040204020203" pitchFamily="34" charset="0"/>
              </a:rPr>
              <a:t>What Belgians Do Appreciate</a:t>
            </a:r>
            <a:endParaRPr lang="en-GB" b="0" i="0" dirty="0">
              <a:solidFill>
                <a:srgbClr val="242424"/>
              </a:solidFill>
              <a:effectLst/>
              <a:latin typeface="Segoe UI" panose="020B0502040204020203" pitchFamily="34" charset="0"/>
            </a:endParaRPr>
          </a:p>
          <a:p>
            <a:pPr algn="l">
              <a:buFont typeface="+mj-lt"/>
              <a:buAutoNum type="arabicPeriod"/>
            </a:pPr>
            <a:r>
              <a:rPr lang="en-GB" b="1" i="0" dirty="0">
                <a:solidFill>
                  <a:srgbClr val="242424"/>
                </a:solidFill>
                <a:effectLst/>
                <a:latin typeface="Segoe UI" panose="020B0502040204020203" pitchFamily="34" charset="0"/>
              </a:rPr>
              <a:t>Simplicity and </a:t>
            </a:r>
            <a:r>
              <a:rPr lang="en-GB" b="1" i="0" dirty="0" err="1">
                <a:solidFill>
                  <a:srgbClr val="242424"/>
                </a:solidFill>
                <a:effectLst/>
                <a:latin typeface="Segoe UI" panose="020B0502040204020203" pitchFamily="34" charset="0"/>
              </a:rPr>
              <a:t>Modesty</a:t>
            </a:r>
            <a:r>
              <a:rPr lang="en-GB" b="0" i="0" dirty="0" err="1">
                <a:solidFill>
                  <a:srgbClr val="242424"/>
                </a:solidFill>
                <a:effectLst/>
                <a:latin typeface="Segoe UI" panose="020B0502040204020203" pitchFamily="34" charset="0"/>
              </a:rPr>
              <a:t>:Belgians</a:t>
            </a:r>
            <a:r>
              <a:rPr lang="en-GB" b="0" i="0" dirty="0">
                <a:solidFill>
                  <a:srgbClr val="242424"/>
                </a:solidFill>
                <a:effectLst/>
                <a:latin typeface="Segoe UI" panose="020B0502040204020203" pitchFamily="34" charset="0"/>
              </a:rPr>
              <a:t> value simplicity and modesty. Being humble and down-to-earth is highly appreciated.</a:t>
            </a:r>
          </a:p>
          <a:p>
            <a:pPr algn="l">
              <a:buFont typeface="+mj-lt"/>
              <a:buAutoNum type="arabicPeriod"/>
            </a:pPr>
            <a:r>
              <a:rPr lang="en-GB" b="1" i="0" dirty="0">
                <a:solidFill>
                  <a:srgbClr val="242424"/>
                </a:solidFill>
                <a:effectLst/>
                <a:latin typeface="Segoe UI" panose="020B0502040204020203" pitchFamily="34" charset="0"/>
              </a:rPr>
              <a:t>Eye </a:t>
            </a:r>
            <a:r>
              <a:rPr lang="en-GB" b="1" i="0" dirty="0" err="1">
                <a:solidFill>
                  <a:srgbClr val="242424"/>
                </a:solidFill>
                <a:effectLst/>
                <a:latin typeface="Segoe UI" panose="020B0502040204020203" pitchFamily="34" charset="0"/>
              </a:rPr>
              <a:t>Contact</a:t>
            </a:r>
            <a:r>
              <a:rPr lang="en-GB" b="0" i="0" dirty="0" err="1">
                <a:solidFill>
                  <a:srgbClr val="242424"/>
                </a:solidFill>
                <a:effectLst/>
                <a:latin typeface="Segoe UI" panose="020B0502040204020203" pitchFamily="34" charset="0"/>
              </a:rPr>
              <a:t>:Making</a:t>
            </a:r>
            <a:r>
              <a:rPr lang="en-GB" b="0" i="0" dirty="0">
                <a:solidFill>
                  <a:srgbClr val="242424"/>
                </a:solidFill>
                <a:effectLst/>
                <a:latin typeface="Segoe UI" panose="020B0502040204020203" pitchFamily="34" charset="0"/>
              </a:rPr>
              <a:t> eye contact during conversations shows respect and attentiveness. However, avoid staring as it can make people uncomfortable.</a:t>
            </a:r>
          </a:p>
          <a:p>
            <a:pPr algn="l">
              <a:buFont typeface="+mj-lt"/>
              <a:buAutoNum type="arabicPeriod"/>
            </a:pPr>
            <a:r>
              <a:rPr lang="en-GB" b="1" i="0" dirty="0">
                <a:solidFill>
                  <a:srgbClr val="242424"/>
                </a:solidFill>
                <a:effectLst/>
                <a:latin typeface="Segoe UI" panose="020B0502040204020203" pitchFamily="34" charset="0"/>
              </a:rPr>
              <a:t>Calling and Making an </a:t>
            </a:r>
            <a:r>
              <a:rPr lang="en-GB" b="1" i="0" dirty="0" err="1">
                <a:solidFill>
                  <a:srgbClr val="242424"/>
                </a:solidFill>
                <a:effectLst/>
                <a:latin typeface="Segoe UI" panose="020B0502040204020203" pitchFamily="34" charset="0"/>
              </a:rPr>
              <a:t>Appointment</a:t>
            </a:r>
            <a:r>
              <a:rPr lang="en-GB" b="0" i="0" dirty="0" err="1">
                <a:solidFill>
                  <a:srgbClr val="242424"/>
                </a:solidFill>
                <a:effectLst/>
                <a:latin typeface="Segoe UI" panose="020B0502040204020203" pitchFamily="34" charset="0"/>
              </a:rPr>
              <a:t>:Before</a:t>
            </a:r>
            <a:r>
              <a:rPr lang="en-GB" b="0" i="0" dirty="0">
                <a:solidFill>
                  <a:srgbClr val="242424"/>
                </a:solidFill>
                <a:effectLst/>
                <a:latin typeface="Segoe UI" panose="020B0502040204020203" pitchFamily="34" charset="0"/>
              </a:rPr>
              <a:t> visiting someone, it's courteous to call and make an appointment. This shows respect for their time and privacy.</a:t>
            </a:r>
          </a:p>
          <a:p>
            <a:pPr algn="l">
              <a:buFont typeface="+mj-lt"/>
              <a:buAutoNum type="arabicPeriod"/>
            </a:pPr>
            <a:r>
              <a:rPr lang="en-GB" b="1" i="0" dirty="0" err="1">
                <a:solidFill>
                  <a:srgbClr val="242424"/>
                </a:solidFill>
                <a:effectLst/>
                <a:latin typeface="Segoe UI" panose="020B0502040204020203" pitchFamily="34" charset="0"/>
              </a:rPr>
              <a:t>Punctuality</a:t>
            </a:r>
            <a:r>
              <a:rPr lang="en-GB" b="0" i="0" dirty="0" err="1">
                <a:solidFill>
                  <a:srgbClr val="242424"/>
                </a:solidFill>
                <a:effectLst/>
                <a:latin typeface="Segoe UI" panose="020B0502040204020203" pitchFamily="34" charset="0"/>
              </a:rPr>
              <a:t>:Being</a:t>
            </a:r>
            <a:r>
              <a:rPr lang="en-GB" b="0" i="0" dirty="0">
                <a:solidFill>
                  <a:srgbClr val="242424"/>
                </a:solidFill>
                <a:effectLst/>
                <a:latin typeface="Segoe UI" panose="020B0502040204020203" pitchFamily="34" charset="0"/>
              </a:rPr>
              <a:t> on time is important. Arriving right on time or even a few minutes early is seen as respectful and considerate.</a:t>
            </a:r>
          </a:p>
          <a:p>
            <a:pPr algn="l">
              <a:buFont typeface="+mj-lt"/>
              <a:buAutoNum type="arabicPeriod"/>
            </a:pPr>
            <a:r>
              <a:rPr lang="en-GB" b="1" i="0" dirty="0">
                <a:solidFill>
                  <a:srgbClr val="242424"/>
                </a:solidFill>
                <a:effectLst/>
                <a:latin typeface="Segoe UI" panose="020B0502040204020203" pitchFamily="34" charset="0"/>
              </a:rPr>
              <a:t>Small Presents When Visiting for </a:t>
            </a:r>
            <a:r>
              <a:rPr lang="en-GB" b="1" i="0" dirty="0" err="1">
                <a:solidFill>
                  <a:srgbClr val="242424"/>
                </a:solidFill>
                <a:effectLst/>
                <a:latin typeface="Segoe UI" panose="020B0502040204020203" pitchFamily="34" charset="0"/>
              </a:rPr>
              <a:t>Dinner</a:t>
            </a:r>
            <a:r>
              <a:rPr lang="en-GB" b="0" i="0" dirty="0" err="1">
                <a:solidFill>
                  <a:srgbClr val="242424"/>
                </a:solidFill>
                <a:effectLst/>
                <a:latin typeface="Segoe UI" panose="020B0502040204020203" pitchFamily="34" charset="0"/>
              </a:rPr>
              <a:t>:Bringing</a:t>
            </a:r>
            <a:r>
              <a:rPr lang="en-GB" b="0" i="0" dirty="0">
                <a:solidFill>
                  <a:srgbClr val="242424"/>
                </a:solidFill>
                <a:effectLst/>
                <a:latin typeface="Segoe UI" panose="020B0502040204020203" pitchFamily="34" charset="0"/>
              </a:rPr>
              <a:t> a small gift, such as a bottle of wine, when invited for dinner is a thoughtful gesture that is much appreciated.</a:t>
            </a:r>
          </a:p>
          <a:p>
            <a:pPr algn="l">
              <a:buFont typeface="+mj-lt"/>
              <a:buAutoNum type="arabicPeriod"/>
            </a:pPr>
            <a:r>
              <a:rPr lang="en-GB" b="1" i="0" dirty="0">
                <a:solidFill>
                  <a:srgbClr val="242424"/>
                </a:solidFill>
                <a:effectLst/>
                <a:latin typeface="Segoe UI" panose="020B0502040204020203" pitchFamily="34" charset="0"/>
              </a:rPr>
              <a:t>Helping Out When Being a </a:t>
            </a:r>
            <a:r>
              <a:rPr lang="en-GB" b="1" i="0" dirty="0" err="1">
                <a:solidFill>
                  <a:srgbClr val="242424"/>
                </a:solidFill>
                <a:effectLst/>
                <a:latin typeface="Segoe UI" panose="020B0502040204020203" pitchFamily="34" charset="0"/>
              </a:rPr>
              <a:t>Guest</a:t>
            </a:r>
            <a:r>
              <a:rPr lang="en-GB" b="0" i="0" dirty="0" err="1">
                <a:solidFill>
                  <a:srgbClr val="242424"/>
                </a:solidFill>
                <a:effectLst/>
                <a:latin typeface="Segoe UI" panose="020B0502040204020203" pitchFamily="34" charset="0"/>
              </a:rPr>
              <a:t>:Offering</a:t>
            </a:r>
            <a:r>
              <a:rPr lang="en-GB" b="0" i="0" dirty="0">
                <a:solidFill>
                  <a:srgbClr val="242424"/>
                </a:solidFill>
                <a:effectLst/>
                <a:latin typeface="Segoe UI" panose="020B0502040204020203" pitchFamily="34" charset="0"/>
              </a:rPr>
              <a:t> to help out a little bit when you're a guest, such as setting the table or clearing dishes, is seen as polite and kind.</a:t>
            </a:r>
          </a:p>
          <a:p>
            <a:endParaRPr lang="nl-BE" dirty="0"/>
          </a:p>
        </p:txBody>
      </p:sp>
      <p:sp>
        <p:nvSpPr>
          <p:cNvPr id="4" name="Tijdelijke aanduiding voor dianummer 3">
            <a:extLst>
              <a:ext uri="{FF2B5EF4-FFF2-40B4-BE49-F238E27FC236}">
                <a16:creationId xmlns:a16="http://schemas.microsoft.com/office/drawing/2014/main" id="{36627497-AC96-44FF-3EFE-DE5248159F91}"/>
              </a:ext>
            </a:extLst>
          </p:cNvPr>
          <p:cNvSpPr>
            <a:spLocks noGrp="1"/>
          </p:cNvSpPr>
          <p:nvPr>
            <p:ph type="sldNum" sz="quarter" idx="5"/>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2587607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662C1-F9B4-ED62-4BF8-9F0A282326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CD2F04-B6C2-AFEE-73CC-763E7634EB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80465CC-7989-148A-2D95-6627CB6157D2}"/>
              </a:ext>
            </a:extLst>
          </p:cNvPr>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Understanding local etiquette can help you navigate social situations more smoothly. Here are some key points to keep in mind:</a:t>
            </a:r>
          </a:p>
          <a:p>
            <a:pPr algn="l">
              <a:spcBef>
                <a:spcPts val="750"/>
              </a:spcBef>
              <a:spcAft>
                <a:spcPts val="750"/>
              </a:spcAft>
              <a:buFont typeface="Arial" panose="020B0604020202020204" pitchFamily="34" charset="0"/>
              <a:buChar char="•"/>
            </a:pPr>
            <a:r>
              <a:rPr lang="en-US" b="1" i="0" dirty="0">
                <a:solidFill>
                  <a:srgbClr val="242424"/>
                </a:solidFill>
                <a:effectLst/>
                <a:latin typeface="Segoe UI" panose="020B0502040204020203" pitchFamily="34" charset="0"/>
              </a:rPr>
              <a:t>Sneezing</a:t>
            </a:r>
            <a:r>
              <a:rPr lang="en-US" b="0" i="0" dirty="0">
                <a:solidFill>
                  <a:srgbClr val="242424"/>
                </a:solidFill>
                <a:effectLst/>
                <a:latin typeface="Segoe UI" panose="020B0502040204020203" pitchFamily="34" charset="0"/>
              </a:rPr>
              <a:t>: When someone sneezes, it's polite to say "</a:t>
            </a:r>
            <a:r>
              <a:rPr lang="en-US" b="0" i="0" dirty="0" err="1">
                <a:solidFill>
                  <a:srgbClr val="242424"/>
                </a:solidFill>
                <a:effectLst/>
                <a:latin typeface="Segoe UI" panose="020B0502040204020203" pitchFamily="34" charset="0"/>
              </a:rPr>
              <a:t>Gezondheid</a:t>
            </a:r>
            <a:r>
              <a:rPr lang="en-US" b="0" i="0" dirty="0">
                <a:solidFill>
                  <a:srgbClr val="242424"/>
                </a:solidFill>
                <a:effectLst/>
                <a:latin typeface="Segoe UI" panose="020B0502040204020203" pitchFamily="34" charset="0"/>
              </a:rPr>
              <a:t>," which means "Bless you."</a:t>
            </a:r>
          </a:p>
          <a:p>
            <a:pPr algn="l">
              <a:spcBef>
                <a:spcPts val="750"/>
              </a:spcBef>
              <a:spcAft>
                <a:spcPts val="750"/>
              </a:spcAft>
              <a:buFont typeface="Arial" panose="020B0604020202020204" pitchFamily="34" charset="0"/>
              <a:buChar char="•"/>
            </a:pPr>
            <a:r>
              <a:rPr lang="en-US" b="1" i="0" dirty="0">
                <a:solidFill>
                  <a:srgbClr val="242424"/>
                </a:solidFill>
                <a:effectLst/>
                <a:latin typeface="Segoe UI" panose="020B0502040204020203" pitchFamily="34" charset="0"/>
              </a:rPr>
              <a:t>Burping</a:t>
            </a:r>
            <a:r>
              <a:rPr lang="en-US" b="0" i="0" dirty="0">
                <a:solidFill>
                  <a:srgbClr val="242424"/>
                </a:solidFill>
                <a:effectLst/>
                <a:latin typeface="Segoe UI" panose="020B0502040204020203" pitchFamily="34" charset="0"/>
              </a:rPr>
              <a:t>: Burping is considered impolite. If it happens, it's customary to say "sorry."</a:t>
            </a:r>
          </a:p>
          <a:p>
            <a:pPr algn="l">
              <a:spcBef>
                <a:spcPts val="750"/>
              </a:spcBef>
              <a:spcAft>
                <a:spcPts val="750"/>
              </a:spcAft>
              <a:buFont typeface="Arial" panose="020B0604020202020204" pitchFamily="34" charset="0"/>
              <a:buChar char="•"/>
            </a:pPr>
            <a:r>
              <a:rPr lang="en-US" b="1" i="0" dirty="0">
                <a:solidFill>
                  <a:srgbClr val="242424"/>
                </a:solidFill>
                <a:effectLst/>
                <a:latin typeface="Segoe UI" panose="020B0502040204020203" pitchFamily="34" charset="0"/>
              </a:rPr>
              <a:t>Coughing</a:t>
            </a:r>
            <a:r>
              <a:rPr lang="en-US" b="0" i="0" dirty="0">
                <a:solidFill>
                  <a:srgbClr val="242424"/>
                </a:solidFill>
                <a:effectLst/>
                <a:latin typeface="Segoe UI" panose="020B0502040204020203" pitchFamily="34" charset="0"/>
              </a:rPr>
              <a:t>: Always cough into your elbow to prevent spreading germs.</a:t>
            </a:r>
          </a:p>
          <a:p>
            <a:pPr algn="l">
              <a:spcBef>
                <a:spcPts val="750"/>
              </a:spcBef>
              <a:spcAft>
                <a:spcPts val="750"/>
              </a:spcAft>
              <a:buFont typeface="Arial" panose="020B0604020202020204" pitchFamily="34" charset="0"/>
              <a:buChar char="•"/>
            </a:pPr>
            <a:r>
              <a:rPr lang="en-US" b="1" i="0" dirty="0">
                <a:solidFill>
                  <a:srgbClr val="242424"/>
                </a:solidFill>
                <a:effectLst/>
                <a:latin typeface="Segoe UI" panose="020B0502040204020203" pitchFamily="34" charset="0"/>
              </a:rPr>
              <a:t>Blowing Your Nose</a:t>
            </a:r>
            <a:r>
              <a:rPr lang="en-US" b="0" i="0" dirty="0">
                <a:solidFill>
                  <a:srgbClr val="242424"/>
                </a:solidFill>
                <a:effectLst/>
                <a:latin typeface="Segoe UI" panose="020B0502040204020203" pitchFamily="34" charset="0"/>
              </a:rPr>
              <a:t>: It's perfectly acceptable to blow your nose in public, but use a handkerchief or tissue.</a:t>
            </a:r>
          </a:p>
          <a:p>
            <a:pPr algn="l">
              <a:spcBef>
                <a:spcPts val="750"/>
              </a:spcBef>
              <a:spcAft>
                <a:spcPts val="750"/>
              </a:spcAft>
              <a:buFont typeface="Arial" panose="020B0604020202020204" pitchFamily="34" charset="0"/>
              <a:buChar char="•"/>
            </a:pPr>
            <a:r>
              <a:rPr lang="en-US" b="1" i="0" dirty="0">
                <a:solidFill>
                  <a:srgbClr val="242424"/>
                </a:solidFill>
                <a:effectLst/>
                <a:latin typeface="Segoe UI" panose="020B0502040204020203" pitchFamily="34" charset="0"/>
              </a:rPr>
              <a:t>Spitting</a:t>
            </a:r>
            <a:r>
              <a:rPr lang="en-US" b="0" i="0" dirty="0">
                <a:solidFill>
                  <a:srgbClr val="242424"/>
                </a:solidFill>
                <a:effectLst/>
                <a:latin typeface="Segoe UI" panose="020B0502040204020203" pitchFamily="34" charset="0"/>
              </a:rPr>
              <a:t>: Spitting in public is unacceptable and considered very rude.</a:t>
            </a:r>
          </a:p>
          <a:p>
            <a:pPr algn="l">
              <a:spcBef>
                <a:spcPts val="750"/>
              </a:spcBef>
              <a:spcAft>
                <a:spcPts val="750"/>
              </a:spcAft>
              <a:buFont typeface="Arial" panose="020B0604020202020204" pitchFamily="34" charset="0"/>
              <a:buChar char="•"/>
            </a:pPr>
            <a:r>
              <a:rPr lang="en-US" b="1" i="0" dirty="0">
                <a:solidFill>
                  <a:srgbClr val="242424"/>
                </a:solidFill>
                <a:effectLst/>
                <a:latin typeface="Segoe UI" panose="020B0502040204020203" pitchFamily="34" charset="0"/>
              </a:rPr>
              <a:t>Smoking</a:t>
            </a:r>
            <a:r>
              <a:rPr lang="en-US" b="0" i="0" dirty="0">
                <a:solidFill>
                  <a:srgbClr val="242424"/>
                </a:solidFill>
                <a:effectLst/>
                <a:latin typeface="Segoe UI" panose="020B0502040204020203" pitchFamily="34" charset="0"/>
              </a:rPr>
              <a:t>: Smoking is forbidden indoors and in many public places. Look for clearly marked signs indicating where smoking is allowed.</a:t>
            </a:r>
          </a:p>
          <a:p>
            <a:pPr algn="l"/>
            <a:r>
              <a:rPr lang="en-US" b="0" i="0" dirty="0">
                <a:solidFill>
                  <a:srgbClr val="242424"/>
                </a:solidFill>
                <a:effectLst/>
                <a:latin typeface="Segoe UI" panose="020B0502040204020203" pitchFamily="34" charset="0"/>
              </a:rPr>
              <a:t>By following these guidelines, you can show respect for local customs and make a positive impression.</a:t>
            </a:r>
          </a:p>
          <a:p>
            <a:endParaRPr lang="nl-BE" dirty="0"/>
          </a:p>
        </p:txBody>
      </p:sp>
      <p:sp>
        <p:nvSpPr>
          <p:cNvPr id="4" name="Tijdelijke aanduiding voor dianummer 3">
            <a:extLst>
              <a:ext uri="{FF2B5EF4-FFF2-40B4-BE49-F238E27FC236}">
                <a16:creationId xmlns:a16="http://schemas.microsoft.com/office/drawing/2014/main" id="{36627497-AC96-44FF-3EFE-DE5248159F91}"/>
              </a:ext>
            </a:extLst>
          </p:cNvPr>
          <p:cNvSpPr>
            <a:spLocks noGrp="1"/>
          </p:cNvSpPr>
          <p:nvPr>
            <p:ph type="sldNum" sz="quarter" idx="5"/>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29817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AFDCE-EEEA-844D-94B8-FDEB00CFC5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97DA80-FCE5-D10D-6B9F-738E104F8DB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EBC884-60A5-C501-6A9B-DA42DDD50A6D}"/>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Equality</a:t>
            </a:r>
          </a:p>
          <a:p>
            <a:pPr fontAlgn="t"/>
            <a:r>
              <a:rPr lang="en-GB" sz="1200" b="1" i="0" kern="1200" dirty="0">
                <a:solidFill>
                  <a:schemeClr val="tx1"/>
                </a:solidFill>
                <a:effectLst/>
                <a:latin typeface="+mn-lt"/>
                <a:ea typeface="+mn-ea"/>
                <a:cs typeface="+mn-cs"/>
              </a:rPr>
              <a:t>Women = Men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Gender equality is a basic principle in modern society. Men and women should have the same opportunities, rights, and respect in all professional settings. Everyone deserves an inclusive environment where all voices are heard.</a:t>
            </a:r>
          </a:p>
          <a:p>
            <a:pPr fontAlgn="t"/>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Dress Code</a:t>
            </a:r>
          </a:p>
          <a:p>
            <a:pPr fontAlgn="t"/>
            <a:r>
              <a:rPr lang="en-GB" sz="1200" b="1" i="0" kern="1200" dirty="0">
                <a:solidFill>
                  <a:schemeClr val="tx1"/>
                </a:solidFill>
                <a:effectLst/>
                <a:latin typeface="+mn-lt"/>
                <a:ea typeface="+mn-ea"/>
                <a:cs typeface="+mn-cs"/>
              </a:rPr>
              <a:t>Liberal Dress Code Allowed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People are free to express themselves through clothing. While personal style is welcome, it’s still important to keep a level of professionalism that matches the organization’s values.</a:t>
            </a:r>
          </a:p>
          <a:p>
            <a:pPr fontAlgn="t"/>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1" i="0" kern="1200" dirty="0" err="1">
                <a:solidFill>
                  <a:schemeClr val="tx1"/>
                </a:solidFill>
                <a:effectLst/>
                <a:latin typeface="+mn-lt"/>
                <a:ea typeface="+mn-ea"/>
                <a:cs typeface="+mn-cs"/>
              </a:rPr>
              <a:t>Behavior</a:t>
            </a:r>
            <a:endParaRPr lang="en-GB" sz="1200" b="1"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Respect Is Non-Negotiable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Inappropriate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—such as harassment or discrimination—is never acceptable. Creating a safe and respectful space for everyone is essential.</a:t>
            </a:r>
          </a:p>
        </p:txBody>
      </p:sp>
      <p:sp>
        <p:nvSpPr>
          <p:cNvPr id="4" name="Tijdelijke aanduiding voor dianummer 3">
            <a:extLst>
              <a:ext uri="{FF2B5EF4-FFF2-40B4-BE49-F238E27FC236}">
                <a16:creationId xmlns:a16="http://schemas.microsoft.com/office/drawing/2014/main" id="{ADD238E1-22DC-3578-0A0C-2091AB58C6C0}"/>
              </a:ext>
            </a:extLst>
          </p:cNvPr>
          <p:cNvSpPr>
            <a:spLocks noGrp="1"/>
          </p:cNvSpPr>
          <p:nvPr>
            <p:ph type="sldNum" sz="quarter" idx="5"/>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1403019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EDD1-D25A-CEBD-E8A1-346BAD7DD4A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FC4FAC-0FAA-4C2C-C932-531E73BE7E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0393E8-E5C5-5E0C-BD34-2B4235CCA1C9}"/>
              </a:ext>
            </a:extLst>
          </p:cNvPr>
          <p:cNvSpPr>
            <a:spLocks noGrp="1"/>
          </p:cNvSpPr>
          <p:nvPr>
            <p:ph type="body" idx="1"/>
          </p:nvPr>
        </p:nvSpPr>
        <p:spPr/>
        <p:txBody>
          <a:bodyPr/>
          <a:lstStyle/>
          <a:p>
            <a:pPr fontAlgn="t"/>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Equal Rights</a:t>
            </a:r>
          </a:p>
          <a:p>
            <a:pPr fontAlgn="t"/>
            <a:r>
              <a:rPr lang="en-GB" sz="1200" b="0" i="0" kern="1200" dirty="0">
                <a:solidFill>
                  <a:schemeClr val="tx1"/>
                </a:solidFill>
                <a:effectLst/>
                <a:latin typeface="+mn-lt"/>
                <a:ea typeface="+mn-ea"/>
                <a:cs typeface="+mn-cs"/>
              </a:rPr>
              <a:t>In Ghent, Belgium, everyone has equal rights—no matter their sexual orientation or gender identity. This includes the right to marry, adopt children, and be protected by law from discrimination and harassment.</a:t>
            </a:r>
          </a:p>
          <a:p>
            <a:pPr fontAlgn="t"/>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Marriage</a:t>
            </a:r>
          </a:p>
          <a:p>
            <a:pPr fontAlgn="t"/>
            <a:r>
              <a:rPr lang="en-GB" sz="1200" b="0" i="0" kern="1200" dirty="0">
                <a:solidFill>
                  <a:schemeClr val="tx1"/>
                </a:solidFill>
                <a:effectLst/>
                <a:latin typeface="+mn-lt"/>
                <a:ea typeface="+mn-ea"/>
                <a:cs typeface="+mn-cs"/>
              </a:rPr>
              <a:t>Same-sex marriage has been legal in Belgium since 2003, making it one of the first countries in the world to recognize marriage equality.</a:t>
            </a:r>
          </a:p>
          <a:p>
            <a:pPr fontAlgn="t"/>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Adoption</a:t>
            </a:r>
          </a:p>
          <a:p>
            <a:pPr fontAlgn="t"/>
            <a:r>
              <a:rPr lang="en-GB" sz="1200" b="0" i="0" kern="1200" dirty="0">
                <a:solidFill>
                  <a:schemeClr val="tx1"/>
                </a:solidFill>
                <a:effectLst/>
                <a:latin typeface="+mn-lt"/>
                <a:ea typeface="+mn-ea"/>
                <a:cs typeface="+mn-cs"/>
              </a:rPr>
              <a:t>Since 2006, same-sex couples have had the right to adopt children, ensuring all families are treated equally under the law.</a:t>
            </a:r>
          </a:p>
          <a:p>
            <a:pPr fontAlgn="t"/>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Legal Protections</a:t>
            </a:r>
          </a:p>
          <a:p>
            <a:pPr fontAlgn="t"/>
            <a:r>
              <a:rPr lang="en-GB" sz="1200" b="0" i="0" kern="1200" dirty="0">
                <a:solidFill>
                  <a:schemeClr val="tx1"/>
                </a:solidFill>
                <a:effectLst/>
                <a:latin typeface="+mn-lt"/>
                <a:ea typeface="+mn-ea"/>
                <a:cs typeface="+mn-cs"/>
              </a:rPr>
              <a:t>Belgium has strong anti-discrimination laws that protect people from unfair treatment based on sexual orientation or gender identity—in areas like work, housing, and public services.</a:t>
            </a:r>
          </a:p>
          <a:p>
            <a:pPr algn="l">
              <a:buFont typeface="+mj-lt"/>
              <a:buNone/>
            </a:pPr>
            <a:endParaRPr lang="en-GB" b="0" i="0" dirty="0">
              <a:solidFill>
                <a:srgbClr val="242424"/>
              </a:solidFill>
              <a:effectLst/>
              <a:latin typeface="Segoe UI" panose="020B0502040204020203" pitchFamily="34" charset="0"/>
            </a:endParaRPr>
          </a:p>
        </p:txBody>
      </p:sp>
      <p:sp>
        <p:nvSpPr>
          <p:cNvPr id="4" name="Tijdelijke aanduiding voor dianummer 3">
            <a:extLst>
              <a:ext uri="{FF2B5EF4-FFF2-40B4-BE49-F238E27FC236}">
                <a16:creationId xmlns:a16="http://schemas.microsoft.com/office/drawing/2014/main" id="{AE44DA16-1929-1495-C0D1-B4A0AE956B88}"/>
              </a:ext>
            </a:extLst>
          </p:cNvPr>
          <p:cNvSpPr>
            <a:spLocks noGrp="1"/>
          </p:cNvSpPr>
          <p:nvPr>
            <p:ph type="sldNum" sz="quarter" idx="5"/>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1055886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DE420-F1DF-1FD7-2EEC-839456279EF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2A187C-156C-2C9A-06E9-B988EB143C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9B6519C-A206-E789-34AA-5429F25C41F8}"/>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Addressing Hate Crimes and Discrimination in Ghent</a:t>
            </a:r>
          </a:p>
          <a:p>
            <a:pPr fontAlgn="t"/>
            <a:r>
              <a:rPr lang="en-GB" sz="1200" b="1" i="0" kern="1200" dirty="0">
                <a:solidFill>
                  <a:schemeClr val="tx1"/>
                </a:solidFill>
                <a:effectLst/>
                <a:latin typeface="+mn-lt"/>
                <a:ea typeface="+mn-ea"/>
                <a:cs typeface="+mn-cs"/>
              </a:rPr>
              <a:t>Strict Penalties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 Belgium, hate crimes—such as verbal or physical violence based on sexism, racism, homophobia, or other forms of discrimination—are taken very seriously. The law imposes strict punishments to protect victims and prevent these offenses.</a:t>
            </a:r>
          </a:p>
          <a:p>
            <a:pPr fontAlgn="t"/>
            <a:r>
              <a:rPr lang="en-GB" sz="1200" b="1" i="0" kern="1200" dirty="0">
                <a:solidFill>
                  <a:schemeClr val="tx1"/>
                </a:solidFill>
                <a:effectLst/>
                <a:latin typeface="+mn-lt"/>
                <a:ea typeface="+mn-ea"/>
                <a:cs typeface="+mn-cs"/>
              </a:rPr>
              <a:t>Reporting Matters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If you experience discrimination or a hate crime, report it to the police. Belgian law enforcement is committed to handling these cases and ensuring everyone’s safety and rights.</a:t>
            </a:r>
          </a:p>
        </p:txBody>
      </p:sp>
      <p:sp>
        <p:nvSpPr>
          <p:cNvPr id="4" name="Tijdelijke aanduiding voor dianummer 3">
            <a:extLst>
              <a:ext uri="{FF2B5EF4-FFF2-40B4-BE49-F238E27FC236}">
                <a16:creationId xmlns:a16="http://schemas.microsoft.com/office/drawing/2014/main" id="{812B968B-AFDA-9338-7082-BEB1ECCF9FAE}"/>
              </a:ext>
            </a:extLst>
          </p:cNvPr>
          <p:cNvSpPr>
            <a:spLocks noGrp="1"/>
          </p:cNvSpPr>
          <p:nvPr>
            <p:ph type="sldNum" sz="quarter" idx="5"/>
          </p:nvPr>
        </p:nvSpPr>
        <p:spPr/>
        <p:txBody>
          <a:bodyPr/>
          <a:lstStyle/>
          <a:p>
            <a:fld id="{539A0A48-EDB1-4AFE-B1B7-10CE2A416496}" type="slidenum">
              <a:rPr lang="en-GB" smtClean="0"/>
              <a:t>21</a:t>
            </a:fld>
            <a:endParaRPr lang="en-GB"/>
          </a:p>
        </p:txBody>
      </p:sp>
    </p:spTree>
    <p:extLst>
      <p:ext uri="{BB962C8B-B14F-4D97-AF65-F5344CB8AC3E}">
        <p14:creationId xmlns:p14="http://schemas.microsoft.com/office/powerpoint/2010/main" val="4169156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842B4-342F-B869-D4E5-C3F8AA03AC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6CED641-58C7-31DF-1B5F-E929D78EC5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B2CCAE5-0A33-ABCC-2C03-3467E8D6071E}"/>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Diversity and Enrichment in Ghent</a:t>
            </a:r>
          </a:p>
          <a:p>
            <a:pPr fontAlgn="t"/>
            <a:r>
              <a:rPr lang="en-GB" sz="1200" b="1" i="0" kern="1200" dirty="0">
                <a:solidFill>
                  <a:schemeClr val="tx1"/>
                </a:solidFill>
                <a:effectLst/>
                <a:latin typeface="+mn-lt"/>
                <a:ea typeface="+mn-ea"/>
                <a:cs typeface="+mn-cs"/>
              </a:rPr>
              <a:t>Many Nationalities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Ghent is home to around 150 different nationalities. This diversity makes the city lively and exciting.</a:t>
            </a:r>
          </a:p>
          <a:p>
            <a:pPr fontAlgn="t"/>
            <a:r>
              <a:rPr lang="en-GB" sz="1200" b="1" i="0" kern="1200" dirty="0">
                <a:solidFill>
                  <a:schemeClr val="tx1"/>
                </a:solidFill>
                <a:effectLst/>
                <a:latin typeface="+mn-lt"/>
                <a:ea typeface="+mn-ea"/>
                <a:cs typeface="+mn-cs"/>
              </a:rPr>
              <a:t>Mix of Cultures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Different cultures come together in Ghent, creating a unique atmosphere. You can see this in festivals, food, and everyday life. It helps build community and mutual respect.</a:t>
            </a:r>
          </a:p>
          <a:p>
            <a:pPr fontAlgn="t"/>
            <a:r>
              <a:rPr lang="en-GB" sz="1200" b="1" i="0" kern="1200" dirty="0">
                <a:solidFill>
                  <a:schemeClr val="tx1"/>
                </a:solidFill>
                <a:effectLst/>
                <a:latin typeface="+mn-lt"/>
                <a:ea typeface="+mn-ea"/>
                <a:cs typeface="+mn-cs"/>
              </a:rPr>
              <a:t>Cultural and Scientific Growth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Ghent’s diversity brings new ideas and perspectives. This drives creativity, innovation, and scientific progress, making the city a hub for culture and knowledge.</a:t>
            </a:r>
          </a:p>
          <a:p>
            <a:endParaRPr lang="nl-BE" dirty="0"/>
          </a:p>
        </p:txBody>
      </p:sp>
      <p:sp>
        <p:nvSpPr>
          <p:cNvPr id="4" name="Tijdelijke aanduiding voor dianummer 3">
            <a:extLst>
              <a:ext uri="{FF2B5EF4-FFF2-40B4-BE49-F238E27FC236}">
                <a16:creationId xmlns:a16="http://schemas.microsoft.com/office/drawing/2014/main" id="{2B697169-6A85-1871-4AE5-C083B172B5B8}"/>
              </a:ext>
            </a:extLst>
          </p:cNvPr>
          <p:cNvSpPr>
            <a:spLocks noGrp="1"/>
          </p:cNvSpPr>
          <p:nvPr>
            <p:ph type="sldNum" sz="quarter" idx="5"/>
          </p:nvPr>
        </p:nvSpPr>
        <p:spPr/>
        <p:txBody>
          <a:bodyPr/>
          <a:lstStyle/>
          <a:p>
            <a:fld id="{539A0A48-EDB1-4AFE-B1B7-10CE2A416496}" type="slidenum">
              <a:rPr lang="en-GB" smtClean="0"/>
              <a:t>22</a:t>
            </a:fld>
            <a:endParaRPr lang="en-GB"/>
          </a:p>
        </p:txBody>
      </p:sp>
    </p:spTree>
    <p:extLst>
      <p:ext uri="{BB962C8B-B14F-4D97-AF65-F5344CB8AC3E}">
        <p14:creationId xmlns:p14="http://schemas.microsoft.com/office/powerpoint/2010/main" val="608968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662C1-F9B4-ED62-4BF8-9F0A282326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CD2F04-B6C2-AFEE-73CC-763E7634EB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80465CC-7989-148A-2D95-6627CB6157D2}"/>
              </a:ext>
            </a:extLst>
          </p:cNvPr>
          <p:cNvSpPr>
            <a:spLocks noGrp="1"/>
          </p:cNvSpPr>
          <p:nvPr>
            <p:ph type="body" idx="1"/>
          </p:nvPr>
        </p:nvSpPr>
        <p:spPr/>
        <p:txBody>
          <a:bodyPr/>
          <a:lstStyle/>
          <a:p>
            <a:pPr algn="l"/>
            <a:r>
              <a:rPr lang="en-GB" b="0" i="0" dirty="0">
                <a:solidFill>
                  <a:srgbClr val="242424"/>
                </a:solidFill>
                <a:effectLst/>
                <a:latin typeface="Segoe UI" panose="020B0502040204020203" pitchFamily="34" charset="0"/>
              </a:rPr>
              <a:t>When meeting someone for the first time, it's customary to shake hands and say, "Nice to meet you." As you become more familiar with someone, the greetings can become more personal. For instance, it's common to give one kiss on the right cheek or three kisses, especially among women, family members, or when congratulating someone.</a:t>
            </a:r>
          </a:p>
          <a:p>
            <a:pPr algn="l"/>
            <a:r>
              <a:rPr lang="en-GB" b="0" i="0" dirty="0">
                <a:solidFill>
                  <a:srgbClr val="242424"/>
                </a:solidFill>
                <a:effectLst/>
                <a:latin typeface="Segoe UI" panose="020B0502040204020203" pitchFamily="34" charset="0"/>
              </a:rPr>
              <a:t>Men usually greet each other with a handshake. However, in Wallonia, it's not uncommon for men to kiss their male friends as a form of greeting.</a:t>
            </a:r>
          </a:p>
          <a:p>
            <a:endParaRPr lang="nl-BE" dirty="0"/>
          </a:p>
        </p:txBody>
      </p:sp>
      <p:sp>
        <p:nvSpPr>
          <p:cNvPr id="4" name="Tijdelijke aanduiding voor dianummer 3">
            <a:extLst>
              <a:ext uri="{FF2B5EF4-FFF2-40B4-BE49-F238E27FC236}">
                <a16:creationId xmlns:a16="http://schemas.microsoft.com/office/drawing/2014/main" id="{36627497-AC96-44FF-3EFE-DE5248159F91}"/>
              </a:ext>
            </a:extLst>
          </p:cNvPr>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382945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B6219-BE2B-4376-A7D3-B149A69E8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3286B-6647-6EAA-8D87-7A1D27AF3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5E202-90D3-7796-38D1-A0A1232C4312}"/>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Riding the Roller Coaster of Culture Shock</a:t>
            </a:r>
          </a:p>
          <a:p>
            <a:pPr fontAlgn="t"/>
            <a:r>
              <a:rPr lang="en-GB" sz="1200" b="0" i="0" kern="1200" dirty="0">
                <a:solidFill>
                  <a:schemeClr val="tx1"/>
                </a:solidFill>
                <a:effectLst/>
                <a:latin typeface="+mn-lt"/>
                <a:ea typeface="+mn-ea"/>
                <a:cs typeface="+mn-cs"/>
              </a:rPr>
              <a:t>Experiencing culture shock is a bit like riding a roller coaster – full of ups and downs. Sometimes you’ll feel excited and curious, and other times you might feel confused or frustrated. Everyone experiences these highs and lows differently, and that’s completely normal when adjusting to a new culture.</a:t>
            </a:r>
          </a:p>
          <a:p>
            <a:pPr fontAlgn="t"/>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Stages 1–5: First Contact with a New Culture</a:t>
            </a:r>
          </a:p>
          <a:p>
            <a:pPr fontAlgn="t"/>
            <a:r>
              <a:rPr lang="en-GB" sz="1200" b="0" i="0" kern="1200" dirty="0">
                <a:solidFill>
                  <a:schemeClr val="tx1"/>
                </a:solidFill>
                <a:effectLst/>
                <a:latin typeface="+mn-lt"/>
                <a:ea typeface="+mn-ea"/>
                <a:cs typeface="+mn-cs"/>
              </a:rPr>
              <a:t>Before coming to Belgium, you’re probably excited about all the new adventures ahead. When you arrive, you might feel independent and ready to explore Belgian culture. At first, expectations can be high, and you might see everything like a tourist. You may compare Belgium to your home country a lot. It’s normal to notice what feels “missing” or “different,” and that can lead to frustration. Everyday things like banking, eating, or making friends might feel hard. These feelings are signs of culture shock.</a:t>
            </a:r>
          </a:p>
          <a:p>
            <a:pPr fontAlgn="t"/>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Stage 6: Getting Comfortable</a:t>
            </a:r>
          </a:p>
          <a:p>
            <a:pPr fontAlgn="t"/>
            <a:r>
              <a:rPr lang="en-GB" sz="1200" b="0" i="0" kern="1200" dirty="0">
                <a:solidFill>
                  <a:schemeClr val="tx1"/>
                </a:solidFill>
                <a:effectLst/>
                <a:latin typeface="+mn-lt"/>
                <a:ea typeface="+mn-ea"/>
                <a:cs typeface="+mn-cs"/>
              </a:rPr>
              <a:t>Over time, things that seemed strange will start to feel normal. You’ll slowly adjust your lifestyle to fit Belgian culture. The things that once annoyed you will just become part of life. You’ll start to understand and appreciate the differences. If challenges pop up, you might feel frustrated again, but you’ll adapt more easily. You might make new friends, travel more, and even start dreaming in another language. The “Belgian way” will start to feel like your way of living.</a:t>
            </a:r>
          </a:p>
          <a:p>
            <a:pPr fontAlgn="t"/>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Stages 7–10: Going Home</a:t>
            </a:r>
          </a:p>
          <a:p>
            <a:pPr fontAlgn="t"/>
            <a:r>
              <a:rPr lang="en-GB" sz="1200" b="0" i="0" kern="1200" dirty="0">
                <a:solidFill>
                  <a:schemeClr val="tx1"/>
                </a:solidFill>
                <a:effectLst/>
                <a:latin typeface="+mn-lt"/>
                <a:ea typeface="+mn-ea"/>
                <a:cs typeface="+mn-cs"/>
              </a:rPr>
              <a:t>The more you get used to Belgian culture, the harder it can be to readjust when you go back home. Your home country might look different, and you might notice things you never thought about before. This is called reverse culture shock. Don’t let that stop you from fully enjoying your time here. Even if you adapt well, going home will still feel different at first. But with time, you’ll settle back in.</a:t>
            </a:r>
          </a:p>
          <a:p>
            <a:endParaRPr lang="en-US" b="0" i="0" dirty="0">
              <a:solidFill>
                <a:srgbClr val="333333"/>
              </a:solidFill>
              <a:effectLst/>
              <a:latin typeface="Arial" panose="020B0604020202020204" pitchFamily="34" charset="0"/>
            </a:endParaRPr>
          </a:p>
          <a:p>
            <a:endParaRPr lang="en-US" b="0" i="1" dirty="0">
              <a:solidFill>
                <a:srgbClr val="333333"/>
              </a:solidFill>
              <a:effectLst/>
              <a:latin typeface="Arial" panose="020B0604020202020204" pitchFamily="34" charset="0"/>
            </a:endParaRPr>
          </a:p>
          <a:p>
            <a:r>
              <a:rPr lang="en-US" dirty="0"/>
              <a:t>https://studentsabroad.com/handbook/adjustments-and-culture-shock.php?country=Belgium</a:t>
            </a:r>
          </a:p>
        </p:txBody>
      </p:sp>
      <p:sp>
        <p:nvSpPr>
          <p:cNvPr id="4" name="Slide Number Placeholder 3">
            <a:extLst>
              <a:ext uri="{FF2B5EF4-FFF2-40B4-BE49-F238E27FC236}">
                <a16:creationId xmlns:a16="http://schemas.microsoft.com/office/drawing/2014/main" id="{B57F3910-0075-CF56-AC5B-E00DAF26082D}"/>
              </a:ext>
            </a:extLst>
          </p:cNvPr>
          <p:cNvSpPr>
            <a:spLocks noGrp="1"/>
          </p:cNvSpPr>
          <p:nvPr>
            <p:ph type="sldNum" sz="quarter" idx="5"/>
          </p:nvPr>
        </p:nvSpPr>
        <p:spPr/>
        <p:txBody>
          <a:bodyPr/>
          <a:lstStyle/>
          <a:p>
            <a:fld id="{539A0A48-EDB1-4AFE-B1B7-10CE2A416496}" type="slidenum">
              <a:rPr lang="en-GB" smtClean="0"/>
              <a:t>4</a:t>
            </a:fld>
            <a:endParaRPr lang="en-GB"/>
          </a:p>
        </p:txBody>
      </p:sp>
    </p:spTree>
    <p:extLst>
      <p:ext uri="{BB962C8B-B14F-4D97-AF65-F5344CB8AC3E}">
        <p14:creationId xmlns:p14="http://schemas.microsoft.com/office/powerpoint/2010/main" val="612956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C3124-5168-AAC6-EE08-73A5E48669B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5D0B32-8296-7054-7EB5-9093F0D225B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99DBA9-1C76-2A92-410F-85CFC4360DBD}"/>
              </a:ext>
            </a:extLst>
          </p:cNvPr>
          <p:cNvSpPr>
            <a:spLocks noGrp="1"/>
          </p:cNvSpPr>
          <p:nvPr>
            <p:ph type="body" idx="1"/>
          </p:nvPr>
        </p:nvSpPr>
        <p:spPr/>
        <p:txBody>
          <a:bodyPr/>
          <a:lstStyle/>
          <a:p>
            <a:pPr algn="l"/>
            <a:r>
              <a:rPr lang="en-GB" b="1" i="0" dirty="0">
                <a:solidFill>
                  <a:srgbClr val="242424"/>
                </a:solidFill>
                <a:effectLst/>
                <a:latin typeface="Segoe UI" panose="020B0502040204020203" pitchFamily="34" charset="0"/>
              </a:rPr>
              <a:t>Daily Meal Schedule</a:t>
            </a:r>
            <a:endParaRPr lang="en-GB" b="0" i="0" dirty="0">
              <a:solidFill>
                <a:srgbClr val="242424"/>
              </a:solidFill>
              <a:effectLst/>
              <a:latin typeface="Segoe UI" panose="020B0502040204020203" pitchFamily="34" charset="0"/>
            </a:endParaRPr>
          </a:p>
          <a:p>
            <a:pPr algn="l">
              <a:buFont typeface="+mj-lt"/>
              <a:buAutoNum type="arabicPeriod"/>
            </a:pPr>
            <a:r>
              <a:rPr lang="en-GB" b="1" i="0" dirty="0">
                <a:solidFill>
                  <a:srgbClr val="242424"/>
                </a:solidFill>
                <a:effectLst/>
                <a:latin typeface="Segoe UI" panose="020B0502040204020203" pitchFamily="34" charset="0"/>
              </a:rPr>
              <a:t>Breakfast (6AM – 8AM)</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Typically includes bread, cereals, coffee or tea, juice, and sometimes pastries.</a:t>
            </a:r>
          </a:p>
          <a:p>
            <a:pPr algn="l">
              <a:buFont typeface="+mj-lt"/>
              <a:buAutoNum type="arabicPeriod"/>
            </a:pPr>
            <a:r>
              <a:rPr lang="en-GB" b="1" i="0" dirty="0">
                <a:solidFill>
                  <a:srgbClr val="242424"/>
                </a:solidFill>
                <a:effectLst/>
                <a:latin typeface="Segoe UI" panose="020B0502040204020203" pitchFamily="34" charset="0"/>
              </a:rPr>
              <a:t>Lunch (12PM – 2PM)</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Often consists of a hot meal, sandwich, salad, or soup.</a:t>
            </a:r>
          </a:p>
          <a:p>
            <a:pPr algn="l">
              <a:buFont typeface="+mj-lt"/>
              <a:buAutoNum type="arabicPeriod"/>
            </a:pPr>
            <a:r>
              <a:rPr lang="en-GB" b="1" i="0" dirty="0">
                <a:solidFill>
                  <a:srgbClr val="242424"/>
                </a:solidFill>
                <a:effectLst/>
                <a:latin typeface="Segoe UI" panose="020B0502040204020203" pitchFamily="34" charset="0"/>
              </a:rPr>
              <a:t>Dinner (between 6PM and 8PM)</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Can be a sandwich, bread, or a hot meal.</a:t>
            </a:r>
          </a:p>
          <a:p>
            <a:endParaRPr lang="nl-BE" dirty="0"/>
          </a:p>
        </p:txBody>
      </p:sp>
      <p:sp>
        <p:nvSpPr>
          <p:cNvPr id="4" name="Tijdelijke aanduiding voor dianummer 3">
            <a:extLst>
              <a:ext uri="{FF2B5EF4-FFF2-40B4-BE49-F238E27FC236}">
                <a16:creationId xmlns:a16="http://schemas.microsoft.com/office/drawing/2014/main" id="{B20A7EF3-5FD1-22D4-D499-0F38F7018247}"/>
              </a:ext>
            </a:extLst>
          </p:cNvPr>
          <p:cNvSpPr>
            <a:spLocks noGrp="1"/>
          </p:cNvSpPr>
          <p:nvPr>
            <p:ph type="sldNum" sz="quarter" idx="5"/>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1522768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064D1-A6E5-4DC2-A096-D5F3AFFB88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D8AD51-D55B-B90A-1CCF-A3A889547E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556C85C-B1FD-83BF-DE44-5488BE5B1103}"/>
              </a:ext>
            </a:extLst>
          </p:cNvPr>
          <p:cNvSpPr>
            <a:spLocks noGrp="1"/>
          </p:cNvSpPr>
          <p:nvPr>
            <p:ph type="body" idx="1"/>
          </p:nvPr>
        </p:nvSpPr>
        <p:spPr/>
        <p:txBody>
          <a:bodyPr/>
          <a:lstStyle/>
          <a:p>
            <a:pPr algn="l"/>
            <a:r>
              <a:rPr lang="en-GB" b="1" i="0" dirty="0">
                <a:solidFill>
                  <a:srgbClr val="242424"/>
                </a:solidFill>
                <a:effectLst/>
                <a:latin typeface="Segoe UI" panose="020B0502040204020203" pitchFamily="34" charset="0"/>
              </a:rPr>
              <a:t>Delicious and Diverse Food Options</a:t>
            </a:r>
            <a:endParaRPr lang="en-GB"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Soup</a:t>
            </a:r>
            <a:r>
              <a:rPr lang="en-GB" b="0" i="0" dirty="0">
                <a:solidFill>
                  <a:srgbClr val="242424"/>
                </a:solidFill>
                <a:effectLst/>
                <a:latin typeface="Segoe UI" panose="020B0502040204020203" pitchFamily="34" charset="0"/>
              </a:rPr>
              <a:t>: A warm and comforting bowl of soup, perfect for a light meal or a starter.</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Wrap with Vegetables</a:t>
            </a:r>
            <a:r>
              <a:rPr lang="en-GB" b="0" i="0" dirty="0">
                <a:solidFill>
                  <a:srgbClr val="242424"/>
                </a:solidFill>
                <a:effectLst/>
                <a:latin typeface="Segoe UI" panose="020B0502040204020203" pitchFamily="34" charset="0"/>
              </a:rPr>
              <a:t>: A healthy and </a:t>
            </a:r>
            <a:r>
              <a:rPr lang="en-GB" b="0" i="0" dirty="0" err="1">
                <a:solidFill>
                  <a:srgbClr val="242424"/>
                </a:solidFill>
                <a:effectLst/>
                <a:latin typeface="Segoe UI" panose="020B0502040204020203" pitchFamily="34" charset="0"/>
              </a:rPr>
              <a:t>colorful</a:t>
            </a:r>
            <a:r>
              <a:rPr lang="en-GB" b="0" i="0" dirty="0">
                <a:solidFill>
                  <a:srgbClr val="242424"/>
                </a:solidFill>
                <a:effectLst/>
                <a:latin typeface="Segoe UI" panose="020B0502040204020203" pitchFamily="34" charset="0"/>
              </a:rPr>
              <a:t> wrap filled with fresh vegetables, offering a nutritious and tasty option.</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Sandwich (</a:t>
            </a:r>
            <a:r>
              <a:rPr lang="en-GB" b="1" i="0" dirty="0" err="1">
                <a:solidFill>
                  <a:srgbClr val="242424"/>
                </a:solidFill>
                <a:effectLst/>
                <a:latin typeface="Segoe UI" panose="020B0502040204020203" pitchFamily="34" charset="0"/>
              </a:rPr>
              <a:t>Belegd</a:t>
            </a:r>
            <a:r>
              <a:rPr lang="en-GB" b="1" i="0" dirty="0">
                <a:solidFill>
                  <a:srgbClr val="242424"/>
                </a:solidFill>
                <a:effectLst/>
                <a:latin typeface="Segoe UI" panose="020B0502040204020203" pitchFamily="34" charset="0"/>
              </a:rPr>
              <a:t> </a:t>
            </a:r>
            <a:r>
              <a:rPr lang="en-GB" b="1" i="0" dirty="0" err="1">
                <a:solidFill>
                  <a:srgbClr val="242424"/>
                </a:solidFill>
                <a:effectLst/>
                <a:latin typeface="Segoe UI" panose="020B0502040204020203" pitchFamily="34" charset="0"/>
              </a:rPr>
              <a:t>Broodje</a:t>
            </a:r>
            <a:r>
              <a:rPr lang="en-GB" b="1" i="0" dirty="0">
                <a:solidFill>
                  <a:srgbClr val="242424"/>
                </a:solidFill>
                <a:effectLst/>
                <a:latin typeface="Segoe UI" panose="020B0502040204020203" pitchFamily="34" charset="0"/>
              </a:rPr>
              <a:t>)</a:t>
            </a:r>
            <a:r>
              <a:rPr lang="en-GB" b="0" i="0" dirty="0">
                <a:solidFill>
                  <a:srgbClr val="242424"/>
                </a:solidFill>
                <a:effectLst/>
                <a:latin typeface="Segoe UI" panose="020B0502040204020203" pitchFamily="34" charset="0"/>
              </a:rPr>
              <a:t>: A classic </a:t>
            </a:r>
            <a:r>
              <a:rPr lang="en-GB" b="0" i="0" dirty="0" err="1">
                <a:solidFill>
                  <a:srgbClr val="242424"/>
                </a:solidFill>
                <a:effectLst/>
                <a:latin typeface="Segoe UI" panose="020B0502040204020203" pitchFamily="34" charset="0"/>
              </a:rPr>
              <a:t>belegd</a:t>
            </a:r>
            <a:r>
              <a:rPr lang="en-GB" b="0" i="0" dirty="0">
                <a:solidFill>
                  <a:srgbClr val="242424"/>
                </a:solidFill>
                <a:effectLst/>
                <a:latin typeface="Segoe UI" panose="020B0502040204020203" pitchFamily="34" charset="0"/>
              </a:rPr>
              <a:t> </a:t>
            </a:r>
            <a:r>
              <a:rPr lang="en-GB" b="0" i="0" dirty="0" err="1">
                <a:solidFill>
                  <a:srgbClr val="242424"/>
                </a:solidFill>
                <a:effectLst/>
                <a:latin typeface="Segoe UI" panose="020B0502040204020203" pitchFamily="34" charset="0"/>
              </a:rPr>
              <a:t>broodje</a:t>
            </a:r>
            <a:r>
              <a:rPr lang="en-GB" b="0" i="0" dirty="0">
                <a:solidFill>
                  <a:srgbClr val="242424"/>
                </a:solidFill>
                <a:effectLst/>
                <a:latin typeface="Segoe UI" panose="020B0502040204020203" pitchFamily="34" charset="0"/>
              </a:rPr>
              <a:t>, generously filled with various ingredients like meats, cheeses, and vegetables.</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All Kinds of Bread</a:t>
            </a:r>
            <a:r>
              <a:rPr lang="en-GB" b="0" i="0" dirty="0">
                <a:solidFill>
                  <a:srgbClr val="242424"/>
                </a:solidFill>
                <a:effectLst/>
                <a:latin typeface="Segoe UI" panose="020B0502040204020203" pitchFamily="34" charset="0"/>
              </a:rPr>
              <a:t>: An assortment of breads, showcasing the variety available, from crusty baguettes to soft rolls.</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Pastries</a:t>
            </a:r>
            <a:r>
              <a:rPr lang="en-GB" b="0" i="0" dirty="0">
                <a:solidFill>
                  <a:srgbClr val="242424"/>
                </a:solidFill>
                <a:effectLst/>
                <a:latin typeface="Segoe UI" panose="020B0502040204020203" pitchFamily="34" charset="0"/>
              </a:rPr>
              <a:t>: A tempting display of pastries, including croissants, </a:t>
            </a:r>
            <a:r>
              <a:rPr lang="en-GB" b="0" i="0" dirty="0" err="1">
                <a:solidFill>
                  <a:srgbClr val="242424"/>
                </a:solidFill>
                <a:effectLst/>
                <a:latin typeface="Segoe UI" panose="020B0502040204020203" pitchFamily="34" charset="0"/>
              </a:rPr>
              <a:t>tompouce</a:t>
            </a:r>
            <a:r>
              <a:rPr lang="en-GB" b="0" i="0" dirty="0">
                <a:solidFill>
                  <a:srgbClr val="242424"/>
                </a:solidFill>
                <a:effectLst/>
                <a:latin typeface="Segoe UI" panose="020B0502040204020203" pitchFamily="34" charset="0"/>
              </a:rPr>
              <a:t> met yellow pastry cream, ronde </a:t>
            </a:r>
            <a:r>
              <a:rPr lang="en-GB" b="0" i="0" dirty="0" err="1">
                <a:solidFill>
                  <a:srgbClr val="242424"/>
                </a:solidFill>
                <a:effectLst/>
                <a:latin typeface="Segoe UI" panose="020B0502040204020203" pitchFamily="34" charset="0"/>
              </a:rPr>
              <a:t>suisse</a:t>
            </a:r>
            <a:endParaRPr lang="en-GB"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Salad Bar</a:t>
            </a:r>
            <a:r>
              <a:rPr lang="en-GB" b="0" i="0" dirty="0">
                <a:solidFill>
                  <a:srgbClr val="242424"/>
                </a:solidFill>
                <a:effectLst/>
                <a:latin typeface="Segoe UI" panose="020B0502040204020203" pitchFamily="34" charset="0"/>
              </a:rPr>
              <a:t>: A vibrant salad bar with a wide range of fresh vegetables, toppings, and dressings, allowing for a customizable and healthy meal.</a:t>
            </a:r>
          </a:p>
          <a:p>
            <a:endParaRPr lang="nl-BE" dirty="0"/>
          </a:p>
        </p:txBody>
      </p:sp>
      <p:sp>
        <p:nvSpPr>
          <p:cNvPr id="4" name="Tijdelijke aanduiding voor dianummer 3">
            <a:extLst>
              <a:ext uri="{FF2B5EF4-FFF2-40B4-BE49-F238E27FC236}">
                <a16:creationId xmlns:a16="http://schemas.microsoft.com/office/drawing/2014/main" id="{12EFE6D7-A3D9-962C-242D-9EF121A42C6B}"/>
              </a:ext>
            </a:extLst>
          </p:cNvPr>
          <p:cNvSpPr>
            <a:spLocks noGrp="1"/>
          </p:cNvSpPr>
          <p:nvPr>
            <p:ph type="sldNum" sz="quarter" idx="5"/>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3858830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08C7F-F622-4C75-433E-8105FAFECB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43A3DF-AC17-82B4-6154-E390A74266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A2D7F25-61F6-C3EE-FF4B-9C056D50F8A4}"/>
              </a:ext>
            </a:extLst>
          </p:cNvPr>
          <p:cNvSpPr>
            <a:spLocks noGrp="1"/>
          </p:cNvSpPr>
          <p:nvPr>
            <p:ph type="body" idx="1"/>
          </p:nvPr>
        </p:nvSpPr>
        <p:spPr/>
        <p:txBody>
          <a:bodyPr/>
          <a:lstStyle/>
          <a:p>
            <a:pPr algn="l"/>
            <a:r>
              <a:rPr lang="en-GB" b="1" i="0" dirty="0">
                <a:solidFill>
                  <a:srgbClr val="242424"/>
                </a:solidFill>
                <a:effectLst/>
                <a:latin typeface="Segoe UI" panose="020B0502040204020203" pitchFamily="34" charset="0"/>
              </a:rPr>
              <a:t>Typical Flemish Food</a:t>
            </a:r>
            <a:endParaRPr lang="en-GB" b="0" i="0" dirty="0">
              <a:solidFill>
                <a:srgbClr val="242424"/>
              </a:solidFill>
              <a:effectLst/>
              <a:latin typeface="Segoe UI" panose="020B0502040204020203" pitchFamily="34" charset="0"/>
            </a:endParaRPr>
          </a:p>
          <a:p>
            <a:pPr algn="l">
              <a:buFont typeface="+mj-lt"/>
              <a:buAutoNum type="arabicPeriod"/>
            </a:pPr>
            <a:r>
              <a:rPr lang="en-GB" b="1" i="0" dirty="0">
                <a:solidFill>
                  <a:srgbClr val="242424"/>
                </a:solidFill>
                <a:effectLst/>
                <a:latin typeface="Segoe UI" panose="020B0502040204020203" pitchFamily="34" charset="0"/>
              </a:rPr>
              <a:t>Mussels with Fries</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A classic Belgian dish, mussels are often steamed with onions, celery, and white wine, and served with crispy Belgian fries.</a:t>
            </a:r>
          </a:p>
          <a:p>
            <a:pPr algn="l">
              <a:buFont typeface="+mj-lt"/>
              <a:buAutoNum type="arabicPeriod"/>
            </a:pPr>
            <a:r>
              <a:rPr lang="en-GB" b="1" i="0" dirty="0">
                <a:solidFill>
                  <a:srgbClr val="242424"/>
                </a:solidFill>
                <a:effectLst/>
                <a:latin typeface="Segoe UI" panose="020B0502040204020203" pitchFamily="34" charset="0"/>
              </a:rPr>
              <a:t>Flemish Stew (</a:t>
            </a:r>
            <a:r>
              <a:rPr lang="en-GB" b="1" i="0" dirty="0" err="1">
                <a:solidFill>
                  <a:srgbClr val="242424"/>
                </a:solidFill>
                <a:effectLst/>
                <a:latin typeface="Segoe UI" panose="020B0502040204020203" pitchFamily="34" charset="0"/>
              </a:rPr>
              <a:t>Stoofvlees</a:t>
            </a:r>
            <a:r>
              <a:rPr lang="en-GB" b="1" i="0" dirty="0">
                <a:solidFill>
                  <a:srgbClr val="242424"/>
                </a:solidFill>
                <a:effectLst/>
                <a:latin typeface="Segoe UI" panose="020B0502040204020203" pitchFamily="34" charset="0"/>
              </a:rPr>
              <a:t>)</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This hearty beef stew is slow-cooked with onions, beer, and spices, resulting in tender meat and a rich, </a:t>
            </a:r>
            <a:r>
              <a:rPr lang="en-GB" b="0" i="0" dirty="0" err="1">
                <a:solidFill>
                  <a:srgbClr val="242424"/>
                </a:solidFill>
                <a:effectLst/>
                <a:latin typeface="Segoe UI" panose="020B0502040204020203" pitchFamily="34" charset="0"/>
              </a:rPr>
              <a:t>flavorful</a:t>
            </a:r>
            <a:r>
              <a:rPr lang="en-GB" b="0" i="0" dirty="0">
                <a:solidFill>
                  <a:srgbClr val="242424"/>
                </a:solidFill>
                <a:effectLst/>
                <a:latin typeface="Segoe UI" panose="020B0502040204020203" pitchFamily="34" charset="0"/>
              </a:rPr>
              <a:t> sauce. It's typically served with fries or bread.</a:t>
            </a:r>
          </a:p>
          <a:p>
            <a:pPr algn="l">
              <a:buFont typeface="+mj-lt"/>
              <a:buAutoNum type="arabicPeriod"/>
            </a:pPr>
            <a:r>
              <a:rPr lang="en-GB" b="1" i="0" dirty="0">
                <a:solidFill>
                  <a:srgbClr val="242424"/>
                </a:solidFill>
                <a:effectLst/>
                <a:latin typeface="Segoe UI" panose="020B0502040204020203" pitchFamily="34" charset="0"/>
              </a:rPr>
              <a:t>Chicon Gratin/chicory with </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Also known as "witloof met </a:t>
            </a:r>
            <a:r>
              <a:rPr lang="en-GB" b="0" i="0" dirty="0" err="1">
                <a:solidFill>
                  <a:srgbClr val="242424"/>
                </a:solidFill>
                <a:effectLst/>
                <a:latin typeface="Segoe UI" panose="020B0502040204020203" pitchFamily="34" charset="0"/>
              </a:rPr>
              <a:t>hesp</a:t>
            </a:r>
            <a:r>
              <a:rPr lang="en-GB" b="0" i="0" dirty="0">
                <a:solidFill>
                  <a:srgbClr val="242424"/>
                </a:solidFill>
                <a:effectLst/>
                <a:latin typeface="Segoe UI" panose="020B0502040204020203" pitchFamily="34" charset="0"/>
              </a:rPr>
              <a:t> en </a:t>
            </a:r>
            <a:r>
              <a:rPr lang="en-GB" b="0" i="0" dirty="0" err="1">
                <a:solidFill>
                  <a:srgbClr val="242424"/>
                </a:solidFill>
                <a:effectLst/>
                <a:latin typeface="Segoe UI" panose="020B0502040204020203" pitchFamily="34" charset="0"/>
              </a:rPr>
              <a:t>kaassaus</a:t>
            </a:r>
            <a:r>
              <a:rPr lang="en-GB" b="0" i="0" dirty="0">
                <a:solidFill>
                  <a:srgbClr val="242424"/>
                </a:solidFill>
                <a:effectLst/>
                <a:latin typeface="Segoe UI" panose="020B0502040204020203" pitchFamily="34" charset="0"/>
              </a:rPr>
              <a:t>," this dish features Belgian endives wrapped in ham, covered with a creamy cheese sauce, and baked until golden and bubbly.</a:t>
            </a:r>
          </a:p>
          <a:p>
            <a:pPr algn="l">
              <a:buFont typeface="+mj-lt"/>
              <a:buAutoNum type="arabicPeriod"/>
            </a:pPr>
            <a:r>
              <a:rPr lang="en-GB" b="1" i="0" dirty="0" err="1">
                <a:solidFill>
                  <a:srgbClr val="242424"/>
                </a:solidFill>
                <a:effectLst/>
                <a:latin typeface="Segoe UI" panose="020B0502040204020203" pitchFamily="34" charset="0"/>
              </a:rPr>
              <a:t>Gentse</a:t>
            </a:r>
            <a:r>
              <a:rPr lang="en-GB" b="1" i="0" dirty="0">
                <a:solidFill>
                  <a:srgbClr val="242424"/>
                </a:solidFill>
                <a:effectLst/>
                <a:latin typeface="Segoe UI" panose="020B0502040204020203" pitchFamily="34" charset="0"/>
              </a:rPr>
              <a:t> Waterzooi</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A traditional dish from Ghent, this creamy stew is made with chicken or fish, vegetables, and potatoes, all simmered in a </a:t>
            </a:r>
            <a:r>
              <a:rPr lang="en-GB" b="0" i="0" dirty="0" err="1">
                <a:solidFill>
                  <a:srgbClr val="242424"/>
                </a:solidFill>
                <a:effectLst/>
                <a:latin typeface="Segoe UI" panose="020B0502040204020203" pitchFamily="34" charset="0"/>
              </a:rPr>
              <a:t>flavorful</a:t>
            </a:r>
            <a:r>
              <a:rPr lang="en-GB" b="0" i="0" dirty="0">
                <a:solidFill>
                  <a:srgbClr val="242424"/>
                </a:solidFill>
                <a:effectLst/>
                <a:latin typeface="Segoe UI" panose="020B0502040204020203" pitchFamily="34" charset="0"/>
              </a:rPr>
              <a:t> broth.</a:t>
            </a:r>
          </a:p>
          <a:p>
            <a:endParaRPr lang="nl-BE" dirty="0"/>
          </a:p>
        </p:txBody>
      </p:sp>
      <p:sp>
        <p:nvSpPr>
          <p:cNvPr id="4" name="Tijdelijke aanduiding voor dianummer 3">
            <a:extLst>
              <a:ext uri="{FF2B5EF4-FFF2-40B4-BE49-F238E27FC236}">
                <a16:creationId xmlns:a16="http://schemas.microsoft.com/office/drawing/2014/main" id="{EA88F523-1367-B884-2766-16FA9EB1DAA0}"/>
              </a:ext>
            </a:extLst>
          </p:cNvPr>
          <p:cNvSpPr>
            <a:spLocks noGrp="1"/>
          </p:cNvSpPr>
          <p:nvPr>
            <p:ph type="sldNum" sz="quarter" idx="5"/>
          </p:nvPr>
        </p:nvSpPr>
        <p:spPr/>
        <p:txBody>
          <a:bodyPr/>
          <a:lstStyle/>
          <a:p>
            <a:fld id="{539A0A48-EDB1-4AFE-B1B7-10CE2A416496}" type="slidenum">
              <a:rPr lang="en-GB" smtClean="0"/>
              <a:t>26</a:t>
            </a:fld>
            <a:endParaRPr lang="en-GB"/>
          </a:p>
        </p:txBody>
      </p:sp>
    </p:spTree>
    <p:extLst>
      <p:ext uri="{BB962C8B-B14F-4D97-AF65-F5344CB8AC3E}">
        <p14:creationId xmlns:p14="http://schemas.microsoft.com/office/powerpoint/2010/main" val="1631619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91BB0-E44E-3143-7D94-FD4E771B1F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21F2D7-744A-1983-8597-C6F5F7C0C8C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A1DCA0-3857-8AE8-8CEC-C2C3F93B86DE}"/>
              </a:ext>
            </a:extLst>
          </p:cNvPr>
          <p:cNvSpPr>
            <a:spLocks noGrp="1"/>
          </p:cNvSpPr>
          <p:nvPr>
            <p:ph type="body" idx="1"/>
          </p:nvPr>
        </p:nvSpPr>
        <p:spPr/>
        <p:txBody>
          <a:bodyPr/>
          <a:lstStyle/>
          <a:p>
            <a:pPr algn="l">
              <a:buFont typeface="+mj-lt"/>
              <a:buAutoNum type="arabicPeriod"/>
            </a:pPr>
            <a:r>
              <a:rPr lang="en-GB" b="1" i="0" dirty="0" err="1">
                <a:solidFill>
                  <a:srgbClr val="242424"/>
                </a:solidFill>
                <a:effectLst/>
                <a:latin typeface="Segoe UI" panose="020B0502040204020203" pitchFamily="34" charset="0"/>
              </a:rPr>
              <a:t>lothing</a:t>
            </a:r>
            <a:r>
              <a:rPr lang="en-GB" b="1" i="0" dirty="0">
                <a:solidFill>
                  <a:srgbClr val="242424"/>
                </a:solidFill>
                <a:effectLst/>
                <a:latin typeface="Segoe UI" panose="020B0502040204020203" pitchFamily="34" charset="0"/>
              </a:rPr>
              <a:t>, Gifts, Furniture, Books, etc.</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These stores are typically open from 10AM until 6PM. They are closed on Sundays and Public Holidays.</a:t>
            </a:r>
          </a:p>
          <a:p>
            <a:pPr algn="l">
              <a:buFont typeface="+mj-lt"/>
              <a:buAutoNum type="arabicPeriod"/>
            </a:pPr>
            <a:r>
              <a:rPr lang="en-GB" b="1" i="0" dirty="0">
                <a:solidFill>
                  <a:srgbClr val="242424"/>
                </a:solidFill>
                <a:effectLst/>
                <a:latin typeface="Segoe UI" panose="020B0502040204020203" pitchFamily="34" charset="0"/>
              </a:rPr>
              <a:t>Food Stores</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Food stores generally open earlier, from 8AM, and close between 7PM and 9PM. Some of these stores are also open on Sunday mornings.</a:t>
            </a:r>
          </a:p>
          <a:p>
            <a:endParaRPr lang="nl-BE" dirty="0"/>
          </a:p>
        </p:txBody>
      </p:sp>
      <p:sp>
        <p:nvSpPr>
          <p:cNvPr id="4" name="Tijdelijke aanduiding voor dianummer 3">
            <a:extLst>
              <a:ext uri="{FF2B5EF4-FFF2-40B4-BE49-F238E27FC236}">
                <a16:creationId xmlns:a16="http://schemas.microsoft.com/office/drawing/2014/main" id="{C15715BF-343B-E79B-1311-0DEFD52DBC67}"/>
              </a:ext>
            </a:extLst>
          </p:cNvPr>
          <p:cNvSpPr>
            <a:spLocks noGrp="1"/>
          </p:cNvSpPr>
          <p:nvPr>
            <p:ph type="sldNum" sz="quarter" idx="5"/>
          </p:nvPr>
        </p:nvSpPr>
        <p:spPr/>
        <p:txBody>
          <a:bodyPr/>
          <a:lstStyle/>
          <a:p>
            <a:fld id="{539A0A48-EDB1-4AFE-B1B7-10CE2A416496}" type="slidenum">
              <a:rPr lang="en-GB" smtClean="0"/>
              <a:t>27</a:t>
            </a:fld>
            <a:endParaRPr lang="en-GB"/>
          </a:p>
        </p:txBody>
      </p:sp>
    </p:spTree>
    <p:extLst>
      <p:ext uri="{BB962C8B-B14F-4D97-AF65-F5344CB8AC3E}">
        <p14:creationId xmlns:p14="http://schemas.microsoft.com/office/powerpoint/2010/main" val="3175421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0A69-86E7-81AD-1970-79DB140DE3F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1308CF-A3B6-80C1-4ABE-DB900C8A926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3C6190-2BCE-3A9E-AAD3-05987932765D}"/>
              </a:ext>
            </a:extLst>
          </p:cNvPr>
          <p:cNvSpPr>
            <a:spLocks noGrp="1"/>
          </p:cNvSpPr>
          <p:nvPr>
            <p:ph type="body" idx="1"/>
          </p:nvPr>
        </p:nvSpPr>
        <p:spPr/>
        <p:txBody>
          <a:bodyPr/>
          <a:lstStyle/>
          <a:p>
            <a:pPr algn="l"/>
            <a:r>
              <a:rPr lang="en-GB" b="1" i="0" dirty="0">
                <a:solidFill>
                  <a:srgbClr val="242424"/>
                </a:solidFill>
                <a:effectLst/>
                <a:latin typeface="Segoe UI" panose="020B0502040204020203" pitchFamily="34" charset="0"/>
              </a:rPr>
              <a:t>Changeable Weather in Belgium</a:t>
            </a:r>
            <a:endParaRPr lang="en-GB"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Unpredictable </a:t>
            </a:r>
            <a:r>
              <a:rPr lang="en-GB" b="1" i="0" dirty="0" err="1">
                <a:solidFill>
                  <a:srgbClr val="242424"/>
                </a:solidFill>
                <a:effectLst/>
                <a:latin typeface="Segoe UI" panose="020B0502040204020203" pitchFamily="34" charset="0"/>
              </a:rPr>
              <a:t>Conditions</a:t>
            </a:r>
            <a:r>
              <a:rPr lang="en-GB" b="0" i="0" dirty="0" err="1">
                <a:solidFill>
                  <a:srgbClr val="242424"/>
                </a:solidFill>
                <a:effectLst/>
                <a:latin typeface="Segoe UI" panose="020B0502040204020203" pitchFamily="34" charset="0"/>
              </a:rPr>
              <a:t>:Belgium</a:t>
            </a:r>
            <a:r>
              <a:rPr lang="en-GB" b="0" i="0" dirty="0">
                <a:solidFill>
                  <a:srgbClr val="242424"/>
                </a:solidFill>
                <a:effectLst/>
                <a:latin typeface="Segoe UI" panose="020B0502040204020203" pitchFamily="34" charset="0"/>
              </a:rPr>
              <a:t> is known for its highly changeable weather. It's not uncommon to experience sunshine, rain, and even snow all in one day.</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Frequent </a:t>
            </a:r>
            <a:r>
              <a:rPr lang="en-GB" b="1" i="0" dirty="0" err="1">
                <a:solidFill>
                  <a:srgbClr val="242424"/>
                </a:solidFill>
                <a:effectLst/>
                <a:latin typeface="Segoe UI" panose="020B0502040204020203" pitchFamily="34" charset="0"/>
              </a:rPr>
              <a:t>Rain</a:t>
            </a:r>
            <a:r>
              <a:rPr lang="en-GB" b="0" i="0" dirty="0" err="1">
                <a:solidFill>
                  <a:srgbClr val="242424"/>
                </a:solidFill>
                <a:effectLst/>
                <a:latin typeface="Segoe UI" panose="020B0502040204020203" pitchFamily="34" charset="0"/>
              </a:rPr>
              <a:t>:Rain</a:t>
            </a:r>
            <a:r>
              <a:rPr lang="en-GB" b="0" i="0" dirty="0">
                <a:solidFill>
                  <a:srgbClr val="242424"/>
                </a:solidFill>
                <a:effectLst/>
                <a:latin typeface="Segoe UI" panose="020B0502040204020203" pitchFamily="34" charset="0"/>
              </a:rPr>
              <a:t> is a frequent occurrence throughout the year. It's always a good idea to carry an umbrella or a raincoat, as showers can happen unexpectedly.</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Seasonal </a:t>
            </a:r>
            <a:r>
              <a:rPr lang="en-GB" b="1" i="0" dirty="0" err="1">
                <a:solidFill>
                  <a:srgbClr val="242424"/>
                </a:solidFill>
                <a:effectLst/>
                <a:latin typeface="Segoe UI" panose="020B0502040204020203" pitchFamily="34" charset="0"/>
              </a:rPr>
              <a:t>Variations</a:t>
            </a:r>
            <a:r>
              <a:rPr lang="en-GB" b="0" i="0" dirty="0" err="1">
                <a:solidFill>
                  <a:srgbClr val="242424"/>
                </a:solidFill>
                <a:effectLst/>
                <a:latin typeface="Segoe UI" panose="020B0502040204020203" pitchFamily="34" charset="0"/>
              </a:rPr>
              <a:t>:Winters</a:t>
            </a:r>
            <a:r>
              <a:rPr lang="en-GB" b="0" i="0" dirty="0">
                <a:solidFill>
                  <a:srgbClr val="242424"/>
                </a:solidFill>
                <a:effectLst/>
                <a:latin typeface="Segoe UI" panose="020B0502040204020203" pitchFamily="34" charset="0"/>
              </a:rPr>
              <a:t> can be cold and damp, with occasional snowfall. Summers are generally mild, but heatwaves can occur. Spring and autumn often bring a mix of sunny and rainy days.</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Be </a:t>
            </a:r>
            <a:r>
              <a:rPr lang="en-GB" b="1" i="0" dirty="0" err="1">
                <a:solidFill>
                  <a:srgbClr val="242424"/>
                </a:solidFill>
                <a:effectLst/>
                <a:latin typeface="Segoe UI" panose="020B0502040204020203" pitchFamily="34" charset="0"/>
              </a:rPr>
              <a:t>Prepared</a:t>
            </a:r>
            <a:r>
              <a:rPr lang="en-GB" b="0" i="0" dirty="0" err="1">
                <a:solidFill>
                  <a:srgbClr val="242424"/>
                </a:solidFill>
                <a:effectLst/>
                <a:latin typeface="Segoe UI" panose="020B0502040204020203" pitchFamily="34" charset="0"/>
              </a:rPr>
              <a:t>:Due</a:t>
            </a:r>
            <a:r>
              <a:rPr lang="en-GB" b="0" i="0" dirty="0">
                <a:solidFill>
                  <a:srgbClr val="242424"/>
                </a:solidFill>
                <a:effectLst/>
                <a:latin typeface="Segoe UI" panose="020B0502040204020203" pitchFamily="34" charset="0"/>
              </a:rPr>
              <a:t> to the unpredictable nature of the weather, it's important to be prepared for sudden changes. Dressing in layers and checking the weather forecast regularly can help you stay comfortable.</a:t>
            </a:r>
          </a:p>
          <a:p>
            <a:endParaRPr lang="nl-BE" dirty="0"/>
          </a:p>
        </p:txBody>
      </p:sp>
      <p:sp>
        <p:nvSpPr>
          <p:cNvPr id="4" name="Tijdelijke aanduiding voor dianummer 3">
            <a:extLst>
              <a:ext uri="{FF2B5EF4-FFF2-40B4-BE49-F238E27FC236}">
                <a16:creationId xmlns:a16="http://schemas.microsoft.com/office/drawing/2014/main" id="{AA81F66A-5CFC-D935-730A-2E420B9C0ACC}"/>
              </a:ext>
            </a:extLst>
          </p:cNvPr>
          <p:cNvSpPr>
            <a:spLocks noGrp="1"/>
          </p:cNvSpPr>
          <p:nvPr>
            <p:ph type="sldNum" sz="quarter" idx="5"/>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2836852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15824-2F07-E150-282F-61B5C74CD5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BF91FC-217E-4928-29EA-4CF7216326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F06D33-CB56-67D4-B44B-7A2CF1A47480}"/>
              </a:ext>
            </a:extLst>
          </p:cNvPr>
          <p:cNvSpPr>
            <a:spLocks noGrp="1"/>
          </p:cNvSpPr>
          <p:nvPr>
            <p:ph type="body" idx="1"/>
          </p:nvPr>
        </p:nvSpPr>
        <p:spPr/>
        <p:txBody>
          <a:bodyPr/>
          <a:lstStyle/>
          <a:p>
            <a:pPr algn="l">
              <a:spcBef>
                <a:spcPts val="750"/>
              </a:spcBef>
              <a:spcAft>
                <a:spcPts val="750"/>
              </a:spcAft>
              <a:buFont typeface="Arial" panose="020B0604020202020204" pitchFamily="34" charset="0"/>
              <a:buChar char="•"/>
            </a:pPr>
            <a:endParaRPr lang="en-GB" b="0" i="0" dirty="0">
              <a:solidFill>
                <a:srgbClr val="242424"/>
              </a:solidFill>
              <a:effectLst/>
              <a:latin typeface="Segoe UI" panose="020B0502040204020203" pitchFamily="34" charset="0"/>
            </a:endParaRPr>
          </a:p>
          <a:p>
            <a:pPr marL="742950" lvl="1" indent="-285750"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The level of formality in clothing depends on the occasion. It's important to consider the context and dress accordingly.</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Exams</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While formal clothing during exams is not mandatory, it is sometimes appreciated. Dressing neatly can help create a positive impression.</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Comfort</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Ultimately, wear what you feel comfortable in! Comfort can boost confidence and help you perform your best.</a:t>
            </a:r>
          </a:p>
          <a:p>
            <a:endParaRPr lang="nl-BE" dirty="0"/>
          </a:p>
        </p:txBody>
      </p:sp>
      <p:sp>
        <p:nvSpPr>
          <p:cNvPr id="4" name="Tijdelijke aanduiding voor dianummer 3">
            <a:extLst>
              <a:ext uri="{FF2B5EF4-FFF2-40B4-BE49-F238E27FC236}">
                <a16:creationId xmlns:a16="http://schemas.microsoft.com/office/drawing/2014/main" id="{B75B36FB-C1C8-0033-99AA-87E9220FC26A}"/>
              </a:ext>
            </a:extLst>
          </p:cNvPr>
          <p:cNvSpPr>
            <a:spLocks noGrp="1"/>
          </p:cNvSpPr>
          <p:nvPr>
            <p:ph type="sldNum" sz="quarter" idx="5"/>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3113656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B9790-D34A-BFAD-18B1-712ECF56B2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696095-5D10-0DBC-FC77-81FCF1F738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D59C00-C4C2-F9AD-F44D-EE6AEB6A6C42}"/>
              </a:ext>
            </a:extLst>
          </p:cNvPr>
          <p:cNvSpPr>
            <a:spLocks noGrp="1"/>
          </p:cNvSpPr>
          <p:nvPr>
            <p:ph type="body" idx="1"/>
          </p:nvPr>
        </p:nvSpPr>
        <p:spPr/>
        <p:txBody>
          <a:bodyPr/>
          <a:lstStyle/>
          <a:p>
            <a:pPr algn="l"/>
            <a:r>
              <a:rPr lang="en-GB" b="1" i="0" dirty="0">
                <a:solidFill>
                  <a:srgbClr val="242424"/>
                </a:solidFill>
                <a:effectLst/>
                <a:latin typeface="Segoe UI" panose="020B0502040204020203" pitchFamily="34" charset="0"/>
              </a:rPr>
              <a:t>Essential Gear for Biking in Belgium</a:t>
            </a:r>
            <a:endParaRPr lang="en-GB"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Waterproof Jacket</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A must-have for staying dry during unexpected rain showers. It helps keep you comfortable and protected from the elements.</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Rain Pants</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Especially important when biking. They provide an extra layer of protection to keep your legs dry and warm.</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Gloves</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Don't forget your gloves! They are crucial for keeping your hands warm and maintaining a good grip on the handlebars, especially in cold or wet conditions.</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Sturdy Shoes</a:t>
            </a:r>
            <a:r>
              <a:rPr lang="en-GB" b="0" i="0" dirty="0">
                <a:solidFill>
                  <a:srgbClr val="242424"/>
                </a:solidFill>
                <a:effectLst/>
                <a:latin typeface="Segoe UI" panose="020B0502040204020203" pitchFamily="34" charset="0"/>
              </a:rPr>
              <a:t>: </a:t>
            </a:r>
            <a:r>
              <a:rPr lang="en-GB" b="0" i="0" dirty="0" err="1">
                <a:solidFill>
                  <a:srgbClr val="242424"/>
                </a:solidFill>
                <a:effectLst/>
                <a:latin typeface="Segoe UI" panose="020B0502040204020203" pitchFamily="34" charset="0"/>
              </a:rPr>
              <a:t>Opt</a:t>
            </a:r>
            <a:r>
              <a:rPr lang="en-GB" b="0" i="0" dirty="0">
                <a:solidFill>
                  <a:srgbClr val="242424"/>
                </a:solidFill>
                <a:effectLst/>
                <a:latin typeface="Segoe UI" panose="020B0502040204020203" pitchFamily="34" charset="0"/>
              </a:rPr>
              <a:t> for sturdy shoes that can handle various weather conditions and provide good support while biking.</a:t>
            </a:r>
          </a:p>
          <a:p>
            <a:endParaRPr lang="nl-BE" dirty="0"/>
          </a:p>
        </p:txBody>
      </p:sp>
      <p:sp>
        <p:nvSpPr>
          <p:cNvPr id="4" name="Tijdelijke aanduiding voor dianummer 3">
            <a:extLst>
              <a:ext uri="{FF2B5EF4-FFF2-40B4-BE49-F238E27FC236}">
                <a16:creationId xmlns:a16="http://schemas.microsoft.com/office/drawing/2014/main" id="{7D91F551-9BBA-E945-BC01-56208910F5C0}"/>
              </a:ext>
            </a:extLst>
          </p:cNvPr>
          <p:cNvSpPr>
            <a:spLocks noGrp="1"/>
          </p:cNvSpPr>
          <p:nvPr>
            <p:ph type="sldNum" sz="quarter" idx="5"/>
          </p:nvPr>
        </p:nvSpPr>
        <p:spPr/>
        <p:txBody>
          <a:bodyPr/>
          <a:lstStyle/>
          <a:p>
            <a:fld id="{539A0A48-EDB1-4AFE-B1B7-10CE2A416496}" type="slidenum">
              <a:rPr lang="en-GB" smtClean="0"/>
              <a:t>30</a:t>
            </a:fld>
            <a:endParaRPr lang="en-GB"/>
          </a:p>
        </p:txBody>
      </p:sp>
    </p:spTree>
    <p:extLst>
      <p:ext uri="{BB962C8B-B14F-4D97-AF65-F5344CB8AC3E}">
        <p14:creationId xmlns:p14="http://schemas.microsoft.com/office/powerpoint/2010/main" val="3220016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A7922-D499-9AF9-0CF6-F840E50930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8CC911-8AD9-71E1-29F5-096DF0DB5B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3E57A07-8306-07A2-AFCA-269D45E1632F}"/>
              </a:ext>
            </a:extLst>
          </p:cNvPr>
          <p:cNvSpPr>
            <a:spLocks noGrp="1"/>
          </p:cNvSpPr>
          <p:nvPr>
            <p:ph type="body" idx="1"/>
          </p:nvPr>
        </p:nvSpPr>
        <p:spPr/>
        <p:txBody>
          <a:bodyPr/>
          <a:lstStyle/>
          <a:p>
            <a:pPr algn="l">
              <a:buFont typeface="+mj-lt"/>
              <a:buAutoNum type="arabicPeriod"/>
            </a:pPr>
            <a:r>
              <a:rPr lang="en-GB" b="1" i="0" dirty="0">
                <a:solidFill>
                  <a:srgbClr val="242424"/>
                </a:solidFill>
                <a:effectLst/>
                <a:latin typeface="Segoe UI" panose="020B0502040204020203" pitchFamily="34" charset="0"/>
              </a:rPr>
              <a:t>UGent Sports Centre</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The UGent Sports Centre offers a wide range of sports facilities, including indoor halls, a swimming pool, and various fitness classes. It's a great place for students and staff to stay active and healthy</a:t>
            </a:r>
            <a:r>
              <a:rPr lang="en-GB" b="0" i="0" u="none" strike="noStrike" dirty="0">
                <a:solidFill>
                  <a:srgbClr val="242424"/>
                </a:solidFill>
                <a:effectLst/>
                <a:latin typeface="var(--fontFamilyBase)"/>
              </a:rPr>
              <a:t>1</a:t>
            </a:r>
            <a:endParaRPr lang="en-GB" b="0" i="0" dirty="0">
              <a:solidFill>
                <a:srgbClr val="242424"/>
              </a:solidFill>
              <a:effectLst/>
              <a:latin typeface="Segoe UI" panose="020B0502040204020203" pitchFamily="34" charset="0"/>
            </a:endParaRPr>
          </a:p>
          <a:p>
            <a:pPr algn="l">
              <a:buFont typeface="+mj-lt"/>
              <a:buAutoNum type="arabicPeriod"/>
            </a:pPr>
            <a:r>
              <a:rPr lang="en-GB" b="1" i="0" dirty="0" err="1">
                <a:solidFill>
                  <a:srgbClr val="242424"/>
                </a:solidFill>
                <a:effectLst/>
                <a:latin typeface="Segoe UI" panose="020B0502040204020203" pitchFamily="34" charset="0"/>
              </a:rPr>
              <a:t>HOGent</a:t>
            </a:r>
            <a:r>
              <a:rPr lang="en-GB" b="1" i="0" dirty="0">
                <a:solidFill>
                  <a:srgbClr val="242424"/>
                </a:solidFill>
                <a:effectLst/>
                <a:latin typeface="Segoe UI" panose="020B0502040204020203" pitchFamily="34" charset="0"/>
              </a:rPr>
              <a:t> Sports Centre</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err="1">
                <a:solidFill>
                  <a:srgbClr val="242424"/>
                </a:solidFill>
                <a:effectLst/>
                <a:latin typeface="Segoe UI" panose="020B0502040204020203" pitchFamily="34" charset="0"/>
              </a:rPr>
              <a:t>HOGent</a:t>
            </a:r>
            <a:r>
              <a:rPr lang="en-GB" b="0" i="0" dirty="0">
                <a:solidFill>
                  <a:srgbClr val="242424"/>
                </a:solidFill>
                <a:effectLst/>
                <a:latin typeface="Segoe UI" panose="020B0502040204020203" pitchFamily="34" charset="0"/>
              </a:rPr>
              <a:t> provides diverse sports opportunities for students and staff, including recreational and competitive sports, fitness activities, and special events</a:t>
            </a:r>
            <a:r>
              <a:rPr lang="en-GB" b="0" i="0" u="none" strike="noStrike" dirty="0">
                <a:solidFill>
                  <a:srgbClr val="242424"/>
                </a:solidFill>
                <a:effectLst/>
                <a:latin typeface="var(--fontFamilyBase)"/>
              </a:rPr>
              <a:t>2</a:t>
            </a:r>
            <a:endParaRPr lang="en-GB" b="0" i="0" dirty="0">
              <a:solidFill>
                <a:srgbClr val="242424"/>
              </a:solidFill>
              <a:effectLst/>
              <a:latin typeface="Segoe UI" panose="020B0502040204020203" pitchFamily="34" charset="0"/>
            </a:endParaRPr>
          </a:p>
          <a:p>
            <a:pPr algn="l">
              <a:buFont typeface="+mj-lt"/>
              <a:buAutoNum type="arabicPeriod"/>
            </a:pPr>
            <a:r>
              <a:rPr lang="en-GB" b="1" i="0" dirty="0">
                <a:solidFill>
                  <a:srgbClr val="242424"/>
                </a:solidFill>
                <a:effectLst/>
                <a:latin typeface="Segoe UI" panose="020B0502040204020203" pitchFamily="34" charset="0"/>
              </a:rPr>
              <a:t>Various Fitness </a:t>
            </a:r>
            <a:r>
              <a:rPr lang="en-GB" b="1" i="0" dirty="0" err="1">
                <a:solidFill>
                  <a:srgbClr val="242424"/>
                </a:solidFill>
                <a:effectLst/>
                <a:latin typeface="Segoe UI" panose="020B0502040204020203" pitchFamily="34" charset="0"/>
              </a:rPr>
              <a:t>Centers</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Ghent has several fitness </a:t>
            </a:r>
            <a:r>
              <a:rPr lang="en-GB" b="0" i="0" dirty="0" err="1">
                <a:solidFill>
                  <a:srgbClr val="242424"/>
                </a:solidFill>
                <a:effectLst/>
                <a:latin typeface="Segoe UI" panose="020B0502040204020203" pitchFamily="34" charset="0"/>
              </a:rPr>
              <a:t>centers</a:t>
            </a:r>
            <a:r>
              <a:rPr lang="en-GB" b="0" i="0" dirty="0">
                <a:solidFill>
                  <a:srgbClr val="242424"/>
                </a:solidFill>
                <a:effectLst/>
                <a:latin typeface="Segoe UI" panose="020B0502040204020203" pitchFamily="34" charset="0"/>
              </a:rPr>
              <a:t>, including Jims, Basic Fit, and Stadium </a:t>
            </a:r>
            <a:r>
              <a:rPr lang="en-GB" b="0" i="0" dirty="0" err="1">
                <a:solidFill>
                  <a:srgbClr val="242424"/>
                </a:solidFill>
                <a:effectLst/>
                <a:latin typeface="Segoe UI" panose="020B0502040204020203" pitchFamily="34" charset="0"/>
              </a:rPr>
              <a:t>Coupure</a:t>
            </a:r>
            <a:r>
              <a:rPr lang="en-GB" b="0" i="0" dirty="0">
                <a:solidFill>
                  <a:srgbClr val="242424"/>
                </a:solidFill>
                <a:effectLst/>
                <a:latin typeface="Segoe UI" panose="020B0502040204020203" pitchFamily="34" charset="0"/>
              </a:rPr>
              <a:t>. These gyms offer a variety of equipment, group classes, and flexible membership options</a:t>
            </a:r>
            <a:r>
              <a:rPr lang="en-GB" b="0" i="0" u="none" strike="noStrike" dirty="0">
                <a:solidFill>
                  <a:srgbClr val="242424"/>
                </a:solidFill>
                <a:effectLst/>
                <a:latin typeface="var(--fontFamilyBase)"/>
              </a:rPr>
              <a:t>3</a:t>
            </a:r>
            <a:endParaRPr lang="en-GB" b="0" i="0" dirty="0">
              <a:solidFill>
                <a:srgbClr val="242424"/>
              </a:solidFill>
              <a:effectLst/>
              <a:latin typeface="Segoe UI" panose="020B0502040204020203" pitchFamily="34" charset="0"/>
            </a:endParaRPr>
          </a:p>
          <a:p>
            <a:pPr algn="l">
              <a:buFont typeface="+mj-lt"/>
              <a:buAutoNum type="arabicPeriod"/>
            </a:pPr>
            <a:r>
              <a:rPr lang="en-GB" b="1" i="0" dirty="0">
                <a:solidFill>
                  <a:srgbClr val="242424"/>
                </a:solidFill>
                <a:effectLst/>
                <a:latin typeface="Segoe UI" panose="020B0502040204020203" pitchFamily="34" charset="0"/>
              </a:rPr>
              <a:t>Climbing and Bouldering</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For those interested in climbing, Ghent has excellent facilities for both climbing and bouldering. These </a:t>
            </a:r>
            <a:r>
              <a:rPr lang="en-GB" b="0" i="0" dirty="0" err="1">
                <a:solidFill>
                  <a:srgbClr val="242424"/>
                </a:solidFill>
                <a:effectLst/>
                <a:latin typeface="Segoe UI" panose="020B0502040204020203" pitchFamily="34" charset="0"/>
              </a:rPr>
              <a:t>centers</a:t>
            </a:r>
            <a:r>
              <a:rPr lang="en-GB" b="0" i="0" dirty="0">
                <a:solidFill>
                  <a:srgbClr val="242424"/>
                </a:solidFill>
                <a:effectLst/>
                <a:latin typeface="Segoe UI" panose="020B0502040204020203" pitchFamily="34" charset="0"/>
              </a:rPr>
              <a:t> provide routes for all skill levels and offer a great way to stay fit and have fun</a:t>
            </a:r>
            <a:r>
              <a:rPr lang="en-GB" b="0" i="0" u="none" strike="noStrike" dirty="0">
                <a:solidFill>
                  <a:srgbClr val="242424"/>
                </a:solidFill>
                <a:effectLst/>
                <a:latin typeface="var(--fontFamilyBase)"/>
              </a:rPr>
              <a:t>6</a:t>
            </a:r>
            <a:endParaRPr lang="en-GB" b="0" i="0" dirty="0">
              <a:solidFill>
                <a:srgbClr val="242424"/>
              </a:solidFill>
              <a:effectLst/>
              <a:latin typeface="Segoe UI" panose="020B0502040204020203" pitchFamily="34" charset="0"/>
            </a:endParaRPr>
          </a:p>
          <a:p>
            <a:pPr algn="l">
              <a:buFont typeface="+mj-lt"/>
              <a:buAutoNum type="arabicPeriod"/>
            </a:pPr>
            <a:r>
              <a:rPr lang="en-GB" b="1" i="0" dirty="0">
                <a:solidFill>
                  <a:srgbClr val="242424"/>
                </a:solidFill>
                <a:effectLst/>
                <a:latin typeface="Segoe UI" panose="020B0502040204020203" pitchFamily="34" charset="0"/>
              </a:rPr>
              <a:t>Various Dance Studios</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Ghent is home to numerous dance studios offering classes in various styles, from ballet to hip-hop. These studios cater to all ages and skill levels, providing a fun and creative way to stay active</a:t>
            </a:r>
            <a:r>
              <a:rPr lang="en-GB" b="0" i="0" u="none" strike="noStrike" dirty="0">
                <a:solidFill>
                  <a:srgbClr val="242424"/>
                </a:solidFill>
                <a:effectLst/>
                <a:latin typeface="var(--fontFamilyBase)"/>
              </a:rPr>
              <a:t>7</a:t>
            </a:r>
            <a:endParaRPr lang="en-GB" b="0" i="0" dirty="0">
              <a:solidFill>
                <a:srgbClr val="242424"/>
              </a:solidFill>
              <a:effectLst/>
              <a:latin typeface="Segoe UI" panose="020B0502040204020203" pitchFamily="34" charset="0"/>
            </a:endParaRPr>
          </a:p>
          <a:p>
            <a:pPr algn="l">
              <a:buFont typeface="+mj-lt"/>
              <a:buAutoNum type="arabicPeriod"/>
            </a:pPr>
            <a:r>
              <a:rPr lang="en-GB" b="1" i="0" dirty="0">
                <a:solidFill>
                  <a:srgbClr val="242424"/>
                </a:solidFill>
                <a:effectLst/>
                <a:latin typeface="Segoe UI" panose="020B0502040204020203" pitchFamily="34" charset="0"/>
              </a:rPr>
              <a:t>Water Sports</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The city offers a range of water sports activities, including kayaking, rowing, and sailing. These activities are perfect for those who enjoy being on the water and staying active</a:t>
            </a:r>
          </a:p>
          <a:p>
            <a:pPr algn="l">
              <a:buFont typeface="+mj-lt"/>
              <a:buAutoNum type="arabicPeriod"/>
            </a:pPr>
            <a:r>
              <a:rPr lang="en-GB" b="1" i="0" dirty="0">
                <a:solidFill>
                  <a:srgbClr val="242424"/>
                </a:solidFill>
                <a:effectLst/>
                <a:latin typeface="Segoe UI" panose="020B0502040204020203" pitchFamily="34" charset="0"/>
              </a:rPr>
              <a:t>Running Tracks</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Ghent has several running tracks available for public use. These tracks provide a safe and convenient place for runners to train and stay fit</a:t>
            </a:r>
          </a:p>
        </p:txBody>
      </p:sp>
      <p:sp>
        <p:nvSpPr>
          <p:cNvPr id="4" name="Tijdelijke aanduiding voor dianummer 3">
            <a:extLst>
              <a:ext uri="{FF2B5EF4-FFF2-40B4-BE49-F238E27FC236}">
                <a16:creationId xmlns:a16="http://schemas.microsoft.com/office/drawing/2014/main" id="{28E0F075-51CF-D9C0-F492-893059C09190}"/>
              </a:ext>
            </a:extLst>
          </p:cNvPr>
          <p:cNvSpPr>
            <a:spLocks noGrp="1"/>
          </p:cNvSpPr>
          <p:nvPr>
            <p:ph type="sldNum" sz="quarter" idx="5"/>
          </p:nvPr>
        </p:nvSpPr>
        <p:spPr/>
        <p:txBody>
          <a:bodyPr/>
          <a:lstStyle/>
          <a:p>
            <a:fld id="{539A0A48-EDB1-4AFE-B1B7-10CE2A416496}" type="slidenum">
              <a:rPr lang="en-GB" smtClean="0"/>
              <a:t>31</a:t>
            </a:fld>
            <a:endParaRPr lang="en-GB"/>
          </a:p>
        </p:txBody>
      </p:sp>
    </p:spTree>
    <p:extLst>
      <p:ext uri="{BB962C8B-B14F-4D97-AF65-F5344CB8AC3E}">
        <p14:creationId xmlns:p14="http://schemas.microsoft.com/office/powerpoint/2010/main" val="191427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2912A-5D41-A9C7-142B-362D57EADA5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1DF2584-21A8-DFF4-A9A5-93BAD0BDAD7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1C05EB-96CA-A1D7-FC8C-3279D330816C}"/>
              </a:ext>
            </a:extLst>
          </p:cNvPr>
          <p:cNvSpPr>
            <a:spLocks noGrp="1"/>
          </p:cNvSpPr>
          <p:nvPr>
            <p:ph type="body" idx="1"/>
          </p:nvPr>
        </p:nvSpPr>
        <p:spPr/>
        <p:txBody>
          <a:bodyPr/>
          <a:lstStyle/>
          <a:p>
            <a:pPr algn="l"/>
            <a:r>
              <a:rPr lang="en-GB" b="1" i="0" dirty="0">
                <a:solidFill>
                  <a:srgbClr val="242424"/>
                </a:solidFill>
                <a:effectLst/>
                <a:latin typeface="Segoe UI" panose="020B0502040204020203" pitchFamily="34" charset="0"/>
              </a:rPr>
              <a:t>Community Guidelines and Amenities in Ghent</a:t>
            </a:r>
            <a:endParaRPr lang="en-GB" b="0" i="0" dirty="0">
              <a:solidFill>
                <a:srgbClr val="242424"/>
              </a:solidFill>
              <a:effectLst/>
              <a:latin typeface="Segoe UI" panose="020B0502040204020203" pitchFamily="34" charset="0"/>
            </a:endParaRPr>
          </a:p>
          <a:p>
            <a:pPr algn="l">
              <a:buFont typeface="+mj-lt"/>
              <a:buAutoNum type="arabicPeriod"/>
            </a:pPr>
            <a:r>
              <a:rPr lang="en-GB" b="1" i="0" dirty="0">
                <a:solidFill>
                  <a:srgbClr val="242424"/>
                </a:solidFill>
                <a:effectLst/>
                <a:latin typeface="Segoe UI" panose="020B0502040204020203" pitchFamily="34" charset="0"/>
              </a:rPr>
              <a:t>No Noise in the Streets Between 10PM and 7AM</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To ensure a peaceful environment for all residents, noise in the streets is prohibited between 10PM and 7AM. This includes loud conversations, music, and other disturbances</a:t>
            </a:r>
          </a:p>
          <a:p>
            <a:pPr algn="l">
              <a:buFont typeface="+mj-lt"/>
              <a:buAutoNum type="arabicPeriod"/>
            </a:pPr>
            <a:r>
              <a:rPr lang="en-GB" b="1" i="0" dirty="0">
                <a:solidFill>
                  <a:srgbClr val="242424"/>
                </a:solidFill>
                <a:effectLst/>
                <a:latin typeface="Segoe UI" panose="020B0502040204020203" pitchFamily="34" charset="0"/>
              </a:rPr>
              <a:t>Drink Responsibly</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Enjoying Ghent's vibrant nightlife and famous Belgian beers is a great experience, but it's important to drink responsibly. Be mindful of your limits and respect others around you</a:t>
            </a:r>
          </a:p>
          <a:p>
            <a:pPr algn="l">
              <a:buFont typeface="+mj-lt"/>
              <a:buAutoNum type="arabicPeriod"/>
            </a:pPr>
            <a:r>
              <a:rPr lang="en-GB" b="1" i="0" dirty="0">
                <a:solidFill>
                  <a:srgbClr val="242424"/>
                </a:solidFill>
                <a:effectLst/>
                <a:latin typeface="Segoe UI" panose="020B0502040204020203" pitchFamily="34" charset="0"/>
              </a:rPr>
              <a:t>Public Parks</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Ghent boasts beautiful public parks where you can relax and enjoy nature. Two notable parks are:</a:t>
            </a:r>
          </a:p>
          <a:p>
            <a:pPr marL="1143000" lvl="2" indent="-228600" algn="l">
              <a:spcBef>
                <a:spcPts val="750"/>
              </a:spcBef>
              <a:spcAft>
                <a:spcPts val="750"/>
              </a:spcAft>
              <a:buFont typeface="+mj-lt"/>
              <a:buAutoNum type="arabicPeriod"/>
            </a:pPr>
            <a:r>
              <a:rPr lang="en-GB" b="1" i="0" dirty="0" err="1">
                <a:solidFill>
                  <a:srgbClr val="242424"/>
                </a:solidFill>
                <a:effectLst/>
                <a:latin typeface="Segoe UI" panose="020B0502040204020203" pitchFamily="34" charset="0"/>
              </a:rPr>
              <a:t>Blaarmeersen</a:t>
            </a:r>
            <a:r>
              <a:rPr lang="en-GB" b="0" i="0" dirty="0">
                <a:solidFill>
                  <a:srgbClr val="242424"/>
                </a:solidFill>
                <a:effectLst/>
                <a:latin typeface="Segoe UI" panose="020B0502040204020203" pitchFamily="34" charset="0"/>
              </a:rPr>
              <a:t>: A sports and recreation park with a large lake, sandy beach, and numerous activities like jogging, kayaking, and mini-golf</a:t>
            </a:r>
          </a:p>
          <a:p>
            <a:pPr marL="1143000" lvl="2" indent="-228600" algn="l">
              <a:spcBef>
                <a:spcPts val="750"/>
              </a:spcBef>
              <a:spcAft>
                <a:spcPts val="750"/>
              </a:spcAft>
              <a:buFont typeface="+mj-lt"/>
              <a:buAutoNum type="arabicPeriod"/>
            </a:pPr>
            <a:r>
              <a:rPr lang="en-GB" b="1" i="0" dirty="0" err="1">
                <a:solidFill>
                  <a:srgbClr val="242424"/>
                </a:solidFill>
                <a:effectLst/>
                <a:latin typeface="Segoe UI" panose="020B0502040204020203" pitchFamily="34" charset="0"/>
              </a:rPr>
              <a:t>Bourgoyen</a:t>
            </a:r>
            <a:r>
              <a:rPr lang="en-GB" b="0" i="0" dirty="0">
                <a:solidFill>
                  <a:srgbClr val="242424"/>
                </a:solidFill>
                <a:effectLst/>
                <a:latin typeface="Segoe UI" panose="020B0502040204020203" pitchFamily="34" charset="0"/>
              </a:rPr>
              <a:t>: A nature reserve perfect for hiking and bird-watching, offering a peaceful escape from the city</a:t>
            </a:r>
          </a:p>
          <a:p>
            <a:br>
              <a:rPr lang="en-GB" dirty="0"/>
            </a:br>
            <a:endParaRPr lang="nl-BE" dirty="0"/>
          </a:p>
        </p:txBody>
      </p:sp>
      <p:sp>
        <p:nvSpPr>
          <p:cNvPr id="4" name="Tijdelijke aanduiding voor dianummer 3">
            <a:extLst>
              <a:ext uri="{FF2B5EF4-FFF2-40B4-BE49-F238E27FC236}">
                <a16:creationId xmlns:a16="http://schemas.microsoft.com/office/drawing/2014/main" id="{EAE52D50-A0A3-D4C5-D817-64410C6A50DC}"/>
              </a:ext>
            </a:extLst>
          </p:cNvPr>
          <p:cNvSpPr>
            <a:spLocks noGrp="1"/>
          </p:cNvSpPr>
          <p:nvPr>
            <p:ph type="sldNum" sz="quarter" idx="5"/>
          </p:nvPr>
        </p:nvSpPr>
        <p:spPr/>
        <p:txBody>
          <a:bodyPr/>
          <a:lstStyle/>
          <a:p>
            <a:fld id="{539A0A48-EDB1-4AFE-B1B7-10CE2A416496}" type="slidenum">
              <a:rPr lang="en-GB" smtClean="0"/>
              <a:t>32</a:t>
            </a:fld>
            <a:endParaRPr lang="en-GB"/>
          </a:p>
        </p:txBody>
      </p:sp>
    </p:spTree>
    <p:extLst>
      <p:ext uri="{BB962C8B-B14F-4D97-AF65-F5344CB8AC3E}">
        <p14:creationId xmlns:p14="http://schemas.microsoft.com/office/powerpoint/2010/main" val="341199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42424"/>
                </a:solidFill>
                <a:effectLst/>
                <a:latin typeface="Segoe UI" panose="020B0502040204020203" pitchFamily="34" charset="0"/>
              </a:rPr>
              <a:t>Thank you for joining this presentation on culture shock in Ghent. As we've explored, Ghent is a city rich in diversity, culture, and history. While adjusting to a new environment can be challenging, it's also an opportunity for growth and learning.</a:t>
            </a:r>
          </a:p>
          <a:p>
            <a:pPr algn="l"/>
            <a:r>
              <a:rPr lang="en-GB" b="0" i="0" dirty="0">
                <a:solidFill>
                  <a:srgbClr val="242424"/>
                </a:solidFill>
                <a:effectLst/>
                <a:latin typeface="Segoe UI" panose="020B0502040204020203" pitchFamily="34" charset="0"/>
              </a:rPr>
              <a:t>Remember, experiencing culture shock is a normal part of adapting to a new place. Embrace the differences, stay open-minded, and take advantage of the resources and support available to you. Whether it's enjoying the local cuisine, participating in community activities, or simply exploring the beautiful city, Ghent has so much to offer.</a:t>
            </a:r>
          </a:p>
          <a:p>
            <a:pPr algn="l"/>
            <a:r>
              <a:rPr lang="en-GB" b="0" i="0" dirty="0">
                <a:solidFill>
                  <a:srgbClr val="242424"/>
                </a:solidFill>
                <a:effectLst/>
                <a:latin typeface="Segoe UI" panose="020B0502040204020203" pitchFamily="34" charset="0"/>
              </a:rPr>
              <a:t>By understanding and appreciating the unique aspects of life in Ghent, you'll find yourself feeling more at home in no time. If you have any questions or need further assistance, don't hesitate to reach out.</a:t>
            </a:r>
          </a:p>
          <a:p>
            <a:pPr algn="l"/>
            <a:r>
              <a:rPr lang="en-GB" b="0" i="0" dirty="0">
                <a:solidFill>
                  <a:srgbClr val="242424"/>
                </a:solidFill>
                <a:effectLst/>
                <a:latin typeface="Segoe UI" panose="020B0502040204020203" pitchFamily="34" charset="0"/>
              </a:rPr>
              <a:t>Thank you, and best of luck on your journey in Ghent!</a:t>
            </a:r>
          </a:p>
          <a:p>
            <a:endParaRPr lang="en-US" dirty="0"/>
          </a:p>
        </p:txBody>
      </p:sp>
      <p:sp>
        <p:nvSpPr>
          <p:cNvPr id="4" name="Slide Number Placeholder 3"/>
          <p:cNvSpPr>
            <a:spLocks noGrp="1"/>
          </p:cNvSpPr>
          <p:nvPr>
            <p:ph type="sldNum" sz="quarter" idx="5"/>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38227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Culture Shock Can Affect You in Different Ways</a:t>
            </a:r>
          </a:p>
          <a:p>
            <a:pPr fontAlgn="t"/>
            <a:r>
              <a:rPr lang="en-GB" sz="1200" b="0" i="0" kern="1200" dirty="0">
                <a:solidFill>
                  <a:schemeClr val="tx1"/>
                </a:solidFill>
                <a:effectLst/>
                <a:latin typeface="+mn-lt"/>
                <a:ea typeface="+mn-ea"/>
                <a:cs typeface="+mn-cs"/>
              </a:rPr>
              <a:t>It’s helpful to know the three main areas it affects:</a:t>
            </a:r>
          </a:p>
          <a:p>
            <a:pPr fontAlgn="t"/>
            <a:r>
              <a:rPr lang="en-GB" sz="1200" b="1" i="0" kern="1200" dirty="0">
                <a:solidFill>
                  <a:schemeClr val="tx1"/>
                </a:solidFill>
                <a:effectLst/>
                <a:latin typeface="+mn-lt"/>
                <a:ea typeface="+mn-ea"/>
                <a:cs typeface="+mn-cs"/>
              </a:rPr>
              <a:t>1. Personal Shock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is about how you feel emotionally and mentally in a new place. You might feel homesick, stressed, or overwhelmed as you get used to new routines and surroundings.</a:t>
            </a:r>
          </a:p>
          <a:p>
            <a:pPr fontAlgn="t"/>
            <a:r>
              <a:rPr lang="en-GB" sz="1200" b="1" i="0" kern="1200" dirty="0">
                <a:solidFill>
                  <a:schemeClr val="tx1"/>
                </a:solidFill>
                <a:effectLst/>
                <a:latin typeface="+mn-lt"/>
                <a:ea typeface="+mn-ea"/>
                <a:cs typeface="+mn-cs"/>
              </a:rPr>
              <a:t>2. Social Shock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is about fitting in socially. You might find it hard to understand local customs, communicate well, or feel like you belong.</a:t>
            </a:r>
          </a:p>
          <a:p>
            <a:pPr fontAlgn="t"/>
            <a:r>
              <a:rPr lang="en-GB" sz="1200" b="1" i="0" kern="1200" dirty="0">
                <a:solidFill>
                  <a:schemeClr val="tx1"/>
                </a:solidFill>
                <a:effectLst/>
                <a:latin typeface="+mn-lt"/>
                <a:ea typeface="+mn-ea"/>
                <a:cs typeface="+mn-cs"/>
              </a:rPr>
              <a:t>3. Academic Shock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is about adjusting to a new education system. Teaching styles, expectations, and academic pressure might be very different from what you’re used to.</a:t>
            </a:r>
          </a:p>
          <a:p>
            <a:pPr fontAlgn="t"/>
            <a:r>
              <a:rPr lang="en-GB" sz="1200" b="0" i="0" kern="1200" dirty="0">
                <a:solidFill>
                  <a:schemeClr val="tx1"/>
                </a:solidFill>
                <a:effectLst/>
                <a:latin typeface="+mn-lt"/>
                <a:ea typeface="+mn-ea"/>
                <a:cs typeface="+mn-cs"/>
              </a:rPr>
              <a:t>By knowing these areas, you can prepare better and handle culture shock more easily during your time in Belgium.</a:t>
            </a:r>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272848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E909D-5AF6-0AF3-E5D2-625E94AE01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81FBC1-5C87-431E-B383-715D44A62BF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82BAF80-1467-9337-DAC2-B0D3DC04FD5B}"/>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Personal Shock: How It Can Affect You</a:t>
            </a:r>
          </a:p>
          <a:p>
            <a:pPr fontAlgn="t"/>
            <a:r>
              <a:rPr lang="en-GB" sz="1200" b="0" i="0" kern="1200" dirty="0">
                <a:solidFill>
                  <a:schemeClr val="tx1"/>
                </a:solidFill>
                <a:effectLst/>
                <a:latin typeface="+mn-lt"/>
                <a:ea typeface="+mn-ea"/>
                <a:cs typeface="+mn-cs"/>
              </a:rPr>
              <a:t>When you go through culture shock, your emotions and mental well-being can really be impacted. Here are some common feelings:</a:t>
            </a:r>
          </a:p>
          <a:p>
            <a:pPr fontAlgn="t"/>
            <a:r>
              <a:rPr lang="en-GB" sz="1200" b="1" i="0" kern="1200" dirty="0">
                <a:solidFill>
                  <a:schemeClr val="tx1"/>
                </a:solidFill>
                <a:effectLst/>
                <a:latin typeface="+mn-lt"/>
                <a:ea typeface="+mn-ea"/>
                <a:cs typeface="+mn-cs"/>
              </a:rPr>
              <a:t>Sadness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You might feel sad because you miss familiar places, people, and routines. This is a normal reaction to being in a new environment.</a:t>
            </a:r>
          </a:p>
          <a:p>
            <a:pPr fontAlgn="t"/>
            <a:r>
              <a:rPr lang="en-GB" sz="1200" b="1" i="0" kern="1200" dirty="0">
                <a:solidFill>
                  <a:schemeClr val="tx1"/>
                </a:solidFill>
                <a:effectLst/>
                <a:latin typeface="+mn-lt"/>
                <a:ea typeface="+mn-ea"/>
                <a:cs typeface="+mn-cs"/>
              </a:rPr>
              <a:t>Loneliness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Being far from family and friends can make you feel lonely. It takes time to build new friendships and find support in your new surroundings.</a:t>
            </a:r>
          </a:p>
          <a:p>
            <a:pPr fontAlgn="t"/>
            <a:r>
              <a:rPr lang="en-GB" sz="1200" b="1" i="0" kern="1200" dirty="0">
                <a:solidFill>
                  <a:schemeClr val="tx1"/>
                </a:solidFill>
                <a:effectLst/>
                <a:latin typeface="+mn-lt"/>
                <a:ea typeface="+mn-ea"/>
                <a:cs typeface="+mn-cs"/>
              </a:rPr>
              <a:t>Homesickness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Missing home is one of the most common challenges. You might miss the comfort and familiarity of your country, which makes adjusting harder. Homesickness can hit early or later—often around holidays or family events. Many students also feel it more in winter when it’s dark, rainy, and cold.</a:t>
            </a:r>
          </a:p>
          <a:p>
            <a:pPr fontAlgn="t"/>
            <a:r>
              <a:rPr lang="en-GB" sz="1200" b="1" i="0" kern="1200" dirty="0">
                <a:solidFill>
                  <a:schemeClr val="tx1"/>
                </a:solidFill>
                <a:effectLst/>
                <a:latin typeface="+mn-lt"/>
                <a:ea typeface="+mn-ea"/>
                <a:cs typeface="+mn-cs"/>
              </a:rPr>
              <a:t>Frustration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Learning new ways of doing things can be frustrating. Simple tasks might feel complicated, and language barriers or different social norms can add stress.</a:t>
            </a:r>
          </a:p>
          <a:p>
            <a:pPr fontAlgn="t"/>
            <a:r>
              <a:rPr lang="en-GB" sz="1200" b="1" i="0" kern="1200" dirty="0">
                <a:solidFill>
                  <a:schemeClr val="tx1"/>
                </a:solidFill>
                <a:effectLst/>
                <a:latin typeface="+mn-lt"/>
                <a:ea typeface="+mn-ea"/>
                <a:cs typeface="+mn-cs"/>
              </a:rPr>
              <a:t>Anxiety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Not knowing what to expect in a new culture can cause anxiety. You might worry about fitting in, doing well in school, or managing daily life.</a:t>
            </a:r>
          </a:p>
          <a:p>
            <a:pPr algn="l"/>
            <a:endParaRPr lang="en-US" b="0" i="0" dirty="0">
              <a:solidFill>
                <a:srgbClr val="333333"/>
              </a:solidFill>
              <a:effectLst/>
              <a:latin typeface="Arial" panose="020B0604020202020204" pitchFamily="34" charset="0"/>
            </a:endParaRPr>
          </a:p>
          <a:p>
            <a:endParaRPr lang="nl-BE" dirty="0"/>
          </a:p>
        </p:txBody>
      </p:sp>
      <p:sp>
        <p:nvSpPr>
          <p:cNvPr id="4" name="Tijdelijke aanduiding voor dianummer 3">
            <a:extLst>
              <a:ext uri="{FF2B5EF4-FFF2-40B4-BE49-F238E27FC236}">
                <a16:creationId xmlns:a16="http://schemas.microsoft.com/office/drawing/2014/main" id="{3D443FEA-4DBA-5671-97FD-43A9A7575CE6}"/>
              </a:ext>
            </a:extLst>
          </p:cNvPr>
          <p:cNvSpPr>
            <a:spLocks noGrp="1"/>
          </p:cNvSpPr>
          <p:nvPr>
            <p:ph type="sldNum" sz="quarter" idx="5"/>
          </p:nvPr>
        </p:nvSpPr>
        <p:spPr/>
        <p:txBody>
          <a:bodyPr/>
          <a:lstStyle/>
          <a:p>
            <a:fld id="{539A0A48-EDB1-4AFE-B1B7-10CE2A416496}" type="slidenum">
              <a:rPr lang="en-GB" smtClean="0"/>
              <a:t>6</a:t>
            </a:fld>
            <a:endParaRPr lang="en-GB"/>
          </a:p>
        </p:txBody>
      </p:sp>
    </p:spTree>
    <p:extLst>
      <p:ext uri="{BB962C8B-B14F-4D97-AF65-F5344CB8AC3E}">
        <p14:creationId xmlns:p14="http://schemas.microsoft.com/office/powerpoint/2010/main" val="2090248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FB694-0B2C-DD12-7280-8546AC4AFC4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01FE3BE-384C-BE14-4EBD-808FD2384A2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1F1EE1-1B4D-FD42-DD4A-0DFDC42C83B5}"/>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Social Shock: How It Can Affect You</a:t>
            </a:r>
          </a:p>
          <a:p>
            <a:pPr fontAlgn="t"/>
            <a:r>
              <a:rPr lang="en-GB" sz="1200" b="0" i="0" kern="1200" dirty="0">
                <a:solidFill>
                  <a:schemeClr val="tx1"/>
                </a:solidFill>
                <a:effectLst/>
                <a:latin typeface="+mn-lt"/>
                <a:ea typeface="+mn-ea"/>
                <a:cs typeface="+mn-cs"/>
              </a:rPr>
              <a:t>Social shock can make it harder to connect with people and feel at home in your new environment. Here are some common challenges:</a:t>
            </a:r>
          </a:p>
          <a:p>
            <a:pPr fontAlgn="t"/>
            <a:r>
              <a:rPr lang="en-GB" sz="1200" b="1" i="0" kern="1200" dirty="0">
                <a:solidFill>
                  <a:schemeClr val="tx1"/>
                </a:solidFill>
                <a:effectLst/>
                <a:latin typeface="+mn-lt"/>
                <a:ea typeface="+mn-ea"/>
                <a:cs typeface="+mn-cs"/>
              </a:rPr>
              <a:t>Feeling Left Out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You might feel excluded from activities or conversations, especially if you don’t know the local customs or language. This can make it hard to feel like you belong.</a:t>
            </a:r>
          </a:p>
          <a:p>
            <a:pPr fontAlgn="t"/>
            <a:r>
              <a:rPr lang="en-GB" sz="1200" b="1" i="0" kern="1200" dirty="0">
                <a:solidFill>
                  <a:schemeClr val="tx1"/>
                </a:solidFill>
                <a:effectLst/>
                <a:latin typeface="+mn-lt"/>
                <a:ea typeface="+mn-ea"/>
                <a:cs typeface="+mn-cs"/>
              </a:rPr>
              <a:t>Feeling Misunderstood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Cultural differences can cause misunderstandings. You might feel like people don’t “get” your background or the way you express yourself, which can be frustrating.</a:t>
            </a:r>
          </a:p>
          <a:p>
            <a:pPr fontAlgn="t"/>
            <a:r>
              <a:rPr lang="en-GB" sz="1200" b="1" i="0" kern="1200" dirty="0">
                <a:solidFill>
                  <a:schemeClr val="tx1"/>
                </a:solidFill>
                <a:effectLst/>
                <a:latin typeface="+mn-lt"/>
                <a:ea typeface="+mn-ea"/>
                <a:cs typeface="+mn-cs"/>
              </a:rPr>
              <a:t>Negative Views of Local People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When adapting feels hard, it’s easy to think locals are unfriendly or difficult to relate to. This can slow down your integration.</a:t>
            </a:r>
          </a:p>
          <a:p>
            <a:pPr fontAlgn="t"/>
            <a:r>
              <a:rPr lang="en-GB" sz="1200" b="1" i="0" kern="1200" dirty="0">
                <a:solidFill>
                  <a:schemeClr val="tx1"/>
                </a:solidFill>
                <a:effectLst/>
                <a:latin typeface="+mn-lt"/>
                <a:ea typeface="+mn-ea"/>
                <a:cs typeface="+mn-cs"/>
              </a:rPr>
              <a:t>Sticking to People from Your Own Country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It’s natural to look for others from your home country for comfort. While this helps, it can also make adapting to the new culture slower.</a:t>
            </a:r>
          </a:p>
          <a:p>
            <a:pPr fontAlgn="t"/>
            <a:r>
              <a:rPr lang="en-GB" sz="1200" b="1" i="0" kern="1200" dirty="0">
                <a:solidFill>
                  <a:schemeClr val="tx1"/>
                </a:solidFill>
                <a:effectLst/>
                <a:latin typeface="+mn-lt"/>
                <a:ea typeface="+mn-ea"/>
                <a:cs typeface="+mn-cs"/>
              </a:rPr>
              <a:t>Homesickness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Social shock can make homesickness worse. Missing your usual social support can make it harder to engage with new people and experiences.</a:t>
            </a:r>
          </a:p>
          <a:p>
            <a:endParaRPr lang="nl-BE" dirty="0"/>
          </a:p>
        </p:txBody>
      </p:sp>
      <p:sp>
        <p:nvSpPr>
          <p:cNvPr id="4" name="Tijdelijke aanduiding voor dianummer 3">
            <a:extLst>
              <a:ext uri="{FF2B5EF4-FFF2-40B4-BE49-F238E27FC236}">
                <a16:creationId xmlns:a16="http://schemas.microsoft.com/office/drawing/2014/main" id="{197722F9-4B2D-CF24-7E1C-B5CD31D09C91}"/>
              </a:ext>
            </a:extLst>
          </p:cNvPr>
          <p:cNvSpPr>
            <a:spLocks noGrp="1"/>
          </p:cNvSpPr>
          <p:nvPr>
            <p:ph type="sldNum" sz="quarter" idx="5"/>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418409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372FE-1C3B-B3D1-BCB8-164A9CD309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7347779-77D2-9709-85C0-BC8BE63726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7E76379-57E3-C131-EE68-DCEB20A25452}"/>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Academic Shock: What It Means</a:t>
            </a:r>
          </a:p>
          <a:p>
            <a:pPr fontAlgn="t"/>
            <a:r>
              <a:rPr lang="en-GB" sz="1200" b="0" i="0" kern="1200" dirty="0">
                <a:solidFill>
                  <a:schemeClr val="tx1"/>
                </a:solidFill>
                <a:effectLst/>
                <a:latin typeface="+mn-lt"/>
                <a:ea typeface="+mn-ea"/>
                <a:cs typeface="+mn-cs"/>
              </a:rPr>
              <a:t>Adjusting to a new education system can be a big challenge. Here are some common issues:</a:t>
            </a:r>
          </a:p>
          <a:p>
            <a:pPr fontAlgn="t"/>
            <a:r>
              <a:rPr lang="en-GB" sz="1200" b="1" i="0" kern="1200" dirty="0">
                <a:solidFill>
                  <a:schemeClr val="tx1"/>
                </a:solidFill>
                <a:effectLst/>
                <a:latin typeface="+mn-lt"/>
                <a:ea typeface="+mn-ea"/>
                <a:cs typeface="+mn-cs"/>
              </a:rPr>
              <a:t>Different Lecture Styles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Lectures might look and feel different from what you’re used to. This can make it harder to follow and take good notes.</a:t>
            </a:r>
          </a:p>
          <a:p>
            <a:pPr fontAlgn="t"/>
            <a:r>
              <a:rPr lang="en-GB" sz="1200" b="1" i="0" kern="1200" dirty="0">
                <a:solidFill>
                  <a:schemeClr val="tx1"/>
                </a:solidFill>
                <a:effectLst/>
                <a:latin typeface="+mn-lt"/>
                <a:ea typeface="+mn-ea"/>
                <a:cs typeface="+mn-cs"/>
              </a:rPr>
              <a:t>Understanding the Lecturer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Accents, teaching styles, or local references can make it tough to understand your professors, which can lead to confusion.</a:t>
            </a:r>
          </a:p>
          <a:p>
            <a:pPr fontAlgn="t"/>
            <a:r>
              <a:rPr lang="en-GB" sz="1200" b="1" i="0" kern="1200" dirty="0">
                <a:solidFill>
                  <a:schemeClr val="tx1"/>
                </a:solidFill>
                <a:effectLst/>
                <a:latin typeface="+mn-lt"/>
                <a:ea typeface="+mn-ea"/>
                <a:cs typeface="+mn-cs"/>
              </a:rPr>
              <a:t>Underestimating the Workload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amount of work or expectations might be higher or just different. It’s easy to underestimate and fall behind, which can cause stress.</a:t>
            </a:r>
          </a:p>
          <a:p>
            <a:pPr fontAlgn="t"/>
            <a:r>
              <a:rPr lang="en-GB" sz="1200" b="1" i="0" kern="1200" dirty="0">
                <a:solidFill>
                  <a:schemeClr val="tx1"/>
                </a:solidFill>
                <a:effectLst/>
                <a:latin typeface="+mn-lt"/>
                <a:ea typeface="+mn-ea"/>
                <a:cs typeface="+mn-cs"/>
              </a:rPr>
              <a:t>Assignments and Exams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Every academic system has its own way of doing things. You might not fully understand what’s expected, which can lead to mistakes or lower grades.</a:t>
            </a:r>
          </a:p>
          <a:p>
            <a:endParaRPr lang="nl-BE" dirty="0"/>
          </a:p>
        </p:txBody>
      </p:sp>
      <p:sp>
        <p:nvSpPr>
          <p:cNvPr id="4" name="Tijdelijke aanduiding voor dianummer 3">
            <a:extLst>
              <a:ext uri="{FF2B5EF4-FFF2-40B4-BE49-F238E27FC236}">
                <a16:creationId xmlns:a16="http://schemas.microsoft.com/office/drawing/2014/main" id="{5A1788B7-AE61-3541-4488-D829E18D0BE5}"/>
              </a:ext>
            </a:extLst>
          </p:cNvPr>
          <p:cNvSpPr>
            <a:spLocks noGrp="1"/>
          </p:cNvSpPr>
          <p:nvPr>
            <p:ph type="sldNum" sz="quarter" idx="5"/>
          </p:nvPr>
        </p:nvSpPr>
        <p:spPr/>
        <p:txBody>
          <a:bodyPr/>
          <a:lstStyle/>
          <a:p>
            <a:fld id="{539A0A48-EDB1-4AFE-B1B7-10CE2A416496}" type="slidenum">
              <a:rPr lang="en-GB" smtClean="0"/>
              <a:t>8</a:t>
            </a:fld>
            <a:endParaRPr lang="en-GB"/>
          </a:p>
        </p:txBody>
      </p:sp>
    </p:spTree>
    <p:extLst>
      <p:ext uri="{BB962C8B-B14F-4D97-AF65-F5344CB8AC3E}">
        <p14:creationId xmlns:p14="http://schemas.microsoft.com/office/powerpoint/2010/main" val="3325341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39A7B-1D62-4ED6-BE38-F30EBAD0DA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ED62B7A-DB38-B93B-DB2C-4F94ED66A25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8FDDE8E-C874-053A-98D6-25FB78242EDA}"/>
              </a:ext>
            </a:extLst>
          </p:cNvPr>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It's important to know that you are not alone in experiencing culture shock. Results from a recent survey show that almost all students, to varying degrees, experience culture shock during their time abroad.</a:t>
            </a:r>
          </a:p>
          <a:p>
            <a:pPr fontAlgn="t"/>
            <a:r>
              <a:rPr lang="en-GB" sz="1200" b="0" i="0" kern="1200" dirty="0">
                <a:solidFill>
                  <a:schemeClr val="tx1"/>
                </a:solidFill>
                <a:effectLst/>
                <a:latin typeface="+mn-lt"/>
                <a:ea typeface="+mn-ea"/>
                <a:cs typeface="+mn-cs"/>
              </a:rPr>
              <a:t>So if you feel confused, frustrated, or homesick, that’s completely normal—and many others feel the same way.</a:t>
            </a:r>
          </a:p>
          <a:p>
            <a:pPr fontAlgn="t"/>
            <a:r>
              <a:rPr lang="en-GB" sz="1200" b="0" i="0" kern="1200" dirty="0">
                <a:solidFill>
                  <a:schemeClr val="tx1"/>
                </a:solidFill>
                <a:effectLst/>
                <a:latin typeface="+mn-lt"/>
                <a:ea typeface="+mn-ea"/>
                <a:cs typeface="+mn-cs"/>
              </a:rPr>
              <a:t>By understanding these feelings, we can support each other and find ways to adapt together. Don’t hesitate to share how you feel and ask for help from other students, professors, or advisors.</a:t>
            </a:r>
          </a:p>
          <a:p>
            <a:pPr fontAlgn="t"/>
            <a:r>
              <a:rPr lang="en-GB" sz="1200" b="0" i="0" kern="1200" dirty="0">
                <a:solidFill>
                  <a:schemeClr val="tx1"/>
                </a:solidFill>
                <a:effectLst/>
                <a:latin typeface="+mn-lt"/>
                <a:ea typeface="+mn-ea"/>
                <a:cs typeface="+mn-cs"/>
              </a:rPr>
              <a:t>Together, we can make sure your time in Belgium is not only challenging but also rewarding and unforgettable.</a:t>
            </a:r>
          </a:p>
          <a:p>
            <a:endParaRPr lang="nl-BE" dirty="0"/>
          </a:p>
        </p:txBody>
      </p:sp>
      <p:sp>
        <p:nvSpPr>
          <p:cNvPr id="4" name="Tijdelijke aanduiding voor dianummer 3">
            <a:extLst>
              <a:ext uri="{FF2B5EF4-FFF2-40B4-BE49-F238E27FC236}">
                <a16:creationId xmlns:a16="http://schemas.microsoft.com/office/drawing/2014/main" id="{003F131D-FD92-098B-D55D-9D45032B8614}"/>
              </a:ext>
            </a:extLst>
          </p:cNvPr>
          <p:cNvSpPr>
            <a:spLocks noGrp="1"/>
          </p:cNvSpPr>
          <p:nvPr>
            <p:ph type="sldNum" sz="quarter" idx="5"/>
          </p:nvPr>
        </p:nvSpPr>
        <p:spPr/>
        <p:txBody>
          <a:bodyPr/>
          <a:lstStyle/>
          <a:p>
            <a:fld id="{539A0A48-EDB1-4AFE-B1B7-10CE2A416496}" type="slidenum">
              <a:rPr lang="en-GB" smtClean="0"/>
              <a:t>9</a:t>
            </a:fld>
            <a:endParaRPr lang="en-GB"/>
          </a:p>
        </p:txBody>
      </p:sp>
    </p:spTree>
    <p:extLst>
      <p:ext uri="{BB962C8B-B14F-4D97-AF65-F5344CB8AC3E}">
        <p14:creationId xmlns:p14="http://schemas.microsoft.com/office/powerpoint/2010/main" val="1591443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F884F-29DC-F6BC-22B3-28688E38C5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801532-0C3C-35C1-1A23-A10CBE76842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8DC5076-8D56-487E-31C6-762AEE97449F}"/>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Main Sources of Stress</a:t>
            </a:r>
          </a:p>
          <a:p>
            <a:pPr fontAlgn="t"/>
            <a:r>
              <a:rPr lang="en-GB" sz="1200" b="0" i="0" kern="1200" dirty="0">
                <a:solidFill>
                  <a:schemeClr val="tx1"/>
                </a:solidFill>
                <a:effectLst/>
                <a:latin typeface="+mn-lt"/>
                <a:ea typeface="+mn-ea"/>
                <a:cs typeface="+mn-cs"/>
              </a:rPr>
              <a:t>This slide shows the biggest stress factors for students:</a:t>
            </a:r>
          </a:p>
          <a:p>
            <a:pPr fontAlgn="t"/>
            <a:r>
              <a:rPr lang="en-GB" sz="1200" b="0" i="0" kern="1200" dirty="0">
                <a:solidFill>
                  <a:schemeClr val="tx1"/>
                </a:solidFill>
                <a:effectLst/>
                <a:latin typeface="+mn-lt"/>
                <a:ea typeface="+mn-ea"/>
                <a:cs typeface="+mn-cs"/>
              </a:rPr>
              <a:t>Heavy workload</a:t>
            </a:r>
          </a:p>
          <a:p>
            <a:pPr fontAlgn="t"/>
            <a:r>
              <a:rPr lang="en-GB" sz="1200" b="0" i="0" kern="1200" dirty="0">
                <a:solidFill>
                  <a:schemeClr val="tx1"/>
                </a:solidFill>
                <a:effectLst/>
                <a:latin typeface="+mn-lt"/>
                <a:ea typeface="+mn-ea"/>
                <a:cs typeface="+mn-cs"/>
              </a:rPr>
              <a:t>Contact with national students</a:t>
            </a:r>
          </a:p>
          <a:p>
            <a:pPr fontAlgn="t"/>
            <a:r>
              <a:rPr lang="en-GB" sz="1200" b="0" i="0" kern="1200" dirty="0">
                <a:solidFill>
                  <a:schemeClr val="tx1"/>
                </a:solidFill>
                <a:effectLst/>
                <a:latin typeface="+mn-lt"/>
                <a:ea typeface="+mn-ea"/>
                <a:cs typeface="+mn-cs"/>
              </a:rPr>
              <a:t>Different teaching methods</a:t>
            </a:r>
          </a:p>
          <a:p>
            <a:pPr fontAlgn="t"/>
            <a:r>
              <a:rPr lang="en-GB" sz="1200" b="0" i="0" kern="1200" dirty="0">
                <a:solidFill>
                  <a:schemeClr val="tx1"/>
                </a:solidFill>
                <a:effectLst/>
                <a:latin typeface="+mn-lt"/>
                <a:ea typeface="+mn-ea"/>
                <a:cs typeface="+mn-cs"/>
              </a:rPr>
              <a:t>Course level</a:t>
            </a:r>
          </a:p>
          <a:p>
            <a:pPr fontAlgn="t"/>
            <a:r>
              <a:rPr lang="en-GB" sz="1200" b="0" i="0" kern="1200" dirty="0">
                <a:solidFill>
                  <a:schemeClr val="tx1"/>
                </a:solidFill>
                <a:effectLst/>
                <a:latin typeface="+mn-lt"/>
                <a:ea typeface="+mn-ea"/>
                <a:cs typeface="+mn-cs"/>
              </a:rPr>
              <a:t>These challenges are closely linked to </a:t>
            </a:r>
            <a:r>
              <a:rPr lang="en-GB" sz="1200" b="1" i="0" kern="1200" dirty="0">
                <a:solidFill>
                  <a:schemeClr val="tx1"/>
                </a:solidFill>
                <a:effectLst/>
                <a:latin typeface="+mn-lt"/>
                <a:ea typeface="+mn-ea"/>
                <a:cs typeface="+mn-cs"/>
              </a:rPr>
              <a:t>academic shock</a:t>
            </a:r>
            <a:r>
              <a:rPr lang="en-GB" sz="1200" b="0" i="0" kern="1200" dirty="0">
                <a:solidFill>
                  <a:schemeClr val="tx1"/>
                </a:solidFill>
                <a:effectLst/>
                <a:latin typeface="+mn-lt"/>
                <a:ea typeface="+mn-ea"/>
                <a:cs typeface="+mn-cs"/>
              </a:rPr>
              <a:t>, which we talked about earlier.</a:t>
            </a:r>
          </a:p>
        </p:txBody>
      </p:sp>
      <p:sp>
        <p:nvSpPr>
          <p:cNvPr id="4" name="Tijdelijke aanduiding voor dianummer 3">
            <a:extLst>
              <a:ext uri="{FF2B5EF4-FFF2-40B4-BE49-F238E27FC236}">
                <a16:creationId xmlns:a16="http://schemas.microsoft.com/office/drawing/2014/main" id="{99B2D14B-6879-1C94-4D93-203771A12286}"/>
              </a:ext>
            </a:extLst>
          </p:cNvPr>
          <p:cNvSpPr>
            <a:spLocks noGrp="1"/>
          </p:cNvSpPr>
          <p:nvPr>
            <p:ph type="sldNum" sz="quarter" idx="5"/>
          </p:nvPr>
        </p:nvSpPr>
        <p:spPr/>
        <p:txBody>
          <a:bodyPr/>
          <a:lstStyle/>
          <a:p>
            <a:fld id="{539A0A48-EDB1-4AFE-B1B7-10CE2A416496}" type="slidenum">
              <a:rPr lang="en-GB" smtClean="0"/>
              <a:t>10</a:t>
            </a:fld>
            <a:endParaRPr lang="en-GB"/>
          </a:p>
        </p:txBody>
      </p:sp>
    </p:spTree>
    <p:extLst>
      <p:ext uri="{BB962C8B-B14F-4D97-AF65-F5344CB8AC3E}">
        <p14:creationId xmlns:p14="http://schemas.microsoft.com/office/powerpoint/2010/main" val="2795732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7F939-EB3F-4BC4-6B84-87415940A9D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E31B97A-16FD-6A41-960D-5DB156D0AE3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135C72-ED35-8230-C1B8-78F251ED4E6F}"/>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When you come to Belgium, you’ll notice some cultural and social differences. These can show up in two main areas:</a:t>
            </a: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At Ghent University</a:t>
            </a:r>
            <a:r>
              <a:rPr lang="en-GB" sz="1200" b="0" i="0" kern="1200" dirty="0">
                <a:solidFill>
                  <a:schemeClr val="tx1"/>
                </a:solidFill>
                <a:effectLst/>
                <a:latin typeface="+mn-lt"/>
                <a:ea typeface="+mn-ea"/>
                <a:cs typeface="+mn-cs"/>
              </a:rPr>
              <a:t> – Things like teaching styles, classroom interaction, and how students and professors communicate might feel different from what you’re used to.</a:t>
            </a:r>
          </a:p>
          <a:p>
            <a:pPr fontAlgn="t"/>
            <a:r>
              <a:rPr lang="en-GB" sz="1200" b="1" i="0" kern="1200" dirty="0">
                <a:solidFill>
                  <a:schemeClr val="tx1"/>
                </a:solidFill>
                <a:effectLst/>
                <a:latin typeface="+mn-lt"/>
                <a:ea typeface="+mn-ea"/>
                <a:cs typeface="+mn-cs"/>
              </a:rPr>
              <a:t>In Belgian society</a:t>
            </a:r>
            <a:r>
              <a:rPr lang="en-GB" sz="1200" b="0" i="0" kern="1200" dirty="0">
                <a:solidFill>
                  <a:schemeClr val="tx1"/>
                </a:solidFill>
                <a:effectLst/>
                <a:latin typeface="+mn-lt"/>
                <a:ea typeface="+mn-ea"/>
                <a:cs typeface="+mn-cs"/>
              </a:rPr>
              <a:t> – Daily life can bring surprises too. Social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how people build relationships, and everyday routines might not be the same as at home.</a:t>
            </a:r>
          </a:p>
          <a:p>
            <a:endParaRPr lang="nl-BE" dirty="0"/>
          </a:p>
        </p:txBody>
      </p:sp>
      <p:sp>
        <p:nvSpPr>
          <p:cNvPr id="4" name="Tijdelijke aanduiding voor dianummer 3">
            <a:extLst>
              <a:ext uri="{FF2B5EF4-FFF2-40B4-BE49-F238E27FC236}">
                <a16:creationId xmlns:a16="http://schemas.microsoft.com/office/drawing/2014/main" id="{01DAEB9F-FD9D-6D4F-22CC-A4D8B5C2184D}"/>
              </a:ext>
            </a:extLst>
          </p:cNvPr>
          <p:cNvSpPr>
            <a:spLocks noGrp="1"/>
          </p:cNvSpPr>
          <p:nvPr>
            <p:ph type="sldNum" sz="quarter" idx="5"/>
          </p:nvPr>
        </p:nvSpPr>
        <p:spPr/>
        <p:txBody>
          <a:bodyPr/>
          <a:lstStyle/>
          <a:p>
            <a:fld id="{539A0A48-EDB1-4AFE-B1B7-10CE2A416496}" type="slidenum">
              <a:rPr lang="en-GB" smtClean="0"/>
              <a:t>13</a:t>
            </a:fld>
            <a:endParaRPr lang="en-GB"/>
          </a:p>
        </p:txBody>
      </p:sp>
    </p:spTree>
    <p:extLst>
      <p:ext uri="{BB962C8B-B14F-4D97-AF65-F5344CB8AC3E}">
        <p14:creationId xmlns:p14="http://schemas.microsoft.com/office/powerpoint/2010/main" val="179471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13-1-2026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771663" y="2687658"/>
            <a:ext cx="15491472" cy="5389769"/>
          </a:xfrm>
          <a:prstGeom prst="rect">
            <a:avLst/>
          </a:prstGeom>
        </p:spPr>
        <p:txBody>
          <a:bodyPr/>
          <a:lstStyle>
            <a:lvl1pPr marL="0" indent="0">
              <a:buNone/>
              <a:defRPr baseline="0">
                <a:latin typeface="UGent Panno Text" panose="02000506040000040003" pitchFamily="2" charset="0"/>
              </a:defRPr>
            </a:lvl1pPr>
            <a:lvl2pPr marL="13546" indent="374759">
              <a:buClr>
                <a:srgbClr val="1E64C8"/>
              </a:buClr>
              <a:tabLst/>
              <a:defRPr baseline="0">
                <a:latin typeface="UGent Panno Text" panose="02000506040000040003" pitchFamily="2" charset="0"/>
              </a:defRPr>
            </a:lvl2pPr>
            <a:lvl3pPr marL="1140081" indent="-374759">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dirty="0"/>
              <a:t>Click to add text</a:t>
            </a:r>
          </a:p>
          <a:p>
            <a:pPr lvl="1"/>
            <a:r>
              <a:rPr lang="en-GB" dirty="0"/>
              <a:t>Level 1</a:t>
            </a:r>
          </a:p>
          <a:p>
            <a:pPr lvl="2"/>
            <a:r>
              <a:rPr lang="en-GB" dirty="0"/>
              <a:t>Level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772113" y="1635760"/>
            <a:ext cx="15491472" cy="781191"/>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3982" b="0" i="0" baseline="0" dirty="0">
                <a:latin typeface="UGent Panno Text SemiLight" panose="02000406040000040003" pitchFamily="2" charset="0"/>
              </a:rPr>
              <a:t>Click to add subtitle</a:t>
            </a:r>
            <a:endParaRPr lang="en-BE" sz="3982" b="0" i="0" baseline="0" dirty="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771664" y="356971"/>
            <a:ext cx="15491921" cy="1270977"/>
          </a:xfrm>
          <a:prstGeom prst="rect">
            <a:avLst/>
          </a:prstGeom>
        </p:spPr>
        <p:txBody>
          <a:bodyPr tIns="0" bIns="0"/>
          <a:lstStyle>
            <a:lvl1pPr>
              <a:defRPr sz="6257" b="1" i="0" cap="all" baseline="0">
                <a:solidFill>
                  <a:srgbClr val="1E64C8"/>
                </a:solidFill>
                <a:latin typeface="UGent Panno Text" panose="02000506040000040003" pitchFamily="2" charset="0"/>
              </a:defRPr>
            </a:lvl1pPr>
          </a:lstStyle>
          <a:p>
            <a:r>
              <a:rPr lang="en-GB" dirty="0"/>
              <a:t>CLICK TO ADD TITLE</a:t>
            </a:r>
            <a:endParaRPr lang="en-BE" dirty="0"/>
          </a:p>
        </p:txBody>
      </p:sp>
    </p:spTree>
    <p:extLst>
      <p:ext uri="{BB962C8B-B14F-4D97-AF65-F5344CB8AC3E}">
        <p14:creationId xmlns:p14="http://schemas.microsoft.com/office/powerpoint/2010/main" val="2154611890"/>
      </p:ext>
    </p:extLst>
  </p:cSld>
  <p:clrMapOvr>
    <a:masterClrMapping/>
  </p:clrMapOvr>
  <p:extLst>
    <p:ext uri="{DCECCB84-F9BA-43D5-87BE-67443E8EF086}">
      <p15:sldGuideLst xmlns:p15="http://schemas.microsoft.com/office/powerpoint/2012/main">
        <p15:guide id="1" orient="horz" pos="2160">
          <p15:clr>
            <a:srgbClr val="FBAE40"/>
          </p15:clr>
        </p15:guide>
        <p15:guide id="2" pos="32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771664" y="2687658"/>
            <a:ext cx="7594247" cy="5389769"/>
          </a:xfrm>
          <a:prstGeom prst="rect">
            <a:avLst/>
          </a:prstGeom>
        </p:spPr>
        <p:txBody>
          <a:bodyPr/>
          <a:lstStyle>
            <a:lvl1pPr marL="0" indent="0">
              <a:buNone/>
              <a:defRPr baseline="0">
                <a:latin typeface="UGent Panno Text" panose="02000506040000040003" pitchFamily="2" charset="0"/>
              </a:defRPr>
            </a:lvl1pPr>
            <a:lvl2pPr marL="13546" indent="374759">
              <a:buClr>
                <a:srgbClr val="1E64C8"/>
              </a:buClr>
              <a:tabLst/>
              <a:defRPr baseline="0">
                <a:latin typeface="UGent Panno Text" panose="02000506040000040003" pitchFamily="2" charset="0"/>
              </a:defRPr>
            </a:lvl2pPr>
            <a:lvl3pPr marL="1140081" indent="-374759">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dirty="0"/>
              <a:t>Click to add text</a:t>
            </a:r>
          </a:p>
          <a:p>
            <a:pPr lvl="1"/>
            <a:r>
              <a:rPr lang="en-GB" dirty="0"/>
              <a:t>Level 1</a:t>
            </a:r>
          </a:p>
          <a:p>
            <a:pPr lvl="2"/>
            <a:r>
              <a:rPr lang="en-GB" dirty="0"/>
              <a:t>Level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8669338" y="0"/>
            <a:ext cx="8192976" cy="9331396"/>
          </a:xfrm>
          <a:prstGeom prst="rect">
            <a:avLst/>
          </a:prstGeom>
          <a:noFill/>
        </p:spPr>
        <p:txBody>
          <a:bodyPr/>
          <a:lstStyle>
            <a:lvl1pPr marL="0" indent="0">
              <a:buNone/>
              <a:defRPr b="0" i="1" baseline="0"/>
            </a:lvl1pPr>
          </a:lstStyle>
          <a:p>
            <a:pPr lvl="0"/>
            <a:r>
              <a:rPr lang="en-GB" dirty="0"/>
              <a:t>Click to add picture</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771664" y="508485"/>
            <a:ext cx="7594247" cy="2179172"/>
          </a:xfrm>
          <a:prstGeom prst="rect">
            <a:avLst/>
          </a:prstGeom>
        </p:spPr>
        <p:txBody>
          <a:bodyPr anchor="t" anchorCtr="0"/>
          <a:lstStyle>
            <a:lvl1pPr>
              <a:lnSpc>
                <a:spcPts val="6940"/>
              </a:lnSpc>
              <a:defRPr sz="6257" b="1" i="0" cap="all" baseline="0">
                <a:solidFill>
                  <a:srgbClr val="1E64C8"/>
                </a:solidFill>
                <a:latin typeface="UGent Panno Text" panose="02000506040000040003" pitchFamily="2" charset="0"/>
              </a:defRPr>
            </a:lvl1pPr>
          </a:lstStyle>
          <a:p>
            <a:r>
              <a:rPr lang="en-GB" dirty="0"/>
              <a:t>CLICK TO ADD TITLE</a:t>
            </a:r>
            <a:endParaRPr lang="en-BE" dirty="0"/>
          </a:p>
        </p:txBody>
      </p:sp>
    </p:spTree>
    <p:extLst>
      <p:ext uri="{BB962C8B-B14F-4D97-AF65-F5344CB8AC3E}">
        <p14:creationId xmlns:p14="http://schemas.microsoft.com/office/powerpoint/2010/main" val="1393446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52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de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bwMode="white">
          <a:xfrm>
            <a:off x="1291074" y="270000"/>
            <a:ext cx="15183366" cy="540000"/>
          </a:xfrm>
        </p:spPr>
        <p:txBody>
          <a:bodyPr anchor="b" anchorCtr="0">
            <a:normAutofit/>
          </a:bodyPr>
          <a:lstStyle>
            <a:lvl1pPr marL="0" indent="0">
              <a:lnSpc>
                <a:spcPts val="1700"/>
              </a:lnSpc>
              <a:buNone/>
              <a:defRPr sz="1400" b="1" i="0" u="sng" cap="all" baseline="0">
                <a:solidFill>
                  <a:schemeClr val="bg1"/>
                </a:solidFill>
                <a:uFill>
                  <a:solidFill>
                    <a:schemeClr val="bg1"/>
                  </a:solidFill>
                </a:uFill>
              </a:defRPr>
            </a:lvl1pPr>
            <a:lvl2pPr marL="0" indent="0">
              <a:lnSpc>
                <a:spcPts val="1700"/>
              </a:lnSpc>
              <a:buNone/>
              <a:defRPr sz="1400" cap="all" baseline="0">
                <a:solidFill>
                  <a:schemeClr val="bg1"/>
                </a:solidFill>
                <a:uFill>
                  <a:solidFill>
                    <a:schemeClr val="bg1"/>
                  </a:solidFill>
                </a:uFill>
              </a:defRPr>
            </a:lvl2pPr>
          </a:lstStyle>
          <a:p>
            <a:pPr lvl="0"/>
            <a:r>
              <a:rPr lang="nl-BE" noProof="0" dirty="0"/>
              <a:t>Klik om de organisatie stijlen te bewerken</a:t>
            </a:r>
          </a:p>
          <a:p>
            <a:pPr lvl="1"/>
            <a:r>
              <a:rPr lang="nl-BE" noProof="0" dirty="0"/>
              <a:t>tweede niveau</a:t>
            </a:r>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13/01/2026</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a:t>
            </a:fld>
            <a:endParaRPr lang="nl-BE"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13/01/2026</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13/01/2026</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13-1-2026</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378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7" name="Rectangle 6"/>
          <p:cNvSpPr/>
          <p:nvPr userDrawn="1"/>
        </p:nvSpPr>
        <p:spPr>
          <a:xfrm>
            <a:off x="914402" y="1393201"/>
            <a:ext cx="16424274"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125" noProof="0" dirty="0"/>
          </a:p>
        </p:txBody>
      </p:sp>
      <p:sp>
        <p:nvSpPr>
          <p:cNvPr id="2" name="Title 1"/>
          <p:cNvSpPr>
            <a:spLocks noGrp="1"/>
          </p:cNvSpPr>
          <p:nvPr>
            <p:ph type="ctrTitle"/>
          </p:nvPr>
        </p:nvSpPr>
        <p:spPr bwMode="white">
          <a:xfrm>
            <a:off x="1291073" y="2286001"/>
            <a:ext cx="15183366" cy="4436316"/>
          </a:xfrm>
        </p:spPr>
        <p:txBody>
          <a:bodyPr anchor="b">
            <a:noAutofit/>
          </a:bodyPr>
          <a:lstStyle>
            <a:lvl1pPr algn="l">
              <a:lnSpc>
                <a:spcPts val="8250"/>
              </a:lnSpc>
              <a:defRPr sz="7501" u="sng" baseline="0">
                <a:solidFill>
                  <a:schemeClr val="bg1"/>
                </a:solidFill>
                <a:uFill>
                  <a:solidFill>
                    <a:schemeClr val="bg1"/>
                  </a:solidFill>
                </a:uFill>
              </a:defRPr>
            </a:lvl1pPr>
          </a:lstStyle>
          <a:p>
            <a:r>
              <a:rPr lang="nl-NL" noProof="0"/>
              <a:t>Klik om stijl te bewerken</a:t>
            </a:r>
            <a:endParaRPr lang="nl-BE" noProof="0" dirty="0"/>
          </a:p>
        </p:txBody>
      </p:sp>
      <p:sp>
        <p:nvSpPr>
          <p:cNvPr id="3" name="Subtitle 2"/>
          <p:cNvSpPr>
            <a:spLocks noGrp="1"/>
          </p:cNvSpPr>
          <p:nvPr>
            <p:ph type="subTitle" idx="1" hasCustomPrompt="1"/>
          </p:nvPr>
        </p:nvSpPr>
        <p:spPr bwMode="white">
          <a:xfrm>
            <a:off x="1283413" y="6874716"/>
            <a:ext cx="15191027" cy="583201"/>
          </a:xfrm>
        </p:spPr>
        <p:txBody>
          <a:bodyPr>
            <a:normAutofit/>
          </a:bodyPr>
          <a:lstStyle>
            <a:lvl1pPr marL="0" indent="0" algn="l">
              <a:lnSpc>
                <a:spcPts val="2701"/>
              </a:lnSpc>
              <a:buNone/>
              <a:defRPr sz="2250" baseline="0">
                <a:solidFill>
                  <a:schemeClr val="accent1"/>
                </a:solidFill>
              </a:defRPr>
            </a:lvl1pPr>
            <a:lvl2pPr marL="487682" indent="0" algn="ctr">
              <a:buNone/>
              <a:defRPr sz="2133"/>
            </a:lvl2pPr>
            <a:lvl3pPr marL="975365" indent="0" algn="ctr">
              <a:buNone/>
              <a:defRPr sz="1920"/>
            </a:lvl3pPr>
            <a:lvl4pPr marL="1463047" indent="0" algn="ctr">
              <a:buNone/>
              <a:defRPr sz="1707"/>
            </a:lvl4pPr>
            <a:lvl5pPr marL="1950729" indent="0" algn="ctr">
              <a:buNone/>
              <a:defRPr sz="1707"/>
            </a:lvl5pPr>
            <a:lvl6pPr marL="2438413" indent="0" algn="ctr">
              <a:buNone/>
              <a:defRPr sz="1707"/>
            </a:lvl6pPr>
            <a:lvl7pPr marL="2926095" indent="0" algn="ctr">
              <a:buNone/>
              <a:defRPr sz="1707"/>
            </a:lvl7pPr>
            <a:lvl8pPr marL="3413778" indent="0" algn="ctr">
              <a:buNone/>
              <a:defRPr sz="1707"/>
            </a:lvl8pPr>
            <a:lvl9pPr marL="3901460" indent="0" algn="ctr">
              <a:buNone/>
              <a:defRPr sz="1707"/>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1"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p>
        </p:txBody>
      </p:sp>
      <p:sp>
        <p:nvSpPr>
          <p:cNvPr id="10" name="Organisation Placeholder"/>
          <p:cNvSpPr>
            <a:spLocks noGrp="1"/>
          </p:cNvSpPr>
          <p:nvPr>
            <p:ph type="body" sz="quarter" idx="10" hasCustomPrompt="1"/>
          </p:nvPr>
        </p:nvSpPr>
        <p:spPr bwMode="white">
          <a:xfrm>
            <a:off x="8564452" y="388531"/>
            <a:ext cx="8293992" cy="540001"/>
          </a:xfrm>
        </p:spPr>
        <p:txBody>
          <a:bodyPr anchor="b" anchorCtr="0">
            <a:normAutofit/>
          </a:bodyPr>
          <a:lstStyle>
            <a:lvl1pPr marL="0" indent="0">
              <a:lnSpc>
                <a:spcPts val="1276"/>
              </a:lnSpc>
              <a:buNone/>
              <a:defRPr sz="1050" b="1" i="0" u="sng" cap="all" baseline="0">
                <a:solidFill>
                  <a:srgbClr val="1E64C8"/>
                </a:solidFill>
                <a:uFill>
                  <a:solidFill>
                    <a:schemeClr val="bg1"/>
                  </a:solidFill>
                </a:uFill>
              </a:defRPr>
            </a:lvl1pPr>
            <a:lvl2pPr marL="0" indent="0">
              <a:lnSpc>
                <a:spcPts val="1276"/>
              </a:lnSpc>
              <a:buNone/>
              <a:defRPr sz="1050" cap="all" baseline="0">
                <a:solidFill>
                  <a:srgbClr val="1E64C8"/>
                </a:solidFill>
                <a:uFill>
                  <a:solidFill>
                    <a:schemeClr val="bg1"/>
                  </a:solidFill>
                </a:uFill>
              </a:defRPr>
            </a:lvl2pPr>
          </a:lstStyle>
          <a:p>
            <a:pPr lvl="0"/>
            <a:r>
              <a:rPr lang="nl-BE" noProof="0" dirty="0"/>
              <a:t>Klik om de organisatie stijlen te bewerken</a:t>
            </a:r>
          </a:p>
          <a:p>
            <a:pPr lvl="1"/>
            <a:r>
              <a:rPr lang="nl-BE" noProof="0"/>
              <a:t>tweede niveau</a:t>
            </a:r>
            <a:endParaRPr lang="nl-BE" noProof="0" dirty="0"/>
          </a:p>
        </p:txBody>
      </p:sp>
      <p:sp>
        <p:nvSpPr>
          <p:cNvPr id="12" name="Picture Placeholder 11"/>
          <p:cNvSpPr>
            <a:spLocks noGrp="1"/>
          </p:cNvSpPr>
          <p:nvPr>
            <p:ph type="pic" sz="quarter" idx="11" hasCustomPrompt="1"/>
          </p:nvPr>
        </p:nvSpPr>
        <p:spPr>
          <a:xfrm>
            <a:off x="3200401" y="8366401"/>
            <a:ext cx="2285999" cy="928801"/>
          </a:xfrm>
        </p:spPr>
        <p:txBody>
          <a:bodyPr/>
          <a:lstStyle>
            <a:lvl1pPr>
              <a:defRPr sz="12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1" y="8366401"/>
            <a:ext cx="2285999" cy="928801"/>
          </a:xfrm>
        </p:spPr>
        <p:txBody>
          <a:bodyPr/>
          <a:lstStyle>
            <a:lvl1pPr>
              <a:defRPr sz="12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1" y="8366401"/>
            <a:ext cx="2322000" cy="928801"/>
          </a:xfrm>
        </p:spPr>
        <p:txBody>
          <a:bodyPr/>
          <a:lstStyle>
            <a:lvl1pPr>
              <a:defRPr sz="12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1" y="8366401"/>
            <a:ext cx="2322000" cy="928801"/>
          </a:xfrm>
        </p:spPr>
        <p:txBody>
          <a:bodyPr/>
          <a:lstStyle>
            <a:lvl1pPr>
              <a:defRPr sz="1200">
                <a:solidFill>
                  <a:schemeClr val="bg1">
                    <a:lumMod val="50000"/>
                  </a:schemeClr>
                </a:solidFill>
              </a:defRPr>
            </a:lvl1pPr>
          </a:lstStyle>
          <a:p>
            <a:r>
              <a:rPr lang="nl-BE" noProof="0" dirty="0"/>
              <a:t>Partnerlogo 4</a:t>
            </a:r>
          </a:p>
        </p:txBody>
      </p:sp>
      <p:sp>
        <p:nvSpPr>
          <p:cNvPr id="5" name="Rectangle 4" hidden="1"/>
          <p:cNvSpPr/>
          <p:nvPr userDrawn="1"/>
        </p:nvSpPr>
        <p:spPr>
          <a:xfrm>
            <a:off x="914400" y="464400"/>
            <a:ext cx="15560041"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25"/>
          </a:p>
        </p:txBody>
      </p:sp>
      <p:pic>
        <p:nvPicPr>
          <p:cNvPr id="16" name="Afbeelding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399" y="1"/>
            <a:ext cx="5572799" cy="1393199"/>
          </a:xfrm>
          <a:prstGeom prst="rect">
            <a:avLst/>
          </a:prstGeom>
        </p:spPr>
      </p:pic>
    </p:spTree>
    <p:extLst>
      <p:ext uri="{BB962C8B-B14F-4D97-AF65-F5344CB8AC3E}">
        <p14:creationId xmlns:p14="http://schemas.microsoft.com/office/powerpoint/2010/main" val="2853902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13/01/2026</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7" name="Title positioning box" hidden="1"/>
          <p:cNvSpPr/>
          <p:nvPr/>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6" r:id="rId8"/>
    <p:sldLayoutId id="2147483677" r:id="rId9"/>
    <p:sldLayoutId id="2147483678" r:id="rId10"/>
    <p:sldLayoutId id="2147483679" r:id="rId11"/>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hemeOverride" Target="../theme/themeOverride2.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hemeOverride" Target="../theme/themeOverride4.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1283413" y="928532"/>
            <a:ext cx="15183366" cy="4096138"/>
          </a:xfrm>
        </p:spPr>
        <p:txBody>
          <a:bodyPr/>
          <a:lstStyle/>
          <a:p>
            <a:pPr>
              <a:lnSpc>
                <a:spcPct val="100000"/>
              </a:lnSpc>
            </a:pPr>
            <a:r>
              <a:rPr lang="en-GB" sz="9600" b="1" u="none" dirty="0">
                <a:latin typeface="UGent Panno Text" panose="02000506040000040003" pitchFamily="2" charset="0"/>
              </a:rPr>
              <a:t>Culture shock</a:t>
            </a:r>
            <a:br>
              <a:rPr lang="en-GB" sz="9600" b="1" u="none" dirty="0">
                <a:latin typeface="UGent Panno Text" panose="02000506040000040003" pitchFamily="2" charset="0"/>
              </a:rPr>
            </a:br>
            <a:r>
              <a:rPr lang="en-US" sz="3200" b="1" i="1" u="none" cap="none" dirty="0">
                <a:latin typeface="UGent Panno Text" panose="02000506040000040003" pitchFamily="2" charset="0"/>
              </a:rPr>
              <a:t>The feeling of </a:t>
            </a:r>
            <a:r>
              <a:rPr lang="en-US" sz="3200" b="1" i="1" cap="none" dirty="0">
                <a:latin typeface="UGent Panno Text" panose="02000506040000040003" pitchFamily="2" charset="0"/>
              </a:rPr>
              <a:t>disorientation</a:t>
            </a:r>
            <a:r>
              <a:rPr lang="en-US" sz="3200" b="1" i="1" u="none" cap="none" dirty="0">
                <a:latin typeface="UGent Panno Text" panose="02000506040000040003" pitchFamily="2" charset="0"/>
              </a:rPr>
              <a:t> experienced by someone when they are suddenly subjected to an unfamiliar culture, way of life, or set of attitudes. (Oxford Languages)</a:t>
            </a:r>
            <a:endParaRPr lang="nl-NL" sz="3200" b="1" i="1" u="none" dirty="0">
              <a:latin typeface="UGent Panno Text" panose="02000506040000040003" pitchFamily="2" charset="0"/>
            </a:endParaRPr>
          </a:p>
        </p:txBody>
      </p:sp>
      <p:sp>
        <p:nvSpPr>
          <p:cNvPr id="18" name="Ondertitel 17"/>
          <p:cNvSpPr>
            <a:spLocks noGrp="1"/>
          </p:cNvSpPr>
          <p:nvPr>
            <p:ph type="subTitle" idx="1"/>
          </p:nvPr>
        </p:nvSpPr>
        <p:spPr>
          <a:xfrm>
            <a:off x="1283413" y="6529118"/>
            <a:ext cx="15191027" cy="928800"/>
          </a:xfrm>
        </p:spPr>
        <p:txBody>
          <a:bodyPr>
            <a:normAutofit/>
          </a:bodyPr>
          <a:lstStyle/>
          <a:p>
            <a:r>
              <a:rPr lang="nl-NL" dirty="0" err="1">
                <a:solidFill>
                  <a:schemeClr val="bg1"/>
                </a:solidFill>
              </a:rPr>
              <a:t>iWISE</a:t>
            </a:r>
            <a:r>
              <a:rPr lang="nl-NL" dirty="0">
                <a:solidFill>
                  <a:schemeClr val="bg1"/>
                </a:solidFill>
              </a:rPr>
              <a:t> 6 </a:t>
            </a:r>
            <a:r>
              <a:rPr lang="nl-NL" dirty="0" err="1">
                <a:solidFill>
                  <a:schemeClr val="bg1"/>
                </a:solidFill>
              </a:rPr>
              <a:t>February</a:t>
            </a:r>
            <a:r>
              <a:rPr lang="nl-NL" dirty="0">
                <a:solidFill>
                  <a:schemeClr val="bg1"/>
                </a:solidFill>
              </a:rPr>
              <a:t> 2026</a:t>
            </a:r>
          </a:p>
          <a:p>
            <a:r>
              <a:rPr lang="nl-NL" dirty="0">
                <a:solidFill>
                  <a:schemeClr val="bg1"/>
                </a:solidFill>
              </a:rPr>
              <a:t>Fien Porrez, International Relations </a:t>
            </a:r>
            <a:r>
              <a:rPr lang="nl-NL" dirty="0" err="1">
                <a:solidFill>
                  <a:schemeClr val="bg1"/>
                </a:solidFill>
              </a:rPr>
              <a:t>Officer</a:t>
            </a:r>
            <a:endParaRPr lang="nl-NL" dirty="0">
              <a:solidFill>
                <a:schemeClr val="bg1"/>
              </a:solidFill>
            </a:endParaRPr>
          </a:p>
        </p:txBody>
      </p:sp>
      <p:sp>
        <p:nvSpPr>
          <p:cNvPr id="6" name="Text Placeholder Organsation L1/L2"/>
          <p:cNvSpPr>
            <a:spLocks noGrp="1"/>
          </p:cNvSpPr>
          <p:nvPr>
            <p:ph type="body" sz="quarter" idx="10"/>
          </p:nvPr>
        </p:nvSpPr>
        <p:spPr/>
        <p:txBody>
          <a:bodyPr/>
          <a:lstStyle/>
          <a:p>
            <a:r>
              <a:rPr lang="nl-BE" dirty="0"/>
              <a:t>International relations office FEA</a:t>
            </a:r>
          </a:p>
        </p:txBody>
      </p:sp>
      <p:sp>
        <p:nvSpPr>
          <p:cNvPr id="19" name="Tijdelijke aanduiding voor afbeelding 18"/>
          <p:cNvSpPr>
            <a:spLocks noGrp="1"/>
          </p:cNvSpPr>
          <p:nvPr>
            <p:ph type="pic" sz="quarter" idx="11"/>
          </p:nvPr>
        </p:nvSpPr>
        <p:spPr/>
        <p:txBody>
          <a:bodyPr/>
          <a:lstStyle/>
          <a:p>
            <a:endParaRPr lang="en-BE"/>
          </a:p>
        </p:txBody>
      </p:sp>
      <p:sp>
        <p:nvSpPr>
          <p:cNvPr id="20" name="Tijdelijke aanduiding voor afbeelding 19"/>
          <p:cNvSpPr>
            <a:spLocks noGrp="1"/>
          </p:cNvSpPr>
          <p:nvPr>
            <p:ph type="pic" sz="quarter" idx="12"/>
          </p:nvPr>
        </p:nvSpPr>
        <p:spPr/>
        <p:txBody>
          <a:bodyPr/>
          <a:lstStyle/>
          <a:p>
            <a:endParaRPr lang="en-BE"/>
          </a:p>
        </p:txBody>
      </p:sp>
      <p:sp>
        <p:nvSpPr>
          <p:cNvPr id="21" name="Tijdelijke aanduiding voor afbeelding 20"/>
          <p:cNvSpPr>
            <a:spLocks noGrp="1"/>
          </p:cNvSpPr>
          <p:nvPr>
            <p:ph type="pic" sz="quarter" idx="13"/>
          </p:nvPr>
        </p:nvSpPr>
        <p:spPr/>
        <p:txBody>
          <a:bodyPr/>
          <a:lstStyle/>
          <a:p>
            <a:endParaRPr lang="en-BE"/>
          </a:p>
        </p:txBody>
      </p:sp>
      <p:sp>
        <p:nvSpPr>
          <p:cNvPr id="22" name="Tijdelijke aanduiding voor afbeelding 21"/>
          <p:cNvSpPr>
            <a:spLocks noGrp="1"/>
          </p:cNvSpPr>
          <p:nvPr>
            <p:ph type="pic" sz="quarter" idx="14"/>
          </p:nvPr>
        </p:nvSpPr>
        <p:spPr/>
        <p:txBody>
          <a:bodyPr/>
          <a:lstStyle/>
          <a:p>
            <a:endParaRPr lang="en-BE"/>
          </a:p>
        </p:txBody>
      </p:sp>
    </p:spTree>
    <p:extLst>
      <p:ext uri="{BB962C8B-B14F-4D97-AF65-F5344CB8AC3E}">
        <p14:creationId xmlns:p14="http://schemas.microsoft.com/office/powerpoint/2010/main" val="5845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D5F92-DFA4-889C-64F9-B2F83D88F401}"/>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0D0DBFAC-E9D8-5427-BF62-730D15374679}"/>
              </a:ext>
            </a:extLst>
          </p:cNvPr>
          <p:cNvSpPr>
            <a:spLocks noGrp="1"/>
          </p:cNvSpPr>
          <p:nvPr>
            <p:ph type="title"/>
          </p:nvPr>
        </p:nvSpPr>
        <p:spPr>
          <a:xfrm>
            <a:off x="819549" y="705652"/>
            <a:ext cx="15705282" cy="863693"/>
          </a:xfrm>
        </p:spPr>
        <p:txBody>
          <a:bodyPr/>
          <a:lstStyle/>
          <a:p>
            <a:r>
              <a:rPr lang="nl-NL" b="1" u="none" dirty="0" err="1">
                <a:latin typeface="UGent Panno Text" panose="02000506040000040003" pitchFamily="2" charset="0"/>
              </a:rPr>
              <a:t>You’re</a:t>
            </a:r>
            <a:r>
              <a:rPr lang="nl-NL" b="1" u="none" dirty="0">
                <a:latin typeface="UGent Panno Text" panose="02000506040000040003" pitchFamily="2" charset="0"/>
              </a:rPr>
              <a:t>  </a:t>
            </a:r>
            <a:r>
              <a:rPr lang="nl-NL" b="1" u="none" dirty="0" err="1">
                <a:latin typeface="UGent Panno Text" panose="02000506040000040003" pitchFamily="2" charset="0"/>
              </a:rPr>
              <a:t>not</a:t>
            </a:r>
            <a:r>
              <a:rPr lang="nl-NL" b="1" u="none" dirty="0">
                <a:latin typeface="UGent Panno Text" panose="02000506040000040003" pitchFamily="2" charset="0"/>
              </a:rPr>
              <a:t> </a:t>
            </a:r>
            <a:r>
              <a:rPr lang="nl-NL" b="1" u="none" dirty="0" err="1">
                <a:latin typeface="UGent Panno Text" panose="02000506040000040003" pitchFamily="2" charset="0"/>
              </a:rPr>
              <a:t>alone</a:t>
            </a:r>
            <a:endParaRPr lang="nl-BE" dirty="0"/>
          </a:p>
        </p:txBody>
      </p:sp>
      <p:pic>
        <p:nvPicPr>
          <p:cNvPr id="2052" name="Picture 4" descr="Diagram met antwoorden op het Formulier. Titel van de vraag: What has caused you the most stress recently?   Please rate your level  of stress.. Aantal antwoorden: .">
            <a:extLst>
              <a:ext uri="{FF2B5EF4-FFF2-40B4-BE49-F238E27FC236}">
                <a16:creationId xmlns:a16="http://schemas.microsoft.com/office/drawing/2014/main" id="{5187A466-9B55-6A30-A710-AE7B155783E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2638"/>
          <a:stretch/>
        </p:blipFill>
        <p:spPr bwMode="auto">
          <a:xfrm>
            <a:off x="759647" y="1569345"/>
            <a:ext cx="15995668" cy="48852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Diagram met antwoorden op het Formulier. Titel van de vraag: What has caused you the most stress recently?   Please rate your level  of stress.. Aantal antwoorden: .">
            <a:extLst>
              <a:ext uri="{FF2B5EF4-FFF2-40B4-BE49-F238E27FC236}">
                <a16:creationId xmlns:a16="http://schemas.microsoft.com/office/drawing/2014/main" id="{FAB512F1-F24D-9831-2FBB-03942C7FFB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360" t="33497"/>
          <a:stretch/>
        </p:blipFill>
        <p:spPr bwMode="auto">
          <a:xfrm>
            <a:off x="1367057" y="6209155"/>
            <a:ext cx="15534700" cy="283879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390B576C-9B11-D52E-0693-42BF43352EBA}"/>
              </a:ext>
            </a:extLst>
          </p:cNvPr>
          <p:cNvSpPr/>
          <p:nvPr/>
        </p:nvSpPr>
        <p:spPr>
          <a:xfrm>
            <a:off x="12263718" y="4647755"/>
            <a:ext cx="2689412" cy="112955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081D1C0-3528-05A3-F5B1-6A22C8344C88}"/>
              </a:ext>
            </a:extLst>
          </p:cNvPr>
          <p:cNvSpPr/>
          <p:nvPr/>
        </p:nvSpPr>
        <p:spPr>
          <a:xfrm>
            <a:off x="12559553" y="7619478"/>
            <a:ext cx="2689412" cy="112955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FD17643C-271D-14F1-9620-BE393B1218FC}"/>
              </a:ext>
            </a:extLst>
          </p:cNvPr>
          <p:cNvSpPr/>
          <p:nvPr/>
        </p:nvSpPr>
        <p:spPr>
          <a:xfrm>
            <a:off x="6849035" y="7619478"/>
            <a:ext cx="2689412" cy="112955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8777A28-5DE4-6F85-39F3-D921D1543F15}"/>
              </a:ext>
            </a:extLst>
          </p:cNvPr>
          <p:cNvSpPr/>
          <p:nvPr/>
        </p:nvSpPr>
        <p:spPr>
          <a:xfrm>
            <a:off x="2994212" y="7619478"/>
            <a:ext cx="2689412" cy="112955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43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2F7C9-B098-506D-8B47-A08F33AD6DAD}"/>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900664E-1B6A-AF4D-C0D9-17231D8D1FB3}"/>
              </a:ext>
            </a:extLst>
          </p:cNvPr>
          <p:cNvSpPr>
            <a:spLocks noGrp="1"/>
          </p:cNvSpPr>
          <p:nvPr>
            <p:ph idx="1"/>
          </p:nvPr>
        </p:nvSpPr>
        <p:spPr>
          <a:xfrm>
            <a:off x="771663" y="503283"/>
            <a:ext cx="15491472" cy="7573948"/>
          </a:xfrm>
        </p:spPr>
        <p:txBody>
          <a:bodyPr>
            <a:noAutofit/>
          </a:bodyPr>
          <a:lstStyle/>
          <a:p>
            <a:r>
              <a:rPr lang="en-GB" sz="6257" dirty="0"/>
              <a:t>TIPS for the crisis phase:</a:t>
            </a:r>
          </a:p>
          <a:p>
            <a:endParaRPr lang="en-GB" sz="1564" dirty="0"/>
          </a:p>
          <a:p>
            <a:pPr marL="812730" indent="-812730">
              <a:buFont typeface="Wingdings" panose="05000000000000000000" pitchFamily="2" charset="2"/>
              <a:buChar char="ü"/>
            </a:pPr>
            <a:r>
              <a:rPr lang="en-GB" sz="5688" dirty="0"/>
              <a:t>Try to avoid constantly comparing to your home country</a:t>
            </a:r>
          </a:p>
          <a:p>
            <a:pPr marL="812730" indent="-812730">
              <a:buFont typeface="Wingdings" panose="05000000000000000000" pitchFamily="2" charset="2"/>
              <a:buChar char="ü"/>
            </a:pPr>
            <a:r>
              <a:rPr lang="en-GB" sz="5688" dirty="0"/>
              <a:t>Try not to contact friends and family back home too often (homesickness)</a:t>
            </a:r>
          </a:p>
          <a:p>
            <a:pPr marL="812730" indent="-812730">
              <a:buFont typeface="Wingdings" panose="05000000000000000000" pitchFamily="2" charset="2"/>
              <a:buChar char="ü"/>
            </a:pPr>
            <a:r>
              <a:rPr lang="en-GB" sz="5688" dirty="0"/>
              <a:t>Avoid judging too quickly during this phase</a:t>
            </a:r>
          </a:p>
          <a:p>
            <a:pPr marL="812730" indent="-812730">
              <a:buFont typeface="Wingdings" panose="05000000000000000000" pitchFamily="2" charset="2"/>
              <a:buChar char="ü"/>
            </a:pPr>
            <a:r>
              <a:rPr lang="en-GB" sz="5688" dirty="0"/>
              <a:t>Be aware that during this phase you may discriminate, judge or hold prejudices</a:t>
            </a:r>
          </a:p>
          <a:p>
            <a:pPr marL="812730" indent="-812730">
              <a:buFont typeface="Wingdings" panose="05000000000000000000" pitchFamily="2" charset="2"/>
              <a:buChar char="ü"/>
            </a:pPr>
            <a:r>
              <a:rPr lang="en-GB" sz="5688" dirty="0"/>
              <a:t>Don’t isolate yourself too much in this phase</a:t>
            </a:r>
          </a:p>
        </p:txBody>
      </p:sp>
    </p:spTree>
    <p:extLst>
      <p:ext uri="{BB962C8B-B14F-4D97-AF65-F5344CB8AC3E}">
        <p14:creationId xmlns:p14="http://schemas.microsoft.com/office/powerpoint/2010/main" val="312019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469F1-05CE-AFA3-7308-017317793C6A}"/>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25B96CD-EC3E-D44B-1270-D570F59BD085}"/>
              </a:ext>
            </a:extLst>
          </p:cNvPr>
          <p:cNvSpPr>
            <a:spLocks noGrp="1"/>
          </p:cNvSpPr>
          <p:nvPr>
            <p:ph idx="1"/>
          </p:nvPr>
        </p:nvSpPr>
        <p:spPr>
          <a:xfrm>
            <a:off x="771663" y="503283"/>
            <a:ext cx="15491472" cy="7573948"/>
          </a:xfrm>
        </p:spPr>
        <p:txBody>
          <a:bodyPr>
            <a:noAutofit/>
          </a:bodyPr>
          <a:lstStyle/>
          <a:p>
            <a:r>
              <a:rPr lang="en-GB" sz="6257" dirty="0"/>
              <a:t>What helps with the culture shock?</a:t>
            </a:r>
          </a:p>
          <a:p>
            <a:endParaRPr lang="en-GB" sz="1564" dirty="0"/>
          </a:p>
          <a:p>
            <a:pPr marL="812730" indent="-812730">
              <a:buFont typeface="Wingdings" panose="05000000000000000000" pitchFamily="2" charset="2"/>
              <a:buChar char="ü"/>
            </a:pPr>
            <a:r>
              <a:rPr lang="en-GB" sz="5688" dirty="0"/>
              <a:t>Building a social network</a:t>
            </a:r>
          </a:p>
          <a:p>
            <a:pPr marL="812730" indent="-812730">
              <a:buFont typeface="Wingdings" panose="05000000000000000000" pitchFamily="2" charset="2"/>
              <a:buChar char="ü"/>
            </a:pPr>
            <a:r>
              <a:rPr lang="en-GB" sz="5688" dirty="0"/>
              <a:t>Communicating with the locals</a:t>
            </a:r>
          </a:p>
          <a:p>
            <a:pPr marL="812730" indent="-812730">
              <a:buFont typeface="Wingdings" panose="05000000000000000000" pitchFamily="2" charset="2"/>
              <a:buChar char="ü"/>
            </a:pPr>
            <a:r>
              <a:rPr lang="en-GB" sz="5688" dirty="0"/>
              <a:t>Adjusting your expectations</a:t>
            </a:r>
          </a:p>
          <a:p>
            <a:pPr marL="812730" indent="-812730">
              <a:buFont typeface="Wingdings" panose="05000000000000000000" pitchFamily="2" charset="2"/>
              <a:buChar char="ü"/>
            </a:pPr>
            <a:r>
              <a:rPr lang="en-GB" sz="5688" dirty="0"/>
              <a:t>Accepting differences</a:t>
            </a:r>
          </a:p>
          <a:p>
            <a:pPr marL="812730" indent="-812730">
              <a:buFont typeface="Wingdings" panose="05000000000000000000" pitchFamily="2" charset="2"/>
              <a:buChar char="ü"/>
            </a:pPr>
            <a:r>
              <a:rPr lang="en-GB" sz="5688" dirty="0"/>
              <a:t>Reflecting on your own culture</a:t>
            </a:r>
          </a:p>
          <a:p>
            <a:pPr marL="812730" indent="-812730">
              <a:buFont typeface="Wingdings" panose="05000000000000000000" pitchFamily="2" charset="2"/>
              <a:buChar char="ü"/>
            </a:pPr>
            <a:r>
              <a:rPr lang="en-GB" sz="5688" dirty="0"/>
              <a:t>Acknowledging that culture shock is normal</a:t>
            </a:r>
          </a:p>
        </p:txBody>
      </p:sp>
    </p:spTree>
    <p:extLst>
      <p:ext uri="{BB962C8B-B14F-4D97-AF65-F5344CB8AC3E}">
        <p14:creationId xmlns:p14="http://schemas.microsoft.com/office/powerpoint/2010/main" val="224314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8C40E-73D8-883A-A667-38991C1B071A}"/>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5B56C8A1-1CAB-F799-C7F1-3C17872062EE}"/>
              </a:ext>
            </a:extLst>
          </p:cNvPr>
          <p:cNvSpPr>
            <a:spLocks noGrp="1"/>
          </p:cNvSpPr>
          <p:nvPr>
            <p:ph type="title"/>
          </p:nvPr>
        </p:nvSpPr>
        <p:spPr>
          <a:xfrm>
            <a:off x="819549" y="705652"/>
            <a:ext cx="15705282" cy="863693"/>
          </a:xfrm>
        </p:spPr>
        <p:txBody>
          <a:bodyPr/>
          <a:lstStyle/>
          <a:p>
            <a:r>
              <a:rPr lang="nl-NL" b="1" u="none" dirty="0" err="1">
                <a:latin typeface="UGent Panno Text" panose="02000506040000040003" pitchFamily="2" charset="0"/>
              </a:rPr>
              <a:t>Cultural</a:t>
            </a:r>
            <a:r>
              <a:rPr lang="nl-NL" b="1" u="none" dirty="0">
                <a:latin typeface="UGent Panno Text" panose="02000506040000040003" pitchFamily="2" charset="0"/>
              </a:rPr>
              <a:t> and </a:t>
            </a:r>
            <a:r>
              <a:rPr lang="nl-NL" b="1" u="none" dirty="0" err="1">
                <a:latin typeface="UGent Panno Text" panose="02000506040000040003" pitchFamily="2" charset="0"/>
              </a:rPr>
              <a:t>social</a:t>
            </a:r>
            <a:r>
              <a:rPr lang="nl-NL" b="1" u="none" dirty="0">
                <a:latin typeface="UGent Panno Text" panose="02000506040000040003" pitchFamily="2" charset="0"/>
              </a:rPr>
              <a:t> </a:t>
            </a:r>
            <a:r>
              <a:rPr lang="nl-NL" b="1" u="none" dirty="0" err="1">
                <a:latin typeface="UGent Panno Text" panose="02000506040000040003" pitchFamily="2" charset="0"/>
              </a:rPr>
              <a:t>differences</a:t>
            </a:r>
            <a:endParaRPr lang="nl-BE" dirty="0"/>
          </a:p>
        </p:txBody>
      </p:sp>
      <p:sp>
        <p:nvSpPr>
          <p:cNvPr id="10" name="Tijdelijke aanduiding voor inhoud 9">
            <a:extLst>
              <a:ext uri="{FF2B5EF4-FFF2-40B4-BE49-F238E27FC236}">
                <a16:creationId xmlns:a16="http://schemas.microsoft.com/office/drawing/2014/main" id="{20C3EDF3-78FA-22C7-2916-E1E712A0993B}"/>
              </a:ext>
            </a:extLst>
          </p:cNvPr>
          <p:cNvSpPr>
            <a:spLocks noGrp="1"/>
          </p:cNvSpPr>
          <p:nvPr>
            <p:ph idx="1"/>
          </p:nvPr>
        </p:nvSpPr>
        <p:spPr>
          <a:xfrm>
            <a:off x="819549" y="1689039"/>
            <a:ext cx="15699575" cy="6696000"/>
          </a:xfrm>
        </p:spPr>
        <p:txBody>
          <a:bodyPr>
            <a:normAutofit/>
          </a:bodyPr>
          <a:lstStyle/>
          <a:p>
            <a:pPr marL="1000125" indent="-914400">
              <a:buFont typeface="+mj-lt"/>
              <a:buAutoNum type="arabicPeriod"/>
            </a:pPr>
            <a:r>
              <a:rPr lang="nl-BE" sz="5400" dirty="0">
                <a:latin typeface="UGent Panno Text" panose="02000506040000040003" pitchFamily="2" charset="0"/>
              </a:rPr>
              <a:t>at </a:t>
            </a:r>
            <a:r>
              <a:rPr lang="nl-BE" sz="5400" dirty="0" err="1">
                <a:latin typeface="UGent Panno Text" panose="02000506040000040003" pitchFamily="2" charset="0"/>
              </a:rPr>
              <a:t>Ghent</a:t>
            </a:r>
            <a:r>
              <a:rPr lang="nl-BE" sz="5400" dirty="0">
                <a:latin typeface="UGent Panno Text" panose="02000506040000040003" pitchFamily="2" charset="0"/>
              </a:rPr>
              <a:t> University</a:t>
            </a:r>
          </a:p>
          <a:p>
            <a:pPr marL="1000125" indent="-914400">
              <a:buFont typeface="+mj-lt"/>
              <a:buAutoNum type="arabicPeriod"/>
            </a:pPr>
            <a:r>
              <a:rPr lang="nl-BE" sz="5400" dirty="0">
                <a:latin typeface="UGent Panno Text" panose="02000506040000040003" pitchFamily="2" charset="0"/>
              </a:rPr>
              <a:t>In </a:t>
            </a:r>
            <a:r>
              <a:rPr lang="nl-BE" sz="5400" dirty="0" err="1">
                <a:latin typeface="UGent Panno Text" panose="02000506040000040003" pitchFamily="2" charset="0"/>
              </a:rPr>
              <a:t>Belgian</a:t>
            </a:r>
            <a:r>
              <a:rPr lang="nl-BE" sz="5400" dirty="0">
                <a:latin typeface="UGent Panno Text" panose="02000506040000040003" pitchFamily="2" charset="0"/>
              </a:rPr>
              <a:t> society:</a:t>
            </a:r>
          </a:p>
          <a:p>
            <a:pPr lvl="1">
              <a:buFontTx/>
              <a:buChar char="-"/>
            </a:pPr>
            <a:r>
              <a:rPr lang="nl-BE" sz="5400" dirty="0" err="1">
                <a:latin typeface="UGent Panno Text" panose="02000506040000040003" pitchFamily="2" charset="0"/>
              </a:rPr>
              <a:t>social</a:t>
            </a:r>
            <a:r>
              <a:rPr lang="nl-BE" sz="5400" dirty="0">
                <a:latin typeface="UGent Panno Text" panose="02000506040000040003" pitchFamily="2" charset="0"/>
              </a:rPr>
              <a:t> </a:t>
            </a:r>
            <a:r>
              <a:rPr lang="nl-BE" sz="5400" dirty="0" err="1">
                <a:latin typeface="UGent Panno Text" panose="02000506040000040003" pitchFamily="2" charset="0"/>
              </a:rPr>
              <a:t>behaviour</a:t>
            </a:r>
            <a:endParaRPr lang="nl-BE" sz="5400" dirty="0">
              <a:latin typeface="UGent Panno Text" panose="02000506040000040003" pitchFamily="2" charset="0"/>
            </a:endParaRPr>
          </a:p>
          <a:p>
            <a:pPr lvl="1">
              <a:buFontTx/>
              <a:buChar char="-"/>
            </a:pPr>
            <a:r>
              <a:rPr lang="nl-BE" sz="5400" dirty="0" err="1">
                <a:latin typeface="UGent Panno Text" panose="02000506040000040003" pitchFamily="2" charset="0"/>
              </a:rPr>
              <a:t>interpersonal</a:t>
            </a:r>
            <a:r>
              <a:rPr lang="nl-BE" sz="5400" dirty="0">
                <a:latin typeface="UGent Panno Text" panose="02000506040000040003" pitchFamily="2" charset="0"/>
              </a:rPr>
              <a:t> relations</a:t>
            </a:r>
          </a:p>
          <a:p>
            <a:pPr lvl="1">
              <a:buFontTx/>
              <a:buChar char="-"/>
            </a:pPr>
            <a:r>
              <a:rPr lang="nl-BE" sz="5400" dirty="0" err="1">
                <a:latin typeface="UGent Panno Text" panose="02000506040000040003" pitchFamily="2" charset="0"/>
              </a:rPr>
              <a:t>daily</a:t>
            </a:r>
            <a:r>
              <a:rPr lang="nl-BE" sz="5400" dirty="0">
                <a:latin typeface="UGent Panno Text" panose="02000506040000040003" pitchFamily="2" charset="0"/>
              </a:rPr>
              <a:t> life</a:t>
            </a:r>
          </a:p>
        </p:txBody>
      </p:sp>
    </p:spTree>
    <p:extLst>
      <p:ext uri="{BB962C8B-B14F-4D97-AF65-F5344CB8AC3E}">
        <p14:creationId xmlns:p14="http://schemas.microsoft.com/office/powerpoint/2010/main" val="1625517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11F11-3612-9FD1-641F-09BCA6D5916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112C80BB-7777-A721-AC6D-298629D96C6B}"/>
              </a:ext>
            </a:extLst>
          </p:cNvPr>
          <p:cNvSpPr>
            <a:spLocks noGrp="1"/>
          </p:cNvSpPr>
          <p:nvPr>
            <p:ph type="title"/>
          </p:nvPr>
        </p:nvSpPr>
        <p:spPr>
          <a:xfrm>
            <a:off x="819549" y="705652"/>
            <a:ext cx="15705282" cy="863693"/>
          </a:xfrm>
        </p:spPr>
        <p:txBody>
          <a:bodyPr/>
          <a:lstStyle/>
          <a:p>
            <a:r>
              <a:rPr lang="nl-NL" b="1" u="none" dirty="0">
                <a:latin typeface="UGent Panno Text" panose="02000506040000040003" pitchFamily="2" charset="0"/>
              </a:rPr>
              <a:t>At </a:t>
            </a:r>
            <a:r>
              <a:rPr lang="nl-NL" b="1" u="none" dirty="0" err="1">
                <a:latin typeface="UGent Panno Text" panose="02000506040000040003" pitchFamily="2" charset="0"/>
              </a:rPr>
              <a:t>ghent</a:t>
            </a:r>
            <a:r>
              <a:rPr lang="nl-NL" b="1" u="none" dirty="0">
                <a:latin typeface="UGent Panno Text" panose="02000506040000040003" pitchFamily="2" charset="0"/>
              </a:rPr>
              <a:t> </a:t>
            </a:r>
            <a:r>
              <a:rPr lang="nl-NL" b="1" u="none" dirty="0" err="1">
                <a:latin typeface="UGent Panno Text" panose="02000506040000040003" pitchFamily="2" charset="0"/>
              </a:rPr>
              <a:t>university</a:t>
            </a:r>
            <a:endParaRPr lang="nl-BE" dirty="0"/>
          </a:p>
        </p:txBody>
      </p:sp>
      <p:sp>
        <p:nvSpPr>
          <p:cNvPr id="3" name="Content Placeholder 2">
            <a:extLst>
              <a:ext uri="{FF2B5EF4-FFF2-40B4-BE49-F238E27FC236}">
                <a16:creationId xmlns:a16="http://schemas.microsoft.com/office/drawing/2014/main" id="{EC0F1BAE-D84C-7A16-D66D-C806479C27D1}"/>
              </a:ext>
            </a:extLst>
          </p:cNvPr>
          <p:cNvSpPr>
            <a:spLocks noGrp="1"/>
          </p:cNvSpPr>
          <p:nvPr>
            <p:ph idx="1"/>
          </p:nvPr>
        </p:nvSpPr>
        <p:spPr>
          <a:xfrm>
            <a:off x="825256" y="1889308"/>
            <a:ext cx="15699575" cy="6696000"/>
          </a:xfrm>
        </p:spPr>
        <p:txBody>
          <a:bodyPr>
            <a:normAutofit fontScale="62500" lnSpcReduction="20000"/>
          </a:bodyPr>
          <a:lstStyle/>
          <a:p>
            <a:pPr marL="85725" indent="0">
              <a:buNone/>
            </a:pPr>
            <a:r>
              <a:rPr lang="en-GB" b="1" dirty="0"/>
              <a:t>Second term</a:t>
            </a:r>
          </a:p>
          <a:p>
            <a:r>
              <a:rPr lang="en-GB" b="1" dirty="0"/>
              <a:t>Monday 09-02-2026 through Saturday 04-04-2026</a:t>
            </a:r>
            <a:r>
              <a:rPr lang="en-GB" dirty="0"/>
              <a:t>: 8 weeks of teaching activities 2nd term (including feedback first term exam period through Saturday 21/02/2026)</a:t>
            </a:r>
          </a:p>
          <a:p>
            <a:r>
              <a:rPr lang="en-GB" b="1" dirty="0"/>
              <a:t>Easter recess</a:t>
            </a:r>
            <a:r>
              <a:rPr lang="en-GB" dirty="0"/>
              <a:t>: Monday 06-04-2026 through Saturday 18-04-2026 (2 weeks)</a:t>
            </a:r>
          </a:p>
          <a:p>
            <a:r>
              <a:rPr lang="en-GB" b="1" dirty="0"/>
              <a:t>Monday 20-04-2026 through Saturday 16-05-2026</a:t>
            </a:r>
            <a:r>
              <a:rPr lang="en-GB" dirty="0"/>
              <a:t>: 4 weeks of teaching activities 2nd term</a:t>
            </a:r>
          </a:p>
          <a:p>
            <a:r>
              <a:rPr lang="en-GB" b="1" dirty="0"/>
              <a:t>Monday 18-05-2026 through Wednesday 20-05-2026</a:t>
            </a:r>
            <a:r>
              <a:rPr lang="en-GB" dirty="0"/>
              <a:t>: catch-up activities</a:t>
            </a:r>
          </a:p>
          <a:p>
            <a:r>
              <a:rPr lang="en-GB" b="1" dirty="0"/>
              <a:t>Thursday 21-05-2026 through Saturday 23-05-2026</a:t>
            </a:r>
            <a:r>
              <a:rPr lang="en-GB" dirty="0"/>
              <a:t>: no teaching activities or catch-up activities</a:t>
            </a:r>
          </a:p>
          <a:p>
            <a:r>
              <a:rPr lang="en-GB" b="1" dirty="0"/>
              <a:t>Tuesday 26-05-2026 through Saturday 04-07-2026</a:t>
            </a:r>
            <a:r>
              <a:rPr lang="en-GB" dirty="0"/>
              <a:t>: 6 weeks second term examination period (including exam preparation, deliberations, proclamations through Thursday 02/07/2026 and feedback second term examination period)</a:t>
            </a:r>
          </a:p>
          <a:p>
            <a:r>
              <a:rPr lang="en-GB" b="1" dirty="0"/>
              <a:t>Summer recess</a:t>
            </a:r>
            <a:r>
              <a:rPr lang="en-GB" dirty="0"/>
              <a:t>: Monday 06-07-2026 through Saturday 15-08-2026 (6 weeks)</a:t>
            </a:r>
          </a:p>
          <a:p>
            <a:endParaRPr lang="en-BE" dirty="0"/>
          </a:p>
        </p:txBody>
      </p:sp>
    </p:spTree>
    <p:extLst>
      <p:ext uri="{BB962C8B-B14F-4D97-AF65-F5344CB8AC3E}">
        <p14:creationId xmlns:p14="http://schemas.microsoft.com/office/powerpoint/2010/main" val="427986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695B-E7C9-F2AB-6835-7E90743EE50E}"/>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6F4A1A18-EE79-A615-62DA-2B121C21CA74}"/>
              </a:ext>
            </a:extLst>
          </p:cNvPr>
          <p:cNvSpPr>
            <a:spLocks noGrp="1"/>
          </p:cNvSpPr>
          <p:nvPr>
            <p:ph type="title"/>
          </p:nvPr>
        </p:nvSpPr>
        <p:spPr>
          <a:xfrm>
            <a:off x="819549" y="705652"/>
            <a:ext cx="15705282" cy="863693"/>
          </a:xfrm>
        </p:spPr>
        <p:txBody>
          <a:bodyPr/>
          <a:lstStyle/>
          <a:p>
            <a:r>
              <a:rPr lang="nl-NL" b="1" u="none" dirty="0">
                <a:latin typeface="UGent Panno Text" panose="02000506040000040003" pitchFamily="2" charset="0"/>
              </a:rPr>
              <a:t>At </a:t>
            </a:r>
            <a:r>
              <a:rPr lang="nl-NL" b="1" u="none" dirty="0" err="1">
                <a:latin typeface="UGent Panno Text" panose="02000506040000040003" pitchFamily="2" charset="0"/>
              </a:rPr>
              <a:t>ghent</a:t>
            </a:r>
            <a:r>
              <a:rPr lang="nl-NL" b="1" u="none" dirty="0">
                <a:latin typeface="UGent Panno Text" panose="02000506040000040003" pitchFamily="2" charset="0"/>
              </a:rPr>
              <a:t> </a:t>
            </a:r>
            <a:r>
              <a:rPr lang="nl-NL" b="1" u="none" dirty="0" err="1">
                <a:latin typeface="UGent Panno Text" panose="02000506040000040003" pitchFamily="2" charset="0"/>
              </a:rPr>
              <a:t>university</a:t>
            </a:r>
            <a:endParaRPr lang="nl-BE" dirty="0"/>
          </a:p>
        </p:txBody>
      </p:sp>
      <p:sp>
        <p:nvSpPr>
          <p:cNvPr id="10" name="Tijdelijke aanduiding voor inhoud 9">
            <a:extLst>
              <a:ext uri="{FF2B5EF4-FFF2-40B4-BE49-F238E27FC236}">
                <a16:creationId xmlns:a16="http://schemas.microsoft.com/office/drawing/2014/main" id="{CAC4B918-4037-C23F-360B-3E6B70382C07}"/>
              </a:ext>
            </a:extLst>
          </p:cNvPr>
          <p:cNvSpPr>
            <a:spLocks noGrp="1"/>
          </p:cNvSpPr>
          <p:nvPr>
            <p:ph idx="1"/>
          </p:nvPr>
        </p:nvSpPr>
        <p:spPr>
          <a:xfrm>
            <a:off x="819549" y="1689039"/>
            <a:ext cx="15699575" cy="6696000"/>
          </a:xfrm>
        </p:spPr>
        <p:txBody>
          <a:bodyPr>
            <a:normAutofit/>
          </a:bodyPr>
          <a:lstStyle/>
          <a:p>
            <a:r>
              <a:rPr lang="en-US" sz="5400" dirty="0">
                <a:latin typeface="UGent Panno Text" panose="02000506040000040003" pitchFamily="2" charset="0"/>
              </a:rPr>
              <a:t>Be on time!!</a:t>
            </a:r>
          </a:p>
          <a:p>
            <a:r>
              <a:rPr lang="en-US" sz="5400" dirty="0">
                <a:latin typeface="UGent Panno Text" panose="02000506040000040003" pitchFamily="2" charset="0"/>
              </a:rPr>
              <a:t>Active participation!</a:t>
            </a:r>
          </a:p>
          <a:p>
            <a:r>
              <a:rPr lang="en-US" sz="5400" dirty="0">
                <a:latin typeface="UGent Panno Text" panose="02000506040000040003" pitchFamily="2" charset="0"/>
              </a:rPr>
              <a:t>Ask questions!</a:t>
            </a:r>
            <a:endParaRPr lang="nl-BE" sz="5400" dirty="0">
              <a:latin typeface="UGent Panno Text" panose="02000506040000040003" pitchFamily="2" charset="0"/>
            </a:endParaRPr>
          </a:p>
        </p:txBody>
      </p:sp>
      <p:pic>
        <p:nvPicPr>
          <p:cNvPr id="3" name="Picture 2">
            <a:extLst>
              <a:ext uri="{FF2B5EF4-FFF2-40B4-BE49-F238E27FC236}">
                <a16:creationId xmlns:a16="http://schemas.microsoft.com/office/drawing/2014/main" id="{0B0CFFBF-F551-8B9C-B6B3-00325259C2CF}"/>
              </a:ext>
            </a:extLst>
          </p:cNvPr>
          <p:cNvPicPr>
            <a:picLocks noChangeAspect="1"/>
          </p:cNvPicPr>
          <p:nvPr/>
        </p:nvPicPr>
        <p:blipFill>
          <a:blip r:embed="rId3"/>
          <a:stretch>
            <a:fillRect/>
          </a:stretch>
        </p:blipFill>
        <p:spPr>
          <a:xfrm>
            <a:off x="7925547" y="2015098"/>
            <a:ext cx="7579964" cy="5084949"/>
          </a:xfrm>
          <a:prstGeom prst="rect">
            <a:avLst/>
          </a:prstGeom>
        </p:spPr>
      </p:pic>
    </p:spTree>
    <p:extLst>
      <p:ext uri="{BB962C8B-B14F-4D97-AF65-F5344CB8AC3E}">
        <p14:creationId xmlns:p14="http://schemas.microsoft.com/office/powerpoint/2010/main" val="2302152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9089F-4C21-2F12-088C-C36041C3897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7FDDBF78-C2BD-7D60-6BA4-8A376571AD77}"/>
              </a:ext>
            </a:extLst>
          </p:cNvPr>
          <p:cNvSpPr>
            <a:spLocks noGrp="1"/>
          </p:cNvSpPr>
          <p:nvPr>
            <p:ph type="title"/>
          </p:nvPr>
        </p:nvSpPr>
        <p:spPr>
          <a:xfrm>
            <a:off x="830118" y="136025"/>
            <a:ext cx="15705282" cy="863693"/>
          </a:xfrm>
        </p:spPr>
        <p:txBody>
          <a:bodyPr anchor="ctr">
            <a:normAutofit fontScale="90000"/>
          </a:bodyPr>
          <a:lstStyle/>
          <a:p>
            <a:r>
              <a:rPr lang="nl-NL" b="1" u="none" dirty="0" err="1">
                <a:latin typeface="UGent Panno Text" panose="02000506040000040003" pitchFamily="2" charset="0"/>
              </a:rPr>
              <a:t>Social</a:t>
            </a:r>
            <a:r>
              <a:rPr lang="nl-NL" b="1" u="none" dirty="0">
                <a:latin typeface="UGent Panno Text" panose="02000506040000040003" pitchFamily="2" charset="0"/>
              </a:rPr>
              <a:t> </a:t>
            </a:r>
            <a:r>
              <a:rPr lang="nl-NL" b="1" u="none" dirty="0" err="1">
                <a:latin typeface="UGent Panno Text" panose="02000506040000040003" pitchFamily="2" charset="0"/>
              </a:rPr>
              <a:t>behaviour</a:t>
            </a:r>
            <a:r>
              <a:rPr lang="nl-NL" b="1" u="none" dirty="0">
                <a:latin typeface="UGent Panno Text" panose="02000506040000040003" pitchFamily="2" charset="0"/>
              </a:rPr>
              <a:t>: </a:t>
            </a:r>
            <a:r>
              <a:rPr lang="nl-NL" b="1" u="none" dirty="0" err="1">
                <a:latin typeface="UGent Panno Text" panose="02000506040000040003" pitchFamily="2" charset="0"/>
              </a:rPr>
              <a:t>What</a:t>
            </a:r>
            <a:r>
              <a:rPr lang="nl-NL" b="1" u="none" dirty="0">
                <a:latin typeface="UGent Panno Text" panose="02000506040000040003" pitchFamily="2" charset="0"/>
              </a:rPr>
              <a:t> do </a:t>
            </a:r>
            <a:r>
              <a:rPr lang="nl-NL" b="1" u="none" dirty="0" err="1">
                <a:latin typeface="UGent Panno Text" panose="02000506040000040003" pitchFamily="2" charset="0"/>
              </a:rPr>
              <a:t>Belgians</a:t>
            </a:r>
            <a:r>
              <a:rPr lang="nl-NL" b="1" u="none" dirty="0">
                <a:latin typeface="UGent Panno Text" panose="02000506040000040003" pitchFamily="2" charset="0"/>
              </a:rPr>
              <a:t> </a:t>
            </a:r>
            <a:r>
              <a:rPr lang="nl-NL" b="1" dirty="0">
                <a:latin typeface="UGent Panno Text" panose="02000506040000040003" pitchFamily="2" charset="0"/>
              </a:rPr>
              <a:t>in </a:t>
            </a:r>
            <a:r>
              <a:rPr lang="nl-NL" b="1" dirty="0" err="1">
                <a:latin typeface="UGent Panno Text" panose="02000506040000040003" pitchFamily="2" charset="0"/>
              </a:rPr>
              <a:t>general</a:t>
            </a:r>
            <a:r>
              <a:rPr lang="nl-NL" b="1" dirty="0">
                <a:latin typeface="UGent Panno Text" panose="02000506040000040003" pitchFamily="2" charset="0"/>
              </a:rPr>
              <a:t> </a:t>
            </a:r>
            <a:r>
              <a:rPr lang="nl-NL" b="1" u="none" dirty="0" err="1">
                <a:latin typeface="UGent Panno Text" panose="02000506040000040003" pitchFamily="2" charset="0"/>
              </a:rPr>
              <a:t>not</a:t>
            </a:r>
            <a:r>
              <a:rPr lang="nl-NL" b="1" u="none" dirty="0">
                <a:latin typeface="UGent Panno Text" panose="02000506040000040003" pitchFamily="2" charset="0"/>
              </a:rPr>
              <a:t> </a:t>
            </a:r>
            <a:r>
              <a:rPr lang="nl-NL" b="1" u="none" dirty="0" err="1">
                <a:latin typeface="UGent Panno Text" panose="02000506040000040003" pitchFamily="2" charset="0"/>
              </a:rPr>
              <a:t>appreciate</a:t>
            </a:r>
            <a:r>
              <a:rPr lang="nl-NL" b="1" u="none" dirty="0">
                <a:latin typeface="UGent Panno Text" panose="02000506040000040003" pitchFamily="2" charset="0"/>
              </a:rPr>
              <a:t>?</a:t>
            </a:r>
            <a:endParaRPr lang="nl-BE" b="1" u="none" dirty="0">
              <a:latin typeface="UGent Panno Text" panose="02000506040000040003" pitchFamily="2" charset="0"/>
            </a:endParaRPr>
          </a:p>
        </p:txBody>
      </p:sp>
      <p:sp>
        <p:nvSpPr>
          <p:cNvPr id="7" name="Tijdelijke aanduiding voor inhoud 9">
            <a:extLst>
              <a:ext uri="{FF2B5EF4-FFF2-40B4-BE49-F238E27FC236}">
                <a16:creationId xmlns:a16="http://schemas.microsoft.com/office/drawing/2014/main" id="{353EAD85-EBEA-C4BC-BD85-99652DF67DB4}"/>
              </a:ext>
            </a:extLst>
          </p:cNvPr>
          <p:cNvSpPr>
            <a:spLocks noGrp="1"/>
          </p:cNvSpPr>
          <p:nvPr>
            <p:ph idx="1"/>
          </p:nvPr>
        </p:nvSpPr>
        <p:spPr>
          <a:xfrm>
            <a:off x="835825" y="1194364"/>
            <a:ext cx="7754537" cy="6696000"/>
          </a:xfrm>
        </p:spPr>
        <p:txBody>
          <a:bodyPr>
            <a:normAutofit fontScale="77500" lnSpcReduction="20000"/>
          </a:bodyPr>
          <a:lstStyle/>
          <a:p>
            <a:pPr>
              <a:lnSpc>
                <a:spcPct val="110000"/>
              </a:lnSpc>
              <a:spcAft>
                <a:spcPts val="600"/>
              </a:spcAft>
            </a:pPr>
            <a:r>
              <a:rPr lang="en-US" sz="5400" dirty="0">
                <a:latin typeface="UGent Panno Text" panose="02000506040000040003" pitchFamily="2" charset="0"/>
              </a:rPr>
              <a:t>showing off or bragging</a:t>
            </a:r>
          </a:p>
          <a:p>
            <a:pPr>
              <a:lnSpc>
                <a:spcPct val="110000"/>
              </a:lnSpc>
              <a:spcAft>
                <a:spcPts val="600"/>
              </a:spcAft>
            </a:pPr>
            <a:r>
              <a:rPr lang="en-US" sz="5400" dirty="0">
                <a:latin typeface="UGent Panno Text" panose="02000506040000040003" pitchFamily="2" charset="0"/>
              </a:rPr>
              <a:t>looking away when talking to someone, snapping your fingers, putting hands in pockets, yawning, scratching, back slapping, putting feet on tables or chairs</a:t>
            </a:r>
          </a:p>
          <a:p>
            <a:pPr>
              <a:lnSpc>
                <a:spcPct val="110000"/>
              </a:lnSpc>
              <a:spcAft>
                <a:spcPts val="600"/>
              </a:spcAft>
            </a:pPr>
            <a:r>
              <a:rPr lang="en-US" sz="5400" dirty="0">
                <a:latin typeface="UGent Panno Text" panose="02000506040000040003" pitchFamily="2" charset="0"/>
              </a:rPr>
              <a:t>giving too many compliments</a:t>
            </a:r>
          </a:p>
          <a:p>
            <a:pPr>
              <a:lnSpc>
                <a:spcPct val="110000"/>
              </a:lnSpc>
              <a:spcAft>
                <a:spcPts val="600"/>
              </a:spcAft>
            </a:pPr>
            <a:r>
              <a:rPr lang="en-US" sz="5400" dirty="0">
                <a:latin typeface="UGent Panno Text" panose="02000506040000040003" pitchFamily="2" charset="0"/>
              </a:rPr>
              <a:t>showing up without warning</a:t>
            </a:r>
          </a:p>
          <a:p>
            <a:pPr>
              <a:lnSpc>
                <a:spcPct val="110000"/>
              </a:lnSpc>
              <a:spcAft>
                <a:spcPts val="600"/>
              </a:spcAft>
            </a:pPr>
            <a:r>
              <a:rPr lang="en-US" sz="5400" dirty="0">
                <a:latin typeface="UGent Panno Text" panose="02000506040000040003" pitchFamily="2" charset="0"/>
              </a:rPr>
              <a:t>to insist on something after you’ve been told it is not possible</a:t>
            </a:r>
            <a:endParaRPr lang="nl-BE" sz="5400" dirty="0">
              <a:latin typeface="UGent Panno Text" panose="02000506040000040003" pitchFamily="2" charset="0"/>
            </a:endParaRPr>
          </a:p>
        </p:txBody>
      </p:sp>
      <p:sp>
        <p:nvSpPr>
          <p:cNvPr id="3079" name="Slide Number Placeholder 3">
            <a:extLst>
              <a:ext uri="{FF2B5EF4-FFF2-40B4-BE49-F238E27FC236}">
                <a16:creationId xmlns:a16="http://schemas.microsoft.com/office/drawing/2014/main" id="{217C7960-F568-598D-03F1-0E82130F35DE}"/>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16</a:t>
            </a:fld>
            <a:endParaRPr lang="nl-BE" noProof="0"/>
          </a:p>
        </p:txBody>
      </p:sp>
      <p:pic>
        <p:nvPicPr>
          <p:cNvPr id="1026" name="Picture 2" descr="Tekort aan koten in Gent: UGent gaat 100 studentenkamers huren in Brugge |  VRT NWS: nieuws">
            <a:extLst>
              <a:ext uri="{FF2B5EF4-FFF2-40B4-BE49-F238E27FC236}">
                <a16:creationId xmlns:a16="http://schemas.microsoft.com/office/drawing/2014/main" id="{D762360A-1FCB-B92F-050B-25F0F5059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263" r="14595"/>
          <a:stretch/>
        </p:blipFill>
        <p:spPr bwMode="auto">
          <a:xfrm>
            <a:off x="8780862" y="1194364"/>
            <a:ext cx="7754537" cy="6696000"/>
          </a:xfrm>
          <a:prstGeom prst="rect">
            <a:avLst/>
          </a:prstGeom>
          <a:solidFill>
            <a:srgbClr val="FFFFFF"/>
          </a:solidFill>
        </p:spPr>
      </p:pic>
      <p:sp>
        <p:nvSpPr>
          <p:cNvPr id="3" name="TextBox 2">
            <a:extLst>
              <a:ext uri="{FF2B5EF4-FFF2-40B4-BE49-F238E27FC236}">
                <a16:creationId xmlns:a16="http://schemas.microsoft.com/office/drawing/2014/main" id="{B3072019-1214-1F25-5C04-D59FE490038A}"/>
              </a:ext>
            </a:extLst>
          </p:cNvPr>
          <p:cNvSpPr txBox="1"/>
          <p:nvPr/>
        </p:nvSpPr>
        <p:spPr>
          <a:xfrm>
            <a:off x="1286435" y="7408487"/>
            <a:ext cx="9363636" cy="674031"/>
          </a:xfrm>
          <a:prstGeom prst="rect">
            <a:avLst/>
          </a:prstGeom>
          <a:noFill/>
        </p:spPr>
        <p:txBody>
          <a:bodyPr wrap="square">
            <a:spAutoFit/>
          </a:bodyPr>
          <a:lstStyle/>
          <a:p>
            <a:pPr marL="85725" indent="0">
              <a:lnSpc>
                <a:spcPct val="90000"/>
              </a:lnSpc>
              <a:spcAft>
                <a:spcPts val="600"/>
              </a:spcAft>
              <a:buNone/>
            </a:pPr>
            <a:r>
              <a:rPr lang="en-GB" sz="4200" dirty="0">
                <a:solidFill>
                  <a:srgbClr val="1E64C8"/>
                </a:solidFill>
                <a:latin typeface="UGent Panno Text" panose="02000506040000040003" pitchFamily="2" charset="0"/>
              </a:rPr>
              <a:t>with room for individual differences!</a:t>
            </a:r>
            <a:endParaRPr lang="nl-BE" sz="4200" dirty="0">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213599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9089F-4C21-2F12-088C-C36041C3897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7FDDBF78-C2BD-7D60-6BA4-8A376571AD77}"/>
              </a:ext>
            </a:extLst>
          </p:cNvPr>
          <p:cNvSpPr>
            <a:spLocks noGrp="1"/>
          </p:cNvSpPr>
          <p:nvPr>
            <p:ph type="title"/>
          </p:nvPr>
        </p:nvSpPr>
        <p:spPr>
          <a:xfrm>
            <a:off x="830118" y="136025"/>
            <a:ext cx="15705282" cy="863693"/>
          </a:xfrm>
        </p:spPr>
        <p:txBody>
          <a:bodyPr anchor="ctr">
            <a:normAutofit/>
          </a:bodyPr>
          <a:lstStyle/>
          <a:p>
            <a:r>
              <a:rPr lang="nl-NL" b="1" u="none" dirty="0" err="1">
                <a:latin typeface="UGent Panno Text" panose="02000506040000040003" pitchFamily="2" charset="0"/>
              </a:rPr>
              <a:t>Social</a:t>
            </a:r>
            <a:r>
              <a:rPr lang="nl-NL" b="1" u="none" dirty="0">
                <a:latin typeface="UGent Panno Text" panose="02000506040000040003" pitchFamily="2" charset="0"/>
              </a:rPr>
              <a:t> </a:t>
            </a:r>
            <a:r>
              <a:rPr lang="nl-NL" b="1" u="none" dirty="0" err="1">
                <a:latin typeface="UGent Panno Text" panose="02000506040000040003" pitchFamily="2" charset="0"/>
              </a:rPr>
              <a:t>behaviour</a:t>
            </a:r>
            <a:r>
              <a:rPr lang="nl-NL" b="1" u="none" dirty="0">
                <a:latin typeface="UGent Panno Text" panose="02000506040000040003" pitchFamily="2" charset="0"/>
              </a:rPr>
              <a:t>: </a:t>
            </a:r>
            <a:r>
              <a:rPr lang="nl-NL" b="1" u="none" dirty="0" err="1">
                <a:latin typeface="UGent Panno Text" panose="02000506040000040003" pitchFamily="2" charset="0"/>
              </a:rPr>
              <a:t>What</a:t>
            </a:r>
            <a:r>
              <a:rPr lang="nl-NL" b="1" u="none" dirty="0">
                <a:latin typeface="UGent Panno Text" panose="02000506040000040003" pitchFamily="2" charset="0"/>
              </a:rPr>
              <a:t> do </a:t>
            </a:r>
            <a:r>
              <a:rPr lang="nl-NL" b="1" u="none" dirty="0" err="1">
                <a:latin typeface="UGent Panno Text" panose="02000506040000040003" pitchFamily="2" charset="0"/>
              </a:rPr>
              <a:t>Belgians</a:t>
            </a:r>
            <a:r>
              <a:rPr lang="nl-NL" b="1" u="none" dirty="0">
                <a:latin typeface="UGent Panno Text" panose="02000506040000040003" pitchFamily="2" charset="0"/>
              </a:rPr>
              <a:t> (in </a:t>
            </a:r>
            <a:r>
              <a:rPr lang="nl-NL" b="1" u="none" dirty="0" err="1">
                <a:latin typeface="UGent Panno Text" panose="02000506040000040003" pitchFamily="2" charset="0"/>
              </a:rPr>
              <a:t>general</a:t>
            </a:r>
            <a:r>
              <a:rPr lang="nl-NL" b="1" u="none" dirty="0">
                <a:latin typeface="UGent Panno Text" panose="02000506040000040003" pitchFamily="2" charset="0"/>
              </a:rPr>
              <a:t>) </a:t>
            </a:r>
            <a:r>
              <a:rPr lang="nl-NL" b="1" u="none" dirty="0" err="1">
                <a:latin typeface="UGent Panno Text" panose="02000506040000040003" pitchFamily="2" charset="0"/>
              </a:rPr>
              <a:t>appreciate</a:t>
            </a:r>
            <a:r>
              <a:rPr lang="nl-NL" b="1" u="none" dirty="0">
                <a:latin typeface="UGent Panno Text" panose="02000506040000040003" pitchFamily="2" charset="0"/>
              </a:rPr>
              <a:t>?</a:t>
            </a:r>
            <a:endParaRPr lang="nl-BE" b="1" u="none" dirty="0">
              <a:latin typeface="UGent Panno Text" panose="02000506040000040003" pitchFamily="2" charset="0"/>
            </a:endParaRPr>
          </a:p>
        </p:txBody>
      </p:sp>
      <p:sp>
        <p:nvSpPr>
          <p:cNvPr id="7" name="Tijdelijke aanduiding voor inhoud 9">
            <a:extLst>
              <a:ext uri="{FF2B5EF4-FFF2-40B4-BE49-F238E27FC236}">
                <a16:creationId xmlns:a16="http://schemas.microsoft.com/office/drawing/2014/main" id="{353EAD85-EBEA-C4BC-BD85-99652DF67DB4}"/>
              </a:ext>
            </a:extLst>
          </p:cNvPr>
          <p:cNvSpPr>
            <a:spLocks noGrp="1"/>
          </p:cNvSpPr>
          <p:nvPr>
            <p:ph idx="1"/>
          </p:nvPr>
        </p:nvSpPr>
        <p:spPr>
          <a:xfrm>
            <a:off x="5679047" y="1194364"/>
            <a:ext cx="10856352" cy="6696000"/>
          </a:xfrm>
        </p:spPr>
        <p:txBody>
          <a:bodyPr>
            <a:normAutofit/>
          </a:bodyPr>
          <a:lstStyle/>
          <a:p>
            <a:pPr>
              <a:lnSpc>
                <a:spcPct val="90000"/>
              </a:lnSpc>
              <a:spcAft>
                <a:spcPts val="600"/>
              </a:spcAft>
            </a:pPr>
            <a:r>
              <a:rPr lang="en-US" sz="4200" dirty="0">
                <a:latin typeface="UGent Panno Text" panose="02000506040000040003" pitchFamily="2" charset="0"/>
              </a:rPr>
              <a:t>simplicity and modesty</a:t>
            </a:r>
          </a:p>
          <a:p>
            <a:pPr>
              <a:lnSpc>
                <a:spcPct val="90000"/>
              </a:lnSpc>
              <a:spcAft>
                <a:spcPts val="600"/>
              </a:spcAft>
            </a:pPr>
            <a:r>
              <a:rPr lang="en-US" sz="4200" dirty="0">
                <a:latin typeface="UGent Panno Text" panose="02000506040000040003" pitchFamily="2" charset="0"/>
              </a:rPr>
              <a:t>eye contact (but don’t stare either)</a:t>
            </a:r>
          </a:p>
          <a:p>
            <a:pPr>
              <a:lnSpc>
                <a:spcPct val="90000"/>
              </a:lnSpc>
              <a:spcAft>
                <a:spcPts val="600"/>
              </a:spcAft>
            </a:pPr>
            <a:r>
              <a:rPr lang="en-US" sz="4200" dirty="0">
                <a:latin typeface="UGent Panno Text" panose="02000506040000040003" pitchFamily="2" charset="0"/>
              </a:rPr>
              <a:t>calling and making an appointment before showing up</a:t>
            </a:r>
          </a:p>
          <a:p>
            <a:pPr>
              <a:lnSpc>
                <a:spcPct val="90000"/>
              </a:lnSpc>
              <a:spcAft>
                <a:spcPts val="600"/>
              </a:spcAft>
            </a:pPr>
            <a:r>
              <a:rPr lang="en-US" sz="4200" dirty="0">
                <a:latin typeface="UGent Panno Text" panose="02000506040000040003" pitchFamily="2" charset="0"/>
              </a:rPr>
              <a:t>being (right) on time</a:t>
            </a:r>
          </a:p>
          <a:p>
            <a:pPr>
              <a:lnSpc>
                <a:spcPct val="90000"/>
              </a:lnSpc>
              <a:spcAft>
                <a:spcPts val="600"/>
              </a:spcAft>
            </a:pPr>
            <a:r>
              <a:rPr lang="en-US" sz="4200" dirty="0">
                <a:latin typeface="UGent Panno Text" panose="02000506040000040003" pitchFamily="2" charset="0"/>
              </a:rPr>
              <a:t>small presents when visiting for dinner (e.g. wine)</a:t>
            </a:r>
          </a:p>
          <a:p>
            <a:pPr>
              <a:lnSpc>
                <a:spcPct val="90000"/>
              </a:lnSpc>
              <a:spcAft>
                <a:spcPts val="600"/>
              </a:spcAft>
            </a:pPr>
            <a:r>
              <a:rPr lang="en-US" sz="4200" dirty="0">
                <a:latin typeface="UGent Panno Text" panose="02000506040000040003" pitchFamily="2" charset="0"/>
              </a:rPr>
              <a:t>helping out (a little bit) when being a guest</a:t>
            </a:r>
          </a:p>
          <a:p>
            <a:pPr>
              <a:lnSpc>
                <a:spcPct val="90000"/>
              </a:lnSpc>
              <a:spcAft>
                <a:spcPts val="600"/>
              </a:spcAft>
            </a:pPr>
            <a:endParaRPr lang="en-US" sz="4200" dirty="0">
              <a:latin typeface="UGent Panno Text" panose="02000506040000040003" pitchFamily="2" charset="0"/>
            </a:endParaRPr>
          </a:p>
          <a:p>
            <a:pPr marL="85725" indent="0">
              <a:lnSpc>
                <a:spcPct val="90000"/>
              </a:lnSpc>
              <a:spcAft>
                <a:spcPts val="600"/>
              </a:spcAft>
              <a:buNone/>
            </a:pPr>
            <a:r>
              <a:rPr lang="en-GB" sz="4200" dirty="0">
                <a:solidFill>
                  <a:srgbClr val="1E64C8"/>
                </a:solidFill>
                <a:latin typeface="UGent Panno Text" panose="02000506040000040003" pitchFamily="2" charset="0"/>
              </a:rPr>
              <a:t>with room for individual differences!</a:t>
            </a:r>
            <a:endParaRPr lang="nl-BE" sz="4200" dirty="0">
              <a:solidFill>
                <a:srgbClr val="1E64C8"/>
              </a:solidFill>
              <a:latin typeface="UGent Panno Text" panose="02000506040000040003" pitchFamily="2" charset="0"/>
            </a:endParaRPr>
          </a:p>
        </p:txBody>
      </p:sp>
      <p:sp>
        <p:nvSpPr>
          <p:cNvPr id="14" name="Slide Number Placeholder 3">
            <a:extLst>
              <a:ext uri="{FF2B5EF4-FFF2-40B4-BE49-F238E27FC236}">
                <a16:creationId xmlns:a16="http://schemas.microsoft.com/office/drawing/2014/main" id="{E1765277-4EDE-AE3E-5FD1-B1496F608CA8}"/>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17</a:t>
            </a:fld>
            <a:endParaRPr lang="nl-BE" noProof="0"/>
          </a:p>
        </p:txBody>
      </p:sp>
      <p:pic>
        <p:nvPicPr>
          <p:cNvPr id="2050" name="Picture 2" descr="Resultaten grootschalige studie studentenhuisvesting bekend | Stad Gent  (Persruimte)">
            <a:extLst>
              <a:ext uri="{FF2B5EF4-FFF2-40B4-BE49-F238E27FC236}">
                <a16:creationId xmlns:a16="http://schemas.microsoft.com/office/drawing/2014/main" id="{1FEF87F5-5F8B-9DCF-5BD0-5D35C7EFC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471" r="24321"/>
          <a:stretch/>
        </p:blipFill>
        <p:spPr bwMode="auto">
          <a:xfrm>
            <a:off x="835825" y="1194364"/>
            <a:ext cx="4652722" cy="6696000"/>
          </a:xfrm>
          <a:prstGeom prst="rect">
            <a:avLst/>
          </a:prstGeom>
          <a:solidFill>
            <a:srgbClr val="FFFFFF"/>
          </a:solidFill>
        </p:spPr>
      </p:pic>
    </p:spTree>
    <p:extLst>
      <p:ext uri="{BB962C8B-B14F-4D97-AF65-F5344CB8AC3E}">
        <p14:creationId xmlns:p14="http://schemas.microsoft.com/office/powerpoint/2010/main" val="1317033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9089F-4C21-2F12-088C-C36041C3897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7FDDBF78-C2BD-7D60-6BA4-8A376571AD77}"/>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Social</a:t>
            </a:r>
            <a:r>
              <a:rPr lang="nl-NL" b="1" u="none" dirty="0">
                <a:latin typeface="UGent Panno Text" panose="02000506040000040003" pitchFamily="2" charset="0"/>
              </a:rPr>
              <a:t> </a:t>
            </a:r>
            <a:r>
              <a:rPr lang="nl-NL" b="1" u="none" dirty="0" err="1">
                <a:latin typeface="UGent Panno Text" panose="02000506040000040003" pitchFamily="2" charset="0"/>
              </a:rPr>
              <a:t>behaviour</a:t>
            </a:r>
            <a:r>
              <a:rPr lang="nl-NL" b="1" u="none" dirty="0">
                <a:latin typeface="UGent Panno Text" panose="02000506040000040003" pitchFamily="2" charset="0"/>
              </a:rPr>
              <a:t>: </a:t>
            </a:r>
            <a:r>
              <a:rPr lang="nl-NL" b="1" u="none" dirty="0" err="1">
                <a:latin typeface="UGent Panno Text" panose="02000506040000040003" pitchFamily="2" charset="0"/>
              </a:rPr>
              <a:t>helpful</a:t>
            </a:r>
            <a:r>
              <a:rPr lang="nl-NL" b="1" u="none" dirty="0">
                <a:latin typeface="UGent Panno Text" panose="02000506040000040003" pitchFamily="2" charset="0"/>
              </a:rPr>
              <a:t> </a:t>
            </a:r>
            <a:r>
              <a:rPr lang="nl-NL" b="1" u="none" dirty="0" err="1">
                <a:latin typeface="UGent Panno Text" panose="02000506040000040003" pitchFamily="2" charset="0"/>
              </a:rPr>
              <a:t>cultural</a:t>
            </a:r>
            <a:r>
              <a:rPr lang="nl-NL" b="1" u="none" dirty="0">
                <a:latin typeface="UGent Panno Text" panose="02000506040000040003" pitchFamily="2" charset="0"/>
              </a:rPr>
              <a:t> tips</a:t>
            </a:r>
            <a:br>
              <a:rPr lang="nl-NL" b="1" u="none" dirty="0">
                <a:latin typeface="UGent Panno Text" panose="02000506040000040003" pitchFamily="2" charset="0"/>
              </a:rPr>
            </a:br>
            <a:endParaRPr lang="nl-BE" dirty="0"/>
          </a:p>
        </p:txBody>
      </p:sp>
      <p:pic>
        <p:nvPicPr>
          <p:cNvPr id="5" name="Picture 4" descr="A group of people sitting on a ledge&#10;&#10;Description automatically generated">
            <a:extLst>
              <a:ext uri="{FF2B5EF4-FFF2-40B4-BE49-F238E27FC236}">
                <a16:creationId xmlns:a16="http://schemas.microsoft.com/office/drawing/2014/main" id="{5CCC3022-B558-14F5-2975-7B0415BB4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3550" y="5939261"/>
            <a:ext cx="5013273" cy="3342182"/>
          </a:xfrm>
          <a:prstGeom prst="rect">
            <a:avLst/>
          </a:prstGeom>
        </p:spPr>
      </p:pic>
      <p:sp>
        <p:nvSpPr>
          <p:cNvPr id="4" name="Rectangle 1">
            <a:extLst>
              <a:ext uri="{FF2B5EF4-FFF2-40B4-BE49-F238E27FC236}">
                <a16:creationId xmlns:a16="http://schemas.microsoft.com/office/drawing/2014/main" id="{C8A9168A-918A-EA71-64F9-042CD065C2CD}"/>
              </a:ext>
            </a:extLst>
          </p:cNvPr>
          <p:cNvSpPr>
            <a:spLocks noGrp="1" noChangeArrowheads="1"/>
          </p:cNvSpPr>
          <p:nvPr>
            <p:ph idx="1"/>
          </p:nvPr>
        </p:nvSpPr>
        <p:spPr bwMode="auto">
          <a:xfrm>
            <a:off x="816696" y="1393795"/>
            <a:ext cx="1469985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BE" altLang="en-B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GB" altLang="en-BE" sz="4200" dirty="0">
                <a:latin typeface="UGent Panno Text" panose="02000506040000040003" pitchFamily="2" charset="0"/>
              </a:rPr>
              <a:t>- </a:t>
            </a:r>
            <a:r>
              <a:rPr lang="en-BE" altLang="en-BE" sz="4200" dirty="0">
                <a:latin typeface="UGent Panno Text" panose="02000506040000040003" pitchFamily="2" charset="0"/>
              </a:rPr>
              <a:t>Sneezing → People often say “</a:t>
            </a:r>
            <a:r>
              <a:rPr lang="en-BE" altLang="en-BE" sz="4200" dirty="0" err="1">
                <a:latin typeface="UGent Panno Text" panose="02000506040000040003" pitchFamily="2" charset="0"/>
              </a:rPr>
              <a:t>Gezondheid</a:t>
            </a:r>
            <a:r>
              <a:rPr lang="en-BE" altLang="en-BE" sz="4200" dirty="0">
                <a:latin typeface="UGent Panno Text" panose="02000506040000040003" pitchFamily="2" charset="0"/>
              </a:rPr>
              <a:t>” (similar to “Bless you”). </a:t>
            </a:r>
          </a:p>
          <a:p>
            <a:pPr marL="0" lvl="0" indent="0" defTabSz="914400" eaLnBrk="0" fontAlgn="base" hangingPunct="0">
              <a:lnSpc>
                <a:spcPct val="100000"/>
              </a:lnSpc>
              <a:spcBef>
                <a:spcPct val="0"/>
              </a:spcBef>
              <a:spcAft>
                <a:spcPct val="0"/>
              </a:spcAft>
              <a:buNone/>
            </a:pPr>
            <a:r>
              <a:rPr lang="en-GB" altLang="en-BE" sz="4200" dirty="0">
                <a:latin typeface="UGent Panno Text" panose="02000506040000040003" pitchFamily="2" charset="0"/>
              </a:rPr>
              <a:t>- </a:t>
            </a:r>
            <a:r>
              <a:rPr lang="en-BE" altLang="en-BE" sz="4200" dirty="0">
                <a:latin typeface="UGent Panno Text" panose="02000506040000040003" pitchFamily="2" charset="0"/>
              </a:rPr>
              <a:t>Burping → Usually considered impolite; saying “sorry” is appreciated. </a:t>
            </a:r>
          </a:p>
          <a:p>
            <a:pPr marL="0" lvl="0" indent="0" defTabSz="914400" eaLnBrk="0" fontAlgn="base" hangingPunct="0">
              <a:lnSpc>
                <a:spcPct val="100000"/>
              </a:lnSpc>
              <a:spcBef>
                <a:spcPct val="0"/>
              </a:spcBef>
              <a:spcAft>
                <a:spcPct val="0"/>
              </a:spcAft>
              <a:buNone/>
            </a:pPr>
            <a:r>
              <a:rPr lang="en-GB" altLang="en-BE" sz="4200" dirty="0">
                <a:latin typeface="UGent Panno Text" panose="02000506040000040003" pitchFamily="2" charset="0"/>
              </a:rPr>
              <a:t>- </a:t>
            </a:r>
            <a:r>
              <a:rPr lang="en-BE" altLang="en-BE" sz="4200" dirty="0">
                <a:latin typeface="UGent Panno Text" panose="02000506040000040003" pitchFamily="2" charset="0"/>
              </a:rPr>
              <a:t>Coughing → Cover your mouth, preferably into your elbow. </a:t>
            </a:r>
          </a:p>
          <a:p>
            <a:pPr marL="0" lvl="0" indent="0" defTabSz="914400" eaLnBrk="0" fontAlgn="base" hangingPunct="0">
              <a:lnSpc>
                <a:spcPct val="100000"/>
              </a:lnSpc>
              <a:spcBef>
                <a:spcPct val="0"/>
              </a:spcBef>
              <a:spcAft>
                <a:spcPct val="0"/>
              </a:spcAft>
              <a:buNone/>
            </a:pPr>
            <a:r>
              <a:rPr lang="en-GB" altLang="en-BE" sz="4200" dirty="0">
                <a:latin typeface="UGent Panno Text" panose="02000506040000040003" pitchFamily="2" charset="0"/>
              </a:rPr>
              <a:t>- </a:t>
            </a:r>
            <a:r>
              <a:rPr lang="en-BE" altLang="en-BE" sz="4200" dirty="0">
                <a:latin typeface="UGent Panno Text" panose="02000506040000040003" pitchFamily="2" charset="0"/>
              </a:rPr>
              <a:t>Blowing your nose → Totally fine, just use a tissue or handkerchief. </a:t>
            </a:r>
          </a:p>
          <a:p>
            <a:pPr marL="0" lvl="0" indent="0" defTabSz="914400" eaLnBrk="0" fontAlgn="base" hangingPunct="0">
              <a:lnSpc>
                <a:spcPct val="100000"/>
              </a:lnSpc>
              <a:spcBef>
                <a:spcPct val="0"/>
              </a:spcBef>
              <a:spcAft>
                <a:spcPct val="0"/>
              </a:spcAft>
              <a:buNone/>
            </a:pPr>
            <a:r>
              <a:rPr lang="en-GB" altLang="en-BE" sz="4200" dirty="0">
                <a:latin typeface="UGent Panno Text" panose="02000506040000040003" pitchFamily="2" charset="0"/>
              </a:rPr>
              <a:t>- </a:t>
            </a:r>
            <a:r>
              <a:rPr lang="en-BE" altLang="en-BE" sz="4200" dirty="0">
                <a:latin typeface="UGent Panno Text" panose="02000506040000040003" pitchFamily="2" charset="0"/>
              </a:rPr>
              <a:t>Spitting → Generally seen as unacceptable in public. </a:t>
            </a:r>
          </a:p>
          <a:p>
            <a:pPr marL="0" lvl="0" indent="0" defTabSz="914400" eaLnBrk="0" fontAlgn="base" hangingPunct="0">
              <a:lnSpc>
                <a:spcPct val="100000"/>
              </a:lnSpc>
              <a:spcBef>
                <a:spcPct val="0"/>
              </a:spcBef>
              <a:spcAft>
                <a:spcPct val="0"/>
              </a:spcAft>
              <a:buNone/>
            </a:pPr>
            <a:r>
              <a:rPr lang="en-GB" altLang="en-BE" sz="4200" dirty="0">
                <a:latin typeface="UGent Panno Text" panose="02000506040000040003" pitchFamily="2" charset="0"/>
              </a:rPr>
              <a:t>- </a:t>
            </a:r>
            <a:r>
              <a:rPr lang="en-BE" altLang="en-BE" sz="4200" dirty="0">
                <a:latin typeface="UGent Panno Text" panose="02000506040000040003" pitchFamily="2" charset="0"/>
              </a:rPr>
              <a:t>Smoking → Not allowed indoors; look for designated areas marked with signs. </a:t>
            </a:r>
          </a:p>
        </p:txBody>
      </p:sp>
    </p:spTree>
    <p:extLst>
      <p:ext uri="{BB962C8B-B14F-4D97-AF65-F5344CB8AC3E}">
        <p14:creationId xmlns:p14="http://schemas.microsoft.com/office/powerpoint/2010/main" val="3570230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7D3B76-4454-4871-DB38-AD08531AC12C}"/>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A7A92954-5E92-911C-7670-E507B2A5D419}"/>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Interpersonal</a:t>
            </a:r>
            <a:r>
              <a:rPr lang="nl-NL" b="1" u="none" dirty="0">
                <a:latin typeface="UGent Panno Text" panose="02000506040000040003" pitchFamily="2" charset="0"/>
              </a:rPr>
              <a:t> relations: </a:t>
            </a:r>
            <a:r>
              <a:rPr lang="nl-NL" b="1" u="none" dirty="0" err="1">
                <a:latin typeface="UGent Panno Text" panose="02000506040000040003" pitchFamily="2" charset="0"/>
              </a:rPr>
              <a:t>equality</a:t>
            </a:r>
            <a:r>
              <a:rPr lang="nl-NL" b="1" u="none" dirty="0">
                <a:latin typeface="UGent Panno Text" panose="02000506040000040003" pitchFamily="2" charset="0"/>
              </a:rPr>
              <a:t> m-f-x</a:t>
            </a:r>
            <a:endParaRPr lang="nl-BE" dirty="0"/>
          </a:p>
        </p:txBody>
      </p:sp>
      <p:sp>
        <p:nvSpPr>
          <p:cNvPr id="4" name="Content Placeholder 3">
            <a:extLst>
              <a:ext uri="{FF2B5EF4-FFF2-40B4-BE49-F238E27FC236}">
                <a16:creationId xmlns:a16="http://schemas.microsoft.com/office/drawing/2014/main" id="{75E0E212-9EB2-DF69-A4E2-97591BF25E3B}"/>
              </a:ext>
            </a:extLst>
          </p:cNvPr>
          <p:cNvSpPr>
            <a:spLocks noGrp="1"/>
          </p:cNvSpPr>
          <p:nvPr>
            <p:ph idx="1"/>
          </p:nvPr>
        </p:nvSpPr>
        <p:spPr>
          <a:xfrm>
            <a:off x="816696" y="2682506"/>
            <a:ext cx="15699575" cy="6696000"/>
          </a:xfrm>
        </p:spPr>
        <p:txBody>
          <a:bodyPr/>
          <a:lstStyle/>
          <a:p>
            <a:r>
              <a:rPr lang="en-US" sz="5400" dirty="0">
                <a:latin typeface="UGent Panno Text" panose="02000506040000040003" pitchFamily="2" charset="0"/>
              </a:rPr>
              <a:t>women = men = X (professionally, rights, thoughts....)</a:t>
            </a:r>
          </a:p>
          <a:p>
            <a:r>
              <a:rPr lang="en-US" sz="5400" dirty="0">
                <a:latin typeface="UGent Panno Text" panose="02000506040000040003" pitchFamily="2" charset="0"/>
              </a:rPr>
              <a:t>liberal/flimsy dress code is allowed</a:t>
            </a:r>
          </a:p>
          <a:p>
            <a:r>
              <a:rPr lang="en-US" sz="5400" dirty="0" err="1">
                <a:latin typeface="UGent Panno Text" panose="02000506040000040003" pitchFamily="2" charset="0"/>
              </a:rPr>
              <a:t>unappropriate</a:t>
            </a:r>
            <a:r>
              <a:rPr lang="en-US" sz="5400" dirty="0">
                <a:latin typeface="UGent Panno Text" panose="02000506040000040003" pitchFamily="2" charset="0"/>
              </a:rPr>
              <a:t> </a:t>
            </a:r>
            <a:r>
              <a:rPr lang="en-US" sz="5400" dirty="0" err="1">
                <a:latin typeface="UGent Panno Text" panose="02000506040000040003" pitchFamily="2" charset="0"/>
              </a:rPr>
              <a:t>behaviour</a:t>
            </a:r>
            <a:r>
              <a:rPr lang="en-US" sz="5400" dirty="0">
                <a:latin typeface="UGent Panno Text" panose="02000506040000040003" pitchFamily="2" charset="0"/>
              </a:rPr>
              <a:t> </a:t>
            </a:r>
            <a:r>
              <a:rPr lang="en-US" sz="5400" dirty="0">
                <a:latin typeface="UGent Panno Text" panose="02000506040000040003" pitchFamily="2" charset="0"/>
                <a:sym typeface="Wingdings" panose="05000000000000000000" pitchFamily="2" charset="2"/>
              </a:rPr>
              <a:t> </a:t>
            </a:r>
            <a:r>
              <a:rPr lang="en-US" sz="5400" dirty="0">
                <a:latin typeface="UGent Panno Text" panose="02000506040000040003" pitchFamily="2" charset="0"/>
              </a:rPr>
              <a:t>no go</a:t>
            </a:r>
            <a:endParaRPr lang="nl-BE" sz="5400" dirty="0">
              <a:latin typeface="UGent Panno Text" panose="02000506040000040003" pitchFamily="2" charset="0"/>
            </a:endParaRPr>
          </a:p>
        </p:txBody>
      </p:sp>
      <p:pic>
        <p:nvPicPr>
          <p:cNvPr id="3" name="Picture 2">
            <a:extLst>
              <a:ext uri="{FF2B5EF4-FFF2-40B4-BE49-F238E27FC236}">
                <a16:creationId xmlns:a16="http://schemas.microsoft.com/office/drawing/2014/main" id="{041516ED-94FE-DFAB-EDE6-8B6D092F9E87}"/>
              </a:ext>
            </a:extLst>
          </p:cNvPr>
          <p:cNvPicPr>
            <a:picLocks noChangeAspect="1"/>
          </p:cNvPicPr>
          <p:nvPr/>
        </p:nvPicPr>
        <p:blipFill>
          <a:blip r:embed="rId4"/>
          <a:stretch>
            <a:fillRect/>
          </a:stretch>
        </p:blipFill>
        <p:spPr>
          <a:xfrm>
            <a:off x="10288026" y="4021011"/>
            <a:ext cx="6045667" cy="4043531"/>
          </a:xfrm>
          <a:prstGeom prst="rect">
            <a:avLst/>
          </a:prstGeom>
        </p:spPr>
      </p:pic>
    </p:spTree>
    <p:extLst>
      <p:ext uri="{BB962C8B-B14F-4D97-AF65-F5344CB8AC3E}">
        <p14:creationId xmlns:p14="http://schemas.microsoft.com/office/powerpoint/2010/main" val="399354822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E7FA2D8-7417-D2AE-9291-741F97BA2280}"/>
              </a:ext>
            </a:extLst>
          </p:cNvPr>
          <p:cNvSpPr>
            <a:spLocks noGrp="1"/>
          </p:cNvSpPr>
          <p:nvPr>
            <p:ph idx="1"/>
          </p:nvPr>
        </p:nvSpPr>
        <p:spPr>
          <a:xfrm>
            <a:off x="771663" y="503283"/>
            <a:ext cx="15491472" cy="7573948"/>
          </a:xfrm>
        </p:spPr>
        <p:txBody>
          <a:bodyPr>
            <a:noAutofit/>
          </a:bodyPr>
          <a:lstStyle/>
          <a:p>
            <a:r>
              <a:rPr lang="nl-BE" sz="6257" dirty="0"/>
              <a:t>1) </a:t>
            </a:r>
            <a:r>
              <a:rPr lang="en-GB" sz="6257" dirty="0"/>
              <a:t>Who has already noticed something surprising, unusual or unexpected in Ghent or Belgium?</a:t>
            </a:r>
          </a:p>
          <a:p>
            <a:endParaRPr lang="en-GB" sz="2844" dirty="0"/>
          </a:p>
          <a:p>
            <a:r>
              <a:rPr lang="en-GB" sz="6257" dirty="0"/>
              <a:t>2) Who has already felt a bit of a culture shock in daily life?</a:t>
            </a:r>
          </a:p>
          <a:p>
            <a:endParaRPr lang="en-GB" sz="2844" dirty="0"/>
          </a:p>
          <a:p>
            <a:r>
              <a:rPr lang="en-GB" sz="6257" dirty="0"/>
              <a:t>3) Who thinks the academic culture at Ghent University will be different from their home </a:t>
            </a:r>
            <a:r>
              <a:rPr lang="en-GB" sz="6257" dirty="0" err="1"/>
              <a:t>universtity</a:t>
            </a:r>
            <a:r>
              <a:rPr lang="en-GB" sz="6257" dirty="0"/>
              <a:t>?</a:t>
            </a:r>
          </a:p>
        </p:txBody>
      </p:sp>
    </p:spTree>
    <p:extLst>
      <p:ext uri="{BB962C8B-B14F-4D97-AF65-F5344CB8AC3E}">
        <p14:creationId xmlns:p14="http://schemas.microsoft.com/office/powerpoint/2010/main" val="4531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944D07-B487-4C4D-B879-33C2D582C45B}"/>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625718D1-F100-E27C-DCF2-E7294DBA531A}"/>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Interpersonal</a:t>
            </a:r>
            <a:r>
              <a:rPr lang="nl-NL" b="1" u="none" dirty="0">
                <a:latin typeface="UGent Panno Text" panose="02000506040000040003" pitchFamily="2" charset="0"/>
              </a:rPr>
              <a:t> relations: </a:t>
            </a:r>
            <a:r>
              <a:rPr lang="nl-BE" b="1" u="none" dirty="0">
                <a:latin typeface="UGent Panno Text" panose="02000506040000040003" pitchFamily="2" charset="0"/>
              </a:rPr>
              <a:t>LGBTTTQQIAA</a:t>
            </a:r>
          </a:p>
        </p:txBody>
      </p:sp>
      <p:sp>
        <p:nvSpPr>
          <p:cNvPr id="4" name="Content Placeholder 3">
            <a:extLst>
              <a:ext uri="{FF2B5EF4-FFF2-40B4-BE49-F238E27FC236}">
                <a16:creationId xmlns:a16="http://schemas.microsoft.com/office/drawing/2014/main" id="{05277273-7387-66F2-9CA1-2B403AF35EE0}"/>
              </a:ext>
            </a:extLst>
          </p:cNvPr>
          <p:cNvSpPr>
            <a:spLocks noGrp="1"/>
          </p:cNvSpPr>
          <p:nvPr>
            <p:ph idx="1"/>
          </p:nvPr>
        </p:nvSpPr>
        <p:spPr>
          <a:xfrm>
            <a:off x="816696" y="2682506"/>
            <a:ext cx="15699575" cy="6696000"/>
          </a:xfrm>
        </p:spPr>
        <p:txBody>
          <a:bodyPr/>
          <a:lstStyle/>
          <a:p>
            <a:r>
              <a:rPr lang="en-US" sz="5400" dirty="0">
                <a:latin typeface="UGent Panno Text" panose="02000506040000040003" pitchFamily="2" charset="0"/>
              </a:rPr>
              <a:t>love is love</a:t>
            </a:r>
          </a:p>
          <a:p>
            <a:r>
              <a:rPr lang="en-US" sz="5400" dirty="0">
                <a:latin typeface="UGent Panno Text" panose="02000506040000040003" pitchFamily="2" charset="0"/>
              </a:rPr>
              <a:t>equal rights (marriage, adoption, protected by law…)</a:t>
            </a:r>
            <a:endParaRPr lang="nl-BE" sz="5400" dirty="0">
              <a:latin typeface="UGent Panno Text" panose="02000506040000040003" pitchFamily="2" charset="0"/>
            </a:endParaRPr>
          </a:p>
        </p:txBody>
      </p:sp>
      <p:pic>
        <p:nvPicPr>
          <p:cNvPr id="5" name="Picture 4">
            <a:extLst>
              <a:ext uri="{FF2B5EF4-FFF2-40B4-BE49-F238E27FC236}">
                <a16:creationId xmlns:a16="http://schemas.microsoft.com/office/drawing/2014/main" id="{00867388-BADA-82D4-AFF1-2AFAA354770C}"/>
              </a:ext>
            </a:extLst>
          </p:cNvPr>
          <p:cNvPicPr>
            <a:picLocks noChangeAspect="1"/>
          </p:cNvPicPr>
          <p:nvPr/>
        </p:nvPicPr>
        <p:blipFill>
          <a:blip r:embed="rId4"/>
          <a:stretch>
            <a:fillRect/>
          </a:stretch>
        </p:blipFill>
        <p:spPr>
          <a:xfrm>
            <a:off x="1354696" y="4876799"/>
            <a:ext cx="4364785" cy="2930943"/>
          </a:xfrm>
          <a:prstGeom prst="rect">
            <a:avLst/>
          </a:prstGeom>
        </p:spPr>
      </p:pic>
      <p:pic>
        <p:nvPicPr>
          <p:cNvPr id="7" name="Picture 6">
            <a:extLst>
              <a:ext uri="{FF2B5EF4-FFF2-40B4-BE49-F238E27FC236}">
                <a16:creationId xmlns:a16="http://schemas.microsoft.com/office/drawing/2014/main" id="{763839AF-D325-2776-FF67-E5ACAFF5B00E}"/>
              </a:ext>
            </a:extLst>
          </p:cNvPr>
          <p:cNvPicPr>
            <a:picLocks noChangeAspect="1"/>
          </p:cNvPicPr>
          <p:nvPr/>
        </p:nvPicPr>
        <p:blipFill>
          <a:blip r:embed="rId5"/>
          <a:stretch>
            <a:fillRect/>
          </a:stretch>
        </p:blipFill>
        <p:spPr>
          <a:xfrm>
            <a:off x="6388713" y="4876799"/>
            <a:ext cx="3152775" cy="4324350"/>
          </a:xfrm>
          <a:prstGeom prst="rect">
            <a:avLst/>
          </a:prstGeom>
        </p:spPr>
      </p:pic>
    </p:spTree>
    <p:extLst>
      <p:ext uri="{BB962C8B-B14F-4D97-AF65-F5344CB8AC3E}">
        <p14:creationId xmlns:p14="http://schemas.microsoft.com/office/powerpoint/2010/main" val="20154327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C81942-431F-4595-5773-51978320314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022BBC2B-E401-1BCB-77E8-0408A37BC5E5}"/>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Interpersonal</a:t>
            </a:r>
            <a:r>
              <a:rPr lang="nl-NL" b="1" u="none" dirty="0">
                <a:latin typeface="UGent Panno Text" panose="02000506040000040003" pitchFamily="2" charset="0"/>
              </a:rPr>
              <a:t> relations: </a:t>
            </a:r>
            <a:r>
              <a:rPr lang="nl-BE" b="1" u="none" dirty="0" err="1">
                <a:latin typeface="UGent Panno Text" panose="02000506040000040003" pitchFamily="2" charset="0"/>
              </a:rPr>
              <a:t>legal</a:t>
            </a:r>
            <a:r>
              <a:rPr lang="nl-BE" b="1" u="none" dirty="0">
                <a:latin typeface="UGent Panno Text" panose="02000506040000040003" pitchFamily="2" charset="0"/>
              </a:rPr>
              <a:t> </a:t>
            </a:r>
            <a:r>
              <a:rPr lang="nl-BE" b="1" u="none" dirty="0" err="1">
                <a:latin typeface="UGent Panno Text" panose="02000506040000040003" pitchFamily="2" charset="0"/>
              </a:rPr>
              <a:t>consequences</a:t>
            </a:r>
            <a:endParaRPr lang="nl-BE" b="1" u="none" dirty="0">
              <a:latin typeface="UGent Panno Text" panose="02000506040000040003" pitchFamily="2" charset="0"/>
            </a:endParaRPr>
          </a:p>
        </p:txBody>
      </p:sp>
      <p:sp>
        <p:nvSpPr>
          <p:cNvPr id="4" name="Content Placeholder 3">
            <a:extLst>
              <a:ext uri="{FF2B5EF4-FFF2-40B4-BE49-F238E27FC236}">
                <a16:creationId xmlns:a16="http://schemas.microsoft.com/office/drawing/2014/main" id="{AF3B626E-4105-02A7-EAD6-1A080B12F07B}"/>
              </a:ext>
            </a:extLst>
          </p:cNvPr>
          <p:cNvSpPr>
            <a:spLocks noGrp="1"/>
          </p:cNvSpPr>
          <p:nvPr>
            <p:ph idx="1"/>
          </p:nvPr>
        </p:nvSpPr>
        <p:spPr>
          <a:xfrm>
            <a:off x="816696" y="2682506"/>
            <a:ext cx="15699575" cy="6696000"/>
          </a:xfrm>
        </p:spPr>
        <p:txBody>
          <a:bodyPr>
            <a:normAutofit/>
          </a:bodyPr>
          <a:lstStyle/>
          <a:p>
            <a:r>
              <a:rPr lang="en-US" sz="5400" dirty="0">
                <a:latin typeface="UGent Panno Text" panose="02000506040000040003" pitchFamily="2" charset="0"/>
              </a:rPr>
              <a:t>hate crimes (e.g. verbal or physical violence) against people (based on sexism, discrimination, homophobia, racism,…) are severely punished</a:t>
            </a:r>
          </a:p>
          <a:p>
            <a:r>
              <a:rPr lang="en-US" sz="5400" dirty="0">
                <a:latin typeface="UGent Panno Text" panose="02000506040000040003" pitchFamily="2" charset="0"/>
              </a:rPr>
              <a:t>if you are a victim of discrimination or a hate crime:</a:t>
            </a:r>
          </a:p>
          <a:p>
            <a:pPr lvl="2"/>
            <a:r>
              <a:rPr lang="en-US" sz="5400" dirty="0">
                <a:latin typeface="UGent Panno Text" panose="02000506040000040003" pitchFamily="2" charset="0"/>
              </a:rPr>
              <a:t>go to the police</a:t>
            </a:r>
          </a:p>
        </p:txBody>
      </p:sp>
    </p:spTree>
    <p:extLst>
      <p:ext uri="{BB962C8B-B14F-4D97-AF65-F5344CB8AC3E}">
        <p14:creationId xmlns:p14="http://schemas.microsoft.com/office/powerpoint/2010/main" val="164897005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C8ABF7-2666-A72A-795D-0C7AB360E2B8}"/>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C739330B-1C8E-D9F3-D06E-1922440E889C}"/>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Interpersonal</a:t>
            </a:r>
            <a:r>
              <a:rPr lang="nl-NL" b="1" u="none" dirty="0">
                <a:latin typeface="UGent Panno Text" panose="02000506040000040003" pitchFamily="2" charset="0"/>
              </a:rPr>
              <a:t> relations: </a:t>
            </a:r>
            <a:r>
              <a:rPr lang="nl-BE" b="1" u="none" dirty="0" err="1">
                <a:latin typeface="UGent Panno Text" panose="02000506040000040003" pitchFamily="2" charset="0"/>
              </a:rPr>
              <a:t>multicultural</a:t>
            </a:r>
            <a:r>
              <a:rPr lang="nl-BE" b="1" u="none" dirty="0">
                <a:latin typeface="UGent Panno Text" panose="02000506040000040003" pitchFamily="2" charset="0"/>
              </a:rPr>
              <a:t> society</a:t>
            </a:r>
          </a:p>
        </p:txBody>
      </p:sp>
      <p:sp>
        <p:nvSpPr>
          <p:cNvPr id="4" name="Content Placeholder 3">
            <a:extLst>
              <a:ext uri="{FF2B5EF4-FFF2-40B4-BE49-F238E27FC236}">
                <a16:creationId xmlns:a16="http://schemas.microsoft.com/office/drawing/2014/main" id="{631EE18B-3152-E76A-E048-36A2A98EBDFF}"/>
              </a:ext>
            </a:extLst>
          </p:cNvPr>
          <p:cNvSpPr>
            <a:spLocks noGrp="1"/>
          </p:cNvSpPr>
          <p:nvPr>
            <p:ph idx="1"/>
          </p:nvPr>
        </p:nvSpPr>
        <p:spPr>
          <a:xfrm>
            <a:off x="816696" y="2682506"/>
            <a:ext cx="15699575" cy="6696000"/>
          </a:xfrm>
        </p:spPr>
        <p:txBody>
          <a:bodyPr/>
          <a:lstStyle/>
          <a:p>
            <a:r>
              <a:rPr lang="en-US" sz="5400" dirty="0">
                <a:latin typeface="UGent Panno Text" panose="02000506040000040003" pitchFamily="2" charset="0"/>
              </a:rPr>
              <a:t>plenty of nationalities (± 150 in Ghent)</a:t>
            </a:r>
          </a:p>
          <a:p>
            <a:r>
              <a:rPr lang="en-US" sz="5400" dirty="0">
                <a:latin typeface="UGent Panno Text" panose="02000506040000040003" pitchFamily="2" charset="0"/>
              </a:rPr>
              <a:t>mixture of cultures</a:t>
            </a:r>
          </a:p>
          <a:p>
            <a:r>
              <a:rPr lang="en-US" sz="5400" dirty="0">
                <a:latin typeface="UGent Panno Text" panose="02000506040000040003" pitchFamily="2" charset="0"/>
              </a:rPr>
              <a:t>enriching our culture &amp; science</a:t>
            </a:r>
            <a:endParaRPr lang="nl-BE" sz="5400" dirty="0">
              <a:latin typeface="UGent Panno Text" panose="02000506040000040003" pitchFamily="2" charset="0"/>
            </a:endParaRPr>
          </a:p>
        </p:txBody>
      </p:sp>
      <p:pic>
        <p:nvPicPr>
          <p:cNvPr id="3" name="Picture 2">
            <a:extLst>
              <a:ext uri="{FF2B5EF4-FFF2-40B4-BE49-F238E27FC236}">
                <a16:creationId xmlns:a16="http://schemas.microsoft.com/office/drawing/2014/main" id="{0D356EB7-1B0C-8447-4139-4FE648BC13F4}"/>
              </a:ext>
            </a:extLst>
          </p:cNvPr>
          <p:cNvPicPr>
            <a:picLocks noChangeAspect="1"/>
          </p:cNvPicPr>
          <p:nvPr/>
        </p:nvPicPr>
        <p:blipFill>
          <a:blip r:embed="rId4"/>
          <a:stretch>
            <a:fillRect/>
          </a:stretch>
        </p:blipFill>
        <p:spPr>
          <a:xfrm>
            <a:off x="9849824" y="3765926"/>
            <a:ext cx="2208194" cy="3073962"/>
          </a:xfrm>
          <a:prstGeom prst="rect">
            <a:avLst/>
          </a:prstGeom>
        </p:spPr>
      </p:pic>
      <p:pic>
        <p:nvPicPr>
          <p:cNvPr id="8" name="Picture 7">
            <a:extLst>
              <a:ext uri="{FF2B5EF4-FFF2-40B4-BE49-F238E27FC236}">
                <a16:creationId xmlns:a16="http://schemas.microsoft.com/office/drawing/2014/main" id="{7087656D-CF19-78B5-41FE-AB9D2073627F}"/>
              </a:ext>
            </a:extLst>
          </p:cNvPr>
          <p:cNvPicPr>
            <a:picLocks noChangeAspect="1"/>
          </p:cNvPicPr>
          <p:nvPr/>
        </p:nvPicPr>
        <p:blipFill>
          <a:blip r:embed="rId5"/>
          <a:stretch>
            <a:fillRect/>
          </a:stretch>
        </p:blipFill>
        <p:spPr>
          <a:xfrm>
            <a:off x="12334728" y="3765926"/>
            <a:ext cx="4651221" cy="3138024"/>
          </a:xfrm>
          <a:prstGeom prst="rect">
            <a:avLst/>
          </a:prstGeom>
        </p:spPr>
      </p:pic>
    </p:spTree>
    <p:extLst>
      <p:ext uri="{BB962C8B-B14F-4D97-AF65-F5344CB8AC3E}">
        <p14:creationId xmlns:p14="http://schemas.microsoft.com/office/powerpoint/2010/main" val="2641024821"/>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9089F-4C21-2F12-088C-C36041C3897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7FDDBF78-C2BD-7D60-6BA4-8A376571AD77}"/>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daily</a:t>
            </a:r>
            <a:r>
              <a:rPr lang="nl-NL" b="1" u="none" dirty="0">
                <a:latin typeface="UGent Panno Text" panose="02000506040000040003" pitchFamily="2" charset="0"/>
              </a:rPr>
              <a:t> life: </a:t>
            </a:r>
            <a:r>
              <a:rPr lang="nl-NL" b="1" u="none" dirty="0" err="1">
                <a:latin typeface="UGent Panno Text" panose="02000506040000040003" pitchFamily="2" charset="0"/>
              </a:rPr>
              <a:t>greetings</a:t>
            </a:r>
            <a:endParaRPr lang="nl-BE" dirty="0"/>
          </a:p>
        </p:txBody>
      </p:sp>
      <p:sp>
        <p:nvSpPr>
          <p:cNvPr id="7" name="Tijdelijke aanduiding voor inhoud 9">
            <a:extLst>
              <a:ext uri="{FF2B5EF4-FFF2-40B4-BE49-F238E27FC236}">
                <a16:creationId xmlns:a16="http://schemas.microsoft.com/office/drawing/2014/main" id="{353EAD85-EBEA-C4BC-BD85-99652DF67DB4}"/>
              </a:ext>
            </a:extLst>
          </p:cNvPr>
          <p:cNvSpPr>
            <a:spLocks noGrp="1"/>
          </p:cNvSpPr>
          <p:nvPr>
            <p:ph idx="1"/>
          </p:nvPr>
        </p:nvSpPr>
        <p:spPr>
          <a:xfrm>
            <a:off x="816696" y="2277899"/>
            <a:ext cx="8545965" cy="4937910"/>
          </a:xfrm>
        </p:spPr>
        <p:txBody>
          <a:bodyPr>
            <a:normAutofit fontScale="77500" lnSpcReduction="20000"/>
          </a:bodyPr>
          <a:lstStyle/>
          <a:p>
            <a:r>
              <a:rPr lang="nl-BE" sz="5400" dirty="0">
                <a:latin typeface="UGent Panno Text" panose="02000506040000040003" pitchFamily="2" charset="0"/>
              </a:rPr>
              <a:t>first time: shake hands </a:t>
            </a:r>
            <a:r>
              <a:rPr lang="nl-BE" sz="5400" dirty="0">
                <a:latin typeface="UGent Panno Text" panose="02000506040000040003" pitchFamily="2" charset="0"/>
                <a:sym typeface="Wingdings" panose="05000000000000000000" pitchFamily="2" charset="2"/>
              </a:rPr>
              <a:t> </a:t>
            </a:r>
            <a:r>
              <a:rPr lang="nl-BE" sz="5400" dirty="0" err="1">
                <a:latin typeface="UGent Panno Text" panose="02000506040000040003" pitchFamily="2" charset="0"/>
                <a:sym typeface="Wingdings" panose="05000000000000000000" pitchFamily="2" charset="2"/>
              </a:rPr>
              <a:t>nice</a:t>
            </a:r>
            <a:r>
              <a:rPr lang="nl-BE" sz="5400" dirty="0">
                <a:latin typeface="UGent Panno Text" panose="02000506040000040003" pitchFamily="2" charset="0"/>
                <a:sym typeface="Wingdings" panose="05000000000000000000" pitchFamily="2" charset="2"/>
              </a:rPr>
              <a:t> </a:t>
            </a:r>
            <a:r>
              <a:rPr lang="nl-BE" sz="5400" dirty="0" err="1">
                <a:latin typeface="UGent Panno Text" panose="02000506040000040003" pitchFamily="2" charset="0"/>
                <a:sym typeface="Wingdings" panose="05000000000000000000" pitchFamily="2" charset="2"/>
              </a:rPr>
              <a:t>to</a:t>
            </a:r>
            <a:r>
              <a:rPr lang="nl-BE" sz="5400" dirty="0">
                <a:latin typeface="UGent Panno Text" panose="02000506040000040003" pitchFamily="2" charset="0"/>
                <a:sym typeface="Wingdings" panose="05000000000000000000" pitchFamily="2" charset="2"/>
              </a:rPr>
              <a:t> meet </a:t>
            </a:r>
            <a:r>
              <a:rPr lang="nl-BE" sz="5400" dirty="0" err="1">
                <a:latin typeface="UGent Panno Text" panose="02000506040000040003" pitchFamily="2" charset="0"/>
                <a:sym typeface="Wingdings" panose="05000000000000000000" pitchFamily="2" charset="2"/>
              </a:rPr>
              <a:t>you</a:t>
            </a:r>
            <a:endParaRPr lang="nl-BE" sz="5400" dirty="0">
              <a:latin typeface="UGent Panno Text" panose="02000506040000040003" pitchFamily="2" charset="0"/>
              <a:sym typeface="Wingdings" panose="05000000000000000000" pitchFamily="2" charset="2"/>
            </a:endParaRPr>
          </a:p>
          <a:p>
            <a:r>
              <a:rPr lang="nl-BE" sz="5400" dirty="0">
                <a:latin typeface="UGent Panno Text" panose="02000506040000040003" pitchFamily="2" charset="0"/>
                <a:sym typeface="Wingdings" panose="05000000000000000000" pitchFamily="2" charset="2"/>
              </a:rPr>
              <a:t>more </a:t>
            </a:r>
            <a:r>
              <a:rPr lang="nl-BE" sz="5400" dirty="0" err="1">
                <a:latin typeface="UGent Panno Text" panose="02000506040000040003" pitchFamily="2" charset="0"/>
                <a:sym typeface="Wingdings" panose="05000000000000000000" pitchFamily="2" charset="2"/>
              </a:rPr>
              <a:t>familiar</a:t>
            </a:r>
            <a:r>
              <a:rPr lang="nl-BE" sz="5400" dirty="0">
                <a:latin typeface="UGent Panno Text" panose="02000506040000040003" pitchFamily="2" charset="0"/>
                <a:sym typeface="Wingdings" panose="05000000000000000000" pitchFamily="2" charset="2"/>
              </a:rPr>
              <a:t>  </a:t>
            </a:r>
            <a:r>
              <a:rPr lang="nl-BE" sz="5400" dirty="0" err="1">
                <a:latin typeface="UGent Panno Text" panose="02000506040000040003" pitchFamily="2" charset="0"/>
                <a:sym typeface="Wingdings" panose="05000000000000000000" pitchFamily="2" charset="2"/>
              </a:rPr>
              <a:t>one</a:t>
            </a:r>
            <a:r>
              <a:rPr lang="nl-BE" sz="5400" dirty="0">
                <a:latin typeface="UGent Panno Text" panose="02000506040000040003" pitchFamily="2" charset="0"/>
                <a:sym typeface="Wingdings" panose="05000000000000000000" pitchFamily="2" charset="2"/>
              </a:rPr>
              <a:t> kiss on the right </a:t>
            </a:r>
            <a:r>
              <a:rPr lang="nl-BE" sz="5400" dirty="0" err="1">
                <a:latin typeface="UGent Panno Text" panose="02000506040000040003" pitchFamily="2" charset="0"/>
                <a:sym typeface="Wingdings" panose="05000000000000000000" pitchFamily="2" charset="2"/>
              </a:rPr>
              <a:t>cheek</a:t>
            </a:r>
            <a:r>
              <a:rPr lang="nl-BE" sz="5400" dirty="0">
                <a:latin typeface="UGent Panno Text" panose="02000506040000040003" pitchFamily="2" charset="0"/>
                <a:sym typeface="Wingdings" panose="05000000000000000000" pitchFamily="2" charset="2"/>
              </a:rPr>
              <a:t> or </a:t>
            </a:r>
            <a:r>
              <a:rPr lang="nl-BE" sz="5400" dirty="0" err="1">
                <a:latin typeface="UGent Panno Text" panose="02000506040000040003" pitchFamily="2" charset="0"/>
                <a:sym typeface="Wingdings" panose="05000000000000000000" pitchFamily="2" charset="2"/>
              </a:rPr>
              <a:t>three</a:t>
            </a:r>
            <a:r>
              <a:rPr lang="nl-BE" sz="5400" dirty="0">
                <a:latin typeface="UGent Panno Text" panose="02000506040000040003" pitchFamily="2" charset="0"/>
                <a:sym typeface="Wingdings" panose="05000000000000000000" pitchFamily="2" charset="2"/>
              </a:rPr>
              <a:t> </a:t>
            </a:r>
            <a:r>
              <a:rPr lang="nl-BE" sz="5400" dirty="0" err="1">
                <a:latin typeface="UGent Panno Text" panose="02000506040000040003" pitchFamily="2" charset="0"/>
                <a:sym typeface="Wingdings" panose="05000000000000000000" pitchFamily="2" charset="2"/>
              </a:rPr>
              <a:t>kisses</a:t>
            </a:r>
            <a:r>
              <a:rPr lang="nl-BE" sz="5400" dirty="0">
                <a:latin typeface="UGent Panno Text" panose="02000506040000040003" pitchFamily="2" charset="0"/>
                <a:sym typeface="Wingdings" panose="05000000000000000000" pitchFamily="2" charset="2"/>
              </a:rPr>
              <a:t>, </a:t>
            </a:r>
            <a:r>
              <a:rPr lang="nl-BE" sz="5400" dirty="0" err="1">
                <a:latin typeface="UGent Panno Text" panose="02000506040000040003" pitchFamily="2" charset="0"/>
                <a:sym typeface="Wingdings" panose="05000000000000000000" pitchFamily="2" charset="2"/>
              </a:rPr>
              <a:t>especially</a:t>
            </a:r>
            <a:r>
              <a:rPr lang="nl-BE" sz="5400" dirty="0">
                <a:latin typeface="UGent Panno Text" panose="02000506040000040003" pitchFamily="2" charset="0"/>
                <a:sym typeface="Wingdings" panose="05000000000000000000" pitchFamily="2" charset="2"/>
              </a:rPr>
              <a:t> for </a:t>
            </a:r>
            <a:r>
              <a:rPr lang="nl-BE" sz="5400" dirty="0" err="1">
                <a:latin typeface="UGent Panno Text" panose="02000506040000040003" pitchFamily="2" charset="0"/>
                <a:sym typeface="Wingdings" panose="05000000000000000000" pitchFamily="2" charset="2"/>
              </a:rPr>
              <a:t>women</a:t>
            </a:r>
            <a:r>
              <a:rPr lang="nl-BE" sz="5400" dirty="0">
                <a:latin typeface="UGent Panno Text" panose="02000506040000040003" pitchFamily="2" charset="0"/>
                <a:sym typeface="Wingdings" panose="05000000000000000000" pitchFamily="2" charset="2"/>
              </a:rPr>
              <a:t>, family, </a:t>
            </a:r>
            <a:r>
              <a:rPr lang="nl-BE" sz="5400" dirty="0" err="1">
                <a:latin typeface="UGent Panno Text" panose="02000506040000040003" pitchFamily="2" charset="0"/>
                <a:sym typeface="Wingdings" panose="05000000000000000000" pitchFamily="2" charset="2"/>
              </a:rPr>
              <a:t>to</a:t>
            </a:r>
            <a:r>
              <a:rPr lang="nl-BE" sz="5400" dirty="0">
                <a:latin typeface="UGent Panno Text" panose="02000506040000040003" pitchFamily="2" charset="0"/>
                <a:sym typeface="Wingdings" panose="05000000000000000000" pitchFamily="2" charset="2"/>
              </a:rPr>
              <a:t> </a:t>
            </a:r>
            <a:r>
              <a:rPr lang="nl-BE" sz="5400" dirty="0" err="1">
                <a:latin typeface="UGent Panno Text" panose="02000506040000040003" pitchFamily="2" charset="0"/>
                <a:sym typeface="Wingdings" panose="05000000000000000000" pitchFamily="2" charset="2"/>
              </a:rPr>
              <a:t>congratulate</a:t>
            </a:r>
            <a:endParaRPr lang="nl-BE" sz="5400" dirty="0">
              <a:latin typeface="UGent Panno Text" panose="02000506040000040003" pitchFamily="2" charset="0"/>
              <a:sym typeface="Wingdings" panose="05000000000000000000" pitchFamily="2" charset="2"/>
            </a:endParaRPr>
          </a:p>
          <a:p>
            <a:r>
              <a:rPr lang="nl-BE" sz="5400" dirty="0">
                <a:latin typeface="UGent Panno Text" panose="02000506040000040003" pitchFamily="2" charset="0"/>
                <a:sym typeface="Wingdings" panose="05000000000000000000" pitchFamily="2" charset="2"/>
              </a:rPr>
              <a:t>men: </a:t>
            </a:r>
            <a:r>
              <a:rPr lang="nl-BE" sz="5400" dirty="0" err="1">
                <a:latin typeface="UGent Panno Text" panose="02000506040000040003" pitchFamily="2" charset="0"/>
                <a:sym typeface="Wingdings" panose="05000000000000000000" pitchFamily="2" charset="2"/>
              </a:rPr>
              <a:t>usually</a:t>
            </a:r>
            <a:r>
              <a:rPr lang="nl-BE" sz="5400" dirty="0">
                <a:latin typeface="UGent Panno Text" panose="02000506040000040003" pitchFamily="2" charset="0"/>
                <a:sym typeface="Wingdings" panose="05000000000000000000" pitchFamily="2" charset="2"/>
              </a:rPr>
              <a:t> a </a:t>
            </a:r>
            <a:r>
              <a:rPr lang="nl-BE" sz="5400" dirty="0" err="1">
                <a:latin typeface="UGent Panno Text" panose="02000506040000040003" pitchFamily="2" charset="0"/>
                <a:sym typeface="Wingdings" panose="05000000000000000000" pitchFamily="2" charset="2"/>
              </a:rPr>
              <a:t>handshake</a:t>
            </a:r>
            <a:endParaRPr lang="nl-BE" sz="5400" dirty="0">
              <a:latin typeface="UGent Panno Text" panose="02000506040000040003" pitchFamily="2" charset="0"/>
              <a:sym typeface="Wingdings" panose="05000000000000000000" pitchFamily="2" charset="2"/>
            </a:endParaRPr>
          </a:p>
          <a:p>
            <a:r>
              <a:rPr lang="nl-BE" sz="5400" dirty="0" err="1">
                <a:latin typeface="UGent Panno Text" panose="02000506040000040003" pitchFamily="2" charset="0"/>
                <a:sym typeface="Wingdings" panose="05000000000000000000" pitchFamily="2" charset="2"/>
              </a:rPr>
              <a:t>Wallonia</a:t>
            </a:r>
            <a:r>
              <a:rPr lang="nl-BE" sz="5400" dirty="0">
                <a:latin typeface="UGent Panno Text" panose="02000506040000040003" pitchFamily="2" charset="0"/>
                <a:sym typeface="Wingdings" panose="05000000000000000000" pitchFamily="2" charset="2"/>
              </a:rPr>
              <a:t>: men kiss </a:t>
            </a:r>
            <a:r>
              <a:rPr lang="nl-BE" sz="5400" dirty="0" err="1">
                <a:latin typeface="UGent Panno Text" panose="02000506040000040003" pitchFamily="2" charset="0"/>
                <a:sym typeface="Wingdings" panose="05000000000000000000" pitchFamily="2" charset="2"/>
              </a:rPr>
              <a:t>their</a:t>
            </a:r>
            <a:r>
              <a:rPr lang="nl-BE" sz="5400" dirty="0">
                <a:latin typeface="UGent Panno Text" panose="02000506040000040003" pitchFamily="2" charset="0"/>
                <a:sym typeface="Wingdings" panose="05000000000000000000" pitchFamily="2" charset="2"/>
              </a:rPr>
              <a:t> male </a:t>
            </a:r>
            <a:r>
              <a:rPr lang="nl-BE" sz="5400" dirty="0" err="1">
                <a:latin typeface="UGent Panno Text" panose="02000506040000040003" pitchFamily="2" charset="0"/>
                <a:sym typeface="Wingdings" panose="05000000000000000000" pitchFamily="2" charset="2"/>
              </a:rPr>
              <a:t>friends</a:t>
            </a:r>
            <a:endParaRPr lang="nl-BE" sz="5400" dirty="0">
              <a:latin typeface="UGent Panno Text" panose="02000506040000040003" pitchFamily="2" charset="0"/>
              <a:sym typeface="Wingdings" panose="05000000000000000000" pitchFamily="2" charset="2"/>
            </a:endParaRPr>
          </a:p>
          <a:p>
            <a:endParaRPr lang="nl-BE" sz="5400" dirty="0">
              <a:latin typeface="UGent Panno Text" panose="02000506040000040003" pitchFamily="2" charset="0"/>
            </a:endParaRPr>
          </a:p>
        </p:txBody>
      </p:sp>
      <p:pic>
        <p:nvPicPr>
          <p:cNvPr id="3" name="Picture 2">
            <a:extLst>
              <a:ext uri="{FF2B5EF4-FFF2-40B4-BE49-F238E27FC236}">
                <a16:creationId xmlns:a16="http://schemas.microsoft.com/office/drawing/2014/main" id="{DABB9107-90A4-45F6-AFF5-DFD80161C98C}"/>
              </a:ext>
            </a:extLst>
          </p:cNvPr>
          <p:cNvPicPr>
            <a:picLocks noChangeAspect="1"/>
          </p:cNvPicPr>
          <p:nvPr/>
        </p:nvPicPr>
        <p:blipFill>
          <a:blip r:embed="rId3"/>
          <a:stretch>
            <a:fillRect/>
          </a:stretch>
        </p:blipFill>
        <p:spPr>
          <a:xfrm>
            <a:off x="9921668" y="2614059"/>
            <a:ext cx="6398385" cy="4265590"/>
          </a:xfrm>
          <a:prstGeom prst="rect">
            <a:avLst/>
          </a:prstGeom>
        </p:spPr>
      </p:pic>
      <p:sp>
        <p:nvSpPr>
          <p:cNvPr id="4" name="TextBox 3">
            <a:extLst>
              <a:ext uri="{FF2B5EF4-FFF2-40B4-BE49-F238E27FC236}">
                <a16:creationId xmlns:a16="http://schemas.microsoft.com/office/drawing/2014/main" id="{81C5E2D9-55BA-E2A9-DEFA-80255367B88E}"/>
              </a:ext>
            </a:extLst>
          </p:cNvPr>
          <p:cNvSpPr txBox="1"/>
          <p:nvPr/>
        </p:nvSpPr>
        <p:spPr>
          <a:xfrm>
            <a:off x="1252798" y="7089091"/>
            <a:ext cx="8668870" cy="674031"/>
          </a:xfrm>
          <a:prstGeom prst="rect">
            <a:avLst/>
          </a:prstGeom>
          <a:noFill/>
        </p:spPr>
        <p:txBody>
          <a:bodyPr wrap="square">
            <a:spAutoFit/>
          </a:bodyPr>
          <a:lstStyle/>
          <a:p>
            <a:pPr marL="85725" indent="0">
              <a:lnSpc>
                <a:spcPct val="90000"/>
              </a:lnSpc>
              <a:spcAft>
                <a:spcPts val="600"/>
              </a:spcAft>
              <a:buNone/>
            </a:pPr>
            <a:r>
              <a:rPr lang="en-GB" sz="4200" dirty="0">
                <a:solidFill>
                  <a:srgbClr val="1E64C8"/>
                </a:solidFill>
                <a:latin typeface="UGent Panno Text" panose="02000506040000040003" pitchFamily="2" charset="0"/>
              </a:rPr>
              <a:t>with room for individual differences!</a:t>
            </a:r>
            <a:endParaRPr lang="nl-BE" sz="4200" dirty="0">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458063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5851C-B00A-AB82-20B6-77963DB1D029}"/>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8BF4319A-2F77-26DE-43CE-8739B538D8E2}"/>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daily</a:t>
            </a:r>
            <a:r>
              <a:rPr lang="nl-NL" b="1" u="none" dirty="0">
                <a:latin typeface="UGent Panno Text" panose="02000506040000040003" pitchFamily="2" charset="0"/>
              </a:rPr>
              <a:t> life: food</a:t>
            </a:r>
            <a:endParaRPr lang="nl-BE" dirty="0"/>
          </a:p>
        </p:txBody>
      </p:sp>
      <p:sp>
        <p:nvSpPr>
          <p:cNvPr id="7" name="Tijdelijke aanduiding voor inhoud 9">
            <a:extLst>
              <a:ext uri="{FF2B5EF4-FFF2-40B4-BE49-F238E27FC236}">
                <a16:creationId xmlns:a16="http://schemas.microsoft.com/office/drawing/2014/main" id="{A89ED8C9-C23A-A94F-B319-B306F267D9CB}"/>
              </a:ext>
            </a:extLst>
          </p:cNvPr>
          <p:cNvSpPr>
            <a:spLocks noGrp="1"/>
          </p:cNvSpPr>
          <p:nvPr>
            <p:ph idx="1"/>
          </p:nvPr>
        </p:nvSpPr>
        <p:spPr>
          <a:xfrm>
            <a:off x="816696" y="2277899"/>
            <a:ext cx="8545965" cy="4937910"/>
          </a:xfrm>
        </p:spPr>
        <p:txBody>
          <a:bodyPr>
            <a:normAutofit fontScale="85000" lnSpcReduction="10000"/>
          </a:bodyPr>
          <a:lstStyle/>
          <a:p>
            <a:r>
              <a:rPr lang="nl-BE" sz="5400" dirty="0" err="1">
                <a:latin typeface="UGent Panno Text" panose="02000506040000040003" pitchFamily="2" charset="0"/>
              </a:rPr>
              <a:t>Breakfast</a:t>
            </a:r>
            <a:r>
              <a:rPr lang="nl-BE" sz="5400" dirty="0">
                <a:latin typeface="UGent Panno Text" panose="02000506040000040003" pitchFamily="2" charset="0"/>
              </a:rPr>
              <a:t> (6AM – 8AM): </a:t>
            </a:r>
            <a:r>
              <a:rPr lang="nl-BE" sz="5400" dirty="0" err="1">
                <a:latin typeface="UGent Panno Text" panose="02000506040000040003" pitchFamily="2" charset="0"/>
              </a:rPr>
              <a:t>bread</a:t>
            </a:r>
            <a:r>
              <a:rPr lang="nl-BE" sz="5400" dirty="0">
                <a:latin typeface="UGent Panno Text" panose="02000506040000040003" pitchFamily="2" charset="0"/>
              </a:rPr>
              <a:t>, </a:t>
            </a:r>
            <a:r>
              <a:rPr lang="nl-BE" sz="5400" dirty="0" err="1">
                <a:latin typeface="UGent Panno Text" panose="02000506040000040003" pitchFamily="2" charset="0"/>
              </a:rPr>
              <a:t>cereals</a:t>
            </a:r>
            <a:r>
              <a:rPr lang="nl-BE" sz="5400" dirty="0">
                <a:latin typeface="UGent Panno Text" panose="02000506040000040003" pitchFamily="2" charset="0"/>
              </a:rPr>
              <a:t>, coffee/tea, </a:t>
            </a:r>
            <a:r>
              <a:rPr lang="nl-BE" sz="5400" dirty="0" err="1">
                <a:latin typeface="UGent Panno Text" panose="02000506040000040003" pitchFamily="2" charset="0"/>
              </a:rPr>
              <a:t>juice</a:t>
            </a:r>
            <a:r>
              <a:rPr lang="nl-BE" sz="5400" dirty="0">
                <a:latin typeface="UGent Panno Text" panose="02000506040000040003" pitchFamily="2" charset="0"/>
              </a:rPr>
              <a:t>, </a:t>
            </a:r>
            <a:r>
              <a:rPr lang="nl-BE" sz="5400" dirty="0" err="1">
                <a:latin typeface="UGent Panno Text" panose="02000506040000040003" pitchFamily="2" charset="0"/>
              </a:rPr>
              <a:t>sometimes</a:t>
            </a:r>
            <a:r>
              <a:rPr lang="nl-BE" sz="5400" dirty="0">
                <a:latin typeface="UGent Panno Text" panose="02000506040000040003" pitchFamily="2" charset="0"/>
              </a:rPr>
              <a:t> </a:t>
            </a:r>
            <a:r>
              <a:rPr lang="nl-BE" sz="5400" dirty="0" err="1">
                <a:latin typeface="UGent Panno Text" panose="02000506040000040003" pitchFamily="2" charset="0"/>
              </a:rPr>
              <a:t>pastries</a:t>
            </a:r>
            <a:endParaRPr lang="nl-BE" sz="5400" dirty="0">
              <a:latin typeface="UGent Panno Text" panose="02000506040000040003" pitchFamily="2" charset="0"/>
            </a:endParaRPr>
          </a:p>
          <a:p>
            <a:r>
              <a:rPr lang="nl-BE" sz="5400" dirty="0">
                <a:latin typeface="UGent Panno Text" panose="02000506040000040003" pitchFamily="2" charset="0"/>
              </a:rPr>
              <a:t>Lunch (12PM – 2PM): hot </a:t>
            </a:r>
            <a:r>
              <a:rPr lang="nl-BE" sz="5400" dirty="0" err="1">
                <a:latin typeface="UGent Panno Text" panose="02000506040000040003" pitchFamily="2" charset="0"/>
              </a:rPr>
              <a:t>meal</a:t>
            </a:r>
            <a:r>
              <a:rPr lang="nl-BE" sz="5400" dirty="0">
                <a:latin typeface="UGent Panno Text" panose="02000506040000040003" pitchFamily="2" charset="0"/>
              </a:rPr>
              <a:t>, sandwich, </a:t>
            </a:r>
            <a:r>
              <a:rPr lang="nl-BE" sz="5400" dirty="0" err="1">
                <a:latin typeface="UGent Panno Text" panose="02000506040000040003" pitchFamily="2" charset="0"/>
              </a:rPr>
              <a:t>salad</a:t>
            </a:r>
            <a:r>
              <a:rPr lang="nl-BE" sz="5400" dirty="0">
                <a:latin typeface="UGent Panno Text" panose="02000506040000040003" pitchFamily="2" charset="0"/>
              </a:rPr>
              <a:t>, </a:t>
            </a:r>
            <a:r>
              <a:rPr lang="nl-BE" sz="5400" dirty="0" err="1">
                <a:latin typeface="UGent Panno Text" panose="02000506040000040003" pitchFamily="2" charset="0"/>
              </a:rPr>
              <a:t>soup</a:t>
            </a:r>
            <a:r>
              <a:rPr lang="nl-BE" sz="5400" dirty="0">
                <a:latin typeface="UGent Panno Text" panose="02000506040000040003" pitchFamily="2" charset="0"/>
              </a:rPr>
              <a:t> …</a:t>
            </a:r>
          </a:p>
          <a:p>
            <a:r>
              <a:rPr lang="nl-BE" sz="5400" dirty="0" err="1">
                <a:latin typeface="UGent Panno Text" panose="02000506040000040003" pitchFamily="2" charset="0"/>
              </a:rPr>
              <a:t>Dinner</a:t>
            </a:r>
            <a:r>
              <a:rPr lang="nl-BE" sz="5400" dirty="0">
                <a:latin typeface="UGent Panno Text" panose="02000506040000040003" pitchFamily="2" charset="0"/>
              </a:rPr>
              <a:t> (</a:t>
            </a:r>
            <a:r>
              <a:rPr lang="nl-BE" sz="5400" dirty="0" err="1">
                <a:latin typeface="UGent Panno Text" panose="02000506040000040003" pitchFamily="2" charset="0"/>
              </a:rPr>
              <a:t>between</a:t>
            </a:r>
            <a:r>
              <a:rPr lang="nl-BE" sz="5400" dirty="0">
                <a:latin typeface="UGent Panno Text" panose="02000506040000040003" pitchFamily="2" charset="0"/>
              </a:rPr>
              <a:t> 6PM and 8PM): sandwich, </a:t>
            </a:r>
            <a:r>
              <a:rPr lang="nl-BE" sz="5400" dirty="0" err="1">
                <a:latin typeface="UGent Panno Text" panose="02000506040000040003" pitchFamily="2" charset="0"/>
              </a:rPr>
              <a:t>bread</a:t>
            </a:r>
            <a:r>
              <a:rPr lang="nl-BE" sz="5400" dirty="0">
                <a:latin typeface="UGent Panno Text" panose="02000506040000040003" pitchFamily="2" charset="0"/>
              </a:rPr>
              <a:t>, or hot </a:t>
            </a:r>
            <a:r>
              <a:rPr lang="nl-BE" sz="5400" dirty="0" err="1">
                <a:latin typeface="UGent Panno Text" panose="02000506040000040003" pitchFamily="2" charset="0"/>
              </a:rPr>
              <a:t>meal</a:t>
            </a:r>
            <a:endParaRPr lang="nl-BE" sz="5400" dirty="0">
              <a:latin typeface="UGent Panno Text" panose="02000506040000040003" pitchFamily="2" charset="0"/>
            </a:endParaRPr>
          </a:p>
        </p:txBody>
      </p:sp>
      <p:sp>
        <p:nvSpPr>
          <p:cNvPr id="4" name="TextBox 3">
            <a:extLst>
              <a:ext uri="{FF2B5EF4-FFF2-40B4-BE49-F238E27FC236}">
                <a16:creationId xmlns:a16="http://schemas.microsoft.com/office/drawing/2014/main" id="{14FA0559-F659-9F12-62B1-DB56E4271851}"/>
              </a:ext>
            </a:extLst>
          </p:cNvPr>
          <p:cNvSpPr txBox="1"/>
          <p:nvPr/>
        </p:nvSpPr>
        <p:spPr>
          <a:xfrm>
            <a:off x="1252798" y="7089091"/>
            <a:ext cx="8668870" cy="674031"/>
          </a:xfrm>
          <a:prstGeom prst="rect">
            <a:avLst/>
          </a:prstGeom>
          <a:noFill/>
        </p:spPr>
        <p:txBody>
          <a:bodyPr wrap="square">
            <a:spAutoFit/>
          </a:bodyPr>
          <a:lstStyle/>
          <a:p>
            <a:pPr marL="85725" indent="0">
              <a:lnSpc>
                <a:spcPct val="90000"/>
              </a:lnSpc>
              <a:spcAft>
                <a:spcPts val="600"/>
              </a:spcAft>
              <a:buNone/>
            </a:pPr>
            <a:r>
              <a:rPr lang="en-GB" sz="4200" dirty="0">
                <a:solidFill>
                  <a:srgbClr val="1E64C8"/>
                </a:solidFill>
                <a:latin typeface="UGent Panno Text" panose="02000506040000040003" pitchFamily="2" charset="0"/>
              </a:rPr>
              <a:t>with room for individual differences!</a:t>
            </a:r>
            <a:endParaRPr lang="nl-BE" sz="4200" dirty="0">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1101874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84226-05AC-B766-90D0-1E00ADDA8A9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2F277F90-716B-6DCC-2567-4DA3CA18A7E7}"/>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daily</a:t>
            </a:r>
            <a:r>
              <a:rPr lang="nl-NL" b="1" u="none" dirty="0">
                <a:latin typeface="UGent Panno Text" panose="02000506040000040003" pitchFamily="2" charset="0"/>
              </a:rPr>
              <a:t> life: food</a:t>
            </a:r>
            <a:endParaRPr lang="nl-BE" dirty="0"/>
          </a:p>
        </p:txBody>
      </p:sp>
      <p:pic>
        <p:nvPicPr>
          <p:cNvPr id="1026" name="Picture 2" descr="Belegde broodjes | Aanbod | St Paulus">
            <a:extLst>
              <a:ext uri="{FF2B5EF4-FFF2-40B4-BE49-F238E27FC236}">
                <a16:creationId xmlns:a16="http://schemas.microsoft.com/office/drawing/2014/main" id="{608866FB-0B18-8B5C-F839-BF1ADA334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862" y="4088313"/>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eveel koolhydraten zitten in brood? Wit vs. Bruin – Vitakruid.nl -  Vitakruid.nl">
            <a:extLst>
              <a:ext uri="{FF2B5EF4-FFF2-40B4-BE49-F238E27FC236}">
                <a16:creationId xmlns:a16="http://schemas.microsoft.com/office/drawing/2014/main" id="{FFADA97B-D8E2-3273-616D-D47F479B4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5917" y="450979"/>
            <a:ext cx="7219483" cy="4810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jstje koffiekoeken – Bakkerij Adams">
            <a:extLst>
              <a:ext uri="{FF2B5EF4-FFF2-40B4-BE49-F238E27FC236}">
                <a16:creationId xmlns:a16="http://schemas.microsoft.com/office/drawing/2014/main" id="{E35B84E0-8087-08C8-F3B1-9D69FEE33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0350" y="6945813"/>
            <a:ext cx="5554311" cy="33761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alad bars in resto's de Brug en Ardoyen en in cafetaria Merelbeke —  Studentenportaal — Universiteit Gent">
            <a:extLst>
              <a:ext uri="{FF2B5EF4-FFF2-40B4-BE49-F238E27FC236}">
                <a16:creationId xmlns:a16="http://schemas.microsoft.com/office/drawing/2014/main" id="{387D3A26-616A-5834-6D0C-6D7B77713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5917" y="5271684"/>
            <a:ext cx="7206061" cy="50914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uurzame voeding — Universiteit Gent">
            <a:extLst>
              <a:ext uri="{FF2B5EF4-FFF2-40B4-BE49-F238E27FC236}">
                <a16:creationId xmlns:a16="http://schemas.microsoft.com/office/drawing/2014/main" id="{AFBEFF00-B7AE-3B91-11F3-FC50BB818B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805" y="3131724"/>
            <a:ext cx="4762501" cy="27609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EACE1A-29A8-EBCA-D914-D6889309A1E6}"/>
              </a:ext>
            </a:extLst>
          </p:cNvPr>
          <p:cNvSpPr txBox="1"/>
          <p:nvPr/>
        </p:nvSpPr>
        <p:spPr>
          <a:xfrm>
            <a:off x="1252798" y="7089091"/>
            <a:ext cx="8668870" cy="674031"/>
          </a:xfrm>
          <a:prstGeom prst="rect">
            <a:avLst/>
          </a:prstGeom>
          <a:noFill/>
        </p:spPr>
        <p:txBody>
          <a:bodyPr wrap="square">
            <a:spAutoFit/>
          </a:bodyPr>
          <a:lstStyle/>
          <a:p>
            <a:pPr marL="85725" indent="0">
              <a:lnSpc>
                <a:spcPct val="90000"/>
              </a:lnSpc>
              <a:spcAft>
                <a:spcPts val="600"/>
              </a:spcAft>
              <a:buNone/>
            </a:pPr>
            <a:r>
              <a:rPr lang="en-GB" sz="4200" dirty="0">
                <a:solidFill>
                  <a:srgbClr val="1E64C8"/>
                </a:solidFill>
                <a:latin typeface="UGent Panno Text" panose="02000506040000040003" pitchFamily="2" charset="0"/>
              </a:rPr>
              <a:t>with room for individual differences!</a:t>
            </a:r>
            <a:endParaRPr lang="nl-BE" sz="4200" dirty="0">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3037174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1893F-90EA-48B6-9101-29FE2537ECCE}"/>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A3E1BD0A-3B8C-99D5-F689-6867889E4BF0}"/>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daily</a:t>
            </a:r>
            <a:r>
              <a:rPr lang="nl-NL" b="1" u="none" dirty="0">
                <a:latin typeface="UGent Panno Text" panose="02000506040000040003" pitchFamily="2" charset="0"/>
              </a:rPr>
              <a:t> life: food - </a:t>
            </a:r>
            <a:r>
              <a:rPr lang="nl-NL" b="1" u="none" dirty="0" err="1">
                <a:latin typeface="UGent Panno Text" panose="02000506040000040003" pitchFamily="2" charset="0"/>
              </a:rPr>
              <a:t>Specialities</a:t>
            </a:r>
            <a:r>
              <a:rPr lang="nl-NL" b="1" u="none" dirty="0">
                <a:latin typeface="UGent Panno Text" panose="02000506040000040003" pitchFamily="2" charset="0"/>
              </a:rPr>
              <a:t> </a:t>
            </a:r>
            <a:endParaRPr lang="nl-BE" dirty="0"/>
          </a:p>
        </p:txBody>
      </p:sp>
      <p:pic>
        <p:nvPicPr>
          <p:cNvPr id="2054" name="Picture 6" descr="Traditional Food in Belgium? Try These 12 Tasty Belgian food Dishes —  Travlinmad Slow Travel Blog">
            <a:extLst>
              <a:ext uri="{FF2B5EF4-FFF2-40B4-BE49-F238E27FC236}">
                <a16:creationId xmlns:a16="http://schemas.microsoft.com/office/drawing/2014/main" id="{54AB06A9-25AD-B854-CF2D-50A643C38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072" y="2561080"/>
            <a:ext cx="5172167" cy="34481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0 Traditional Foods to Eat in Belgium—And Where to Try Them | Condé Nast  Traveler">
            <a:extLst>
              <a:ext uri="{FF2B5EF4-FFF2-40B4-BE49-F238E27FC236}">
                <a16:creationId xmlns:a16="http://schemas.microsoft.com/office/drawing/2014/main" id="{8BFFA87F-BAED-0D90-BD50-B7541588F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338" y="2581275"/>
            <a:ext cx="3048000" cy="45910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0 typically Belgian Delicacies • Golden Pear Recipes">
            <a:extLst>
              <a:ext uri="{FF2B5EF4-FFF2-40B4-BE49-F238E27FC236}">
                <a16:creationId xmlns:a16="http://schemas.microsoft.com/office/drawing/2014/main" id="{1C4372FB-4B2C-6E03-99AA-39FCE9034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8285" y="2581275"/>
            <a:ext cx="5172167" cy="318950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entse waterzooi">
            <a:extLst>
              <a:ext uri="{FF2B5EF4-FFF2-40B4-BE49-F238E27FC236}">
                <a16:creationId xmlns:a16="http://schemas.microsoft.com/office/drawing/2014/main" id="{42847750-3A61-850E-E93D-72BBCC2820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8284" y="6091406"/>
            <a:ext cx="5172167" cy="323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512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483D-6795-1288-DE89-6390C556C5F0}"/>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E83EF26E-1ACD-61CF-0A37-E74DB1E0EB31}"/>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daily</a:t>
            </a:r>
            <a:r>
              <a:rPr lang="nl-NL" b="1" u="none" dirty="0">
                <a:latin typeface="UGent Panno Text" panose="02000506040000040003" pitchFamily="2" charset="0"/>
              </a:rPr>
              <a:t> life: shops</a:t>
            </a:r>
            <a:endParaRPr lang="nl-BE" dirty="0"/>
          </a:p>
        </p:txBody>
      </p:sp>
      <p:sp>
        <p:nvSpPr>
          <p:cNvPr id="2" name="Tijdelijke aanduiding voor inhoud 9">
            <a:extLst>
              <a:ext uri="{FF2B5EF4-FFF2-40B4-BE49-F238E27FC236}">
                <a16:creationId xmlns:a16="http://schemas.microsoft.com/office/drawing/2014/main" id="{18092BFF-D573-8885-E0FF-08B167FE55E8}"/>
              </a:ext>
            </a:extLst>
          </p:cNvPr>
          <p:cNvSpPr>
            <a:spLocks noGrp="1"/>
          </p:cNvSpPr>
          <p:nvPr>
            <p:ph idx="1"/>
          </p:nvPr>
        </p:nvSpPr>
        <p:spPr>
          <a:xfrm>
            <a:off x="816696" y="2277899"/>
            <a:ext cx="14326660" cy="4937910"/>
          </a:xfrm>
        </p:spPr>
        <p:txBody>
          <a:bodyPr>
            <a:normAutofit fontScale="92500" lnSpcReduction="20000"/>
          </a:bodyPr>
          <a:lstStyle/>
          <a:p>
            <a:r>
              <a:rPr lang="en-US" sz="5400" dirty="0">
                <a:latin typeface="UGent Panno Text" panose="02000506040000040003" pitchFamily="2" charset="0"/>
              </a:rPr>
              <a:t>clothing, gifts, furniture, books …:</a:t>
            </a:r>
          </a:p>
          <a:p>
            <a:pPr marL="85725" indent="0">
              <a:buNone/>
            </a:pPr>
            <a:r>
              <a:rPr lang="en-US" sz="5400" dirty="0">
                <a:latin typeface="UGent Panno Text" panose="02000506040000040003" pitchFamily="2" charset="0"/>
              </a:rPr>
              <a:t>open from 10AM until 6PM: closed on Sunday and</a:t>
            </a:r>
          </a:p>
          <a:p>
            <a:pPr marL="85725" indent="0">
              <a:buNone/>
            </a:pPr>
            <a:r>
              <a:rPr lang="en-US" sz="5400" dirty="0">
                <a:latin typeface="UGent Panno Text" panose="02000506040000040003" pitchFamily="2" charset="0"/>
              </a:rPr>
              <a:t>Public Holidays</a:t>
            </a:r>
          </a:p>
          <a:p>
            <a:pPr marL="85725" indent="0">
              <a:buNone/>
            </a:pPr>
            <a:r>
              <a:rPr lang="en-US" sz="5400" dirty="0">
                <a:latin typeface="UGent Panno Text" panose="02000506040000040003" pitchFamily="2" charset="0"/>
              </a:rPr>
              <a:t> ̶ food:</a:t>
            </a:r>
          </a:p>
          <a:p>
            <a:pPr marL="85725" indent="0">
              <a:buNone/>
            </a:pPr>
            <a:r>
              <a:rPr lang="en-US" sz="5400" dirty="0">
                <a:latin typeface="UGent Panno Text" panose="02000506040000040003" pitchFamily="2" charset="0"/>
              </a:rPr>
              <a:t>open from 8AM until 7PM/8PM/9PM, some of them are open on Sunday morning</a:t>
            </a:r>
            <a:endParaRPr lang="nl-BE" sz="5400" dirty="0">
              <a:latin typeface="UGent Panno Text" panose="02000506040000040003" pitchFamily="2" charset="0"/>
            </a:endParaRPr>
          </a:p>
        </p:txBody>
      </p:sp>
    </p:spTree>
    <p:extLst>
      <p:ext uri="{BB962C8B-B14F-4D97-AF65-F5344CB8AC3E}">
        <p14:creationId xmlns:p14="http://schemas.microsoft.com/office/powerpoint/2010/main" val="3956650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49CB-AF00-D3EC-5DBC-AF4F792EC77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2FFA96B5-91D7-E393-3667-9AADE081746D}"/>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daily</a:t>
            </a:r>
            <a:r>
              <a:rPr lang="nl-NL" b="1" u="none" dirty="0">
                <a:latin typeface="UGent Panno Text" panose="02000506040000040003" pitchFamily="2" charset="0"/>
              </a:rPr>
              <a:t> life: </a:t>
            </a:r>
            <a:r>
              <a:rPr lang="nl-NL" b="1" u="none" dirty="0" err="1">
                <a:latin typeface="UGent Panno Text" panose="02000506040000040003" pitchFamily="2" charset="0"/>
              </a:rPr>
              <a:t>weather</a:t>
            </a:r>
            <a:endParaRPr lang="nl-BE" dirty="0"/>
          </a:p>
        </p:txBody>
      </p:sp>
      <p:sp>
        <p:nvSpPr>
          <p:cNvPr id="2" name="Tijdelijke aanduiding voor inhoud 9">
            <a:extLst>
              <a:ext uri="{FF2B5EF4-FFF2-40B4-BE49-F238E27FC236}">
                <a16:creationId xmlns:a16="http://schemas.microsoft.com/office/drawing/2014/main" id="{8DB8C8D5-0E8F-D0D5-C248-33E2B990D6E1}"/>
              </a:ext>
            </a:extLst>
          </p:cNvPr>
          <p:cNvSpPr>
            <a:spLocks noGrp="1"/>
          </p:cNvSpPr>
          <p:nvPr>
            <p:ph idx="1"/>
          </p:nvPr>
        </p:nvSpPr>
        <p:spPr>
          <a:xfrm>
            <a:off x="816696" y="2277899"/>
            <a:ext cx="8545965" cy="4937910"/>
          </a:xfrm>
        </p:spPr>
        <p:txBody>
          <a:bodyPr>
            <a:normAutofit/>
          </a:bodyPr>
          <a:lstStyle/>
          <a:p>
            <a:r>
              <a:rPr lang="en-US" sz="5400" dirty="0">
                <a:latin typeface="UGent Panno Text" panose="02000506040000040003" pitchFamily="2" charset="0"/>
              </a:rPr>
              <a:t>Very changeable</a:t>
            </a:r>
            <a:endParaRPr lang="nl-BE" sz="5400" dirty="0">
              <a:latin typeface="UGent Panno Text" panose="02000506040000040003" pitchFamily="2" charset="0"/>
            </a:endParaRPr>
          </a:p>
        </p:txBody>
      </p:sp>
      <p:pic>
        <p:nvPicPr>
          <p:cNvPr id="4" name="Picture 3">
            <a:extLst>
              <a:ext uri="{FF2B5EF4-FFF2-40B4-BE49-F238E27FC236}">
                <a16:creationId xmlns:a16="http://schemas.microsoft.com/office/drawing/2014/main" id="{27BC7722-513A-534A-8D6F-2CC554D7D495}"/>
              </a:ext>
            </a:extLst>
          </p:cNvPr>
          <p:cNvPicPr>
            <a:picLocks noChangeAspect="1"/>
          </p:cNvPicPr>
          <p:nvPr/>
        </p:nvPicPr>
        <p:blipFill>
          <a:blip r:embed="rId3"/>
          <a:srcRect r="1467"/>
          <a:stretch/>
        </p:blipFill>
        <p:spPr>
          <a:xfrm>
            <a:off x="1314077" y="3490912"/>
            <a:ext cx="8507551" cy="4627176"/>
          </a:xfrm>
          <a:prstGeom prst="rect">
            <a:avLst/>
          </a:prstGeom>
        </p:spPr>
      </p:pic>
    </p:spTree>
    <p:extLst>
      <p:ext uri="{BB962C8B-B14F-4D97-AF65-F5344CB8AC3E}">
        <p14:creationId xmlns:p14="http://schemas.microsoft.com/office/powerpoint/2010/main" val="2185040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D7C09-976F-8687-09E4-147BAAAFE8A6}"/>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26EA8BEE-3154-E544-E472-3644DBBCAB03}"/>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daily</a:t>
            </a:r>
            <a:r>
              <a:rPr lang="nl-NL" b="1" u="none" dirty="0">
                <a:latin typeface="UGent Panno Text" panose="02000506040000040003" pitchFamily="2" charset="0"/>
              </a:rPr>
              <a:t> life: </a:t>
            </a:r>
            <a:r>
              <a:rPr lang="nl-NL" b="1" u="none" dirty="0" err="1">
                <a:latin typeface="UGent Panno Text" panose="02000506040000040003" pitchFamily="2" charset="0"/>
              </a:rPr>
              <a:t>clothing</a:t>
            </a:r>
            <a:endParaRPr lang="nl-BE" dirty="0"/>
          </a:p>
        </p:txBody>
      </p:sp>
      <p:sp>
        <p:nvSpPr>
          <p:cNvPr id="2" name="Tijdelijke aanduiding voor inhoud 9">
            <a:extLst>
              <a:ext uri="{FF2B5EF4-FFF2-40B4-BE49-F238E27FC236}">
                <a16:creationId xmlns:a16="http://schemas.microsoft.com/office/drawing/2014/main" id="{7E03789A-2FC8-00DD-87AE-15A3A8FC2A4F}"/>
              </a:ext>
            </a:extLst>
          </p:cNvPr>
          <p:cNvSpPr>
            <a:spLocks noGrp="1"/>
          </p:cNvSpPr>
          <p:nvPr>
            <p:ph idx="1"/>
          </p:nvPr>
        </p:nvSpPr>
        <p:spPr>
          <a:xfrm>
            <a:off x="816696" y="2277899"/>
            <a:ext cx="12791728" cy="4937910"/>
          </a:xfrm>
        </p:spPr>
        <p:txBody>
          <a:bodyPr>
            <a:normAutofit/>
          </a:bodyPr>
          <a:lstStyle/>
          <a:p>
            <a:r>
              <a:rPr lang="en-US" sz="5400" dirty="0">
                <a:latin typeface="UGent Panno Text" panose="02000506040000040003" pitchFamily="2" charset="0"/>
              </a:rPr>
              <a:t>formality depends on the occasion</a:t>
            </a:r>
          </a:p>
          <a:p>
            <a:r>
              <a:rPr lang="en-US" sz="5400" dirty="0">
                <a:latin typeface="UGent Panno Text" panose="02000506040000040003" pitchFamily="2" charset="0"/>
              </a:rPr>
              <a:t>formal clothing during exams is not mandatory but</a:t>
            </a:r>
          </a:p>
          <a:p>
            <a:pPr marL="85725" indent="0">
              <a:buNone/>
            </a:pPr>
            <a:r>
              <a:rPr lang="en-US" sz="5400" dirty="0">
                <a:latin typeface="UGent Panno Text" panose="02000506040000040003" pitchFamily="2" charset="0"/>
              </a:rPr>
              <a:t>sometimes appreciated</a:t>
            </a:r>
          </a:p>
          <a:p>
            <a:r>
              <a:rPr lang="en-US" sz="5400" dirty="0">
                <a:latin typeface="UGent Panno Text" panose="02000506040000040003" pitchFamily="2" charset="0"/>
              </a:rPr>
              <a:t>wear what you feel comfortable in!</a:t>
            </a:r>
            <a:endParaRPr lang="nl-BE" sz="5400" dirty="0">
              <a:latin typeface="UGent Panno Text" panose="02000506040000040003" pitchFamily="2" charset="0"/>
            </a:endParaRPr>
          </a:p>
        </p:txBody>
      </p:sp>
    </p:spTree>
    <p:extLst>
      <p:ext uri="{BB962C8B-B14F-4D97-AF65-F5344CB8AC3E}">
        <p14:creationId xmlns:p14="http://schemas.microsoft.com/office/powerpoint/2010/main" val="15790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F7BBC-2003-1694-A3E9-53C41D51082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45964A-878A-B576-AD94-AF52C4BB3B10}"/>
              </a:ext>
            </a:extLst>
          </p:cNvPr>
          <p:cNvSpPr>
            <a:spLocks noGrp="1"/>
          </p:cNvSpPr>
          <p:nvPr>
            <p:ph idx="1"/>
          </p:nvPr>
        </p:nvSpPr>
        <p:spPr>
          <a:xfrm>
            <a:off x="771664" y="2687791"/>
            <a:ext cx="7594247" cy="5389440"/>
          </a:xfrm>
        </p:spPr>
        <p:txBody>
          <a:bodyPr>
            <a:normAutofit/>
          </a:bodyPr>
          <a:lstStyle/>
          <a:p>
            <a:r>
              <a:rPr lang="en-US" sz="5688" dirty="0">
                <a:sym typeface="Wingdings" panose="05000000000000000000" pitchFamily="2" charset="2"/>
              </a:rPr>
              <a:t>= </a:t>
            </a:r>
            <a:r>
              <a:rPr lang="en-US" sz="5688" dirty="0"/>
              <a:t>refers to the stress and disorientation you experience when entering a new culture</a:t>
            </a:r>
          </a:p>
          <a:p>
            <a:endParaRPr lang="en-US" dirty="0"/>
          </a:p>
        </p:txBody>
      </p:sp>
      <p:pic>
        <p:nvPicPr>
          <p:cNvPr id="4" name="Afbeelding 3" descr="Afbeelding met palmboom, hemel, buitenshuis, water&#10;&#10;Door AI gegenereerde inhoud is mogelijk onjuist.">
            <a:extLst>
              <a:ext uri="{FF2B5EF4-FFF2-40B4-BE49-F238E27FC236}">
                <a16:creationId xmlns:a16="http://schemas.microsoft.com/office/drawing/2014/main" id="{F52E8ED3-EA05-0BD3-A4B7-8EED81FB1F48}"/>
              </a:ext>
            </a:extLst>
          </p:cNvPr>
          <p:cNvPicPr>
            <a:picLocks noChangeAspect="1"/>
          </p:cNvPicPr>
          <p:nvPr/>
        </p:nvPicPr>
        <p:blipFill>
          <a:blip r:embed="rId2"/>
          <a:stretch>
            <a:fillRect/>
          </a:stretch>
        </p:blipFill>
        <p:spPr>
          <a:xfrm>
            <a:off x="9998635" y="3141579"/>
            <a:ext cx="5837354" cy="5837354"/>
          </a:xfrm>
          <a:prstGeom prst="rect">
            <a:avLst/>
          </a:prstGeom>
          <a:noFill/>
        </p:spPr>
      </p:pic>
      <p:sp>
        <p:nvSpPr>
          <p:cNvPr id="5" name="Title 4">
            <a:extLst>
              <a:ext uri="{FF2B5EF4-FFF2-40B4-BE49-F238E27FC236}">
                <a16:creationId xmlns:a16="http://schemas.microsoft.com/office/drawing/2014/main" id="{ED3FCCBD-7D89-CEEB-E500-B9B57A93F3FA}"/>
              </a:ext>
            </a:extLst>
          </p:cNvPr>
          <p:cNvSpPr>
            <a:spLocks noGrp="1"/>
          </p:cNvSpPr>
          <p:nvPr>
            <p:ph type="title"/>
          </p:nvPr>
        </p:nvSpPr>
        <p:spPr>
          <a:xfrm>
            <a:off x="771664" y="508752"/>
            <a:ext cx="7594247" cy="2179039"/>
          </a:xfrm>
        </p:spPr>
        <p:txBody>
          <a:bodyPr anchor="t">
            <a:normAutofit/>
          </a:bodyPr>
          <a:lstStyle/>
          <a:p>
            <a:r>
              <a:rPr lang="nl-BE" dirty="0"/>
              <a:t>Culture shock</a:t>
            </a:r>
            <a:endParaRPr lang="en-BE" dirty="0"/>
          </a:p>
        </p:txBody>
      </p:sp>
    </p:spTree>
    <p:extLst>
      <p:ext uri="{BB962C8B-B14F-4D97-AF65-F5344CB8AC3E}">
        <p14:creationId xmlns:p14="http://schemas.microsoft.com/office/powerpoint/2010/main" val="4244639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77F2B-2E2D-C946-83FA-7F33240C97A2}"/>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603BAFDC-D1F7-BBE9-BA93-10F52DA78DD5}"/>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daily</a:t>
            </a:r>
            <a:r>
              <a:rPr lang="nl-NL" b="1" u="none" dirty="0">
                <a:latin typeface="UGent Panno Text" panose="02000506040000040003" pitchFamily="2" charset="0"/>
              </a:rPr>
              <a:t> life: winter </a:t>
            </a:r>
            <a:r>
              <a:rPr lang="nl-NL" b="1" u="none" dirty="0" err="1">
                <a:latin typeface="UGent Panno Text" panose="02000506040000040003" pitchFamily="2" charset="0"/>
              </a:rPr>
              <a:t>clothing</a:t>
            </a:r>
            <a:endParaRPr lang="nl-BE" dirty="0"/>
          </a:p>
        </p:txBody>
      </p:sp>
      <p:sp>
        <p:nvSpPr>
          <p:cNvPr id="2" name="Tijdelijke aanduiding voor inhoud 9">
            <a:extLst>
              <a:ext uri="{FF2B5EF4-FFF2-40B4-BE49-F238E27FC236}">
                <a16:creationId xmlns:a16="http://schemas.microsoft.com/office/drawing/2014/main" id="{691FDCBD-CDA3-338A-EE31-79E62D17AA6F}"/>
              </a:ext>
            </a:extLst>
          </p:cNvPr>
          <p:cNvSpPr>
            <a:spLocks noGrp="1"/>
          </p:cNvSpPr>
          <p:nvPr>
            <p:ph idx="1"/>
          </p:nvPr>
        </p:nvSpPr>
        <p:spPr>
          <a:xfrm>
            <a:off x="816696" y="2277899"/>
            <a:ext cx="12791728" cy="4937910"/>
          </a:xfrm>
        </p:spPr>
        <p:txBody>
          <a:bodyPr>
            <a:normAutofit/>
          </a:bodyPr>
          <a:lstStyle/>
          <a:p>
            <a:r>
              <a:rPr lang="en-US" sz="5400" dirty="0">
                <a:latin typeface="UGent Panno Text" panose="02000506040000040003" pitchFamily="2" charset="0"/>
              </a:rPr>
              <a:t>waterproof jacket</a:t>
            </a:r>
          </a:p>
          <a:p>
            <a:r>
              <a:rPr lang="en-US" sz="5400" dirty="0">
                <a:latin typeface="UGent Panno Text" panose="02000506040000040003" pitchFamily="2" charset="0"/>
              </a:rPr>
              <a:t>rain pants (when biking)</a:t>
            </a:r>
          </a:p>
          <a:p>
            <a:r>
              <a:rPr lang="en-US" sz="5400" dirty="0">
                <a:latin typeface="UGent Panno Text" panose="02000506040000040003" pitchFamily="2" charset="0"/>
              </a:rPr>
              <a:t>gloves (!) (when biking)</a:t>
            </a:r>
          </a:p>
          <a:p>
            <a:r>
              <a:rPr lang="en-US" sz="5400" dirty="0">
                <a:latin typeface="UGent Panno Text" panose="02000506040000040003" pitchFamily="2" charset="0"/>
              </a:rPr>
              <a:t>sturdy shoes</a:t>
            </a:r>
            <a:endParaRPr lang="nl-BE" sz="5400" dirty="0">
              <a:latin typeface="UGent Panno Text" panose="02000506040000040003" pitchFamily="2" charset="0"/>
            </a:endParaRPr>
          </a:p>
        </p:txBody>
      </p:sp>
      <p:pic>
        <p:nvPicPr>
          <p:cNvPr id="3" name="Picture 2">
            <a:extLst>
              <a:ext uri="{FF2B5EF4-FFF2-40B4-BE49-F238E27FC236}">
                <a16:creationId xmlns:a16="http://schemas.microsoft.com/office/drawing/2014/main" id="{D7042545-4DF1-8AC4-16F4-2F57D527B92A}"/>
              </a:ext>
            </a:extLst>
          </p:cNvPr>
          <p:cNvPicPr>
            <a:picLocks noChangeAspect="1"/>
          </p:cNvPicPr>
          <p:nvPr/>
        </p:nvPicPr>
        <p:blipFill>
          <a:blip r:embed="rId3"/>
          <a:stretch>
            <a:fillRect/>
          </a:stretch>
        </p:blipFill>
        <p:spPr>
          <a:xfrm>
            <a:off x="9324126" y="2277899"/>
            <a:ext cx="5634431" cy="6765073"/>
          </a:xfrm>
          <a:prstGeom prst="rect">
            <a:avLst/>
          </a:prstGeom>
        </p:spPr>
      </p:pic>
    </p:spTree>
    <p:extLst>
      <p:ext uri="{BB962C8B-B14F-4D97-AF65-F5344CB8AC3E}">
        <p14:creationId xmlns:p14="http://schemas.microsoft.com/office/powerpoint/2010/main" val="2240274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696C8-A623-1D68-A1C0-748AD0665B6E}"/>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EE87CCDD-B977-D48D-9557-54C01FC6DBF0}"/>
              </a:ext>
            </a:extLst>
          </p:cNvPr>
          <p:cNvSpPr>
            <a:spLocks noGrp="1"/>
          </p:cNvSpPr>
          <p:nvPr>
            <p:ph type="title"/>
          </p:nvPr>
        </p:nvSpPr>
        <p:spPr>
          <a:xfrm>
            <a:off x="830118" y="136025"/>
            <a:ext cx="15705282" cy="863693"/>
          </a:xfrm>
        </p:spPr>
        <p:txBody>
          <a:bodyPr anchor="b">
            <a:normAutofit/>
          </a:bodyPr>
          <a:lstStyle/>
          <a:p>
            <a:r>
              <a:rPr lang="nl-NL" b="1" u="none" dirty="0" err="1">
                <a:latin typeface="UGent Panno Text" panose="02000506040000040003" pitchFamily="2" charset="0"/>
              </a:rPr>
              <a:t>Interpersonal</a:t>
            </a:r>
            <a:r>
              <a:rPr lang="nl-NL" b="1" u="none" dirty="0">
                <a:latin typeface="UGent Panno Text" panose="02000506040000040003" pitchFamily="2" charset="0"/>
              </a:rPr>
              <a:t> relations: </a:t>
            </a:r>
            <a:r>
              <a:rPr lang="nl-NL" b="1" u="none" dirty="0" err="1">
                <a:latin typeface="UGent Panno Text" panose="02000506040000040003" pitchFamily="2" charset="0"/>
              </a:rPr>
              <a:t>daily</a:t>
            </a:r>
            <a:r>
              <a:rPr lang="nl-NL" b="1" u="none" dirty="0">
                <a:latin typeface="UGent Panno Text" panose="02000506040000040003" pitchFamily="2" charset="0"/>
              </a:rPr>
              <a:t> life: </a:t>
            </a:r>
            <a:r>
              <a:rPr lang="nl-NL" b="1" u="none" dirty="0" err="1">
                <a:latin typeface="UGent Panno Text" panose="02000506040000040003" pitchFamily="2" charset="0"/>
              </a:rPr>
              <a:t>sports</a:t>
            </a:r>
            <a:endParaRPr lang="nl-BE" b="1" u="none" dirty="0">
              <a:latin typeface="UGent Panno Text" panose="02000506040000040003" pitchFamily="2" charset="0"/>
            </a:endParaRPr>
          </a:p>
        </p:txBody>
      </p:sp>
      <p:pic>
        <p:nvPicPr>
          <p:cNvPr id="2050" name="Picture 2" descr="Waar en wanneer - Shinbu Gent">
            <a:extLst>
              <a:ext uri="{FF2B5EF4-FFF2-40B4-BE49-F238E27FC236}">
                <a16:creationId xmlns:a16="http://schemas.microsoft.com/office/drawing/2014/main" id="{728D5683-04C5-B299-FA96-5D1005C4C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r="20730" b="-1"/>
          <a:stretch/>
        </p:blipFill>
        <p:spPr bwMode="auto">
          <a:xfrm>
            <a:off x="10104438" y="1371918"/>
            <a:ext cx="6300000" cy="6498000"/>
          </a:xfrm>
          <a:prstGeom prst="rect">
            <a:avLst/>
          </a:prstGeom>
          <a:solidFill>
            <a:srgbClr val="FFFFFF"/>
          </a:solidFill>
        </p:spPr>
      </p:pic>
      <p:sp>
        <p:nvSpPr>
          <p:cNvPr id="2055" name="Slide Number Placeholder 3">
            <a:extLst>
              <a:ext uri="{FF2B5EF4-FFF2-40B4-BE49-F238E27FC236}">
                <a16:creationId xmlns:a16="http://schemas.microsoft.com/office/drawing/2014/main" id="{1AC87804-6A02-8B1F-C255-811260E55F01}"/>
              </a:ext>
            </a:extLst>
          </p:cNvPr>
          <p:cNvSpPr>
            <a:spLocks noGrp="1"/>
          </p:cNvSpPr>
          <p:nvPr>
            <p:ph type="sldNum" sz="quarter" idx="4"/>
          </p:nvPr>
        </p:nvSpPr>
        <p:spPr>
          <a:xfrm>
            <a:off x="15590520" y="8948703"/>
            <a:ext cx="921880" cy="519289"/>
          </a:xfrm>
        </p:spPr>
        <p:txBody>
          <a:bodyPr/>
          <a:lstStyle/>
          <a:p>
            <a:pPr>
              <a:spcAft>
                <a:spcPts val="600"/>
              </a:spcAft>
            </a:pPr>
            <a:fld id="{7AE184E0-0BD4-4705-A12B-9B71DDE63301}" type="slidenum">
              <a:rPr lang="nl-BE" noProof="0" smtClean="0"/>
              <a:pPr>
                <a:spcAft>
                  <a:spcPts val="600"/>
                </a:spcAft>
              </a:pPr>
              <a:t>31</a:t>
            </a:fld>
            <a:endParaRPr lang="nl-BE" noProof="0"/>
          </a:p>
        </p:txBody>
      </p:sp>
      <p:sp>
        <p:nvSpPr>
          <p:cNvPr id="2" name="Tijdelijke aanduiding voor inhoud 9">
            <a:extLst>
              <a:ext uri="{FF2B5EF4-FFF2-40B4-BE49-F238E27FC236}">
                <a16:creationId xmlns:a16="http://schemas.microsoft.com/office/drawing/2014/main" id="{CEA6A7A2-FBA6-872E-7B4A-2DE264F24343}"/>
              </a:ext>
            </a:extLst>
          </p:cNvPr>
          <p:cNvSpPr>
            <a:spLocks noGrp="1"/>
          </p:cNvSpPr>
          <p:nvPr>
            <p:ph idx="1"/>
          </p:nvPr>
        </p:nvSpPr>
        <p:spPr>
          <a:xfrm>
            <a:off x="835825" y="1194364"/>
            <a:ext cx="8442000" cy="6696000"/>
          </a:xfrm>
        </p:spPr>
        <p:txBody>
          <a:bodyPr>
            <a:noAutofit/>
          </a:bodyPr>
          <a:lstStyle/>
          <a:p>
            <a:pPr>
              <a:lnSpc>
                <a:spcPct val="110000"/>
              </a:lnSpc>
              <a:spcAft>
                <a:spcPts val="600"/>
              </a:spcAft>
            </a:pPr>
            <a:r>
              <a:rPr lang="en-US" sz="4400" dirty="0">
                <a:latin typeface="UGent Panno Text" panose="02000506040000040003" pitchFamily="2" charset="0"/>
              </a:rPr>
              <a:t>UGent Sports Centre</a:t>
            </a:r>
          </a:p>
          <a:p>
            <a:pPr>
              <a:lnSpc>
                <a:spcPct val="110000"/>
              </a:lnSpc>
              <a:spcAft>
                <a:spcPts val="600"/>
              </a:spcAft>
            </a:pPr>
            <a:r>
              <a:rPr lang="en-US" sz="4400" dirty="0" err="1">
                <a:latin typeface="UGent Panno Text" panose="02000506040000040003" pitchFamily="2" charset="0"/>
              </a:rPr>
              <a:t>HOGent</a:t>
            </a:r>
            <a:r>
              <a:rPr lang="en-US" sz="4400" dirty="0">
                <a:latin typeface="UGent Panno Text" panose="02000506040000040003" pitchFamily="2" charset="0"/>
              </a:rPr>
              <a:t> Sports Centre</a:t>
            </a:r>
          </a:p>
          <a:p>
            <a:pPr>
              <a:lnSpc>
                <a:spcPct val="110000"/>
              </a:lnSpc>
              <a:spcAft>
                <a:spcPts val="600"/>
              </a:spcAft>
            </a:pPr>
            <a:r>
              <a:rPr lang="en-US" sz="4400" dirty="0">
                <a:latin typeface="UGent Panno Text" panose="02000506040000040003" pitchFamily="2" charset="0"/>
              </a:rPr>
              <a:t>various </a:t>
            </a:r>
            <a:r>
              <a:rPr lang="en-US" sz="4400" dirty="0" err="1">
                <a:latin typeface="UGent Panno Text" panose="02000506040000040003" pitchFamily="2" charset="0"/>
              </a:rPr>
              <a:t>fitnesses</a:t>
            </a:r>
            <a:r>
              <a:rPr lang="en-US" sz="4400" dirty="0">
                <a:latin typeface="UGent Panno Text" panose="02000506040000040003" pitchFamily="2" charset="0"/>
              </a:rPr>
              <a:t> (Jims, Basic Fit, Stadium </a:t>
            </a:r>
            <a:r>
              <a:rPr lang="en-US" sz="4400" dirty="0" err="1">
                <a:latin typeface="UGent Panno Text" panose="02000506040000040003" pitchFamily="2" charset="0"/>
              </a:rPr>
              <a:t>Coupure</a:t>
            </a:r>
            <a:r>
              <a:rPr lang="en-US" sz="4400" dirty="0">
                <a:latin typeface="UGent Panno Text" panose="02000506040000040003" pitchFamily="2" charset="0"/>
              </a:rPr>
              <a:t>)</a:t>
            </a:r>
          </a:p>
          <a:p>
            <a:pPr>
              <a:lnSpc>
                <a:spcPct val="110000"/>
              </a:lnSpc>
              <a:spcAft>
                <a:spcPts val="600"/>
              </a:spcAft>
            </a:pPr>
            <a:r>
              <a:rPr lang="en-US" sz="4400" dirty="0">
                <a:latin typeface="UGent Panno Text" panose="02000506040000040003" pitchFamily="2" charset="0"/>
              </a:rPr>
              <a:t>climbing and bouldering</a:t>
            </a:r>
          </a:p>
          <a:p>
            <a:pPr>
              <a:lnSpc>
                <a:spcPct val="110000"/>
              </a:lnSpc>
              <a:spcAft>
                <a:spcPts val="600"/>
              </a:spcAft>
            </a:pPr>
            <a:r>
              <a:rPr lang="en-US" sz="4400" dirty="0">
                <a:latin typeface="UGent Panno Text" panose="02000506040000040003" pitchFamily="2" charset="0"/>
              </a:rPr>
              <a:t>various dance studios</a:t>
            </a:r>
          </a:p>
          <a:p>
            <a:pPr>
              <a:lnSpc>
                <a:spcPct val="110000"/>
              </a:lnSpc>
              <a:spcAft>
                <a:spcPts val="600"/>
              </a:spcAft>
            </a:pPr>
            <a:r>
              <a:rPr lang="en-US" sz="4400" dirty="0">
                <a:latin typeface="UGent Panno Text" panose="02000506040000040003" pitchFamily="2" charset="0"/>
              </a:rPr>
              <a:t>water sports</a:t>
            </a:r>
          </a:p>
          <a:p>
            <a:pPr>
              <a:lnSpc>
                <a:spcPct val="110000"/>
              </a:lnSpc>
              <a:spcAft>
                <a:spcPts val="600"/>
              </a:spcAft>
            </a:pPr>
            <a:r>
              <a:rPr lang="en-US" sz="4400" dirty="0">
                <a:latin typeface="UGent Panno Text" panose="02000506040000040003" pitchFamily="2" charset="0"/>
              </a:rPr>
              <a:t>running tracks</a:t>
            </a:r>
          </a:p>
          <a:p>
            <a:pPr>
              <a:lnSpc>
                <a:spcPct val="110000"/>
              </a:lnSpc>
              <a:spcAft>
                <a:spcPts val="600"/>
              </a:spcAft>
            </a:pPr>
            <a:r>
              <a:rPr lang="en-US" sz="4400" dirty="0">
                <a:latin typeface="UGent Panno Text" panose="02000506040000040003" pitchFamily="2" charset="0"/>
              </a:rPr>
              <a:t>…</a:t>
            </a:r>
            <a:endParaRPr lang="nl-BE" sz="4400" dirty="0">
              <a:latin typeface="UGent Panno Text" panose="02000506040000040003" pitchFamily="2" charset="0"/>
            </a:endParaRPr>
          </a:p>
        </p:txBody>
      </p:sp>
    </p:spTree>
    <p:extLst>
      <p:ext uri="{BB962C8B-B14F-4D97-AF65-F5344CB8AC3E}">
        <p14:creationId xmlns:p14="http://schemas.microsoft.com/office/powerpoint/2010/main" val="384923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B1EA-883D-1840-7D41-45D3F937F6B1}"/>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144E8084-45C2-55FE-D89B-15EEBBC7D2C4}"/>
              </a:ext>
            </a:extLst>
          </p:cNvPr>
          <p:cNvSpPr>
            <a:spLocks noGrp="1"/>
          </p:cNvSpPr>
          <p:nvPr>
            <p:ph type="title"/>
          </p:nvPr>
        </p:nvSpPr>
        <p:spPr>
          <a:xfrm>
            <a:off x="816696" y="1396953"/>
            <a:ext cx="15705282" cy="863693"/>
          </a:xfrm>
        </p:spPr>
        <p:txBody>
          <a:bodyPr/>
          <a:lstStyle/>
          <a:p>
            <a:r>
              <a:rPr lang="nl-NL" b="1" u="none" dirty="0" err="1">
                <a:latin typeface="UGent Panno Text" panose="02000506040000040003" pitchFamily="2" charset="0"/>
              </a:rPr>
              <a:t>daily</a:t>
            </a:r>
            <a:r>
              <a:rPr lang="nl-NL" b="1" u="none" dirty="0">
                <a:latin typeface="UGent Panno Text" panose="02000506040000040003" pitchFamily="2" charset="0"/>
              </a:rPr>
              <a:t> life: public </a:t>
            </a:r>
            <a:r>
              <a:rPr lang="nl-NL" b="1" u="none" dirty="0" err="1">
                <a:latin typeface="UGent Panno Text" panose="02000506040000040003" pitchFamily="2" charset="0"/>
              </a:rPr>
              <a:t>space</a:t>
            </a:r>
            <a:endParaRPr lang="nl-BE" dirty="0"/>
          </a:p>
        </p:txBody>
      </p:sp>
      <p:sp>
        <p:nvSpPr>
          <p:cNvPr id="2" name="Tijdelijke aanduiding voor inhoud 9">
            <a:extLst>
              <a:ext uri="{FF2B5EF4-FFF2-40B4-BE49-F238E27FC236}">
                <a16:creationId xmlns:a16="http://schemas.microsoft.com/office/drawing/2014/main" id="{AA72357E-24C3-781C-A0E6-5DE66A32D4A0}"/>
              </a:ext>
            </a:extLst>
          </p:cNvPr>
          <p:cNvSpPr>
            <a:spLocks noGrp="1"/>
          </p:cNvSpPr>
          <p:nvPr>
            <p:ph idx="1"/>
          </p:nvPr>
        </p:nvSpPr>
        <p:spPr>
          <a:xfrm>
            <a:off x="816696" y="2277899"/>
            <a:ext cx="12791728" cy="4937910"/>
          </a:xfrm>
        </p:spPr>
        <p:txBody>
          <a:bodyPr>
            <a:normAutofit lnSpcReduction="10000"/>
          </a:bodyPr>
          <a:lstStyle/>
          <a:p>
            <a:r>
              <a:rPr lang="en-US" sz="5400" dirty="0">
                <a:latin typeface="UGent Panno Text" panose="02000506040000040003" pitchFamily="2" charset="0"/>
              </a:rPr>
              <a:t>No noise in the streets between </a:t>
            </a:r>
          </a:p>
          <a:p>
            <a:pPr marL="85725" indent="0">
              <a:buNone/>
            </a:pPr>
            <a:r>
              <a:rPr lang="en-US" sz="5400" dirty="0">
                <a:latin typeface="UGent Panno Text" panose="02000506040000040003" pitchFamily="2" charset="0"/>
              </a:rPr>
              <a:t>10PM and 7AM</a:t>
            </a:r>
          </a:p>
          <a:p>
            <a:r>
              <a:rPr lang="en-US" sz="5400" dirty="0">
                <a:latin typeface="UGent Panno Text" panose="02000506040000040003" pitchFamily="2" charset="0"/>
              </a:rPr>
              <a:t>Drink responsibly</a:t>
            </a:r>
          </a:p>
          <a:p>
            <a:r>
              <a:rPr lang="en-US" sz="5400" dirty="0">
                <a:latin typeface="UGent Panno Text" panose="02000506040000040003" pitchFamily="2" charset="0"/>
              </a:rPr>
              <a:t>Public parks</a:t>
            </a:r>
          </a:p>
          <a:p>
            <a:r>
              <a:rPr lang="en-US" sz="5400" dirty="0" err="1">
                <a:latin typeface="UGent Panno Text" panose="02000506040000040003" pitchFamily="2" charset="0"/>
              </a:rPr>
              <a:t>Blaarmeersen</a:t>
            </a:r>
            <a:r>
              <a:rPr lang="en-US" sz="5400" dirty="0">
                <a:latin typeface="UGent Panno Text" panose="02000506040000040003" pitchFamily="2" charset="0"/>
              </a:rPr>
              <a:t>, </a:t>
            </a:r>
            <a:r>
              <a:rPr lang="en-US" sz="5400" dirty="0" err="1">
                <a:latin typeface="UGent Panno Text" panose="02000506040000040003" pitchFamily="2" charset="0"/>
              </a:rPr>
              <a:t>Bourgoyen</a:t>
            </a:r>
            <a:endParaRPr lang="nl-BE" sz="5400" dirty="0">
              <a:latin typeface="UGent Panno Text" panose="02000506040000040003" pitchFamily="2" charset="0"/>
            </a:endParaRPr>
          </a:p>
        </p:txBody>
      </p:sp>
      <p:pic>
        <p:nvPicPr>
          <p:cNvPr id="3074" name="Picture 2" descr="Sport- en recreatiepark Blaarmeersen | Visit Gent">
            <a:extLst>
              <a:ext uri="{FF2B5EF4-FFF2-40B4-BE49-F238E27FC236}">
                <a16:creationId xmlns:a16="http://schemas.microsoft.com/office/drawing/2014/main" id="{9CAD11F1-137A-F2AB-ABE1-3C2A37DEE6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2112" y="1521976"/>
            <a:ext cx="5937696" cy="39584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87F78E-6072-C862-2025-A28AE99340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2112" y="5991277"/>
            <a:ext cx="5937696" cy="2968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08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EA958F-A15A-3D71-1A19-0260F8DFC04D}"/>
              </a:ext>
            </a:extLst>
          </p:cNvPr>
          <p:cNvSpPr>
            <a:spLocks noGrp="1"/>
          </p:cNvSpPr>
          <p:nvPr>
            <p:ph type="ctrTitle"/>
          </p:nvPr>
        </p:nvSpPr>
        <p:spPr>
          <a:xfrm>
            <a:off x="1291073" y="1743240"/>
            <a:ext cx="13836283" cy="5769600"/>
          </a:xfrm>
        </p:spPr>
        <p:txBody>
          <a:bodyPr/>
          <a:lstStyle/>
          <a:p>
            <a:pPr>
              <a:lnSpc>
                <a:spcPct val="100000"/>
              </a:lnSpc>
            </a:pPr>
            <a:r>
              <a:rPr lang="en-GB" sz="6000" b="1" u="none" dirty="0">
                <a:latin typeface="UGent Panno Text" panose="02000506040000040003" pitchFamily="2" charset="0"/>
              </a:rPr>
              <a:t>IWISE - Introduction WEEK for International Students in Engineering</a:t>
            </a:r>
            <a:br>
              <a:rPr lang="en-GB" sz="6000" b="1" u="none" dirty="0">
                <a:latin typeface="UGent Panno Text" panose="02000506040000040003" pitchFamily="2" charset="0"/>
              </a:rPr>
            </a:br>
            <a:br>
              <a:rPr lang="en-GB" sz="6000" b="1" u="none" dirty="0">
                <a:latin typeface="UGent Panno Text" panose="02000506040000040003" pitchFamily="2" charset="0"/>
              </a:rPr>
            </a:br>
            <a:r>
              <a:rPr lang="nl-NL" sz="6000" b="1" u="none" dirty="0">
                <a:latin typeface="UGent Panno Text" panose="02000506040000040003" pitchFamily="2" charset="0"/>
              </a:rPr>
              <a:t>Culture shock</a:t>
            </a:r>
            <a:br>
              <a:rPr lang="nl-NL" sz="6000" dirty="0">
                <a:solidFill>
                  <a:schemeClr val="bg1"/>
                </a:solidFill>
              </a:rPr>
            </a:br>
            <a:br>
              <a:rPr lang="nl-NL" sz="6000" b="1" dirty="0">
                <a:latin typeface="UGent Panno Text" panose="02000506040000040003" pitchFamily="2" charset="0"/>
              </a:rPr>
            </a:br>
            <a:r>
              <a:rPr lang="nl-NL" sz="6000" b="1" dirty="0">
                <a:latin typeface="UGent Panno Text" panose="02000506040000040003" pitchFamily="2" charset="0"/>
              </a:rPr>
              <a:t>Fien Porrez, International Relations </a:t>
            </a:r>
            <a:r>
              <a:rPr lang="nl-NL" sz="6000" b="1" dirty="0" err="1">
                <a:latin typeface="UGent Panno Text" panose="02000506040000040003" pitchFamily="2" charset="0"/>
              </a:rPr>
              <a:t>Officer</a:t>
            </a:r>
            <a:br>
              <a:rPr lang="en-BE" sz="6000" dirty="0"/>
            </a:br>
            <a:endParaRPr lang="en-BE" sz="6000" dirty="0"/>
          </a:p>
        </p:txBody>
      </p:sp>
    </p:spTree>
    <p:extLst>
      <p:ext uri="{BB962C8B-B14F-4D97-AF65-F5344CB8AC3E}">
        <p14:creationId xmlns:p14="http://schemas.microsoft.com/office/powerpoint/2010/main" val="1921894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44C81-070D-657C-DFA7-E908046C6348}"/>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A70A4CF3-858D-F4CB-791C-F4B8BE5ED052}"/>
              </a:ext>
            </a:extLst>
          </p:cNvPr>
          <p:cNvSpPr>
            <a:spLocks noGrp="1"/>
          </p:cNvSpPr>
          <p:nvPr>
            <p:ph type="title"/>
          </p:nvPr>
        </p:nvSpPr>
        <p:spPr>
          <a:xfrm>
            <a:off x="839397" y="461376"/>
            <a:ext cx="15705282" cy="863693"/>
          </a:xfrm>
        </p:spPr>
        <p:txBody>
          <a:bodyPr/>
          <a:lstStyle/>
          <a:p>
            <a:r>
              <a:rPr lang="en-US" b="1" u="none" dirty="0" err="1">
                <a:latin typeface="UGent Panno Text" panose="02000506040000040003" pitchFamily="2" charset="0"/>
              </a:rPr>
              <a:t>Rhinesmith's</a:t>
            </a:r>
            <a:r>
              <a:rPr lang="en-US" b="1" u="none" dirty="0">
                <a:latin typeface="UGent Panno Text" panose="02000506040000040003" pitchFamily="2" charset="0"/>
              </a:rPr>
              <a:t> Ten Stages of Adjustment</a:t>
            </a:r>
            <a:endParaRPr lang="nl-BE" b="1" u="none" dirty="0">
              <a:latin typeface="UGent Panno Text" panose="02000506040000040003" pitchFamily="2" charset="0"/>
            </a:endParaRPr>
          </a:p>
        </p:txBody>
      </p:sp>
      <p:sp>
        <p:nvSpPr>
          <p:cNvPr id="7" name="Picture Placeholder 6">
            <a:extLst>
              <a:ext uri="{FF2B5EF4-FFF2-40B4-BE49-F238E27FC236}">
                <a16:creationId xmlns:a16="http://schemas.microsoft.com/office/drawing/2014/main" id="{AD421D0A-54A0-7A34-A9E7-56DA2798F60F}"/>
              </a:ext>
            </a:extLst>
          </p:cNvPr>
          <p:cNvSpPr>
            <a:spLocks noGrp="1"/>
          </p:cNvSpPr>
          <p:nvPr>
            <p:ph type="pic" sz="quarter" idx="13"/>
          </p:nvPr>
        </p:nvSpPr>
        <p:spPr/>
        <p:txBody>
          <a:bodyPr/>
          <a:lstStyle/>
          <a:p>
            <a:endParaRPr lang="en-US" dirty="0"/>
          </a:p>
        </p:txBody>
      </p:sp>
      <p:pic>
        <p:nvPicPr>
          <p:cNvPr id="2050" name="Picture 2" descr="rollercoster">
            <a:extLst>
              <a:ext uri="{FF2B5EF4-FFF2-40B4-BE49-F238E27FC236}">
                <a16:creationId xmlns:a16="http://schemas.microsoft.com/office/drawing/2014/main" id="{418E2D04-32F5-1230-CF00-8BDD96089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237" y="2664372"/>
            <a:ext cx="9651708" cy="29855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A04576D-4749-7571-7586-9767858F460C}"/>
              </a:ext>
            </a:extLst>
          </p:cNvPr>
          <p:cNvSpPr txBox="1"/>
          <p:nvPr/>
        </p:nvSpPr>
        <p:spPr>
          <a:xfrm>
            <a:off x="1971821" y="5788303"/>
            <a:ext cx="3216166" cy="973280"/>
          </a:xfrm>
          <a:prstGeom prst="rect">
            <a:avLst/>
          </a:prstGeom>
          <a:noFill/>
        </p:spPr>
        <p:txBody>
          <a:bodyPr wrap="square" rtlCol="0">
            <a:spAutoFit/>
          </a:bodyPr>
          <a:lstStyle/>
          <a:p>
            <a:pPr marL="457200" indent="-457200" algn="ctr">
              <a:lnSpc>
                <a:spcPct val="120000"/>
              </a:lnSpc>
              <a:buAutoNum type="arabicPeriod"/>
            </a:pPr>
            <a:r>
              <a:rPr lang="en-US" sz="2500" dirty="0"/>
              <a:t>initial </a:t>
            </a:r>
          </a:p>
          <a:p>
            <a:pPr algn="ctr">
              <a:lnSpc>
                <a:spcPct val="120000"/>
              </a:lnSpc>
            </a:pPr>
            <a:r>
              <a:rPr lang="en-US" sz="2500" dirty="0"/>
              <a:t>anxiety</a:t>
            </a:r>
          </a:p>
        </p:txBody>
      </p:sp>
      <p:sp>
        <p:nvSpPr>
          <p:cNvPr id="12" name="TextBox 11">
            <a:extLst>
              <a:ext uri="{FF2B5EF4-FFF2-40B4-BE49-F238E27FC236}">
                <a16:creationId xmlns:a16="http://schemas.microsoft.com/office/drawing/2014/main" id="{83344391-FA47-1F41-7BF7-445D40BCE507}"/>
              </a:ext>
            </a:extLst>
          </p:cNvPr>
          <p:cNvSpPr txBox="1"/>
          <p:nvPr/>
        </p:nvSpPr>
        <p:spPr>
          <a:xfrm>
            <a:off x="3059642" y="1616736"/>
            <a:ext cx="3216166" cy="973280"/>
          </a:xfrm>
          <a:prstGeom prst="rect">
            <a:avLst/>
          </a:prstGeom>
          <a:noFill/>
        </p:spPr>
        <p:txBody>
          <a:bodyPr wrap="square" rtlCol="0">
            <a:spAutoFit/>
          </a:bodyPr>
          <a:lstStyle/>
          <a:p>
            <a:pPr algn="ctr">
              <a:lnSpc>
                <a:spcPct val="120000"/>
              </a:lnSpc>
            </a:pPr>
            <a:r>
              <a:rPr lang="en-US" sz="2500" dirty="0"/>
              <a:t>2. initial </a:t>
            </a:r>
          </a:p>
          <a:p>
            <a:pPr algn="ctr">
              <a:lnSpc>
                <a:spcPct val="120000"/>
              </a:lnSpc>
            </a:pPr>
            <a:r>
              <a:rPr lang="en-US" sz="2500" dirty="0"/>
              <a:t>excitement</a:t>
            </a:r>
          </a:p>
        </p:txBody>
      </p:sp>
      <p:sp>
        <p:nvSpPr>
          <p:cNvPr id="13" name="TextBox 12">
            <a:extLst>
              <a:ext uri="{FF2B5EF4-FFF2-40B4-BE49-F238E27FC236}">
                <a16:creationId xmlns:a16="http://schemas.microsoft.com/office/drawing/2014/main" id="{D96315B0-3D84-7DD4-16EB-9FF1C5C9E10D}"/>
              </a:ext>
            </a:extLst>
          </p:cNvPr>
          <p:cNvSpPr txBox="1"/>
          <p:nvPr/>
        </p:nvSpPr>
        <p:spPr>
          <a:xfrm>
            <a:off x="4667725" y="5754030"/>
            <a:ext cx="2158744" cy="973280"/>
          </a:xfrm>
          <a:prstGeom prst="rect">
            <a:avLst/>
          </a:prstGeom>
          <a:noFill/>
        </p:spPr>
        <p:txBody>
          <a:bodyPr wrap="square" rtlCol="0">
            <a:spAutoFit/>
          </a:bodyPr>
          <a:lstStyle/>
          <a:p>
            <a:pPr algn="ctr">
              <a:lnSpc>
                <a:spcPct val="120000"/>
              </a:lnSpc>
            </a:pPr>
            <a:r>
              <a:rPr lang="en-US" sz="2500" dirty="0"/>
              <a:t>3. initial culture shock</a:t>
            </a:r>
          </a:p>
        </p:txBody>
      </p:sp>
      <p:sp>
        <p:nvSpPr>
          <p:cNvPr id="14" name="TextBox 13">
            <a:extLst>
              <a:ext uri="{FF2B5EF4-FFF2-40B4-BE49-F238E27FC236}">
                <a16:creationId xmlns:a16="http://schemas.microsoft.com/office/drawing/2014/main" id="{3343651D-3A63-5C59-0CAB-DC42A3AB36F8}"/>
              </a:ext>
            </a:extLst>
          </p:cNvPr>
          <p:cNvSpPr txBox="1"/>
          <p:nvPr/>
        </p:nvSpPr>
        <p:spPr>
          <a:xfrm>
            <a:off x="5747097" y="1607266"/>
            <a:ext cx="2158744" cy="1457130"/>
          </a:xfrm>
          <a:prstGeom prst="rect">
            <a:avLst/>
          </a:prstGeom>
          <a:noFill/>
        </p:spPr>
        <p:txBody>
          <a:bodyPr wrap="square" rtlCol="0">
            <a:spAutoFit/>
          </a:bodyPr>
          <a:lstStyle/>
          <a:p>
            <a:pPr algn="ctr">
              <a:lnSpc>
                <a:spcPct val="120000"/>
              </a:lnSpc>
            </a:pPr>
            <a:r>
              <a:rPr lang="en-US" sz="2500" dirty="0"/>
              <a:t>4. </a:t>
            </a:r>
            <a:r>
              <a:rPr lang="en-US" dirty="0"/>
              <a:t>superficial adjustment</a:t>
            </a:r>
          </a:p>
          <a:p>
            <a:pPr algn="ctr">
              <a:lnSpc>
                <a:spcPct val="120000"/>
              </a:lnSpc>
            </a:pPr>
            <a:endParaRPr lang="en-US" sz="2500" dirty="0"/>
          </a:p>
        </p:txBody>
      </p:sp>
      <p:sp>
        <p:nvSpPr>
          <p:cNvPr id="15" name="TextBox 14">
            <a:extLst>
              <a:ext uri="{FF2B5EF4-FFF2-40B4-BE49-F238E27FC236}">
                <a16:creationId xmlns:a16="http://schemas.microsoft.com/office/drawing/2014/main" id="{A6077CCA-5B3B-3C5C-AC9F-81DA56C7C3A4}"/>
              </a:ext>
            </a:extLst>
          </p:cNvPr>
          <p:cNvSpPr txBox="1"/>
          <p:nvPr/>
        </p:nvSpPr>
        <p:spPr>
          <a:xfrm>
            <a:off x="6680455" y="5754030"/>
            <a:ext cx="2282807" cy="1684244"/>
          </a:xfrm>
          <a:prstGeom prst="rect">
            <a:avLst/>
          </a:prstGeom>
          <a:noFill/>
        </p:spPr>
        <p:txBody>
          <a:bodyPr wrap="square" rtlCol="0">
            <a:spAutoFit/>
          </a:bodyPr>
          <a:lstStyle/>
          <a:p>
            <a:pPr algn="ctr"/>
            <a:r>
              <a:rPr lang="en-US" sz="2500" dirty="0"/>
              <a:t>5. </a:t>
            </a:r>
            <a:r>
              <a:rPr lang="en-US" dirty="0"/>
              <a:t>depression–frustration</a:t>
            </a:r>
          </a:p>
          <a:p>
            <a:pPr algn="ctr">
              <a:lnSpc>
                <a:spcPct val="120000"/>
              </a:lnSpc>
            </a:pPr>
            <a:endParaRPr lang="en-US" sz="2500" dirty="0"/>
          </a:p>
        </p:txBody>
      </p:sp>
      <p:sp>
        <p:nvSpPr>
          <p:cNvPr id="16" name="TextBox 15">
            <a:extLst>
              <a:ext uri="{FF2B5EF4-FFF2-40B4-BE49-F238E27FC236}">
                <a16:creationId xmlns:a16="http://schemas.microsoft.com/office/drawing/2014/main" id="{04F4CF94-6F0D-A3A8-7EC1-A71530EAD32F}"/>
              </a:ext>
            </a:extLst>
          </p:cNvPr>
          <p:cNvSpPr txBox="1"/>
          <p:nvPr/>
        </p:nvSpPr>
        <p:spPr>
          <a:xfrm>
            <a:off x="7905841" y="1632571"/>
            <a:ext cx="2282807" cy="880241"/>
          </a:xfrm>
          <a:prstGeom prst="rect">
            <a:avLst/>
          </a:prstGeom>
          <a:noFill/>
        </p:spPr>
        <p:txBody>
          <a:bodyPr wrap="square" rtlCol="0">
            <a:spAutoFit/>
          </a:bodyPr>
          <a:lstStyle/>
          <a:p>
            <a:pPr algn="ctr"/>
            <a:r>
              <a:rPr lang="en-US" sz="2500" dirty="0"/>
              <a:t>6. </a:t>
            </a:r>
            <a:r>
              <a:rPr lang="en-US" dirty="0"/>
              <a:t>acceptance of host culture</a:t>
            </a:r>
            <a:endParaRPr lang="en-US" sz="2500" dirty="0"/>
          </a:p>
        </p:txBody>
      </p:sp>
      <p:sp>
        <p:nvSpPr>
          <p:cNvPr id="17" name="TextBox 16">
            <a:extLst>
              <a:ext uri="{FF2B5EF4-FFF2-40B4-BE49-F238E27FC236}">
                <a16:creationId xmlns:a16="http://schemas.microsoft.com/office/drawing/2014/main" id="{56012077-0084-09C7-8EE7-401F0280E502}"/>
              </a:ext>
            </a:extLst>
          </p:cNvPr>
          <p:cNvSpPr txBox="1"/>
          <p:nvPr/>
        </p:nvSpPr>
        <p:spPr>
          <a:xfrm>
            <a:off x="8839199" y="5754030"/>
            <a:ext cx="2282807" cy="1264962"/>
          </a:xfrm>
          <a:prstGeom prst="rect">
            <a:avLst/>
          </a:prstGeom>
          <a:noFill/>
        </p:spPr>
        <p:txBody>
          <a:bodyPr wrap="square" rtlCol="0">
            <a:spAutoFit/>
          </a:bodyPr>
          <a:lstStyle/>
          <a:p>
            <a:pPr algn="ctr"/>
            <a:r>
              <a:rPr lang="en-US" sz="2500" dirty="0"/>
              <a:t>7. </a:t>
            </a:r>
            <a:r>
              <a:rPr lang="en-US" dirty="0"/>
              <a:t>return anxiety</a:t>
            </a:r>
          </a:p>
          <a:p>
            <a:pPr algn="ctr"/>
            <a:endParaRPr lang="en-US" sz="2500" dirty="0"/>
          </a:p>
        </p:txBody>
      </p:sp>
      <p:sp>
        <p:nvSpPr>
          <p:cNvPr id="18" name="TextBox 17">
            <a:extLst>
              <a:ext uri="{FF2B5EF4-FFF2-40B4-BE49-F238E27FC236}">
                <a16:creationId xmlns:a16="http://schemas.microsoft.com/office/drawing/2014/main" id="{A89BF19D-03CD-A52E-0335-0ED07B44A768}"/>
              </a:ext>
            </a:extLst>
          </p:cNvPr>
          <p:cNvSpPr txBox="1"/>
          <p:nvPr/>
        </p:nvSpPr>
        <p:spPr>
          <a:xfrm>
            <a:off x="9886132" y="1660009"/>
            <a:ext cx="2282807" cy="1264962"/>
          </a:xfrm>
          <a:prstGeom prst="rect">
            <a:avLst/>
          </a:prstGeom>
          <a:noFill/>
        </p:spPr>
        <p:txBody>
          <a:bodyPr wrap="square" rtlCol="0">
            <a:spAutoFit/>
          </a:bodyPr>
          <a:lstStyle/>
          <a:p>
            <a:pPr algn="ctr"/>
            <a:r>
              <a:rPr lang="en-US" sz="2500" dirty="0"/>
              <a:t>8. </a:t>
            </a:r>
            <a:r>
              <a:rPr lang="en-US" dirty="0"/>
              <a:t>return excitement</a:t>
            </a:r>
          </a:p>
          <a:p>
            <a:pPr algn="ctr"/>
            <a:endParaRPr lang="en-US" sz="2500" dirty="0"/>
          </a:p>
        </p:txBody>
      </p:sp>
      <p:sp>
        <p:nvSpPr>
          <p:cNvPr id="19" name="TextBox 18">
            <a:extLst>
              <a:ext uri="{FF2B5EF4-FFF2-40B4-BE49-F238E27FC236}">
                <a16:creationId xmlns:a16="http://schemas.microsoft.com/office/drawing/2014/main" id="{EA1E3ACD-4369-573C-629C-8752744CC267}"/>
              </a:ext>
            </a:extLst>
          </p:cNvPr>
          <p:cNvSpPr txBox="1"/>
          <p:nvPr/>
        </p:nvSpPr>
        <p:spPr>
          <a:xfrm>
            <a:off x="10790813" y="5774793"/>
            <a:ext cx="2282807" cy="1264962"/>
          </a:xfrm>
          <a:prstGeom prst="rect">
            <a:avLst/>
          </a:prstGeom>
          <a:noFill/>
        </p:spPr>
        <p:txBody>
          <a:bodyPr wrap="square" rtlCol="0">
            <a:spAutoFit/>
          </a:bodyPr>
          <a:lstStyle/>
          <a:p>
            <a:pPr algn="ctr"/>
            <a:r>
              <a:rPr lang="en-US" sz="2500" dirty="0"/>
              <a:t>9. </a:t>
            </a:r>
            <a:r>
              <a:rPr lang="en-US" dirty="0"/>
              <a:t>re-entry shock</a:t>
            </a:r>
          </a:p>
          <a:p>
            <a:pPr algn="ctr"/>
            <a:endParaRPr lang="en-US" sz="2500" dirty="0"/>
          </a:p>
        </p:txBody>
      </p:sp>
      <p:sp>
        <p:nvSpPr>
          <p:cNvPr id="20" name="TextBox 19">
            <a:extLst>
              <a:ext uri="{FF2B5EF4-FFF2-40B4-BE49-F238E27FC236}">
                <a16:creationId xmlns:a16="http://schemas.microsoft.com/office/drawing/2014/main" id="{8673454F-CDE8-DF5A-6A9C-410E146E2A2A}"/>
              </a:ext>
            </a:extLst>
          </p:cNvPr>
          <p:cNvSpPr txBox="1"/>
          <p:nvPr/>
        </p:nvSpPr>
        <p:spPr>
          <a:xfrm>
            <a:off x="11826565" y="1656277"/>
            <a:ext cx="2282807" cy="1255728"/>
          </a:xfrm>
          <a:prstGeom prst="rect">
            <a:avLst/>
          </a:prstGeom>
          <a:noFill/>
        </p:spPr>
        <p:txBody>
          <a:bodyPr wrap="square" rtlCol="0">
            <a:spAutoFit/>
          </a:bodyPr>
          <a:lstStyle/>
          <a:p>
            <a:pPr algn="ctr"/>
            <a:r>
              <a:rPr lang="en-US" sz="2500" dirty="0"/>
              <a:t>10. </a:t>
            </a:r>
            <a:r>
              <a:rPr lang="en-US" dirty="0"/>
              <a:t>reintegration</a:t>
            </a:r>
          </a:p>
          <a:p>
            <a:pPr algn="ctr"/>
            <a:endParaRPr lang="en-US" sz="2500" dirty="0"/>
          </a:p>
        </p:txBody>
      </p:sp>
      <p:sp>
        <p:nvSpPr>
          <p:cNvPr id="21" name="TextBox 20">
            <a:extLst>
              <a:ext uri="{FF2B5EF4-FFF2-40B4-BE49-F238E27FC236}">
                <a16:creationId xmlns:a16="http://schemas.microsoft.com/office/drawing/2014/main" id="{E56887BD-C29E-03E4-8CED-F983802B2302}"/>
              </a:ext>
            </a:extLst>
          </p:cNvPr>
          <p:cNvSpPr txBox="1"/>
          <p:nvPr/>
        </p:nvSpPr>
        <p:spPr>
          <a:xfrm>
            <a:off x="5747097" y="7156786"/>
            <a:ext cx="5108028" cy="997902"/>
          </a:xfrm>
          <a:prstGeom prst="rect">
            <a:avLst/>
          </a:prstGeom>
          <a:noFill/>
        </p:spPr>
        <p:txBody>
          <a:bodyPr wrap="square" rtlCol="0">
            <a:spAutoFit/>
          </a:bodyPr>
          <a:lstStyle/>
          <a:p>
            <a:pPr>
              <a:lnSpc>
                <a:spcPct val="120000"/>
              </a:lnSpc>
            </a:pPr>
            <a:r>
              <a:rPr lang="en-US" sz="5400" dirty="0">
                <a:solidFill>
                  <a:srgbClr val="FF0000"/>
                </a:solidFill>
              </a:rPr>
              <a:t>= rollercoaster!</a:t>
            </a:r>
          </a:p>
        </p:txBody>
      </p:sp>
    </p:spTree>
    <p:extLst>
      <p:ext uri="{BB962C8B-B14F-4D97-AF65-F5344CB8AC3E}">
        <p14:creationId xmlns:p14="http://schemas.microsoft.com/office/powerpoint/2010/main" val="256972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3FBB504-5FC0-400B-B7D3-C8CDA799537F}"/>
              </a:ext>
            </a:extLst>
          </p:cNvPr>
          <p:cNvSpPr>
            <a:spLocks noGrp="1"/>
          </p:cNvSpPr>
          <p:nvPr>
            <p:ph type="title"/>
          </p:nvPr>
        </p:nvSpPr>
        <p:spPr>
          <a:xfrm>
            <a:off x="819549" y="705652"/>
            <a:ext cx="15705282" cy="863693"/>
          </a:xfrm>
        </p:spPr>
        <p:txBody>
          <a:bodyPr/>
          <a:lstStyle/>
          <a:p>
            <a:r>
              <a:rPr lang="en-US" b="1" u="none" dirty="0">
                <a:latin typeface="UGent Panno Text" panose="02000506040000040003" pitchFamily="2" charset="0"/>
              </a:rPr>
              <a:t>Understanding Culture Shock: Three Key Areas</a:t>
            </a:r>
            <a:endParaRPr lang="nl-BE" dirty="0"/>
          </a:p>
        </p:txBody>
      </p:sp>
      <p:sp>
        <p:nvSpPr>
          <p:cNvPr id="10" name="Tijdelijke aanduiding voor inhoud 9">
            <a:extLst>
              <a:ext uri="{FF2B5EF4-FFF2-40B4-BE49-F238E27FC236}">
                <a16:creationId xmlns:a16="http://schemas.microsoft.com/office/drawing/2014/main" id="{0A517387-3A0F-4C06-A805-01230A04DF31}"/>
              </a:ext>
            </a:extLst>
          </p:cNvPr>
          <p:cNvSpPr>
            <a:spLocks noGrp="1"/>
          </p:cNvSpPr>
          <p:nvPr>
            <p:ph idx="1"/>
          </p:nvPr>
        </p:nvSpPr>
        <p:spPr>
          <a:xfrm>
            <a:off x="819549" y="1689039"/>
            <a:ext cx="15699575" cy="6696000"/>
          </a:xfrm>
        </p:spPr>
        <p:txBody>
          <a:bodyPr>
            <a:normAutofit/>
          </a:bodyPr>
          <a:lstStyle/>
          <a:p>
            <a:pPr marL="1000125" indent="-914400">
              <a:buFont typeface="+mj-lt"/>
              <a:buAutoNum type="arabicPeriod"/>
            </a:pPr>
            <a:r>
              <a:rPr lang="nl-BE" sz="5400" dirty="0">
                <a:latin typeface="UGent Panno Text" panose="02000506040000040003" pitchFamily="2" charset="0"/>
              </a:rPr>
              <a:t>Personal shock</a:t>
            </a:r>
          </a:p>
          <a:p>
            <a:pPr marL="1000125" indent="-914400">
              <a:buFont typeface="+mj-lt"/>
              <a:buAutoNum type="arabicPeriod"/>
            </a:pPr>
            <a:r>
              <a:rPr lang="nl-BE" sz="5400" dirty="0" err="1">
                <a:latin typeface="UGent Panno Text" panose="02000506040000040003" pitchFamily="2" charset="0"/>
              </a:rPr>
              <a:t>Social</a:t>
            </a:r>
            <a:r>
              <a:rPr lang="nl-BE" sz="5400" dirty="0">
                <a:latin typeface="UGent Panno Text" panose="02000506040000040003" pitchFamily="2" charset="0"/>
              </a:rPr>
              <a:t> shock</a:t>
            </a:r>
          </a:p>
          <a:p>
            <a:pPr marL="1000125" indent="-914400">
              <a:buFont typeface="+mj-lt"/>
              <a:buAutoNum type="arabicPeriod"/>
            </a:pPr>
            <a:r>
              <a:rPr lang="nl-BE" sz="5400" dirty="0">
                <a:latin typeface="UGent Panno Text" panose="02000506040000040003" pitchFamily="2" charset="0"/>
              </a:rPr>
              <a:t>Academic shock</a:t>
            </a:r>
          </a:p>
          <a:p>
            <a:pPr marL="1000125" indent="-914400">
              <a:buFont typeface="+mj-lt"/>
              <a:buAutoNum type="arabicPeriod"/>
            </a:pPr>
            <a:endParaRPr lang="nl-BE" sz="5400" dirty="0">
              <a:latin typeface="UGent Panno Text" panose="02000506040000040003" pitchFamily="2" charset="0"/>
            </a:endParaRPr>
          </a:p>
          <a:p>
            <a:pPr marL="1000125" indent="-914400">
              <a:buFont typeface="+mj-lt"/>
              <a:buAutoNum type="arabicPeriod"/>
            </a:pPr>
            <a:endParaRPr lang="nl-BE" sz="5400" dirty="0">
              <a:latin typeface="UGent Panno Text" panose="02000506040000040003" pitchFamily="2" charset="0"/>
            </a:endParaRPr>
          </a:p>
        </p:txBody>
      </p:sp>
    </p:spTree>
    <p:extLst>
      <p:ext uri="{BB962C8B-B14F-4D97-AF65-F5344CB8AC3E}">
        <p14:creationId xmlns:p14="http://schemas.microsoft.com/office/powerpoint/2010/main" val="747595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4FDE4-D79A-510B-3878-54BEDBB74B53}"/>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F907C646-5FF0-D2DD-D01D-891257945954}"/>
              </a:ext>
            </a:extLst>
          </p:cNvPr>
          <p:cNvSpPr>
            <a:spLocks noGrp="1"/>
          </p:cNvSpPr>
          <p:nvPr>
            <p:ph type="title"/>
          </p:nvPr>
        </p:nvSpPr>
        <p:spPr>
          <a:xfrm>
            <a:off x="819549" y="705652"/>
            <a:ext cx="15705282" cy="863693"/>
          </a:xfrm>
        </p:spPr>
        <p:txBody>
          <a:bodyPr/>
          <a:lstStyle/>
          <a:p>
            <a:r>
              <a:rPr lang="nl-NL" b="1" u="none" dirty="0">
                <a:latin typeface="UGent Panno Text" panose="02000506040000040003" pitchFamily="2" charset="0"/>
              </a:rPr>
              <a:t>Personal shock</a:t>
            </a:r>
            <a:endParaRPr lang="nl-BE" dirty="0"/>
          </a:p>
        </p:txBody>
      </p:sp>
      <p:sp>
        <p:nvSpPr>
          <p:cNvPr id="10" name="Tijdelijke aanduiding voor inhoud 9">
            <a:extLst>
              <a:ext uri="{FF2B5EF4-FFF2-40B4-BE49-F238E27FC236}">
                <a16:creationId xmlns:a16="http://schemas.microsoft.com/office/drawing/2014/main" id="{CD1C827D-1786-2CF6-E233-BC27D6012264}"/>
              </a:ext>
            </a:extLst>
          </p:cNvPr>
          <p:cNvSpPr>
            <a:spLocks noGrp="1"/>
          </p:cNvSpPr>
          <p:nvPr>
            <p:ph idx="1"/>
          </p:nvPr>
        </p:nvSpPr>
        <p:spPr>
          <a:xfrm>
            <a:off x="819549" y="1689039"/>
            <a:ext cx="15699575" cy="6696000"/>
          </a:xfrm>
        </p:spPr>
        <p:txBody>
          <a:bodyPr>
            <a:normAutofit/>
          </a:bodyPr>
          <a:lstStyle/>
          <a:p>
            <a:r>
              <a:rPr lang="nl-BE" sz="5400" dirty="0" err="1">
                <a:latin typeface="UGent Panno Text" panose="02000506040000040003" pitchFamily="2" charset="0"/>
              </a:rPr>
              <a:t>sadness</a:t>
            </a:r>
            <a:endParaRPr lang="nl-BE" sz="5400" dirty="0">
              <a:latin typeface="UGent Panno Text" panose="02000506040000040003" pitchFamily="2" charset="0"/>
            </a:endParaRPr>
          </a:p>
          <a:p>
            <a:r>
              <a:rPr lang="nl-BE" sz="5400" dirty="0" err="1">
                <a:latin typeface="UGent Panno Text" panose="02000506040000040003" pitchFamily="2" charset="0"/>
              </a:rPr>
              <a:t>loneliness</a:t>
            </a:r>
            <a:endParaRPr lang="nl-BE" sz="5400" dirty="0">
              <a:latin typeface="UGent Panno Text" panose="02000506040000040003" pitchFamily="2" charset="0"/>
            </a:endParaRPr>
          </a:p>
          <a:p>
            <a:r>
              <a:rPr lang="nl-BE" sz="5400" dirty="0" err="1">
                <a:latin typeface="UGent Panno Text" panose="02000506040000040003" pitchFamily="2" charset="0"/>
              </a:rPr>
              <a:t>homesickness</a:t>
            </a:r>
            <a:endParaRPr lang="nl-BE" sz="5400" dirty="0">
              <a:latin typeface="UGent Panno Text" panose="02000506040000040003" pitchFamily="2" charset="0"/>
            </a:endParaRPr>
          </a:p>
          <a:p>
            <a:r>
              <a:rPr lang="nl-BE" sz="5400" dirty="0" err="1">
                <a:latin typeface="UGent Panno Text" panose="02000506040000040003" pitchFamily="2" charset="0"/>
              </a:rPr>
              <a:t>frustration</a:t>
            </a:r>
            <a:endParaRPr lang="nl-BE" sz="5400" dirty="0">
              <a:latin typeface="UGent Panno Text" panose="02000506040000040003" pitchFamily="2" charset="0"/>
            </a:endParaRPr>
          </a:p>
          <a:p>
            <a:r>
              <a:rPr lang="nl-BE" sz="5400" dirty="0" err="1">
                <a:latin typeface="UGent Panno Text" panose="02000506040000040003" pitchFamily="2" charset="0"/>
              </a:rPr>
              <a:t>anxiety</a:t>
            </a:r>
            <a:endParaRPr lang="nl-BE" sz="5400" dirty="0">
              <a:latin typeface="UGent Panno Text" panose="02000506040000040003" pitchFamily="2" charset="0"/>
            </a:endParaRPr>
          </a:p>
          <a:p>
            <a:endParaRPr lang="nl-BE" sz="5400" dirty="0">
              <a:latin typeface="UGent Panno Text" panose="02000506040000040003" pitchFamily="2" charset="0"/>
            </a:endParaRPr>
          </a:p>
        </p:txBody>
      </p:sp>
    </p:spTree>
    <p:extLst>
      <p:ext uri="{BB962C8B-B14F-4D97-AF65-F5344CB8AC3E}">
        <p14:creationId xmlns:p14="http://schemas.microsoft.com/office/powerpoint/2010/main" val="1055060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9CBA5-51A1-62CD-939B-F0BB9A69A1BC}"/>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1FDC40C4-6CF3-7A79-4F80-BE8CBBF48E81}"/>
              </a:ext>
            </a:extLst>
          </p:cNvPr>
          <p:cNvSpPr>
            <a:spLocks noGrp="1"/>
          </p:cNvSpPr>
          <p:nvPr>
            <p:ph type="title"/>
          </p:nvPr>
        </p:nvSpPr>
        <p:spPr>
          <a:xfrm>
            <a:off x="819549" y="705652"/>
            <a:ext cx="15705282" cy="863693"/>
          </a:xfrm>
        </p:spPr>
        <p:txBody>
          <a:bodyPr/>
          <a:lstStyle/>
          <a:p>
            <a:r>
              <a:rPr lang="nl-NL" b="1" u="none" dirty="0" err="1">
                <a:latin typeface="UGent Panno Text" panose="02000506040000040003" pitchFamily="2" charset="0"/>
              </a:rPr>
              <a:t>social</a:t>
            </a:r>
            <a:r>
              <a:rPr lang="nl-NL" b="1" u="none" dirty="0">
                <a:latin typeface="UGent Panno Text" panose="02000506040000040003" pitchFamily="2" charset="0"/>
              </a:rPr>
              <a:t> shock</a:t>
            </a:r>
            <a:endParaRPr lang="nl-BE" dirty="0"/>
          </a:p>
        </p:txBody>
      </p:sp>
      <p:sp>
        <p:nvSpPr>
          <p:cNvPr id="10" name="Tijdelijke aanduiding voor inhoud 9">
            <a:extLst>
              <a:ext uri="{FF2B5EF4-FFF2-40B4-BE49-F238E27FC236}">
                <a16:creationId xmlns:a16="http://schemas.microsoft.com/office/drawing/2014/main" id="{EEA1A14F-979C-CDF8-CDDA-6222E8B43121}"/>
              </a:ext>
            </a:extLst>
          </p:cNvPr>
          <p:cNvSpPr>
            <a:spLocks noGrp="1"/>
          </p:cNvSpPr>
          <p:nvPr>
            <p:ph idx="1"/>
          </p:nvPr>
        </p:nvSpPr>
        <p:spPr>
          <a:xfrm>
            <a:off x="819549" y="1689039"/>
            <a:ext cx="15699575" cy="6696000"/>
          </a:xfrm>
        </p:spPr>
        <p:txBody>
          <a:bodyPr>
            <a:normAutofit/>
          </a:bodyPr>
          <a:lstStyle/>
          <a:p>
            <a:r>
              <a:rPr lang="en-US" sz="5400" dirty="0">
                <a:latin typeface="UGent Panno Text" panose="02000506040000040003" pitchFamily="2" charset="0"/>
              </a:rPr>
              <a:t>feeling left out</a:t>
            </a:r>
          </a:p>
          <a:p>
            <a:r>
              <a:rPr lang="en-US" sz="5400" dirty="0">
                <a:latin typeface="UGent Panno Text" panose="02000506040000040003" pitchFamily="2" charset="0"/>
              </a:rPr>
              <a:t>feeling misunderstood</a:t>
            </a:r>
          </a:p>
          <a:p>
            <a:r>
              <a:rPr lang="en-US" sz="5400" dirty="0">
                <a:latin typeface="UGent Panno Text" panose="02000506040000040003" pitchFamily="2" charset="0"/>
              </a:rPr>
              <a:t>developing negative views of local people</a:t>
            </a:r>
          </a:p>
          <a:p>
            <a:r>
              <a:rPr lang="en-US" sz="5400" dirty="0">
                <a:latin typeface="UGent Panno Text" panose="02000506040000040003" pitchFamily="2" charset="0"/>
              </a:rPr>
              <a:t>searching for company among people of your own region</a:t>
            </a:r>
          </a:p>
          <a:p>
            <a:r>
              <a:rPr lang="en-US" sz="5400" dirty="0">
                <a:latin typeface="UGent Panno Text" panose="02000506040000040003" pitchFamily="2" charset="0"/>
              </a:rPr>
              <a:t>homesickness</a:t>
            </a:r>
            <a:endParaRPr lang="nl-BE" sz="5400" dirty="0">
              <a:latin typeface="UGent Panno Text" panose="02000506040000040003" pitchFamily="2" charset="0"/>
            </a:endParaRPr>
          </a:p>
          <a:p>
            <a:endParaRPr lang="nl-BE" sz="5400" dirty="0">
              <a:latin typeface="UGent Panno Text" panose="02000506040000040003" pitchFamily="2" charset="0"/>
            </a:endParaRPr>
          </a:p>
        </p:txBody>
      </p:sp>
    </p:spTree>
    <p:extLst>
      <p:ext uri="{BB962C8B-B14F-4D97-AF65-F5344CB8AC3E}">
        <p14:creationId xmlns:p14="http://schemas.microsoft.com/office/powerpoint/2010/main" val="111308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70-53E3-3B4D-F997-F053C263D870}"/>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E607EFF6-2471-F84F-18B3-5E2F402DD2C4}"/>
              </a:ext>
            </a:extLst>
          </p:cNvPr>
          <p:cNvSpPr>
            <a:spLocks noGrp="1"/>
          </p:cNvSpPr>
          <p:nvPr>
            <p:ph type="title"/>
          </p:nvPr>
        </p:nvSpPr>
        <p:spPr>
          <a:xfrm>
            <a:off x="819549" y="705652"/>
            <a:ext cx="15705282" cy="863693"/>
          </a:xfrm>
        </p:spPr>
        <p:txBody>
          <a:bodyPr/>
          <a:lstStyle/>
          <a:p>
            <a:r>
              <a:rPr lang="nl-NL" b="1" u="none" dirty="0" err="1">
                <a:latin typeface="UGent Panno Text" panose="02000506040000040003" pitchFamily="2" charset="0"/>
              </a:rPr>
              <a:t>academic</a:t>
            </a:r>
            <a:r>
              <a:rPr lang="nl-NL" b="1" u="none" dirty="0">
                <a:latin typeface="UGent Panno Text" panose="02000506040000040003" pitchFamily="2" charset="0"/>
              </a:rPr>
              <a:t> shock</a:t>
            </a:r>
            <a:endParaRPr lang="nl-BE" dirty="0"/>
          </a:p>
        </p:txBody>
      </p:sp>
      <p:sp>
        <p:nvSpPr>
          <p:cNvPr id="10" name="Tijdelijke aanduiding voor inhoud 9">
            <a:extLst>
              <a:ext uri="{FF2B5EF4-FFF2-40B4-BE49-F238E27FC236}">
                <a16:creationId xmlns:a16="http://schemas.microsoft.com/office/drawing/2014/main" id="{3AB16DAF-A0A3-AA75-A850-7CFBF04478E6}"/>
              </a:ext>
            </a:extLst>
          </p:cNvPr>
          <p:cNvSpPr>
            <a:spLocks noGrp="1"/>
          </p:cNvSpPr>
          <p:nvPr>
            <p:ph idx="1"/>
          </p:nvPr>
        </p:nvSpPr>
        <p:spPr>
          <a:xfrm>
            <a:off x="819549" y="1689039"/>
            <a:ext cx="15699575" cy="6696000"/>
          </a:xfrm>
        </p:spPr>
        <p:txBody>
          <a:bodyPr>
            <a:normAutofit/>
          </a:bodyPr>
          <a:lstStyle/>
          <a:p>
            <a:r>
              <a:rPr lang="en-US" sz="5400" dirty="0">
                <a:latin typeface="UGent Panno Text" panose="02000506040000040003" pitchFamily="2" charset="0"/>
              </a:rPr>
              <a:t>Not used to the types of lectures</a:t>
            </a:r>
          </a:p>
          <a:p>
            <a:r>
              <a:rPr lang="en-US" sz="5400" dirty="0">
                <a:latin typeface="UGent Panno Text" panose="02000506040000040003" pitchFamily="2" charset="0"/>
              </a:rPr>
              <a:t>Not understanding the lecturer</a:t>
            </a:r>
          </a:p>
          <a:p>
            <a:r>
              <a:rPr lang="en-US" sz="5400" dirty="0">
                <a:latin typeface="UGent Panno Text" panose="02000506040000040003" pitchFamily="2" charset="0"/>
              </a:rPr>
              <a:t>Underestimating the amount of work</a:t>
            </a:r>
          </a:p>
          <a:p>
            <a:r>
              <a:rPr lang="en-US" sz="5400" dirty="0">
                <a:latin typeface="UGent Panno Text" panose="02000506040000040003" pitchFamily="2" charset="0"/>
              </a:rPr>
              <a:t>Misunderstanding assignments, exams</a:t>
            </a:r>
            <a:endParaRPr lang="nl-BE" sz="5400" dirty="0">
              <a:latin typeface="UGent Panno Text" panose="02000506040000040003" pitchFamily="2" charset="0"/>
            </a:endParaRPr>
          </a:p>
        </p:txBody>
      </p:sp>
    </p:spTree>
    <p:extLst>
      <p:ext uri="{BB962C8B-B14F-4D97-AF65-F5344CB8AC3E}">
        <p14:creationId xmlns:p14="http://schemas.microsoft.com/office/powerpoint/2010/main" val="1658291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10D0F-58D9-2E3A-2F63-D4720626665E}"/>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AC2017D9-F359-AEA3-AA32-76BE81F5D072}"/>
              </a:ext>
            </a:extLst>
          </p:cNvPr>
          <p:cNvSpPr>
            <a:spLocks noGrp="1"/>
          </p:cNvSpPr>
          <p:nvPr>
            <p:ph type="title"/>
          </p:nvPr>
        </p:nvSpPr>
        <p:spPr>
          <a:xfrm>
            <a:off x="819549" y="705652"/>
            <a:ext cx="15705282" cy="863693"/>
          </a:xfrm>
        </p:spPr>
        <p:txBody>
          <a:bodyPr/>
          <a:lstStyle/>
          <a:p>
            <a:r>
              <a:rPr lang="nl-NL" b="1" u="none" dirty="0" err="1">
                <a:latin typeface="UGent Panno Text" panose="02000506040000040003" pitchFamily="2" charset="0"/>
              </a:rPr>
              <a:t>You’re</a:t>
            </a:r>
            <a:r>
              <a:rPr lang="nl-NL" b="1" u="none" dirty="0">
                <a:latin typeface="UGent Panno Text" panose="02000506040000040003" pitchFamily="2" charset="0"/>
              </a:rPr>
              <a:t>  </a:t>
            </a:r>
            <a:r>
              <a:rPr lang="nl-NL" b="1" u="none" dirty="0" err="1">
                <a:latin typeface="UGent Panno Text" panose="02000506040000040003" pitchFamily="2" charset="0"/>
              </a:rPr>
              <a:t>not</a:t>
            </a:r>
            <a:r>
              <a:rPr lang="nl-NL" b="1" u="none" dirty="0">
                <a:latin typeface="UGent Panno Text" panose="02000506040000040003" pitchFamily="2" charset="0"/>
              </a:rPr>
              <a:t> </a:t>
            </a:r>
            <a:r>
              <a:rPr lang="nl-NL" b="1" u="none" dirty="0" err="1">
                <a:latin typeface="UGent Panno Text" panose="02000506040000040003" pitchFamily="2" charset="0"/>
              </a:rPr>
              <a:t>alone</a:t>
            </a:r>
            <a:endParaRPr lang="nl-BE" dirty="0"/>
          </a:p>
        </p:txBody>
      </p:sp>
      <p:sp>
        <p:nvSpPr>
          <p:cNvPr id="10" name="Tijdelijke aanduiding voor inhoud 9">
            <a:extLst>
              <a:ext uri="{FF2B5EF4-FFF2-40B4-BE49-F238E27FC236}">
                <a16:creationId xmlns:a16="http://schemas.microsoft.com/office/drawing/2014/main" id="{E0C2A771-9A2D-A558-369B-37F50F3D5C74}"/>
              </a:ext>
            </a:extLst>
          </p:cNvPr>
          <p:cNvSpPr>
            <a:spLocks noGrp="1"/>
          </p:cNvSpPr>
          <p:nvPr>
            <p:ph idx="1"/>
          </p:nvPr>
        </p:nvSpPr>
        <p:spPr>
          <a:xfrm>
            <a:off x="819549" y="1689039"/>
            <a:ext cx="15699575" cy="6696000"/>
          </a:xfrm>
        </p:spPr>
        <p:txBody>
          <a:bodyPr>
            <a:normAutofit/>
          </a:bodyPr>
          <a:lstStyle/>
          <a:p>
            <a:pPr marL="85725" indent="0">
              <a:buNone/>
            </a:pPr>
            <a:endParaRPr lang="nl-BE" sz="5400" dirty="0">
              <a:latin typeface="UGent Panno Text" panose="02000506040000040003" pitchFamily="2" charset="0"/>
            </a:endParaRPr>
          </a:p>
        </p:txBody>
      </p:sp>
      <p:pic>
        <p:nvPicPr>
          <p:cNvPr id="1026" name="Picture 2" descr="Diagram met antwoorden op het Formulier. Titel van de vraag: Rate the feelings you&amp;apos;ve experienced so far.. Aantal antwoorden: .">
            <a:extLst>
              <a:ext uri="{FF2B5EF4-FFF2-40B4-BE49-F238E27FC236}">
                <a16:creationId xmlns:a16="http://schemas.microsoft.com/office/drawing/2014/main" id="{E9A67346-689C-252D-3109-193E37CACD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95613"/>
            <a:ext cx="17338675"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89251"/>
      </p:ext>
    </p:extLst>
  </p:cSld>
  <p:clrMapOvr>
    <a:masterClrMapping/>
  </p:clrMapOvr>
</p:sld>
</file>

<file path=ppt/theme/theme1.xml><?xml version="1.0" encoding="utf-8"?>
<a:theme xmlns:a="http://schemas.openxmlformats.org/drawingml/2006/main" name="Powerpoint_UGent_NL">
  <a:themeElements>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e-NL-Corporate_1_0_12.potx" id="{6A80D442-8909-4546-8B41-AE75FA785157}" vid="{71705E88-EE2D-413E-A6D9-7B7A31960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5EA29D3D3E2A499812AD8735FAD426" ma:contentTypeVersion="13" ma:contentTypeDescription="Een nieuw document maken." ma:contentTypeScope="" ma:versionID="0e2e16717e48a64b28b16042d8f06339">
  <xsd:schema xmlns:xsd="http://www.w3.org/2001/XMLSchema" xmlns:xs="http://www.w3.org/2001/XMLSchema" xmlns:p="http://schemas.microsoft.com/office/2006/metadata/properties" xmlns:ns2="d73060f0-e047-413b-8c13-1477d2e710a7" xmlns:ns3="2c6403d7-df23-44b2-ac8f-b9d59026ce7c" targetNamespace="http://schemas.microsoft.com/office/2006/metadata/properties" ma:root="true" ma:fieldsID="197e7bbe9f39e7b9bb6b51b4c49e3db7" ns2:_="" ns3:_="">
    <xsd:import namespace="d73060f0-e047-413b-8c13-1477d2e710a7"/>
    <xsd:import namespace="2c6403d7-df23-44b2-ac8f-b9d59026ce7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3060f0-e047-413b-8c13-1477d2e710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3b9bb814-139f-4039-9463-697760f06ab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6403d7-df23-44b2-ac8f-b9d59026ce7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ea1e93-7948-47b1-ac59-981f05164b62}" ma:internalName="TaxCatchAll" ma:showField="CatchAllData" ma:web="2c6403d7-df23-44b2-ac8f-b9d59026ce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6403d7-df23-44b2-ac8f-b9d59026ce7c" xsi:nil="true"/>
    <lcf76f155ced4ddcb4097134ff3c332f xmlns="d73060f0-e047-413b-8c13-1477d2e710a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C1A0DF4-F812-480E-A697-37A6C6875F0B}">
  <ds:schemaRefs>
    <ds:schemaRef ds:uri="http://schemas.microsoft.com/sharepoint/v3/contenttype/forms"/>
  </ds:schemaRefs>
</ds:datastoreItem>
</file>

<file path=customXml/itemProps2.xml><?xml version="1.0" encoding="utf-8"?>
<ds:datastoreItem xmlns:ds="http://schemas.openxmlformats.org/officeDocument/2006/customXml" ds:itemID="{9AF6C0C9-63AD-4996-B4D3-84BAC557E0FB}"/>
</file>

<file path=customXml/itemProps3.xml><?xml version="1.0" encoding="utf-8"?>
<ds:datastoreItem xmlns:ds="http://schemas.openxmlformats.org/officeDocument/2006/customXml" ds:itemID="{A6549DE3-0C49-4EAC-A4C7-E99A0D4D3EF9}">
  <ds:schemaRefs>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purl.org/dc/dcmitype/"/>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2919</TotalTime>
  <Words>4944</Words>
  <Application>Microsoft Office PowerPoint</Application>
  <PresentationFormat>Custom</PresentationFormat>
  <Paragraphs>388</Paragraphs>
  <Slides>33</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Segoe UI</vt:lpstr>
      <vt:lpstr>UGent Panno Text</vt:lpstr>
      <vt:lpstr>UGent Panno Text SemiLight</vt:lpstr>
      <vt:lpstr>var(--fontFamilyBase)</vt:lpstr>
      <vt:lpstr>Wingdings</vt:lpstr>
      <vt:lpstr>Powerpoint_UGent_NL</vt:lpstr>
      <vt:lpstr>Culture shock The feeling of disorientation experienced by someone when they are suddenly subjected to an unfamiliar culture, way of life, or set of attitudes. (Oxford Languages)</vt:lpstr>
      <vt:lpstr>PowerPoint Presentation</vt:lpstr>
      <vt:lpstr>Culture shock</vt:lpstr>
      <vt:lpstr>Rhinesmith's Ten Stages of Adjustment</vt:lpstr>
      <vt:lpstr>Understanding Culture Shock: Three Key Areas</vt:lpstr>
      <vt:lpstr>Personal shock</vt:lpstr>
      <vt:lpstr>social shock</vt:lpstr>
      <vt:lpstr>academic shock</vt:lpstr>
      <vt:lpstr>You’re  not alone</vt:lpstr>
      <vt:lpstr>You’re  not alone</vt:lpstr>
      <vt:lpstr>PowerPoint Presentation</vt:lpstr>
      <vt:lpstr>PowerPoint Presentation</vt:lpstr>
      <vt:lpstr>Cultural and social differences</vt:lpstr>
      <vt:lpstr>At ghent university</vt:lpstr>
      <vt:lpstr>At ghent university</vt:lpstr>
      <vt:lpstr>Social behaviour: What do Belgians in general not appreciate?</vt:lpstr>
      <vt:lpstr>Social behaviour: What do Belgians (in general) appreciate?</vt:lpstr>
      <vt:lpstr>Social behaviour: helpful cultural tips </vt:lpstr>
      <vt:lpstr>Interpersonal relations: equality m-f-x</vt:lpstr>
      <vt:lpstr>Interpersonal relations: LGBTTTQQIAA</vt:lpstr>
      <vt:lpstr>Interpersonal relations: legal consequences</vt:lpstr>
      <vt:lpstr>Interpersonal relations: multicultural society</vt:lpstr>
      <vt:lpstr>daily life: greetings</vt:lpstr>
      <vt:lpstr>daily life: food</vt:lpstr>
      <vt:lpstr>daily life: food</vt:lpstr>
      <vt:lpstr>daily life: food - Specialities </vt:lpstr>
      <vt:lpstr>daily life: shops</vt:lpstr>
      <vt:lpstr>daily life: weather</vt:lpstr>
      <vt:lpstr>daily life: clothing</vt:lpstr>
      <vt:lpstr>daily life: winter clothing</vt:lpstr>
      <vt:lpstr>Interpersonal relations: daily life: sports</vt:lpstr>
      <vt:lpstr>daily life: public space</vt:lpstr>
      <vt:lpstr>IWISE - Introduction WEEK for International Students in Engineering  Culture shock  Fien Porrez, International Relations Officer </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Leen Veldeman</dc:creator>
  <cp:lastModifiedBy>Fien Porrez</cp:lastModifiedBy>
  <cp:revision>184</cp:revision>
  <cp:lastPrinted>2025-01-13T10:07:02Z</cp:lastPrinted>
  <dcterms:created xsi:type="dcterms:W3CDTF">2016-09-22T09:15:39Z</dcterms:created>
  <dcterms:modified xsi:type="dcterms:W3CDTF">2026-01-13T10:18:52Z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1.0</vt:lpwstr>
  </property>
  <property fmtid="{D5CDD505-2E9C-101B-9397-08002B2CF9AE}" pid="4" name="Date">
    <vt:filetime>2016-09-20T22:00:00Z</vt:filetime>
  </property>
  <property fmtid="{D5CDD505-2E9C-101B-9397-08002B2CF9AE}" pid="5" name="Build">
    <vt:lpwstr>13</vt:lpwstr>
  </property>
  <property fmtid="{D5CDD505-2E9C-101B-9397-08002B2CF9AE}" pid="6" name="Cmt 1">
    <vt:lpwstr>create</vt:lpwstr>
  </property>
  <property fmtid="{D5CDD505-2E9C-101B-9397-08002B2CF9AE}" pid="7" name="Cmt 2">
    <vt:lpwstr>1st draft</vt:lpwstr>
  </property>
  <property fmtid="{D5CDD505-2E9C-101B-9397-08002B2CF9AE}" pid="8" name="Cmt 3">
    <vt:lpwstr>Corporate splitt off</vt:lpwstr>
  </property>
  <property fmtid="{D5CDD505-2E9C-101B-9397-08002B2CF9AE}" pid="9" name="Cmt 4">
    <vt:lpwstr>2nd draft</vt:lpwstr>
  </property>
  <property fmtid="{D5CDD505-2E9C-101B-9397-08002B2CF9AE}" pid="10" name="Cmt 4A">
    <vt:lpwstr>copy of UK version translated to NL</vt:lpwstr>
  </property>
  <property fmtid="{D5CDD505-2E9C-101B-9397-08002B2CF9AE}" pid="11" name="Cmt 5">
    <vt:lpwstr>set text box and shape defaults</vt:lpwstr>
  </property>
  <property fmtid="{D5CDD505-2E9C-101B-9397-08002B2CF9AE}" pid="12" name="Cmt 6">
    <vt:lpwstr>closing slide acc. to letter</vt:lpwstr>
  </property>
  <property fmtid="{D5CDD505-2E9C-101B-9397-08002B2CF9AE}" pid="13" name="Cmt 7">
    <vt:lpwstr>logo opening slide sharpened</vt:lpwstr>
  </property>
  <property fmtid="{D5CDD505-2E9C-101B-9397-08002B2CF9AE}" pid="14" name="Cmt 8">
    <vt:lpwstr>split variable and fixed data in contact data; lang to NL-BE</vt:lpwstr>
  </property>
  <property fmtid="{D5CDD505-2E9C-101B-9397-08002B2CF9AE}" pid="15" name="Cmt 9">
    <vt:lpwstr>comments 19-9-2016</vt:lpwstr>
  </property>
  <property fmtid="{D5CDD505-2E9C-101B-9397-08002B2CF9AE}" pid="16" name="Cmt 10">
    <vt:lpwstr>social media redesigned</vt:lpwstr>
  </property>
  <property fmtid="{D5CDD505-2E9C-101B-9397-08002B2CF9AE}" pid="17" name="Cmt 11">
    <vt:lpwstr>Title Slide renamed to TitleSlide</vt:lpwstr>
  </property>
  <property fmtid="{D5CDD505-2E9C-101B-9397-08002B2CF9AE}" pid="18" name="Cmt 12">
    <vt:lpwstr>Title and text size</vt:lpwstr>
  </property>
  <property fmtid="{D5CDD505-2E9C-101B-9397-08002B2CF9AE}" pid="19" name="Cmt 13">
    <vt:lpwstr>socmed pictos &gt; normal view</vt:lpwstr>
  </property>
  <property fmtid="{D5CDD505-2E9C-101B-9397-08002B2CF9AE}" pid="20" name="ContentTypeId">
    <vt:lpwstr>0x010100115EA29D3D3E2A499812AD8735FAD426</vt:lpwstr>
  </property>
</Properties>
</file>