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50"/>
  </p:notesMasterIdLst>
  <p:handoutMasterIdLst>
    <p:handoutMasterId r:id="rId51"/>
  </p:handoutMasterIdLst>
  <p:sldIdLst>
    <p:sldId id="256" r:id="rId8"/>
    <p:sldId id="382" r:id="rId9"/>
    <p:sldId id="354" r:id="rId10"/>
    <p:sldId id="381" r:id="rId11"/>
    <p:sldId id="358" r:id="rId12"/>
    <p:sldId id="361" r:id="rId13"/>
    <p:sldId id="359" r:id="rId14"/>
    <p:sldId id="385" r:id="rId15"/>
    <p:sldId id="287" r:id="rId16"/>
    <p:sldId id="304" r:id="rId17"/>
    <p:sldId id="257" r:id="rId18"/>
    <p:sldId id="259" r:id="rId19"/>
    <p:sldId id="261" r:id="rId20"/>
    <p:sldId id="262" r:id="rId21"/>
    <p:sldId id="283" r:id="rId22"/>
    <p:sldId id="263" r:id="rId23"/>
    <p:sldId id="285" r:id="rId24"/>
    <p:sldId id="360" r:id="rId25"/>
    <p:sldId id="284" r:id="rId26"/>
    <p:sldId id="266" r:id="rId27"/>
    <p:sldId id="273" r:id="rId28"/>
    <p:sldId id="274" r:id="rId29"/>
    <p:sldId id="355" r:id="rId30"/>
    <p:sldId id="289" r:id="rId31"/>
    <p:sldId id="290" r:id="rId32"/>
    <p:sldId id="291" r:id="rId33"/>
    <p:sldId id="292" r:id="rId34"/>
    <p:sldId id="293" r:id="rId35"/>
    <p:sldId id="295" r:id="rId36"/>
    <p:sldId id="296" r:id="rId37"/>
    <p:sldId id="297" r:id="rId38"/>
    <p:sldId id="390" r:id="rId39"/>
    <p:sldId id="299" r:id="rId40"/>
    <p:sldId id="386" r:id="rId41"/>
    <p:sldId id="387" r:id="rId42"/>
    <p:sldId id="301" r:id="rId43"/>
    <p:sldId id="380" r:id="rId44"/>
    <p:sldId id="376" r:id="rId45"/>
    <p:sldId id="370" r:id="rId46"/>
    <p:sldId id="389" r:id="rId47"/>
    <p:sldId id="388" r:id="rId48"/>
    <p:sldId id="352" r:id="rId49"/>
  </p:sldIdLst>
  <p:sldSz cx="9144000" cy="6858000" type="screen4x3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4040"/>
    <a:srgbClr val="85CBFF"/>
    <a:srgbClr val="833131"/>
    <a:srgbClr val="D17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585" autoAdjust="0"/>
  </p:normalViewPr>
  <p:slideViewPr>
    <p:cSldViewPr>
      <p:cViewPr varScale="1">
        <p:scale>
          <a:sx n="80" d="100"/>
          <a:sy n="80" d="100"/>
        </p:scale>
        <p:origin x="-9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4F7F086-2716-49B5-B4FC-2DDA26B994F4}" type="datetimeFigureOut">
              <a:rPr lang="nl-BE" smtClean="0"/>
              <a:t>5/01/2017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17B70E7-06B2-4BE1-8724-BBD7FC36B8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701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E22B-6B7F-4FC5-A410-38E0EEF08F92}" type="datetimeFigureOut">
              <a:rPr lang="nl-BE" smtClean="0"/>
              <a:t>5/01/2017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072DC-97E6-4E5B-86BE-7BD9A321E6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79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072DC-97E6-4E5B-86BE-7BD9A321E6B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746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D2E6-E622-462D-A53F-685F5394C8DA}" type="datetime1">
              <a:rPr lang="nl-BE" smtClean="0"/>
              <a:t>5/01/2017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471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DA5B-0197-499E-B3F8-C7FA37248748}" type="datetime1">
              <a:rPr lang="nl-BE" smtClean="0"/>
              <a:t>5/01/2017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914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90F4-F7C2-4E67-88FC-59FC333F2617}" type="datetime1">
              <a:rPr lang="nl-BE" smtClean="0"/>
              <a:t>5/01/2017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320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C9B3-B94D-44C0-8C7D-C294B2A0048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6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AAAD-3102-44A5-AC83-D50EBBF1C8DA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1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4738-341B-40D2-8F6D-E236CFE11F9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3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03F6-4A56-4029-864A-08962E23DB76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93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C3A5-6534-4083-BB0C-13F99930F2B9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7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B780-35AF-43C8-90F0-414DC24DC9B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2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C920-6533-44D0-A79D-2990DBBC19D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42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03DD-E443-4B10-BD46-D243401B9C3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721F-0F40-4328-9B3B-159DAABCE995}" type="datetime1">
              <a:rPr lang="nl-BE" smtClean="0"/>
              <a:t>5/01/2017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8171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47DF-6FB0-4396-B436-B206C046C1EC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07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133-1699-4DB8-B061-199C010C973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4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CAAB-2FF9-4901-B7DA-30D7AAABBD1A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77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F1E1-5F11-4D3D-BA2E-5E7C9229ABD1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8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D68-FFB5-4DF1-9199-B6A2A2085711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6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F0FC-1789-46AA-B7BE-24B1D1AB31C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2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F69C-D082-4595-8996-488C3523AEFC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5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112D-6442-4965-B5E6-A5C15A6B1A4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46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25F-BC31-4255-A832-F40BB879D25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18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1E61-985E-426B-9A66-40F01CD3ED0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5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2FD-FBB9-4B48-BD1F-4220248FA591}" type="datetime1">
              <a:rPr lang="nl-BE" smtClean="0"/>
              <a:t>5/01/2017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368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81AB-C1BC-4E02-875D-FBCE560BBC7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28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FD0-A4B5-40BA-AFE0-C9CE2A9B13BE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63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A98C-A8A0-4D13-BD71-6D6D8FD28D20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80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C052-221D-4416-91A5-4213F050EC4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61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03D-66DC-4AAD-B98B-208FE61930B9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19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68F9-B8C4-4D16-BD43-90E6C6BE2FDA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32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AF4E-8AD3-49D6-8B66-F42420D34FE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67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944B-EA7E-450A-A740-A5D2075AB3E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07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0D3B-AC55-43CB-9C1C-BA9E2FFDB230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6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ACFF-511F-48F9-9789-2EE09731C97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FD29-4B33-4CBF-8378-214F7E95E12C}" type="datetime1">
              <a:rPr lang="nl-BE" smtClean="0"/>
              <a:t>5/01/2017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2647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2933-E5F2-4BE1-887F-FADE15B626D1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15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4146-7092-48D3-A453-915ED0E260D1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40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F648-48AC-4557-8D76-3237996DCC76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79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5877-BDA2-4EA2-8801-BFA41F51515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75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669-23D0-433F-A955-2D97E819F13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6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7AE1-5967-46C7-8D32-15D61A297C5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98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884C-730B-465C-A8C3-4DB72120477A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6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C7DE-FE01-4CFC-BFCE-C80B5FB9A9E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56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0FB3-1892-4259-9E18-00956446A8C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20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4070-E169-4B70-A873-80AE9AD53FE9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5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9366-FF2A-44E7-88D2-9CE724F0A8A0}" type="datetime1">
              <a:rPr lang="nl-BE" smtClean="0"/>
              <a:t>5/01/2017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05403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627C-5FBD-4052-B38E-CFDB5A1262A0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43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013C-8E22-48AB-B57D-B49A03B5C649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52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78F8-D6AF-4552-93BD-670DDEE0CB04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93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1722-F34F-4FC7-B788-63C403008C65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56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A59D-451F-4DB6-BFD4-D7E663E5A6E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90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9960-491D-4555-B81A-DDC6E5AB447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E6A7-5156-4AC0-A253-063A9BCE564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01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8DDF-3347-4699-91B8-0498BF00A51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5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5158-6DB2-4E54-BAF7-69917D1ACB83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03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8766-BBE9-4CFF-B6F0-EE794DF114D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2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A7AD-1FA6-4353-946C-A2E020BC88C9}" type="datetime1">
              <a:rPr lang="nl-BE" smtClean="0"/>
              <a:t>5/01/2017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30877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72E4-BE48-4886-BEDD-B09F11C8A8C6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03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8E47-0F71-4DC6-98AD-4A1B0FEC0184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603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02F2-28CE-432C-B942-BCA9FC37D60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34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0554-434C-4BA3-A8B6-D8ABA54DDE30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29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98E9-1243-498B-99F8-4ADADE6DA421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862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AA27-AE35-45D2-BF32-35CF4E9AF641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006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AB1-7D62-41F6-B8C2-BB13D62CBCC0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706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1B49-415D-407F-AD7D-66EEBD350C0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595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3065-68DE-4E88-A302-C4842B87311E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02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7818-E5B6-4437-80D0-D617206D1D0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260F-C537-423C-878D-998F44EEC487}" type="datetime1">
              <a:rPr lang="nl-BE" smtClean="0"/>
              <a:t>5/01/2017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33790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615F-EDB7-45B5-927F-74B877270A0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493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B209-5CB2-4162-83E4-788AC90868F4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078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F2F4-7381-45E7-B341-051885280684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641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0D5D-2107-4A42-81D8-AB331258A03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24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FB3E-BF77-4A82-84D9-8F57193F4731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33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3DB-77F3-482D-8B96-FE3DFF1764D0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294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533D-79AA-40E3-82FC-E1CACA6A7C2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437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800B-58C1-42B9-A22A-806A50991BD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3B7C-0519-42C1-8311-74EC9F411013}" type="datetime1">
              <a:rPr lang="nl-BE" smtClean="0"/>
              <a:t>5/01/2017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013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310F-2CD1-4C1A-8107-533BAC78FEB7}" type="datetime1">
              <a:rPr lang="nl-BE" smtClean="0"/>
              <a:t>5/01/2017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933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5946-FDB6-4D26-B35D-2A0DBF401994}" type="datetime1">
              <a:rPr lang="nl-BE" smtClean="0"/>
              <a:t>5/01/2017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2E943-7E34-450D-8A6C-FD9F26F26A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19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C4AB-E38F-4162-8CFA-0A5FDEEB498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4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4F7A-6370-46DD-A22B-D155B6AC5293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8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12C3F-323A-4E33-94B2-3DB36C2F9B5C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D67D8-DEBF-435A-94CB-1D289C627C3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BEAF-7239-48BB-8812-42049096A625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E128-EF3F-4C11-B30F-84D7DADA3F5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5/01/2017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2E943-7E34-450D-8A6C-FD9F26F26A6E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be/url?sa=i&amp;rct=j&amp;q=&amp;esrc=s&amp;source=images&amp;cd=&amp;cad=rja&amp;uact=8&amp;ved=0CAcQjRw&amp;url=https://www.ugent.be/ea/nl/faculteit/facultaire-diensten.htm/decanaat/huisstijl.htm&amp;ei=FrH-VOmoEYHFUqzSg-gP&amp;bvm=bv.87611401,d.d24&amp;psig=AFQjCNHZmfeX5o0Ky5M_WyaqsB50lC5mTQ&amp;ust=1426064016293039" TargetMode="External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920880" cy="3600400"/>
          </a:xfrm>
          <a:ln w="2222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Leerlijn – praktijkvoorbeeld </a:t>
            </a:r>
            <a:br>
              <a:rPr lang="nl-B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Industrieel </a:t>
            </a:r>
            <a:r>
              <a:rPr lang="nl-B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Ingenieur</a:t>
            </a:r>
            <a:br>
              <a:rPr lang="nl-B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Elektronica</a:t>
            </a:r>
            <a:r>
              <a:rPr lang="nl-B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Universiteit </a:t>
            </a:r>
            <a:r>
              <a:rPr lang="nl-BE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</a:t>
            </a:r>
            <a:endParaRPr lang="nl-BE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724128" y="585252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Leen Pollefliet</a:t>
            </a:r>
            <a:endParaRPr lang="nl-BE" sz="36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1</a:t>
            </a:fld>
            <a:endParaRPr lang="nl-BE"/>
          </a:p>
        </p:txBody>
      </p:sp>
      <p:pic>
        <p:nvPicPr>
          <p:cNvPr id="6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937"/>
            <a:ext cx="1864099" cy="14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ugent.be/ea/img/facultaire-site/fea-centraal/logoFEA/logoF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38" y="288368"/>
            <a:ext cx="792424" cy="7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827584" y="404664"/>
            <a:ext cx="8316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Vijf modules + twee uitlegsessies </a:t>
            </a:r>
            <a:b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gekoppeld aan alle projecten </a:t>
            </a:r>
            <a: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elektronica </a:t>
            </a:r>
            <a:endParaRPr lang="nl-BE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63762" y="1412776"/>
            <a:ext cx="856895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dirty="0" smtClean="0"/>
              <a:t>1 </a:t>
            </a:r>
            <a:r>
              <a:rPr lang="nl-BE" sz="1400" dirty="0" err="1" smtClean="0"/>
              <a:t>ba</a:t>
            </a:r>
            <a:r>
              <a:rPr lang="nl-BE" sz="1400" dirty="0" smtClean="0"/>
              <a:t> Ingenieursproject (gemeenschappelijk)</a:t>
            </a:r>
            <a:br>
              <a:rPr lang="nl-BE" sz="1400" dirty="0" smtClean="0"/>
            </a:br>
            <a:r>
              <a:rPr lang="nl-BE" sz="1400" dirty="0" smtClean="0"/>
              <a:t>	Module </a:t>
            </a:r>
            <a:r>
              <a:rPr lang="nl-BE" sz="1400" dirty="0"/>
              <a:t>1 (Communicatie - Taalzorg) </a:t>
            </a:r>
            <a:r>
              <a:rPr lang="nl-BE" sz="1400" dirty="0" smtClean="0"/>
              <a:t>(120’)</a:t>
            </a:r>
            <a:r>
              <a:rPr lang="nl-BE" sz="1400" dirty="0"/>
              <a:t/>
            </a:r>
            <a:br>
              <a:rPr lang="nl-BE" sz="1400" dirty="0"/>
            </a:br>
            <a:r>
              <a:rPr lang="nl-BE" sz="1400" dirty="0" smtClean="0"/>
              <a:t>	Module </a:t>
            </a:r>
            <a:r>
              <a:rPr lang="nl-BE" sz="1400" dirty="0"/>
              <a:t>2 (Schrijven, algemeen) </a:t>
            </a:r>
            <a:r>
              <a:rPr lang="nl-BE" sz="1400" dirty="0" smtClean="0"/>
              <a:t>(120’)</a:t>
            </a:r>
            <a:r>
              <a:rPr lang="nl-BE" sz="1400" b="1" dirty="0"/>
              <a:t/>
            </a:r>
            <a:br>
              <a:rPr lang="nl-BE" sz="1400" b="1" dirty="0"/>
            </a:br>
            <a:r>
              <a:rPr lang="nl-BE" sz="14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nl-BE" sz="2000" b="1" dirty="0" smtClean="0">
                <a:solidFill>
                  <a:schemeClr val="accent6">
                    <a:lumMod val="75000"/>
                  </a:schemeClr>
                </a:solidFill>
              </a:rPr>
              <a:t>Uitlegsessie </a:t>
            </a:r>
            <a:r>
              <a:rPr lang="nl-BE" sz="2000" b="1" dirty="0">
                <a:solidFill>
                  <a:schemeClr val="accent6">
                    <a:lumMod val="75000"/>
                  </a:schemeClr>
                </a:solidFill>
              </a:rPr>
              <a:t>schrijven </a:t>
            </a:r>
            <a:r>
              <a:rPr lang="nl-BE" sz="2000" b="1" dirty="0" smtClean="0">
                <a:solidFill>
                  <a:schemeClr val="accent6">
                    <a:lumMod val="75000"/>
                  </a:schemeClr>
                </a:solidFill>
              </a:rPr>
              <a:t>verslag (90’)</a:t>
            </a:r>
            <a:r>
              <a:rPr lang="nl-BE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nl-BE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BE" sz="20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nl-BE" sz="2000" b="1" dirty="0" smtClean="0">
                <a:solidFill>
                  <a:srgbClr val="00B050"/>
                </a:solidFill>
              </a:rPr>
              <a:t>Uitlegsessie </a:t>
            </a:r>
            <a:r>
              <a:rPr lang="nl-BE" sz="2000" b="1" dirty="0">
                <a:solidFill>
                  <a:srgbClr val="00B050"/>
                </a:solidFill>
              </a:rPr>
              <a:t>presenteren van project </a:t>
            </a:r>
            <a:r>
              <a:rPr lang="nl-BE" sz="2000" b="1" dirty="0" smtClean="0">
                <a:solidFill>
                  <a:srgbClr val="00B050"/>
                </a:solidFill>
              </a:rPr>
              <a:t>(90’)</a:t>
            </a:r>
            <a:br>
              <a:rPr lang="nl-BE" sz="2000" b="1" dirty="0" smtClean="0">
                <a:solidFill>
                  <a:srgbClr val="00B050"/>
                </a:solidFill>
              </a:rPr>
            </a:b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1400" dirty="0" smtClean="0"/>
              <a:t>2 </a:t>
            </a:r>
            <a:r>
              <a:rPr lang="nl-BE" sz="1400" dirty="0" err="1" smtClean="0"/>
              <a:t>ba</a:t>
            </a:r>
            <a:r>
              <a:rPr lang="nl-BE" sz="1400" dirty="0" smtClean="0"/>
              <a:t> Multidisciplinair ingenieursproject </a:t>
            </a:r>
            <a:endParaRPr lang="nl-BE" sz="1400" dirty="0" smtClean="0"/>
          </a:p>
          <a:p>
            <a:r>
              <a:rPr lang="nl-BE" sz="1400" dirty="0" smtClean="0"/>
              <a:t>	</a:t>
            </a:r>
            <a:r>
              <a:rPr lang="nl-BE" sz="2000" b="1" dirty="0" smtClean="0">
                <a:solidFill>
                  <a:srgbClr val="00B050"/>
                </a:solidFill>
              </a:rPr>
              <a:t>Module </a:t>
            </a:r>
            <a:r>
              <a:rPr lang="nl-BE" sz="2000" b="1" dirty="0">
                <a:solidFill>
                  <a:srgbClr val="00B050"/>
                </a:solidFill>
              </a:rPr>
              <a:t>3a (Presentaties, theorie) </a:t>
            </a:r>
            <a:r>
              <a:rPr lang="nl-BE" sz="2000" b="1" dirty="0" smtClean="0">
                <a:solidFill>
                  <a:srgbClr val="00B050"/>
                </a:solidFill>
              </a:rPr>
              <a:t>(150’)</a:t>
            </a:r>
            <a:r>
              <a:rPr lang="nl-BE" sz="2000" b="1" dirty="0">
                <a:solidFill>
                  <a:srgbClr val="00B050"/>
                </a:solidFill>
              </a:rPr>
              <a:t/>
            </a:r>
            <a:br>
              <a:rPr lang="nl-BE" sz="2000" b="1" dirty="0">
                <a:solidFill>
                  <a:srgbClr val="00B050"/>
                </a:solidFill>
              </a:rPr>
            </a:br>
            <a:r>
              <a:rPr lang="nl-BE" sz="1400" dirty="0"/>
              <a:t>	</a:t>
            </a:r>
            <a:r>
              <a:rPr lang="nl-BE" sz="1400" dirty="0" smtClean="0"/>
              <a:t>Module </a:t>
            </a:r>
            <a:r>
              <a:rPr lang="nl-BE" sz="1400" dirty="0"/>
              <a:t>3b (Presentaties, trainingen in kleine groepen) </a:t>
            </a:r>
            <a:r>
              <a:rPr lang="nl-BE" sz="1400" dirty="0" smtClean="0"/>
              <a:t>(120’ – 480’)</a:t>
            </a:r>
            <a:br>
              <a:rPr lang="nl-BE" sz="1400" dirty="0" smtClean="0"/>
            </a:br>
            <a:r>
              <a:rPr lang="nl-BE" sz="1400" dirty="0"/>
              <a:t/>
            </a:r>
            <a:br>
              <a:rPr lang="nl-BE" sz="1400" dirty="0"/>
            </a:br>
            <a:r>
              <a:rPr lang="nl-BE" sz="1400" dirty="0" smtClean="0"/>
              <a:t>3 </a:t>
            </a:r>
            <a:r>
              <a:rPr lang="nl-BE" sz="1400" dirty="0" err="1" smtClean="0"/>
              <a:t>ba</a:t>
            </a:r>
            <a:r>
              <a:rPr lang="nl-BE" sz="1400" dirty="0" smtClean="0"/>
              <a:t> Bachelorproef (150’)</a:t>
            </a:r>
            <a:br>
              <a:rPr lang="nl-BE" sz="1400" dirty="0" smtClean="0"/>
            </a:br>
            <a:r>
              <a:rPr lang="nl-BE" sz="1400" dirty="0" smtClean="0"/>
              <a:t>	</a:t>
            </a:r>
            <a:r>
              <a:rPr lang="nl-BE" sz="2000" b="1" dirty="0" smtClean="0">
                <a:solidFill>
                  <a:schemeClr val="accent6">
                    <a:lumMod val="75000"/>
                  </a:schemeClr>
                </a:solidFill>
              </a:rPr>
              <a:t>Module </a:t>
            </a:r>
            <a:r>
              <a:rPr lang="nl-BE" sz="2000" b="1" dirty="0">
                <a:solidFill>
                  <a:schemeClr val="accent6">
                    <a:lumMod val="75000"/>
                  </a:schemeClr>
                </a:solidFill>
              </a:rPr>
              <a:t>4 (</a:t>
            </a:r>
            <a:r>
              <a:rPr lang="nl-BE" sz="2000" b="1" dirty="0" smtClean="0">
                <a:solidFill>
                  <a:schemeClr val="accent6">
                    <a:lumMod val="75000"/>
                  </a:schemeClr>
                </a:solidFill>
              </a:rPr>
              <a:t>Schrijven, eindwerken)</a:t>
            </a:r>
            <a:br>
              <a:rPr lang="nl-BE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BE" sz="1400" dirty="0"/>
              <a:t/>
            </a:r>
            <a:br>
              <a:rPr lang="nl-BE" sz="1400" dirty="0"/>
            </a:br>
            <a:r>
              <a:rPr lang="nl-BE" sz="1400" dirty="0" smtClean="0"/>
              <a:t>1 ma Masterproef (150’)</a:t>
            </a:r>
            <a:br>
              <a:rPr lang="nl-BE" sz="1400" dirty="0" smtClean="0"/>
            </a:br>
            <a:r>
              <a:rPr lang="nl-BE" sz="1400" dirty="0" smtClean="0"/>
              <a:t>	Module </a:t>
            </a:r>
            <a:r>
              <a:rPr lang="nl-BE" sz="1400" dirty="0"/>
              <a:t>5 </a:t>
            </a:r>
            <a:r>
              <a:rPr lang="nl-BE" sz="1400" dirty="0" smtClean="0"/>
              <a:t>(Masterproef, Zakelijke </a:t>
            </a:r>
            <a:r>
              <a:rPr lang="nl-BE" sz="1400" dirty="0"/>
              <a:t>correspondentie, Sollicitatie)</a:t>
            </a:r>
            <a:br>
              <a:rPr lang="nl-BE" sz="1400" dirty="0"/>
            </a:br>
            <a:r>
              <a:rPr lang="nl-BE" sz="1400" b="1" dirty="0"/>
              <a:t>	</a:t>
            </a:r>
            <a:endParaRPr lang="nl-BE" sz="1400" dirty="0"/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3055036" y="2392143"/>
            <a:ext cx="2088232" cy="370434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210565" y="6197242"/>
            <a:ext cx="6576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	        later herhaling + uitdieping</a:t>
            </a:r>
            <a:endParaRPr lang="nl-BE" sz="2000" b="1" dirty="0"/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4592348" y="3776114"/>
            <a:ext cx="906394" cy="231718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>
            <a:endCxn id="11" idx="0"/>
          </p:cNvCxnSpPr>
          <p:nvPr/>
        </p:nvCxnSpPr>
        <p:spPr>
          <a:xfrm>
            <a:off x="3993635" y="4663694"/>
            <a:ext cx="1505107" cy="15335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>
            <a:off x="2567904" y="2780928"/>
            <a:ext cx="1924250" cy="331236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jdelijke aanduiding voor dia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10</a:t>
            </a:fld>
            <a:endParaRPr lang="nl-BE"/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3720338" y="5308247"/>
            <a:ext cx="1527900" cy="88899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2005733" y="6084004"/>
            <a:ext cx="206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begin intro</a:t>
            </a:r>
            <a:endParaRPr lang="nl-BE" dirty="0"/>
          </a:p>
        </p:txBody>
      </p:sp>
      <p:pic>
        <p:nvPicPr>
          <p:cNvPr id="16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827584" y="548680"/>
            <a:ext cx="814888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Vijf modules + twee uitlegsessies </a:t>
            </a:r>
            <a:b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gekoppeld aan alle projecten </a:t>
            </a:r>
            <a: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elektronica</a:t>
            </a:r>
            <a:endParaRPr lang="nl-BE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Vermelding in alle studiefiches</a:t>
            </a:r>
            <a:b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Samenwerking met alle coaches</a:t>
            </a:r>
          </a:p>
          <a:p>
            <a:endParaRPr lang="nl-B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LP medelesgever - Minervacursus </a:t>
            </a:r>
            <a:b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aankondigingen, documenten aan studenten</a:t>
            </a:r>
            <a:b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Uitlegsessies binnen uren van project</a:t>
            </a:r>
            <a:endParaRPr lang="nl-B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99592" y="4514344"/>
            <a:ext cx="8202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Handboek </a:t>
            </a:r>
            <a:br>
              <a:rPr lang="nl-BE" sz="2400" dirty="0" smtClean="0"/>
            </a:br>
            <a:r>
              <a:rPr lang="nl-BE" sz="2400" dirty="0" smtClean="0"/>
              <a:t>	leidraad schrijven en begeleiden verslagen</a:t>
            </a:r>
            <a:br>
              <a:rPr lang="nl-BE" sz="2400" dirty="0" smtClean="0"/>
            </a:br>
            <a:r>
              <a:rPr lang="nl-BE" sz="2400" dirty="0" smtClean="0"/>
              <a:t>	studenten </a:t>
            </a:r>
            <a:br>
              <a:rPr lang="nl-BE" sz="2400" dirty="0" smtClean="0"/>
            </a:br>
            <a:r>
              <a:rPr lang="nl-BE" sz="2400" dirty="0" smtClean="0"/>
              <a:t>		kopen aan in 	1 </a:t>
            </a:r>
            <a:r>
              <a:rPr lang="nl-BE" sz="2400" dirty="0" err="1" smtClean="0"/>
              <a:t>ba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dirty="0" smtClean="0"/>
              <a:t>		gebruiken tot/met 	1 ma</a:t>
            </a:r>
            <a:endParaRPr lang="nl-BE" sz="24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11</a:t>
            </a:fld>
            <a:endParaRPr lang="nl-BE"/>
          </a:p>
        </p:txBody>
      </p:sp>
      <p:pic>
        <p:nvPicPr>
          <p:cNvPr id="9" name="Picture 8" descr="C:\Users\leen\Documents\_ werk\BOEK DO &amp; DON'T\handboek\illustraties en foto's\cover\°°cover druk acht - co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260" y="5373216"/>
            <a:ext cx="984884" cy="13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6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33265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0070C0"/>
                </a:solidFill>
              </a:rPr>
              <a:t>1 </a:t>
            </a:r>
            <a:r>
              <a:rPr lang="nl-BE" sz="3200" dirty="0" err="1" smtClean="0">
                <a:solidFill>
                  <a:srgbClr val="0070C0"/>
                </a:solidFill>
              </a:rPr>
              <a:t>ba</a:t>
            </a:r>
            <a:r>
              <a:rPr lang="nl-BE" sz="3200" dirty="0" smtClean="0">
                <a:solidFill>
                  <a:srgbClr val="0070C0"/>
                </a:solidFill>
              </a:rPr>
              <a:t> – Ingenieursproject</a:t>
            </a:r>
            <a:endParaRPr lang="nl-BE" sz="3200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93662" y="1268760"/>
            <a:ext cx="78015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</a:rPr>
              <a:t>Module 1 </a:t>
            </a:r>
            <a:r>
              <a:rPr lang="nl-BE" sz="2400" b="1" dirty="0">
                <a:solidFill>
                  <a:srgbClr val="0070C0"/>
                </a:solidFill>
              </a:rPr>
              <a:t>-</a:t>
            </a:r>
            <a:r>
              <a:rPr lang="nl-BE" sz="2400" b="1" dirty="0" smtClean="0">
                <a:solidFill>
                  <a:srgbClr val="0070C0"/>
                </a:solidFill>
              </a:rPr>
              <a:t> Taalzorg </a:t>
            </a:r>
            <a:r>
              <a:rPr lang="nl-BE" sz="2200" dirty="0" smtClean="0"/>
              <a:t>–  uitlegsessie 120’ </a:t>
            </a:r>
            <a:br>
              <a:rPr lang="nl-BE" sz="2200" dirty="0" smtClean="0"/>
            </a:br>
            <a:r>
              <a:rPr lang="nl-BE" sz="2200" dirty="0" smtClean="0"/>
              <a:t>Belang - taalzorgproblemen - taalhulpmiddelen (taalwebsites)</a:t>
            </a:r>
            <a:endParaRPr lang="nl-BE" sz="2200" dirty="0"/>
          </a:p>
        </p:txBody>
      </p:sp>
      <p:sp>
        <p:nvSpPr>
          <p:cNvPr id="8" name="Tekstvak 7"/>
          <p:cNvSpPr txBox="1"/>
          <p:nvPr/>
        </p:nvSpPr>
        <p:spPr>
          <a:xfrm>
            <a:off x="755576" y="2564904"/>
            <a:ext cx="7560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</a:rPr>
              <a:t>Module 2 </a:t>
            </a:r>
            <a:r>
              <a:rPr lang="nl-BE" sz="2400" b="1" dirty="0">
                <a:solidFill>
                  <a:srgbClr val="0070C0"/>
                </a:solidFill>
              </a:rPr>
              <a:t>-</a:t>
            </a:r>
            <a:r>
              <a:rPr lang="nl-BE" sz="2400" b="1" dirty="0" smtClean="0">
                <a:solidFill>
                  <a:srgbClr val="0070C0"/>
                </a:solidFill>
              </a:rPr>
              <a:t>  Schrijven, </a:t>
            </a:r>
            <a:r>
              <a:rPr lang="nl-BE" sz="2200" b="1" dirty="0" smtClean="0">
                <a:solidFill>
                  <a:srgbClr val="0070C0"/>
                </a:solidFill>
              </a:rPr>
              <a:t>algemeen </a:t>
            </a:r>
            <a:r>
              <a:rPr lang="nl-BE" sz="2200" dirty="0" smtClean="0"/>
              <a:t>– uitlegsessie 120’ </a:t>
            </a:r>
            <a:br>
              <a:rPr lang="nl-BE" sz="2200" dirty="0" smtClean="0"/>
            </a:br>
            <a:r>
              <a:rPr lang="nl-BE" sz="2200" dirty="0" smtClean="0"/>
              <a:t>Beginnen schrijven </a:t>
            </a:r>
            <a:r>
              <a:rPr lang="nl-BE" sz="2200" dirty="0"/>
              <a:t>-</a:t>
            </a:r>
            <a:r>
              <a:rPr lang="nl-BE" sz="2200" dirty="0" smtClean="0"/>
              <a:t> structureren - formuleren - opmaken</a:t>
            </a:r>
            <a:endParaRPr lang="nl-BE" sz="2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12</a:t>
            </a:fld>
            <a:endParaRPr lang="nl-BE"/>
          </a:p>
        </p:txBody>
      </p:sp>
      <p:pic>
        <p:nvPicPr>
          <p:cNvPr id="9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827584" y="3789040"/>
            <a:ext cx="82700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</a:rPr>
              <a:t>Uitlegsessie Schrijven van verslag </a:t>
            </a:r>
            <a:r>
              <a:rPr lang="nl-BE" sz="2200" dirty="0" smtClean="0"/>
              <a:t>– 90’</a:t>
            </a:r>
            <a:br>
              <a:rPr lang="nl-BE" sz="2200" dirty="0" smtClean="0"/>
            </a:br>
            <a:r>
              <a:rPr lang="nl-BE" sz="2200" dirty="0" smtClean="0"/>
              <a:t>Wat verplicht? op voorhand coaches</a:t>
            </a:r>
            <a:br>
              <a:rPr lang="nl-BE" sz="2200" dirty="0" smtClean="0"/>
            </a:br>
            <a:r>
              <a:rPr lang="nl-BE" sz="2200" dirty="0" smtClean="0"/>
              <a:t>	</a:t>
            </a:r>
            <a:br>
              <a:rPr lang="nl-BE" sz="2200" dirty="0" smtClean="0"/>
            </a:br>
            <a:r>
              <a:rPr lang="nl-BE" sz="2200" dirty="0" smtClean="0"/>
              <a:t>Onderdelen - schrijfstijl en taal in verslag -</a:t>
            </a:r>
            <a:r>
              <a:rPr lang="nl-BE" sz="2200" dirty="0"/>
              <a:t> </a:t>
            </a:r>
            <a:r>
              <a:rPr lang="nl-BE" sz="2200" dirty="0" smtClean="0"/>
              <a:t>referenties … </a:t>
            </a:r>
            <a:br>
              <a:rPr lang="nl-BE" sz="2200" dirty="0" smtClean="0"/>
            </a:br>
            <a:endParaRPr lang="nl-BE" sz="2200" dirty="0" smtClean="0"/>
          </a:p>
          <a:p>
            <a:r>
              <a:rPr lang="nl-BE" sz="2200" dirty="0" smtClean="0"/>
              <a:t>Voorbeeldzinnen uit vorige verslagen: fouten + correcties</a:t>
            </a:r>
            <a:br>
              <a:rPr lang="nl-BE" sz="2200" dirty="0" smtClean="0"/>
            </a:br>
            <a:r>
              <a:rPr lang="nl-BE" sz="2200" dirty="0" smtClean="0">
                <a:sym typeface="Wingdings" panose="05000000000000000000" pitchFamily="2" charset="2"/>
              </a:rPr>
              <a:t> </a:t>
            </a:r>
            <a:r>
              <a:rPr lang="nl-BE" sz="2200" dirty="0" err="1" smtClean="0">
                <a:sym typeface="Wingdings" panose="05000000000000000000" pitchFamily="2" charset="2"/>
              </a:rPr>
              <a:t>feedforward</a:t>
            </a:r>
            <a:endParaRPr lang="nl-BE" sz="2200" dirty="0" smtClean="0"/>
          </a:p>
          <a:p>
            <a:r>
              <a:rPr lang="nl-BE" sz="2200" dirty="0"/>
              <a:t>	</a:t>
            </a:r>
            <a:r>
              <a:rPr lang="nl-BE" sz="2200" dirty="0" smtClean="0"/>
              <a:t/>
            </a:r>
            <a:br>
              <a:rPr lang="nl-BE" sz="2200" dirty="0" smtClean="0"/>
            </a:br>
            <a:endParaRPr lang="nl-BE" sz="2200" dirty="0" smtClean="0"/>
          </a:p>
        </p:txBody>
      </p:sp>
      <p:sp>
        <p:nvSpPr>
          <p:cNvPr id="11" name="Tekstvak 10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02110" y="455259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0070C0"/>
                </a:solidFill>
              </a:rPr>
              <a:t>1 </a:t>
            </a:r>
            <a:r>
              <a:rPr lang="nl-BE" sz="3200" dirty="0" err="1" smtClean="0">
                <a:solidFill>
                  <a:srgbClr val="0070C0"/>
                </a:solidFill>
              </a:rPr>
              <a:t>ba</a:t>
            </a:r>
            <a:r>
              <a:rPr lang="nl-BE" sz="3200" dirty="0" smtClean="0">
                <a:solidFill>
                  <a:srgbClr val="0070C0"/>
                </a:solidFill>
              </a:rPr>
              <a:t> – Ingenieursproject</a:t>
            </a:r>
            <a:endParaRPr lang="nl-BE" sz="3200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43608" y="1188480"/>
            <a:ext cx="82700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</a:rPr>
              <a:t>Uitlegsessie Schrijven van verslag </a:t>
            </a:r>
            <a:r>
              <a:rPr lang="nl-BE" sz="2200" dirty="0" smtClean="0"/>
              <a:t>– 90’</a:t>
            </a:r>
            <a:br>
              <a:rPr lang="nl-BE" sz="2200" dirty="0" smtClean="0"/>
            </a:br>
            <a:r>
              <a:rPr lang="nl-BE" sz="2200" dirty="0" smtClean="0"/>
              <a:t>	</a:t>
            </a:r>
          </a:p>
          <a:p>
            <a:r>
              <a:rPr lang="nl-BE" sz="2200" dirty="0"/>
              <a:t>	</a:t>
            </a:r>
            <a:r>
              <a:rPr lang="nl-BE" sz="2200" dirty="0" smtClean="0"/>
              <a:t>gebundeld in </a:t>
            </a:r>
            <a:br>
              <a:rPr lang="nl-BE" sz="2200" dirty="0" smtClean="0"/>
            </a:br>
            <a:r>
              <a:rPr lang="nl-BE" sz="2200" dirty="0" smtClean="0"/>
              <a:t>		checklist</a:t>
            </a:r>
            <a:br>
              <a:rPr lang="nl-BE" sz="2200" dirty="0" smtClean="0"/>
            </a:br>
            <a:endParaRPr lang="nl-BE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73483"/>
            <a:ext cx="3155950" cy="498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 flipH="1">
            <a:off x="2483768" y="2115203"/>
            <a:ext cx="2529753" cy="152982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3059832" y="3501008"/>
            <a:ext cx="1953689" cy="57606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 flipV="1">
            <a:off x="2915816" y="4581128"/>
            <a:ext cx="1944216" cy="3600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 flipV="1">
            <a:off x="2195736" y="4869160"/>
            <a:ext cx="2664296" cy="51995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638494" y="3613965"/>
            <a:ext cx="3690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i</a:t>
            </a:r>
            <a:r>
              <a:rPr lang="nl-BE" sz="2400" dirty="0" smtClean="0"/>
              <a:t>nhoud</a:t>
            </a:r>
            <a:br>
              <a:rPr lang="nl-BE" sz="2400" dirty="0" smtClean="0"/>
            </a:br>
            <a:r>
              <a:rPr lang="nl-BE" sz="2400" dirty="0" smtClean="0"/>
              <a:t>onderdelen en opmaak</a:t>
            </a:r>
            <a:br>
              <a:rPr lang="nl-BE" sz="2400" dirty="0" smtClean="0"/>
            </a:br>
            <a:r>
              <a:rPr lang="nl-BE" sz="2400" dirty="0" smtClean="0"/>
              <a:t>referenties</a:t>
            </a:r>
            <a:br>
              <a:rPr lang="nl-BE" sz="2400" dirty="0" smtClean="0"/>
            </a:br>
            <a:r>
              <a:rPr lang="nl-BE" sz="2400" dirty="0" smtClean="0"/>
              <a:t>taal</a:t>
            </a:r>
            <a:endParaRPr lang="nl-BE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13</a:t>
            </a:fld>
            <a:endParaRPr lang="nl-BE"/>
          </a:p>
        </p:txBody>
      </p:sp>
      <p:pic>
        <p:nvPicPr>
          <p:cNvPr id="13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456619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0070C0"/>
                </a:solidFill>
              </a:rPr>
              <a:t>1 </a:t>
            </a:r>
            <a:r>
              <a:rPr lang="nl-BE" sz="3200" dirty="0" err="1" smtClean="0">
                <a:solidFill>
                  <a:srgbClr val="0070C0"/>
                </a:solidFill>
              </a:rPr>
              <a:t>ba</a:t>
            </a:r>
            <a:r>
              <a:rPr lang="nl-BE" sz="3200" dirty="0" smtClean="0">
                <a:solidFill>
                  <a:srgbClr val="0070C0"/>
                </a:solidFill>
              </a:rPr>
              <a:t> – Ingenieursproject</a:t>
            </a:r>
            <a:endParaRPr lang="nl-BE" sz="3200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71600" y="1188480"/>
            <a:ext cx="827009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</a:rPr>
              <a:t>Uitlegsessie Schrijven van verslag</a:t>
            </a:r>
            <a:r>
              <a:rPr lang="nl-BE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BE" sz="2200" dirty="0" smtClean="0"/>
              <a:t>– 90’</a:t>
            </a:r>
            <a:br>
              <a:rPr lang="nl-BE" sz="2200" dirty="0" smtClean="0"/>
            </a:br>
            <a:r>
              <a:rPr lang="nl-BE" sz="2200" dirty="0" smtClean="0"/>
              <a:t>	</a:t>
            </a:r>
          </a:p>
          <a:p>
            <a:r>
              <a:rPr lang="nl-BE" sz="2200" dirty="0"/>
              <a:t>	</a:t>
            </a:r>
            <a:r>
              <a:rPr lang="nl-BE" sz="2200" dirty="0" smtClean="0"/>
              <a:t>gebundeld in </a:t>
            </a:r>
            <a:br>
              <a:rPr lang="nl-BE" sz="2200" dirty="0" smtClean="0"/>
            </a:br>
            <a:r>
              <a:rPr lang="nl-BE" sz="2200" dirty="0" smtClean="0"/>
              <a:t>	</a:t>
            </a:r>
            <a:r>
              <a:rPr lang="nl-BE" sz="2200" dirty="0"/>
              <a:t>	</a:t>
            </a:r>
            <a:r>
              <a:rPr lang="nl-BE" sz="2200" dirty="0" smtClean="0"/>
              <a:t>beoordeling</a:t>
            </a:r>
            <a:br>
              <a:rPr lang="nl-BE" sz="2200" dirty="0" smtClean="0"/>
            </a:br>
            <a:r>
              <a:rPr lang="nl-BE" sz="2200" dirty="0" smtClean="0"/>
              <a:t>		door coach</a:t>
            </a:r>
          </a:p>
          <a:p>
            <a:r>
              <a:rPr lang="nl-BE" sz="2200" dirty="0"/>
              <a:t>	</a:t>
            </a:r>
            <a:r>
              <a:rPr lang="nl-BE" sz="2200" dirty="0" smtClean="0"/>
              <a:t>zie checklist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73522"/>
            <a:ext cx="3737572" cy="499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51520" y="3413897"/>
            <a:ext cx="370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i</a:t>
            </a:r>
            <a:r>
              <a:rPr lang="nl-BE" sz="2400" dirty="0" smtClean="0"/>
              <a:t>nhoud</a:t>
            </a:r>
            <a:br>
              <a:rPr lang="nl-BE" sz="2400" dirty="0" smtClean="0"/>
            </a:br>
            <a:r>
              <a:rPr lang="nl-BE" sz="2400" dirty="0" smtClean="0"/>
              <a:t>onderdelen en opmaak</a:t>
            </a:r>
            <a:br>
              <a:rPr lang="nl-BE" sz="2400" dirty="0" smtClean="0"/>
            </a:br>
            <a:r>
              <a:rPr lang="nl-BE" sz="2400" dirty="0" smtClean="0"/>
              <a:t>referenties</a:t>
            </a:r>
            <a:br>
              <a:rPr lang="nl-BE" sz="2400" dirty="0" smtClean="0"/>
            </a:br>
            <a:r>
              <a:rPr lang="nl-BE" sz="2400" dirty="0" smtClean="0"/>
              <a:t>taal</a:t>
            </a:r>
            <a:endParaRPr lang="nl-BE" sz="2400" dirty="0"/>
          </a:p>
        </p:txBody>
      </p:sp>
      <p:cxnSp>
        <p:nvCxnSpPr>
          <p:cNvPr id="8" name="Rechte verbindingslijn met pijl 7"/>
          <p:cNvCxnSpPr/>
          <p:nvPr/>
        </p:nvCxnSpPr>
        <p:spPr>
          <a:xfrm flipH="1" flipV="1">
            <a:off x="2681792" y="3560440"/>
            <a:ext cx="2376262" cy="14401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>
            <a:off x="3563888" y="3992488"/>
            <a:ext cx="1530171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3093813" y="4293096"/>
            <a:ext cx="1910235" cy="1314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2393758" y="4509120"/>
            <a:ext cx="2610290" cy="2754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14</a:t>
            </a:fld>
            <a:endParaRPr lang="nl-BE"/>
          </a:p>
        </p:txBody>
      </p:sp>
      <p:sp>
        <p:nvSpPr>
          <p:cNvPr id="13" name="Tekstvak 12"/>
          <p:cNvSpPr txBox="1"/>
          <p:nvPr/>
        </p:nvSpPr>
        <p:spPr>
          <a:xfrm>
            <a:off x="3491880" y="-2738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Communicatielijn </a:t>
            </a:r>
            <a:r>
              <a:rPr lang="nl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300192" y="1943254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100" dirty="0" smtClean="0"/>
              <a:t>1 Ba 2016-2017</a:t>
            </a:r>
            <a:endParaRPr lang="nl-BE" sz="1100" dirty="0"/>
          </a:p>
        </p:txBody>
      </p:sp>
      <p:sp>
        <p:nvSpPr>
          <p:cNvPr id="4" name="Ovaal 3"/>
          <p:cNvSpPr/>
          <p:nvPr/>
        </p:nvSpPr>
        <p:spPr>
          <a:xfrm>
            <a:off x="7944863" y="5887059"/>
            <a:ext cx="610041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3698903" y="6453336"/>
            <a:ext cx="4245960" cy="153803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47667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0070C0"/>
                </a:solidFill>
              </a:rPr>
              <a:t>1 </a:t>
            </a:r>
            <a:r>
              <a:rPr lang="nl-BE" sz="3200" dirty="0" err="1" smtClean="0">
                <a:solidFill>
                  <a:srgbClr val="0070C0"/>
                </a:solidFill>
              </a:rPr>
              <a:t>ba</a:t>
            </a:r>
            <a:r>
              <a:rPr lang="nl-BE" sz="3200" dirty="0" smtClean="0">
                <a:solidFill>
                  <a:srgbClr val="0070C0"/>
                </a:solidFill>
              </a:rPr>
              <a:t> – Ingenieursproject - </a:t>
            </a:r>
            <a:r>
              <a:rPr lang="nl-BE" sz="3200" dirty="0" err="1" smtClean="0">
                <a:solidFill>
                  <a:srgbClr val="0070C0"/>
                </a:solidFill>
              </a:rPr>
              <a:t>feedforward</a:t>
            </a:r>
            <a:endParaRPr lang="nl-BE" sz="3200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43608" y="1188480"/>
            <a:ext cx="82700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</a:rPr>
              <a:t>Uitlegsessie Schrijven van verslag </a:t>
            </a:r>
            <a:r>
              <a:rPr lang="nl-BE" sz="2200" dirty="0" smtClean="0"/>
              <a:t>– 90’</a:t>
            </a:r>
            <a:br>
              <a:rPr lang="nl-BE" sz="2200" dirty="0" smtClean="0"/>
            </a:br>
            <a:r>
              <a:rPr lang="nl-BE" sz="2200" dirty="0" smtClean="0"/>
              <a:t>	</a:t>
            </a:r>
          </a:p>
          <a:p>
            <a:r>
              <a:rPr lang="nl-BE" sz="2200" dirty="0"/>
              <a:t>	</a:t>
            </a:r>
            <a:r>
              <a:rPr lang="nl-BE" sz="2200" dirty="0" smtClean="0"/>
              <a:t>gebundeld in </a:t>
            </a:r>
            <a:br>
              <a:rPr lang="nl-BE" sz="2200" dirty="0" smtClean="0"/>
            </a:br>
            <a:r>
              <a:rPr lang="nl-BE" sz="2200" dirty="0" smtClean="0"/>
              <a:t>		document (14 pagina’s) vaak gemaakte fouten</a:t>
            </a:r>
            <a:br>
              <a:rPr lang="nl-BE" sz="2200" dirty="0" smtClean="0"/>
            </a:br>
            <a:endParaRPr lang="nl-BE" sz="22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12" y="2623916"/>
            <a:ext cx="4991100" cy="570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5868144" y="4509120"/>
            <a:ext cx="3137000" cy="70788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prstClr val="black"/>
                </a:solidFill>
              </a:rPr>
              <a:t>foute </a:t>
            </a:r>
            <a:r>
              <a:rPr lang="nl-BE" sz="2000" dirty="0">
                <a:solidFill>
                  <a:prstClr val="black"/>
                </a:solidFill>
              </a:rPr>
              <a:t>zinnen </a:t>
            </a:r>
            <a:r>
              <a:rPr lang="nl-BE" sz="2000" dirty="0" smtClean="0">
                <a:solidFill>
                  <a:prstClr val="black"/>
                </a:solidFill>
              </a:rPr>
              <a:t>uit verslagen + </a:t>
            </a:r>
            <a:r>
              <a:rPr lang="nl-BE" sz="2000" dirty="0">
                <a:solidFill>
                  <a:prstClr val="black"/>
                </a:solidFill>
              </a:rPr>
              <a:t>verbeteringen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15</a:t>
            </a:fld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3491880" y="-2738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Communicatielijn </a:t>
            </a:r>
            <a:r>
              <a:rPr lang="nl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47667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0070C0"/>
                </a:solidFill>
              </a:rPr>
              <a:t>1 </a:t>
            </a:r>
            <a:r>
              <a:rPr lang="nl-BE" sz="3200" dirty="0" err="1" smtClean="0">
                <a:solidFill>
                  <a:srgbClr val="0070C0"/>
                </a:solidFill>
              </a:rPr>
              <a:t>ba</a:t>
            </a:r>
            <a:r>
              <a:rPr lang="nl-BE" sz="3200" dirty="0" smtClean="0">
                <a:solidFill>
                  <a:srgbClr val="0070C0"/>
                </a:solidFill>
              </a:rPr>
              <a:t> – Ingenieursproject </a:t>
            </a:r>
            <a:endParaRPr lang="nl-BE" sz="3200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71600" y="1188480"/>
            <a:ext cx="827009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</a:rPr>
              <a:t>Uitlegsessie Schrijven van verslag </a:t>
            </a:r>
            <a:r>
              <a:rPr lang="nl-BE" sz="2200" dirty="0" smtClean="0"/>
              <a:t>– 90’</a:t>
            </a:r>
            <a:br>
              <a:rPr lang="nl-BE" sz="2200" dirty="0" smtClean="0"/>
            </a:br>
            <a:r>
              <a:rPr lang="nl-BE" sz="2200" dirty="0" smtClean="0"/>
              <a:t>	</a:t>
            </a:r>
          </a:p>
          <a:p>
            <a:r>
              <a:rPr lang="nl-BE" sz="2400" dirty="0" smtClean="0"/>
              <a:t>Opdracht</a:t>
            </a:r>
          </a:p>
          <a:p>
            <a:r>
              <a:rPr lang="nl-BE" sz="2400" dirty="0"/>
              <a:t>	</a:t>
            </a:r>
            <a:r>
              <a:rPr lang="nl-BE" sz="2400" b="1" dirty="0" smtClean="0"/>
              <a:t>Tussentijds verslag </a:t>
            </a:r>
            <a:r>
              <a:rPr lang="nl-BE" sz="2400" dirty="0" smtClean="0"/>
              <a:t>(correctie LP)</a:t>
            </a:r>
          </a:p>
          <a:p>
            <a:r>
              <a:rPr lang="nl-BE" sz="2400" dirty="0" smtClean="0"/>
              <a:t>	</a:t>
            </a:r>
          </a:p>
          <a:p>
            <a:r>
              <a:rPr lang="nl-BE" sz="2400" dirty="0"/>
              <a:t>	</a:t>
            </a:r>
            <a:r>
              <a:rPr lang="nl-BE" sz="2400" dirty="0" smtClean="0"/>
              <a:t>	</a:t>
            </a:r>
            <a:r>
              <a:rPr lang="nl-BE" sz="2200" dirty="0" smtClean="0"/>
              <a:t>een verslag per groep (80)</a:t>
            </a:r>
            <a:br>
              <a:rPr lang="nl-BE" sz="2200" dirty="0" smtClean="0"/>
            </a:br>
            <a:r>
              <a:rPr lang="nl-BE" sz="2200" dirty="0" smtClean="0"/>
              <a:t>		elke student (450) 15-20 lijnen</a:t>
            </a:r>
          </a:p>
          <a:p>
            <a:r>
              <a:rPr lang="nl-BE" sz="2200" dirty="0"/>
              <a:t>	</a:t>
            </a:r>
            <a:r>
              <a:rPr lang="nl-BE" sz="2200" dirty="0" smtClean="0"/>
              <a:t>	verbeterd terug twee weken later</a:t>
            </a:r>
            <a:br>
              <a:rPr lang="nl-BE" sz="2200" dirty="0" smtClean="0"/>
            </a:br>
            <a:r>
              <a:rPr lang="nl-BE" sz="2200" dirty="0" smtClean="0"/>
              <a:t>		quotatie enkel --- -- - + ++ </a:t>
            </a:r>
            <a:r>
              <a:rPr lang="nl-BE" sz="2200" dirty="0" smtClean="0"/>
              <a:t>+++</a:t>
            </a:r>
            <a:br>
              <a:rPr lang="nl-BE" sz="2200" dirty="0" smtClean="0"/>
            </a:br>
            <a:r>
              <a:rPr lang="nl-BE" sz="2200" dirty="0" smtClean="0"/>
              <a:t>		geen punten</a:t>
            </a:r>
            <a:r>
              <a:rPr lang="nl-BE" sz="2200" dirty="0" smtClean="0"/>
              <a:t/>
            </a:r>
            <a:br>
              <a:rPr lang="nl-BE" sz="2200" dirty="0" smtClean="0"/>
            </a:br>
            <a:r>
              <a:rPr lang="nl-BE" sz="2200" dirty="0" smtClean="0"/>
              <a:t>						</a:t>
            </a:r>
          </a:p>
          <a:p>
            <a:r>
              <a:rPr lang="nl-BE" sz="2200" dirty="0"/>
              <a:t>	</a:t>
            </a:r>
            <a:r>
              <a:rPr lang="nl-BE" sz="2400" dirty="0" smtClean="0"/>
              <a:t>			</a:t>
            </a:r>
            <a:br>
              <a:rPr lang="nl-BE" sz="2400" dirty="0" smtClean="0"/>
            </a:br>
            <a:r>
              <a:rPr lang="nl-BE" sz="2400" dirty="0" smtClean="0"/>
              <a:t>	</a:t>
            </a:r>
            <a:r>
              <a:rPr lang="nl-BE" sz="2400" b="1" dirty="0" smtClean="0"/>
              <a:t>Eindverslag</a:t>
            </a:r>
            <a:r>
              <a:rPr lang="nl-BE" sz="2400" dirty="0" smtClean="0"/>
              <a:t> (correctie coach)</a:t>
            </a:r>
          </a:p>
          <a:p>
            <a:r>
              <a:rPr lang="nl-BE" sz="2400" dirty="0"/>
              <a:t>	</a:t>
            </a:r>
            <a:endParaRPr lang="nl-BE" sz="2400" dirty="0" smtClean="0"/>
          </a:p>
          <a:p>
            <a:r>
              <a:rPr lang="nl-BE" sz="2400" dirty="0"/>
              <a:t>	</a:t>
            </a:r>
            <a:r>
              <a:rPr lang="nl-BE" sz="2400" dirty="0" smtClean="0"/>
              <a:t>	</a:t>
            </a:r>
            <a:r>
              <a:rPr lang="nl-BE" sz="2200" dirty="0" smtClean="0"/>
              <a:t>zie later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16</a:t>
            </a:fld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3491880" y="-2738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Communicatielijn </a:t>
            </a:r>
            <a:r>
              <a:rPr lang="nl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1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7698172-E35B-4B7D-AFF7-F045EB404E20}" type="slidenum">
              <a:rPr lang="nl-BE" altLang="nl-BE" sz="1200" smtClean="0">
                <a:solidFill>
                  <a:srgbClr val="898989"/>
                </a:solidFill>
                <a:latin typeface="Verdana" pitchFamily="34" charset="0"/>
              </a:rPr>
              <a:pPr>
                <a:spcBef>
                  <a:spcPct val="50000"/>
                </a:spcBef>
                <a:buFontTx/>
                <a:buNone/>
              </a:pPr>
              <a:t>17</a:t>
            </a:fld>
            <a:endParaRPr lang="nl-BE" altLang="nl-BE" sz="12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999698" y="753108"/>
            <a:ext cx="738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Voorbeeldtekst student  - correctie met </a:t>
            </a:r>
            <a: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foutencodes</a:t>
            </a:r>
            <a:endParaRPr lang="nl-B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1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1" y="1127525"/>
            <a:ext cx="4231805" cy="5587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Ovaal 24"/>
          <p:cNvSpPr/>
          <p:nvPr/>
        </p:nvSpPr>
        <p:spPr>
          <a:xfrm>
            <a:off x="5940152" y="1065417"/>
            <a:ext cx="720079" cy="5760640"/>
          </a:xfrm>
          <a:prstGeom prst="ellipse">
            <a:avLst/>
          </a:prstGeom>
          <a:noFill/>
          <a:ln w="2222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539552" y="2132856"/>
            <a:ext cx="266030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Foutencode checklist handboek</a:t>
            </a:r>
            <a:br>
              <a:rPr lang="nl-B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</a:t>
            </a:r>
            <a:r>
              <a:rPr lang="nl-B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irrelevante informatie</a:t>
            </a:r>
            <a:br>
              <a:rPr lang="nl-B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 boek 4 – 2 – 2.2.3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279795" y="3501008"/>
            <a:ext cx="216024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persoonlijke stijl</a:t>
            </a:r>
          </a:p>
          <a:p>
            <a:r>
              <a:rPr lang="nl-B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 boek 4 – 2 </a:t>
            </a:r>
          </a:p>
        </p:txBody>
      </p:sp>
      <p:cxnSp>
        <p:nvCxnSpPr>
          <p:cNvPr id="28" name="Rechte verbindingslijn met pijl 27"/>
          <p:cNvCxnSpPr/>
          <p:nvPr/>
        </p:nvCxnSpPr>
        <p:spPr>
          <a:xfrm flipH="1">
            <a:off x="1763688" y="1916832"/>
            <a:ext cx="1296144" cy="21602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H="1">
            <a:off x="1475656" y="2160687"/>
            <a:ext cx="3032720" cy="119630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al 29"/>
          <p:cNvSpPr/>
          <p:nvPr/>
        </p:nvSpPr>
        <p:spPr>
          <a:xfrm>
            <a:off x="2483768" y="1844824"/>
            <a:ext cx="1432185" cy="332420"/>
          </a:xfrm>
          <a:prstGeom prst="ellipse">
            <a:avLst/>
          </a:prstGeom>
          <a:noFill/>
          <a:ln w="2222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31" name="Ovaal 30"/>
          <p:cNvSpPr/>
          <p:nvPr/>
        </p:nvSpPr>
        <p:spPr>
          <a:xfrm>
            <a:off x="5148064" y="1772816"/>
            <a:ext cx="504056" cy="360040"/>
          </a:xfrm>
          <a:prstGeom prst="ellipse">
            <a:avLst/>
          </a:prstGeom>
          <a:noFill/>
          <a:ln w="2222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32" name="Tekstvak 1"/>
          <p:cNvSpPr txBox="1">
            <a:spLocks noChangeArrowheads="1"/>
          </p:cNvSpPr>
          <p:nvPr/>
        </p:nvSpPr>
        <p:spPr bwMode="auto">
          <a:xfrm>
            <a:off x="1009650" y="404664"/>
            <a:ext cx="72347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BE" altLang="nl-B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BE" altLang="nl-B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altLang="nl-B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Ingenieursproject - Tussentijds verslag</a:t>
            </a:r>
            <a:r>
              <a:rPr lang="nl-BE" altLang="nl-BE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BE" altLang="nl-BE" sz="20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491880" y="-2738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Communicatielijn </a:t>
            </a:r>
            <a:r>
              <a:rPr lang="nl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0" name="Tekstvak 1"/>
          <p:cNvSpPr txBox="1">
            <a:spLocks noChangeArrowheads="1"/>
          </p:cNvSpPr>
          <p:nvPr/>
        </p:nvSpPr>
        <p:spPr bwMode="auto">
          <a:xfrm>
            <a:off x="1009650" y="387241"/>
            <a:ext cx="723475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BE" alt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altLang="nl-BE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nl-BE" altLang="nl-BE" sz="20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381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7698172-E35B-4B7D-AFF7-F045EB404E20}" type="slidenum">
              <a:rPr lang="nl-BE" altLang="nl-BE" sz="1200" smtClean="0">
                <a:solidFill>
                  <a:srgbClr val="898989"/>
                </a:solidFill>
                <a:latin typeface="Verdana" pitchFamily="34" charset="0"/>
              </a:rPr>
              <a:pPr>
                <a:spcBef>
                  <a:spcPct val="50000"/>
                </a:spcBef>
                <a:buFontTx/>
                <a:buNone/>
              </a:pPr>
              <a:t>18</a:t>
            </a:fld>
            <a:endParaRPr lang="nl-BE" altLang="nl-BE" sz="1200" smtClean="0">
              <a:solidFill>
                <a:srgbClr val="898989"/>
              </a:solidFill>
              <a:latin typeface="Verdana" pitchFamily="34" charset="0"/>
            </a:endParaRPr>
          </a:p>
        </p:txBody>
      </p:sp>
      <p:pic>
        <p:nvPicPr>
          <p:cNvPr id="13" name="Picture 2" descr="https://www.ugent.be/ea/img/facultaire-site/fea-centraal/logoFEA/fea_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740" y="116632"/>
            <a:ext cx="704404" cy="7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999698" y="753108"/>
            <a:ext cx="738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Voorbeeldtekst student  - correctie met </a:t>
            </a:r>
            <a: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foutencodes</a:t>
            </a:r>
            <a:endParaRPr lang="nl-B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36" y="1183040"/>
            <a:ext cx="4755186" cy="563033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kstvak 23"/>
          <p:cNvSpPr txBox="1"/>
          <p:nvPr/>
        </p:nvSpPr>
        <p:spPr>
          <a:xfrm>
            <a:off x="179512" y="2636912"/>
            <a:ext cx="5760640" cy="64633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Code checklist handboek</a:t>
            </a:r>
          </a:p>
          <a:p>
            <a:r>
              <a:rPr lang="nl-BE" dirty="0"/>
              <a:t>4.3 auteur op achtergrond </a:t>
            </a:r>
            <a:r>
              <a:rPr lang="nl-BE" dirty="0">
                <a:sym typeface="Wingdings" panose="05000000000000000000" pitchFamily="2" charset="2"/>
              </a:rPr>
              <a:t> Hoofdstuk 4 – 2 – 2.1, 2.3</a:t>
            </a:r>
            <a:endParaRPr lang="nl-BE" dirty="0"/>
          </a:p>
        </p:txBody>
      </p:sp>
      <p:sp>
        <p:nvSpPr>
          <p:cNvPr id="25" name="Ovaal 24"/>
          <p:cNvSpPr/>
          <p:nvPr/>
        </p:nvSpPr>
        <p:spPr>
          <a:xfrm>
            <a:off x="6444208" y="1268760"/>
            <a:ext cx="288032" cy="288032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26" name="Rechte verbindingslijn met pijl 25"/>
          <p:cNvCxnSpPr/>
          <p:nvPr/>
        </p:nvCxnSpPr>
        <p:spPr>
          <a:xfrm flipH="1">
            <a:off x="2123728" y="1916832"/>
            <a:ext cx="1008112" cy="648072"/>
          </a:xfrm>
          <a:prstGeom prst="straightConnector1">
            <a:avLst/>
          </a:prstGeom>
          <a:ln w="190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al 26"/>
          <p:cNvSpPr/>
          <p:nvPr/>
        </p:nvSpPr>
        <p:spPr>
          <a:xfrm flipH="1">
            <a:off x="3153666" y="1700808"/>
            <a:ext cx="288032" cy="216024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28" name="Ovaal 27"/>
          <p:cNvSpPr/>
          <p:nvPr/>
        </p:nvSpPr>
        <p:spPr>
          <a:xfrm flipH="1">
            <a:off x="5726046" y="1867303"/>
            <a:ext cx="288032" cy="216024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"/>
          <p:cNvSpPr txBox="1">
            <a:spLocks noChangeArrowheads="1"/>
          </p:cNvSpPr>
          <p:nvPr/>
        </p:nvSpPr>
        <p:spPr bwMode="auto">
          <a:xfrm>
            <a:off x="971600" y="387241"/>
            <a:ext cx="72347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BE" altLang="nl-B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BE" altLang="nl-B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altLang="nl-B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Ingenieursproject - Tussentijds verslag</a:t>
            </a:r>
            <a:r>
              <a:rPr lang="nl-BE" altLang="nl-BE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BE" altLang="nl-BE" sz="20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8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1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7698172-E35B-4B7D-AFF7-F045EB404E20}" type="slidenum">
              <a:rPr lang="nl-BE" altLang="nl-BE" sz="1200" smtClean="0">
                <a:solidFill>
                  <a:srgbClr val="898989"/>
                </a:solidFill>
                <a:latin typeface="Verdana" pitchFamily="34" charset="0"/>
              </a:rPr>
              <a:pPr>
                <a:spcBef>
                  <a:spcPct val="50000"/>
                </a:spcBef>
                <a:buFontTx/>
                <a:buNone/>
              </a:pPr>
              <a:t>19</a:t>
            </a:fld>
            <a:endParaRPr lang="nl-BE" altLang="nl-BE" sz="1200" smtClean="0">
              <a:solidFill>
                <a:srgbClr val="898989"/>
              </a:solidFill>
              <a:latin typeface="Verdana" pitchFamily="34" charset="0"/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107504" y="153888"/>
            <a:ext cx="975470" cy="164298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4" y="1330190"/>
            <a:ext cx="769813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Rechte verbindingslijn met pijl 13"/>
          <p:cNvCxnSpPr/>
          <p:nvPr/>
        </p:nvCxnSpPr>
        <p:spPr>
          <a:xfrm flipH="1">
            <a:off x="5041131" y="816271"/>
            <a:ext cx="1475085" cy="84020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107504" y="3789040"/>
            <a:ext cx="975470" cy="164298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>
            <a:off x="5580112" y="4610533"/>
            <a:ext cx="1475085" cy="84020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"/>
          <p:cNvSpPr txBox="1">
            <a:spLocks noChangeArrowheads="1"/>
          </p:cNvSpPr>
          <p:nvPr/>
        </p:nvSpPr>
        <p:spPr bwMode="auto">
          <a:xfrm>
            <a:off x="1009650" y="332656"/>
            <a:ext cx="72347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BE" altLang="nl-B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BE" altLang="nl-B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altLang="nl-B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Ingenieursproject - Tussentijds verslag</a:t>
            </a:r>
            <a: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lijst 	gebaseerd op checklist handboek </a:t>
            </a:r>
            <a:b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meer uitgebreid en specifiek voor opdracht</a:t>
            </a:r>
            <a:endParaRPr lang="nl-BE" altLang="nl-BE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leen\Documents\_ werk\BOEK DO &amp; DON'T\handboek\illustraties en foto's\cover\°°cover druk acht - co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77" y="153888"/>
            <a:ext cx="543706" cy="7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leen\Documents\_ werk\BOEK DO &amp; DON'T\handboek\illustraties en foto's\cover\°°cover druk acht - co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82" y="4437112"/>
            <a:ext cx="543706" cy="7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098675" y="1412775"/>
            <a:ext cx="6624736" cy="332398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Taalontwikkelend</a:t>
            </a:r>
            <a: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000" b="1" dirty="0">
                <a:latin typeface="Arial" panose="020B0604020202020204" pitchFamily="34" charset="0"/>
                <a:cs typeface="Arial" panose="020B0604020202020204" pitchFamily="34" charset="0"/>
              </a:rPr>
              <a:t>lesgeven </a:t>
            </a:r>
            <a: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b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manier </a:t>
            </a:r>
            <a:r>
              <a:rPr lang="nl-BE" sz="3000" b="1" dirty="0">
                <a:latin typeface="Arial" panose="020B0604020202020204" pitchFamily="34" charset="0"/>
                <a:cs typeface="Arial" panose="020B0604020202020204" pitchFamily="34" charset="0"/>
              </a:rPr>
              <a:t>van lesgeven </a:t>
            </a:r>
            <a: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elke docent </a:t>
            </a:r>
            <a:r>
              <a:rPr lang="nl-BE" sz="3000" b="1" dirty="0">
                <a:latin typeface="Arial" panose="020B0604020202020204" pitchFamily="34" charset="0"/>
                <a:cs typeface="Arial" panose="020B0604020202020204" pitchFamily="34" charset="0"/>
              </a:rPr>
              <a:t>stimuleert - begeleidt </a:t>
            </a:r>
            <a: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taalontwikkeling </a:t>
            </a:r>
            <a:r>
              <a:rPr lang="nl-BE" sz="3000" b="1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B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studenten</a:t>
            </a:r>
          </a:p>
          <a:p>
            <a:endParaRPr lang="nl-B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leestrainer.nl/Woordenschat/map27/belangri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0" y="188640"/>
            <a:ext cx="19431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71747"/>
            <a:ext cx="1526722" cy="165319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71600" y="299695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Doel: student </a:t>
            </a: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bekijkt codes</a:t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zoekt uitleg in handboek/handleiding</a:t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leert bij</a:t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maakt fout minder in toekomst</a:t>
            </a:r>
          </a:p>
          <a:p>
            <a:endParaRPr lang="nl-BE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Doel: </a:t>
            </a:r>
            <a:r>
              <a:rPr lang="nl-BE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coach/promotor/begeleider</a:t>
            </a:r>
            <a:r>
              <a:rPr lang="nl-B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herschrijft niet!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05619" y="683404"/>
            <a:ext cx="692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Voorbeeldtekst student  - correctie met foutencodes  begeleider</a:t>
            </a:r>
          </a:p>
        </p:txBody>
      </p:sp>
      <p:sp>
        <p:nvSpPr>
          <p:cNvPr id="10" name="Tekstvak 1"/>
          <p:cNvSpPr txBox="1">
            <a:spLocks noChangeArrowheads="1"/>
          </p:cNvSpPr>
          <p:nvPr/>
        </p:nvSpPr>
        <p:spPr bwMode="auto">
          <a:xfrm>
            <a:off x="793626" y="344850"/>
            <a:ext cx="72347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BE" altLang="nl-B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BE" altLang="nl-B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altLang="nl-B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Ingenieursproject - Tussentijds verslag</a:t>
            </a:r>
            <a: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BE" altLang="nl-BE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71600" y="6084556"/>
            <a:ext cx="689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Studenten worden zelfredzaam, vanaf 1 </a:t>
            </a:r>
            <a:r>
              <a:rPr lang="nl-BE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</a:t>
            </a:r>
            <a:endParaRPr lang="nl-BE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65017" y="1119064"/>
            <a:ext cx="8102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 aan coaches </a:t>
            </a: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(PowerPoint-dia’s  </a:t>
            </a: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uur</a:t>
            </a: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nl-B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fouten structuur - schrijfstijl - taal - bronverwijzing</a:t>
            </a:r>
          </a:p>
          <a:p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voorgestelde correcties  </a:t>
            </a:r>
            <a:endParaRPr lang="nl-B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45949" y="3068960"/>
            <a:ext cx="7740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Start discussie met </a:t>
            </a: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coaches</a:t>
            </a:r>
            <a:b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Bewustwording taalfouten studenten bij </a:t>
            </a: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coaches</a:t>
            </a:r>
            <a:b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Coaches alerter voor toekomstige </a:t>
            </a: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schrijffouten </a:t>
            </a: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studenten</a:t>
            </a:r>
            <a:endParaRPr lang="nl-B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1"/>
          <p:cNvSpPr txBox="1">
            <a:spLocks noChangeArrowheads="1"/>
          </p:cNvSpPr>
          <p:nvPr/>
        </p:nvSpPr>
        <p:spPr bwMode="auto">
          <a:xfrm>
            <a:off x="755576" y="416858"/>
            <a:ext cx="72347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BE" altLang="nl-B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BE" altLang="nl-B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altLang="nl-B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Ingenieursproject - Tussentijds verslag</a:t>
            </a:r>
            <a: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BE" altLang="nl-BE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13342" y="1340768"/>
            <a:ext cx="79511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Tussentijds verslag </a:t>
            </a:r>
            <a:r>
              <a:rPr lang="nl-B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(LP-opmerkingen) </a:t>
            </a:r>
            <a:br>
              <a:rPr lang="nl-B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Bijlage 1 van eindverslag </a:t>
            </a:r>
            <a:br>
              <a:rPr lang="nl-B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B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verbeterd + gequoteerd door coaches) </a:t>
            </a:r>
          </a:p>
          <a:p>
            <a:endParaRPr lang="nl-BE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Coach ziet vooruitgang van student</a:t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Negatieve evaluatie in eindverslag 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(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taal 40% - bronnen 10% - 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lay-out en 			onderdelen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10%) 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indien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weer zelfde 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		schrijffouten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eindverslag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als in tussentijdse 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verslag</a:t>
            </a:r>
            <a:endParaRPr lang="nl-BE" sz="2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nl-BE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nl-BE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 steekproef bij 10 % eindverslagen + quotatie</a:t>
            </a:r>
          </a:p>
          <a:p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187624" y="5469031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Eindevaluatie</a:t>
            </a:r>
            <a:r>
              <a:rPr lang="nl-BE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BE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eindverslagen </a:t>
            </a:r>
            <a:r>
              <a:rPr lang="nl-BE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beter dan </a:t>
            </a:r>
            <a:r>
              <a:rPr lang="nl-BE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vroeger</a:t>
            </a:r>
            <a:br>
              <a:rPr lang="nl-BE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coaches </a:t>
            </a:r>
            <a:r>
              <a:rPr lang="nl-BE" sz="2400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taalbewuster</a:t>
            </a:r>
            <a:endParaRPr lang="nl-BE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1"/>
          <p:cNvSpPr txBox="1">
            <a:spLocks noChangeArrowheads="1"/>
          </p:cNvSpPr>
          <p:nvPr/>
        </p:nvSpPr>
        <p:spPr bwMode="auto">
          <a:xfrm>
            <a:off x="967429" y="416858"/>
            <a:ext cx="72347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BE" altLang="nl-BE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BE" altLang="nl-BE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altLang="nl-BE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Ingenieursproject - Tussentijds </a:t>
            </a:r>
            <a:r>
              <a:rPr lang="nl-BE" altLang="nl-BE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br>
              <a:rPr lang="nl-BE" altLang="nl-BE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BE" altLang="nl-BE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altLang="nl-B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Ingenieursproject - </a:t>
            </a:r>
            <a:r>
              <a:rPr lang="nl-BE" altLang="nl-B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Eindverslag</a:t>
            </a:r>
            <a: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BE" altLang="nl-BE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5220072" y="1196752"/>
            <a:ext cx="1152128" cy="23576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6399981" y="93497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nl-B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punten</a:t>
            </a:r>
            <a:endParaRPr lang="nl-BE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33265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BE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Ingenieursproject</a:t>
            </a:r>
            <a:endParaRPr lang="nl-BE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342464" y="1354568"/>
            <a:ext cx="78015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 </a:t>
            </a:r>
            <a:r>
              <a:rPr lang="nl-BE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nl-BE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Taalzorg </a:t>
            </a:r>
            <a:r>
              <a:rPr lang="nl-BE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uitlegsessie 120’ </a:t>
            </a:r>
            <a:br>
              <a:rPr lang="nl-BE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nl-BE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342464" y="2074203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Module 2 </a:t>
            </a:r>
            <a:r>
              <a:rPr lang="nl-BE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nl-BE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Schrijven, </a:t>
            </a:r>
            <a:r>
              <a:rPr lang="nl-BE" sz="2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algemeen </a:t>
            </a:r>
            <a:r>
              <a:rPr lang="nl-BE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– uitlegsessie 120’ </a:t>
            </a:r>
            <a:br>
              <a:rPr lang="nl-BE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nl-BE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nl-BE" sz="2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23</a:t>
            </a:fld>
            <a:endParaRPr lang="nl-BE"/>
          </a:p>
        </p:txBody>
      </p:sp>
      <p:pic>
        <p:nvPicPr>
          <p:cNvPr id="9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1323278" y="2780927"/>
            <a:ext cx="82700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Uitlegsessie Schrijven van verslag </a:t>
            </a:r>
            <a:r>
              <a:rPr lang="nl-BE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90’</a:t>
            </a:r>
            <a:br>
              <a:rPr lang="nl-BE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nl-BE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341146" y="3224068"/>
            <a:ext cx="8270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Uitlegsessie Presenteren van project 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475656" y="4077072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verplicht in presentatie?</a:t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 voorhand coaches</a:t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Structuur presentatie verslag - opbouw dia’s - </a:t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taal en uitspraak – lichaamstaal - groepspresentatie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02110" y="455259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0070C0"/>
                </a:solidFill>
              </a:rPr>
              <a:t>1 </a:t>
            </a:r>
            <a:r>
              <a:rPr lang="nl-BE" sz="3200" dirty="0" err="1">
                <a:solidFill>
                  <a:srgbClr val="0070C0"/>
                </a:solidFill>
              </a:rPr>
              <a:t>ba</a:t>
            </a:r>
            <a:r>
              <a:rPr lang="nl-BE" sz="3200" dirty="0">
                <a:solidFill>
                  <a:srgbClr val="0070C0"/>
                </a:solidFill>
              </a:rPr>
              <a:t> – </a:t>
            </a:r>
            <a:r>
              <a:rPr lang="nl-BE" sz="3200" dirty="0" smtClean="0">
                <a:solidFill>
                  <a:srgbClr val="0070C0"/>
                </a:solidFill>
              </a:rPr>
              <a:t>Ingenieursproject</a:t>
            </a:r>
            <a:endParaRPr lang="nl-BE" sz="3200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71600" y="1188480"/>
            <a:ext cx="82700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</a:rPr>
              <a:t>Uitlegsessie Presenteren van project </a:t>
            </a:r>
            <a:r>
              <a:rPr lang="nl-BE" sz="2200" dirty="0" smtClean="0">
                <a:solidFill>
                  <a:prstClr val="black"/>
                </a:solidFill>
              </a:rPr>
              <a:t>– </a:t>
            </a:r>
            <a:r>
              <a:rPr lang="nl-BE" sz="2200" dirty="0">
                <a:solidFill>
                  <a:prstClr val="black"/>
                </a:solidFill>
              </a:rPr>
              <a:t>90’</a:t>
            </a:r>
            <a:br>
              <a:rPr lang="nl-BE" sz="2200" dirty="0">
                <a:solidFill>
                  <a:prstClr val="black"/>
                </a:solidFill>
              </a:rPr>
            </a:br>
            <a:r>
              <a:rPr lang="nl-BE" sz="2200" dirty="0">
                <a:solidFill>
                  <a:prstClr val="black"/>
                </a:solidFill>
              </a:rPr>
              <a:t>	</a:t>
            </a:r>
          </a:p>
          <a:p>
            <a:r>
              <a:rPr lang="nl-BE" sz="2200" dirty="0">
                <a:solidFill>
                  <a:prstClr val="black"/>
                </a:solidFill>
              </a:rPr>
              <a:t>	gebundeld in </a:t>
            </a:r>
            <a:br>
              <a:rPr lang="nl-BE" sz="2200" dirty="0">
                <a:solidFill>
                  <a:prstClr val="black"/>
                </a:solidFill>
              </a:rPr>
            </a:br>
            <a:r>
              <a:rPr lang="nl-BE" sz="2200" dirty="0">
                <a:solidFill>
                  <a:prstClr val="black"/>
                </a:solidFill>
              </a:rPr>
              <a:t>		checklist</a:t>
            </a:r>
            <a:br>
              <a:rPr lang="nl-BE" sz="2200" dirty="0">
                <a:solidFill>
                  <a:prstClr val="black"/>
                </a:solidFill>
              </a:rPr>
            </a:br>
            <a:endParaRPr lang="nl-BE" sz="2200" dirty="0">
              <a:solidFill>
                <a:prstClr val="black"/>
              </a:solidFill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2483768" y="2115203"/>
            <a:ext cx="2529753" cy="152982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2555776" y="3501008"/>
            <a:ext cx="2457746" cy="57606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2483768" y="4379309"/>
            <a:ext cx="2448272" cy="9488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 flipV="1">
            <a:off x="2195736" y="4869160"/>
            <a:ext cx="2664296" cy="51995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562152" y="3504696"/>
            <a:ext cx="3474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prstClr val="black"/>
                </a:solidFill>
              </a:rPr>
              <a:t>t</a:t>
            </a:r>
            <a:r>
              <a:rPr lang="nl-BE" sz="2400" dirty="0" smtClean="0">
                <a:solidFill>
                  <a:prstClr val="black"/>
                </a:solidFill>
              </a:rPr>
              <a:t>aal en uitspraak</a:t>
            </a:r>
            <a:r>
              <a:rPr lang="nl-BE" sz="2400" dirty="0">
                <a:solidFill>
                  <a:prstClr val="black"/>
                </a:solidFill>
              </a:rPr>
              <a:t/>
            </a:r>
            <a:br>
              <a:rPr lang="nl-BE" sz="2400" dirty="0">
                <a:solidFill>
                  <a:prstClr val="black"/>
                </a:solidFill>
              </a:rPr>
            </a:br>
            <a:r>
              <a:rPr lang="nl-BE" sz="2400" dirty="0" smtClean="0">
                <a:solidFill>
                  <a:prstClr val="black"/>
                </a:solidFill>
              </a:rPr>
              <a:t>lichaamstaal</a:t>
            </a:r>
            <a:r>
              <a:rPr lang="nl-BE" sz="2400" dirty="0">
                <a:solidFill>
                  <a:prstClr val="black"/>
                </a:solidFill>
              </a:rPr>
              <a:t/>
            </a:r>
            <a:br>
              <a:rPr lang="nl-BE" sz="2400" dirty="0">
                <a:solidFill>
                  <a:prstClr val="black"/>
                </a:solidFill>
              </a:rPr>
            </a:br>
            <a:r>
              <a:rPr lang="nl-BE" sz="2400" dirty="0" smtClean="0">
                <a:solidFill>
                  <a:prstClr val="black"/>
                </a:solidFill>
              </a:rPr>
              <a:t>opbouw dia’s</a:t>
            </a:r>
            <a:r>
              <a:rPr lang="nl-BE" sz="2400" dirty="0">
                <a:solidFill>
                  <a:prstClr val="black"/>
                </a:solidFill>
              </a:rPr>
              <a:t/>
            </a:r>
            <a:br>
              <a:rPr lang="nl-BE" sz="2400" dirty="0">
                <a:solidFill>
                  <a:prstClr val="black"/>
                </a:solidFill>
              </a:rPr>
            </a:br>
            <a:r>
              <a:rPr lang="nl-BE" sz="2400" dirty="0" smtClean="0">
                <a:solidFill>
                  <a:prstClr val="black"/>
                </a:solidFill>
              </a:rPr>
              <a:t>structuur</a:t>
            </a:r>
            <a:br>
              <a:rPr lang="nl-BE" sz="2400" dirty="0" smtClean="0">
                <a:solidFill>
                  <a:prstClr val="black"/>
                </a:solidFill>
              </a:rPr>
            </a:br>
            <a:r>
              <a:rPr lang="nl-BE" sz="2400" dirty="0" smtClean="0">
                <a:solidFill>
                  <a:prstClr val="black"/>
                </a:solidFill>
              </a:rPr>
              <a:t>inhoud</a:t>
            </a:r>
            <a:endParaRPr lang="nl-BE" sz="24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98" y="1678339"/>
            <a:ext cx="3073400" cy="5041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Rechte verbindingslijn met pijl 12"/>
          <p:cNvCxnSpPr/>
          <p:nvPr/>
        </p:nvCxnSpPr>
        <p:spPr>
          <a:xfrm flipH="1" flipV="1">
            <a:off x="1979712" y="5301208"/>
            <a:ext cx="2520280" cy="66243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456619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0070C0"/>
                </a:solidFill>
              </a:rPr>
              <a:t>1 </a:t>
            </a:r>
            <a:r>
              <a:rPr lang="nl-BE" sz="3200" dirty="0" err="1">
                <a:solidFill>
                  <a:srgbClr val="0070C0"/>
                </a:solidFill>
              </a:rPr>
              <a:t>ba</a:t>
            </a:r>
            <a:r>
              <a:rPr lang="nl-BE" sz="3200" dirty="0">
                <a:solidFill>
                  <a:srgbClr val="0070C0"/>
                </a:solidFill>
              </a:rPr>
              <a:t> – Ingenieursproject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71600" y="1188480"/>
            <a:ext cx="827009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</a:rPr>
              <a:t>Uitlegsessie </a:t>
            </a:r>
            <a:r>
              <a:rPr lang="nl-BE" sz="2400" b="1" dirty="0" smtClean="0">
                <a:solidFill>
                  <a:srgbClr val="0070C0"/>
                </a:solidFill>
              </a:rPr>
              <a:t>Presenteren project </a:t>
            </a:r>
            <a:r>
              <a:rPr lang="nl-BE" sz="2200" dirty="0" smtClean="0">
                <a:solidFill>
                  <a:prstClr val="black"/>
                </a:solidFill>
              </a:rPr>
              <a:t>– </a:t>
            </a:r>
            <a:r>
              <a:rPr lang="nl-BE" sz="2200" dirty="0">
                <a:solidFill>
                  <a:prstClr val="black"/>
                </a:solidFill>
              </a:rPr>
              <a:t>90’</a:t>
            </a:r>
            <a:br>
              <a:rPr lang="nl-BE" sz="2200" dirty="0">
                <a:solidFill>
                  <a:prstClr val="black"/>
                </a:solidFill>
              </a:rPr>
            </a:br>
            <a:r>
              <a:rPr lang="nl-BE" sz="2200" dirty="0">
                <a:solidFill>
                  <a:prstClr val="black"/>
                </a:solidFill>
              </a:rPr>
              <a:t>	</a:t>
            </a:r>
          </a:p>
          <a:p>
            <a:r>
              <a:rPr lang="nl-BE" sz="2200" dirty="0">
                <a:solidFill>
                  <a:prstClr val="black"/>
                </a:solidFill>
              </a:rPr>
              <a:t>	gebundeld in </a:t>
            </a:r>
            <a:br>
              <a:rPr lang="nl-BE" sz="2200" dirty="0">
                <a:solidFill>
                  <a:prstClr val="black"/>
                </a:solidFill>
              </a:rPr>
            </a:br>
            <a:r>
              <a:rPr lang="nl-BE" sz="2200" dirty="0">
                <a:solidFill>
                  <a:prstClr val="black"/>
                </a:solidFill>
              </a:rPr>
              <a:t>		beoordeling</a:t>
            </a:r>
            <a:br>
              <a:rPr lang="nl-BE" sz="2200" dirty="0">
                <a:solidFill>
                  <a:prstClr val="black"/>
                </a:solidFill>
              </a:rPr>
            </a:br>
            <a:r>
              <a:rPr lang="nl-BE" sz="2200" dirty="0">
                <a:solidFill>
                  <a:prstClr val="black"/>
                </a:solidFill>
              </a:rPr>
              <a:t>		door </a:t>
            </a:r>
            <a:r>
              <a:rPr lang="nl-BE" sz="2200" dirty="0" smtClean="0">
                <a:solidFill>
                  <a:prstClr val="black"/>
                </a:solidFill>
              </a:rPr>
              <a:t>coach</a:t>
            </a:r>
          </a:p>
          <a:p>
            <a:r>
              <a:rPr lang="nl-BE" sz="2200" dirty="0">
                <a:solidFill>
                  <a:prstClr val="black"/>
                </a:solidFill>
              </a:rPr>
              <a:t>	</a:t>
            </a:r>
            <a:r>
              <a:rPr lang="nl-BE" sz="2200" dirty="0" smtClean="0">
                <a:solidFill>
                  <a:prstClr val="black"/>
                </a:solidFill>
              </a:rPr>
              <a:t>zie checklist </a:t>
            </a:r>
            <a:endParaRPr lang="nl-BE" sz="2200" dirty="0">
              <a:solidFill>
                <a:prstClr val="black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209457" y="4156338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prstClr val="black"/>
                </a:solidFill>
              </a:rPr>
              <a:t/>
            </a:r>
            <a:br>
              <a:rPr lang="nl-BE" sz="2400" dirty="0">
                <a:solidFill>
                  <a:prstClr val="black"/>
                </a:solidFill>
              </a:rPr>
            </a:br>
            <a:r>
              <a:rPr lang="nl-BE" sz="2400" dirty="0" smtClean="0">
                <a:solidFill>
                  <a:prstClr val="black"/>
                </a:solidFill>
              </a:rPr>
              <a:t>opbouw dia’s </a:t>
            </a:r>
            <a:r>
              <a:rPr lang="nl-BE" sz="2400" dirty="0">
                <a:solidFill>
                  <a:prstClr val="black"/>
                </a:solidFill>
              </a:rPr>
              <a:t/>
            </a:r>
            <a:br>
              <a:rPr lang="nl-BE" sz="2400" dirty="0">
                <a:solidFill>
                  <a:prstClr val="black"/>
                </a:solidFill>
              </a:rPr>
            </a:br>
            <a:r>
              <a:rPr lang="nl-BE" sz="2400" dirty="0" smtClean="0">
                <a:solidFill>
                  <a:prstClr val="black"/>
                </a:solidFill>
              </a:rPr>
              <a:t>structuur</a:t>
            </a:r>
            <a:r>
              <a:rPr lang="nl-BE" sz="2400" dirty="0">
                <a:solidFill>
                  <a:prstClr val="black"/>
                </a:solidFill>
              </a:rPr>
              <a:t/>
            </a:r>
            <a:br>
              <a:rPr lang="nl-BE" sz="2400" dirty="0">
                <a:solidFill>
                  <a:prstClr val="black"/>
                </a:solidFill>
              </a:rPr>
            </a:br>
            <a:r>
              <a:rPr lang="nl-BE" sz="2400" dirty="0" smtClean="0">
                <a:solidFill>
                  <a:prstClr val="black"/>
                </a:solidFill>
              </a:rPr>
              <a:t>inhoud</a:t>
            </a:r>
            <a:endParaRPr lang="nl-BE" sz="2400" dirty="0">
              <a:solidFill>
                <a:prstClr val="black"/>
              </a:solidFill>
            </a:endParaRPr>
          </a:p>
        </p:txBody>
      </p:sp>
      <p:cxnSp>
        <p:nvCxnSpPr>
          <p:cNvPr id="9" name="Rechte verbindingslijn met pijl 8"/>
          <p:cNvCxnSpPr/>
          <p:nvPr/>
        </p:nvCxnSpPr>
        <p:spPr>
          <a:xfrm flipH="1">
            <a:off x="3126670" y="4725144"/>
            <a:ext cx="1836204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3052639" y="4941168"/>
            <a:ext cx="1910235" cy="1314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2352584" y="5235488"/>
            <a:ext cx="2610290" cy="2754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83" y="1700808"/>
            <a:ext cx="3828177" cy="483559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6385539" y="1988840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100" dirty="0" smtClean="0"/>
              <a:t>1 Ba 2016-2017</a:t>
            </a:r>
            <a:endParaRPr lang="nl-BE" sz="1100" dirty="0"/>
          </a:p>
        </p:txBody>
      </p:sp>
      <p:sp>
        <p:nvSpPr>
          <p:cNvPr id="15" name="Tekstvak 14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476672"/>
            <a:ext cx="7753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0070C0"/>
                </a:solidFill>
              </a:rPr>
              <a:t>1 </a:t>
            </a:r>
            <a:r>
              <a:rPr lang="nl-BE" sz="3200" dirty="0" err="1">
                <a:solidFill>
                  <a:srgbClr val="0070C0"/>
                </a:solidFill>
              </a:rPr>
              <a:t>ba</a:t>
            </a:r>
            <a:r>
              <a:rPr lang="nl-BE" sz="3200" dirty="0">
                <a:solidFill>
                  <a:srgbClr val="0070C0"/>
                </a:solidFill>
              </a:rPr>
              <a:t> – Ingenieursproject </a:t>
            </a:r>
            <a:r>
              <a:rPr lang="nl-BE" sz="3200" dirty="0" smtClean="0">
                <a:solidFill>
                  <a:srgbClr val="0070C0"/>
                </a:solidFill>
              </a:rPr>
              <a:t>- </a:t>
            </a:r>
            <a:r>
              <a:rPr lang="nl-BE" sz="3200" dirty="0" err="1" smtClean="0">
                <a:solidFill>
                  <a:srgbClr val="0070C0"/>
                </a:solidFill>
              </a:rPr>
              <a:t>feedforward</a:t>
            </a:r>
            <a:endParaRPr lang="nl-BE" sz="3200" dirty="0">
              <a:solidFill>
                <a:srgbClr val="0070C0"/>
              </a:solidFill>
            </a:endParaRPr>
          </a:p>
          <a:p>
            <a:endParaRPr lang="nl-BE" sz="3200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71600" y="1188480"/>
            <a:ext cx="8270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</a:rPr>
              <a:t>Uitlegsessie </a:t>
            </a:r>
            <a:r>
              <a:rPr lang="nl-BE" sz="2400" b="1" dirty="0" smtClean="0">
                <a:solidFill>
                  <a:srgbClr val="0070C0"/>
                </a:solidFill>
              </a:rPr>
              <a:t>Presenteren van project</a:t>
            </a:r>
            <a:r>
              <a:rPr lang="nl-BE" sz="2400" b="1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nl-BE" sz="2200" dirty="0" smtClean="0">
                <a:solidFill>
                  <a:prstClr val="black"/>
                </a:solidFill>
              </a:rPr>
              <a:t>– </a:t>
            </a:r>
            <a:r>
              <a:rPr lang="nl-BE" sz="2200" dirty="0">
                <a:solidFill>
                  <a:prstClr val="black"/>
                </a:solidFill>
              </a:rPr>
              <a:t>90’</a:t>
            </a:r>
            <a:br>
              <a:rPr lang="nl-BE" sz="2200" dirty="0">
                <a:solidFill>
                  <a:prstClr val="black"/>
                </a:solidFill>
              </a:rPr>
            </a:br>
            <a:r>
              <a:rPr lang="nl-BE" sz="2200" dirty="0">
                <a:solidFill>
                  <a:prstClr val="black"/>
                </a:solidFill>
              </a:rPr>
              <a:t>	</a:t>
            </a:r>
          </a:p>
          <a:p>
            <a:r>
              <a:rPr lang="nl-BE" sz="2200" dirty="0">
                <a:solidFill>
                  <a:prstClr val="black"/>
                </a:solidFill>
              </a:rPr>
              <a:t>	</a:t>
            </a:r>
            <a:r>
              <a:rPr lang="nl-BE" sz="2200" dirty="0" smtClean="0">
                <a:solidFill>
                  <a:prstClr val="black"/>
                </a:solidFill>
              </a:rPr>
              <a:t>Document vaak </a:t>
            </a:r>
            <a:r>
              <a:rPr lang="nl-BE" sz="2200" dirty="0">
                <a:solidFill>
                  <a:prstClr val="black"/>
                </a:solidFill>
              </a:rPr>
              <a:t>gemaakte fouten</a:t>
            </a:r>
            <a:br>
              <a:rPr lang="nl-BE" sz="2200" dirty="0">
                <a:solidFill>
                  <a:prstClr val="black"/>
                </a:solidFill>
              </a:rPr>
            </a:br>
            <a:endParaRPr lang="nl-BE" sz="2200" dirty="0">
              <a:solidFill>
                <a:prstClr val="black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35" y="2493974"/>
            <a:ext cx="2946276" cy="42596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485408" y="3284984"/>
            <a:ext cx="3474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prstClr val="black"/>
                </a:solidFill>
              </a:rPr>
              <a:t>structuur </a:t>
            </a:r>
            <a:r>
              <a:rPr lang="nl-BE" sz="2400" dirty="0" smtClean="0">
                <a:solidFill>
                  <a:prstClr val="black"/>
                </a:solidFill>
              </a:rPr>
              <a:t/>
            </a:r>
            <a:br>
              <a:rPr lang="nl-BE" sz="2400" dirty="0" smtClean="0">
                <a:solidFill>
                  <a:prstClr val="black"/>
                </a:solidFill>
              </a:rPr>
            </a:br>
            <a:r>
              <a:rPr lang="nl-BE" sz="2400" dirty="0">
                <a:solidFill>
                  <a:prstClr val="black"/>
                </a:solidFill>
              </a:rPr>
              <a:t>opbouw dia’s</a:t>
            </a:r>
            <a:br>
              <a:rPr lang="nl-BE" sz="2400" dirty="0">
                <a:solidFill>
                  <a:prstClr val="black"/>
                </a:solidFill>
              </a:rPr>
            </a:br>
            <a:r>
              <a:rPr lang="nl-BE" sz="2400" dirty="0">
                <a:solidFill>
                  <a:prstClr val="black"/>
                </a:solidFill>
              </a:rPr>
              <a:t>lichaamstaal </a:t>
            </a:r>
            <a:r>
              <a:rPr lang="nl-BE" sz="2400" dirty="0" smtClean="0">
                <a:solidFill>
                  <a:prstClr val="black"/>
                </a:solidFill>
              </a:rPr>
              <a:t/>
            </a:r>
            <a:br>
              <a:rPr lang="nl-BE" sz="2400" dirty="0" smtClean="0">
                <a:solidFill>
                  <a:prstClr val="black"/>
                </a:solidFill>
              </a:rPr>
            </a:br>
            <a:r>
              <a:rPr lang="nl-BE" sz="2400" dirty="0" smtClean="0">
                <a:solidFill>
                  <a:prstClr val="black"/>
                </a:solidFill>
              </a:rPr>
              <a:t>taal en uitspraak</a:t>
            </a:r>
            <a:r>
              <a:rPr lang="nl-BE" sz="2400" dirty="0">
                <a:solidFill>
                  <a:prstClr val="black"/>
                </a:solidFill>
              </a:rPr>
              <a:t/>
            </a:r>
            <a:br>
              <a:rPr lang="nl-BE" sz="2400" dirty="0">
                <a:solidFill>
                  <a:prstClr val="black"/>
                </a:solidFill>
              </a:rPr>
            </a:br>
            <a:r>
              <a:rPr lang="nl-BE" sz="2400" dirty="0">
                <a:solidFill>
                  <a:prstClr val="black"/>
                </a:solidFill>
              </a:rPr>
              <a:t/>
            </a:r>
            <a:br>
              <a:rPr lang="nl-BE" sz="2400" dirty="0">
                <a:solidFill>
                  <a:prstClr val="black"/>
                </a:solidFill>
              </a:rPr>
            </a:br>
            <a:r>
              <a:rPr lang="nl-BE" sz="2400" dirty="0" smtClean="0">
                <a:solidFill>
                  <a:prstClr val="black"/>
                </a:solidFill>
              </a:rPr>
              <a:t/>
            </a:r>
            <a:br>
              <a:rPr lang="nl-BE" sz="2400" dirty="0" smtClean="0">
                <a:solidFill>
                  <a:prstClr val="black"/>
                </a:solidFill>
              </a:rPr>
            </a:br>
            <a:endParaRPr lang="nl-BE" sz="2400" dirty="0">
              <a:solidFill>
                <a:prstClr val="black"/>
              </a:solidFill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 flipH="1">
            <a:off x="1916624" y="3284984"/>
            <a:ext cx="2186211" cy="21602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2374259" y="3717032"/>
            <a:ext cx="1910235" cy="1314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 flipV="1">
            <a:off x="2374259" y="4365104"/>
            <a:ext cx="1910235" cy="6919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 flipV="1">
            <a:off x="2344800" y="4865197"/>
            <a:ext cx="1910234" cy="144412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47667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0070C0"/>
                </a:solidFill>
              </a:rPr>
              <a:t>1 </a:t>
            </a:r>
            <a:r>
              <a:rPr lang="nl-BE" sz="3200" dirty="0" err="1">
                <a:solidFill>
                  <a:srgbClr val="0070C0"/>
                </a:solidFill>
              </a:rPr>
              <a:t>ba</a:t>
            </a:r>
            <a:r>
              <a:rPr lang="nl-BE" sz="3200" dirty="0">
                <a:solidFill>
                  <a:srgbClr val="0070C0"/>
                </a:solidFill>
              </a:rPr>
              <a:t> – Ingenieursproject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043608" y="1058540"/>
            <a:ext cx="827009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</a:rPr>
              <a:t>Uitlegsessie </a:t>
            </a:r>
            <a:r>
              <a:rPr lang="nl-BE" sz="2400" b="1" dirty="0" smtClean="0">
                <a:solidFill>
                  <a:srgbClr val="0070C0"/>
                </a:solidFill>
              </a:rPr>
              <a:t>Presenteren van project </a:t>
            </a:r>
            <a:r>
              <a:rPr lang="nl-BE" sz="2200" dirty="0" smtClean="0">
                <a:solidFill>
                  <a:prstClr val="black"/>
                </a:solidFill>
              </a:rPr>
              <a:t>– </a:t>
            </a:r>
            <a:r>
              <a:rPr lang="nl-BE" sz="2200" dirty="0">
                <a:solidFill>
                  <a:prstClr val="black"/>
                </a:solidFill>
              </a:rPr>
              <a:t>90’</a:t>
            </a:r>
            <a:br>
              <a:rPr lang="nl-BE" sz="2200" dirty="0">
                <a:solidFill>
                  <a:prstClr val="black"/>
                </a:solidFill>
              </a:rPr>
            </a:br>
            <a:r>
              <a:rPr lang="nl-BE" sz="2200" dirty="0">
                <a:solidFill>
                  <a:prstClr val="black"/>
                </a:solidFill>
              </a:rPr>
              <a:t>	</a:t>
            </a:r>
          </a:p>
          <a:p>
            <a:r>
              <a:rPr lang="nl-BE" sz="2200" dirty="0">
                <a:solidFill>
                  <a:prstClr val="black"/>
                </a:solidFill>
              </a:rPr>
              <a:t>	</a:t>
            </a:r>
            <a:r>
              <a:rPr lang="nl-BE" sz="2200" dirty="0" smtClean="0">
                <a:solidFill>
                  <a:prstClr val="black"/>
                </a:solidFill>
              </a:rPr>
              <a:t>Peerassessment</a:t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smtClean="0">
                <a:solidFill>
                  <a:prstClr val="black"/>
                </a:solidFill>
              </a:rPr>
              <a:t>		studenten evalueren spreekgroepen</a:t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smtClean="0">
                <a:solidFill>
                  <a:prstClr val="black"/>
                </a:solidFill>
              </a:rPr>
              <a:t>		geven punten later aan coach</a:t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smtClean="0">
                <a:solidFill>
                  <a:prstClr val="black"/>
                </a:solidFill>
              </a:rPr>
              <a:t>		coach geeft later feedback </a:t>
            </a:r>
            <a:endParaRPr lang="nl-BE" sz="22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80075"/>
            <a:ext cx="32893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899592" y="3290208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prstClr val="black"/>
                </a:solidFill>
              </a:rPr>
              <a:t/>
            </a:r>
            <a:br>
              <a:rPr lang="nl-BE" sz="2400" dirty="0">
                <a:solidFill>
                  <a:prstClr val="black"/>
                </a:solidFill>
              </a:rPr>
            </a:br>
            <a:r>
              <a:rPr lang="nl-BE" sz="2400" dirty="0">
                <a:solidFill>
                  <a:prstClr val="black"/>
                </a:solidFill>
              </a:rPr>
              <a:t/>
            </a:r>
            <a:br>
              <a:rPr lang="nl-BE" sz="2400" dirty="0">
                <a:solidFill>
                  <a:prstClr val="black"/>
                </a:solidFill>
              </a:rPr>
            </a:br>
            <a:r>
              <a:rPr lang="nl-BE" sz="2400" dirty="0" smtClean="0">
                <a:solidFill>
                  <a:prstClr val="black"/>
                </a:solidFill>
              </a:rPr>
              <a:t>inhoud</a:t>
            </a:r>
            <a:r>
              <a:rPr lang="nl-BE" sz="2400" dirty="0">
                <a:solidFill>
                  <a:prstClr val="black"/>
                </a:solidFill>
              </a:rPr>
              <a:t/>
            </a:r>
            <a:br>
              <a:rPr lang="nl-BE" sz="2400" dirty="0">
                <a:solidFill>
                  <a:prstClr val="black"/>
                </a:solidFill>
              </a:rPr>
            </a:br>
            <a:r>
              <a:rPr lang="nl-BE" sz="2400" dirty="0" smtClean="0">
                <a:solidFill>
                  <a:prstClr val="black"/>
                </a:solidFill>
              </a:rPr>
              <a:t>structuur</a:t>
            </a:r>
            <a:br>
              <a:rPr lang="nl-BE" sz="2400" dirty="0" smtClean="0">
                <a:solidFill>
                  <a:prstClr val="black"/>
                </a:solidFill>
              </a:rPr>
            </a:br>
            <a:r>
              <a:rPr lang="nl-BE" sz="2400" dirty="0">
                <a:solidFill>
                  <a:prstClr val="black"/>
                </a:solidFill>
              </a:rPr>
              <a:t>opbouw dia’s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flipH="1">
            <a:off x="2278763" y="4259704"/>
            <a:ext cx="1836204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2360968" y="4259704"/>
            <a:ext cx="2211032" cy="32664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2841076" y="4284155"/>
            <a:ext cx="2355613" cy="64546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>
            <a:endCxn id="13" idx="1"/>
          </p:cNvCxnSpPr>
          <p:nvPr/>
        </p:nvCxnSpPr>
        <p:spPr>
          <a:xfrm>
            <a:off x="6126640" y="4082296"/>
            <a:ext cx="927929" cy="1756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7054569" y="3776697"/>
            <a:ext cx="208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extra commentaar, tips 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03548" y="479574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0070C0"/>
                </a:solidFill>
              </a:rPr>
              <a:t>2 </a:t>
            </a:r>
            <a:r>
              <a:rPr lang="nl-BE" sz="3200" dirty="0" err="1">
                <a:solidFill>
                  <a:srgbClr val="0070C0"/>
                </a:solidFill>
              </a:rPr>
              <a:t>ba</a:t>
            </a:r>
            <a:r>
              <a:rPr lang="nl-BE" sz="3200" dirty="0">
                <a:solidFill>
                  <a:srgbClr val="0070C0"/>
                </a:solidFill>
              </a:rPr>
              <a:t> – </a:t>
            </a:r>
            <a:r>
              <a:rPr lang="nl-BE" sz="3200" dirty="0" smtClean="0">
                <a:solidFill>
                  <a:srgbClr val="0070C0"/>
                </a:solidFill>
              </a:rPr>
              <a:t>Multidisciplinair </a:t>
            </a:r>
            <a:r>
              <a:rPr lang="nl-BE" sz="3200" dirty="0" smtClean="0">
                <a:solidFill>
                  <a:srgbClr val="0070C0"/>
                </a:solidFill>
              </a:rPr>
              <a:t>ingenieursproject</a:t>
            </a:r>
            <a:endParaRPr lang="nl-BE" sz="2000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99592" y="1484784"/>
            <a:ext cx="7956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</a:rPr>
              <a:t>Module </a:t>
            </a:r>
            <a:r>
              <a:rPr lang="nl-BE" sz="2400" b="1" dirty="0" smtClean="0">
                <a:solidFill>
                  <a:srgbClr val="0070C0"/>
                </a:solidFill>
              </a:rPr>
              <a:t>3a </a:t>
            </a:r>
            <a:r>
              <a:rPr lang="nl-BE" sz="2400" b="1" dirty="0">
                <a:solidFill>
                  <a:srgbClr val="0070C0"/>
                </a:solidFill>
              </a:rPr>
              <a:t>- </a:t>
            </a:r>
            <a:r>
              <a:rPr lang="nl-BE" sz="2400" b="1" dirty="0" smtClean="0">
                <a:solidFill>
                  <a:srgbClr val="0070C0"/>
                </a:solidFill>
              </a:rPr>
              <a:t>Presentatietechnieken </a:t>
            </a:r>
            <a:r>
              <a:rPr lang="nl-BE" sz="2200" dirty="0" smtClean="0">
                <a:solidFill>
                  <a:prstClr val="black"/>
                </a:solidFill>
              </a:rPr>
              <a:t>–  </a:t>
            </a:r>
            <a:r>
              <a:rPr lang="nl-BE" sz="2200" dirty="0">
                <a:solidFill>
                  <a:prstClr val="black"/>
                </a:solidFill>
              </a:rPr>
              <a:t>uitlegsessie </a:t>
            </a:r>
            <a:r>
              <a:rPr lang="nl-BE" sz="2200" dirty="0" smtClean="0">
                <a:solidFill>
                  <a:prstClr val="black"/>
                </a:solidFill>
              </a:rPr>
              <a:t>150</a:t>
            </a:r>
            <a:r>
              <a:rPr lang="nl-BE" sz="2200" dirty="0">
                <a:solidFill>
                  <a:prstClr val="black"/>
                </a:solidFill>
              </a:rPr>
              <a:t>’ </a:t>
            </a:r>
            <a:br>
              <a:rPr lang="nl-BE" sz="2200" dirty="0">
                <a:solidFill>
                  <a:prstClr val="black"/>
                </a:solidFill>
              </a:rPr>
            </a:br>
            <a:r>
              <a:rPr lang="nl-BE" sz="2200" dirty="0">
                <a:solidFill>
                  <a:prstClr val="black"/>
                </a:solidFill>
              </a:rPr>
              <a:t>	</a:t>
            </a:r>
            <a:endParaRPr lang="nl-BE" sz="2200" dirty="0" smtClean="0">
              <a:solidFill>
                <a:prstClr val="black"/>
              </a:solidFill>
            </a:endParaRPr>
          </a:p>
          <a:p>
            <a:r>
              <a:rPr lang="nl-BE" sz="2200" dirty="0" smtClean="0">
                <a:solidFill>
                  <a:prstClr val="black"/>
                </a:solidFill>
              </a:rPr>
              <a:t>uitdieping van introductie 1 </a:t>
            </a:r>
            <a:r>
              <a:rPr lang="nl-BE" sz="2200" dirty="0" err="1" smtClean="0">
                <a:solidFill>
                  <a:prstClr val="black"/>
                </a:solidFill>
              </a:rPr>
              <a:t>ba</a:t>
            </a:r>
            <a:r>
              <a:rPr lang="nl-BE" sz="2200" dirty="0" smtClean="0">
                <a:solidFill>
                  <a:prstClr val="black"/>
                </a:solidFill>
              </a:rPr>
              <a:t> </a:t>
            </a:r>
            <a:br>
              <a:rPr lang="nl-BE" sz="2200" dirty="0" smtClean="0">
                <a:solidFill>
                  <a:prstClr val="black"/>
                </a:solidFill>
              </a:rPr>
            </a:br>
            <a:endParaRPr lang="nl-BE" sz="2200" dirty="0">
              <a:solidFill>
                <a:prstClr val="black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99592" y="2564904"/>
            <a:ext cx="69040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200" dirty="0">
                <a:solidFill>
                  <a:prstClr val="black"/>
                </a:solidFill>
              </a:rPr>
              <a:t>cf. 1 </a:t>
            </a:r>
            <a:r>
              <a:rPr lang="nl-BE" sz="2200" dirty="0" err="1" smtClean="0">
                <a:solidFill>
                  <a:prstClr val="black"/>
                </a:solidFill>
              </a:rPr>
              <a:t>ba</a:t>
            </a:r>
            <a:r>
              <a:rPr lang="nl-BE" sz="2200" dirty="0" smtClean="0">
                <a:solidFill>
                  <a:prstClr val="black"/>
                </a:solidFill>
              </a:rPr>
              <a:t>: zelfde </a:t>
            </a:r>
            <a:r>
              <a:rPr lang="nl-BE" sz="2200" dirty="0">
                <a:solidFill>
                  <a:prstClr val="black"/>
                </a:solidFill>
              </a:rPr>
              <a:t>checklist</a:t>
            </a:r>
            <a:br>
              <a:rPr lang="nl-BE" sz="2200" dirty="0">
                <a:solidFill>
                  <a:prstClr val="black"/>
                </a:solidFill>
              </a:rPr>
            </a:br>
            <a:r>
              <a:rPr lang="nl-BE" sz="22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71600" y="3550369"/>
            <a:ext cx="836114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</a:rPr>
              <a:t>Module </a:t>
            </a:r>
            <a:r>
              <a:rPr lang="nl-BE" sz="2400" b="1" dirty="0" smtClean="0">
                <a:solidFill>
                  <a:srgbClr val="0070C0"/>
                </a:solidFill>
              </a:rPr>
              <a:t>3b – Training presentatietechnieken </a:t>
            </a:r>
            <a:endParaRPr lang="nl-BE" sz="2200" dirty="0">
              <a:solidFill>
                <a:srgbClr val="0070C0"/>
              </a:solidFill>
            </a:endParaRPr>
          </a:p>
          <a:p>
            <a:r>
              <a:rPr lang="nl-BE" sz="2200" dirty="0" smtClean="0">
                <a:solidFill>
                  <a:prstClr val="black"/>
                </a:solidFill>
              </a:rPr>
              <a:t>	</a:t>
            </a:r>
          </a:p>
          <a:p>
            <a:r>
              <a:rPr lang="nl-BE" sz="2200" dirty="0" smtClean="0">
                <a:solidFill>
                  <a:prstClr val="black"/>
                </a:solidFill>
              </a:rPr>
              <a:t>tussentijdse presentatie  </a:t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smtClean="0">
                <a:solidFill>
                  <a:prstClr val="black"/>
                </a:solidFill>
              </a:rPr>
              <a:t>thema </a:t>
            </a:r>
            <a:r>
              <a:rPr lang="nl-BE" sz="2200" dirty="0" smtClean="0">
                <a:solidFill>
                  <a:prstClr val="black"/>
                </a:solidFill>
              </a:rPr>
              <a:t>(MIP) in </a:t>
            </a:r>
            <a:r>
              <a:rPr lang="nl-BE" sz="2200" dirty="0" smtClean="0">
                <a:solidFill>
                  <a:prstClr val="black"/>
                </a:solidFill>
              </a:rPr>
              <a:t>overleg met coaches </a:t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smtClean="0">
                <a:solidFill>
                  <a:prstClr val="black"/>
                </a:solidFill>
              </a:rPr>
              <a:t>alle studenten aanwezig tijdens alle presentaties</a:t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smtClean="0">
                <a:solidFill>
                  <a:prstClr val="black"/>
                </a:solidFill>
              </a:rPr>
              <a:t>peerassessment </a:t>
            </a:r>
            <a:r>
              <a:rPr lang="nl-BE" sz="2200" dirty="0" smtClean="0">
                <a:solidFill>
                  <a:prstClr val="black"/>
                </a:solidFill>
              </a:rPr>
              <a:t>– </a:t>
            </a:r>
            <a:r>
              <a:rPr lang="nl-BE" sz="2200" dirty="0" err="1" smtClean="0">
                <a:solidFill>
                  <a:prstClr val="black"/>
                </a:solidFill>
              </a:rPr>
              <a:t>selfassessment</a:t>
            </a:r>
            <a:endParaRPr lang="nl-BE" sz="2200" dirty="0" smtClean="0">
              <a:solidFill>
                <a:prstClr val="black"/>
              </a:solidFill>
            </a:endParaRPr>
          </a:p>
          <a:p>
            <a:endParaRPr lang="nl-BE" sz="2200" dirty="0">
              <a:solidFill>
                <a:prstClr val="black"/>
              </a:solidFill>
            </a:endParaRPr>
          </a:p>
          <a:p>
            <a:r>
              <a:rPr lang="nl-BE" sz="2200" b="1" dirty="0" smtClean="0">
                <a:solidFill>
                  <a:srgbClr val="0070C0"/>
                </a:solidFill>
              </a:rPr>
              <a:t>LP punten op tussentijdse presentaties </a:t>
            </a:r>
            <a:r>
              <a:rPr lang="nl-BE" sz="2200" b="1" dirty="0">
                <a:solidFill>
                  <a:srgbClr val="0070C0"/>
                </a:solidFill>
              </a:rPr>
              <a:t/>
            </a:r>
            <a:br>
              <a:rPr lang="nl-BE" sz="2200" b="1" dirty="0">
                <a:solidFill>
                  <a:srgbClr val="0070C0"/>
                </a:solidFill>
              </a:rPr>
            </a:br>
            <a:r>
              <a:rPr lang="nl-BE" sz="2200" b="1" dirty="0" smtClean="0">
                <a:solidFill>
                  <a:srgbClr val="0070C0"/>
                </a:solidFill>
              </a:rPr>
              <a:t>(</a:t>
            </a:r>
            <a:r>
              <a:rPr lang="nl-BE" sz="2200" b="1" dirty="0">
                <a:solidFill>
                  <a:srgbClr val="0070C0"/>
                </a:solidFill>
              </a:rPr>
              <a:t>taal, uitspraak, opbouw dia’s, lichaamstaal …)</a:t>
            </a:r>
          </a:p>
          <a:p>
            <a:r>
              <a:rPr lang="nl-BE" sz="2200" dirty="0" smtClean="0">
                <a:solidFill>
                  <a:prstClr val="black"/>
                </a:solidFill>
              </a:rPr>
              <a:t/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smtClean="0">
                <a:solidFill>
                  <a:prstClr val="black"/>
                </a:solidFill>
              </a:rPr>
              <a:t>	</a:t>
            </a:r>
            <a:r>
              <a:rPr lang="nl-BE" sz="2200" dirty="0">
                <a:solidFill>
                  <a:prstClr val="black"/>
                </a:solidFill>
              </a:rPr>
              <a:t>	</a:t>
            </a:r>
            <a:r>
              <a:rPr lang="nl-BE" sz="2200" dirty="0" smtClean="0">
                <a:solidFill>
                  <a:prstClr val="black"/>
                </a:solidFill>
              </a:rPr>
              <a:t>	</a:t>
            </a:r>
          </a:p>
          <a:p>
            <a:r>
              <a:rPr lang="nl-BE" sz="22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766" y="-27384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03548" y="479574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0070C0"/>
                </a:solidFill>
              </a:rPr>
              <a:t>2 </a:t>
            </a:r>
            <a:r>
              <a:rPr lang="nl-BE" sz="3200" dirty="0" err="1">
                <a:solidFill>
                  <a:srgbClr val="0070C0"/>
                </a:solidFill>
              </a:rPr>
              <a:t>ba</a:t>
            </a:r>
            <a:r>
              <a:rPr lang="nl-BE" sz="3200" dirty="0">
                <a:solidFill>
                  <a:srgbClr val="0070C0"/>
                </a:solidFill>
              </a:rPr>
              <a:t> – </a:t>
            </a:r>
            <a:r>
              <a:rPr lang="nl-BE" sz="3200" dirty="0" smtClean="0">
                <a:solidFill>
                  <a:srgbClr val="0070C0"/>
                </a:solidFill>
              </a:rPr>
              <a:t>Multidisciplinair </a:t>
            </a:r>
            <a:r>
              <a:rPr lang="nl-BE" sz="3200" dirty="0" smtClean="0">
                <a:solidFill>
                  <a:srgbClr val="0070C0"/>
                </a:solidFill>
              </a:rPr>
              <a:t>ingenieursproject</a:t>
            </a:r>
            <a:endParaRPr lang="nl-BE" sz="2000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27584" y="1755477"/>
            <a:ext cx="83611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</a:rPr>
              <a:t>Module </a:t>
            </a:r>
            <a:r>
              <a:rPr lang="nl-BE" sz="2400" b="1" dirty="0" smtClean="0">
                <a:solidFill>
                  <a:srgbClr val="0070C0"/>
                </a:solidFill>
              </a:rPr>
              <a:t>3b – Training presentatietechnieken </a:t>
            </a:r>
            <a:endParaRPr lang="nl-BE" sz="2200" dirty="0">
              <a:solidFill>
                <a:srgbClr val="0070C0"/>
              </a:solidFill>
            </a:endParaRPr>
          </a:p>
          <a:p>
            <a:r>
              <a:rPr lang="nl-BE" sz="2200" dirty="0" smtClean="0">
                <a:solidFill>
                  <a:prstClr val="black"/>
                </a:solidFill>
              </a:rPr>
              <a:t>	</a:t>
            </a:r>
            <a:endParaRPr lang="nl-BE" sz="2200" dirty="0">
              <a:solidFill>
                <a:prstClr val="black"/>
              </a:solidFill>
            </a:endParaRPr>
          </a:p>
          <a:p>
            <a:r>
              <a:rPr lang="nl-BE" sz="2200" dirty="0" smtClean="0">
                <a:solidFill>
                  <a:prstClr val="black"/>
                </a:solidFill>
              </a:rPr>
              <a:t>	peerassessment</a:t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smtClean="0">
                <a:solidFill>
                  <a:prstClr val="black"/>
                </a:solidFill>
              </a:rPr>
              <a:t>	</a:t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smtClean="0">
                <a:solidFill>
                  <a:prstClr val="black"/>
                </a:solidFill>
              </a:rPr>
              <a:t>	klasgesprek</a:t>
            </a:r>
            <a:r>
              <a:rPr lang="nl-BE" sz="2200" dirty="0">
                <a:solidFill>
                  <a:prstClr val="black"/>
                </a:solidFill>
              </a:rPr>
              <a:t/>
            </a:r>
            <a:br>
              <a:rPr lang="nl-BE" sz="2200" dirty="0">
                <a:solidFill>
                  <a:prstClr val="black"/>
                </a:solidFill>
              </a:rPr>
            </a:br>
            <a:r>
              <a:rPr lang="nl-BE" sz="2200" dirty="0">
                <a:solidFill>
                  <a:prstClr val="black"/>
                </a:solidFill>
              </a:rPr>
              <a:t>	</a:t>
            </a:r>
            <a:r>
              <a:rPr lang="nl-BE" sz="2200" dirty="0" smtClean="0">
                <a:solidFill>
                  <a:prstClr val="black"/>
                </a:solidFill>
              </a:rPr>
              <a:t>	</a:t>
            </a:r>
          </a:p>
          <a:p>
            <a:r>
              <a:rPr lang="nl-BE" sz="22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94" y="2357230"/>
            <a:ext cx="2735436" cy="41951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62" y="44624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ugent.be/ea/img/facultaire-site/fea-centraal/logoFEA/logoF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38" y="288368"/>
            <a:ext cx="792424" cy="7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899592" y="404664"/>
            <a:ext cx="8244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Leen Pollefliet</a:t>
            </a:r>
          </a:p>
          <a:p>
            <a:endParaRPr lang="nl-B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Germaniste (master talen)</a:t>
            </a:r>
            <a:b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vanaf </a:t>
            </a: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 </a:t>
            </a:r>
            <a:b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opleiding Industrieel </a:t>
            </a: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ingenieur Gent</a:t>
            </a:r>
            <a:b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vanaf 2014 </a:t>
            </a:r>
          </a:p>
          <a:p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 opleiding Burgerlijk ingenieur Gent</a:t>
            </a: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835696" y="3356992"/>
            <a:ext cx="7048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 </a:t>
            </a: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b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Handboek Schrijven: </a:t>
            </a:r>
            <a:b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van verslag tot eindwerk – do’s &amp; </a:t>
            </a:r>
            <a:r>
              <a:rPr lang="nl-BE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don’ts</a:t>
            </a:r>
            <a:endParaRPr lang="nl-BE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2016: druk 8 + </a:t>
            </a:r>
            <a:r>
              <a:rPr lang="nl-BE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webtool</a:t>
            </a: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AutoShape 4" descr="Universiteit 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6" descr="Universiteit G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31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937"/>
            <a:ext cx="1864099" cy="14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een\Documents\_ werk\BOEK DO &amp; DON'T\handboek\illustraties en foto's\cover\°°cover druk acht - co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31" y="5013176"/>
            <a:ext cx="1162447" cy="16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03548" y="479574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0070C0"/>
                </a:solidFill>
              </a:rPr>
              <a:t>2 </a:t>
            </a:r>
            <a:r>
              <a:rPr lang="nl-BE" sz="3200" dirty="0" err="1">
                <a:solidFill>
                  <a:srgbClr val="0070C0"/>
                </a:solidFill>
              </a:rPr>
              <a:t>ba</a:t>
            </a:r>
            <a:r>
              <a:rPr lang="nl-BE" sz="3200" dirty="0">
                <a:solidFill>
                  <a:srgbClr val="0070C0"/>
                </a:solidFill>
              </a:rPr>
              <a:t> – </a:t>
            </a:r>
            <a:r>
              <a:rPr lang="nl-BE" sz="3200" dirty="0" smtClean="0">
                <a:solidFill>
                  <a:srgbClr val="0070C0"/>
                </a:solidFill>
              </a:rPr>
              <a:t>Multidisciplinair </a:t>
            </a:r>
            <a:r>
              <a:rPr lang="nl-BE" sz="3200" dirty="0" smtClean="0">
                <a:solidFill>
                  <a:srgbClr val="0070C0"/>
                </a:solidFill>
              </a:rPr>
              <a:t>ingenieursproject</a:t>
            </a:r>
            <a:endParaRPr lang="nl-BE" sz="2000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27584" y="1755477"/>
            <a:ext cx="83611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</a:rPr>
              <a:t>Module </a:t>
            </a:r>
            <a:r>
              <a:rPr lang="nl-BE" sz="2400" b="1" dirty="0" smtClean="0">
                <a:solidFill>
                  <a:srgbClr val="0070C0"/>
                </a:solidFill>
              </a:rPr>
              <a:t>3b – Training presentatietechnieken </a:t>
            </a:r>
            <a:endParaRPr lang="nl-BE" sz="2200" dirty="0">
              <a:solidFill>
                <a:srgbClr val="0070C0"/>
              </a:solidFill>
            </a:endParaRPr>
          </a:p>
          <a:p>
            <a:r>
              <a:rPr lang="nl-BE" sz="2200" dirty="0" smtClean="0">
                <a:solidFill>
                  <a:prstClr val="black"/>
                </a:solidFill>
              </a:rPr>
              <a:t>	</a:t>
            </a:r>
          </a:p>
          <a:p>
            <a:r>
              <a:rPr lang="nl-BE" sz="2200" dirty="0" smtClean="0">
                <a:solidFill>
                  <a:prstClr val="black"/>
                </a:solidFill>
              </a:rPr>
              <a:t>	</a:t>
            </a:r>
            <a:r>
              <a:rPr lang="nl-BE" sz="2200" dirty="0" err="1" smtClean="0">
                <a:solidFill>
                  <a:prstClr val="black"/>
                </a:solidFill>
              </a:rPr>
              <a:t>selfassessment</a:t>
            </a:r>
            <a:r>
              <a:rPr lang="nl-BE" sz="2200" dirty="0" smtClean="0">
                <a:solidFill>
                  <a:prstClr val="black"/>
                </a:solidFill>
              </a:rPr>
              <a:t/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smtClean="0">
                <a:solidFill>
                  <a:prstClr val="black"/>
                </a:solidFill>
              </a:rPr>
              <a:t>	</a:t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smtClean="0">
                <a:solidFill>
                  <a:prstClr val="black"/>
                </a:solidFill>
              </a:rPr>
              <a:t>		</a:t>
            </a:r>
            <a:r>
              <a:rPr lang="nl-BE" sz="2200" dirty="0">
                <a:solidFill>
                  <a:prstClr val="black"/>
                </a:solidFill>
              </a:rPr>
              <a:t/>
            </a:r>
            <a:br>
              <a:rPr lang="nl-BE" sz="2200" dirty="0">
                <a:solidFill>
                  <a:prstClr val="black"/>
                </a:solidFill>
              </a:rPr>
            </a:br>
            <a:r>
              <a:rPr lang="nl-BE" sz="2200" dirty="0">
                <a:solidFill>
                  <a:prstClr val="black"/>
                </a:solidFill>
              </a:rPr>
              <a:t>	</a:t>
            </a:r>
            <a:r>
              <a:rPr lang="nl-BE" sz="2200" dirty="0" smtClean="0">
                <a:solidFill>
                  <a:prstClr val="black"/>
                </a:solidFill>
              </a:rPr>
              <a:t>	</a:t>
            </a:r>
          </a:p>
          <a:p>
            <a:r>
              <a:rPr lang="nl-BE" sz="22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48" y="2492896"/>
            <a:ext cx="3272154" cy="389170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454" y="44624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7584" y="465672"/>
            <a:ext cx="7401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0070C0"/>
                </a:solidFill>
              </a:rPr>
              <a:t>3 </a:t>
            </a:r>
            <a:r>
              <a:rPr lang="nl-BE" sz="3200" dirty="0" err="1">
                <a:solidFill>
                  <a:srgbClr val="0070C0"/>
                </a:solidFill>
              </a:rPr>
              <a:t>ba</a:t>
            </a:r>
            <a:r>
              <a:rPr lang="nl-BE" sz="3200" dirty="0">
                <a:solidFill>
                  <a:srgbClr val="0070C0"/>
                </a:solidFill>
              </a:rPr>
              <a:t> – </a:t>
            </a:r>
            <a:r>
              <a:rPr lang="nl-BE" sz="3200" dirty="0" smtClean="0">
                <a:solidFill>
                  <a:srgbClr val="0070C0"/>
                </a:solidFill>
              </a:rPr>
              <a:t>Bachelorproef</a:t>
            </a:r>
            <a:endParaRPr lang="nl-BE" sz="2000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27584" y="1188480"/>
            <a:ext cx="7910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</a:rPr>
              <a:t>Module 4</a:t>
            </a:r>
            <a:r>
              <a:rPr lang="nl-BE" sz="2400" b="1" dirty="0" smtClean="0">
                <a:solidFill>
                  <a:srgbClr val="0070C0"/>
                </a:solidFill>
              </a:rPr>
              <a:t> </a:t>
            </a:r>
            <a:r>
              <a:rPr lang="nl-BE" sz="2400" b="1" dirty="0">
                <a:solidFill>
                  <a:srgbClr val="0070C0"/>
                </a:solidFill>
              </a:rPr>
              <a:t>- </a:t>
            </a:r>
            <a:r>
              <a:rPr lang="nl-BE" sz="2400" b="1" dirty="0" smtClean="0">
                <a:solidFill>
                  <a:srgbClr val="0070C0"/>
                </a:solidFill>
              </a:rPr>
              <a:t> Schrijven, eindwerken </a:t>
            </a:r>
            <a:r>
              <a:rPr lang="nl-BE" sz="2200" dirty="0" smtClean="0">
                <a:solidFill>
                  <a:prstClr val="black"/>
                </a:solidFill>
              </a:rPr>
              <a:t>–  uitlegsessie 150</a:t>
            </a:r>
            <a:r>
              <a:rPr lang="nl-BE" sz="2200" dirty="0">
                <a:solidFill>
                  <a:prstClr val="black"/>
                </a:solidFill>
              </a:rPr>
              <a:t>’ </a:t>
            </a:r>
            <a:br>
              <a:rPr lang="nl-BE" sz="2200" dirty="0">
                <a:solidFill>
                  <a:prstClr val="black"/>
                </a:solidFill>
              </a:rPr>
            </a:br>
            <a:r>
              <a:rPr lang="nl-BE" sz="2200" dirty="0">
                <a:solidFill>
                  <a:prstClr val="black"/>
                </a:solidFill>
              </a:rPr>
              <a:t>	</a:t>
            </a:r>
            <a:r>
              <a:rPr lang="nl-BE" sz="2200" dirty="0" smtClean="0">
                <a:solidFill>
                  <a:prstClr val="black"/>
                </a:solidFill>
              </a:rPr>
              <a:t/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smtClean="0">
                <a:solidFill>
                  <a:prstClr val="black"/>
                </a:solidFill>
              </a:rPr>
              <a:t>Verwijzing naar </a:t>
            </a:r>
            <a:r>
              <a:rPr lang="nl-BE" sz="2200" b="1" dirty="0" smtClean="0">
                <a:solidFill>
                  <a:prstClr val="black"/>
                </a:solidFill>
              </a:rPr>
              <a:t>specifieke bundels van opleiding</a:t>
            </a:r>
            <a:r>
              <a:rPr lang="nl-BE" sz="2200" dirty="0" smtClean="0">
                <a:solidFill>
                  <a:prstClr val="black"/>
                </a:solidFill>
              </a:rPr>
              <a:t/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smtClean="0">
                <a:solidFill>
                  <a:prstClr val="black"/>
                </a:solidFill>
              </a:rPr>
              <a:t>(LP </a:t>
            </a:r>
            <a:r>
              <a:rPr lang="nl-BE" sz="2200" dirty="0" smtClean="0">
                <a:solidFill>
                  <a:prstClr val="black"/>
                </a:solidFill>
              </a:rPr>
              <a:t>op voorhand briefing met Stefaan L</a:t>
            </a:r>
            <a:r>
              <a:rPr lang="nl-BE" sz="2200" dirty="0" smtClean="0">
                <a:solidFill>
                  <a:prstClr val="black"/>
                </a:solidFill>
              </a:rPr>
              <a:t>)</a:t>
            </a:r>
            <a:endParaRPr lang="nl-BE" sz="2200" dirty="0" smtClean="0">
              <a:solidFill>
                <a:prstClr val="black"/>
              </a:solidFill>
            </a:endParaRPr>
          </a:p>
          <a:p>
            <a:endParaRPr lang="nl-BE" sz="2000" dirty="0">
              <a:solidFill>
                <a:prstClr val="black"/>
              </a:solidFill>
            </a:endParaRPr>
          </a:p>
          <a:p>
            <a:endParaRPr lang="nl-BE" sz="2200" dirty="0">
              <a:solidFill>
                <a:prstClr val="black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99592" y="285293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 smtClean="0"/>
              <a:t>Uitdieping uitlegsessie 1 </a:t>
            </a:r>
            <a:r>
              <a:rPr lang="nl-BE" sz="2200" dirty="0" err="1" smtClean="0"/>
              <a:t>ba</a:t>
            </a:r>
            <a:r>
              <a:rPr lang="nl-BE" sz="2200" dirty="0" smtClean="0"/>
              <a:t> Schrijven van verslag</a:t>
            </a:r>
            <a:br>
              <a:rPr lang="nl-BE" sz="2200" dirty="0" smtClean="0"/>
            </a:br>
            <a:r>
              <a:rPr lang="nl-BE" sz="2200" dirty="0" smtClean="0"/>
              <a:t>Verwijzing handboek Schrijven 1 </a:t>
            </a:r>
            <a:r>
              <a:rPr lang="nl-BE" sz="2200" dirty="0" err="1" smtClean="0"/>
              <a:t>ba</a:t>
            </a:r>
            <a:endParaRPr lang="nl-BE" sz="2200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899592" y="4221088"/>
            <a:ext cx="7895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 smtClean="0"/>
              <a:t>Bachelorproef – stageverslag – wetenschappelijke paper – populairwetenschappelijk artikel – academische poster</a:t>
            </a:r>
            <a:endParaRPr lang="nl-BE" sz="2200" dirty="0"/>
          </a:p>
        </p:txBody>
      </p:sp>
      <p:sp>
        <p:nvSpPr>
          <p:cNvPr id="7" name="Tekstvak 6"/>
          <p:cNvSpPr txBox="1"/>
          <p:nvPr/>
        </p:nvSpPr>
        <p:spPr>
          <a:xfrm>
            <a:off x="899592" y="5225497"/>
            <a:ext cx="7512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/>
              <a:t>Alle voorbeeldzinnen </a:t>
            </a:r>
            <a:r>
              <a:rPr lang="nl-BE" sz="2200" dirty="0" smtClean="0"/>
              <a:t>uitlegsessie </a:t>
            </a:r>
            <a:br>
              <a:rPr lang="nl-BE" sz="2200" dirty="0" smtClean="0"/>
            </a:br>
            <a:r>
              <a:rPr lang="nl-BE" sz="2200" dirty="0" smtClean="0"/>
              <a:t>uit </a:t>
            </a:r>
            <a:r>
              <a:rPr lang="nl-BE" sz="2200" dirty="0"/>
              <a:t>bachelor- en </a:t>
            </a:r>
            <a:r>
              <a:rPr lang="nl-BE" sz="2200" dirty="0" smtClean="0"/>
              <a:t>masterproeven</a:t>
            </a:r>
            <a:br>
              <a:rPr lang="nl-BE" sz="2200" dirty="0" smtClean="0"/>
            </a:br>
            <a:r>
              <a:rPr lang="nl-BE" sz="2200" dirty="0" smtClean="0">
                <a:sym typeface="Wingdings" panose="05000000000000000000" pitchFamily="2" charset="2"/>
              </a:rPr>
              <a:t> </a:t>
            </a:r>
            <a:r>
              <a:rPr lang="nl-BE" sz="2200" dirty="0" err="1" smtClean="0">
                <a:sym typeface="Wingdings" panose="05000000000000000000" pitchFamily="2" charset="2"/>
              </a:rPr>
              <a:t>feedforward</a:t>
            </a:r>
            <a:r>
              <a:rPr lang="nl-BE" sz="2200" dirty="0"/>
              <a:t/>
            </a:r>
            <a:br>
              <a:rPr lang="nl-BE" sz="2200" dirty="0"/>
            </a:br>
            <a:endParaRPr lang="nl-BE" sz="2200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leen\Documents\_ werk\BOEK DO &amp; DON'T\handboek\illustraties en foto's\cover\°°cover druk acht - co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56" y="3312138"/>
            <a:ext cx="543706" cy="7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7584" y="465672"/>
            <a:ext cx="7401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0070C0"/>
                </a:solidFill>
              </a:rPr>
              <a:t>3 </a:t>
            </a:r>
            <a:r>
              <a:rPr lang="nl-BE" sz="3200" dirty="0" err="1">
                <a:solidFill>
                  <a:srgbClr val="0070C0"/>
                </a:solidFill>
              </a:rPr>
              <a:t>ba</a:t>
            </a:r>
            <a:r>
              <a:rPr lang="nl-BE" sz="3200" dirty="0">
                <a:solidFill>
                  <a:srgbClr val="0070C0"/>
                </a:solidFill>
              </a:rPr>
              <a:t> – </a:t>
            </a:r>
            <a:r>
              <a:rPr lang="nl-BE" sz="3200" dirty="0" smtClean="0">
                <a:solidFill>
                  <a:srgbClr val="0070C0"/>
                </a:solidFill>
              </a:rPr>
              <a:t>Bachelorproef</a:t>
            </a:r>
            <a:endParaRPr lang="nl-BE" sz="2000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187624" y="1412776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Evaluatie</a:t>
            </a:r>
          </a:p>
          <a:p>
            <a:endParaRPr lang="nl-BE" sz="2200" dirty="0"/>
          </a:p>
          <a:p>
            <a:r>
              <a:rPr lang="nl-BE" sz="2200" dirty="0" smtClean="0"/>
              <a:t>BP verslag</a:t>
            </a:r>
            <a:br>
              <a:rPr lang="nl-BE" sz="2200" dirty="0" smtClean="0"/>
            </a:br>
            <a:r>
              <a:rPr lang="nl-BE" sz="2200" dirty="0" smtClean="0"/>
              <a:t>	LP leest alle </a:t>
            </a:r>
            <a:r>
              <a:rPr lang="nl-BE" sz="2200" dirty="0" err="1" smtClean="0"/>
              <a:t>bachelorproeven</a:t>
            </a:r>
            <a:r>
              <a:rPr lang="nl-BE" sz="2200" dirty="0" smtClean="0"/>
              <a:t> door </a:t>
            </a:r>
            <a:br>
              <a:rPr lang="nl-BE" sz="2200" dirty="0" smtClean="0"/>
            </a:br>
            <a:r>
              <a:rPr lang="nl-BE" sz="2200" dirty="0" smtClean="0"/>
              <a:t>	(taal, opmaak …)</a:t>
            </a:r>
          </a:p>
          <a:p>
            <a:endParaRPr lang="nl-BE" sz="2200" dirty="0"/>
          </a:p>
          <a:p>
            <a:endParaRPr lang="nl-BE" sz="2200" dirty="0" smtClean="0"/>
          </a:p>
          <a:p>
            <a:r>
              <a:rPr lang="nl-BE" sz="2200" dirty="0" smtClean="0"/>
              <a:t>BP presentatie</a:t>
            </a:r>
            <a:br>
              <a:rPr lang="nl-BE" sz="2200" dirty="0" smtClean="0"/>
            </a:br>
            <a:r>
              <a:rPr lang="nl-BE" sz="2200" dirty="0" smtClean="0"/>
              <a:t>	LP bekijkt en beoordeelt alle presentaties </a:t>
            </a:r>
            <a:br>
              <a:rPr lang="nl-BE" sz="2200" dirty="0" smtClean="0"/>
            </a:br>
            <a:r>
              <a:rPr lang="nl-BE" sz="2200" dirty="0" smtClean="0"/>
              <a:t>	(taal, uitspraak, opbouw dia’s, lichaamstaal …)</a:t>
            </a:r>
            <a:endParaRPr lang="nl-BE" sz="2200" dirty="0"/>
          </a:p>
        </p:txBody>
      </p:sp>
    </p:spTree>
    <p:extLst>
      <p:ext uri="{BB962C8B-B14F-4D97-AF65-F5344CB8AC3E}">
        <p14:creationId xmlns:p14="http://schemas.microsoft.com/office/powerpoint/2010/main" val="32439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476672"/>
            <a:ext cx="7401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0070C0"/>
                </a:solidFill>
              </a:rPr>
              <a:t>1 ma </a:t>
            </a:r>
            <a:r>
              <a:rPr lang="nl-BE" sz="3200" dirty="0">
                <a:solidFill>
                  <a:srgbClr val="0070C0"/>
                </a:solidFill>
              </a:rPr>
              <a:t>– </a:t>
            </a:r>
            <a:r>
              <a:rPr lang="nl-BE" sz="3200" dirty="0" smtClean="0">
                <a:solidFill>
                  <a:srgbClr val="0070C0"/>
                </a:solidFill>
              </a:rPr>
              <a:t>Masterproef (MP</a:t>
            </a:r>
            <a:r>
              <a:rPr lang="nl-BE" sz="3200" dirty="0" smtClean="0">
                <a:solidFill>
                  <a:srgbClr val="0070C0"/>
                </a:solidFill>
              </a:rPr>
              <a:t>)</a:t>
            </a:r>
            <a:endParaRPr lang="nl-BE" sz="2000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27584" y="1199480"/>
            <a:ext cx="820891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</a:rPr>
              <a:t>Module 5</a:t>
            </a:r>
            <a:r>
              <a:rPr lang="nl-BE" sz="2400" b="1" dirty="0" smtClean="0">
                <a:solidFill>
                  <a:srgbClr val="0070C0"/>
                </a:solidFill>
              </a:rPr>
              <a:t> </a:t>
            </a:r>
            <a:r>
              <a:rPr lang="nl-BE" sz="2400" b="1" dirty="0">
                <a:solidFill>
                  <a:srgbClr val="0070C0"/>
                </a:solidFill>
              </a:rPr>
              <a:t>- </a:t>
            </a:r>
            <a:r>
              <a:rPr lang="nl-BE" sz="2400" b="1" dirty="0" smtClean="0">
                <a:solidFill>
                  <a:srgbClr val="0070C0"/>
                </a:solidFill>
              </a:rPr>
              <a:t> Schrijven, </a:t>
            </a:r>
            <a:br>
              <a:rPr lang="nl-BE" sz="2400" b="1" dirty="0" smtClean="0">
                <a:solidFill>
                  <a:srgbClr val="0070C0"/>
                </a:solidFill>
              </a:rPr>
            </a:br>
            <a:r>
              <a:rPr lang="nl-BE" sz="2400" b="1" dirty="0" smtClean="0">
                <a:solidFill>
                  <a:srgbClr val="0070C0"/>
                </a:solidFill>
              </a:rPr>
              <a:t>		masterproeven </a:t>
            </a:r>
            <a:r>
              <a:rPr lang="nl-BE" sz="2400" dirty="0" smtClean="0">
                <a:solidFill>
                  <a:srgbClr val="0070C0"/>
                </a:solidFill>
              </a:rPr>
              <a:t>(5’)</a:t>
            </a:r>
            <a:br>
              <a:rPr lang="nl-BE" sz="2400" dirty="0" smtClean="0">
                <a:solidFill>
                  <a:srgbClr val="0070C0"/>
                </a:solidFill>
              </a:rPr>
            </a:br>
            <a:r>
              <a:rPr lang="nl-BE" sz="2400" b="1" dirty="0" smtClean="0">
                <a:solidFill>
                  <a:srgbClr val="0070C0"/>
                </a:solidFill>
              </a:rPr>
              <a:t>		zakelijke correspondentie</a:t>
            </a:r>
            <a:br>
              <a:rPr lang="nl-BE" sz="2400" b="1" dirty="0" smtClean="0">
                <a:solidFill>
                  <a:srgbClr val="0070C0"/>
                </a:solidFill>
              </a:rPr>
            </a:br>
            <a:r>
              <a:rPr lang="nl-BE" sz="2400" b="1" dirty="0" smtClean="0">
                <a:solidFill>
                  <a:srgbClr val="0070C0"/>
                </a:solidFill>
              </a:rPr>
              <a:t>		solliciteren  </a:t>
            </a:r>
            <a:r>
              <a:rPr lang="nl-BE" sz="2200" dirty="0" smtClean="0">
                <a:solidFill>
                  <a:prstClr val="black"/>
                </a:solidFill>
              </a:rPr>
              <a:t>–  uitlegsessie 150’</a:t>
            </a:r>
          </a:p>
          <a:p>
            <a:endParaRPr lang="nl-BE" sz="2200" dirty="0">
              <a:solidFill>
                <a:prstClr val="black"/>
              </a:solidFill>
            </a:endParaRPr>
          </a:p>
          <a:p>
            <a:r>
              <a:rPr lang="nl-BE" sz="2200" dirty="0" smtClean="0">
                <a:solidFill>
                  <a:prstClr val="black"/>
                </a:solidFill>
              </a:rPr>
              <a:t>Herhaling basiskenmerken goed eindwerk (MP)</a:t>
            </a:r>
            <a:br>
              <a:rPr lang="nl-BE" sz="2200" dirty="0" smtClean="0">
                <a:solidFill>
                  <a:prstClr val="black"/>
                </a:solidFill>
              </a:rPr>
            </a:br>
            <a:r>
              <a:rPr lang="nl-BE" sz="2200" dirty="0" err="1" smtClean="0">
                <a:solidFill>
                  <a:prstClr val="black"/>
                </a:solidFill>
              </a:rPr>
              <a:t>cf</a:t>
            </a:r>
            <a:r>
              <a:rPr lang="nl-BE" sz="2200" dirty="0" smtClean="0">
                <a:solidFill>
                  <a:prstClr val="black"/>
                </a:solidFill>
              </a:rPr>
              <a:t> BP plus bijzonderheden MP </a:t>
            </a:r>
            <a:r>
              <a:rPr lang="nl-BE" sz="2200" dirty="0">
                <a:solidFill>
                  <a:prstClr val="black"/>
                </a:solidFill>
              </a:rPr>
              <a:t/>
            </a:r>
            <a:br>
              <a:rPr lang="nl-BE" sz="2200" dirty="0">
                <a:solidFill>
                  <a:prstClr val="black"/>
                </a:solidFill>
              </a:rPr>
            </a:br>
            <a:r>
              <a:rPr lang="nl-BE" sz="2200" dirty="0">
                <a:solidFill>
                  <a:prstClr val="black"/>
                </a:solidFill>
              </a:rPr>
              <a:t>	</a:t>
            </a:r>
            <a:r>
              <a:rPr lang="nl-BE" sz="2200" dirty="0" smtClean="0">
                <a:solidFill>
                  <a:prstClr val="black"/>
                </a:solidFill>
              </a:rPr>
              <a:t>	</a:t>
            </a:r>
          </a:p>
          <a:p>
            <a:r>
              <a:rPr lang="nl-BE" sz="22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99592" y="4509120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 smtClean="0"/>
              <a:t>Week erna: </a:t>
            </a:r>
          </a:p>
          <a:p>
            <a:r>
              <a:rPr lang="nl-BE" sz="2200" dirty="0"/>
              <a:t>	</a:t>
            </a:r>
            <a:r>
              <a:rPr lang="nl-BE" sz="2200" dirty="0" smtClean="0"/>
              <a:t>1 Gespreksavond met 	 				ingenieursselectiebureau en 				</a:t>
            </a:r>
            <a:r>
              <a:rPr lang="nl-BE" sz="2200" dirty="0" err="1" smtClean="0"/>
              <a:t>coachingbureau</a:t>
            </a:r>
            <a:r>
              <a:rPr lang="nl-BE" sz="2200" dirty="0" smtClean="0"/>
              <a:t/>
            </a:r>
            <a:br>
              <a:rPr lang="nl-BE" sz="2200" dirty="0" smtClean="0"/>
            </a:br>
            <a:r>
              <a:rPr lang="nl-BE" sz="2200" dirty="0" smtClean="0"/>
              <a:t>	</a:t>
            </a:r>
            <a:br>
              <a:rPr lang="nl-BE" sz="2200" dirty="0" smtClean="0"/>
            </a:br>
            <a:r>
              <a:rPr lang="nl-BE" sz="2200" dirty="0" smtClean="0"/>
              <a:t>	2 </a:t>
            </a:r>
            <a:r>
              <a:rPr lang="nl-BE" sz="2200" dirty="0" err="1" smtClean="0"/>
              <a:t>Jobevent</a:t>
            </a:r>
            <a:r>
              <a:rPr lang="nl-BE" sz="2200" dirty="0" smtClean="0"/>
              <a:t> met bedrijven</a:t>
            </a:r>
            <a:endParaRPr lang="nl-BE" sz="2200" dirty="0"/>
          </a:p>
        </p:txBody>
      </p:sp>
      <p:sp>
        <p:nvSpPr>
          <p:cNvPr id="8" name="Tekstvak 7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95364" y="1351899"/>
            <a:ext cx="860243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Uitlegsessie </a:t>
            </a:r>
            <a:r>
              <a:rPr lang="nl-B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volledige groep op voorhand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 </a:t>
            </a:r>
            <a:r>
              <a:rPr lang="nl-BE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verslag (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 -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enkel voor 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verslag IP – 90’)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 </a:t>
            </a:r>
            <a:r>
              <a:rPr lang="nl-BE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bachelorproef (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uitdiepend BP – 150’)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 ma: masterproef  (korte herhaling + extra 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 – 5’)</a:t>
            </a:r>
            <a:endParaRPr 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Verwijzing naar </a:t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handboek 	 + checklist opdracht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handboek)</a:t>
            </a:r>
            <a:endParaRPr 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nl-BE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B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tussentijds </a:t>
            </a:r>
            <a:r>
              <a:rPr lang="nl-B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verslag project</a:t>
            </a:r>
            <a:br>
              <a:rPr lang="nl-B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Correctie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foutencodes</a:t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Feedback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vaak gemaakte fouten volledige groep</a:t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Uitleg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fouten aan coaches projecten (PP)</a:t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eindverslag</a:t>
            </a:r>
            <a:br>
              <a:rPr lang="nl-B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Tussentijds verslag (LP-opmerkingen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Bijlage 1 </a:t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Verbeterd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gequoteerd door 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coaches</a:t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Steekproef + quotatie door LP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91406" y="332656"/>
            <a:ext cx="760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Samengevat … </a:t>
            </a:r>
            <a:r>
              <a:rPr lang="nl-B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br>
              <a:rPr lang="nl-B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Begeleiding </a:t>
            </a:r>
            <a:r>
              <a:rPr lang="nl-B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schrijfopdrachten</a:t>
            </a:r>
            <a:r>
              <a:rPr lang="nl-B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volledige </a:t>
            </a:r>
            <a:r>
              <a:rPr lang="nl-B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opleiding </a:t>
            </a:r>
            <a:r>
              <a:rPr lang="nl-BE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endParaRPr lang="nl-BE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leen\Documents\_ werk\BOEK DO &amp; DON'T\handboek\illustraties en foto's\cover\°°cover druk acht - co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543706" cy="7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83568" y="1052736"/>
            <a:ext cx="86024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Uitlegsessie aan volledige </a:t>
            </a:r>
            <a:r>
              <a:rPr lang="nl-B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 </a:t>
            </a:r>
            <a:r>
              <a:rPr lang="nl-BE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 (project – 90’) 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 </a:t>
            </a:r>
            <a:r>
              <a:rPr lang="nl-BE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uitdiepend + training (bachelorproef – 150’)</a:t>
            </a: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nl-BE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presentatietechnieken</a:t>
            </a:r>
          </a:p>
          <a:p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 alle jaren </a:t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Aan alle coaches van alle projecten (1 </a:t>
            </a:r>
            <a:r>
              <a:rPr lang="nl-BE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1 ma)</a:t>
            </a:r>
          </a:p>
          <a:p>
            <a:endParaRPr 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91406" y="332656"/>
            <a:ext cx="760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Samengevat … </a:t>
            </a:r>
            <a:r>
              <a:rPr lang="nl-B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br>
              <a:rPr lang="nl-B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Begeleiding </a:t>
            </a:r>
            <a:r>
              <a:rPr lang="nl-B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presentaties</a:t>
            </a:r>
            <a:r>
              <a:rPr lang="nl-B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volledige </a:t>
            </a:r>
            <a:r>
              <a:rPr lang="nl-B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opleiding </a:t>
            </a:r>
            <a:r>
              <a:rPr lang="nl-BE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endParaRPr lang="nl-BE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827584" y="4530611"/>
            <a:ext cx="84584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LP meerdere presentaties - steekproef</a:t>
            </a:r>
            <a:b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1 </a:t>
            </a:r>
            <a:r>
              <a:rPr lang="nl-B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Ingenieursproject</a:t>
            </a:r>
            <a:b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2 </a:t>
            </a:r>
            <a:r>
              <a:rPr lang="nl-B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Multidisciplinair ingenieursproject</a:t>
            </a:r>
            <a:b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3 </a:t>
            </a:r>
            <a:r>
              <a:rPr lang="nl-B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Bachelorproef</a:t>
            </a:r>
            <a:b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1 ma Masterproef </a:t>
            </a:r>
            <a:endParaRPr lang="nl-B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en\Documents\_ werk\BOEK DO &amp; DON'T\handboek\illustraties en foto's\°gecomprimeerd\vuistregel kaki - com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48652"/>
            <a:ext cx="770074" cy="7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880220" y="375047"/>
            <a:ext cx="283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Sterktes leerlijn (</a:t>
            </a:r>
            <a:r>
              <a:rPr lang="nl-BE" sz="2400" dirty="0">
                <a:solidFill>
                  <a:srgbClr val="0070C0"/>
                </a:solidFill>
              </a:rPr>
              <a:t>1)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81552" y="1484784"/>
            <a:ext cx="64807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 smtClean="0"/>
              <a:t>Studenten sessies Communicatie 1 </a:t>
            </a:r>
            <a:r>
              <a:rPr lang="nl-BE" sz="2200" dirty="0" err="1" smtClean="0"/>
              <a:t>ba</a:t>
            </a:r>
            <a:r>
              <a:rPr lang="nl-BE" sz="2200" dirty="0" smtClean="0"/>
              <a:t> t/m 1 ma</a:t>
            </a:r>
          </a:p>
          <a:p>
            <a:r>
              <a:rPr lang="nl-BE" sz="2200" dirty="0" smtClean="0"/>
              <a:t/>
            </a:r>
            <a:br>
              <a:rPr lang="nl-BE" sz="2200" dirty="0" smtClean="0"/>
            </a:br>
            <a:r>
              <a:rPr lang="nl-BE" sz="2200" dirty="0" smtClean="0"/>
              <a:t>Gekoppeld </a:t>
            </a:r>
            <a:r>
              <a:rPr lang="nl-BE" sz="2200" dirty="0"/>
              <a:t>aan </a:t>
            </a:r>
            <a:r>
              <a:rPr lang="nl-BE" sz="2200" dirty="0" smtClean="0"/>
              <a:t>projecten </a:t>
            </a:r>
            <a:r>
              <a:rPr lang="nl-BE" sz="2200" dirty="0" err="1" smtClean="0"/>
              <a:t>ea</a:t>
            </a:r>
            <a:endParaRPr lang="nl-BE" sz="2200" dirty="0" smtClean="0"/>
          </a:p>
          <a:p>
            <a:endParaRPr lang="nl-BE" sz="2200" dirty="0"/>
          </a:p>
          <a:p>
            <a:r>
              <a:rPr lang="nl-BE" sz="2200" dirty="0" smtClean="0">
                <a:sym typeface="Wingdings" panose="05000000000000000000" pitchFamily="2" charset="2"/>
              </a:rPr>
              <a:t> Modules communicaties niet vrijblijvend</a:t>
            </a:r>
            <a:r>
              <a:rPr lang="nl-BE" sz="2200" dirty="0" smtClean="0"/>
              <a:t/>
            </a:r>
            <a:br>
              <a:rPr lang="nl-BE" sz="2200" dirty="0" smtClean="0"/>
            </a:br>
            <a:r>
              <a:rPr lang="nl-BE" sz="2200" dirty="0" smtClean="0"/>
              <a:t/>
            </a:r>
            <a:br>
              <a:rPr lang="nl-BE" sz="2200" dirty="0" smtClean="0"/>
            </a:br>
            <a:endParaRPr lang="nl-BE" sz="2200" dirty="0" smtClean="0"/>
          </a:p>
        </p:txBody>
      </p:sp>
      <p:sp>
        <p:nvSpPr>
          <p:cNvPr id="10" name="Tekstvak 9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933058" y="1068124"/>
            <a:ext cx="760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Binnen curriculum </a:t>
            </a:r>
            <a:endParaRPr lang="nl-BE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966440" y="3785552"/>
            <a:ext cx="81420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Samenwerking met/tussen </a:t>
            </a:r>
            <a:r>
              <a:rPr lang="nl-B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nl-B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coaches </a:t>
            </a:r>
            <a:endParaRPr lang="nl-BE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Akkoord </a:t>
            </a:r>
            <a:b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inhoud handleiding - uitlegsessie - 			checklist – beoordelingsformulier</a:t>
            </a:r>
            <a:b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Geloofwaardigheid van modules communicatie</a:t>
            </a:r>
            <a:endParaRPr lang="nl-B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	     			</a:t>
            </a:r>
          </a:p>
        </p:txBody>
      </p:sp>
    </p:spTree>
    <p:extLst>
      <p:ext uri="{BB962C8B-B14F-4D97-AF65-F5344CB8AC3E}">
        <p14:creationId xmlns:p14="http://schemas.microsoft.com/office/powerpoint/2010/main" val="34417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en\Documents\_ werk\BOEK DO &amp; DON'T\handboek\illustraties en foto's\°gecomprimeerd\vuistregel kaki - com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48652"/>
            <a:ext cx="770074" cy="7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807428" y="1099770"/>
            <a:ext cx="88771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Transparantie</a:t>
            </a:r>
          </a:p>
          <a:p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itlegsessie aan studenten = info/uitlegsessie aan coaches</a:t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checklist</a:t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beoordelingsformulier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(zichtbaar)</a:t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percentage beoordeling </a:t>
            </a:r>
            <a:b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inhoud – taal – bron – opmaak …</a:t>
            </a:r>
            <a:endParaRPr 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828148" y="447055"/>
            <a:ext cx="275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Sterktes leerlijn (2)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871258" y="3645024"/>
            <a:ext cx="87494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Feedforward</a:t>
            </a:r>
            <a:r>
              <a:rPr lang="nl-B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feedback </a:t>
            </a:r>
            <a:r>
              <a:rPr lang="nl-BE" sz="2400" b="1" dirty="0" smtClean="0">
                <a:solidFill>
                  <a:srgbClr val="AA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400" b="1" dirty="0" smtClean="0">
                <a:solidFill>
                  <a:srgbClr val="AA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Feedforward</a:t>
            </a: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Uitlegsessie - checklist - beoordelingsformulier</a:t>
            </a:r>
            <a:b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verbetering foutencodes - document fouten - uitlegsessie </a:t>
            </a:r>
            <a:b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met gemaakte fouten … </a:t>
            </a:r>
            <a:r>
              <a:rPr lang="nl-BE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op eindevaluatie</a:t>
            </a:r>
            <a:r>
              <a:rPr lang="nl-BE" sz="22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kstvak 2"/>
          <p:cNvSpPr txBox="1">
            <a:spLocks noChangeArrowheads="1"/>
          </p:cNvSpPr>
          <p:nvPr/>
        </p:nvSpPr>
        <p:spPr bwMode="auto">
          <a:xfrm>
            <a:off x="2123728" y="908720"/>
            <a:ext cx="6440430" cy="3139321"/>
          </a:xfrm>
          <a:prstGeom prst="rect">
            <a:avLst/>
          </a:prstGeom>
          <a:noFill/>
          <a:ln w="25400">
            <a:solidFill>
              <a:srgbClr val="74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Handboek =  kapstok (vier-vijf jaar zelfde)</a:t>
            </a:r>
            <a:br>
              <a:rPr lang="nl-BE" altLang="nl-BE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BE" altLang="nl-BE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Zelfredzaamheid student </a:t>
            </a:r>
            <a:r>
              <a:rPr lang="nl-BE" altLang="nl-B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wegwijs</a:t>
            </a:r>
            <a:r>
              <a:rPr lang="nl-BE" altLang="nl-BE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Inhoudstafel</a:t>
            </a:r>
            <a:b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Verkorte inhoudstafel</a:t>
            </a:r>
            <a:b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Bronnen-wegwijzer </a:t>
            </a:r>
            <a:b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(bron in tekst + referentielijst)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altLang="nl-BE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BE" altLang="nl-BE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ebtool</a:t>
            </a: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videolessen (90’)</a:t>
            </a:r>
            <a:b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met oefeningen en oplossingen</a:t>
            </a:r>
            <a:b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met uitgebreid register</a:t>
            </a:r>
            <a:endParaRPr lang="nl-BE" alt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>
            <a:spLocks noChangeArrowheads="1"/>
          </p:cNvSpPr>
          <p:nvPr/>
        </p:nvSpPr>
        <p:spPr bwMode="auto">
          <a:xfrm>
            <a:off x="827584" y="4243735"/>
            <a:ext cx="75608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Studenten</a:t>
            </a: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gemakkelijk </a:t>
            </a: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gebruik, </a:t>
            </a: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overzichtelijk</a:t>
            </a: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 …</a:t>
            </a:r>
            <a:b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l-BE" alt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41808" y="190380"/>
            <a:ext cx="760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400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24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C:\Users\leen\Documents\_ werk\BOEK DO &amp; DON'T\handboek\illustraties en foto's\cover\°°cover druk acht - co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58020"/>
            <a:ext cx="10252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883219" y="375047"/>
            <a:ext cx="275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Sterktes leerlijn (3)</a:t>
            </a:r>
            <a:endParaRPr lang="nl-BE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883251" y="5222810"/>
            <a:ext cx="72009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Extra: </a:t>
            </a:r>
            <a:r>
              <a:rPr lang="nl-BE" altLang="nl-BE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vakspecifieke bundel in opleiding</a:t>
            </a: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praktische afspraken, verplichte onderdelen, minimum en maximum aantal pagina’s, technische ondersteuning, </a:t>
            </a:r>
            <a:b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verplichte refereerstijl? …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827584" y="4653136"/>
            <a:ext cx="75608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Handboek = algemeen …</a:t>
            </a:r>
            <a:endParaRPr lang="nl-BE" alt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kstvak 2"/>
          <p:cNvSpPr txBox="1">
            <a:spLocks noChangeArrowheads="1"/>
          </p:cNvSpPr>
          <p:nvPr/>
        </p:nvSpPr>
        <p:spPr bwMode="auto">
          <a:xfrm>
            <a:off x="1010831" y="2091174"/>
            <a:ext cx="7846671" cy="3293209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Goede tekst, combinatie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Juiste </a:t>
            </a:r>
            <a:r>
              <a:rPr lang="nl-BE" altLang="nl-BE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Duidelijke </a:t>
            </a:r>
            <a:r>
              <a:rPr lang="nl-BE" altLang="nl-BE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structuur</a:t>
            </a:r>
            <a: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Gepaste </a:t>
            </a:r>
            <a:r>
              <a:rPr lang="nl-BE" altLang="nl-BE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schrijfstijl</a:t>
            </a:r>
            <a: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Correcte </a:t>
            </a:r>
            <a:r>
              <a:rPr lang="nl-BE" altLang="nl-BE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taal</a:t>
            </a:r>
            <a: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Aantrekkelijke, leesbare </a:t>
            </a:r>
            <a:r>
              <a:rPr lang="nl-BE" altLang="nl-BE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vorm</a:t>
            </a:r>
            <a:r>
              <a:rPr lang="nl-BE" altLang="nl-BE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(opmaak) </a:t>
            </a:r>
            <a:endParaRPr lang="nl-BE" altLang="nl-B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621" name="Picture 5" descr="C:\Users\Leen\Documents\werk\BOEK DO &amp; DON'T\handboek\illustraties en foto's\°gecomprimeerd\vuistregel kaki - com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2062"/>
            <a:ext cx="1168902" cy="113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878059" y="375047"/>
            <a:ext cx="275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Sterktes leerlijn (4)</a:t>
            </a:r>
            <a:endParaRPr lang="nl-BE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894432" y="1099770"/>
            <a:ext cx="8142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Bewustwording coaches-lesgevers-ingenieurs </a:t>
            </a: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kstvak 2"/>
          <p:cNvSpPr txBox="1">
            <a:spLocks noChangeArrowheads="1"/>
          </p:cNvSpPr>
          <p:nvPr/>
        </p:nvSpPr>
        <p:spPr bwMode="auto">
          <a:xfrm>
            <a:off x="2285796" y="563195"/>
            <a:ext cx="5689600" cy="3139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Naslagwerk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Bundeling </a:t>
            </a: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leerstof </a:t>
            </a: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humaniora +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leerstof </a:t>
            </a: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hoger onderwijs</a:t>
            </a:r>
          </a:p>
        </p:txBody>
      </p:sp>
      <p:sp>
        <p:nvSpPr>
          <p:cNvPr id="2" name="Tekstvak 1"/>
          <p:cNvSpPr txBox="1">
            <a:spLocks noChangeArrowheads="1"/>
          </p:cNvSpPr>
          <p:nvPr/>
        </p:nvSpPr>
        <p:spPr bwMode="auto">
          <a:xfrm>
            <a:off x="2285796" y="4358714"/>
            <a:ext cx="82438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Nieuw: 	</a:t>
            </a:r>
            <a:b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opbouw </a:t>
            </a: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verslag/bachelorproef/masterproef</a:t>
            </a: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bronnen</a:t>
            </a:r>
            <a:b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zakelijke (onpersoonlijke) schrijfstijl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483768" y="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 in modules  – Leen Pollefliet</a:t>
            </a:r>
            <a:endParaRPr lang="nl-B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8" descr="C:\Users\leen\Documents\_ werk\BOEK DO &amp; DON'T\handboek\illustraties en foto's\cover\°°cover druk acht - co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42" y="476672"/>
            <a:ext cx="117906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5"/>
          <p:cNvSpPr txBox="1">
            <a:spLocks noChangeArrowheads="1"/>
          </p:cNvSpPr>
          <p:nvPr/>
        </p:nvSpPr>
        <p:spPr bwMode="auto">
          <a:xfrm>
            <a:off x="2411760" y="1052736"/>
            <a:ext cx="72009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algemeen</a:t>
            </a: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schrijven, onderdelen van groot verslag, </a:t>
            </a: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bronvermelding, taalkundig </a:t>
            </a: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formuleren, </a:t>
            </a: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altLang="nl-BE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structureren</a:t>
            </a:r>
            <a:r>
              <a:rPr lang="nl-BE" altLang="nl-B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opmaken ...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3419872" y="3645024"/>
            <a:ext cx="1011890" cy="10081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5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923106" y="1068124"/>
            <a:ext cx="760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Uniformiteit</a:t>
            </a:r>
            <a:r>
              <a:rPr lang="nl-BE" sz="2400" b="1" dirty="0" smtClean="0">
                <a:solidFill>
                  <a:srgbClr val="AA4040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nl-BE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nl-BE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		</a:t>
            </a:r>
            <a:endParaRPr lang="nl-BE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699792" y="1124744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Houvast voor student én coach</a:t>
            </a:r>
            <a:endParaRPr lang="nl-BE" sz="2200" b="1" dirty="0">
              <a:solidFill>
                <a:prstClr val="black"/>
              </a:solidFill>
            </a:endParaRPr>
          </a:p>
        </p:txBody>
      </p:sp>
      <p:pic>
        <p:nvPicPr>
          <p:cNvPr id="8" name="Picture 2" descr="C:\Users\leen\Documents\_ werk\BOEK DO &amp; DON'T\handboek\illustraties en foto's\°gecomprimeerd\vuistregel kaki - com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48652"/>
            <a:ext cx="770074" cy="7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864096" y="392645"/>
            <a:ext cx="275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Sterktes leerlijn (5)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936104" y="1157438"/>
            <a:ext cx="75963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Elke opleiding</a:t>
            </a:r>
            <a:b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	handleiding of handboek</a:t>
            </a:r>
            <a:b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	checklist of </a:t>
            </a:r>
            <a:r>
              <a:rPr lang="nl-BE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schrijfwijzer </a:t>
            </a: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of …</a:t>
            </a:r>
            <a:b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		gevolgd door</a:t>
            </a:r>
          </a:p>
          <a:p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		elke student - elke coach/lesgever</a:t>
            </a:r>
            <a:b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		van eerste t/m laatste </a:t>
            </a:r>
            <a:r>
              <a:rPr lang="nl-BE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jaar</a:t>
            </a:r>
          </a:p>
          <a:p>
            <a:endParaRPr lang="nl-BE" sz="2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nl-BE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eisen </a:t>
            </a: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verslag - checklist - beoordelingsformulier</a:t>
            </a:r>
            <a:b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nl-BE" sz="2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Rechte verbindingslijn met pijl 18"/>
          <p:cNvCxnSpPr/>
          <p:nvPr/>
        </p:nvCxnSpPr>
        <p:spPr>
          <a:xfrm flipH="1">
            <a:off x="2080094" y="2639627"/>
            <a:ext cx="477420" cy="1800200"/>
          </a:xfrm>
          <a:prstGeom prst="straightConnector1">
            <a:avLst/>
          </a:prstGeom>
          <a:ln w="2222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224136" y="4541814"/>
            <a:ext cx="68035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>
                <a:solidFill>
                  <a:srgbClr val="800000"/>
                </a:solidFill>
                <a:cs typeface="Arial" panose="020B0604020202020204" pitchFamily="34" charset="0"/>
              </a:rPr>
              <a:t>voor</a:t>
            </a: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 schrijven	coach: uitleg</a:t>
            </a:r>
            <a:b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		</a:t>
            </a:r>
            <a:r>
              <a:rPr lang="nl-BE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student</a:t>
            </a: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: voorbereiding</a:t>
            </a:r>
            <a:b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BE" sz="2200" dirty="0">
                <a:solidFill>
                  <a:srgbClr val="800000"/>
                </a:solidFill>
                <a:cs typeface="Arial" panose="020B0604020202020204" pitchFamily="34" charset="0"/>
              </a:rPr>
              <a:t>tijdens </a:t>
            </a: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nl-BE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“</a:t>
            </a: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	student: controle voor afgifte tekst</a:t>
            </a:r>
            <a:b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BE" sz="2200" dirty="0">
                <a:solidFill>
                  <a:srgbClr val="800000"/>
                </a:solidFill>
                <a:cs typeface="Arial" panose="020B0604020202020204" pitchFamily="34" charset="0"/>
              </a:rPr>
              <a:t>na 	</a:t>
            </a:r>
            <a:r>
              <a:rPr lang="nl-BE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“</a:t>
            </a: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nl-BE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student</a:t>
            </a: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: duiding foutencodes</a:t>
            </a:r>
            <a:b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 		</a:t>
            </a:r>
            <a:r>
              <a:rPr lang="nl-BE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coach</a:t>
            </a:r>
            <a:r>
              <a:rPr lang="nl-BE" sz="2200" dirty="0">
                <a:solidFill>
                  <a:prstClr val="black"/>
                </a:solidFill>
                <a:cs typeface="Arial" panose="020B0604020202020204" pitchFamily="34" charset="0"/>
              </a:rPr>
              <a:t>: evaluatie en beoordeling</a:t>
            </a:r>
          </a:p>
        </p:txBody>
      </p:sp>
    </p:spTree>
    <p:extLst>
      <p:ext uri="{BB962C8B-B14F-4D97-AF65-F5344CB8AC3E}">
        <p14:creationId xmlns:p14="http://schemas.microsoft.com/office/powerpoint/2010/main" val="41180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921105" y="375047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Gevolg leerlijn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391304" y="2663358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smtClean="0">
                <a:solidFill>
                  <a:srgbClr val="C00000"/>
                </a:solidFill>
              </a:rPr>
              <a:t>Verslagen en  presentaties </a:t>
            </a:r>
            <a:br>
              <a:rPr lang="nl-BE" sz="3000" dirty="0" smtClean="0">
                <a:solidFill>
                  <a:srgbClr val="C00000"/>
                </a:solidFill>
              </a:rPr>
            </a:br>
            <a:r>
              <a:rPr lang="nl-BE" sz="3000" dirty="0" smtClean="0">
                <a:solidFill>
                  <a:srgbClr val="C00000"/>
                </a:solidFill>
              </a:rPr>
              <a:t>hoger niveau en uniform</a:t>
            </a:r>
            <a:endParaRPr lang="nl-BE" sz="3000" dirty="0">
              <a:solidFill>
                <a:srgbClr val="C0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91304" y="4134876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smtClean="0">
                <a:solidFill>
                  <a:srgbClr val="C00000"/>
                </a:solidFill>
              </a:rPr>
              <a:t>Coaches meer aandacht </a:t>
            </a:r>
            <a:br>
              <a:rPr lang="nl-BE" sz="3000" dirty="0" smtClean="0">
                <a:solidFill>
                  <a:srgbClr val="C00000"/>
                </a:solidFill>
              </a:rPr>
            </a:br>
            <a:r>
              <a:rPr lang="nl-BE" sz="3000" dirty="0" smtClean="0">
                <a:solidFill>
                  <a:srgbClr val="C00000"/>
                </a:solidFill>
              </a:rPr>
              <a:t>aan taal en vorm, naast inhoud</a:t>
            </a:r>
            <a:endParaRPr lang="nl-BE" sz="3000" dirty="0">
              <a:solidFill>
                <a:srgbClr val="C0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463312" y="5431020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smtClean="0">
                <a:solidFill>
                  <a:srgbClr val="C00000"/>
                </a:solidFill>
              </a:rPr>
              <a:t>Studenten bewuster </a:t>
            </a:r>
            <a:br>
              <a:rPr lang="nl-BE" sz="3000" dirty="0" smtClean="0">
                <a:solidFill>
                  <a:srgbClr val="C00000"/>
                </a:solidFill>
              </a:rPr>
            </a:br>
            <a:r>
              <a:rPr lang="nl-BE" sz="3000" dirty="0" smtClean="0">
                <a:solidFill>
                  <a:srgbClr val="C00000"/>
                </a:solidFill>
              </a:rPr>
              <a:t>belang taalzorg </a:t>
            </a:r>
            <a:endParaRPr lang="nl-BE" sz="3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Afbeeldingsresultaat voor plu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39347"/>
            <a:ext cx="2016224" cy="151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26" y="1484784"/>
            <a:ext cx="1465956" cy="97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428782" y="1124744"/>
            <a:ext cx="7172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smtClean="0">
                <a:solidFill>
                  <a:srgbClr val="C00000"/>
                </a:solidFill>
              </a:rPr>
              <a:t>Aanspreekpersoon volledige opleiding (+4400 studenten)</a:t>
            </a:r>
            <a:endParaRPr lang="nl-BE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26" y="980728"/>
            <a:ext cx="440688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547664" y="4487070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</a:p>
          <a:p>
            <a:r>
              <a:rPr lang="nl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leen.pollefliet@ugent.be</a:t>
            </a:r>
            <a:b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www.leenpollefliet.be</a:t>
            </a:r>
            <a:endParaRPr lang="nl-BE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71600" y="692696"/>
            <a:ext cx="7920880" cy="5832648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6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24" y="5179568"/>
            <a:ext cx="1224136" cy="9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54078" y="395953"/>
            <a:ext cx="7042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Ingenieurswetenschappen UGent … </a:t>
            </a:r>
            <a:endParaRPr lang="nl-BE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377688" y="1293142"/>
            <a:ext cx="741682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Opleiding industrieel ingenieur Gent</a:t>
            </a:r>
          </a:p>
          <a:p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aantal studenten: 1884</a:t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aantal lesgevers: 67</a:t>
            </a:r>
          </a:p>
          <a:p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Opleiding industrieel ingenieur Kortrijk</a:t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aantal studenten: 475</a:t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aantal lesgevers: 51</a:t>
            </a:r>
          </a:p>
          <a:p>
            <a:endParaRPr lang="nl-B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Opleiding burgerlijk ingenieur Gent</a:t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aantal studenten: 1926</a:t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aantal lesgevers: 381</a:t>
            </a:r>
          </a:p>
          <a:p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Opleiding burgerlijk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ingenieur-architect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Gent</a:t>
            </a:r>
            <a:b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aantal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studenten: 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491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aantal </a:t>
            </a: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lesgevers</a:t>
            </a:r>
            <a:r>
              <a:rPr lang="nl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77</a:t>
            </a:r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Aantal lesgevers communicatie: 1 </a:t>
            </a:r>
            <a:endParaRPr lang="nl-BE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279838" y="5172015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Totaal aantal studenten: 4476</a:t>
            </a:r>
            <a:b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Totaal aantal lesgevers: 576</a:t>
            </a:r>
            <a:endParaRPr lang="nl-B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72" y="28261"/>
            <a:ext cx="1044814" cy="8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Afbeeldingsresultaat voor 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87" y="5566998"/>
            <a:ext cx="1838303" cy="12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082136" y="594145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vak 1"/>
          <p:cNvSpPr txBox="1">
            <a:spLocks noChangeArrowheads="1"/>
          </p:cNvSpPr>
          <p:nvPr/>
        </p:nvSpPr>
        <p:spPr bwMode="auto">
          <a:xfrm>
            <a:off x="552459" y="1540823"/>
            <a:ext cx="8183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Studenten </a:t>
            </a:r>
            <a:r>
              <a:rPr lang="nl-BE" altLang="nl-BE" sz="2000" b="1" dirty="0" smtClean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begeleiden bij  schrijf- en spreekopdrachten</a:t>
            </a:r>
            <a:endParaRPr lang="nl-BE" altLang="nl-BE" sz="2000" b="1" dirty="0">
              <a:solidFill>
                <a:srgbClr val="7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115616" y="2366878"/>
            <a:ext cx="86024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Persoonlijke begeleiding: </a:t>
            </a:r>
            <a:b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gesprek</a:t>
            </a:r>
            <a:b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Collectieve begeleiding: </a:t>
            </a:r>
            <a:b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uitlegsessie aan volledige groep op voorhand +</a:t>
            </a:r>
          </a:p>
          <a:p>
            <a:r>
              <a:rPr lang="nl-B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verwijzing naar handleiding (opleiding) +</a:t>
            </a:r>
            <a:b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verwijzing naar checklist </a:t>
            </a:r>
            <a:b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(samenvatting uitlegsessie of handleiding)</a:t>
            </a:r>
          </a:p>
          <a:p>
            <a:r>
              <a:rPr lang="nl-B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mogelijkheid persoonlijk gesprek/monitoraat</a:t>
            </a:r>
            <a:b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bij  probleemgevallen? </a:t>
            </a:r>
            <a:b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nl-B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87624" y="581745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enige docente communicatie in volledige opleiding  </a:t>
            </a:r>
            <a:br>
              <a:rPr lang="nl-BE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collectieve aanpak  </a:t>
            </a:r>
            <a:endParaRPr lang="nl-BE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 flipV="1">
            <a:off x="1187624" y="2145045"/>
            <a:ext cx="2520280" cy="85190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Afbeeldingsresultaat voor 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0891"/>
            <a:ext cx="1838303" cy="12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vak 1"/>
          <p:cNvSpPr txBox="1">
            <a:spLocks noChangeArrowheads="1"/>
          </p:cNvSpPr>
          <p:nvPr/>
        </p:nvSpPr>
        <p:spPr bwMode="auto">
          <a:xfrm>
            <a:off x="1547664" y="1484784"/>
            <a:ext cx="6552728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Doel communicatielijn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2400" dirty="0">
              <a:solidFill>
                <a:prstClr val="black"/>
              </a:solidFill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nl-BE" altLang="nl-BE" sz="2400" dirty="0">
                <a:solidFill>
                  <a:prstClr val="black"/>
                </a:solidFill>
              </a:rPr>
              <a:t>Studenten </a:t>
            </a:r>
            <a:r>
              <a:rPr lang="nl-BE" altLang="nl-BE" sz="2400" b="1" dirty="0">
                <a:solidFill>
                  <a:srgbClr val="740000"/>
                </a:solidFill>
              </a:rPr>
              <a:t>begeleiden</a:t>
            </a:r>
            <a:r>
              <a:rPr lang="nl-BE" altLang="nl-BE" sz="2400" dirty="0">
                <a:solidFill>
                  <a:prstClr val="black"/>
                </a:solidFill>
              </a:rPr>
              <a:t> bij</a:t>
            </a:r>
            <a:br>
              <a:rPr lang="nl-BE" altLang="nl-BE" sz="2400" dirty="0">
                <a:solidFill>
                  <a:prstClr val="black"/>
                </a:solidFill>
              </a:rPr>
            </a:br>
            <a:r>
              <a:rPr lang="nl-BE" altLang="nl-BE" sz="2400" dirty="0">
                <a:solidFill>
                  <a:prstClr val="black"/>
                </a:solidFill>
              </a:rPr>
              <a:t>	verslagen en eindwerken, </a:t>
            </a:r>
            <a:br>
              <a:rPr lang="nl-BE" altLang="nl-BE" sz="2400" dirty="0">
                <a:solidFill>
                  <a:prstClr val="black"/>
                </a:solidFill>
              </a:rPr>
            </a:br>
            <a:r>
              <a:rPr lang="nl-BE" altLang="nl-BE" sz="2400" dirty="0">
                <a:solidFill>
                  <a:prstClr val="black"/>
                </a:solidFill>
              </a:rPr>
              <a:t>	tijdens </a:t>
            </a:r>
            <a:r>
              <a:rPr lang="nl-BE" altLang="nl-BE" sz="2400" b="1" dirty="0">
                <a:solidFill>
                  <a:prstClr val="black"/>
                </a:solidFill>
              </a:rPr>
              <a:t>volledige </a:t>
            </a:r>
            <a:r>
              <a:rPr lang="nl-BE" altLang="nl-BE" sz="2400" b="1" dirty="0" smtClean="0">
                <a:solidFill>
                  <a:prstClr val="black"/>
                </a:solidFill>
              </a:rPr>
              <a:t>studieloopbaan</a:t>
            </a:r>
            <a:br>
              <a:rPr lang="nl-BE" altLang="nl-BE" sz="2400" b="1" dirty="0" smtClean="0">
                <a:solidFill>
                  <a:prstClr val="black"/>
                </a:solidFill>
              </a:rPr>
            </a:br>
            <a:r>
              <a:rPr lang="nl-BE" altLang="nl-BE" sz="2400" b="1" dirty="0" smtClean="0">
                <a:solidFill>
                  <a:prstClr val="black"/>
                </a:solidFill>
              </a:rPr>
              <a:t>	1 </a:t>
            </a:r>
            <a:r>
              <a:rPr lang="nl-BE" altLang="nl-BE" sz="2400" b="1" dirty="0" err="1" smtClean="0">
                <a:solidFill>
                  <a:prstClr val="black"/>
                </a:solidFill>
              </a:rPr>
              <a:t>ba</a:t>
            </a:r>
            <a:r>
              <a:rPr lang="nl-BE" altLang="nl-BE" sz="2400" b="1" dirty="0" smtClean="0">
                <a:solidFill>
                  <a:prstClr val="black"/>
                </a:solidFill>
              </a:rPr>
              <a:t> </a:t>
            </a:r>
            <a:r>
              <a:rPr lang="nl-BE" altLang="nl-BE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ma</a:t>
            </a:r>
            <a:endParaRPr lang="nl-BE" altLang="nl-BE" sz="2400" b="1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dirty="0">
                <a:solidFill>
                  <a:prstClr val="black"/>
                </a:solidFill>
              </a:rPr>
              <a:t/>
            </a:r>
            <a:br>
              <a:rPr lang="nl-BE" altLang="nl-BE" sz="2400" dirty="0">
                <a:solidFill>
                  <a:prstClr val="black"/>
                </a:solidFill>
              </a:rPr>
            </a:br>
            <a:r>
              <a:rPr lang="nl-BE" altLang="nl-BE" sz="24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nl-BE" altLang="nl-BE" sz="2400" dirty="0">
                <a:solidFill>
                  <a:prstClr val="black"/>
                </a:solidFill>
              </a:rPr>
              <a:t>Studenten </a:t>
            </a:r>
            <a:r>
              <a:rPr lang="nl-BE" altLang="nl-BE" sz="2400" b="1" dirty="0">
                <a:solidFill>
                  <a:srgbClr val="740000"/>
                </a:solidFill>
              </a:rPr>
              <a:t>zelfredzaam maken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54079" y="4183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Vooraf … </a:t>
            </a:r>
            <a:endParaRPr lang="nl-BE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5" descr="C:\Users\Leen\Documents\werk\BOEK DO &amp; DON'T\handboek\illustraties en foto's\°gecomprimeerd\vuistregel kaki - com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73216"/>
            <a:ext cx="1384926" cy="13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899592" y="548680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Probleem verslagen en presentaties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Coaches – lesgevers – begeleiders in opleiding ing.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geen taalkundigen</a:t>
            </a:r>
            <a:b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vaak geen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experten in presentaties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opbouw dia’s 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beoordeling 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verslag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inhoud</a:t>
            </a:r>
            <a:b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niet vorm</a:t>
            </a:r>
            <a:b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taal - uitspraak</a:t>
            </a:r>
            <a:b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lichaamstaal</a:t>
            </a:r>
            <a:b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opmaak </a:t>
            </a: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F56-4A73-4B59-A2F4-473407BC601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979712" y="5373215"/>
            <a:ext cx="6840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Geen uniformiteit  - coaches</a:t>
            </a:r>
            <a:br>
              <a:rPr lang="nl-B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B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Verwarring - studenten</a:t>
            </a:r>
            <a:endParaRPr lang="nl-BE" sz="3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907430" y="332656"/>
            <a:ext cx="8417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Vijf modules + twee uitlegsessies </a:t>
            </a:r>
            <a:b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gekoppeld aan alle </a:t>
            </a:r>
            <a:r>
              <a:rPr lang="nl-B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projecten elektronica </a:t>
            </a:r>
            <a:endParaRPr lang="nl-BE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99592" y="1268760"/>
            <a:ext cx="85689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/>
              <a:t>1 </a:t>
            </a:r>
            <a:r>
              <a:rPr lang="nl-BE" b="1" dirty="0" err="1" smtClean="0"/>
              <a:t>ba</a:t>
            </a:r>
            <a:r>
              <a:rPr lang="nl-BE" b="1" dirty="0" smtClean="0"/>
              <a:t> Ingenieursproject </a:t>
            </a:r>
            <a:r>
              <a:rPr lang="nl-BE" dirty="0" smtClean="0"/>
              <a:t>(gemeenschappelijk)</a:t>
            </a:r>
            <a:br>
              <a:rPr lang="nl-BE" dirty="0" smtClean="0"/>
            </a:br>
            <a:r>
              <a:rPr lang="nl-BE" b="1" dirty="0" smtClean="0"/>
              <a:t>	</a:t>
            </a:r>
            <a:r>
              <a:rPr lang="nl-BE" sz="1600" dirty="0" smtClean="0"/>
              <a:t>Module </a:t>
            </a:r>
            <a:r>
              <a:rPr lang="nl-BE" sz="1600" dirty="0"/>
              <a:t>1 (Communicatie - Taalzorg) </a:t>
            </a:r>
            <a:r>
              <a:rPr lang="nl-BE" sz="1600" dirty="0" smtClean="0"/>
              <a:t>(120’)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	Module </a:t>
            </a:r>
            <a:r>
              <a:rPr lang="nl-BE" sz="1600" dirty="0"/>
              <a:t>2 (Schrijven, algemeen) </a:t>
            </a:r>
            <a:r>
              <a:rPr lang="nl-BE" sz="1600" dirty="0" smtClean="0"/>
              <a:t>(120’)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	Uitlegsessie </a:t>
            </a:r>
            <a:r>
              <a:rPr lang="nl-BE" sz="1600" dirty="0"/>
              <a:t>schrijven </a:t>
            </a:r>
            <a:r>
              <a:rPr lang="nl-BE" sz="1600" dirty="0" smtClean="0"/>
              <a:t>verslag (90’)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 smtClean="0"/>
              <a:t>	Uitlegsessie presenteren van </a:t>
            </a:r>
            <a:r>
              <a:rPr lang="nl-BE" sz="1600" dirty="0"/>
              <a:t>project </a:t>
            </a:r>
            <a:r>
              <a:rPr lang="nl-BE" sz="1600" dirty="0" smtClean="0"/>
              <a:t>(90’)</a:t>
            </a:r>
            <a:br>
              <a:rPr lang="nl-BE" sz="1600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b="1" dirty="0" smtClean="0"/>
              <a:t>2 </a:t>
            </a:r>
            <a:r>
              <a:rPr lang="nl-BE" b="1" dirty="0" err="1" smtClean="0"/>
              <a:t>ba</a:t>
            </a:r>
            <a:r>
              <a:rPr lang="nl-BE" b="1" dirty="0" smtClean="0"/>
              <a:t> Multidisciplinair </a:t>
            </a:r>
            <a:r>
              <a:rPr lang="nl-BE" b="1" dirty="0" smtClean="0"/>
              <a:t>ingenieursproject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	</a:t>
            </a:r>
            <a:r>
              <a:rPr lang="nl-BE" sz="1600" dirty="0" smtClean="0"/>
              <a:t>Module </a:t>
            </a:r>
            <a:r>
              <a:rPr lang="nl-BE" sz="1600" dirty="0"/>
              <a:t>3a (Presentaties, theorie) </a:t>
            </a:r>
            <a:r>
              <a:rPr lang="nl-BE" sz="1600" dirty="0" smtClean="0"/>
              <a:t>(150’)</a:t>
            </a:r>
            <a:r>
              <a:rPr lang="nl-BE" sz="1600" dirty="0"/>
              <a:t/>
            </a:r>
            <a:br>
              <a:rPr lang="nl-BE" sz="1600" dirty="0"/>
            </a:br>
            <a:r>
              <a:rPr lang="nl-BE" sz="1600" dirty="0"/>
              <a:t>	</a:t>
            </a:r>
            <a:r>
              <a:rPr lang="nl-BE" sz="1600" dirty="0" smtClean="0"/>
              <a:t>Module </a:t>
            </a:r>
            <a:r>
              <a:rPr lang="nl-BE" sz="1600" dirty="0"/>
              <a:t>3b (Presentaties, trainingen in kleine groepen) </a:t>
            </a:r>
            <a:r>
              <a:rPr lang="nl-BE" sz="1600" dirty="0" smtClean="0"/>
              <a:t>(120’ – 480’)</a:t>
            </a:r>
            <a:br>
              <a:rPr lang="nl-BE" sz="1600" dirty="0" smtClean="0"/>
            </a:br>
            <a:r>
              <a:rPr lang="nl-BE" sz="1600" dirty="0"/>
              <a:t/>
            </a:r>
            <a:br>
              <a:rPr lang="nl-BE" sz="1600" dirty="0"/>
            </a:br>
            <a:r>
              <a:rPr lang="nl-BE" b="1" dirty="0" smtClean="0"/>
              <a:t>3 </a:t>
            </a:r>
            <a:r>
              <a:rPr lang="nl-BE" b="1" dirty="0" err="1" smtClean="0"/>
              <a:t>ba</a:t>
            </a:r>
            <a:r>
              <a:rPr lang="nl-BE" b="1" dirty="0" smtClean="0"/>
              <a:t> Bachelorproef </a:t>
            </a:r>
            <a:r>
              <a:rPr lang="nl-BE" dirty="0" smtClean="0"/>
              <a:t>(150’)</a:t>
            </a:r>
            <a:br>
              <a:rPr lang="nl-BE" dirty="0" smtClean="0"/>
            </a:br>
            <a:r>
              <a:rPr lang="nl-BE" dirty="0" smtClean="0"/>
              <a:t>	</a:t>
            </a:r>
            <a:r>
              <a:rPr lang="nl-BE" sz="1600" dirty="0" smtClean="0"/>
              <a:t>Module </a:t>
            </a:r>
            <a:r>
              <a:rPr lang="nl-BE" sz="1600" dirty="0"/>
              <a:t>4 (</a:t>
            </a:r>
            <a:r>
              <a:rPr lang="nl-BE" sz="1600" dirty="0" smtClean="0"/>
              <a:t>Schrijven, eindwerken)</a:t>
            </a:r>
            <a:br>
              <a:rPr lang="nl-BE" sz="1600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b="1" dirty="0" smtClean="0"/>
              <a:t>1 ma Masterproef </a:t>
            </a:r>
            <a:r>
              <a:rPr lang="nl-BE" dirty="0" smtClean="0"/>
              <a:t>(150’)</a:t>
            </a:r>
            <a:br>
              <a:rPr lang="nl-BE" dirty="0" smtClean="0"/>
            </a:br>
            <a:r>
              <a:rPr lang="nl-BE" dirty="0" smtClean="0"/>
              <a:t>	</a:t>
            </a:r>
            <a:r>
              <a:rPr lang="nl-BE" sz="1600" dirty="0" smtClean="0"/>
              <a:t>Module </a:t>
            </a:r>
            <a:r>
              <a:rPr lang="nl-BE" sz="1600" dirty="0"/>
              <a:t>5 (Zakelijke correspondentie, Sollicitatie)</a:t>
            </a:r>
            <a:br>
              <a:rPr lang="nl-BE" sz="1600" dirty="0"/>
            </a:br>
            <a:r>
              <a:rPr lang="nl-BE" b="1" dirty="0"/>
              <a:t>	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199738" y="5541039"/>
            <a:ext cx="6612622" cy="1200329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/>
              <a:t>Totaal uren (60’)	1 </a:t>
            </a:r>
            <a:r>
              <a:rPr lang="nl-BE" dirty="0" err="1" smtClean="0"/>
              <a:t>ba</a:t>
            </a:r>
            <a:r>
              <a:rPr lang="nl-BE" dirty="0" smtClean="0"/>
              <a:t> 		7 uur</a:t>
            </a:r>
            <a:br>
              <a:rPr lang="nl-BE" dirty="0" smtClean="0"/>
            </a:br>
            <a:r>
              <a:rPr lang="nl-BE" dirty="0" smtClean="0"/>
              <a:t>		2 </a:t>
            </a:r>
            <a:r>
              <a:rPr lang="nl-BE" dirty="0" err="1" smtClean="0"/>
              <a:t>ba</a:t>
            </a:r>
            <a:r>
              <a:rPr lang="nl-BE" dirty="0" smtClean="0"/>
              <a:t>/3 </a:t>
            </a:r>
            <a:r>
              <a:rPr lang="nl-BE" dirty="0" err="1" smtClean="0"/>
              <a:t>ba</a:t>
            </a:r>
            <a:r>
              <a:rPr lang="nl-BE" dirty="0" smtClean="0"/>
              <a:t> 	2,5 uur plus training</a:t>
            </a:r>
            <a:br>
              <a:rPr lang="nl-BE" dirty="0" smtClean="0"/>
            </a:br>
            <a:r>
              <a:rPr lang="nl-BE" dirty="0" smtClean="0"/>
              <a:t>		3 </a:t>
            </a:r>
            <a:r>
              <a:rPr lang="nl-BE" dirty="0" err="1" smtClean="0"/>
              <a:t>ba</a:t>
            </a:r>
            <a:r>
              <a:rPr lang="nl-BE" dirty="0" smtClean="0"/>
              <a:t> 		2,5 uur</a:t>
            </a:r>
            <a:br>
              <a:rPr lang="nl-BE" dirty="0" smtClean="0"/>
            </a:br>
            <a:r>
              <a:rPr lang="nl-BE" dirty="0" smtClean="0"/>
              <a:t>		1 ma 		2,5 uur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E943-7E34-450D-8A6C-FD9F26F26A6E}" type="slidenum">
              <a:rPr lang="nl-BE" smtClean="0"/>
              <a:t>9</a:t>
            </a:fld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7236296" y="5733256"/>
            <a:ext cx="1632670" cy="9233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/>
              <a:t>14,5 uur volledige opleiding</a:t>
            </a:r>
            <a:endParaRPr lang="nl-BE" dirty="0"/>
          </a:p>
        </p:txBody>
      </p:sp>
      <p:pic>
        <p:nvPicPr>
          <p:cNvPr id="11" name="Picture 7" descr="C:\Users\leen\AppData\Local\Temp\Rar$DIa0.862\logo_UGent_NL_RGB_2400_kle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2500"/>
            <a:ext cx="932050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3131840" y="-139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Communicatielijn full – </a:t>
            </a:r>
            <a:r>
              <a:rPr lang="nl-B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indies</a:t>
            </a:r>
            <a:r>
              <a:rPr lang="nl-B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Gent – Leen Pollefliet</a:t>
            </a:r>
            <a:endParaRPr lang="nl-B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6573</TotalTime>
  <Words>959</Words>
  <Application>Microsoft Office PowerPoint</Application>
  <PresentationFormat>Diavoorstelling (4:3)</PresentationFormat>
  <Paragraphs>331</Paragraphs>
  <Slides>42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42</vt:i4>
      </vt:variant>
    </vt:vector>
  </HeadingPairs>
  <TitlesOfParts>
    <vt:vector size="49" baseType="lpstr">
      <vt:lpstr>Kantoorthema</vt:lpstr>
      <vt:lpstr>1_Kantoorthema</vt:lpstr>
      <vt:lpstr>2_Kantoorthema</vt:lpstr>
      <vt:lpstr>3_Kantoorthema</vt:lpstr>
      <vt:lpstr>4_Kantoorthema</vt:lpstr>
      <vt:lpstr>5_Kantoorthema</vt:lpstr>
      <vt:lpstr>6_Kantoorthema</vt:lpstr>
      <vt:lpstr>Leerlijn – praktijkvoorbeeld   Industrieel Ingenieur Elektronica  Universiteit Gent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 in modules  gekoppeld aan alle projecten volledige opleiding Industrieel ingenieur</dc:title>
  <dc:creator>leen</dc:creator>
  <cp:lastModifiedBy>leen</cp:lastModifiedBy>
  <cp:revision>137</cp:revision>
  <cp:lastPrinted>2015-09-21T08:23:40Z</cp:lastPrinted>
  <dcterms:created xsi:type="dcterms:W3CDTF">2015-03-10T08:49:56Z</dcterms:created>
  <dcterms:modified xsi:type="dcterms:W3CDTF">2017-01-05T14:19:58Z</dcterms:modified>
</cp:coreProperties>
</file>