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75" r:id="rId2"/>
    <p:sldId id="270" r:id="rId3"/>
    <p:sldId id="276" r:id="rId4"/>
    <p:sldId id="271" r:id="rId5"/>
    <p:sldId id="277" r:id="rId6"/>
    <p:sldId id="272" r:id="rId7"/>
    <p:sldId id="278" r:id="rId8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4C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94" autoAdjust="0"/>
  </p:normalViewPr>
  <p:slideViewPr>
    <p:cSldViewPr snapToGrid="0" showGuides="1">
      <p:cViewPr varScale="1">
        <p:scale>
          <a:sx n="43" d="100"/>
          <a:sy n="43" d="100"/>
        </p:scale>
        <p:origin x="744" y="44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748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346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098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147F-ED97-47AF-A1B3-C82A179CF7F3}" type="datetime1">
              <a:rPr lang="nl-NL" smtClean="0"/>
              <a:t>16-2-2017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Logo Larg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518" y="2275285"/>
            <a:ext cx="5462027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 baseline="0">
                <a:solidFill>
                  <a:srgbClr val="FFD200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nl-BE" noProof="0" dirty="0"/>
              <a:t>Klik om de ondertitel / presentator / datum [</a:t>
            </a:r>
            <a:r>
              <a:rPr lang="nl-BE" noProof="0" dirty="0" err="1"/>
              <a:t>dd</a:t>
            </a:r>
            <a:r>
              <a:rPr lang="nl-BE" noProof="0" dirty="0"/>
              <a:t>-mm-</a:t>
            </a:r>
            <a:r>
              <a:rPr lang="nl-BE" noProof="0" dirty="0" err="1"/>
              <a:t>yyyy</a:t>
            </a:r>
            <a:r>
              <a:rPr lang="nl-BE" noProof="0" dirty="0"/>
              <a:t>] te maken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rganisation Placeholder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564451" y="388531"/>
            <a:ext cx="8293993" cy="540000"/>
          </a:xfrm>
        </p:spPr>
        <p:txBody>
          <a:bodyPr anchor="b" anchorCtr="0">
            <a:normAutofit/>
          </a:bodyPr>
          <a:lstStyle>
            <a:lvl1pPr marL="0" indent="0">
              <a:lnSpc>
                <a:spcPts val="1700"/>
              </a:lnSpc>
              <a:buNone/>
              <a:defRPr sz="1400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2pPr>
          </a:lstStyle>
          <a:p>
            <a:pPr lvl="0"/>
            <a:r>
              <a:rPr lang="nl-BE" noProof="0" dirty="0"/>
              <a:t>Klik om de organisatie stijlen te bewerken</a:t>
            </a:r>
          </a:p>
          <a:p>
            <a:pPr lvl="1"/>
            <a:r>
              <a:rPr lang="nl-BE" noProof="0"/>
              <a:t>tweede niveau</a:t>
            </a:r>
            <a:endParaRPr lang="nl-BE" noProof="0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4</a:t>
            </a:r>
          </a:p>
        </p:txBody>
      </p:sp>
      <p:sp>
        <p:nvSpPr>
          <p:cNvPr id="5" name="Rectangle 4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5727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BE" noProof="0" dirty="0"/>
              <a:t>klik om een hoofdstuktitel te maken.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  <p:sp>
        <p:nvSpPr>
          <p:cNvPr id="10" name="Rectangle 9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marL="2328863" indent="-550863" defTabSz="1912938">
              <a:lnSpc>
                <a:spcPct val="120000"/>
              </a:lnSpc>
              <a:tabLst/>
              <a:defRPr/>
            </a:lvl4pPr>
            <a:lvl5pPr marL="2962275" indent="-442913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  <a:p>
            <a:pPr lvl="3"/>
            <a:r>
              <a:rPr lang="nl-BE" noProof="0" dirty="0" err="1"/>
              <a:t>Fourth</a:t>
            </a:r>
            <a:r>
              <a:rPr lang="nl-BE" noProof="0" dirty="0"/>
              <a:t> level</a:t>
            </a:r>
          </a:p>
          <a:p>
            <a:pPr lvl="4"/>
            <a:r>
              <a:rPr lang="nl-BE" noProof="0" dirty="0" err="1"/>
              <a:t>Fifth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0885-0B31-4E06-AE71-7E16801F2838}" type="datetime1">
              <a:rPr lang="nl-BE" noProof="0" smtClean="0"/>
              <a:t>16/02/2017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‹#›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0F60-8C93-4C37-B51A-4DDAE36F7E9B}" type="datetime1">
              <a:rPr lang="nl-BE" noProof="0" smtClean="0"/>
              <a:t>16/02/2017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4B6-17DF-4759-A7A5-128AFEA77F2C}" type="datetime1">
              <a:rPr lang="nl-BE" noProof="0" smtClean="0"/>
              <a:t>16/02/2017</a:t>
            </a:fld>
            <a:endParaRPr lang="nl-BE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‹#›</a:t>
            </a:fld>
            <a:endParaRPr lang="nl-BE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16-2-2017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1717969"/>
          </a:xfrm>
        </p:spPr>
        <p:txBody>
          <a:bodyPr>
            <a:normAutofit/>
          </a:bodyPr>
          <a:lstStyle>
            <a:lvl1pPr marL="0" indent="0">
              <a:lnSpc>
                <a:spcPts val="3500"/>
              </a:lnSpc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namen van </a:t>
            </a:r>
            <a:r>
              <a:rPr lang="nl-NL" dirty="0" err="1"/>
              <a:t>social</a:t>
            </a:r>
            <a:r>
              <a:rPr lang="nl-NL" dirty="0"/>
              <a:t> media in te typen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9544" cy="5769600"/>
          </a:xfrm>
        </p:spPr>
        <p:txBody>
          <a:bodyPr anchor="t" anchorCtr="0">
            <a:noAutofit/>
          </a:bodyPr>
          <a:lstStyle>
            <a:lvl1pPr algn="l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nl-BE" noProof="0" dirty="0"/>
              <a:t>Klik om de gegevens van de presentator in </a:t>
            </a:r>
            <a:r>
              <a:rPr lang="nl-BE" noProof="0"/>
              <a:t>te typen</a:t>
            </a:r>
            <a:endParaRPr lang="nl-BE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5727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BE" noProof="0" dirty="0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0D1A-A3AB-4E9F-892E-C45B5A80FDBF}" type="datetime1">
              <a:rPr lang="nl-BE" noProof="0" smtClean="0"/>
              <a:t>16/02/2017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  <p:sp>
        <p:nvSpPr>
          <p:cNvPr id="7" name="Title positioning box" hidden="1"/>
          <p:cNvSpPr/>
          <p:nvPr userDrawn="1"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 userDrawn="1"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 userDrawn="1"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7" y="7906160"/>
            <a:ext cx="2308379" cy="1847440"/>
          </a:xfrm>
          <a:prstGeom prst="rect">
            <a:avLst/>
          </a:prstGeom>
        </p:spPr>
      </p:pic>
      <p:sp>
        <p:nvSpPr>
          <p:cNvPr id="12" name="Text positoning box" hidden="1"/>
          <p:cNvSpPr/>
          <p:nvPr userDrawn="1"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 userDrawn="1"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6" r:id="rId8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536575" indent="-45085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45085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755775" indent="-45000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50863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91073" y="3246120"/>
            <a:ext cx="15523233" cy="4436316"/>
          </a:xfrm>
        </p:spPr>
        <p:txBody>
          <a:bodyPr/>
          <a:lstStyle/>
          <a:p>
            <a:r>
              <a:rPr lang="nl-NL" dirty="0"/>
              <a:t>Internationalisering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1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02728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4" y="986589"/>
            <a:ext cx="16297143" cy="7814511"/>
          </a:xfrm>
        </p:spPr>
        <p:txBody>
          <a:bodyPr>
            <a:normAutofit fontScale="32500" lnSpcReduction="20000"/>
          </a:bodyPr>
          <a:lstStyle/>
          <a:p>
            <a:r>
              <a:rPr lang="nl-BE" sz="9800" dirty="0"/>
              <a:t>Visie van opleidingscommissie:</a:t>
            </a:r>
          </a:p>
          <a:p>
            <a:pPr marL="85725" indent="0">
              <a:buNone/>
            </a:pPr>
            <a:r>
              <a:rPr lang="nl-BE" sz="9800" dirty="0"/>
              <a:t>	“Binnen de wereld als mijn stad en binnen Europa als mijn dorp tracht de opleiding 	voldoende ervaringen aan studenten aan te bieden binnen een internationale context.”</a:t>
            </a:r>
          </a:p>
          <a:p>
            <a:endParaRPr lang="nl-BE" sz="9800" dirty="0"/>
          </a:p>
          <a:p>
            <a:r>
              <a:rPr lang="nl-BE" sz="9800" dirty="0"/>
              <a:t>Studentenmobiliteit</a:t>
            </a:r>
          </a:p>
          <a:p>
            <a:pPr lvl="1"/>
            <a:r>
              <a:rPr lang="nl-BE" sz="9800" dirty="0"/>
              <a:t>Erasmus+</a:t>
            </a:r>
          </a:p>
          <a:p>
            <a:pPr lvl="1"/>
            <a:r>
              <a:rPr lang="nl-BE" sz="9800" dirty="0"/>
              <a:t>Opleidingsonderdeel 'Internationale stage 1' </a:t>
            </a:r>
          </a:p>
          <a:p>
            <a:pPr lvl="1"/>
            <a:r>
              <a:rPr lang="nl-BE" sz="9800" dirty="0"/>
              <a:t>Summer Courses &amp; Summer Schools</a:t>
            </a:r>
          </a:p>
          <a:p>
            <a:pPr lvl="1"/>
            <a:r>
              <a:rPr lang="nl-BE" sz="9800" dirty="0"/>
              <a:t>Erasmus+ stage (SMP)</a:t>
            </a:r>
          </a:p>
          <a:p>
            <a:pPr lvl="1"/>
            <a:r>
              <a:rPr lang="nl-BE" sz="9800" dirty="0"/>
              <a:t>Internationale studiereizen</a:t>
            </a:r>
          </a:p>
          <a:p>
            <a:pPr lvl="1"/>
            <a:r>
              <a:rPr lang="nl-BE" sz="9800" dirty="0"/>
              <a:t>Engelstalige (gast-)lesgevers &amp; gastsprekers</a:t>
            </a:r>
          </a:p>
          <a:p>
            <a:pPr lvl="1"/>
            <a:r>
              <a:rPr lang="nl-BE" sz="9800" dirty="0" err="1"/>
              <a:t>Internationalisation@Home</a:t>
            </a:r>
            <a:endParaRPr lang="nl-BE" sz="9800" dirty="0"/>
          </a:p>
          <a:p>
            <a:pPr lvl="1"/>
            <a:endParaRPr lang="nl-BE" sz="9800" dirty="0"/>
          </a:p>
          <a:p>
            <a:r>
              <a:rPr lang="nl-BE" sz="9800" dirty="0"/>
              <a:t>Docentenmobiliteit</a:t>
            </a:r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11443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91073" y="3246120"/>
            <a:ext cx="15523233" cy="4436316"/>
          </a:xfrm>
        </p:spPr>
        <p:txBody>
          <a:bodyPr/>
          <a:lstStyle/>
          <a:p>
            <a:r>
              <a:rPr lang="nl-NL" dirty="0"/>
              <a:t>Studentenmobiliteit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3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2992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5825" y="116975"/>
            <a:ext cx="15705282" cy="863693"/>
          </a:xfrm>
        </p:spPr>
        <p:txBody>
          <a:bodyPr/>
          <a:lstStyle/>
          <a:p>
            <a:r>
              <a:rPr lang="nl-NL" dirty="0"/>
              <a:t>Erasmus+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Voor wie?</a:t>
            </a:r>
          </a:p>
          <a:p>
            <a:pPr lvl="1"/>
            <a:r>
              <a:rPr lang="nl-BE" sz="3200" dirty="0"/>
              <a:t>Schoonmeersen: laatste semester van Ma (d.i. masterproef &amp; enkele vakken)</a:t>
            </a:r>
          </a:p>
          <a:p>
            <a:pPr lvl="1"/>
            <a:r>
              <a:rPr lang="nl-BE" sz="3200" dirty="0"/>
              <a:t>Kortrijk: voor 1 semester (sem2 van Ba3) of 1 of 2 semesters tijdens Ma</a:t>
            </a:r>
          </a:p>
          <a:p>
            <a:endParaRPr lang="nl-BE" sz="3200" dirty="0"/>
          </a:p>
          <a:p>
            <a:r>
              <a:rPr lang="nl-BE" sz="3200" dirty="0"/>
              <a:t>Waar?</a:t>
            </a:r>
          </a:p>
          <a:p>
            <a:pPr lvl="1"/>
            <a:r>
              <a:rPr lang="nl-BE" sz="3200" dirty="0"/>
              <a:t>Partnerinstellingen op basis van BILAKS (bilaterale akkoorden)</a:t>
            </a:r>
          </a:p>
          <a:p>
            <a:pPr lvl="2"/>
            <a:r>
              <a:rPr lang="nl-BE" sz="3200" dirty="0"/>
              <a:t>Schoonmeersen: Trondheim (No), Grenoble (Fr), Vigo, Madrid, Santander, Cordoba, Salamanca (Es), Brasov (</a:t>
            </a:r>
            <a:r>
              <a:rPr lang="nl-BE" sz="3200" dirty="0" err="1"/>
              <a:t>Ro</a:t>
            </a:r>
            <a:r>
              <a:rPr lang="nl-BE" sz="3200" dirty="0"/>
              <a:t>)</a:t>
            </a:r>
          </a:p>
          <a:p>
            <a:pPr lvl="2"/>
            <a:r>
              <a:rPr lang="nl-BE" sz="3200" dirty="0"/>
              <a:t>Kortrijk: Tampere (</a:t>
            </a:r>
            <a:r>
              <a:rPr lang="nl-BE" sz="3200" dirty="0" err="1"/>
              <a:t>Fi</a:t>
            </a:r>
            <a:r>
              <a:rPr lang="nl-BE" sz="3200" dirty="0"/>
              <a:t>), Viseu (Pt), Budapest (Hu), Milaan (It)</a:t>
            </a:r>
          </a:p>
          <a:p>
            <a:pPr lvl="1"/>
            <a:endParaRPr lang="nl-BE" sz="3200" dirty="0"/>
          </a:p>
          <a:p>
            <a:r>
              <a:rPr lang="nl-BE" sz="3200" dirty="0"/>
              <a:t>Andere opleidingen met inhoudelijke overlap?</a:t>
            </a:r>
          </a:p>
          <a:p>
            <a:pPr lvl="1"/>
            <a:r>
              <a:rPr lang="nl-BE" sz="3200" dirty="0"/>
              <a:t>Maak nieuwe BILAK met BCP (BILAK Contact Person)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461333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91073" y="3246120"/>
            <a:ext cx="15523233" cy="4436316"/>
          </a:xfrm>
        </p:spPr>
        <p:txBody>
          <a:bodyPr/>
          <a:lstStyle/>
          <a:p>
            <a:r>
              <a:rPr lang="nl-NL" dirty="0"/>
              <a:t>Docentenmobiliteit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5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16930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ERASMUS+ </a:t>
            </a:r>
            <a:r>
              <a:rPr lang="nl-NL" dirty="0" err="1"/>
              <a:t>Key</a:t>
            </a:r>
            <a:r>
              <a:rPr lang="nl-NL" dirty="0"/>
              <a:t> Action 1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Mobiliteit voor individuele lesgevers</a:t>
            </a:r>
          </a:p>
          <a:p>
            <a:pPr lvl="1"/>
            <a:r>
              <a:rPr lang="nl-BE" sz="3200" dirty="0"/>
              <a:t>Naar Erasmus-partneruniversiteiten: doceren gastcolleges of -seminaries</a:t>
            </a:r>
          </a:p>
          <a:p>
            <a:pPr lvl="1"/>
            <a:r>
              <a:rPr lang="nl-BE" sz="3200" dirty="0"/>
              <a:t>Omgekeerd: docenten partneruniefs (gefinancierd door eigen universiteit)</a:t>
            </a:r>
          </a:p>
          <a:p>
            <a:pPr lvl="1"/>
            <a:endParaRPr lang="nl-BE" sz="3200" dirty="0"/>
          </a:p>
          <a:p>
            <a:r>
              <a:rPr lang="nl-BE" sz="3200" dirty="0"/>
              <a:t>Voorwaarden</a:t>
            </a:r>
          </a:p>
          <a:p>
            <a:pPr lvl="1"/>
            <a:r>
              <a:rPr lang="nl-BE" sz="3200" dirty="0"/>
              <a:t>Ondertekende BILAK</a:t>
            </a:r>
          </a:p>
          <a:p>
            <a:pPr lvl="1"/>
            <a:r>
              <a:rPr lang="nl-BE" sz="3200" dirty="0"/>
              <a:t>Onderwijsopdracht min. 2 dagen, min. 8 uur</a:t>
            </a:r>
          </a:p>
          <a:p>
            <a:endParaRPr lang="nl-BE" sz="3200" dirty="0"/>
          </a:p>
          <a:p>
            <a:r>
              <a:rPr lang="nl-BE" sz="3200" dirty="0"/>
              <a:t>Europees/Vlaams budget aangevuld met UGent-budget</a:t>
            </a:r>
          </a:p>
          <a:p>
            <a:pPr lvl="1"/>
            <a:r>
              <a:rPr lang="nl-BE" sz="3200" dirty="0"/>
              <a:t>Reiskosten: van € 180  (&lt; 500 km) tot € 360 (&gt; 2000 km) per deelnemer</a:t>
            </a:r>
          </a:p>
          <a:p>
            <a:pPr lvl="1"/>
            <a:r>
              <a:rPr lang="nl-BE" sz="3200" dirty="0"/>
              <a:t>Verblijfkosten: tussen € 50 en € 80 per dag</a:t>
            </a:r>
          </a:p>
          <a:p>
            <a:pPr lvl="1"/>
            <a:r>
              <a:rPr lang="nl-BE" sz="3200" dirty="0"/>
              <a:t>Eventueel bijgepast door Afdeling Internationalisering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6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800925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Vóór de reis</a:t>
            </a:r>
          </a:p>
          <a:p>
            <a:pPr marL="1233488" lvl="1" indent="-514350">
              <a:buFont typeface="+mj-lt"/>
              <a:buAutoNum type="arabicPeriod"/>
            </a:pPr>
            <a:r>
              <a:rPr lang="nl-BE" sz="3200" dirty="0"/>
              <a:t>Reisaanvraag in SAP</a:t>
            </a:r>
          </a:p>
          <a:p>
            <a:pPr marL="1233488" lvl="1" indent="-514350">
              <a:buFont typeface="+mj-lt"/>
              <a:buAutoNum type="arabicPeriod"/>
            </a:pPr>
            <a:r>
              <a:rPr lang="nl-BE" sz="3200" dirty="0"/>
              <a:t>Grant Agreement (financieringsovereenkomst) met UGent</a:t>
            </a:r>
          </a:p>
          <a:p>
            <a:pPr marL="1233488" lvl="1" indent="-514350">
              <a:buFont typeface="+mj-lt"/>
              <a:buAutoNum type="arabicPeriod"/>
            </a:pPr>
            <a:r>
              <a:rPr lang="nl-BE" sz="3200" dirty="0" err="1"/>
              <a:t>Staff</a:t>
            </a:r>
            <a:r>
              <a:rPr lang="nl-BE" sz="3200" dirty="0"/>
              <a:t> </a:t>
            </a:r>
            <a:r>
              <a:rPr lang="nl-BE" sz="3200" dirty="0" err="1"/>
              <a:t>Mobility</a:t>
            </a:r>
            <a:r>
              <a:rPr lang="nl-BE" sz="3200" dirty="0"/>
              <a:t> </a:t>
            </a:r>
            <a:r>
              <a:rPr lang="nl-BE" sz="3200" dirty="0" err="1"/>
              <a:t>Work</a:t>
            </a:r>
            <a:r>
              <a:rPr lang="nl-BE" sz="3200" dirty="0"/>
              <a:t> </a:t>
            </a:r>
            <a:r>
              <a:rPr lang="nl-BE" sz="3200" dirty="0" err="1"/>
              <a:t>Programme</a:t>
            </a:r>
            <a:r>
              <a:rPr lang="nl-BE" sz="3200" dirty="0"/>
              <a:t> Agreement</a:t>
            </a:r>
          </a:p>
          <a:p>
            <a:pPr lvl="1"/>
            <a:endParaRPr lang="nl-BE" sz="3200" dirty="0"/>
          </a:p>
          <a:p>
            <a:r>
              <a:rPr lang="nl-BE" sz="3200" dirty="0"/>
              <a:t>Ter plaatse: </a:t>
            </a:r>
            <a:r>
              <a:rPr lang="nl-BE" sz="3200" dirty="0" err="1"/>
              <a:t>Certificate</a:t>
            </a:r>
            <a:r>
              <a:rPr lang="nl-BE" sz="3200" dirty="0"/>
              <a:t> of </a:t>
            </a:r>
            <a:r>
              <a:rPr lang="nl-BE" sz="3200" dirty="0" err="1"/>
              <a:t>Attendance</a:t>
            </a:r>
            <a:endParaRPr lang="nl-BE" sz="3000" dirty="0"/>
          </a:p>
          <a:p>
            <a:endParaRPr lang="nl-BE" sz="3000" dirty="0"/>
          </a:p>
          <a:p>
            <a:r>
              <a:rPr lang="nl-BE" sz="3000" dirty="0"/>
              <a:t>Na de reis</a:t>
            </a:r>
          </a:p>
          <a:p>
            <a:pPr marL="1233488" lvl="1" indent="-514350">
              <a:buFont typeface="+mj-lt"/>
              <a:buAutoNum type="arabicPeriod"/>
            </a:pPr>
            <a:r>
              <a:rPr lang="nl-BE" sz="3000" dirty="0"/>
              <a:t>Online </a:t>
            </a:r>
            <a:r>
              <a:rPr lang="nl-BE" sz="3000" dirty="0" err="1"/>
              <a:t>Staff</a:t>
            </a:r>
            <a:r>
              <a:rPr lang="nl-BE" sz="3000" dirty="0"/>
              <a:t> Participant Report via </a:t>
            </a:r>
            <a:r>
              <a:rPr lang="nl-BE" sz="3000" dirty="0" err="1"/>
              <a:t>Mobility</a:t>
            </a:r>
            <a:r>
              <a:rPr lang="nl-BE" sz="3000" dirty="0"/>
              <a:t> Tool</a:t>
            </a:r>
          </a:p>
          <a:p>
            <a:pPr marL="1233488" lvl="1" indent="-514350">
              <a:buFont typeface="+mj-lt"/>
              <a:buAutoNum type="arabicPeriod"/>
            </a:pPr>
            <a:r>
              <a:rPr lang="nl-BE" sz="3000" dirty="0"/>
              <a:t>Kostenformulier</a:t>
            </a:r>
          </a:p>
          <a:p>
            <a:pPr lvl="1"/>
            <a:endParaRPr lang="nl-BE" sz="3000" dirty="0"/>
          </a:p>
          <a:p>
            <a:r>
              <a:rPr lang="nl-BE" sz="3000" dirty="0" err="1"/>
              <a:t>To</a:t>
            </a:r>
            <a:r>
              <a:rPr lang="nl-BE" sz="3000" dirty="0"/>
              <a:t> do: Nieuwe BILAK of bestaande BILAK uitbreiden voor </a:t>
            </a:r>
            <a:r>
              <a:rPr lang="nl-BE" sz="3000" dirty="0" err="1"/>
              <a:t>staff</a:t>
            </a:r>
            <a:r>
              <a:rPr lang="nl-BE" sz="3000" dirty="0"/>
              <a:t> </a:t>
            </a:r>
            <a:r>
              <a:rPr lang="nl-BE" sz="3000" dirty="0" err="1"/>
              <a:t>mobility</a:t>
            </a:r>
            <a:r>
              <a:rPr lang="nl-BE" sz="3000" dirty="0"/>
              <a:t> &amp; teaching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7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03369971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Universiteit Gent">
      <a:dk1>
        <a:sysClr val="windowText" lastClr="000000"/>
      </a:dk1>
      <a:lt1>
        <a:sysClr val="window" lastClr="FFFFFF"/>
      </a:lt1>
      <a:dk2>
        <a:srgbClr val="1E64C8"/>
      </a:dk2>
      <a:lt2>
        <a:srgbClr val="FFD200"/>
      </a:lt2>
      <a:accent1>
        <a:srgbClr val="1E64C8"/>
      </a:accent1>
      <a:accent2>
        <a:srgbClr val="FFD2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triangle" w="lg" len="lg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-NL-EA_1_0_13.potx" id="{5F6C1209-3523-440E-8533-DCE97EC5C651}" vid="{6C779022-81AC-4A5D-B0C5-44F49FEE6A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Powerpoint_UGent_NL_EA</Template>
  <TotalTime>31</TotalTime>
  <Words>251</Words>
  <Application>Microsoft Office PowerPoint</Application>
  <PresentationFormat>Custom</PresentationFormat>
  <Paragraphs>65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Internationalisering</vt:lpstr>
      <vt:lpstr>PowerPoint Presentation</vt:lpstr>
      <vt:lpstr>Studentenmobiliteit</vt:lpstr>
      <vt:lpstr>Erasmus+</vt:lpstr>
      <vt:lpstr>Docentenmobiliteit</vt:lpstr>
      <vt:lpstr>ERASMUS+ Key Action 1</vt:lpstr>
      <vt:lpstr>PowerPoint Presentation</vt:lpstr>
    </vt:vector>
  </TitlesOfParts>
  <Company>UGent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 Verhaevert</dc:creator>
  <cp:lastModifiedBy>Sofie Van Hoecke</cp:lastModifiedBy>
  <cp:revision>18</cp:revision>
  <dcterms:created xsi:type="dcterms:W3CDTF">2017-02-06T08:00:01Z</dcterms:created>
  <dcterms:modified xsi:type="dcterms:W3CDTF">2017-02-16T12:27:06Z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1.0</vt:lpwstr>
  </property>
  <property fmtid="{D5CDD505-2E9C-101B-9397-08002B2CF9AE}" pid="4" name="Date">
    <vt:filetime>2016-09-20T22:00:00Z</vt:filetime>
  </property>
  <property fmtid="{D5CDD505-2E9C-101B-9397-08002B2CF9AE}" pid="5" name="Build">
    <vt:lpwstr>13</vt:lpwstr>
  </property>
  <property fmtid="{D5CDD505-2E9C-101B-9397-08002B2CF9AE}" pid="6" name="Cmt 1">
    <vt:lpwstr>create</vt:lpwstr>
  </property>
  <property fmtid="{D5CDD505-2E9C-101B-9397-08002B2CF9AE}" pid="7" name="Cmt 2">
    <vt:lpwstr>1st draft</vt:lpwstr>
  </property>
  <property fmtid="{D5CDD505-2E9C-101B-9397-08002B2CF9AE}" pid="8" name="Cmt 3">
    <vt:lpwstr>Corporate splitt off</vt:lpwstr>
  </property>
  <property fmtid="{D5CDD505-2E9C-101B-9397-08002B2CF9AE}" pid="9" name="Cmt 4">
    <vt:lpwstr>2nd draft</vt:lpwstr>
  </property>
  <property fmtid="{D5CDD505-2E9C-101B-9397-08002B2CF9AE}" pid="10" name="Cmt 4A">
    <vt:lpwstr>copy of UK version translated to NL</vt:lpwstr>
  </property>
  <property fmtid="{D5CDD505-2E9C-101B-9397-08002B2CF9AE}" pid="11" name="Cmt 5">
    <vt:lpwstr>set text box and shape defaults</vt:lpwstr>
  </property>
  <property fmtid="{D5CDD505-2E9C-101B-9397-08002B2CF9AE}" pid="12" name="Cmt 6">
    <vt:lpwstr>closing slide acc. to letter</vt:lpwstr>
  </property>
  <property fmtid="{D5CDD505-2E9C-101B-9397-08002B2CF9AE}" pid="13" name="Cmt 7">
    <vt:lpwstr>logo opening slide sharpened</vt:lpwstr>
  </property>
  <property fmtid="{D5CDD505-2E9C-101B-9397-08002B2CF9AE}" pid="14" name="Cmt 8">
    <vt:lpwstr>split variable and fixed data in contact data; lang to NL-BE</vt:lpwstr>
  </property>
  <property fmtid="{D5CDD505-2E9C-101B-9397-08002B2CF9AE}" pid="15" name="Cmt 9">
    <vt:lpwstr>comments 19-9-2016</vt:lpwstr>
  </property>
  <property fmtid="{D5CDD505-2E9C-101B-9397-08002B2CF9AE}" pid="16" name="Cmt 10">
    <vt:lpwstr>social media redesigned</vt:lpwstr>
  </property>
  <property fmtid="{D5CDD505-2E9C-101B-9397-08002B2CF9AE}" pid="17" name="Cmt 11">
    <vt:lpwstr>Title Slide renamed to TitleSlide</vt:lpwstr>
  </property>
  <property fmtid="{D5CDD505-2E9C-101B-9397-08002B2CF9AE}" pid="18" name="Cmt 12">
    <vt:lpwstr>Title and text size</vt:lpwstr>
  </property>
  <property fmtid="{D5CDD505-2E9C-101B-9397-08002B2CF9AE}" pid="19" name="Cmt 13">
    <vt:lpwstr>socmed pictos &gt; normal view</vt:lpwstr>
  </property>
</Properties>
</file>