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20.xml" ContentType="application/vnd.openxmlformats-officedocument.presentationml.notesSlide+xml"/>
  <Override PartName="/ppt/tags/tag15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04" r:id="rId4"/>
  </p:sldMasterIdLst>
  <p:notesMasterIdLst>
    <p:notesMasterId r:id="rId29"/>
  </p:notesMasterIdLst>
  <p:handoutMasterIdLst>
    <p:handoutMasterId r:id="rId30"/>
  </p:handoutMasterIdLst>
  <p:sldIdLst>
    <p:sldId id="258" r:id="rId5"/>
    <p:sldId id="306" r:id="rId6"/>
    <p:sldId id="307" r:id="rId7"/>
    <p:sldId id="312" r:id="rId8"/>
    <p:sldId id="313" r:id="rId9"/>
    <p:sldId id="315" r:id="rId10"/>
    <p:sldId id="316" r:id="rId11"/>
    <p:sldId id="318" r:id="rId12"/>
    <p:sldId id="317" r:id="rId13"/>
    <p:sldId id="299" r:id="rId14"/>
    <p:sldId id="322" r:id="rId15"/>
    <p:sldId id="302" r:id="rId16"/>
    <p:sldId id="303" r:id="rId17"/>
    <p:sldId id="304" r:id="rId18"/>
    <p:sldId id="261" r:id="rId19"/>
    <p:sldId id="267" r:id="rId20"/>
    <p:sldId id="270" r:id="rId21"/>
    <p:sldId id="282" r:id="rId22"/>
    <p:sldId id="288" r:id="rId23"/>
    <p:sldId id="273" r:id="rId24"/>
    <p:sldId id="275" r:id="rId25"/>
    <p:sldId id="280" r:id="rId26"/>
    <p:sldId id="279" r:id="rId27"/>
    <p:sldId id="269" r:id="rId28"/>
  </p:sldIdLst>
  <p:sldSz cx="9144000" cy="6858000" type="screen4x3"/>
  <p:notesSz cx="7072313" cy="10236200"/>
  <p:custDataLst>
    <p:tags r:id="rId31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4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29" autoAdjust="0"/>
  </p:normalViewPr>
  <p:slideViewPr>
    <p:cSldViewPr>
      <p:cViewPr>
        <p:scale>
          <a:sx n="100" d="100"/>
          <a:sy n="100" d="100"/>
        </p:scale>
        <p:origin x="-1860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4008" y="-78"/>
      </p:cViewPr>
      <p:guideLst>
        <p:guide orient="horz" pos="3224"/>
        <p:guide pos="22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944274341702389E-2"/>
          <c:y val="0"/>
          <c:w val="0.94611145131659524"/>
          <c:h val="0.61808774451867166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Sheet1!$B$2:$B$7</c:f>
              <c:numCache>
                <c:formatCode>0.0</c:formatCode>
                <c:ptCount val="6"/>
                <c:pt idx="0">
                  <c:v>198.1</c:v>
                </c:pt>
                <c:pt idx="1">
                  <c:v>132</c:v>
                </c:pt>
                <c:pt idx="2">
                  <c:v>146.6</c:v>
                </c:pt>
                <c:pt idx="3">
                  <c:v>146.80000000000001</c:v>
                </c:pt>
                <c:pt idx="4">
                  <c:v>161.4</c:v>
                </c:pt>
                <c:pt idx="5">
                  <c:v>180.7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705216"/>
        <c:axId val="106324352"/>
      </c:barChart>
      <c:catAx>
        <c:axId val="103705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solidFill>
              <a:schemeClr val="tx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1">
                <a:solidFill>
                  <a:schemeClr val="tx1">
                    <a:lumMod val="65000"/>
                  </a:schemeClr>
                </a:solidFill>
                <a:latin typeface="+mn-lt"/>
              </a:defRPr>
            </a:pPr>
            <a:endParaRPr lang="nl-BE"/>
          </a:p>
        </c:txPr>
        <c:crossAx val="106324352"/>
        <c:crosses val="autoZero"/>
        <c:auto val="1"/>
        <c:lblAlgn val="ctr"/>
        <c:lblOffset val="100"/>
        <c:noMultiLvlLbl val="1"/>
      </c:catAx>
      <c:valAx>
        <c:axId val="106324352"/>
        <c:scaling>
          <c:orientation val="minMax"/>
          <c:max val="200"/>
        </c:scaling>
        <c:delete val="0"/>
        <c:axPos val="l"/>
        <c:numFmt formatCode="0.0" sourceLinked="1"/>
        <c:majorTickMark val="out"/>
        <c:minorTickMark val="none"/>
        <c:tickLblPos val="nextTo"/>
        <c:spPr>
          <a:ln w="6350">
            <a:solidFill>
              <a:schemeClr val="tx1">
                <a:lumMod val="75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tx1">
                    <a:lumMod val="65000"/>
                  </a:schemeClr>
                </a:solidFill>
                <a:latin typeface="+mn-lt"/>
              </a:defRPr>
            </a:pPr>
            <a:endParaRPr lang="nl-BE"/>
          </a:p>
        </c:txPr>
        <c:crossAx val="103705216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1"/>
  </c:chart>
  <c:spPr>
    <a:noFill/>
    <a:ln>
      <a:noFill/>
    </a:ln>
  </c:spPr>
  <c:txPr>
    <a:bodyPr/>
    <a:lstStyle/>
    <a:p>
      <a:pPr>
        <a:defRPr sz="3041" b="0" i="0" u="none" strike="noStrike" baseline="0">
          <a:solidFill>
            <a:schemeClr val="tx1">
              <a:lumMod val="75000"/>
            </a:schemeClr>
          </a:solidFill>
          <a:latin typeface="Arial"/>
          <a:ea typeface="Arial"/>
          <a:cs typeface="Arial"/>
        </a:defRPr>
      </a:pPr>
      <a:endParaRPr lang="nl-B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Ingenieurs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Burgerlijk Ingenieur</c:v>
                </c:pt>
                <c:pt idx="1">
                  <c:v>Industrieel Ingenieur</c:v>
                </c:pt>
                <c:pt idx="2">
                  <c:v>Bio-Ingenieur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166</c:v>
                </c:pt>
                <c:pt idx="1">
                  <c:v>147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Burgerlijk Ingenieur</c:v>
                </c:pt>
              </c:strCache>
            </c:strRef>
          </c:tx>
          <c:dLbls>
            <c:dLbl>
              <c:idx val="4"/>
              <c:layout>
                <c:manualLayout>
                  <c:x val="3.3723013715886339E-2"/>
                  <c:y val="4.4342091074847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Werktuigkunde</c:v>
                </c:pt>
                <c:pt idx="1">
                  <c:v>Elektrotechniek</c:v>
                </c:pt>
                <c:pt idx="2">
                  <c:v>Chemische technologie </c:v>
                </c:pt>
                <c:pt idx="3">
                  <c:v>Werktuigkunde - Elektrotechniek</c:v>
                </c:pt>
                <c:pt idx="4">
                  <c:v>Materiaalkunde</c:v>
                </c:pt>
                <c:pt idx="5">
                  <c:v>Bouwkunde</c:v>
                </c:pt>
                <c:pt idx="6">
                  <c:v>Overige richtingen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44</c:v>
                </c:pt>
                <c:pt idx="1">
                  <c:v>19</c:v>
                </c:pt>
                <c:pt idx="2">
                  <c:v>71</c:v>
                </c:pt>
                <c:pt idx="3">
                  <c:v>6</c:v>
                </c:pt>
                <c:pt idx="4">
                  <c:v>3</c:v>
                </c:pt>
                <c:pt idx="5">
                  <c:v>4</c:v>
                </c:pt>
                <c:pt idx="6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14951794507522"/>
          <c:y val="0.10413732624479634"/>
          <c:w val="0.32322736220472442"/>
          <c:h val="0.778403051181102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Chemie</c:v>
                </c:pt>
                <c:pt idx="1">
                  <c:v>Bouwkunde</c:v>
                </c:pt>
                <c:pt idx="2">
                  <c:v>Elektromechanica</c:v>
                </c:pt>
                <c:pt idx="3">
                  <c:v>Elektronica</c:v>
                </c:pt>
                <c:pt idx="4">
                  <c:v>Overige richtingen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46</c:v>
                </c:pt>
                <c:pt idx="1">
                  <c:v>16</c:v>
                </c:pt>
                <c:pt idx="2">
                  <c:v>57</c:v>
                </c:pt>
                <c:pt idx="3">
                  <c:v>23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Kader</c:v>
                </c:pt>
                <c:pt idx="1">
                  <c:v>Bediende</c:v>
                </c:pt>
                <c:pt idx="2">
                  <c:v>Werknemer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</c:v>
                </c:pt>
                <c:pt idx="1">
                  <c:v>42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0.52756</cdr:x>
      <cdr:y>0</cdr:y>
    </cdr:from>
    <cdr:to>
      <cdr:x>0.97719</cdr:x>
      <cdr:y>0.07543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4824536" y="-1700808"/>
          <a:ext cx="4111911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l-B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b="1" dirty="0" smtClean="0">
              <a:solidFill>
                <a:schemeClr val="bg1"/>
              </a:solidFill>
            </a:rPr>
            <a:t>TOTAAL: 166 burgerlijk ingenieurs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0.52895</cdr:x>
      <cdr:y>0.01067</cdr:y>
    </cdr:from>
    <cdr:to>
      <cdr:x>0.97507</cdr:x>
      <cdr:y>0.08823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4875336" y="50800"/>
          <a:ext cx="4111911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800" b="1" dirty="0" smtClean="0">
              <a:solidFill>
                <a:schemeClr val="bg1"/>
              </a:solidFill>
            </a:rPr>
            <a:t>TOTAAL: 147 industrieel ingenieurs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6007" y="0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/>
          <a:lstStyle>
            <a:lvl1pPr algn="r">
              <a:defRPr sz="1300"/>
            </a:lvl1pPr>
          </a:lstStyle>
          <a:p>
            <a:fld id="{E7E28F71-7F5B-4305-876B-06BB651A0A8D}" type="datetimeFigureOut">
              <a:rPr lang="nl-BE" smtClean="0"/>
              <a:t>17/10/2014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2613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 anchor="b"/>
          <a:lstStyle>
            <a:lvl1pPr algn="l">
              <a:defRPr sz="1300"/>
            </a:lvl1pPr>
          </a:lstStyle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6007" y="9722613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 anchor="b"/>
          <a:lstStyle>
            <a:lvl1pPr algn="r">
              <a:defRPr sz="1300"/>
            </a:lvl1pPr>
          </a:lstStyle>
          <a:p>
            <a:fld id="{C315D453-566A-48D8-99CC-E9AA2767C45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605657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6007" y="0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/>
          <a:lstStyle>
            <a:lvl1pPr algn="r">
              <a:defRPr sz="1300"/>
            </a:lvl1pPr>
          </a:lstStyle>
          <a:p>
            <a:fld id="{F0A82C75-CA87-422D-8ECE-294A9D721B61}" type="datetimeFigureOut">
              <a:rPr lang="nl-BE" smtClean="0"/>
              <a:t>17/10/2014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79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02" tIns="49451" rIns="98902" bIns="49451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232" y="4862195"/>
            <a:ext cx="5657850" cy="4606290"/>
          </a:xfrm>
          <a:prstGeom prst="rect">
            <a:avLst/>
          </a:prstGeom>
        </p:spPr>
        <p:txBody>
          <a:bodyPr vert="horz" lIns="98902" tIns="49451" rIns="98902" bIns="494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2613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6007" y="9722613"/>
            <a:ext cx="3064669" cy="511810"/>
          </a:xfrm>
          <a:prstGeom prst="rect">
            <a:avLst/>
          </a:prstGeom>
        </p:spPr>
        <p:txBody>
          <a:bodyPr vert="horz" lIns="98902" tIns="49451" rIns="98902" bIns="49451" rtlCol="0" anchor="b"/>
          <a:lstStyle>
            <a:lvl1pPr algn="r">
              <a:defRPr sz="1300"/>
            </a:lvl1pPr>
          </a:lstStyle>
          <a:p>
            <a:fld id="{EAABC0E8-9A7C-4B15-B591-D5766A356D0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0038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2387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737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89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815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889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1829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i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BF2B27-9D02-4BF6-AA50-FC1E9F31F29C}" type="slidenum">
              <a:rPr lang="nl-BE" smtClean="0">
                <a:solidFill>
                  <a:prstClr val="black"/>
                </a:solidFill>
              </a:rPr>
              <a:pPr/>
              <a:t>15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7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483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mtClean="0"/>
              <a:t>- 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483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BE" altLang="nl-BE" dirty="0" smtClean="0"/>
          </a:p>
          <a:p>
            <a:endParaRPr lang="fr-BE" altLang="nl-BE" dirty="0" smtClean="0"/>
          </a:p>
          <a:p>
            <a:endParaRPr lang="nl-BE" altLang="nl-BE" dirty="0" smtClean="0"/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05" indent="-28573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931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103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75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447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619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792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964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nl-BE" sz="1200"/>
              <a:t>INTERNAL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05" indent="-28573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931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103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75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447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619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792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964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50A1A38-28CD-45C5-82F4-54E3AD1358F2}" type="slidenum">
              <a:rPr lang="fr-FR" altLang="nl-BE" sz="1200"/>
              <a:pPr eaLnBrk="1" hangingPunct="1"/>
              <a:t>18</a:t>
            </a:fld>
            <a:endParaRPr lang="fr-FR" altLang="nl-BE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BE" altLang="nl-BE" smtClean="0"/>
          </a:p>
        </p:txBody>
      </p:sp>
      <p:sp>
        <p:nvSpPr>
          <p:cNvPr id="4608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05" indent="-28573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931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103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75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447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619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792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964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 sz="1200"/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05" indent="-28573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931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103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75" indent="-228586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447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619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792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964" indent="-228586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2E7F46-1FA9-456D-9E03-342EFD075BA3}" type="slidenum">
              <a:rPr lang="nl-BE" altLang="nl-BE" sz="1200"/>
              <a:pPr eaLnBrk="1" hangingPunct="1"/>
              <a:t>19</a:t>
            </a:fld>
            <a:endParaRPr lang="nl-BE" altLang="nl-B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9015">
              <a:defRPr/>
            </a:pPr>
            <a:endParaRPr lang="nl-BE" dirty="0" smtClean="0"/>
          </a:p>
          <a:p>
            <a:pPr defTabSz="989015">
              <a:defRPr/>
            </a:pPr>
            <a:endParaRPr lang="nl-BE" dirty="0" smtClean="0"/>
          </a:p>
          <a:p>
            <a:pPr defTabSz="989015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3250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BE" altLang="de-DE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29543" indent="-203671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14681" indent="-162937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40554" indent="-162937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66426" indent="-162937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92298" indent="-16293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118170" indent="-16293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444043" indent="-16293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769915" indent="-16293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696F0B-C5BD-421B-A06B-9CB50555A2E2}" type="slidenum">
              <a:rPr lang="en-US" altLang="de-DE" sz="900">
                <a:solidFill>
                  <a:srgbClr val="000000"/>
                </a:solidFill>
              </a:rPr>
              <a:pPr eaLnBrk="1" hangingPunct="1"/>
              <a:t>21</a:t>
            </a:fld>
            <a:endParaRPr lang="en-US" altLang="de-D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3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381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5672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ABC0E8-9A7C-4B15-B591-D5766A356D0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9068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9015">
              <a:defRPr/>
            </a:pPr>
            <a:endParaRPr lang="nl-BE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9015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2760-C8EC-46AF-9F01-8CF3BEFF077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1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ctrTitle"/>
          </p:nvPr>
        </p:nvSpPr>
        <p:spPr>
          <a:xfrm>
            <a:off x="2160000" y="367200"/>
            <a:ext cx="6732000" cy="9504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3000" b="1" i="0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subTitle" idx="1"/>
          </p:nvPr>
        </p:nvSpPr>
        <p:spPr>
          <a:xfrm>
            <a:off x="2160000" y="1371600"/>
            <a:ext cx="6732000" cy="421200"/>
          </a:xfr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2"/>
          </p:nvPr>
        </p:nvSpPr>
        <p:spPr>
          <a:xfrm>
            <a:off x="8208000" y="6645600"/>
            <a:ext cx="720000" cy="151200"/>
          </a:xfrm>
        </p:spPr>
        <p:txBody>
          <a:bodyPr lIns="0" tIns="0" rIns="0" bIns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latin typeface="Arial"/>
              </a:defRPr>
            </a:lvl1pPr>
          </a:lstStyle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</p:nvPr>
        </p:nvSpPr>
        <p:spPr>
          <a:xfrm>
            <a:off x="2880000" y="6717600"/>
            <a:ext cx="5400000" cy="97200"/>
          </a:xfrm>
        </p:spPr>
        <p:txBody>
          <a:bodyPr lIns="0" tIns="0" rIns="0" bIns="0" anchor="b"/>
          <a:lstStyle>
            <a:lvl1pPr algn="ct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1200" b="0" i="0">
                <a:latin typeface="Arial"/>
              </a:defRPr>
            </a:lvl1pPr>
          </a:lstStyle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4" name="DatumPlaz"/>
          <p:cNvSpPr>
            <a:spLocks noGrp="1"/>
          </p:cNvSpPr>
          <p:nvPr>
            <p:ph type="dt" sz="half" idx="10"/>
          </p:nvPr>
        </p:nvSpPr>
        <p:spPr>
          <a:xfrm>
            <a:off x="2160000" y="6645600"/>
            <a:ext cx="720000" cy="151200"/>
          </a:xfr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latin typeface="Arial"/>
              </a:defRPr>
            </a:lvl1pPr>
          </a:lstStyle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4541615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 (2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16000" y="1872000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7629" y="1872000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Plaz"/>
          <p:cNvSpPr>
            <a:spLocks noGrp="1"/>
          </p:cNvSpPr>
          <p:nvPr>
            <p:ph type="body" sz="half" idx="3"/>
            <p:custDataLst>
              <p:tags r:id="rId4"/>
            </p:custDataLst>
          </p:nvPr>
        </p:nvSpPr>
        <p:spPr>
          <a:xfrm>
            <a:off x="216000" y="4251628"/>
            <a:ext cx="8712000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FussPlaz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8" name="DatumPlaz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825203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382384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915141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876050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52831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7629" y="1872000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7629" y="4251628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FussPlaz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8" name="DatumPlaz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222773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16000" y="1872000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216000" y="4251628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Plaz"/>
          <p:cNvSpPr>
            <a:spLocks noGrp="1"/>
          </p:cNvSpPr>
          <p:nvPr>
            <p:ph type="body" sz="half" idx="3"/>
            <p:custDataLst>
              <p:tags r:id="rId4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FussPlaz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8" name="DatumPlaz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737006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3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4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709069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6818431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16000" y="1872000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216000" y="4251628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7629" y="1872000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7629" y="4251628"/>
            <a:ext cx="4280372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SeitePlaz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8" name="FussPlaz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9" name="DatumPlaz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0000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A8C92834-2A68-4CCE-BED7-A2FCB92997E8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/>
          <a:p>
            <a:fld id="{0FB15465-28B6-4963-8C07-B2F7F435A799}" type="datetimeFigureOut">
              <a:rPr lang="nl-BE" smtClean="0"/>
              <a:pPr/>
              <a:t>17/10/2014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443387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216000" y="1872000"/>
            <a:ext cx="8712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3375970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538301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  <p:custDataLst>
              <p:tags r:id="rId2"/>
            </p:custDataLst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541242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  <p:custDataLst>
              <p:tags r:id="rId2"/>
            </p:custDataLst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474587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344777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239755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TextPlaz"/>
          <p:cNvSpPr>
            <a:spLocks noGrp="1"/>
          </p:cNvSpPr>
          <p:nvPr>
            <p:ph type="body" sz="quarter" idx="10"/>
          </p:nvPr>
        </p:nvSpPr>
        <p:spPr>
          <a:xfrm>
            <a:off x="215900" y="1871663"/>
            <a:ext cx="8712200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797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eitePlaz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E9BCC-27B0-4675-869C-E9F6411C7F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8594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80717"/>
            <a:ext cx="7772400" cy="769441"/>
          </a:xfrm>
        </p:spPr>
        <p:txBody>
          <a:bodyPr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84775"/>
          </a:xfrm>
        </p:spPr>
        <p:txBody>
          <a:bodyPr>
            <a:sp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32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2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3283076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42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80717"/>
            <a:ext cx="7772400" cy="769441"/>
          </a:xfrm>
        </p:spPr>
        <p:txBody>
          <a:bodyPr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84775"/>
          </a:xfrm>
        </p:spPr>
        <p:txBody>
          <a:bodyPr>
            <a:sp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92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55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46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998574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134711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3676041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216000" y="1872000"/>
            <a:ext cx="8712000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216000" y="4251628"/>
            <a:ext cx="8712000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161878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216000" y="1872000"/>
            <a:ext cx="8712000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16000" y="4251628"/>
            <a:ext cx="8712000" cy="2228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376882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2-Column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216000" y="1872000"/>
            <a:ext cx="4280372" cy="46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47629" y="1872000"/>
            <a:ext cx="4280372" cy="46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137511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heme" Target="../theme/theme1.xml"/><Relationship Id="rId7" Type="http://schemas.openxmlformats.org/officeDocument/2006/relationships/tags" Target="../tags/tag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tags" Target="../tags/tag21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tags" Target="../tags/tag20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tags" Target="../tags/tag16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tags" Target="../tags/tag19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tags" Target="../tags/tag1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tags" Target="../tags/tag18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ags" Target="../tags/tag14.xml"/><Relationship Id="rId30" Type="http://schemas.openxmlformats.org/officeDocument/2006/relationships/tags" Target="../tags/tag17.xml"/><Relationship Id="rId35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x/0,6/0/4,8/19,05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215900" y="0"/>
            <a:ext cx="1727200" cy="6856413"/>
          </a:xfrm>
          <a:prstGeom prst="rect">
            <a:avLst/>
          </a:prstGeom>
          <a:solidFill>
            <a:srgbClr val="FACF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11" name="Fix/0,6/0,6/4,8/4,8" descr="BASFc_Q_PPT_38or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5900"/>
            <a:ext cx="1727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160000" y="367200"/>
            <a:ext cx="6732000" cy="9504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2160000" y="1371600"/>
            <a:ext cx="6732000" cy="421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208000" y="6645600"/>
            <a:ext cx="720000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rgbClr val="000000"/>
                </a:solidFill>
                <a:latin typeface="Arial"/>
              </a:defRPr>
            </a:lvl1pPr>
          </a:lstStyle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2880000" y="6717600"/>
            <a:ext cx="5400000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1200" b="0" i="0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4" name="DatumPlaz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2160000" y="6645600"/>
            <a:ext cx="720000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nl-BE" smtClean="0"/>
              <a:t>22/05/2014</a:t>
            </a:r>
            <a:endParaRPr lang="nl-BE"/>
          </a:p>
        </p:txBody>
      </p:sp>
      <p:sp>
        <p:nvSpPr>
          <p:cNvPr id="9" name="DokuPlaz"/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2880000" y="6764400"/>
            <a:ext cx="5400000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l-BE" sz="600" b="0" i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83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x/0/0,6/25,39/3,8"/>
          <p:cNvSpPr>
            <a:spLocks noChangeAspect="1" noChangeArrowheads="1"/>
          </p:cNvSpPr>
          <p:nvPr userDrawn="1">
            <p:custDataLst>
              <p:tags r:id="rId27"/>
            </p:custDataLst>
          </p:nvPr>
        </p:nvSpPr>
        <p:spPr bwMode="auto">
          <a:xfrm>
            <a:off x="0" y="215900"/>
            <a:ext cx="9140825" cy="1368425"/>
          </a:xfrm>
          <a:prstGeom prst="rect">
            <a:avLst/>
          </a:prstGeom>
          <a:solidFill>
            <a:srgbClr val="FACF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17" name="Fix/20,99/0,6/3,8/3,8" descr="BASFc_Q_PPT_38or"/>
          <p:cNvPicPr>
            <a:picLocks noChangeAspect="1" noChangeArrowheads="1"/>
          </p:cNvPicPr>
          <p:nvPr userDrawn="1">
            <p:custDataLst>
              <p:tags r:id="rId28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15900"/>
            <a:ext cx="13684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16000" y="640800"/>
            <a:ext cx="7128000" cy="853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16000" y="1872000"/>
            <a:ext cx="8712000" cy="4608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208000" y="6645600"/>
            <a:ext cx="720000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rgbClr val="000000"/>
                </a:solidFill>
                <a:latin typeface="Arial"/>
              </a:defRPr>
            </a:lvl1pPr>
          </a:lstStyle>
          <a:p>
            <a:fld id="{31F04087-DD11-453F-94FF-2020A1FB4301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FussPlaz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936000" y="6717600"/>
            <a:ext cx="7272000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1200" b="0" i="0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4" name="DatumPlaz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216000" y="6645600"/>
            <a:ext cx="720000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nl-BE" smtClean="0"/>
              <a:t>22/05/2014</a:t>
            </a:r>
            <a:endParaRPr lang="nl-B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34"/>
            </p:custDataLst>
          </p:nvPr>
        </p:nvSpPr>
        <p:spPr>
          <a:xfrm>
            <a:off x="936000" y="6764400"/>
            <a:ext cx="7272000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l-BE" sz="600" b="0" i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83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8" r:id="rId24"/>
    <p:sldLayoutId id="2147483699" r:id="rId2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28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rgbClr val="000000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22837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01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22837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29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56.xml"/><Relationship Id="rId7" Type="http://schemas.openxmlformats.org/officeDocument/2006/relationships/image" Target="../media/image49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tags" Target="../tags/tag15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emf"/><Relationship Id="rId11" Type="http://schemas.openxmlformats.org/officeDocument/2006/relationships/image" Target="../media/image56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6.jp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jpg"/><Relationship Id="rId11" Type="http://schemas.openxmlformats.org/officeDocument/2006/relationships/image" Target="../media/image25.jpeg"/><Relationship Id="rId5" Type="http://schemas.openxmlformats.org/officeDocument/2006/relationships/image" Target="../media/image19.jpg"/><Relationship Id="rId15" Type="http://schemas.microsoft.com/office/2007/relationships/hdphoto" Target="../media/hdphoto6.wdp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2.jp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jpeg"/><Relationship Id="rId11" Type="http://schemas.openxmlformats.org/officeDocument/2006/relationships/image" Target="../media/image11.png"/><Relationship Id="rId5" Type="http://schemas.microsoft.com/office/2007/relationships/hdphoto" Target="../media/hdphoto7.wdp"/><Relationship Id="rId10" Type="http://schemas.openxmlformats.org/officeDocument/2006/relationships/image" Target="../media/image32.jpg"/><Relationship Id="rId4" Type="http://schemas.openxmlformats.org/officeDocument/2006/relationships/image" Target="../media/image28.jpe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655716"/>
            <a:ext cx="1562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518767"/>
            <a:ext cx="2724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2700"/>
            <a:ext cx="2076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314" y="2420888"/>
            <a:ext cx="5445621" cy="9504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Aanwervingspolitiek en promotie-acties voor ingenieurs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282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Ingenieurs op BASF Antwerpen</a:t>
            </a:r>
            <a:br>
              <a:rPr lang="nl-BE" dirty="0" smtClean="0"/>
            </a:br>
            <a:r>
              <a:rPr lang="nl-BE" sz="2000" dirty="0" smtClean="0"/>
              <a:t>Algemene aantallen</a:t>
            </a:r>
            <a:endParaRPr lang="nl-BE" dirty="0"/>
          </a:p>
        </p:txBody>
      </p:sp>
      <p:graphicFrame>
        <p:nvGraphicFramePr>
          <p:cNvPr id="7" name="Chart Placeholder 6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959763463"/>
              </p:ext>
            </p:extLst>
          </p:nvPr>
        </p:nvGraphicFramePr>
        <p:xfrm>
          <a:off x="215900" y="1871663"/>
          <a:ext cx="87122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E879-F145-4E08-B45C-69E05B9B4DF4}" type="slidenum">
              <a:rPr lang="nl-BE" smtClean="0"/>
              <a:pPr/>
              <a:t>10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BE" smtClean="0"/>
              <a:t>26/09/2014</a:t>
            </a:r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5659575" y="6093166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i="1" dirty="0" smtClean="0"/>
              <a:t>* Stand augustus 2014</a:t>
            </a:r>
            <a:endParaRPr lang="nl-BE" sz="105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1916832"/>
            <a:ext cx="360785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TOTAAL:  327 ingenieurs</a:t>
            </a:r>
          </a:p>
        </p:txBody>
      </p:sp>
    </p:spTree>
    <p:extLst>
      <p:ext uri="{BB962C8B-B14F-4D97-AF65-F5344CB8AC3E}">
        <p14:creationId xmlns:p14="http://schemas.microsoft.com/office/powerpoint/2010/main" val="6345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waaier grijs"/>
          <p:cNvGrpSpPr/>
          <p:nvPr/>
        </p:nvGrpSpPr>
        <p:grpSpPr>
          <a:xfrm>
            <a:off x="-3566160" y="3695990"/>
            <a:ext cx="6299200" cy="3160424"/>
            <a:chOff x="4883397" y="3695990"/>
            <a:chExt cx="6299200" cy="3160424"/>
          </a:xfrm>
          <a:solidFill>
            <a:srgbClr val="DCDCDC"/>
          </a:solidFill>
        </p:grpSpPr>
        <p:sp>
          <p:nvSpPr>
            <p:cNvPr id="46" name="spie 1"/>
            <p:cNvSpPr>
              <a:spLocks/>
            </p:cNvSpPr>
            <p:nvPr/>
          </p:nvSpPr>
          <p:spPr bwMode="auto">
            <a:xfrm>
              <a:off x="4883397" y="5281012"/>
              <a:ext cx="3148398" cy="1575402"/>
            </a:xfrm>
            <a:custGeom>
              <a:avLst/>
              <a:gdLst>
                <a:gd name="T0" fmla="*/ 195 w 1465"/>
                <a:gd name="T1" fmla="*/ 0 h 733"/>
                <a:gd name="T2" fmla="*/ 1465 w 1465"/>
                <a:gd name="T3" fmla="*/ 733 h 733"/>
                <a:gd name="T4" fmla="*/ 0 w 1465"/>
                <a:gd name="T5" fmla="*/ 733 h 733"/>
                <a:gd name="T6" fmla="*/ 0 w 1465"/>
                <a:gd name="T7" fmla="*/ 732 h 733"/>
                <a:gd name="T8" fmla="*/ 195 w 1465"/>
                <a:gd name="T9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5" h="733">
                  <a:moveTo>
                    <a:pt x="195" y="0"/>
                  </a:moveTo>
                  <a:cubicBezTo>
                    <a:pt x="1465" y="733"/>
                    <a:pt x="1465" y="733"/>
                    <a:pt x="1465" y="733"/>
                  </a:cubicBezTo>
                  <a:cubicBezTo>
                    <a:pt x="0" y="733"/>
                    <a:pt x="0" y="733"/>
                    <a:pt x="0" y="733"/>
                  </a:cubicBezTo>
                  <a:cubicBezTo>
                    <a:pt x="0" y="733"/>
                    <a:pt x="0" y="732"/>
                    <a:pt x="0" y="732"/>
                  </a:cubicBezTo>
                  <a:cubicBezTo>
                    <a:pt x="0" y="465"/>
                    <a:pt x="71" y="216"/>
                    <a:pt x="19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spie 2"/>
            <p:cNvSpPr>
              <a:spLocks/>
            </p:cNvSpPr>
            <p:nvPr/>
          </p:nvSpPr>
          <p:spPr bwMode="auto">
            <a:xfrm>
              <a:off x="5311520" y="4121708"/>
              <a:ext cx="2669765" cy="2660144"/>
            </a:xfrm>
            <a:custGeom>
              <a:avLst/>
              <a:gdLst>
                <a:gd name="T0" fmla="*/ 527 w 1242"/>
                <a:gd name="T1" fmla="*/ 0 h 1238"/>
                <a:gd name="T2" fmla="*/ 0 w 1242"/>
                <a:gd name="T3" fmla="*/ 521 h 1238"/>
                <a:gd name="T4" fmla="*/ 1242 w 1242"/>
                <a:gd name="T5" fmla="*/ 1238 h 1238"/>
                <a:gd name="T6" fmla="*/ 527 w 1242"/>
                <a:gd name="T7" fmla="*/ 0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2" h="1238">
                  <a:moveTo>
                    <a:pt x="527" y="0"/>
                  </a:moveTo>
                  <a:cubicBezTo>
                    <a:pt x="310" y="126"/>
                    <a:pt x="128" y="306"/>
                    <a:pt x="0" y="521"/>
                  </a:cubicBezTo>
                  <a:cubicBezTo>
                    <a:pt x="1242" y="1238"/>
                    <a:pt x="1242" y="1238"/>
                    <a:pt x="1242" y="1238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spie 3"/>
            <p:cNvSpPr>
              <a:spLocks/>
            </p:cNvSpPr>
            <p:nvPr/>
          </p:nvSpPr>
          <p:spPr bwMode="auto">
            <a:xfrm>
              <a:off x="6473229" y="3695990"/>
              <a:ext cx="1544134" cy="3081053"/>
            </a:xfrm>
            <a:custGeom>
              <a:avLst/>
              <a:gdLst>
                <a:gd name="T0" fmla="*/ 718 w 718"/>
                <a:gd name="T1" fmla="*/ 0 h 1433"/>
                <a:gd name="T2" fmla="*/ 0 w 718"/>
                <a:gd name="T3" fmla="*/ 190 h 1433"/>
                <a:gd name="T4" fmla="*/ 718 w 718"/>
                <a:gd name="T5" fmla="*/ 1433 h 1433"/>
                <a:gd name="T6" fmla="*/ 718 w 718"/>
                <a:gd name="T7" fmla="*/ 0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1433">
                  <a:moveTo>
                    <a:pt x="718" y="0"/>
                  </a:moveTo>
                  <a:cubicBezTo>
                    <a:pt x="457" y="1"/>
                    <a:pt x="212" y="70"/>
                    <a:pt x="0" y="190"/>
                  </a:cubicBezTo>
                  <a:cubicBezTo>
                    <a:pt x="718" y="1433"/>
                    <a:pt x="718" y="1433"/>
                    <a:pt x="718" y="1433"/>
                  </a:cubicBezTo>
                  <a:lnTo>
                    <a:pt x="71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spie 4"/>
            <p:cNvSpPr>
              <a:spLocks/>
            </p:cNvSpPr>
            <p:nvPr/>
          </p:nvSpPr>
          <p:spPr bwMode="auto">
            <a:xfrm>
              <a:off x="8053441" y="3695990"/>
              <a:ext cx="1536918" cy="3081053"/>
            </a:xfrm>
            <a:custGeom>
              <a:avLst/>
              <a:gdLst>
                <a:gd name="T0" fmla="*/ 715 w 715"/>
                <a:gd name="T1" fmla="*/ 193 h 1433"/>
                <a:gd name="T2" fmla="*/ 0 w 715"/>
                <a:gd name="T3" fmla="*/ 0 h 1433"/>
                <a:gd name="T4" fmla="*/ 0 w 715"/>
                <a:gd name="T5" fmla="*/ 1433 h 1433"/>
                <a:gd name="T6" fmla="*/ 715 w 715"/>
                <a:gd name="T7" fmla="*/ 19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5" h="1433">
                  <a:moveTo>
                    <a:pt x="715" y="193"/>
                  </a:moveTo>
                  <a:cubicBezTo>
                    <a:pt x="504" y="72"/>
                    <a:pt x="260" y="2"/>
                    <a:pt x="0" y="0"/>
                  </a:cubicBezTo>
                  <a:cubicBezTo>
                    <a:pt x="0" y="1433"/>
                    <a:pt x="0" y="1433"/>
                    <a:pt x="0" y="1433"/>
                  </a:cubicBezTo>
                  <a:lnTo>
                    <a:pt x="715" y="193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spie 5"/>
            <p:cNvSpPr>
              <a:spLocks/>
            </p:cNvSpPr>
            <p:nvPr/>
          </p:nvSpPr>
          <p:spPr bwMode="auto">
            <a:xfrm>
              <a:off x="8087113" y="4128925"/>
              <a:ext cx="2657738" cy="2652929"/>
            </a:xfrm>
            <a:custGeom>
              <a:avLst/>
              <a:gdLst>
                <a:gd name="T0" fmla="*/ 1236 w 1236"/>
                <a:gd name="T1" fmla="*/ 522 h 1235"/>
                <a:gd name="T2" fmla="*/ 713 w 1236"/>
                <a:gd name="T3" fmla="*/ 0 h 1235"/>
                <a:gd name="T4" fmla="*/ 0 w 1236"/>
                <a:gd name="T5" fmla="*/ 1235 h 1235"/>
                <a:gd name="T6" fmla="*/ 1236 w 1236"/>
                <a:gd name="T7" fmla="*/ 52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6" h="1235">
                  <a:moveTo>
                    <a:pt x="1236" y="522"/>
                  </a:moveTo>
                  <a:cubicBezTo>
                    <a:pt x="1109" y="307"/>
                    <a:pt x="929" y="127"/>
                    <a:pt x="713" y="0"/>
                  </a:cubicBezTo>
                  <a:cubicBezTo>
                    <a:pt x="0" y="1235"/>
                    <a:pt x="0" y="1235"/>
                    <a:pt x="0" y="1235"/>
                  </a:cubicBezTo>
                  <a:lnTo>
                    <a:pt x="1236" y="522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spie 6"/>
            <p:cNvSpPr>
              <a:spLocks/>
            </p:cNvSpPr>
            <p:nvPr/>
          </p:nvSpPr>
          <p:spPr bwMode="auto">
            <a:xfrm>
              <a:off x="8034199" y="5281012"/>
              <a:ext cx="3148398" cy="1575402"/>
            </a:xfrm>
            <a:custGeom>
              <a:avLst/>
              <a:gdLst>
                <a:gd name="T0" fmla="*/ 1270 w 1465"/>
                <a:gd name="T1" fmla="*/ 0 h 733"/>
                <a:gd name="T2" fmla="*/ 0 w 1465"/>
                <a:gd name="T3" fmla="*/ 733 h 733"/>
                <a:gd name="T4" fmla="*/ 1465 w 1465"/>
                <a:gd name="T5" fmla="*/ 733 h 733"/>
                <a:gd name="T6" fmla="*/ 1465 w 1465"/>
                <a:gd name="T7" fmla="*/ 732 h 733"/>
                <a:gd name="T8" fmla="*/ 1270 w 1465"/>
                <a:gd name="T9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5" h="733">
                  <a:moveTo>
                    <a:pt x="1270" y="0"/>
                  </a:moveTo>
                  <a:cubicBezTo>
                    <a:pt x="0" y="733"/>
                    <a:pt x="0" y="733"/>
                    <a:pt x="0" y="733"/>
                  </a:cubicBezTo>
                  <a:cubicBezTo>
                    <a:pt x="1465" y="733"/>
                    <a:pt x="1465" y="733"/>
                    <a:pt x="1465" y="733"/>
                  </a:cubicBezTo>
                  <a:cubicBezTo>
                    <a:pt x="1465" y="733"/>
                    <a:pt x="1465" y="732"/>
                    <a:pt x="1465" y="732"/>
                  </a:cubicBezTo>
                  <a:cubicBezTo>
                    <a:pt x="1465" y="465"/>
                    <a:pt x="1394" y="216"/>
                    <a:pt x="127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Title 28"/>
          <p:cNvSpPr txBox="1">
            <a:spLocks/>
          </p:cNvSpPr>
          <p:nvPr/>
        </p:nvSpPr>
        <p:spPr>
          <a:xfrm>
            <a:off x="867105" y="516830"/>
            <a:ext cx="2986459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 smtClean="0">
                <a:solidFill>
                  <a:schemeClr val="accent1"/>
                </a:solidFill>
              </a:rPr>
              <a:t>INGENIEURS OP BASF</a:t>
            </a:r>
          </a:p>
        </p:txBody>
      </p:sp>
      <p:cxnSp>
        <p:nvCxnSpPr>
          <p:cNvPr id="56" name="lijn oranje"/>
          <p:cNvCxnSpPr/>
          <p:nvPr/>
        </p:nvCxnSpPr>
        <p:spPr>
          <a:xfrm rot="16200000" flipV="1">
            <a:off x="2347479" y="2315566"/>
            <a:ext cx="0" cy="849786"/>
          </a:xfrm>
          <a:prstGeom prst="line">
            <a:avLst/>
          </a:prstGeom>
          <a:ln w="34925" cap="rnd">
            <a:solidFill>
              <a:schemeClr val="bg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lijn oranje"/>
          <p:cNvCxnSpPr/>
          <p:nvPr/>
        </p:nvCxnSpPr>
        <p:spPr>
          <a:xfrm flipV="1">
            <a:off x="1873992" y="2758616"/>
            <a:ext cx="0" cy="2255344"/>
          </a:xfrm>
          <a:prstGeom prst="line">
            <a:avLst/>
          </a:prstGeom>
          <a:ln w="34925" cap="rnd">
            <a:solidFill>
              <a:schemeClr val="bg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pie 5"/>
          <p:cNvSpPr>
            <a:spLocks/>
          </p:cNvSpPr>
          <p:nvPr/>
        </p:nvSpPr>
        <p:spPr bwMode="auto">
          <a:xfrm>
            <a:off x="-362444" y="4128925"/>
            <a:ext cx="2657738" cy="2652929"/>
          </a:xfrm>
          <a:custGeom>
            <a:avLst/>
            <a:gdLst>
              <a:gd name="T0" fmla="*/ 1236 w 1236"/>
              <a:gd name="T1" fmla="*/ 522 h 1235"/>
              <a:gd name="T2" fmla="*/ 713 w 1236"/>
              <a:gd name="T3" fmla="*/ 0 h 1235"/>
              <a:gd name="T4" fmla="*/ 0 w 1236"/>
              <a:gd name="T5" fmla="*/ 1235 h 1235"/>
              <a:gd name="T6" fmla="*/ 1236 w 1236"/>
              <a:gd name="T7" fmla="*/ 522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6" h="1235">
                <a:moveTo>
                  <a:pt x="1236" y="522"/>
                </a:moveTo>
                <a:cubicBezTo>
                  <a:pt x="1109" y="307"/>
                  <a:pt x="929" y="127"/>
                  <a:pt x="713" y="0"/>
                </a:cubicBezTo>
                <a:cubicBezTo>
                  <a:pt x="0" y="1235"/>
                  <a:pt x="0" y="1235"/>
                  <a:pt x="0" y="1235"/>
                </a:cubicBezTo>
                <a:lnTo>
                  <a:pt x="1236" y="5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do-blauw"/>
          <p:cNvSpPr>
            <a:spLocks noChangeAspect="1"/>
          </p:cNvSpPr>
          <p:nvPr/>
        </p:nvSpPr>
        <p:spPr>
          <a:xfrm>
            <a:off x="3016344" y="1627415"/>
            <a:ext cx="1829976" cy="398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Productie</a:t>
            </a:r>
            <a:endParaRPr lang="nl-BE" sz="1600" cap="all" dirty="0"/>
          </a:p>
        </p:txBody>
      </p:sp>
      <p:sp>
        <p:nvSpPr>
          <p:cNvPr id="15" name="do-blauw"/>
          <p:cNvSpPr>
            <a:spLocks noChangeAspect="1"/>
          </p:cNvSpPr>
          <p:nvPr/>
        </p:nvSpPr>
        <p:spPr>
          <a:xfrm>
            <a:off x="4942582" y="1627415"/>
            <a:ext cx="1829976" cy="398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Engineering</a:t>
            </a:r>
            <a:endParaRPr lang="nl-BE" sz="1600" cap="all" dirty="0"/>
          </a:p>
        </p:txBody>
      </p:sp>
      <p:sp>
        <p:nvSpPr>
          <p:cNvPr id="16" name="do-blauw"/>
          <p:cNvSpPr>
            <a:spLocks noChangeAspect="1"/>
          </p:cNvSpPr>
          <p:nvPr/>
        </p:nvSpPr>
        <p:spPr>
          <a:xfrm>
            <a:off x="6935253" y="1629724"/>
            <a:ext cx="1829976" cy="398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energie</a:t>
            </a:r>
            <a:endParaRPr lang="nl-BE" sz="1600" cap="all" dirty="0"/>
          </a:p>
        </p:txBody>
      </p:sp>
      <p:sp>
        <p:nvSpPr>
          <p:cNvPr id="17" name="do-blauw"/>
          <p:cNvSpPr>
            <a:spLocks noChangeAspect="1"/>
          </p:cNvSpPr>
          <p:nvPr/>
        </p:nvSpPr>
        <p:spPr>
          <a:xfrm>
            <a:off x="2985884" y="3367533"/>
            <a:ext cx="1829976" cy="398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Maintenance</a:t>
            </a:r>
            <a:endParaRPr lang="nl-BE" sz="1600" cap="all" dirty="0"/>
          </a:p>
        </p:txBody>
      </p:sp>
      <p:sp>
        <p:nvSpPr>
          <p:cNvPr id="18" name="do-blauw"/>
          <p:cNvSpPr>
            <a:spLocks noChangeAspect="1"/>
          </p:cNvSpPr>
          <p:nvPr/>
        </p:nvSpPr>
        <p:spPr>
          <a:xfrm>
            <a:off x="4942582" y="3353083"/>
            <a:ext cx="1829976" cy="398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Supply chain</a:t>
            </a:r>
            <a:endParaRPr lang="nl-BE" sz="1600" cap="all" dirty="0"/>
          </a:p>
        </p:txBody>
      </p:sp>
      <p:sp>
        <p:nvSpPr>
          <p:cNvPr id="19" name="do-blauw"/>
          <p:cNvSpPr>
            <a:spLocks noChangeAspect="1"/>
          </p:cNvSpPr>
          <p:nvPr/>
        </p:nvSpPr>
        <p:spPr>
          <a:xfrm>
            <a:off x="6935253" y="3353082"/>
            <a:ext cx="1829976" cy="342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aankoop</a:t>
            </a:r>
            <a:endParaRPr lang="nl-BE" sz="1600" cap="all" dirty="0"/>
          </a:p>
        </p:txBody>
      </p:sp>
      <p:sp>
        <p:nvSpPr>
          <p:cNvPr id="20" name="do-blauw"/>
          <p:cNvSpPr>
            <a:spLocks noChangeAspect="1"/>
          </p:cNvSpPr>
          <p:nvPr/>
        </p:nvSpPr>
        <p:spPr>
          <a:xfrm>
            <a:off x="2992730" y="5053164"/>
            <a:ext cx="1829976" cy="398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veiligheid</a:t>
            </a:r>
            <a:endParaRPr lang="nl-BE" sz="1600" cap="all" dirty="0"/>
          </a:p>
        </p:txBody>
      </p:sp>
      <p:sp>
        <p:nvSpPr>
          <p:cNvPr id="21" name="do-blauw"/>
          <p:cNvSpPr>
            <a:spLocks noChangeAspect="1"/>
          </p:cNvSpPr>
          <p:nvPr/>
        </p:nvSpPr>
        <p:spPr>
          <a:xfrm>
            <a:off x="4959723" y="5053164"/>
            <a:ext cx="1829976" cy="3594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HR</a:t>
            </a:r>
            <a:endParaRPr lang="nl-BE" sz="1600" cap="all" dirty="0"/>
          </a:p>
        </p:txBody>
      </p:sp>
      <p:sp>
        <p:nvSpPr>
          <p:cNvPr id="22" name="do-blauw"/>
          <p:cNvSpPr>
            <a:spLocks noChangeAspect="1"/>
          </p:cNvSpPr>
          <p:nvPr/>
        </p:nvSpPr>
        <p:spPr>
          <a:xfrm>
            <a:off x="6924164" y="5053163"/>
            <a:ext cx="1829976" cy="3420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nl-BE" sz="1600" cap="all" dirty="0" smtClean="0"/>
              <a:t>…</a:t>
            </a:r>
            <a:endParaRPr lang="nl-BE" sz="1600" cap="all" dirty="0"/>
          </a:p>
        </p:txBody>
      </p:sp>
      <p:pic>
        <p:nvPicPr>
          <p:cNvPr id="10242" name="Picture 2" descr="\\10.64.10.101\1_Fotodatabank\Installaties &amp; Gebouwen (IN)\Steamcracker\2004_STC (20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"/>
          <a:stretch/>
        </p:blipFill>
        <p:spPr bwMode="auto">
          <a:xfrm>
            <a:off x="3012549" y="2028340"/>
            <a:ext cx="1829976" cy="12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10.64.10.101\1_Fotodatabank\Centrale Werkplaats (CW)\20060324_Centrale_Werkplaatsen\centrale_werkplaats (4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30" y="3766149"/>
            <a:ext cx="1829976" cy="12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10.64.10.101\1_Fotodatabank\Installaties &amp; Gebouwen (IN)\Combinant\Combinant (1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3751699"/>
            <a:ext cx="1829976" cy="121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10.64.10.101\1_Fotodatabank\Installaties &amp; Gebouwen (IN)\Steg\20060304_zandvliet_power (10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21"/>
          <a:stretch/>
        </p:blipFill>
        <p:spPr bwMode="auto">
          <a:xfrm>
            <a:off x="6924165" y="2026031"/>
            <a:ext cx="1829975" cy="12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10.64.10.101\1_Fotodatabank\Publicaties\insite\2013_insite_5\beeldmateriaal jaja\BartDaems_53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b="2863"/>
          <a:stretch/>
        </p:blipFill>
        <p:spPr bwMode="auto">
          <a:xfrm>
            <a:off x="4952877" y="2012032"/>
            <a:ext cx="1829975" cy="12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\\10.64.10.101\1_Fotodatabank\Publicaties\insite\2013_insite_5\beeldmateriaal jaja\Broos_50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30" y="5426603"/>
            <a:ext cx="1829976" cy="12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J:\BASF\fotodatabank communicatiedienst\05. Medewerkers\medewerker aankoop M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7"/>
          <a:stretch/>
        </p:blipFill>
        <p:spPr bwMode="auto">
          <a:xfrm>
            <a:off x="6935253" y="3695990"/>
            <a:ext cx="1829976" cy="121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\\10.64.10.101\1_Fotodatabank\Medewerkers (ME)\2013_Koen Van Raemdonck\9_130822_Raemdonck_BASF05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5412576"/>
            <a:ext cx="1835915" cy="12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87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Burgerlijk ingenieurs </a:t>
            </a:r>
            <a:r>
              <a:rPr lang="nl-BE" dirty="0"/>
              <a:t>op BASF Antwerpen</a:t>
            </a:r>
            <a:br>
              <a:rPr lang="nl-BE" dirty="0"/>
            </a:br>
            <a:r>
              <a:rPr lang="nl-BE" dirty="0"/>
              <a:t>Verdeling </a:t>
            </a:r>
            <a:r>
              <a:rPr lang="nl-BE" dirty="0" smtClean="0"/>
              <a:t>per afstudeerrichting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E879-F145-4E08-B45C-69E05B9B4DF4}" type="slidenum">
              <a:rPr lang="nl-BE" smtClean="0"/>
              <a:pPr/>
              <a:t>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BE" smtClean="0"/>
              <a:t>26/09/2014</a:t>
            </a:r>
            <a:endParaRPr lang="nl-BE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863291630"/>
              </p:ext>
            </p:extLst>
          </p:nvPr>
        </p:nvGraphicFramePr>
        <p:xfrm>
          <a:off x="-180528" y="1840557"/>
          <a:ext cx="914501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59575" y="6335742"/>
            <a:ext cx="316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i="1" dirty="0" smtClean="0"/>
              <a:t>* Stand augustus 2014</a:t>
            </a:r>
          </a:p>
          <a:p>
            <a:pPr algn="r"/>
            <a:r>
              <a:rPr lang="nl-BE" sz="1050" i="1" dirty="0" smtClean="0"/>
              <a:t>** Alle burgerlijk ingenieurs zijn kaderleden</a:t>
            </a:r>
            <a:endParaRPr lang="nl-BE" sz="1050" i="1" dirty="0"/>
          </a:p>
        </p:txBody>
      </p:sp>
    </p:spTree>
    <p:extLst>
      <p:ext uri="{BB962C8B-B14F-4D97-AF65-F5344CB8AC3E}">
        <p14:creationId xmlns:p14="http://schemas.microsoft.com/office/powerpoint/2010/main" val="37775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Industrieel ingenieurs </a:t>
            </a:r>
            <a:r>
              <a:rPr lang="nl-BE" dirty="0"/>
              <a:t>op BASF Antwerpen</a:t>
            </a:r>
            <a:br>
              <a:rPr lang="nl-BE" dirty="0"/>
            </a:br>
            <a:r>
              <a:rPr lang="nl-BE" dirty="0"/>
              <a:t>Verdeling </a:t>
            </a:r>
            <a:r>
              <a:rPr lang="nl-BE" dirty="0" smtClean="0"/>
              <a:t>per afstudeerrichting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E879-F145-4E08-B45C-69E05B9B4DF4}" type="slidenum">
              <a:rPr lang="nl-BE" smtClean="0"/>
              <a:pPr/>
              <a:t>13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BE" smtClean="0"/>
              <a:t>26/09/2014</a:t>
            </a:r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5659575" y="6335742"/>
            <a:ext cx="3168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i="1" dirty="0" smtClean="0"/>
              <a:t>* Stand augustus 2014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176102717"/>
              </p:ext>
            </p:extLst>
          </p:nvPr>
        </p:nvGraphicFramePr>
        <p:xfrm>
          <a:off x="-684584" y="1827766"/>
          <a:ext cx="9217024" cy="4761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77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Industrieel ingenieurs </a:t>
            </a:r>
            <a:r>
              <a:rPr lang="nl-BE" dirty="0"/>
              <a:t>op BASF Antwerpen</a:t>
            </a:r>
            <a:br>
              <a:rPr lang="nl-BE" dirty="0"/>
            </a:br>
            <a:r>
              <a:rPr lang="nl-BE" dirty="0"/>
              <a:t>Verdeling </a:t>
            </a:r>
            <a:r>
              <a:rPr lang="nl-BE" dirty="0" smtClean="0"/>
              <a:t>per statuut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E879-F145-4E08-B45C-69E05B9B4DF4}" type="slidenum">
              <a:rPr lang="nl-BE" smtClean="0"/>
              <a:pPr/>
              <a:t>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BE" smtClean="0"/>
              <a:t>26/09/2014</a:t>
            </a:r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5659575" y="6335742"/>
            <a:ext cx="3168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50" i="1" dirty="0" smtClean="0"/>
              <a:t>* Stand augustus 2014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27223473"/>
              </p:ext>
            </p:extLst>
          </p:nvPr>
        </p:nvGraphicFramePr>
        <p:xfrm>
          <a:off x="971600" y="1628800"/>
          <a:ext cx="7128792" cy="4706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7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Rekruteringsstrategie BASF Antwerpen</a:t>
            </a:r>
            <a:br>
              <a:rPr lang="nl-BE" dirty="0" smtClean="0"/>
            </a:br>
            <a:r>
              <a:rPr lang="nl-BE" sz="2000" i="1" dirty="0" smtClean="0"/>
              <a:t>Activiteiten &amp; kanalen</a:t>
            </a:r>
            <a:endParaRPr lang="nl-BE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6035675"/>
            <a:ext cx="1562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46404" y="233521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err="1" smtClean="0">
                <a:solidFill>
                  <a:schemeClr val="tx1"/>
                </a:solidFill>
              </a:rPr>
              <a:t>Jobsite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1960" y="377537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>
                <a:solidFill>
                  <a:schemeClr val="tx1"/>
                </a:solidFill>
              </a:rPr>
              <a:t>Stages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90220" y="2331453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Opleidingen &amp; stages leerkrachten</a:t>
            </a:r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1960" y="305529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Opendeurdagen &amp; proclamaties</a:t>
            </a:r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1264" y="2336774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0220" y="449545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Gastlezingen</a:t>
            </a:r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1960" y="449545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Campus Events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0220" y="5229200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Print &amp; Online Media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46404" y="449545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Sociale Media</a:t>
            </a:r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0220" y="377537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Lokale Talent Pool &amp; </a:t>
            </a:r>
            <a:r>
              <a:rPr lang="nl-BE" sz="1200" dirty="0" err="1" smtClean="0">
                <a:solidFill>
                  <a:schemeClr val="tx1"/>
                </a:solidFill>
              </a:rPr>
              <a:t>Nurturing</a:t>
            </a:r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6404" y="377537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>
                <a:solidFill>
                  <a:schemeClr val="tx1"/>
                </a:solidFill>
              </a:rPr>
              <a:t>Educatieve bedrijfsbezoeken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30014" y="5229200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>
                <a:solidFill>
                  <a:schemeClr val="tx1"/>
                </a:solidFill>
              </a:rPr>
              <a:t>S</a:t>
            </a:r>
            <a:r>
              <a:rPr lang="nl-BE" sz="1200" dirty="0" smtClean="0">
                <a:solidFill>
                  <a:schemeClr val="tx1"/>
                </a:solidFill>
              </a:rPr>
              <a:t>ponsoring &amp; didactisch materiaal</a:t>
            </a:r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90220" y="305529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Jobbeurzen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46404" y="3055292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Sollicitatietraining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3827" y="6021759"/>
            <a:ext cx="3598863" cy="719137"/>
          </a:xfrm>
          <a:prstGeom prst="rect">
            <a:avLst/>
          </a:prstGeom>
          <a:solidFill>
            <a:srgbClr val="2E6B29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83121" y="2120825"/>
            <a:ext cx="3598863" cy="719138"/>
          </a:xfrm>
          <a:prstGeom prst="rect">
            <a:avLst/>
          </a:prstGeom>
          <a:solidFill>
            <a:srgbClr val="F395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83121" y="1639813"/>
            <a:ext cx="3598863" cy="4318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5184" y="2254175"/>
            <a:ext cx="3627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600" b="1" dirty="0">
                <a:solidFill>
                  <a:srgbClr val="FFFFFF"/>
                </a:solidFill>
              </a:rPr>
              <a:t>Gericht op de juiste doelgroep</a:t>
            </a:r>
            <a:endParaRPr lang="en-GB" altLang="nl-BE" sz="1600" b="1" dirty="0">
              <a:solidFill>
                <a:srgbClr val="FFFFFF"/>
              </a:solidFill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83121" y="2905050"/>
            <a:ext cx="3598863" cy="719138"/>
          </a:xfrm>
          <a:prstGeom prst="rect">
            <a:avLst/>
          </a:prstGeom>
          <a:solidFill>
            <a:srgbClr val="C5002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83121" y="3674988"/>
            <a:ext cx="3598863" cy="719137"/>
          </a:xfrm>
          <a:prstGeom prst="rect">
            <a:avLst/>
          </a:prstGeom>
          <a:solidFill>
            <a:srgbClr val="65AC1E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86296" y="4437112"/>
            <a:ext cx="3598863" cy="719138"/>
          </a:xfrm>
          <a:prstGeom prst="rect">
            <a:avLst/>
          </a:prstGeom>
          <a:solidFill>
            <a:srgbClr val="21A0D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83121" y="5232450"/>
            <a:ext cx="3600450" cy="719137"/>
          </a:xfrm>
          <a:prstGeom prst="rect">
            <a:avLst/>
          </a:prstGeom>
          <a:solidFill>
            <a:srgbClr val="004A96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08521" y="3846438"/>
            <a:ext cx="362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600" b="1">
                <a:solidFill>
                  <a:srgbClr val="FFFFFF"/>
                </a:solidFill>
              </a:rPr>
              <a:t>Nadruk op persoonlijke binding</a:t>
            </a:r>
            <a:endParaRPr lang="en-GB" altLang="nl-BE" sz="1600" b="1">
              <a:solidFill>
                <a:srgbClr val="FFFFFF"/>
              </a:solidFill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7246" y="4613325"/>
            <a:ext cx="362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600" b="1">
                <a:solidFill>
                  <a:srgbClr val="FFFFFF"/>
                </a:solidFill>
              </a:rPr>
              <a:t>Creatieve &amp; effectieve kanalenmix</a:t>
            </a:r>
            <a:endParaRPr lang="en-GB" altLang="nl-BE" sz="1600" b="1">
              <a:solidFill>
                <a:srgbClr val="FFFFFF"/>
              </a:solidFill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35496" y="3078088"/>
            <a:ext cx="362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600" b="1">
                <a:solidFill>
                  <a:srgbClr val="FFFFFF"/>
                </a:solidFill>
              </a:rPr>
              <a:t>Grote focus aan de bron</a:t>
            </a:r>
            <a:endParaRPr lang="en-GB" altLang="nl-BE" sz="1600" b="1">
              <a:solidFill>
                <a:srgbClr val="FFFFFF"/>
              </a:solidFill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92877" y="6193209"/>
            <a:ext cx="362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600" b="1" dirty="0">
                <a:solidFill>
                  <a:srgbClr val="FFFFFF"/>
                </a:solidFill>
              </a:rPr>
              <a:t>Gesteund door unieke EVP</a:t>
            </a:r>
            <a:endParaRPr lang="en-GB" altLang="nl-BE" sz="1600" b="1" dirty="0">
              <a:solidFill>
                <a:srgbClr val="FFFFFF"/>
              </a:solidFill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98996" y="5392787"/>
            <a:ext cx="362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600" b="1">
                <a:solidFill>
                  <a:srgbClr val="FFFFFF"/>
                </a:solidFill>
              </a:rPr>
              <a:t>Iedereen is ambassadeur</a:t>
            </a:r>
            <a:endParaRPr lang="en-GB" altLang="nl-BE" sz="1600" b="1">
              <a:solidFill>
                <a:srgbClr val="FFFFFF"/>
              </a:solidFill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08520" y="1681063"/>
            <a:ext cx="355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400" b="1" dirty="0" smtClean="0">
                <a:solidFill>
                  <a:srgbClr val="FFFFFF"/>
                </a:solidFill>
              </a:rPr>
              <a:t>Rekruteringsstrategie BASF Antwerpen</a:t>
            </a:r>
            <a:endParaRPr lang="en-GB" altLang="nl-BE" sz="1400" b="1" dirty="0">
              <a:solidFill>
                <a:srgbClr val="FFFFFF"/>
              </a:solidFill>
            </a:endParaRPr>
          </a:p>
        </p:txBody>
      </p:sp>
      <p:sp>
        <p:nvSpPr>
          <p:cNvPr id="34" name="Right Brace 33"/>
          <p:cNvSpPr/>
          <p:nvPr/>
        </p:nvSpPr>
        <p:spPr>
          <a:xfrm>
            <a:off x="3735959" y="2071613"/>
            <a:ext cx="360040" cy="4669283"/>
          </a:xfrm>
          <a:prstGeom prst="rightBrace">
            <a:avLst>
              <a:gd name="adj1" fmla="val 39644"/>
              <a:gd name="adj2" fmla="val 41952"/>
            </a:avLst>
          </a:prstGeom>
          <a:noFill/>
          <a:ln w="57150">
            <a:solidFill>
              <a:srgbClr val="004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Rectangle 34"/>
          <p:cNvSpPr/>
          <p:nvPr/>
        </p:nvSpPr>
        <p:spPr>
          <a:xfrm>
            <a:off x="7553978" y="5232450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 smtClean="0">
                <a:solidFill>
                  <a:schemeClr val="tx1"/>
                </a:solidFill>
              </a:rPr>
              <a:t>Direct search + selectiekantoor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11960" y="5949280"/>
            <a:ext cx="1562100" cy="576064"/>
          </a:xfrm>
          <a:prstGeom prst="rect">
            <a:avLst/>
          </a:prstGeom>
          <a:noFill/>
          <a:ln>
            <a:solidFill>
              <a:srgbClr val="00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3421" y="2276872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 smtClean="0"/>
              <a:t>Deelname</a:t>
            </a:r>
            <a:r>
              <a:rPr lang="fr-BE" sz="1200" dirty="0" smtClean="0"/>
              <a:t> </a:t>
            </a:r>
            <a:r>
              <a:rPr lang="fr-BE" sz="1200" dirty="0" err="1" smtClean="0"/>
              <a:t>aan</a:t>
            </a:r>
            <a:r>
              <a:rPr lang="fr-BE" sz="1200" dirty="0" smtClean="0"/>
              <a:t> </a:t>
            </a:r>
          </a:p>
          <a:p>
            <a:pPr algn="ctr"/>
            <a:r>
              <a:rPr lang="fr-BE" sz="1200" dirty="0" err="1"/>
              <a:t>f</a:t>
            </a:r>
            <a:r>
              <a:rPr lang="fr-BE" sz="1200" dirty="0" err="1" smtClean="0"/>
              <a:t>ocusgroepen</a:t>
            </a:r>
            <a:r>
              <a:rPr lang="fr-BE" sz="1200" dirty="0" smtClean="0"/>
              <a:t> en </a:t>
            </a:r>
          </a:p>
          <a:p>
            <a:pPr algn="ctr"/>
            <a:r>
              <a:rPr lang="fr-BE" sz="1200" dirty="0" err="1" smtClean="0"/>
              <a:t>resonantieraden</a:t>
            </a:r>
            <a:endParaRPr lang="nl-BE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296344" y="5951021"/>
            <a:ext cx="133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 smtClean="0"/>
              <a:t>eindwerk</a:t>
            </a:r>
            <a:r>
              <a:rPr lang="fr-BE" sz="1200" dirty="0" smtClean="0"/>
              <a:t>-</a:t>
            </a:r>
          </a:p>
          <a:p>
            <a:pPr algn="ctr"/>
            <a:r>
              <a:rPr lang="fr-BE" sz="1200" dirty="0" err="1"/>
              <a:t>v</a:t>
            </a:r>
            <a:r>
              <a:rPr lang="fr-BE" sz="1200" dirty="0" err="1" smtClean="0"/>
              <a:t>erdedigingen</a:t>
            </a:r>
            <a:r>
              <a:rPr lang="fr-BE" sz="1200" dirty="0" smtClean="0"/>
              <a:t> &amp; </a:t>
            </a:r>
          </a:p>
          <a:p>
            <a:pPr algn="ctr"/>
            <a:r>
              <a:rPr lang="fr-BE" sz="1200" dirty="0" err="1" smtClean="0"/>
              <a:t>focusgroepen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00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2"/>
          <p:cNvSpPr txBox="1">
            <a:spLocks/>
          </p:cNvSpPr>
          <p:nvPr/>
        </p:nvSpPr>
        <p:spPr>
          <a:xfrm>
            <a:off x="6445208" y="3428999"/>
            <a:ext cx="1007112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/>
              <a:buNone/>
            </a:pPr>
            <a:r>
              <a:rPr lang="nl-BE" altLang="nl-BE" sz="1000" cap="small" dirty="0" smtClean="0">
                <a:latin typeface="Arial" pitchFamily="34" charset="0"/>
              </a:rPr>
              <a:t>PhD’s</a:t>
            </a: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3383868" y="3500413"/>
            <a:ext cx="1296664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/>
              <a:buNone/>
            </a:pPr>
            <a:r>
              <a:rPr lang="nl-BE" altLang="nl-BE" sz="800" cap="small" dirty="0" smtClean="0">
                <a:latin typeface="Arial" pitchFamily="34" charset="0"/>
              </a:rPr>
              <a:t>Hogescholen</a:t>
            </a:r>
            <a:endParaRPr lang="nl-BE" altLang="nl-BE" sz="1000" cap="small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Overzicht rekruteringsacties</a:t>
            </a:r>
            <a:endParaRPr lang="nl-BE" sz="2000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BE" altLang="nl-BE" sz="1000" cap="small" dirty="0" smtClean="0">
                <a:latin typeface="Arial" pitchFamily="34" charset="0"/>
              </a:rPr>
              <a:t>Lager secundair</a:t>
            </a: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04087-DD11-453F-94FF-2020A1FB4301}" type="slidenum">
              <a:rPr lang="nl-BE" smtClean="0"/>
              <a:pPr/>
              <a:t>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INTERNAL</a:t>
            </a:r>
            <a:endParaRPr lang="nl-B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BE" smtClean="0"/>
              <a:t>22/05/2014</a:t>
            </a:r>
            <a:endParaRPr lang="nl-BE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2520" y="3861048"/>
            <a:ext cx="8640000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259632" y="3789040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Oval 26"/>
          <p:cNvSpPr/>
          <p:nvPr/>
        </p:nvSpPr>
        <p:spPr>
          <a:xfrm>
            <a:off x="2735796" y="3789040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8" name="Oval 27"/>
          <p:cNvSpPr/>
          <p:nvPr/>
        </p:nvSpPr>
        <p:spPr>
          <a:xfrm>
            <a:off x="4031940" y="3789040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9" name="Oval 28"/>
          <p:cNvSpPr/>
          <p:nvPr/>
        </p:nvSpPr>
        <p:spPr>
          <a:xfrm>
            <a:off x="5436096" y="3789040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0" name="Oval 29"/>
          <p:cNvSpPr/>
          <p:nvPr/>
        </p:nvSpPr>
        <p:spPr>
          <a:xfrm>
            <a:off x="6948264" y="3789040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2160732" y="4148485"/>
            <a:ext cx="1007112" cy="288627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/>
              <a:buNone/>
            </a:pPr>
            <a:r>
              <a:rPr lang="nl-BE" altLang="nl-BE" sz="1000" cap="small" dirty="0" smtClean="0">
                <a:latin typeface="Arial" pitchFamily="34" charset="0"/>
              </a:rPr>
              <a:t>Hoger secundair</a:t>
            </a: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4681012" y="4148485"/>
            <a:ext cx="1151128" cy="288627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/>
              <a:buNone/>
            </a:pPr>
            <a:r>
              <a:rPr lang="nl-BE" altLang="nl-BE" sz="1000" cap="small" dirty="0" smtClean="0">
                <a:latin typeface="Arial" pitchFamily="34" charset="0"/>
              </a:rPr>
              <a:t>universiteiten</a:t>
            </a: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  <a:p>
            <a:pPr marL="800100" lvl="1" indent="-342900"/>
            <a:endParaRPr lang="nl-BE" altLang="nl-BE" sz="1000" dirty="0" smtClean="0">
              <a:latin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1331640" y="3645024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807804" y="3861048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106009" y="3626250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508104" y="3861048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020272" y="3626002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05526" y="2592486"/>
            <a:ext cx="190821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Chemie &amp; de Jeugd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Aanwezigheid en ondersteuning opendeurdagen onderwijs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Dag van de wetenschap</a:t>
            </a:r>
            <a:endParaRPr lang="nl-BE" sz="900" dirty="0"/>
          </a:p>
        </p:txBody>
      </p:sp>
      <p:sp>
        <p:nvSpPr>
          <p:cNvPr id="47" name="TextBox 46"/>
          <p:cNvSpPr txBox="1"/>
          <p:nvPr/>
        </p:nvSpPr>
        <p:spPr>
          <a:xfrm>
            <a:off x="1907704" y="4437112"/>
            <a:ext cx="18002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Stages 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VLAJO Ondernemers voor de klas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Educatieve bedrijfsbezoeken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Sponsoring proclamaties</a:t>
            </a:r>
            <a:endParaRPr lang="nl-BE" sz="900" dirty="0"/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Sollicitatietrainingen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fr-BE" sz="900" dirty="0" err="1" smtClean="0"/>
              <a:t>Deelname</a:t>
            </a:r>
            <a:r>
              <a:rPr lang="fr-BE" sz="900" dirty="0" smtClean="0"/>
              <a:t> </a:t>
            </a:r>
            <a:r>
              <a:rPr lang="fr-BE" sz="900" dirty="0" err="1" smtClean="0"/>
              <a:t>aan</a:t>
            </a:r>
            <a:r>
              <a:rPr lang="fr-BE" sz="900" dirty="0" smtClean="0"/>
              <a:t> </a:t>
            </a:r>
            <a:r>
              <a:rPr lang="fr-BE" sz="900" dirty="0" err="1" smtClean="0"/>
              <a:t>opendeurdagen</a:t>
            </a:r>
            <a:r>
              <a:rPr lang="fr-BE" sz="900" dirty="0" smtClean="0"/>
              <a:t> </a:t>
            </a:r>
            <a:r>
              <a:rPr lang="fr-BE" sz="900" dirty="0" err="1" smtClean="0"/>
              <a:t>school</a:t>
            </a:r>
            <a:endParaRPr lang="nl-BE" sz="90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3203848" y="1772816"/>
            <a:ext cx="1800200" cy="1615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Educatieve bedrijfsbezoeken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Jobbeurzen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Stagebeurzen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Sollicitatietrainingen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Samenwerking studentenclubs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Publicatie in studentenblad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Stages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Sponsoring proclamaties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Studentenevent BASF 50 jaar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Gastlezingen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08004" y="4437112"/>
            <a:ext cx="1800200" cy="1338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Educatieve bedrijfsbezoeken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Jobbeurzen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Stagebeurzen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Samenwerking studentenclubs (VTK)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Publicatie in studentenblad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Stages/Masterthesissen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Gastlezingen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Meet en Greet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20172" y="2708920"/>
            <a:ext cx="18002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Educatieve bedrijfsbezoeken</a:t>
            </a:r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PhD </a:t>
            </a:r>
            <a:r>
              <a:rPr lang="nl-BE" sz="900" dirty="0" err="1" smtClean="0"/>
              <a:t>Jobfair</a:t>
            </a:r>
            <a:endParaRPr lang="nl-BE" sz="900" dirty="0" smtClean="0"/>
          </a:p>
          <a:p>
            <a:pPr marL="92075" indent="-92075">
              <a:buFont typeface="Wingdings" panose="05000000000000000000" pitchFamily="2" charset="2"/>
              <a:buChar char="§"/>
            </a:pPr>
            <a:r>
              <a:rPr lang="nl-BE" sz="900" dirty="0" smtClean="0"/>
              <a:t>BASF 50 jaar: Research Forum</a:t>
            </a:r>
          </a:p>
        </p:txBody>
      </p:sp>
      <p:sp>
        <p:nvSpPr>
          <p:cNvPr id="2" name="Rectangle 1"/>
          <p:cNvSpPr/>
          <p:nvPr/>
        </p:nvSpPr>
        <p:spPr>
          <a:xfrm>
            <a:off x="252520" y="5949280"/>
            <a:ext cx="8640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cap="small" dirty="0" smtClean="0">
                <a:solidFill>
                  <a:schemeClr val="bg1"/>
                </a:solidFill>
              </a:rPr>
              <a:t>Gedurende de hele schoolcarrière proberen we de interesse voor wetenschap en techniek bij jongeren op te wekken </a:t>
            </a:r>
            <a:endParaRPr lang="nl-BE" sz="1600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3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"/>
          <p:cNvSpPr txBox="1">
            <a:spLocks/>
          </p:cNvSpPr>
          <p:nvPr/>
        </p:nvSpPr>
        <p:spPr>
          <a:xfrm>
            <a:off x="648564" y="1700213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September ‘13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smtClean="0"/>
              <a:t>Activiteiten gericht op industrieel ingenieurs en burgerlijk ingenieurs</a:t>
            </a:r>
            <a:br>
              <a:rPr lang="nl-BE" sz="2400" dirty="0" smtClean="0"/>
            </a:br>
            <a:r>
              <a:rPr lang="nl-BE" sz="2000" i="1" dirty="0" smtClean="0"/>
              <a:t>Overzicht academiejaar 2013-2014</a:t>
            </a:r>
            <a:endParaRPr lang="nl-BE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4528" y="1628800"/>
            <a:ext cx="0" cy="522920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52520" y="1700511"/>
            <a:ext cx="396044" cy="144016"/>
            <a:chOff x="252520" y="2060848"/>
            <a:chExt cx="396044" cy="144016"/>
          </a:xfrm>
        </p:grpSpPr>
        <p:sp>
          <p:nvSpPr>
            <p:cNvPr id="14" name="Oval 13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Placeholder 2"/>
          <p:cNvSpPr txBox="1">
            <a:spLocks/>
          </p:cNvSpPr>
          <p:nvPr/>
        </p:nvSpPr>
        <p:spPr>
          <a:xfrm>
            <a:off x="648564" y="2095762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Oktober ‘13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52520" y="2096060"/>
            <a:ext cx="396044" cy="144016"/>
            <a:chOff x="252520" y="2060848"/>
            <a:chExt cx="396044" cy="144016"/>
          </a:xfrm>
        </p:grpSpPr>
        <p:sp>
          <p:nvSpPr>
            <p:cNvPr id="48" name="Oval 47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Placeholder 2"/>
          <p:cNvSpPr txBox="1">
            <a:spLocks/>
          </p:cNvSpPr>
          <p:nvPr/>
        </p:nvSpPr>
        <p:spPr>
          <a:xfrm>
            <a:off x="648564" y="2534688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November ‘13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52520" y="2534986"/>
            <a:ext cx="396044" cy="144016"/>
            <a:chOff x="252520" y="2060848"/>
            <a:chExt cx="396044" cy="144016"/>
          </a:xfrm>
        </p:grpSpPr>
        <p:sp>
          <p:nvSpPr>
            <p:cNvPr id="53" name="Oval 52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 Placeholder 2"/>
          <p:cNvSpPr txBox="1">
            <a:spLocks/>
          </p:cNvSpPr>
          <p:nvPr/>
        </p:nvSpPr>
        <p:spPr>
          <a:xfrm>
            <a:off x="648564" y="2997250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December ‘13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52520" y="2997548"/>
            <a:ext cx="396044" cy="144016"/>
            <a:chOff x="252520" y="2060848"/>
            <a:chExt cx="396044" cy="144016"/>
          </a:xfrm>
        </p:grpSpPr>
        <p:sp>
          <p:nvSpPr>
            <p:cNvPr id="57" name="Oval 56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"/>
          <p:cNvSpPr txBox="1">
            <a:spLocks/>
          </p:cNvSpPr>
          <p:nvPr/>
        </p:nvSpPr>
        <p:spPr>
          <a:xfrm>
            <a:off x="648564" y="3428405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Januari ‘14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52520" y="3429000"/>
            <a:ext cx="396044" cy="144016"/>
            <a:chOff x="252520" y="2060848"/>
            <a:chExt cx="396044" cy="144016"/>
          </a:xfrm>
        </p:grpSpPr>
        <p:sp>
          <p:nvSpPr>
            <p:cNvPr id="61" name="Oval 60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62" name="Straight Connector 61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 Placeholder 2"/>
          <p:cNvSpPr txBox="1">
            <a:spLocks/>
          </p:cNvSpPr>
          <p:nvPr/>
        </p:nvSpPr>
        <p:spPr>
          <a:xfrm>
            <a:off x="648564" y="3860453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Februari ‘14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52520" y="3861048"/>
            <a:ext cx="396044" cy="144016"/>
            <a:chOff x="252520" y="2060848"/>
            <a:chExt cx="396044" cy="144016"/>
          </a:xfrm>
        </p:grpSpPr>
        <p:sp>
          <p:nvSpPr>
            <p:cNvPr id="65" name="Oval 64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Placeholder 2"/>
          <p:cNvSpPr txBox="1">
            <a:spLocks/>
          </p:cNvSpPr>
          <p:nvPr/>
        </p:nvSpPr>
        <p:spPr>
          <a:xfrm>
            <a:off x="648564" y="4292501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Maart ‘14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2520" y="4293096"/>
            <a:ext cx="396044" cy="144016"/>
            <a:chOff x="252520" y="2060848"/>
            <a:chExt cx="396044" cy="144016"/>
          </a:xfrm>
        </p:grpSpPr>
        <p:sp>
          <p:nvSpPr>
            <p:cNvPr id="69" name="Oval 68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Placeholder 2"/>
          <p:cNvSpPr txBox="1">
            <a:spLocks/>
          </p:cNvSpPr>
          <p:nvPr/>
        </p:nvSpPr>
        <p:spPr>
          <a:xfrm>
            <a:off x="648564" y="4724549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April ‘14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52520" y="4725144"/>
            <a:ext cx="396044" cy="144016"/>
            <a:chOff x="252520" y="2060848"/>
            <a:chExt cx="396044" cy="144016"/>
          </a:xfrm>
        </p:grpSpPr>
        <p:sp>
          <p:nvSpPr>
            <p:cNvPr id="73" name="Oval 72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 Placeholder 2"/>
          <p:cNvSpPr txBox="1">
            <a:spLocks/>
          </p:cNvSpPr>
          <p:nvPr/>
        </p:nvSpPr>
        <p:spPr>
          <a:xfrm>
            <a:off x="648564" y="5156597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Mei ‘14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252520" y="5157192"/>
            <a:ext cx="396044" cy="144016"/>
            <a:chOff x="252520" y="2060848"/>
            <a:chExt cx="396044" cy="144016"/>
          </a:xfrm>
        </p:grpSpPr>
        <p:sp>
          <p:nvSpPr>
            <p:cNvPr id="77" name="Oval 76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 Placeholder 2"/>
          <p:cNvSpPr txBox="1">
            <a:spLocks/>
          </p:cNvSpPr>
          <p:nvPr/>
        </p:nvSpPr>
        <p:spPr>
          <a:xfrm>
            <a:off x="648564" y="5588645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Juni ‘14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52520" y="5589240"/>
            <a:ext cx="396044" cy="144016"/>
            <a:chOff x="252520" y="2060848"/>
            <a:chExt cx="396044" cy="144016"/>
          </a:xfrm>
        </p:grpSpPr>
        <p:sp>
          <p:nvSpPr>
            <p:cNvPr id="81" name="Oval 80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 Placeholder 2"/>
          <p:cNvSpPr txBox="1">
            <a:spLocks/>
          </p:cNvSpPr>
          <p:nvPr/>
        </p:nvSpPr>
        <p:spPr>
          <a:xfrm>
            <a:off x="648564" y="6020693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Juli ‘14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252520" y="6021288"/>
            <a:ext cx="396044" cy="144016"/>
            <a:chOff x="252520" y="2060848"/>
            <a:chExt cx="396044" cy="144016"/>
          </a:xfrm>
        </p:grpSpPr>
        <p:sp>
          <p:nvSpPr>
            <p:cNvPr id="85" name="Oval 84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 Placeholder 2"/>
          <p:cNvSpPr txBox="1">
            <a:spLocks/>
          </p:cNvSpPr>
          <p:nvPr/>
        </p:nvSpPr>
        <p:spPr>
          <a:xfrm>
            <a:off x="648564" y="6308725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Augustus ‘14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252520" y="6290575"/>
            <a:ext cx="396044" cy="144016"/>
            <a:chOff x="252520" y="2060848"/>
            <a:chExt cx="396044" cy="144016"/>
          </a:xfrm>
        </p:grpSpPr>
        <p:sp>
          <p:nvSpPr>
            <p:cNvPr id="89" name="Oval 88"/>
            <p:cNvSpPr/>
            <p:nvPr/>
          </p:nvSpPr>
          <p:spPr>
            <a:xfrm>
              <a:off x="252520" y="2060848"/>
              <a:ext cx="144016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>
              <a:off x="324528" y="2132856"/>
              <a:ext cx="324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91680" y="1601871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b="1" dirty="0" smtClean="0">
                <a:solidFill>
                  <a:schemeClr val="tx1"/>
                </a:solidFill>
              </a:rPr>
              <a:t>Publicatie in studentenbladen VTK Gent </a:t>
            </a:r>
            <a:r>
              <a:rPr lang="nl-BE" sz="900" dirty="0" smtClean="0">
                <a:solidFill>
                  <a:schemeClr val="tx1"/>
                </a:solidFill>
              </a:rPr>
              <a:t>en Leuven</a:t>
            </a:r>
            <a:r>
              <a:rPr lang="nl-BE" sz="900" b="1" dirty="0" smtClean="0">
                <a:solidFill>
                  <a:schemeClr val="tx1"/>
                </a:solidFill>
              </a:rPr>
              <a:t>, publicatie bij AIG</a:t>
            </a:r>
            <a:r>
              <a:rPr lang="nl-BE" sz="900" dirty="0" smtClean="0">
                <a:solidFill>
                  <a:schemeClr val="tx1"/>
                </a:solidFill>
              </a:rPr>
              <a:t>, sponsoring KUL ingenieurs 150 jaar</a:t>
            </a:r>
            <a:endParaRPr lang="nl-BE" sz="1050" dirty="0">
              <a:solidFill>
                <a:schemeClr val="tx1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19672" y="1629098"/>
            <a:ext cx="0" cy="5229200"/>
          </a:xfrm>
          <a:prstGeom prst="straightConnector1">
            <a:avLst/>
          </a:prstGeom>
          <a:ln w="31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179512" y="1633122"/>
            <a:ext cx="0" cy="5229200"/>
          </a:xfrm>
          <a:prstGeom prst="straightConnector1">
            <a:avLst/>
          </a:prstGeom>
          <a:ln w="31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1691680" y="1997420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dirty="0" smtClean="0">
                <a:solidFill>
                  <a:schemeClr val="tx1"/>
                </a:solidFill>
              </a:rPr>
              <a:t>Publicatie in Burgerlijk Ingenieur in Actie (</a:t>
            </a:r>
            <a:r>
              <a:rPr lang="nl-BE" sz="900" dirty="0" err="1" smtClean="0">
                <a:solidFill>
                  <a:schemeClr val="tx1"/>
                </a:solidFill>
              </a:rPr>
              <a:t>KULeuven</a:t>
            </a:r>
            <a:r>
              <a:rPr lang="nl-BE" sz="900" dirty="0" smtClean="0">
                <a:solidFill>
                  <a:schemeClr val="tx1"/>
                </a:solidFill>
              </a:rPr>
              <a:t>), aanwezigheid Dag van de Ingenieur, PhD </a:t>
            </a:r>
            <a:r>
              <a:rPr lang="nl-BE" sz="900" dirty="0" err="1" smtClean="0">
                <a:solidFill>
                  <a:schemeClr val="tx1"/>
                </a:solidFill>
              </a:rPr>
              <a:t>Jobfair</a:t>
            </a:r>
            <a:r>
              <a:rPr lang="nl-BE" sz="900" dirty="0" smtClean="0">
                <a:solidFill>
                  <a:schemeClr val="tx1"/>
                </a:solidFill>
              </a:rPr>
              <a:t>, Publicatie in studentenblad VTK, Lezing Industrieel Ingenieurs Procestechnologie (Mechelen),  innovatiestage voor  industrieel ingenieurs</a:t>
            </a:r>
            <a:endParaRPr lang="nl-BE" sz="105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691680" y="2443815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b="1" dirty="0" smtClean="0">
                <a:solidFill>
                  <a:schemeClr val="tx1"/>
                </a:solidFill>
              </a:rPr>
              <a:t>BASF Meet &amp; Greet Gent</a:t>
            </a:r>
            <a:r>
              <a:rPr lang="nl-BE" sz="900" dirty="0" smtClean="0">
                <a:solidFill>
                  <a:schemeClr val="tx1"/>
                </a:solidFill>
              </a:rPr>
              <a:t>, Publicatie studentenblad </a:t>
            </a:r>
            <a:r>
              <a:rPr lang="nl-BE" sz="900" dirty="0" err="1" smtClean="0">
                <a:solidFill>
                  <a:schemeClr val="tx1"/>
                </a:solidFill>
              </a:rPr>
              <a:t>MaChT</a:t>
            </a:r>
            <a:r>
              <a:rPr lang="nl-BE" sz="900" dirty="0" smtClean="0">
                <a:solidFill>
                  <a:schemeClr val="tx1"/>
                </a:solidFill>
              </a:rPr>
              <a:t>, Lezing Industrieel Ingenieur Procestechnologie (Antwerpen), </a:t>
            </a:r>
            <a:r>
              <a:rPr lang="nl-BE" sz="900" dirty="0" err="1" smtClean="0">
                <a:solidFill>
                  <a:schemeClr val="tx1"/>
                </a:solidFill>
              </a:rPr>
              <a:t>Stagebeurs</a:t>
            </a:r>
            <a:r>
              <a:rPr lang="nl-BE" sz="900" dirty="0" smtClean="0">
                <a:solidFill>
                  <a:schemeClr val="tx1"/>
                </a:solidFill>
              </a:rPr>
              <a:t> VTK Leuven, </a:t>
            </a:r>
            <a:r>
              <a:rPr lang="nl-BE" sz="900" b="1" dirty="0" smtClean="0">
                <a:solidFill>
                  <a:schemeClr val="tx1"/>
                </a:solidFill>
              </a:rPr>
              <a:t>Bedrijfsbezoek 3</a:t>
            </a:r>
            <a:r>
              <a:rPr lang="nl-BE" sz="900" b="1" baseline="30000" dirty="0" smtClean="0">
                <a:solidFill>
                  <a:schemeClr val="tx1"/>
                </a:solidFill>
              </a:rPr>
              <a:t>de</a:t>
            </a:r>
            <a:r>
              <a:rPr lang="nl-BE" sz="900" b="1" dirty="0" smtClean="0">
                <a:solidFill>
                  <a:schemeClr val="tx1"/>
                </a:solidFill>
              </a:rPr>
              <a:t> Bachelor burgerlijk ingenieur Chemische Technologie </a:t>
            </a:r>
            <a:r>
              <a:rPr lang="nl-BE" sz="900" b="1" dirty="0" err="1" smtClean="0">
                <a:solidFill>
                  <a:schemeClr val="tx1"/>
                </a:solidFill>
              </a:rPr>
              <a:t>UGent</a:t>
            </a:r>
            <a:endParaRPr lang="nl-BE" sz="1050" b="1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691680" y="2893938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dirty="0">
                <a:solidFill>
                  <a:schemeClr val="tx1"/>
                </a:solidFill>
              </a:rPr>
              <a:t>BASF Meet &amp; Greet Leuven</a:t>
            </a:r>
            <a:r>
              <a:rPr lang="nl-BE" sz="900" dirty="0" smtClean="0">
                <a:solidFill>
                  <a:schemeClr val="tx1"/>
                </a:solidFill>
              </a:rPr>
              <a:t>, </a:t>
            </a:r>
            <a:r>
              <a:rPr lang="nl-BE" sz="900" b="1" dirty="0" err="1" smtClean="0">
                <a:solidFill>
                  <a:schemeClr val="tx1"/>
                </a:solidFill>
              </a:rPr>
              <a:t>Stagebeurs</a:t>
            </a:r>
            <a:r>
              <a:rPr lang="nl-BE" sz="900" b="1" dirty="0" smtClean="0">
                <a:solidFill>
                  <a:schemeClr val="tx1"/>
                </a:solidFill>
              </a:rPr>
              <a:t> VTK Gent</a:t>
            </a:r>
            <a:r>
              <a:rPr lang="nl-BE" sz="900" dirty="0" smtClean="0">
                <a:solidFill>
                  <a:schemeClr val="tx1"/>
                </a:solidFill>
              </a:rPr>
              <a:t>, Bedrijfsbezoek Industrieel Ingenieur Procestechnologie (Mechelen), Lezing ESAT (burgerlijk ingenieur elektrotechniek), bedrijfsbezoek ESAT, bedrijfsbezoek KUL Industrieel Ingenieur Energie (Mechelen), Intakegesprekken (afstemmen wederzijdse verwachtingen) met kandidaat  zomerstagiairs, stagebegeleiders en HR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691680" y="3330360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b="1" dirty="0" smtClean="0">
                <a:solidFill>
                  <a:schemeClr val="tx1"/>
                </a:solidFill>
              </a:rPr>
              <a:t>Advertentie AIG</a:t>
            </a:r>
            <a:endParaRPr lang="nl-BE" sz="900" b="1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691680" y="3762408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dirty="0" smtClean="0">
                <a:solidFill>
                  <a:schemeClr val="tx1"/>
                </a:solidFill>
              </a:rPr>
              <a:t>Panelgesprek </a:t>
            </a:r>
            <a:r>
              <a:rPr lang="nl-BE" sz="900" dirty="0" err="1" smtClean="0">
                <a:solidFill>
                  <a:schemeClr val="tx1"/>
                </a:solidFill>
              </a:rPr>
              <a:t>MaChT</a:t>
            </a:r>
            <a:r>
              <a:rPr lang="nl-BE" sz="900" dirty="0" smtClean="0">
                <a:solidFill>
                  <a:schemeClr val="tx1"/>
                </a:solidFill>
              </a:rPr>
              <a:t> (</a:t>
            </a:r>
            <a:r>
              <a:rPr lang="nl-BE" sz="900" dirty="0" err="1" smtClean="0">
                <a:solidFill>
                  <a:schemeClr val="tx1"/>
                </a:solidFill>
              </a:rPr>
              <a:t>Ugent</a:t>
            </a:r>
            <a:r>
              <a:rPr lang="nl-BE" sz="900" dirty="0" smtClean="0">
                <a:solidFill>
                  <a:schemeClr val="tx1"/>
                </a:solidFill>
              </a:rPr>
              <a:t>), </a:t>
            </a:r>
            <a:r>
              <a:rPr lang="nl-BE" sz="900" b="1" dirty="0" err="1" smtClean="0">
                <a:solidFill>
                  <a:schemeClr val="tx1"/>
                </a:solidFill>
              </a:rPr>
              <a:t>Jobfair</a:t>
            </a:r>
            <a:r>
              <a:rPr lang="nl-BE" sz="900" b="1" dirty="0" smtClean="0">
                <a:solidFill>
                  <a:schemeClr val="tx1"/>
                </a:solidFill>
              </a:rPr>
              <a:t> VTK Gent</a:t>
            </a:r>
            <a:r>
              <a:rPr lang="nl-BE" sz="900" dirty="0" smtClean="0">
                <a:solidFill>
                  <a:schemeClr val="tx1"/>
                </a:solidFill>
              </a:rPr>
              <a:t>, Tweedaagse bedrijfsbezoek </a:t>
            </a:r>
            <a:r>
              <a:rPr lang="nl-BE" sz="900" dirty="0" err="1" smtClean="0">
                <a:solidFill>
                  <a:schemeClr val="tx1"/>
                </a:solidFill>
              </a:rPr>
              <a:t>KULeuven</a:t>
            </a:r>
            <a:r>
              <a:rPr lang="nl-BE" sz="900" dirty="0" smtClean="0">
                <a:solidFill>
                  <a:schemeClr val="tx1"/>
                </a:solidFill>
              </a:rPr>
              <a:t> 2</a:t>
            </a:r>
            <a:r>
              <a:rPr lang="nl-BE" sz="900" baseline="30000" dirty="0" smtClean="0">
                <a:solidFill>
                  <a:schemeClr val="tx1"/>
                </a:solidFill>
              </a:rPr>
              <a:t>de</a:t>
            </a:r>
            <a:r>
              <a:rPr lang="nl-BE" sz="900" dirty="0" smtClean="0">
                <a:solidFill>
                  <a:schemeClr val="tx1"/>
                </a:solidFill>
              </a:rPr>
              <a:t> Master burgerlijk ingenieur  chemische </a:t>
            </a:r>
            <a:r>
              <a:rPr lang="nl-BE" sz="900" dirty="0">
                <a:solidFill>
                  <a:schemeClr val="tx1"/>
                </a:solidFill>
              </a:rPr>
              <a:t>t</a:t>
            </a:r>
            <a:r>
              <a:rPr lang="nl-BE" sz="900" dirty="0" smtClean="0">
                <a:solidFill>
                  <a:schemeClr val="tx1"/>
                </a:solidFill>
              </a:rPr>
              <a:t>echnologie, </a:t>
            </a:r>
            <a:r>
              <a:rPr lang="nl-BE" sz="900" b="1" dirty="0" smtClean="0">
                <a:solidFill>
                  <a:schemeClr val="tx1"/>
                </a:solidFill>
              </a:rPr>
              <a:t>publicatie VTK Gent</a:t>
            </a:r>
            <a:r>
              <a:rPr lang="nl-BE" sz="900" dirty="0" smtClean="0">
                <a:solidFill>
                  <a:schemeClr val="tx1"/>
                </a:solidFill>
              </a:rPr>
              <a:t> en Leuven, bedrijfsbezoek bachelor industrieel ingenieur UA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691680" y="4626504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b="1" dirty="0" smtClean="0">
                <a:solidFill>
                  <a:schemeClr val="tx1"/>
                </a:solidFill>
              </a:rPr>
              <a:t>Advertentie AIG, Tweedaagse bedrijfsbezoek </a:t>
            </a:r>
            <a:r>
              <a:rPr lang="nl-BE" sz="900" b="1" dirty="0" err="1" smtClean="0">
                <a:solidFill>
                  <a:schemeClr val="tx1"/>
                </a:solidFill>
              </a:rPr>
              <a:t>UGent</a:t>
            </a:r>
            <a:r>
              <a:rPr lang="nl-BE" sz="900" b="1" dirty="0">
                <a:solidFill>
                  <a:schemeClr val="tx1"/>
                </a:solidFill>
              </a:rPr>
              <a:t> </a:t>
            </a:r>
            <a:r>
              <a:rPr lang="nl-BE" sz="900" b="1" dirty="0" smtClean="0">
                <a:solidFill>
                  <a:schemeClr val="tx1"/>
                </a:solidFill>
              </a:rPr>
              <a:t>1</a:t>
            </a:r>
            <a:r>
              <a:rPr lang="nl-BE" sz="900" b="1" baseline="30000" dirty="0" smtClean="0">
                <a:solidFill>
                  <a:schemeClr val="tx1"/>
                </a:solidFill>
              </a:rPr>
              <a:t>ste</a:t>
            </a:r>
            <a:r>
              <a:rPr lang="nl-BE" sz="900" b="1" dirty="0" smtClean="0">
                <a:solidFill>
                  <a:schemeClr val="tx1"/>
                </a:solidFill>
              </a:rPr>
              <a:t> master  burgerlijk ingenieur chemische technologie, materiaalkunde en werktuigkunde</a:t>
            </a:r>
            <a:r>
              <a:rPr lang="nl-BE" sz="900" dirty="0" smtClean="0">
                <a:solidFill>
                  <a:schemeClr val="tx1"/>
                </a:solidFill>
              </a:rPr>
              <a:t>, publicatie studentenblad VTK , bedrijfsbezoek bachelor ESAT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691680" y="4194456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b="1" dirty="0" smtClean="0">
                <a:solidFill>
                  <a:schemeClr val="tx1"/>
                </a:solidFill>
              </a:rPr>
              <a:t>Bedrijfsbezoek </a:t>
            </a:r>
            <a:r>
              <a:rPr lang="nl-BE" sz="900" b="1" dirty="0" err="1" smtClean="0">
                <a:solidFill>
                  <a:schemeClr val="tx1"/>
                </a:solidFill>
              </a:rPr>
              <a:t>UGent</a:t>
            </a:r>
            <a:r>
              <a:rPr lang="nl-BE" sz="900" b="1" dirty="0" smtClean="0">
                <a:solidFill>
                  <a:schemeClr val="tx1"/>
                </a:solidFill>
              </a:rPr>
              <a:t> bachelor </a:t>
            </a:r>
            <a:r>
              <a:rPr lang="nl-BE" sz="900" b="1" dirty="0" err="1" smtClean="0">
                <a:solidFill>
                  <a:schemeClr val="tx1"/>
                </a:solidFill>
              </a:rPr>
              <a:t>burgelrijk</a:t>
            </a:r>
            <a:r>
              <a:rPr lang="nl-BE" sz="900" b="1" dirty="0" smtClean="0">
                <a:solidFill>
                  <a:schemeClr val="tx1"/>
                </a:solidFill>
              </a:rPr>
              <a:t> ingenieur chemische technologie</a:t>
            </a:r>
            <a:r>
              <a:rPr lang="nl-BE" sz="900" dirty="0" smtClean="0">
                <a:solidFill>
                  <a:schemeClr val="tx1"/>
                </a:solidFill>
              </a:rPr>
              <a:t>, </a:t>
            </a:r>
            <a:r>
              <a:rPr lang="nl-BE" sz="900" dirty="0" err="1" smtClean="0">
                <a:solidFill>
                  <a:schemeClr val="tx1"/>
                </a:solidFill>
              </a:rPr>
              <a:t>Jobfair</a:t>
            </a:r>
            <a:r>
              <a:rPr lang="nl-BE" sz="900" dirty="0" smtClean="0">
                <a:solidFill>
                  <a:schemeClr val="tx1"/>
                </a:solidFill>
              </a:rPr>
              <a:t> VTK Leuven, </a:t>
            </a:r>
            <a:r>
              <a:rPr lang="nl-BE" sz="900" b="1" dirty="0" smtClean="0">
                <a:solidFill>
                  <a:schemeClr val="tx1"/>
                </a:solidFill>
              </a:rPr>
              <a:t>BASF Research Forum</a:t>
            </a:r>
            <a:r>
              <a:rPr lang="nl-BE" sz="900" dirty="0" smtClean="0">
                <a:solidFill>
                  <a:schemeClr val="tx1"/>
                </a:solidFill>
              </a:rPr>
              <a:t>, </a:t>
            </a:r>
            <a:r>
              <a:rPr lang="nl-BE" sz="900" dirty="0" err="1" smtClean="0">
                <a:solidFill>
                  <a:schemeClr val="tx1"/>
                </a:solidFill>
              </a:rPr>
              <a:t>Jobfair</a:t>
            </a:r>
            <a:r>
              <a:rPr lang="nl-BE" sz="900" dirty="0" smtClean="0">
                <a:solidFill>
                  <a:schemeClr val="tx1"/>
                </a:solidFill>
              </a:rPr>
              <a:t> We Are Chemistry, Netwerkevent Industrieel Ingenieurs UA , 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691680" y="5058552"/>
            <a:ext cx="6912768" cy="3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dirty="0" smtClean="0">
                <a:solidFill>
                  <a:schemeClr val="tx1"/>
                </a:solidFill>
              </a:rPr>
              <a:t>Bedrijfsbezoek industrieel ingenieurs </a:t>
            </a:r>
            <a:r>
              <a:rPr lang="nl-BE" sz="900" dirty="0" err="1" smtClean="0">
                <a:solidFill>
                  <a:schemeClr val="tx1"/>
                </a:solidFill>
              </a:rPr>
              <a:t>KULeuven</a:t>
            </a:r>
            <a:r>
              <a:rPr lang="nl-BE" sz="900" dirty="0" smtClean="0">
                <a:solidFill>
                  <a:schemeClr val="tx1"/>
                </a:solidFill>
              </a:rPr>
              <a:t> Geel, bedrijfsbezoek 2</a:t>
            </a:r>
            <a:r>
              <a:rPr lang="nl-BE" sz="900" baseline="30000" dirty="0" smtClean="0">
                <a:solidFill>
                  <a:schemeClr val="tx1"/>
                </a:solidFill>
              </a:rPr>
              <a:t>de</a:t>
            </a:r>
            <a:r>
              <a:rPr lang="nl-BE" sz="900" dirty="0" smtClean="0">
                <a:solidFill>
                  <a:schemeClr val="tx1"/>
                </a:solidFill>
              </a:rPr>
              <a:t> master burgerlijk ingenieur energie 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907704" y="6184049"/>
            <a:ext cx="6912768" cy="413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b="1" dirty="0" smtClean="0">
                <a:solidFill>
                  <a:schemeClr val="tx1"/>
                </a:solidFill>
              </a:rPr>
              <a:t>Zomerstages ( 11) voor burgerlijk ingenieurs </a:t>
            </a:r>
            <a:r>
              <a:rPr lang="nl-BE" sz="900" dirty="0" smtClean="0">
                <a:solidFill>
                  <a:schemeClr val="tx1"/>
                </a:solidFill>
              </a:rPr>
              <a:t>.  Stage in combinatie met  enkele bedrijfsbezoeken  ( werkplaats, SAP bedrijf , </a:t>
            </a:r>
            <a:r>
              <a:rPr lang="nl-BE" sz="900" dirty="0" err="1">
                <a:solidFill>
                  <a:schemeClr val="tx1"/>
                </a:solidFill>
              </a:rPr>
              <a:t>B</a:t>
            </a:r>
            <a:r>
              <a:rPr lang="nl-BE" sz="900" dirty="0" err="1" smtClean="0">
                <a:solidFill>
                  <a:schemeClr val="tx1"/>
                </a:solidFill>
              </a:rPr>
              <a:t>utadieen</a:t>
            </a:r>
            <a:r>
              <a:rPr lang="nl-BE" sz="900" dirty="0" smtClean="0">
                <a:solidFill>
                  <a:schemeClr val="tx1"/>
                </a:solidFill>
              </a:rPr>
              <a:t> en </a:t>
            </a:r>
            <a:r>
              <a:rPr lang="nl-BE" sz="900" dirty="0" err="1">
                <a:solidFill>
                  <a:schemeClr val="tx1"/>
                </a:solidFill>
              </a:rPr>
              <a:t>S</a:t>
            </a:r>
            <a:r>
              <a:rPr lang="nl-BE" sz="900" dirty="0" err="1" smtClean="0">
                <a:solidFill>
                  <a:schemeClr val="tx1"/>
                </a:solidFill>
              </a:rPr>
              <a:t>teamcracker</a:t>
            </a:r>
            <a:r>
              <a:rPr lang="nl-BE" sz="900" dirty="0" smtClean="0">
                <a:solidFill>
                  <a:schemeClr val="tx1"/>
                </a:solidFill>
              </a:rPr>
              <a:t>) en ervaringsuitwisselingen met jonge en ervaren ingenieurs om brede kijk te krijgen op de functie van ingenieur  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1520" y="6597352"/>
            <a:ext cx="144016" cy="144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cxnSp>
        <p:nvCxnSpPr>
          <p:cNvPr id="105" name="Straight Connector 104"/>
          <p:cNvCxnSpPr/>
          <p:nvPr/>
        </p:nvCxnSpPr>
        <p:spPr>
          <a:xfrm flipH="1">
            <a:off x="323528" y="6669360"/>
            <a:ext cx="3240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Placeholder 2"/>
          <p:cNvSpPr txBox="1">
            <a:spLocks/>
          </p:cNvSpPr>
          <p:nvPr/>
        </p:nvSpPr>
        <p:spPr>
          <a:xfrm>
            <a:off x="611560" y="6596757"/>
            <a:ext cx="899620" cy="2886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accent1"/>
              </a:buClr>
              <a:buFont typeface="Wingdings"/>
              <a:buChar char="n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sz="2000" b="0" i="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buNone/>
            </a:pPr>
            <a:r>
              <a:rPr lang="nl-BE" altLang="nl-BE" sz="900" cap="small" dirty="0" smtClean="0">
                <a:latin typeface="Arial" pitchFamily="34" charset="0"/>
              </a:rPr>
              <a:t>September ‘14</a:t>
            </a:r>
          </a:p>
        </p:txBody>
      </p:sp>
      <p:sp>
        <p:nvSpPr>
          <p:cNvPr id="2" name="Right Brace 1"/>
          <p:cNvSpPr/>
          <p:nvPr/>
        </p:nvSpPr>
        <p:spPr>
          <a:xfrm>
            <a:off x="1619672" y="6093296"/>
            <a:ext cx="144016" cy="5760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72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Trellis"/>
          <p:cNvSpPr>
            <a:spLocks noChangeArrowheads="1"/>
          </p:cNvSpPr>
          <p:nvPr/>
        </p:nvSpPr>
        <p:spPr bwMode="auto">
          <a:xfrm>
            <a:off x="7812360" y="2084999"/>
            <a:ext cx="504056" cy="228600"/>
          </a:xfrm>
          <a:prstGeom prst="rect">
            <a:avLst/>
          </a:prstGeom>
          <a:pattFill prst="trellis">
            <a:fgClr>
              <a:srgbClr val="996633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387" name="Rectangle 3" descr="Wide downward diagonal"/>
          <p:cNvSpPr>
            <a:spLocks noChangeArrowheads="1"/>
          </p:cNvSpPr>
          <p:nvPr/>
        </p:nvSpPr>
        <p:spPr bwMode="auto">
          <a:xfrm>
            <a:off x="7812360" y="3273297"/>
            <a:ext cx="504056" cy="2163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812360" y="3528954"/>
            <a:ext cx="1368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sz="1400" dirty="0" smtClean="0"/>
              <a:t>Project//zomer</a:t>
            </a:r>
            <a:endParaRPr lang="fr-FR" altLang="nl-BE" sz="1400" dirty="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071562" y="1696909"/>
            <a:ext cx="1149350" cy="487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400" b="1">
                <a:solidFill>
                  <a:schemeClr val="bg1"/>
                </a:solidFill>
              </a:rPr>
              <a:t>Proces</a:t>
            </a:r>
            <a:endParaRPr lang="fr-FR" altLang="nl-BE" sz="1400" b="1">
              <a:solidFill>
                <a:schemeClr val="bg1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303462" y="1709609"/>
            <a:ext cx="1150938" cy="487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400" b="1">
                <a:solidFill>
                  <a:schemeClr val="bg1"/>
                </a:solidFill>
              </a:rPr>
              <a:t>Techniek</a:t>
            </a:r>
            <a:endParaRPr lang="fr-FR" altLang="nl-BE" sz="1400" b="1">
              <a:solidFill>
                <a:schemeClr val="bg1"/>
              </a:solidFill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557587" y="1709609"/>
            <a:ext cx="1152525" cy="487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400" b="1">
                <a:solidFill>
                  <a:schemeClr val="bg1"/>
                </a:solidFill>
              </a:rPr>
              <a:t>Labo</a:t>
            </a:r>
            <a:endParaRPr lang="fr-FR" altLang="nl-BE" sz="1400" b="1">
              <a:solidFill>
                <a:schemeClr val="bg1"/>
              </a:solidFill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803775" y="1709609"/>
            <a:ext cx="1150937" cy="487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400" b="1">
                <a:solidFill>
                  <a:schemeClr val="bg1"/>
                </a:solidFill>
              </a:rPr>
              <a:t>Supply Chain</a:t>
            </a:r>
            <a:endParaRPr lang="fr-FR" altLang="nl-BE" sz="1400" b="1">
              <a:solidFill>
                <a:schemeClr val="bg1"/>
              </a:solidFill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36525" y="2271584"/>
            <a:ext cx="846137" cy="976313"/>
          </a:xfrm>
          <a:prstGeom prst="rect">
            <a:avLst/>
          </a:prstGeom>
          <a:solidFill>
            <a:srgbClr val="000E76"/>
          </a:solidFill>
          <a:ln w="9525" algn="ctr">
            <a:solidFill>
              <a:srgbClr val="89DC36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200" b="1" dirty="0" err="1">
                <a:solidFill>
                  <a:schemeClr val="bg1"/>
                </a:solidFill>
              </a:rPr>
              <a:t>Techn</a:t>
            </a:r>
            <a:r>
              <a:rPr lang="nl-BE" altLang="nl-BE" sz="1200" b="1" dirty="0" smtClean="0">
                <a:solidFill>
                  <a:schemeClr val="bg1"/>
                </a:solidFill>
              </a:rPr>
              <a:t>. Sec. </a:t>
            </a:r>
            <a:r>
              <a:rPr lang="nl-BE" altLang="nl-BE" sz="1200" b="1" dirty="0" err="1" smtClean="0">
                <a:solidFill>
                  <a:schemeClr val="bg1"/>
                </a:solidFill>
              </a:rPr>
              <a:t>Ond</a:t>
            </a:r>
            <a:r>
              <a:rPr lang="nl-BE" altLang="nl-BE" sz="1200" b="1" dirty="0">
                <a:solidFill>
                  <a:schemeClr val="bg1"/>
                </a:solidFill>
              </a:rPr>
              <a:t>.</a:t>
            </a:r>
            <a:endParaRPr lang="fr-FR" altLang="nl-BE" sz="1200" b="1" dirty="0">
              <a:solidFill>
                <a:schemeClr val="bg1"/>
              </a:solidFill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134937" y="3324097"/>
            <a:ext cx="865188" cy="974725"/>
          </a:xfrm>
          <a:prstGeom prst="rect">
            <a:avLst/>
          </a:prstGeom>
          <a:solidFill>
            <a:srgbClr val="000E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200" b="1" dirty="0">
                <a:solidFill>
                  <a:schemeClr val="bg1"/>
                </a:solidFill>
              </a:rPr>
              <a:t>Hoger </a:t>
            </a:r>
            <a:r>
              <a:rPr lang="nl-BE" altLang="nl-BE" sz="1200" b="1" dirty="0" err="1">
                <a:solidFill>
                  <a:schemeClr val="bg1"/>
                </a:solidFill>
              </a:rPr>
              <a:t>Ond</a:t>
            </a:r>
            <a:r>
              <a:rPr lang="nl-BE" altLang="nl-BE" sz="1200" b="1" dirty="0">
                <a:solidFill>
                  <a:schemeClr val="bg1"/>
                </a:solidFill>
              </a:rPr>
              <a:t>.</a:t>
            </a:r>
            <a:endParaRPr lang="fr-FR" altLang="nl-BE" sz="1200" b="1" dirty="0">
              <a:solidFill>
                <a:schemeClr val="bg1"/>
              </a:solidFill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136525" y="4394072"/>
            <a:ext cx="846137" cy="974725"/>
          </a:xfrm>
          <a:prstGeom prst="rect">
            <a:avLst/>
          </a:prstGeom>
          <a:solidFill>
            <a:srgbClr val="000E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200" b="1" dirty="0" err="1">
                <a:solidFill>
                  <a:schemeClr val="bg1"/>
                </a:solidFill>
              </a:rPr>
              <a:t>Univer</a:t>
            </a:r>
            <a:endParaRPr lang="nl-BE" altLang="nl-BE" sz="12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BE" altLang="nl-BE" sz="1200" b="1" dirty="0" err="1">
                <a:solidFill>
                  <a:schemeClr val="bg1"/>
                </a:solidFill>
              </a:rPr>
              <a:t>sitair</a:t>
            </a:r>
            <a:r>
              <a:rPr lang="nl-BE" altLang="nl-BE" sz="1200" b="1" dirty="0">
                <a:solidFill>
                  <a:schemeClr val="bg1"/>
                </a:solidFill>
              </a:rPr>
              <a:t> </a:t>
            </a:r>
            <a:r>
              <a:rPr lang="nl-BE" altLang="nl-BE" sz="1200" b="1" dirty="0" err="1">
                <a:solidFill>
                  <a:schemeClr val="bg1"/>
                </a:solidFill>
              </a:rPr>
              <a:t>Ond</a:t>
            </a:r>
            <a:r>
              <a:rPr lang="nl-BE" altLang="nl-BE" sz="1200" b="1" dirty="0">
                <a:solidFill>
                  <a:schemeClr val="bg1"/>
                </a:solidFill>
              </a:rPr>
              <a:t>.</a:t>
            </a:r>
            <a:endParaRPr lang="fr-FR" altLang="nl-BE" sz="1200" b="1" dirty="0">
              <a:solidFill>
                <a:schemeClr val="bg1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6043612" y="1709609"/>
            <a:ext cx="1150938" cy="487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400" b="1">
                <a:solidFill>
                  <a:schemeClr val="bg1"/>
                </a:solidFill>
              </a:rPr>
              <a:t>Support</a:t>
            </a:r>
            <a:endParaRPr lang="fr-FR" altLang="nl-BE" sz="1400" b="1">
              <a:solidFill>
                <a:schemeClr val="bg1"/>
              </a:solidFill>
            </a:endParaRPr>
          </a:p>
        </p:txBody>
      </p:sp>
      <p:sp>
        <p:nvSpPr>
          <p:cNvPr id="16400" name="Text Box 18"/>
          <p:cNvSpPr txBox="1">
            <a:spLocks noChangeArrowheads="1"/>
          </p:cNvSpPr>
          <p:nvPr/>
        </p:nvSpPr>
        <p:spPr bwMode="auto">
          <a:xfrm>
            <a:off x="7848872" y="2865885"/>
            <a:ext cx="17287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sz="1400" dirty="0" smtClean="0"/>
              <a:t>LBS (4-10w</a:t>
            </a:r>
            <a:r>
              <a:rPr lang="nl-BE" altLang="nl-BE" sz="1400" dirty="0"/>
              <a:t>)</a:t>
            </a:r>
            <a:endParaRPr lang="fr-FR" altLang="nl-BE" sz="1400" dirty="0"/>
          </a:p>
        </p:txBody>
      </p:sp>
      <p:sp>
        <p:nvSpPr>
          <p:cNvPr id="16401" name="Rectangle 19" descr="60%"/>
          <p:cNvSpPr>
            <a:spLocks noChangeArrowheads="1"/>
          </p:cNvSpPr>
          <p:nvPr/>
        </p:nvSpPr>
        <p:spPr bwMode="auto">
          <a:xfrm>
            <a:off x="7812360" y="2637285"/>
            <a:ext cx="504056" cy="228600"/>
          </a:xfrm>
          <a:prstGeom prst="rect">
            <a:avLst/>
          </a:prstGeom>
          <a:pattFill prst="pct60">
            <a:fgClr>
              <a:srgbClr val="669900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/>
          </a:p>
        </p:txBody>
      </p:sp>
      <p:sp>
        <p:nvSpPr>
          <p:cNvPr id="16402" name="Text Box 20"/>
          <p:cNvSpPr txBox="1">
            <a:spLocks noChangeArrowheads="1"/>
          </p:cNvSpPr>
          <p:nvPr/>
        </p:nvSpPr>
        <p:spPr bwMode="auto">
          <a:xfrm>
            <a:off x="7797598" y="4052174"/>
            <a:ext cx="15478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BE" altLang="nl-BE" sz="1400" dirty="0"/>
              <a:t>Eindwerken/ projectvak</a:t>
            </a:r>
            <a:endParaRPr lang="en-US" altLang="nl-BE" sz="1400" dirty="0"/>
          </a:p>
        </p:txBody>
      </p:sp>
      <p:sp>
        <p:nvSpPr>
          <p:cNvPr id="16403" name="Rectangle 21"/>
          <p:cNvSpPr>
            <a:spLocks noChangeArrowheads="1"/>
          </p:cNvSpPr>
          <p:nvPr/>
        </p:nvSpPr>
        <p:spPr bwMode="auto">
          <a:xfrm>
            <a:off x="7812361" y="3830579"/>
            <a:ext cx="504056" cy="221595"/>
          </a:xfrm>
          <a:prstGeom prst="rect">
            <a:avLst/>
          </a:prstGeom>
          <a:solidFill>
            <a:srgbClr val="0072E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/>
          </a:p>
        </p:txBody>
      </p:sp>
      <p:sp>
        <p:nvSpPr>
          <p:cNvPr id="16404" name="Line 28"/>
          <p:cNvSpPr>
            <a:spLocks noChangeShapeType="1"/>
          </p:cNvSpPr>
          <p:nvPr/>
        </p:nvSpPr>
        <p:spPr bwMode="auto">
          <a:xfrm flipV="1">
            <a:off x="2295525" y="4432172"/>
            <a:ext cx="1152525" cy="936625"/>
          </a:xfrm>
          <a:prstGeom prst="line">
            <a:avLst/>
          </a:prstGeom>
          <a:noFill/>
          <a:ln w="539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nl-BE"/>
          </a:p>
        </p:txBody>
      </p:sp>
      <p:sp>
        <p:nvSpPr>
          <p:cNvPr id="16405" name="Line 29"/>
          <p:cNvSpPr>
            <a:spLocks noChangeShapeType="1"/>
          </p:cNvSpPr>
          <p:nvPr/>
        </p:nvSpPr>
        <p:spPr bwMode="auto">
          <a:xfrm flipV="1">
            <a:off x="3592512" y="4360734"/>
            <a:ext cx="1152525" cy="1008063"/>
          </a:xfrm>
          <a:prstGeom prst="line">
            <a:avLst/>
          </a:prstGeom>
          <a:noFill/>
          <a:ln w="539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nl-BE"/>
          </a:p>
        </p:txBody>
      </p:sp>
      <p:sp>
        <p:nvSpPr>
          <p:cNvPr id="16406" name="Line 30"/>
          <p:cNvSpPr>
            <a:spLocks noChangeShapeType="1"/>
          </p:cNvSpPr>
          <p:nvPr/>
        </p:nvSpPr>
        <p:spPr bwMode="auto">
          <a:xfrm flipV="1">
            <a:off x="4745037" y="4360734"/>
            <a:ext cx="1152525" cy="936625"/>
          </a:xfrm>
          <a:prstGeom prst="line">
            <a:avLst/>
          </a:prstGeom>
          <a:noFill/>
          <a:ln w="539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nl-BE"/>
          </a:p>
        </p:txBody>
      </p:sp>
      <p:sp>
        <p:nvSpPr>
          <p:cNvPr id="16407" name="Line 31"/>
          <p:cNvSpPr>
            <a:spLocks noChangeShapeType="1"/>
          </p:cNvSpPr>
          <p:nvPr/>
        </p:nvSpPr>
        <p:spPr bwMode="auto">
          <a:xfrm flipV="1">
            <a:off x="6040437" y="4360734"/>
            <a:ext cx="1152525" cy="936625"/>
          </a:xfrm>
          <a:prstGeom prst="line">
            <a:avLst/>
          </a:prstGeom>
          <a:noFill/>
          <a:ln w="539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nl-BE"/>
          </a:p>
        </p:txBody>
      </p:sp>
      <p:sp>
        <p:nvSpPr>
          <p:cNvPr id="16408" name="Text Box 32"/>
          <p:cNvSpPr txBox="1">
            <a:spLocks noChangeArrowheads="1"/>
          </p:cNvSpPr>
          <p:nvPr/>
        </p:nvSpPr>
        <p:spPr bwMode="auto">
          <a:xfrm>
            <a:off x="7785807" y="2271584"/>
            <a:ext cx="1728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sz="1400" dirty="0" smtClean="0"/>
              <a:t>KBS (2-3w</a:t>
            </a:r>
            <a:r>
              <a:rPr lang="nl-BE" altLang="nl-BE" sz="1400" dirty="0"/>
              <a:t>)</a:t>
            </a:r>
            <a:endParaRPr lang="fr-FR" altLang="nl-BE" sz="1400" dirty="0"/>
          </a:p>
        </p:txBody>
      </p:sp>
      <p:sp>
        <p:nvSpPr>
          <p:cNvPr id="16409" name="Rectangle 33" descr="Trellis"/>
          <p:cNvSpPr>
            <a:spLocks noChangeArrowheads="1"/>
          </p:cNvSpPr>
          <p:nvPr/>
        </p:nvSpPr>
        <p:spPr bwMode="auto">
          <a:xfrm>
            <a:off x="2297112" y="2271584"/>
            <a:ext cx="1150938" cy="976313"/>
          </a:xfrm>
          <a:prstGeom prst="rect">
            <a:avLst/>
          </a:prstGeom>
          <a:pattFill prst="trellis">
            <a:fgClr>
              <a:srgbClr val="996633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0" name="AutoShape 34" descr="60%"/>
          <p:cNvSpPr>
            <a:spLocks noChangeArrowheads="1"/>
          </p:cNvSpPr>
          <p:nvPr/>
        </p:nvSpPr>
        <p:spPr bwMode="auto">
          <a:xfrm rot="5400000" flipH="1" flipV="1">
            <a:off x="1239837" y="2249359"/>
            <a:ext cx="895350" cy="1085850"/>
          </a:xfrm>
          <a:prstGeom prst="rtTriangle">
            <a:avLst/>
          </a:prstGeom>
          <a:pattFill prst="pct60">
            <a:fgClr>
              <a:srgbClr val="669900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nl-BE" altLang="nl-BE" b="1">
              <a:solidFill>
                <a:srgbClr val="333333"/>
              </a:solidFill>
            </a:endParaRPr>
          </a:p>
        </p:txBody>
      </p:sp>
      <p:sp>
        <p:nvSpPr>
          <p:cNvPr id="16411" name="AutoShape 35" descr="Trellis"/>
          <p:cNvSpPr>
            <a:spLocks noChangeArrowheads="1"/>
          </p:cNvSpPr>
          <p:nvPr/>
        </p:nvSpPr>
        <p:spPr bwMode="auto">
          <a:xfrm rot="5400000">
            <a:off x="1166812" y="2176334"/>
            <a:ext cx="895350" cy="1085850"/>
          </a:xfrm>
          <a:prstGeom prst="rtTriangle">
            <a:avLst/>
          </a:prstGeom>
          <a:pattFill prst="trellis">
            <a:fgClr>
              <a:srgbClr val="996633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nl-BE" altLang="nl-BE" b="1">
              <a:solidFill>
                <a:srgbClr val="333333"/>
              </a:solidFill>
            </a:endParaRPr>
          </a:p>
        </p:txBody>
      </p:sp>
      <p:sp>
        <p:nvSpPr>
          <p:cNvPr id="16412" name="Rectangle 36" descr="Wide downward diagonal"/>
          <p:cNvSpPr>
            <a:spLocks noChangeArrowheads="1"/>
          </p:cNvSpPr>
          <p:nvPr/>
        </p:nvSpPr>
        <p:spPr bwMode="auto">
          <a:xfrm>
            <a:off x="2295525" y="32812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3" name="Rectangle 38" descr="Wide downward diagonal"/>
          <p:cNvSpPr>
            <a:spLocks noChangeArrowheads="1"/>
          </p:cNvSpPr>
          <p:nvPr/>
        </p:nvSpPr>
        <p:spPr bwMode="auto">
          <a:xfrm>
            <a:off x="3519487" y="43607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4" name="Rectangle 39" descr="Wide downward diagonal"/>
          <p:cNvSpPr>
            <a:spLocks noChangeArrowheads="1"/>
          </p:cNvSpPr>
          <p:nvPr/>
        </p:nvSpPr>
        <p:spPr bwMode="auto">
          <a:xfrm>
            <a:off x="4745037" y="32812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5" name="Rectangle 40" descr="Wide downward diagonal"/>
          <p:cNvSpPr>
            <a:spLocks noChangeArrowheads="1"/>
          </p:cNvSpPr>
          <p:nvPr/>
        </p:nvSpPr>
        <p:spPr bwMode="auto">
          <a:xfrm>
            <a:off x="3519487" y="32812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6" name="Rectangle 41" descr="Wide downward diagonal"/>
          <p:cNvSpPr>
            <a:spLocks noChangeArrowheads="1"/>
          </p:cNvSpPr>
          <p:nvPr/>
        </p:nvSpPr>
        <p:spPr bwMode="auto">
          <a:xfrm>
            <a:off x="1071562" y="32812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7" name="Rectangle 42" descr="Wide downward diagonal"/>
          <p:cNvSpPr>
            <a:spLocks noChangeArrowheads="1"/>
          </p:cNvSpPr>
          <p:nvPr/>
        </p:nvSpPr>
        <p:spPr bwMode="auto">
          <a:xfrm>
            <a:off x="5969000" y="43607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8" name="Rectangle 43" descr="Wide downward diagonal"/>
          <p:cNvSpPr>
            <a:spLocks noChangeArrowheads="1"/>
          </p:cNvSpPr>
          <p:nvPr/>
        </p:nvSpPr>
        <p:spPr bwMode="auto">
          <a:xfrm>
            <a:off x="4745037" y="43607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19" name="Line 44"/>
          <p:cNvSpPr>
            <a:spLocks noChangeShapeType="1"/>
          </p:cNvSpPr>
          <p:nvPr/>
        </p:nvSpPr>
        <p:spPr bwMode="auto">
          <a:xfrm flipV="1">
            <a:off x="2295525" y="4360734"/>
            <a:ext cx="1152525" cy="936625"/>
          </a:xfrm>
          <a:prstGeom prst="line">
            <a:avLst/>
          </a:prstGeom>
          <a:noFill/>
          <a:ln w="539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nl-BE"/>
          </a:p>
        </p:txBody>
      </p:sp>
      <p:sp>
        <p:nvSpPr>
          <p:cNvPr id="16420" name="Rectangle 49" descr="Wide downward diagonal"/>
          <p:cNvSpPr>
            <a:spLocks noChangeArrowheads="1"/>
          </p:cNvSpPr>
          <p:nvPr/>
        </p:nvSpPr>
        <p:spPr bwMode="auto">
          <a:xfrm>
            <a:off x="2295525" y="43607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21" name="AutoShape 51"/>
          <p:cNvSpPr>
            <a:spLocks noChangeArrowheads="1"/>
          </p:cNvSpPr>
          <p:nvPr/>
        </p:nvSpPr>
        <p:spPr bwMode="auto">
          <a:xfrm rot="5400000" flipH="1" flipV="1">
            <a:off x="2443956" y="4355178"/>
            <a:ext cx="936625" cy="1087437"/>
          </a:xfrm>
          <a:prstGeom prst="rtTriangle">
            <a:avLst/>
          </a:prstGeom>
          <a:solidFill>
            <a:srgbClr val="0072E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10000"/>
              </a:spcBef>
              <a:spcAft>
                <a:spcPct val="110000"/>
              </a:spcAft>
            </a:pPr>
            <a:endParaRPr lang="nl-BE" altLang="nl-BE" sz="2800" b="1">
              <a:solidFill>
                <a:schemeClr val="tx2"/>
              </a:solidFill>
            </a:endParaRPr>
          </a:p>
        </p:txBody>
      </p:sp>
      <p:sp>
        <p:nvSpPr>
          <p:cNvPr id="16422" name="AutoShape 52"/>
          <p:cNvSpPr>
            <a:spLocks noChangeArrowheads="1"/>
          </p:cNvSpPr>
          <p:nvPr/>
        </p:nvSpPr>
        <p:spPr bwMode="auto">
          <a:xfrm rot="5400000" flipH="1" flipV="1">
            <a:off x="4891881" y="4356766"/>
            <a:ext cx="936625" cy="1087437"/>
          </a:xfrm>
          <a:prstGeom prst="rtTriangle">
            <a:avLst/>
          </a:prstGeom>
          <a:solidFill>
            <a:srgbClr val="0072E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10000"/>
              </a:spcBef>
              <a:spcAft>
                <a:spcPct val="110000"/>
              </a:spcAft>
            </a:pPr>
            <a:endParaRPr lang="nl-BE" altLang="nl-BE" sz="2800" b="1">
              <a:solidFill>
                <a:schemeClr val="tx2"/>
              </a:solidFill>
            </a:endParaRPr>
          </a:p>
        </p:txBody>
      </p:sp>
      <p:sp>
        <p:nvSpPr>
          <p:cNvPr id="16423" name="AutoShape 53"/>
          <p:cNvSpPr>
            <a:spLocks noChangeArrowheads="1"/>
          </p:cNvSpPr>
          <p:nvPr/>
        </p:nvSpPr>
        <p:spPr bwMode="auto">
          <a:xfrm rot="5400000" flipH="1" flipV="1">
            <a:off x="6115843" y="4356766"/>
            <a:ext cx="936625" cy="1087438"/>
          </a:xfrm>
          <a:prstGeom prst="rtTriangle">
            <a:avLst/>
          </a:prstGeom>
          <a:solidFill>
            <a:srgbClr val="0072E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10000"/>
              </a:spcBef>
              <a:spcAft>
                <a:spcPct val="110000"/>
              </a:spcAft>
            </a:pPr>
            <a:endParaRPr lang="nl-BE" altLang="nl-BE" sz="2800" b="1">
              <a:solidFill>
                <a:schemeClr val="tx2"/>
              </a:solidFill>
            </a:endParaRPr>
          </a:p>
        </p:txBody>
      </p:sp>
      <p:sp>
        <p:nvSpPr>
          <p:cNvPr id="16424" name="Text Box 55" descr="Wide downward diagonal"/>
          <p:cNvSpPr txBox="1">
            <a:spLocks noChangeArrowheads="1"/>
          </p:cNvSpPr>
          <p:nvPr/>
        </p:nvSpPr>
        <p:spPr bwMode="auto">
          <a:xfrm>
            <a:off x="1125962" y="2344609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b="1" dirty="0" smtClean="0"/>
              <a:t>20</a:t>
            </a:r>
            <a:endParaRPr lang="en-US" altLang="nl-BE" b="1" dirty="0"/>
          </a:p>
        </p:txBody>
      </p:sp>
      <p:sp>
        <p:nvSpPr>
          <p:cNvPr id="16425" name="Text Box 56" descr="Wide downward diagonal"/>
          <p:cNvSpPr txBox="1">
            <a:spLocks noChangeArrowheads="1"/>
          </p:cNvSpPr>
          <p:nvPr/>
        </p:nvSpPr>
        <p:spPr bwMode="auto">
          <a:xfrm>
            <a:off x="2665263" y="2589372"/>
            <a:ext cx="584246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35</a:t>
            </a:r>
            <a:endParaRPr lang="en-US" altLang="nl-BE" b="1" dirty="0"/>
          </a:p>
        </p:txBody>
      </p:sp>
      <p:sp>
        <p:nvSpPr>
          <p:cNvPr id="16426" name="Text Box 57" descr="Wide downward diagonal"/>
          <p:cNvSpPr txBox="1">
            <a:spLocks noChangeArrowheads="1"/>
          </p:cNvSpPr>
          <p:nvPr/>
        </p:nvSpPr>
        <p:spPr bwMode="auto">
          <a:xfrm>
            <a:off x="1156198" y="3438968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b="1" dirty="0"/>
              <a:t>9</a:t>
            </a:r>
            <a:endParaRPr lang="en-US" altLang="nl-BE" b="1" dirty="0"/>
          </a:p>
        </p:txBody>
      </p:sp>
      <p:sp>
        <p:nvSpPr>
          <p:cNvPr id="16427" name="Text Box 58" descr="Wide downward diagonal"/>
          <p:cNvSpPr txBox="1">
            <a:spLocks noChangeArrowheads="1"/>
          </p:cNvSpPr>
          <p:nvPr/>
        </p:nvSpPr>
        <p:spPr bwMode="auto">
          <a:xfrm>
            <a:off x="2367072" y="3352672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12</a:t>
            </a:r>
            <a:endParaRPr lang="en-US" altLang="nl-BE" b="1" dirty="0"/>
          </a:p>
        </p:txBody>
      </p:sp>
      <p:sp>
        <p:nvSpPr>
          <p:cNvPr id="16428" name="Text Box 59" descr="Wide downward diagonal"/>
          <p:cNvSpPr txBox="1">
            <a:spLocks noChangeArrowheads="1"/>
          </p:cNvSpPr>
          <p:nvPr/>
        </p:nvSpPr>
        <p:spPr bwMode="auto">
          <a:xfrm>
            <a:off x="3988020" y="3650617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3</a:t>
            </a:r>
            <a:endParaRPr lang="en-US" altLang="nl-BE" b="1" dirty="0"/>
          </a:p>
        </p:txBody>
      </p:sp>
      <p:sp>
        <p:nvSpPr>
          <p:cNvPr id="16429" name="Text Box 60" descr="Wide downward diagonal"/>
          <p:cNvSpPr txBox="1">
            <a:spLocks noChangeArrowheads="1"/>
          </p:cNvSpPr>
          <p:nvPr/>
        </p:nvSpPr>
        <p:spPr bwMode="auto">
          <a:xfrm>
            <a:off x="1792287" y="2826199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b="1" dirty="0" smtClean="0"/>
              <a:t>35</a:t>
            </a:r>
            <a:endParaRPr lang="en-US" altLang="nl-BE" b="1" dirty="0"/>
          </a:p>
        </p:txBody>
      </p:sp>
      <p:sp>
        <p:nvSpPr>
          <p:cNvPr id="16430" name="Text Box 62" descr="Wide downward diagonal"/>
          <p:cNvSpPr txBox="1">
            <a:spLocks noChangeArrowheads="1"/>
          </p:cNvSpPr>
          <p:nvPr/>
        </p:nvSpPr>
        <p:spPr bwMode="auto">
          <a:xfrm>
            <a:off x="5115784" y="3669062"/>
            <a:ext cx="488817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3</a:t>
            </a:r>
            <a:endParaRPr lang="en-US" altLang="nl-BE" b="1" dirty="0"/>
          </a:p>
        </p:txBody>
      </p:sp>
      <p:sp>
        <p:nvSpPr>
          <p:cNvPr id="16431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549275"/>
            <a:ext cx="7079778" cy="935038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dirty="0" smtClean="0"/>
              <a:t>BASF biedt 160 stageplaatsen</a:t>
            </a:r>
            <a:endParaRPr lang="fr-FR" altLang="nl-BE" sz="1200" dirty="0" smtClean="0"/>
          </a:p>
        </p:txBody>
      </p:sp>
      <p:sp>
        <p:nvSpPr>
          <p:cNvPr id="16435" name="Text Box 67" descr="Wide downward diagonal"/>
          <p:cNvSpPr txBox="1">
            <a:spLocks noChangeArrowheads="1"/>
          </p:cNvSpPr>
          <p:nvPr/>
        </p:nvSpPr>
        <p:spPr bwMode="auto">
          <a:xfrm>
            <a:off x="2347912" y="4446883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b="1" dirty="0" smtClean="0"/>
              <a:t>6</a:t>
            </a:r>
            <a:endParaRPr lang="en-US" altLang="nl-BE" b="1" dirty="0"/>
          </a:p>
        </p:txBody>
      </p:sp>
      <p:sp>
        <p:nvSpPr>
          <p:cNvPr id="16436" name="Text Box 69" descr="Wide downward diagonal"/>
          <p:cNvSpPr txBox="1">
            <a:spLocks noChangeArrowheads="1"/>
          </p:cNvSpPr>
          <p:nvPr/>
        </p:nvSpPr>
        <p:spPr bwMode="auto">
          <a:xfrm>
            <a:off x="4816475" y="4441214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1</a:t>
            </a:r>
            <a:endParaRPr lang="en-US" altLang="nl-BE" b="1" dirty="0"/>
          </a:p>
        </p:txBody>
      </p:sp>
      <p:sp>
        <p:nvSpPr>
          <p:cNvPr id="16437" name="Text Box 70" descr="Wide downward diagonal"/>
          <p:cNvSpPr txBox="1">
            <a:spLocks noChangeArrowheads="1"/>
          </p:cNvSpPr>
          <p:nvPr/>
        </p:nvSpPr>
        <p:spPr bwMode="auto">
          <a:xfrm>
            <a:off x="6043058" y="4457515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/>
              <a:t>5</a:t>
            </a:r>
          </a:p>
        </p:txBody>
      </p:sp>
      <p:sp>
        <p:nvSpPr>
          <p:cNvPr id="16438" name="Text Box 71" descr="Wide downward diagonal"/>
          <p:cNvSpPr txBox="1">
            <a:spLocks noChangeArrowheads="1"/>
          </p:cNvSpPr>
          <p:nvPr/>
        </p:nvSpPr>
        <p:spPr bwMode="auto">
          <a:xfrm>
            <a:off x="3951287" y="4644082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2</a:t>
            </a:r>
            <a:endParaRPr lang="en-US" altLang="nl-BE" b="1" dirty="0"/>
          </a:p>
        </p:txBody>
      </p:sp>
      <p:sp>
        <p:nvSpPr>
          <p:cNvPr id="16439" name="Rectangle 39" descr="Wide downward diagonal"/>
          <p:cNvSpPr>
            <a:spLocks noChangeArrowheads="1"/>
          </p:cNvSpPr>
          <p:nvPr/>
        </p:nvSpPr>
        <p:spPr bwMode="auto">
          <a:xfrm>
            <a:off x="5967412" y="3273297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16441" name="Text Box 62"/>
          <p:cNvSpPr txBox="1">
            <a:spLocks noChangeArrowheads="1"/>
          </p:cNvSpPr>
          <p:nvPr/>
        </p:nvSpPr>
        <p:spPr bwMode="auto">
          <a:xfrm>
            <a:off x="5538898" y="4955667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BE" sz="1400" b="1" dirty="0" smtClean="0"/>
              <a:t>2</a:t>
            </a:r>
            <a:endParaRPr lang="en-US" altLang="nl-BE" sz="1400" b="1" dirty="0"/>
          </a:p>
        </p:txBody>
      </p:sp>
      <p:sp>
        <p:nvSpPr>
          <p:cNvPr id="16442" name="AutoShape 48"/>
          <p:cNvSpPr>
            <a:spLocks noChangeArrowheads="1"/>
          </p:cNvSpPr>
          <p:nvPr/>
        </p:nvSpPr>
        <p:spPr bwMode="auto">
          <a:xfrm rot="5400000" flipH="1" flipV="1">
            <a:off x="2436018" y="3277266"/>
            <a:ext cx="936625" cy="1087438"/>
          </a:xfrm>
          <a:prstGeom prst="rtTriangle">
            <a:avLst/>
          </a:prstGeom>
          <a:solidFill>
            <a:srgbClr val="0072E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10000"/>
              </a:spcBef>
              <a:spcAft>
                <a:spcPct val="110000"/>
              </a:spcAft>
            </a:pPr>
            <a:endParaRPr lang="nl-BE" altLang="nl-BE" sz="2800" b="1">
              <a:solidFill>
                <a:schemeClr val="tx2"/>
              </a:solidFill>
            </a:endParaRPr>
          </a:p>
        </p:txBody>
      </p:sp>
      <p:sp>
        <p:nvSpPr>
          <p:cNvPr id="16443" name="Text Box 65"/>
          <p:cNvSpPr txBox="1">
            <a:spLocks noChangeArrowheads="1"/>
          </p:cNvSpPr>
          <p:nvPr/>
        </p:nvSpPr>
        <p:spPr bwMode="auto">
          <a:xfrm>
            <a:off x="3087687" y="3855909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BE" sz="1400" b="1" dirty="0" smtClean="0"/>
              <a:t>1</a:t>
            </a:r>
            <a:endParaRPr lang="en-US" altLang="nl-BE" sz="1400" b="1" dirty="0"/>
          </a:p>
        </p:txBody>
      </p:sp>
      <p:sp>
        <p:nvSpPr>
          <p:cNvPr id="16444" name="Text Box 61" descr="Wide downward diagonal"/>
          <p:cNvSpPr txBox="1">
            <a:spLocks noChangeArrowheads="1"/>
          </p:cNvSpPr>
          <p:nvPr/>
        </p:nvSpPr>
        <p:spPr bwMode="auto">
          <a:xfrm>
            <a:off x="6690758" y="3855909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nl-BE" altLang="nl-BE" b="1" dirty="0"/>
              <a:t> </a:t>
            </a:r>
            <a:r>
              <a:rPr lang="nl-BE" altLang="nl-BE" b="1" dirty="0" smtClean="0"/>
              <a:t>3</a:t>
            </a:r>
            <a:endParaRPr lang="nl-BE" altLang="nl-BE" b="1" dirty="0"/>
          </a:p>
        </p:txBody>
      </p:sp>
      <p:sp>
        <p:nvSpPr>
          <p:cNvPr id="16446" name="Text Box 70" descr="Wide downward diagonal"/>
          <p:cNvSpPr txBox="1">
            <a:spLocks noChangeArrowheads="1"/>
          </p:cNvSpPr>
          <p:nvPr/>
        </p:nvSpPr>
        <p:spPr bwMode="auto">
          <a:xfrm>
            <a:off x="6755606" y="4972525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1</a:t>
            </a:r>
            <a:endParaRPr lang="en-US" altLang="nl-BE" b="1" dirty="0"/>
          </a:p>
        </p:txBody>
      </p:sp>
      <p:sp>
        <p:nvSpPr>
          <p:cNvPr id="16447" name="AutoShape 34" descr="60%"/>
          <p:cNvSpPr>
            <a:spLocks noChangeArrowheads="1"/>
          </p:cNvSpPr>
          <p:nvPr/>
        </p:nvSpPr>
        <p:spPr bwMode="auto">
          <a:xfrm rot="5400000">
            <a:off x="6024562" y="3197097"/>
            <a:ext cx="1023937" cy="1182688"/>
          </a:xfrm>
          <a:prstGeom prst="rtTriangle">
            <a:avLst/>
          </a:prstGeom>
          <a:pattFill prst="pct60">
            <a:fgClr>
              <a:srgbClr val="669900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nl-BE" altLang="nl-BE" b="1">
              <a:solidFill>
                <a:srgbClr val="333333"/>
              </a:solidFill>
            </a:endParaRPr>
          </a:p>
        </p:txBody>
      </p:sp>
      <p:sp>
        <p:nvSpPr>
          <p:cNvPr id="16448" name="Text Box 62" descr="Wide downward diagonal"/>
          <p:cNvSpPr txBox="1">
            <a:spLocks noChangeArrowheads="1"/>
          </p:cNvSpPr>
          <p:nvPr/>
        </p:nvSpPr>
        <p:spPr bwMode="auto">
          <a:xfrm>
            <a:off x="6033367" y="3380741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b="1" dirty="0"/>
              <a:t>4</a:t>
            </a:r>
            <a:endParaRPr lang="en-US" altLang="nl-BE" b="1" dirty="0"/>
          </a:p>
        </p:txBody>
      </p:sp>
      <p:sp>
        <p:nvSpPr>
          <p:cNvPr id="16449" name="Rectangle 38" descr="Wide downward diagonal"/>
          <p:cNvSpPr>
            <a:spLocks noChangeArrowheads="1"/>
          </p:cNvSpPr>
          <p:nvPr/>
        </p:nvSpPr>
        <p:spPr bwMode="auto">
          <a:xfrm>
            <a:off x="1072803" y="4360734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nl-BE" b="1" dirty="0" smtClean="0">
                <a:solidFill>
                  <a:srgbClr val="FF0000"/>
                </a:solidFill>
              </a:rPr>
              <a:t>                                          Stages </a:t>
            </a:r>
            <a:r>
              <a:rPr lang="en-US" altLang="nl-BE" b="1" dirty="0" err="1" smtClean="0">
                <a:solidFill>
                  <a:srgbClr val="FF0000"/>
                </a:solidFill>
              </a:rPr>
              <a:t>voor</a:t>
            </a:r>
            <a:r>
              <a:rPr lang="en-US" altLang="nl-BE" b="1" dirty="0" smtClean="0">
                <a:solidFill>
                  <a:srgbClr val="FF0000"/>
                </a:solidFill>
              </a:rPr>
              <a:t> </a:t>
            </a:r>
            <a:r>
              <a:rPr lang="en-US" altLang="nl-BE" b="1" dirty="0" err="1" smtClean="0">
                <a:solidFill>
                  <a:srgbClr val="FF0000"/>
                </a:solidFill>
              </a:rPr>
              <a:t>ingenieurs</a:t>
            </a:r>
            <a:endParaRPr lang="en-US" altLang="nl-BE" b="1" dirty="0">
              <a:solidFill>
                <a:srgbClr val="FF0000"/>
              </a:solidFill>
            </a:endParaRPr>
          </a:p>
        </p:txBody>
      </p:sp>
      <p:sp>
        <p:nvSpPr>
          <p:cNvPr id="16450" name="AutoShape 51"/>
          <p:cNvSpPr>
            <a:spLocks noChangeArrowheads="1"/>
          </p:cNvSpPr>
          <p:nvPr/>
        </p:nvSpPr>
        <p:spPr bwMode="auto">
          <a:xfrm rot="5400000" flipH="1" flipV="1">
            <a:off x="1219993" y="4377403"/>
            <a:ext cx="936625" cy="1087438"/>
          </a:xfrm>
          <a:prstGeom prst="rtTriangle">
            <a:avLst/>
          </a:prstGeom>
          <a:solidFill>
            <a:srgbClr val="0072E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10000"/>
              </a:spcBef>
              <a:spcAft>
                <a:spcPct val="110000"/>
              </a:spcAft>
            </a:pPr>
            <a:endParaRPr lang="nl-BE" altLang="nl-BE" sz="2800" b="1" dirty="0">
              <a:solidFill>
                <a:schemeClr val="tx2"/>
              </a:solidFill>
            </a:endParaRPr>
          </a:p>
        </p:txBody>
      </p:sp>
      <p:sp>
        <p:nvSpPr>
          <p:cNvPr id="16451" name="Text Box 67" descr="Wide downward diagonal"/>
          <p:cNvSpPr txBox="1">
            <a:spLocks noChangeArrowheads="1"/>
          </p:cNvSpPr>
          <p:nvPr/>
        </p:nvSpPr>
        <p:spPr bwMode="auto">
          <a:xfrm>
            <a:off x="1144587" y="4452809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b="1" dirty="0" smtClean="0"/>
              <a:t>5</a:t>
            </a:r>
            <a:endParaRPr lang="en-US" altLang="nl-BE" b="1" dirty="0"/>
          </a:p>
        </p:txBody>
      </p:sp>
      <p:sp>
        <p:nvSpPr>
          <p:cNvPr id="16452" name="Text Box 67" descr="Wide downward diagonal"/>
          <p:cNvSpPr txBox="1">
            <a:spLocks noChangeArrowheads="1"/>
          </p:cNvSpPr>
          <p:nvPr/>
        </p:nvSpPr>
        <p:spPr bwMode="auto">
          <a:xfrm>
            <a:off x="1830387" y="4954449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1</a:t>
            </a:r>
            <a:endParaRPr lang="en-US" altLang="nl-BE" b="1" dirty="0"/>
          </a:p>
        </p:txBody>
      </p:sp>
      <p:sp>
        <p:nvSpPr>
          <p:cNvPr id="134" name="Oval 66"/>
          <p:cNvSpPr>
            <a:spLocks noChangeArrowheads="1"/>
          </p:cNvSpPr>
          <p:nvPr/>
        </p:nvSpPr>
        <p:spPr bwMode="auto">
          <a:xfrm>
            <a:off x="7236296" y="2425473"/>
            <a:ext cx="340327" cy="5860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4A96"/>
              </a:buClr>
              <a:buFont typeface="Wingdings" pitchFamily="2" charset="2"/>
              <a:buNone/>
              <a:defRPr/>
            </a:pPr>
            <a:r>
              <a:rPr lang="nl-BE" sz="1400" b="1" dirty="0" smtClean="0"/>
              <a:t>90</a:t>
            </a:r>
            <a:endParaRPr lang="nl-BE" sz="1400" b="1" dirty="0"/>
          </a:p>
        </p:txBody>
      </p:sp>
      <p:sp>
        <p:nvSpPr>
          <p:cNvPr id="135" name="Oval 66"/>
          <p:cNvSpPr>
            <a:spLocks noChangeArrowheads="1"/>
          </p:cNvSpPr>
          <p:nvPr/>
        </p:nvSpPr>
        <p:spPr bwMode="auto">
          <a:xfrm>
            <a:off x="7221140" y="3474481"/>
            <a:ext cx="364332" cy="6279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4A96"/>
              </a:buClr>
              <a:buFont typeface="Wingdings" pitchFamily="2" charset="2"/>
              <a:buNone/>
              <a:defRPr/>
            </a:pPr>
            <a:r>
              <a:rPr lang="nl-BE" sz="1400" b="1" dirty="0" smtClean="0"/>
              <a:t>36</a:t>
            </a:r>
            <a:endParaRPr lang="nl-BE" sz="1400" b="1" dirty="0"/>
          </a:p>
        </p:txBody>
      </p:sp>
      <p:sp>
        <p:nvSpPr>
          <p:cNvPr id="136" name="Oval 66"/>
          <p:cNvSpPr>
            <a:spLocks noChangeArrowheads="1"/>
          </p:cNvSpPr>
          <p:nvPr/>
        </p:nvSpPr>
        <p:spPr bwMode="auto">
          <a:xfrm>
            <a:off x="7212292" y="4569699"/>
            <a:ext cx="364331" cy="62093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4A96"/>
              </a:buClr>
              <a:buFont typeface="Wingdings" pitchFamily="2" charset="2"/>
              <a:buNone/>
              <a:defRPr/>
            </a:pPr>
            <a:r>
              <a:rPr lang="nl-BE" sz="1400" b="1" dirty="0" smtClean="0"/>
              <a:t>24</a:t>
            </a:r>
            <a:endParaRPr lang="nl-BE" sz="1400" b="1" dirty="0"/>
          </a:p>
        </p:txBody>
      </p:sp>
      <p:sp>
        <p:nvSpPr>
          <p:cNvPr id="138" name="Text Box 67" descr="Wide downward diagonal"/>
          <p:cNvSpPr txBox="1">
            <a:spLocks noChangeArrowheads="1"/>
          </p:cNvSpPr>
          <p:nvPr/>
        </p:nvSpPr>
        <p:spPr bwMode="auto">
          <a:xfrm>
            <a:off x="3047889" y="4954448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1</a:t>
            </a:r>
            <a:endParaRPr lang="en-US" altLang="nl-BE" b="1" dirty="0"/>
          </a:p>
        </p:txBody>
      </p:sp>
      <p:sp>
        <p:nvSpPr>
          <p:cNvPr id="66" name="AutoShape 51"/>
          <p:cNvSpPr>
            <a:spLocks noChangeArrowheads="1"/>
          </p:cNvSpPr>
          <p:nvPr/>
        </p:nvSpPr>
        <p:spPr bwMode="auto">
          <a:xfrm rot="5400000" flipH="1" flipV="1">
            <a:off x="1208881" y="3274974"/>
            <a:ext cx="936625" cy="1087438"/>
          </a:xfrm>
          <a:prstGeom prst="rtTriangle">
            <a:avLst/>
          </a:prstGeom>
          <a:solidFill>
            <a:srgbClr val="0072E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10000"/>
              </a:spcBef>
              <a:spcAft>
                <a:spcPct val="110000"/>
              </a:spcAft>
            </a:pPr>
            <a:endParaRPr lang="nl-BE" altLang="nl-BE" sz="2800" b="1">
              <a:solidFill>
                <a:schemeClr val="tx2"/>
              </a:solidFill>
            </a:endParaRPr>
          </a:p>
        </p:txBody>
      </p:sp>
      <p:sp>
        <p:nvSpPr>
          <p:cNvPr id="67" name="Text Box 67" descr="Wide downward diagonal"/>
          <p:cNvSpPr txBox="1">
            <a:spLocks noChangeArrowheads="1"/>
          </p:cNvSpPr>
          <p:nvPr/>
        </p:nvSpPr>
        <p:spPr bwMode="auto">
          <a:xfrm>
            <a:off x="1833562" y="3881806"/>
            <a:ext cx="6477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BE" b="1" dirty="0" smtClean="0"/>
              <a:t>1</a:t>
            </a:r>
            <a:endParaRPr lang="en-US" altLang="nl-BE" b="1" dirty="0"/>
          </a:p>
        </p:txBody>
      </p:sp>
      <p:sp>
        <p:nvSpPr>
          <p:cNvPr id="68" name="Rectangle 11"/>
          <p:cNvSpPr>
            <a:spLocks noChangeArrowheads="1"/>
          </p:cNvSpPr>
          <p:nvPr/>
        </p:nvSpPr>
        <p:spPr bwMode="auto">
          <a:xfrm>
            <a:off x="136525" y="5430891"/>
            <a:ext cx="846137" cy="974725"/>
          </a:xfrm>
          <a:prstGeom prst="rect">
            <a:avLst/>
          </a:prstGeom>
          <a:solidFill>
            <a:srgbClr val="000E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BE" altLang="nl-BE" sz="1200" b="1" dirty="0" err="1" smtClean="0">
                <a:solidFill>
                  <a:schemeClr val="bg1"/>
                </a:solidFill>
              </a:rPr>
              <a:t>Buiten-landse</a:t>
            </a:r>
            <a:r>
              <a:rPr lang="nl-BE" altLang="nl-BE" sz="1200" b="1" dirty="0" smtClean="0">
                <a:solidFill>
                  <a:schemeClr val="bg1"/>
                </a:solidFill>
              </a:rPr>
              <a:t> stage</a:t>
            </a:r>
          </a:p>
          <a:p>
            <a:pPr algn="ctr" eaLnBrk="1" hangingPunct="1"/>
            <a:r>
              <a:rPr lang="fr-BE" altLang="nl-BE" sz="1200" b="1" dirty="0" smtClean="0">
                <a:solidFill>
                  <a:schemeClr val="bg1"/>
                </a:solidFill>
              </a:rPr>
              <a:t>(BASF </a:t>
            </a:r>
            <a:r>
              <a:rPr lang="fr-BE" altLang="nl-BE" sz="1200" b="1" dirty="0" err="1" smtClean="0">
                <a:solidFill>
                  <a:schemeClr val="bg1"/>
                </a:solidFill>
              </a:rPr>
              <a:t>groep</a:t>
            </a:r>
            <a:r>
              <a:rPr lang="fr-BE" altLang="nl-BE" sz="1200" b="1" dirty="0" smtClean="0">
                <a:solidFill>
                  <a:schemeClr val="bg1"/>
                </a:solidFill>
              </a:rPr>
              <a:t>)</a:t>
            </a:r>
            <a:endParaRPr lang="fr-FR" altLang="nl-BE" sz="1200" b="1" dirty="0">
              <a:solidFill>
                <a:schemeClr val="bg1"/>
              </a:solidFill>
            </a:endParaRPr>
          </a:p>
        </p:txBody>
      </p:sp>
      <p:sp>
        <p:nvSpPr>
          <p:cNvPr id="69" name="Rectangle 38" descr="Wide downward diagonal"/>
          <p:cNvSpPr>
            <a:spLocks noChangeArrowheads="1"/>
          </p:cNvSpPr>
          <p:nvPr/>
        </p:nvSpPr>
        <p:spPr bwMode="auto">
          <a:xfrm>
            <a:off x="3519487" y="5397553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>
              <a:solidFill>
                <a:schemeClr val="bg1"/>
              </a:solidFill>
            </a:endParaRPr>
          </a:p>
        </p:txBody>
      </p:sp>
      <p:sp>
        <p:nvSpPr>
          <p:cNvPr id="70" name="Rectangle 42" descr="Wide downward diagonal"/>
          <p:cNvSpPr>
            <a:spLocks noChangeArrowheads="1"/>
          </p:cNvSpPr>
          <p:nvPr/>
        </p:nvSpPr>
        <p:spPr bwMode="auto">
          <a:xfrm>
            <a:off x="5969000" y="5397553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nl-BE" b="1" dirty="0" smtClean="0"/>
              <a:t>2</a:t>
            </a:r>
            <a:endParaRPr lang="en-US" altLang="nl-BE" b="1" dirty="0"/>
          </a:p>
        </p:txBody>
      </p:sp>
      <p:sp>
        <p:nvSpPr>
          <p:cNvPr id="71" name="Rectangle 49" descr="Wide downward diagonal"/>
          <p:cNvSpPr>
            <a:spLocks noChangeArrowheads="1"/>
          </p:cNvSpPr>
          <p:nvPr/>
        </p:nvSpPr>
        <p:spPr bwMode="auto">
          <a:xfrm>
            <a:off x="2295525" y="5397553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nl-BE" b="1" dirty="0" smtClean="0"/>
              <a:t>3</a:t>
            </a:r>
            <a:endParaRPr lang="en-US" altLang="nl-BE" b="1" dirty="0"/>
          </a:p>
        </p:txBody>
      </p:sp>
      <p:sp>
        <p:nvSpPr>
          <p:cNvPr id="73" name="Rectangle 38" descr="Wide downward diagonal"/>
          <p:cNvSpPr>
            <a:spLocks noChangeArrowheads="1"/>
          </p:cNvSpPr>
          <p:nvPr/>
        </p:nvSpPr>
        <p:spPr bwMode="auto">
          <a:xfrm>
            <a:off x="1072803" y="5397553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nl-BE" b="1" dirty="0" smtClean="0"/>
              <a:t>5</a:t>
            </a:r>
            <a:endParaRPr lang="en-US" altLang="nl-BE" b="1" dirty="0"/>
          </a:p>
        </p:txBody>
      </p:sp>
      <p:sp>
        <p:nvSpPr>
          <p:cNvPr id="75" name="Rectangle 38" descr="Wide downward diagonal"/>
          <p:cNvSpPr>
            <a:spLocks noChangeArrowheads="1"/>
          </p:cNvSpPr>
          <p:nvPr/>
        </p:nvSpPr>
        <p:spPr bwMode="auto">
          <a:xfrm>
            <a:off x="4728612" y="5410253"/>
            <a:ext cx="1149350" cy="1016000"/>
          </a:xfrm>
          <a:prstGeom prst="rect">
            <a:avLst/>
          </a:prstGeom>
          <a:pattFill prst="wdDnDiag">
            <a:fgClr>
              <a:srgbClr val="339966">
                <a:alpha val="50195"/>
              </a:srgbClr>
            </a:fgClr>
            <a:bgClr>
              <a:srgbClr val="EAEAEA">
                <a:alpha val="50195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nl-BE" b="1" dirty="0"/>
          </a:p>
        </p:txBody>
      </p:sp>
      <p:sp>
        <p:nvSpPr>
          <p:cNvPr id="76" name="Oval 66"/>
          <p:cNvSpPr>
            <a:spLocks noChangeArrowheads="1"/>
          </p:cNvSpPr>
          <p:nvPr/>
        </p:nvSpPr>
        <p:spPr bwMode="auto">
          <a:xfrm>
            <a:off x="7232005" y="5607783"/>
            <a:ext cx="364331" cy="62093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4A96"/>
              </a:buClr>
              <a:buFont typeface="Wingdings" pitchFamily="2" charset="2"/>
              <a:buNone/>
              <a:defRPr/>
            </a:pPr>
            <a:r>
              <a:rPr lang="nl-BE" sz="1400" b="1" dirty="0" smtClean="0"/>
              <a:t>10</a:t>
            </a:r>
            <a:endParaRPr lang="nl-BE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1043608" y="4365104"/>
            <a:ext cx="3637309" cy="1011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212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BE" dirty="0" err="1" smtClean="0">
                <a:solidFill>
                  <a:schemeClr val="tx1"/>
                </a:solidFill>
              </a:rPr>
              <a:t>Stageaanbod</a:t>
            </a:r>
            <a:r>
              <a:rPr lang="en-GB" altLang="nl-BE" dirty="0" smtClean="0">
                <a:solidFill>
                  <a:schemeClr val="tx1"/>
                </a:solidFill>
              </a:rPr>
              <a:t> </a:t>
            </a:r>
            <a:r>
              <a:rPr lang="en-GB" altLang="nl-BE" dirty="0" err="1" smtClean="0">
                <a:solidFill>
                  <a:schemeClr val="tx1"/>
                </a:solidFill>
              </a:rPr>
              <a:t>voor</a:t>
            </a:r>
            <a:r>
              <a:rPr lang="en-GB" altLang="nl-BE" dirty="0" smtClean="0">
                <a:solidFill>
                  <a:schemeClr val="tx1"/>
                </a:solidFill>
              </a:rPr>
              <a:t> </a:t>
            </a:r>
            <a:r>
              <a:rPr lang="en-GB" altLang="nl-BE" dirty="0" err="1" smtClean="0">
                <a:solidFill>
                  <a:schemeClr val="tx1"/>
                </a:solidFill>
              </a:rPr>
              <a:t>ingenieurs</a:t>
            </a:r>
            <a:r>
              <a:rPr lang="en-GB" altLang="nl-BE" dirty="0" smtClean="0">
                <a:solidFill>
                  <a:schemeClr val="tx1"/>
                </a:solidFill>
              </a:rPr>
              <a:t> </a:t>
            </a:r>
            <a:br>
              <a:rPr lang="en-GB" altLang="nl-BE" dirty="0" smtClean="0">
                <a:solidFill>
                  <a:schemeClr val="tx1"/>
                </a:solidFill>
              </a:rPr>
            </a:br>
            <a:r>
              <a:rPr lang="en-GB" altLang="nl-BE" sz="2000" i="1" dirty="0" err="1" smtClean="0">
                <a:solidFill>
                  <a:schemeClr val="tx1"/>
                </a:solidFill>
              </a:rPr>
              <a:t>overzicht</a:t>
            </a:r>
            <a:r>
              <a:rPr lang="en-GB" altLang="nl-BE" sz="2000" i="1" dirty="0" smtClean="0">
                <a:solidFill>
                  <a:schemeClr val="tx1"/>
                </a:solidFill>
              </a:rPr>
              <a:t> </a:t>
            </a:r>
            <a:r>
              <a:rPr lang="en-GB" altLang="nl-BE" sz="2000" i="1" dirty="0" err="1" smtClean="0">
                <a:solidFill>
                  <a:schemeClr val="tx1"/>
                </a:solidFill>
              </a:rPr>
              <a:t>academiejaar</a:t>
            </a:r>
            <a:r>
              <a:rPr lang="en-GB" altLang="nl-BE" sz="2000" i="1" dirty="0" smtClean="0">
                <a:solidFill>
                  <a:schemeClr val="tx1"/>
                </a:solidFill>
              </a:rPr>
              <a:t> 2013 - 2014</a:t>
            </a:r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6B400D28-16C4-40B6-BBCF-C22E0E025308}" type="slidenum">
              <a:rPr lang="fr-FR" altLang="nl-BE" sz="800" smtClean="0"/>
              <a:pPr algn="l" eaLnBrk="1" hangingPunct="1"/>
              <a:t>19</a:t>
            </a:fld>
            <a:endParaRPr lang="fr-FR" altLang="nl-BE" sz="800" smtClean="0"/>
          </a:p>
        </p:txBody>
      </p:sp>
      <p:sp>
        <p:nvSpPr>
          <p:cNvPr id="3" name="TextBox 2"/>
          <p:cNvSpPr txBox="1"/>
          <p:nvPr/>
        </p:nvSpPr>
        <p:spPr>
          <a:xfrm>
            <a:off x="683568" y="1916832"/>
            <a:ext cx="820891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11 </a:t>
            </a:r>
            <a:r>
              <a:rPr lang="fr-BE" dirty="0" err="1" smtClean="0"/>
              <a:t>zomerstages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studenten</a:t>
            </a:r>
            <a:r>
              <a:rPr lang="fr-BE" dirty="0" smtClean="0"/>
              <a:t> </a:t>
            </a:r>
            <a:r>
              <a:rPr lang="fr-BE" dirty="0" err="1" smtClean="0"/>
              <a:t>ingenieurswetenschappen</a:t>
            </a:r>
            <a:r>
              <a:rPr lang="fr-BE" dirty="0" smtClean="0"/>
              <a:t> (</a:t>
            </a:r>
            <a:r>
              <a:rPr lang="fr-BE" dirty="0" err="1" smtClean="0"/>
              <a:t>chemische</a:t>
            </a:r>
            <a:r>
              <a:rPr lang="fr-BE" dirty="0" smtClean="0"/>
              <a:t> technologie &amp; </a:t>
            </a:r>
            <a:r>
              <a:rPr lang="fr-BE" dirty="0" err="1" smtClean="0"/>
              <a:t>electromechanical</a:t>
            </a:r>
            <a:r>
              <a:rPr lang="fr-BE" dirty="0" smtClean="0"/>
              <a:t> engineering )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1 </a:t>
            </a:r>
            <a:r>
              <a:rPr lang="fr-BE" dirty="0" err="1" smtClean="0"/>
              <a:t>masterthesis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master </a:t>
            </a:r>
            <a:r>
              <a:rPr lang="fr-BE" dirty="0" err="1" smtClean="0"/>
              <a:t>ingenieurswetenschappen</a:t>
            </a:r>
            <a:r>
              <a:rPr lang="fr-BE" dirty="0" smtClean="0"/>
              <a:t> (</a:t>
            </a:r>
            <a:r>
              <a:rPr lang="fr-BE" dirty="0" err="1" smtClean="0"/>
              <a:t>energietechnieken</a:t>
            </a:r>
            <a:r>
              <a:rPr lang="fr-BE" dirty="0" smtClean="0"/>
              <a:t>)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3 </a:t>
            </a:r>
            <a:r>
              <a:rPr lang="fr-BE" dirty="0" err="1" smtClean="0"/>
              <a:t>projectstages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masters </a:t>
            </a:r>
            <a:r>
              <a:rPr lang="fr-BE" dirty="0" err="1" smtClean="0"/>
              <a:t>industriële</a:t>
            </a:r>
            <a:r>
              <a:rPr lang="fr-BE" dirty="0" smtClean="0"/>
              <a:t> </a:t>
            </a:r>
            <a:r>
              <a:rPr lang="fr-BE" dirty="0" err="1" smtClean="0"/>
              <a:t>ingenieurswetenschappen</a:t>
            </a:r>
            <a:r>
              <a:rPr lang="fr-BE" dirty="0" smtClean="0"/>
              <a:t> (</a:t>
            </a:r>
            <a:r>
              <a:rPr lang="fr-BE" dirty="0" err="1" smtClean="0"/>
              <a:t>elektromechanica</a:t>
            </a:r>
            <a:r>
              <a:rPr lang="fr-BE" dirty="0" smtClean="0"/>
              <a:t> en </a:t>
            </a:r>
            <a:r>
              <a:rPr lang="fr-BE" dirty="0" err="1" smtClean="0"/>
              <a:t>chemie</a:t>
            </a:r>
            <a:r>
              <a:rPr lang="fr-BE" dirty="0" smtClean="0"/>
              <a:t>)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 smtClean="0">
                <a:sym typeface="Wingdings" panose="05000000000000000000" pitchFamily="2" charset="2"/>
              </a:rPr>
              <a:t> </a:t>
            </a:r>
            <a:r>
              <a:rPr lang="fr-BE" b="1" i="1" dirty="0" err="1" smtClean="0">
                <a:sym typeface="Wingdings" panose="05000000000000000000" pitchFamily="2" charset="2"/>
              </a:rPr>
              <a:t>Studenten</a:t>
            </a:r>
            <a:r>
              <a:rPr lang="fr-BE" b="1" i="1" dirty="0" smtClean="0">
                <a:sym typeface="Wingdings" panose="05000000000000000000" pitchFamily="2" charset="2"/>
              </a:rPr>
              <a:t> die </a:t>
            </a:r>
            <a:r>
              <a:rPr lang="fr-BE" b="1" i="1" dirty="0" err="1" smtClean="0">
                <a:sym typeface="Wingdings" panose="05000000000000000000" pitchFamily="2" charset="2"/>
              </a:rPr>
              <a:t>een</a:t>
            </a:r>
            <a:r>
              <a:rPr lang="fr-BE" b="1" i="1" dirty="0" smtClean="0">
                <a:sym typeface="Wingdings" panose="05000000000000000000" pitchFamily="2" charset="2"/>
              </a:rPr>
              <a:t> </a:t>
            </a:r>
            <a:r>
              <a:rPr lang="fr-BE" b="1" i="1" dirty="0" err="1" smtClean="0">
                <a:sym typeface="Wingdings" panose="05000000000000000000" pitchFamily="2" charset="2"/>
              </a:rPr>
              <a:t>succesvolle</a:t>
            </a:r>
            <a:r>
              <a:rPr lang="fr-BE" b="1" i="1" dirty="0" smtClean="0">
                <a:sym typeface="Wingdings" panose="05000000000000000000" pitchFamily="2" charset="2"/>
              </a:rPr>
              <a:t> stage </a:t>
            </a:r>
            <a:r>
              <a:rPr lang="fr-BE" b="1" i="1" smtClean="0">
                <a:sym typeface="Wingdings" panose="05000000000000000000" pitchFamily="2" charset="2"/>
              </a:rPr>
              <a:t>doorlopen</a:t>
            </a:r>
            <a:r>
              <a:rPr lang="fr-BE" b="1" i="1" dirty="0" smtClean="0">
                <a:sym typeface="Wingdings" panose="05000000000000000000" pitchFamily="2" charset="2"/>
              </a:rPr>
              <a:t> </a:t>
            </a:r>
            <a:r>
              <a:rPr lang="nl-BE" b="1" i="1" dirty="0" smtClean="0">
                <a:sym typeface="Wingdings" panose="05000000000000000000" pitchFamily="2" charset="2"/>
              </a:rPr>
              <a:t>hebben een stap </a:t>
            </a:r>
            <a:r>
              <a:rPr lang="nl-BE" b="1" i="1" dirty="0">
                <a:sym typeface="Wingdings" panose="05000000000000000000" pitchFamily="2" charset="2"/>
              </a:rPr>
              <a:t>voor </a:t>
            </a:r>
            <a:r>
              <a:rPr lang="nl-BE" b="1" i="1" dirty="0" smtClean="0">
                <a:sym typeface="Wingdings" panose="05000000000000000000" pitchFamily="2" charset="2"/>
              </a:rPr>
              <a:t>in het selectieproces</a:t>
            </a:r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0600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ereldkaart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"/>
          <a:stretch>
            <a:fillRect/>
          </a:stretch>
        </p:blipFill>
        <p:spPr bwMode="auto">
          <a:xfrm>
            <a:off x="46180" y="1384065"/>
            <a:ext cx="91440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blok"/>
          <p:cNvSpPr>
            <a:spLocks noChangeArrowheads="1"/>
          </p:cNvSpPr>
          <p:nvPr/>
        </p:nvSpPr>
        <p:spPr bwMode="auto">
          <a:xfrm>
            <a:off x="4507573" y="5301208"/>
            <a:ext cx="1368000" cy="1368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vert="horz" wrap="square" lIns="45720" tIns="137160" rIns="4572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2800" b="1" dirty="0" smtClean="0">
                <a:solidFill>
                  <a:prstClr val="white"/>
                </a:solidFill>
              </a:rPr>
              <a:t>376</a:t>
            </a:r>
            <a:endParaRPr lang="nl-BE" sz="2800" b="1" dirty="0">
              <a:solidFill>
                <a:prstClr val="white"/>
              </a:solidFill>
            </a:endParaRPr>
          </a:p>
          <a:p>
            <a:pPr algn="ctr"/>
            <a:r>
              <a:rPr lang="nl-BE" sz="1600" dirty="0" err="1" smtClean="0">
                <a:solidFill>
                  <a:prstClr val="white"/>
                </a:solidFill>
              </a:rPr>
              <a:t>productie-vestigingen</a:t>
            </a:r>
            <a:endParaRPr lang="nl-BE" sz="2400" dirty="0">
              <a:solidFill>
                <a:prstClr val="white"/>
              </a:solidFill>
            </a:endParaRPr>
          </a:p>
        </p:txBody>
      </p:sp>
      <p:sp>
        <p:nvSpPr>
          <p:cNvPr id="35" name="tekstblok"/>
          <p:cNvSpPr>
            <a:spLocks noChangeArrowheads="1"/>
          </p:cNvSpPr>
          <p:nvPr/>
        </p:nvSpPr>
        <p:spPr bwMode="auto">
          <a:xfrm>
            <a:off x="6052107" y="5301208"/>
            <a:ext cx="1368000" cy="13680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45720" tIns="137160" rIns="4572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2800" b="1" dirty="0" smtClean="0">
                <a:solidFill>
                  <a:prstClr val="white"/>
                </a:solidFill>
              </a:rPr>
              <a:t>112.000</a:t>
            </a:r>
            <a:endParaRPr lang="nl-BE" sz="2800" b="1" dirty="0">
              <a:solidFill>
                <a:prstClr val="white"/>
              </a:solidFill>
            </a:endParaRPr>
          </a:p>
          <a:p>
            <a:pPr algn="ctr"/>
            <a:r>
              <a:rPr lang="nl-BE" sz="1600" dirty="0">
                <a:solidFill>
                  <a:prstClr val="white"/>
                </a:solidFill>
              </a:rPr>
              <a:t>medewerkers</a:t>
            </a:r>
          </a:p>
        </p:txBody>
      </p:sp>
      <p:sp>
        <p:nvSpPr>
          <p:cNvPr id="36" name="tekstblok"/>
          <p:cNvSpPr>
            <a:spLocks noChangeArrowheads="1"/>
          </p:cNvSpPr>
          <p:nvPr/>
        </p:nvSpPr>
        <p:spPr bwMode="auto">
          <a:xfrm>
            <a:off x="2956007" y="5301208"/>
            <a:ext cx="1368000" cy="1368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45720" tIns="137160" rIns="4572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2800" b="1" dirty="0">
                <a:solidFill>
                  <a:prstClr val="white"/>
                </a:solidFill>
              </a:rPr>
              <a:t>Nr. 1 </a:t>
            </a:r>
            <a:br>
              <a:rPr lang="nl-BE" sz="2800" b="1" dirty="0">
                <a:solidFill>
                  <a:prstClr val="white"/>
                </a:solidFill>
              </a:rPr>
            </a:br>
            <a:r>
              <a:rPr lang="nl-BE" sz="1600" dirty="0">
                <a:solidFill>
                  <a:prstClr val="white"/>
                </a:solidFill>
              </a:rPr>
              <a:t>in de chemie</a:t>
            </a:r>
            <a:endParaRPr lang="nl-BE" sz="2000" dirty="0">
              <a:solidFill>
                <a:prstClr val="white"/>
              </a:solidFill>
            </a:endParaRPr>
          </a:p>
        </p:txBody>
      </p:sp>
      <p:sp>
        <p:nvSpPr>
          <p:cNvPr id="37" name="tekstblok"/>
          <p:cNvSpPr>
            <a:spLocks noChangeArrowheads="1"/>
          </p:cNvSpPr>
          <p:nvPr/>
        </p:nvSpPr>
        <p:spPr bwMode="auto">
          <a:xfrm>
            <a:off x="7596488" y="5301208"/>
            <a:ext cx="1368000" cy="1368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45720" tIns="137160" rIns="4572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2800" b="1" dirty="0" smtClean="0">
                <a:solidFill>
                  <a:prstClr val="white"/>
                </a:solidFill>
              </a:rPr>
              <a:t>74</a:t>
            </a:r>
            <a:endParaRPr lang="nl-BE" sz="2800" b="1" dirty="0">
              <a:solidFill>
                <a:prstClr val="white"/>
              </a:solidFill>
            </a:endParaRPr>
          </a:p>
          <a:p>
            <a:pPr algn="ctr"/>
            <a:r>
              <a:rPr lang="nl-BE" sz="1600" dirty="0">
                <a:solidFill>
                  <a:prstClr val="white"/>
                </a:solidFill>
              </a:rPr>
              <a:t>miljard euro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63702" y="1858620"/>
            <a:ext cx="1874944" cy="615553"/>
            <a:chOff x="6863702" y="264171"/>
            <a:chExt cx="1874944" cy="615553"/>
          </a:xfrm>
        </p:grpSpPr>
        <p:pic>
          <p:nvPicPr>
            <p:cNvPr id="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2" r="53830"/>
            <a:stretch>
              <a:fillRect/>
            </a:stretch>
          </p:blipFill>
          <p:spPr bwMode="auto">
            <a:xfrm>
              <a:off x="6863702" y="268052"/>
              <a:ext cx="123429" cy="15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" r="77557"/>
            <a:stretch>
              <a:fillRect/>
            </a:stretch>
          </p:blipFill>
          <p:spPr bwMode="auto">
            <a:xfrm>
              <a:off x="6867978" y="410897"/>
              <a:ext cx="135920" cy="164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2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42" r="1750"/>
            <a:stretch>
              <a:fillRect/>
            </a:stretch>
          </p:blipFill>
          <p:spPr bwMode="auto">
            <a:xfrm>
              <a:off x="6872743" y="568346"/>
              <a:ext cx="124401" cy="15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29345" y="264171"/>
              <a:ext cx="170930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BE" sz="1000" dirty="0">
                  <a:solidFill>
                    <a:prstClr val="white">
                      <a:lumMod val="95000"/>
                    </a:prstClr>
                  </a:solidFill>
                </a:rPr>
                <a:t>Regional centers</a:t>
              </a:r>
            </a:p>
            <a:p>
              <a:r>
                <a:rPr lang="nl-BE" sz="1000" dirty="0">
                  <a:solidFill>
                    <a:prstClr val="white">
                      <a:lumMod val="95000"/>
                    </a:prstClr>
                  </a:solidFill>
                </a:rPr>
                <a:t>Selected production sites</a:t>
              </a:r>
            </a:p>
            <a:p>
              <a:r>
                <a:rPr lang="nl-BE" sz="1000" dirty="0">
                  <a:solidFill>
                    <a:prstClr val="white">
                      <a:lumMod val="95000"/>
                    </a:prstClr>
                  </a:solidFill>
                </a:rPr>
                <a:t>Most important research sites</a:t>
              </a:r>
            </a:p>
            <a:p>
              <a:r>
                <a:rPr lang="nl-BE" sz="1000" b="1" dirty="0">
                  <a:solidFill>
                    <a:srgbClr val="21A0D2"/>
                  </a:solidFill>
                </a:rPr>
                <a:t>Verbund sites</a:t>
              </a:r>
            </a:p>
          </p:txBody>
        </p:sp>
      </p:grpSp>
      <p:sp>
        <p:nvSpPr>
          <p:cNvPr id="17" name="icoon"/>
          <p:cNvSpPr>
            <a:spLocks noEditPoints="1"/>
          </p:cNvSpPr>
          <p:nvPr/>
        </p:nvSpPr>
        <p:spPr bwMode="auto">
          <a:xfrm>
            <a:off x="6885104" y="2348880"/>
            <a:ext cx="97693" cy="100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4352" y="2859513"/>
            <a:ext cx="5995545" cy="1529979"/>
            <a:chOff x="1374352" y="1234584"/>
            <a:chExt cx="5995545" cy="1529979"/>
          </a:xfrm>
        </p:grpSpPr>
        <p:sp>
          <p:nvSpPr>
            <p:cNvPr id="15" name="icoon"/>
            <p:cNvSpPr>
              <a:spLocks noEditPoints="1"/>
            </p:cNvSpPr>
            <p:nvPr/>
          </p:nvSpPr>
          <p:spPr bwMode="auto">
            <a:xfrm>
              <a:off x="1874453" y="1935913"/>
              <a:ext cx="97693" cy="100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16" name="icoon"/>
            <p:cNvSpPr>
              <a:spLocks noEditPoints="1"/>
            </p:cNvSpPr>
            <p:nvPr/>
          </p:nvSpPr>
          <p:spPr bwMode="auto">
            <a:xfrm>
              <a:off x="1988754" y="1888266"/>
              <a:ext cx="97693" cy="100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4352" y="1894460"/>
              <a:ext cx="42639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nl-BE" sz="1000" b="1" dirty="0">
                  <a:solidFill>
                    <a:srgbClr val="21A0D2"/>
                  </a:solidFill>
                </a:rPr>
                <a:t>Freeport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44386" y="1847104"/>
              <a:ext cx="41838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nl-BE" sz="1000" b="1">
                  <a:solidFill>
                    <a:srgbClr val="21A0D2"/>
                  </a:solidFill>
                </a:rPr>
                <a:t>Geismar</a:t>
              </a:r>
            </a:p>
          </p:txBody>
        </p:sp>
        <p:sp>
          <p:nvSpPr>
            <p:cNvPr id="20" name="icoon"/>
            <p:cNvSpPr>
              <a:spLocks noEditPoints="1"/>
            </p:cNvSpPr>
            <p:nvPr/>
          </p:nvSpPr>
          <p:spPr bwMode="auto">
            <a:xfrm>
              <a:off x="4353703" y="1276037"/>
              <a:ext cx="97693" cy="100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60014" y="1234584"/>
              <a:ext cx="4199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nl-BE" sz="1000" b="1" dirty="0">
                  <a:solidFill>
                    <a:srgbClr val="21A0D2"/>
                  </a:solidFill>
                </a:rPr>
                <a:t>Antwerp</a:t>
              </a:r>
            </a:p>
          </p:txBody>
        </p:sp>
        <p:sp>
          <p:nvSpPr>
            <p:cNvPr id="22" name="icoon"/>
            <p:cNvSpPr>
              <a:spLocks noEditPoints="1"/>
            </p:cNvSpPr>
            <p:nvPr/>
          </p:nvSpPr>
          <p:spPr bwMode="auto">
            <a:xfrm>
              <a:off x="7169839" y="1932799"/>
              <a:ext cx="97693" cy="100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13019" y="1891346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nl-BE" sz="1000" b="1" dirty="0">
                  <a:solidFill>
                    <a:srgbClr val="21A0D2"/>
                  </a:solidFill>
                </a:rPr>
                <a:t>Nanjing</a:t>
              </a:r>
            </a:p>
          </p:txBody>
        </p:sp>
        <p:sp>
          <p:nvSpPr>
            <p:cNvPr id="24" name="icoon"/>
            <p:cNvSpPr>
              <a:spLocks noEditPoints="1"/>
            </p:cNvSpPr>
            <p:nvPr/>
          </p:nvSpPr>
          <p:spPr bwMode="auto">
            <a:xfrm>
              <a:off x="6795881" y="2651837"/>
              <a:ext cx="97693" cy="100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51513" y="2610675"/>
              <a:ext cx="41838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nl-BE" sz="1000" b="1" dirty="0">
                  <a:solidFill>
                    <a:srgbClr val="21A0D2"/>
                  </a:solidFill>
                </a:rPr>
                <a:t>Kuantan</a:t>
              </a:r>
            </a:p>
          </p:txBody>
        </p:sp>
        <p:sp>
          <p:nvSpPr>
            <p:cNvPr id="26" name="icoon"/>
            <p:cNvSpPr>
              <a:spLocks noEditPoints="1"/>
            </p:cNvSpPr>
            <p:nvPr/>
          </p:nvSpPr>
          <p:spPr bwMode="auto">
            <a:xfrm>
              <a:off x="4498959" y="1354371"/>
              <a:ext cx="97693" cy="1000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37228" y="1327455"/>
              <a:ext cx="7037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nl-BE" sz="1000" b="1" dirty="0">
                  <a:solidFill>
                    <a:srgbClr val="21A0D2"/>
                  </a:solidFill>
                </a:rPr>
                <a:t>Ludwigshafen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201401"/>
            <a:ext cx="9154173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9" name="Fix/0,48/12,23/6,25/6,25" descr="BASFc_Q_PPT_38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28"/>
          <p:cNvSpPr txBox="1">
            <a:spLocks/>
          </p:cNvSpPr>
          <p:nvPr/>
        </p:nvSpPr>
        <p:spPr>
          <a:xfrm>
            <a:off x="432934" y="1012666"/>
            <a:ext cx="2806859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>
                <a:solidFill>
                  <a:srgbClr val="21A0D2"/>
                </a:solidFill>
              </a:rPr>
              <a:t>BASF </a:t>
            </a:r>
            <a:r>
              <a:rPr lang="nl-BE" sz="2600" cap="all" dirty="0" smtClean="0">
                <a:solidFill>
                  <a:srgbClr val="21A0D2"/>
                </a:solidFill>
              </a:rPr>
              <a:t>IN de wereld</a:t>
            </a:r>
            <a:endParaRPr lang="nl-BE" sz="2600" cap="all" dirty="0">
              <a:solidFill>
                <a:srgbClr val="21A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 animBg="1"/>
      <p:bldP spid="35" grpId="0" build="p" animBg="1"/>
      <p:bldP spid="36" grpId="0" build="p" animBg="1"/>
      <p:bldP spid="37" grpId="0" build="p" animBg="1"/>
      <p:bldP spid="17" grpId="0" animBg="1"/>
      <p:bldP spid="28" grpId="0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149" y="2190750"/>
            <a:ext cx="4030663" cy="8651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extLst/>
        </p:spPr>
        <p:txBody>
          <a:bodyPr lIns="0" tIns="107987" rIns="0" bIns="32653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buClr>
                <a:srgbClr val="004A96"/>
              </a:buClr>
              <a:buSzPct val="100000"/>
              <a:defRPr/>
            </a:pPr>
            <a:endParaRPr lang="nl-BE" altLang="de-DE" sz="1400">
              <a:solidFill>
                <a:srgbClr val="000000"/>
              </a:solidFill>
            </a:endParaRPr>
          </a:p>
          <a:p>
            <a:pPr lvl="1" eaLnBrk="1" hangingPunct="1">
              <a:buClr>
                <a:srgbClr val="004A96"/>
              </a:buClr>
              <a:buSzPct val="100000"/>
              <a:defRPr/>
            </a:pPr>
            <a:r>
              <a:rPr lang="nl-BE" altLang="de-DE" sz="1600" b="1">
                <a:solidFill>
                  <a:srgbClr val="000000"/>
                </a:solidFill>
              </a:rPr>
              <a:t>Persoonlijke BASF Competenties</a:t>
            </a:r>
          </a:p>
          <a:p>
            <a:pPr lvl="1" eaLnBrk="1" hangingPunct="1">
              <a:buClr>
                <a:srgbClr val="004A96"/>
              </a:buClr>
              <a:buSzPct val="100000"/>
              <a:defRPr/>
            </a:pPr>
            <a:endParaRPr lang="nl-BE" altLang="de-DE" sz="160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4151" y="3573463"/>
            <a:ext cx="4030663" cy="8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extLst/>
        </p:spPr>
        <p:txBody>
          <a:bodyPr lIns="0" tIns="107987" rIns="0" bIns="32653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buClr>
                <a:srgbClr val="004A96"/>
              </a:buClr>
              <a:buSzPct val="100000"/>
              <a:defRPr/>
            </a:pPr>
            <a:endParaRPr lang="nl-BE" altLang="de-DE" sz="1400">
              <a:solidFill>
                <a:srgbClr val="000000"/>
              </a:solidFill>
            </a:endParaRPr>
          </a:p>
          <a:p>
            <a:pPr lvl="1" eaLnBrk="1" hangingPunct="1">
              <a:buClr>
                <a:srgbClr val="004A96"/>
              </a:buClr>
              <a:buSzPct val="100000"/>
              <a:defRPr/>
            </a:pPr>
            <a:r>
              <a:rPr lang="nl-BE" altLang="de-DE" sz="1600" b="1">
                <a:solidFill>
                  <a:srgbClr val="000000"/>
                </a:solidFill>
              </a:rPr>
              <a:t>Vaktechnische Competenties</a:t>
            </a:r>
          </a:p>
        </p:txBody>
      </p:sp>
      <p:sp>
        <p:nvSpPr>
          <p:cNvPr id="20" name="Rectangle 1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3038" y="4899026"/>
            <a:ext cx="4030662" cy="9128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extLst/>
        </p:spPr>
        <p:txBody>
          <a:bodyPr lIns="0" tIns="107987" rIns="0" bIns="32653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buClr>
                <a:srgbClr val="004A96"/>
              </a:buClr>
              <a:buSzPct val="100000"/>
              <a:defRPr/>
            </a:pPr>
            <a:endParaRPr lang="nl-BE" altLang="de-DE" sz="1400">
              <a:solidFill>
                <a:srgbClr val="000000"/>
              </a:solidFill>
            </a:endParaRPr>
          </a:p>
          <a:p>
            <a:pPr lvl="1" eaLnBrk="1" hangingPunct="1">
              <a:buClr>
                <a:srgbClr val="004A96"/>
              </a:buClr>
              <a:buSzPct val="100000"/>
              <a:defRPr/>
            </a:pPr>
            <a:r>
              <a:rPr lang="nl-BE" altLang="de-DE" sz="1600" b="1">
                <a:solidFill>
                  <a:srgbClr val="000000"/>
                </a:solidFill>
              </a:rPr>
              <a:t>Methodologische Competenties</a:t>
            </a:r>
            <a:endParaRPr lang="en-US" altLang="de-DE" sz="1600" b="1">
              <a:solidFill>
                <a:srgbClr val="000000"/>
              </a:solidFill>
            </a:endParaRPr>
          </a:p>
        </p:txBody>
      </p:sp>
      <p:sp>
        <p:nvSpPr>
          <p:cNvPr id="12300" name="AutoShape 4"/>
          <p:cNvSpPr>
            <a:spLocks noChangeArrowheads="1"/>
          </p:cNvSpPr>
          <p:nvPr/>
        </p:nvSpPr>
        <p:spPr bwMode="gray">
          <a:xfrm rot="5400000">
            <a:off x="4149726" y="2546351"/>
            <a:ext cx="860425" cy="158750"/>
          </a:xfrm>
          <a:prstGeom prst="triangle">
            <a:avLst>
              <a:gd name="adj" fmla="val 5038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65306" tIns="32653" rIns="65306" bIns="32653" anchor="ctr"/>
          <a:lstStyle/>
          <a:p>
            <a:pPr algn="ctr"/>
            <a:endParaRPr lang="de-DE" altLang="de-DE" sz="1400" b="1"/>
          </a:p>
        </p:txBody>
      </p:sp>
      <p:sp>
        <p:nvSpPr>
          <p:cNvPr id="12301" name="AutoShape 4"/>
          <p:cNvSpPr>
            <a:spLocks noChangeArrowheads="1"/>
          </p:cNvSpPr>
          <p:nvPr/>
        </p:nvSpPr>
        <p:spPr bwMode="gray">
          <a:xfrm rot="5400000">
            <a:off x="4143376" y="3913188"/>
            <a:ext cx="860425" cy="158750"/>
          </a:xfrm>
          <a:prstGeom prst="triangle">
            <a:avLst>
              <a:gd name="adj" fmla="val 5038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65306" tIns="32653" rIns="65306" bIns="32653" anchor="ctr"/>
          <a:lstStyle/>
          <a:p>
            <a:pPr algn="ctr"/>
            <a:endParaRPr lang="de-DE" altLang="de-DE" sz="1400" b="1"/>
          </a:p>
        </p:txBody>
      </p:sp>
      <p:sp>
        <p:nvSpPr>
          <p:cNvPr id="12302" name="AutoShape 4"/>
          <p:cNvSpPr>
            <a:spLocks noChangeArrowheads="1"/>
          </p:cNvSpPr>
          <p:nvPr/>
        </p:nvSpPr>
        <p:spPr bwMode="gray">
          <a:xfrm rot="5400000">
            <a:off x="4137819" y="5250657"/>
            <a:ext cx="862013" cy="158750"/>
          </a:xfrm>
          <a:prstGeom prst="triangle">
            <a:avLst>
              <a:gd name="adj" fmla="val 5038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65306" tIns="32653" rIns="65306" bIns="32653" anchor="ctr"/>
          <a:lstStyle/>
          <a:p>
            <a:pPr algn="ctr"/>
            <a:endParaRPr lang="de-DE" altLang="de-DE" sz="1400" b="1"/>
          </a:p>
        </p:txBody>
      </p:sp>
      <p:pic>
        <p:nvPicPr>
          <p:cNvPr id="12303" name="Picture 9" descr="C:\Users\v500409\AppData\Local\Temp\notesCDC4FE\Competency Graphic_DUTCH_PP_0401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752600"/>
            <a:ext cx="1947862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 descr="http://www.pdcacyclus.nl/deming-cirk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4691063"/>
            <a:ext cx="2379662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8" descr="http://upload.wikimedia.org/wikipedia/commons/f/f9/AmineTreati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54389"/>
            <a:ext cx="12969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477" y="764704"/>
            <a:ext cx="7128000" cy="585280"/>
          </a:xfrm>
        </p:spPr>
        <p:txBody>
          <a:bodyPr/>
          <a:lstStyle/>
          <a:p>
            <a:r>
              <a:rPr lang="nl-BE" dirty="0" smtClean="0"/>
              <a:t>Selectieproces</a:t>
            </a:r>
            <a:br>
              <a:rPr lang="nl-BE" dirty="0" smtClean="0"/>
            </a:br>
            <a:r>
              <a:rPr lang="nl-BE" dirty="0" smtClean="0"/>
              <a:t>Competenties als leidraad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4705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 70"/>
          <p:cNvSpPr/>
          <p:nvPr/>
        </p:nvSpPr>
        <p:spPr bwMode="auto">
          <a:xfrm>
            <a:off x="250825" y="4852989"/>
            <a:ext cx="2203450" cy="504825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Zichzelf</a:t>
            </a:r>
            <a:r>
              <a:rPr lang="en-US" sz="1400" b="1" dirty="0">
                <a:solidFill>
                  <a:srgbClr val="FFFFFF"/>
                </a:solidFill>
              </a:rPr>
              <a:t> en </a:t>
            </a:r>
            <a:r>
              <a:rPr lang="en-US" sz="1400" b="1" dirty="0" err="1">
                <a:solidFill>
                  <a:srgbClr val="FFFFFF"/>
                </a:solidFill>
              </a:rPr>
              <a:t>anderen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ontwikkelen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Rechteck 68"/>
          <p:cNvSpPr/>
          <p:nvPr/>
        </p:nvSpPr>
        <p:spPr bwMode="auto">
          <a:xfrm>
            <a:off x="250826" y="1687514"/>
            <a:ext cx="2189163" cy="504825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Innovatie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stimuleren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3" name="Rechteck 64"/>
          <p:cNvSpPr/>
          <p:nvPr/>
        </p:nvSpPr>
        <p:spPr bwMode="auto">
          <a:xfrm>
            <a:off x="249238" y="2312989"/>
            <a:ext cx="2189162" cy="5032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Resultaatsgericht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samenwerken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4" name="Rechteck 69"/>
          <p:cNvSpPr/>
          <p:nvPr/>
        </p:nvSpPr>
        <p:spPr bwMode="auto">
          <a:xfrm>
            <a:off x="239713" y="4211639"/>
            <a:ext cx="2189162" cy="5032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Streven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naar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duurzame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oplossingen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5" name="Rechteck 65"/>
          <p:cNvSpPr/>
          <p:nvPr/>
        </p:nvSpPr>
        <p:spPr bwMode="auto">
          <a:xfrm>
            <a:off x="254000" y="6130926"/>
            <a:ext cx="2203450" cy="504825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Klantgericht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handelen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6" name="Rechteck 66"/>
          <p:cNvSpPr/>
          <p:nvPr/>
        </p:nvSpPr>
        <p:spPr bwMode="auto">
          <a:xfrm>
            <a:off x="250826" y="5486400"/>
            <a:ext cx="2189163" cy="503238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Handelen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als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ondernemer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Rechteck 68"/>
          <p:cNvSpPr/>
          <p:nvPr/>
        </p:nvSpPr>
        <p:spPr bwMode="auto">
          <a:xfrm>
            <a:off x="228601" y="3584575"/>
            <a:ext cx="2189163" cy="503238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2653" rIns="0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Effectief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communiceren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438400" y="1685926"/>
            <a:ext cx="6489700" cy="5127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2449514" y="2317751"/>
            <a:ext cx="6467475" cy="4984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2432050" y="2947989"/>
            <a:ext cx="6496050" cy="504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424114" y="3584576"/>
            <a:ext cx="6497637" cy="504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2457450" y="6129339"/>
            <a:ext cx="6470650" cy="504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2439988" y="4224339"/>
            <a:ext cx="6481762" cy="4905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2441576" y="4786313"/>
            <a:ext cx="6480175" cy="692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462214" y="5494339"/>
            <a:ext cx="6459537" cy="504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200">
              <a:solidFill>
                <a:schemeClr val="tx1"/>
              </a:solidFill>
            </a:endParaRPr>
          </a:p>
        </p:txBody>
      </p:sp>
      <p:pic>
        <p:nvPicPr>
          <p:cNvPr id="17427" name="Grafik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7"/>
          <a:stretch>
            <a:fillRect/>
          </a:stretch>
        </p:blipFill>
        <p:spPr bwMode="auto">
          <a:xfrm>
            <a:off x="2555876" y="1698626"/>
            <a:ext cx="8302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7"/>
          <a:stretch>
            <a:fillRect/>
          </a:stretch>
        </p:blipFill>
        <p:spPr bwMode="auto">
          <a:xfrm>
            <a:off x="2509839" y="6129338"/>
            <a:ext cx="828675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425826" y="1687513"/>
            <a:ext cx="5502275" cy="2660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300" dirty="0" err="1"/>
              <a:t>Draagt</a:t>
            </a:r>
            <a:r>
              <a:rPr lang="en-US" sz="1300" dirty="0"/>
              <a:t> </a:t>
            </a:r>
            <a:r>
              <a:rPr lang="en-US" sz="1300" dirty="0" err="1"/>
              <a:t>creatieve</a:t>
            </a:r>
            <a:r>
              <a:rPr lang="en-US" sz="1300" dirty="0"/>
              <a:t> </a:t>
            </a:r>
            <a:r>
              <a:rPr lang="en-US" sz="1300" dirty="0" err="1"/>
              <a:t>oplossingen</a:t>
            </a:r>
            <a:r>
              <a:rPr lang="en-US" sz="1300" dirty="0"/>
              <a:t> </a:t>
            </a:r>
            <a:r>
              <a:rPr lang="en-US" sz="1300" dirty="0" err="1"/>
              <a:t>aan</a:t>
            </a:r>
            <a:r>
              <a:rPr lang="en-US" sz="1300" dirty="0"/>
              <a:t> en </a:t>
            </a:r>
            <a:r>
              <a:rPr lang="en-US" sz="1300" dirty="0" err="1"/>
              <a:t>stimuleert</a:t>
            </a:r>
            <a:r>
              <a:rPr lang="en-US" sz="1300" dirty="0"/>
              <a:t> </a:t>
            </a:r>
            <a:r>
              <a:rPr lang="en-US" sz="1300" dirty="0" err="1"/>
              <a:t>innovatie</a:t>
            </a:r>
            <a:r>
              <a:rPr lang="en-US" sz="1300" dirty="0"/>
              <a:t>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51226" y="2954339"/>
            <a:ext cx="5502275" cy="4660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1300" dirty="0" err="1"/>
              <a:t>Creeërt</a:t>
            </a:r>
            <a:r>
              <a:rPr lang="en-US" sz="1300" dirty="0"/>
              <a:t> </a:t>
            </a:r>
            <a:r>
              <a:rPr lang="en-US" sz="1300" dirty="0" err="1"/>
              <a:t>een</a:t>
            </a:r>
            <a:r>
              <a:rPr lang="en-US" sz="1300" dirty="0"/>
              <a:t> </a:t>
            </a:r>
            <a:r>
              <a:rPr lang="en-US" sz="1300" dirty="0" err="1"/>
              <a:t>inclusieve</a:t>
            </a:r>
            <a:r>
              <a:rPr lang="en-US" sz="1300" dirty="0"/>
              <a:t> </a:t>
            </a:r>
            <a:r>
              <a:rPr lang="en-US" sz="1300" dirty="0" err="1"/>
              <a:t>omgeving</a:t>
            </a:r>
            <a:r>
              <a:rPr lang="en-US" sz="1300" dirty="0"/>
              <a:t> </a:t>
            </a:r>
            <a:r>
              <a:rPr lang="en-US" sz="1300" dirty="0" err="1"/>
              <a:t>waarin</a:t>
            </a:r>
            <a:r>
              <a:rPr lang="en-US" sz="1300" dirty="0"/>
              <a:t> </a:t>
            </a:r>
            <a:r>
              <a:rPr lang="en-US" sz="1300" dirty="0" err="1"/>
              <a:t>iedereen</a:t>
            </a:r>
            <a:r>
              <a:rPr lang="en-US" sz="1300" dirty="0"/>
              <a:t> </a:t>
            </a:r>
            <a:r>
              <a:rPr lang="en-US" sz="1300" dirty="0" err="1"/>
              <a:t>welkom</a:t>
            </a:r>
            <a:r>
              <a:rPr lang="en-US" sz="1300" dirty="0"/>
              <a:t> is, en </a:t>
            </a:r>
            <a:r>
              <a:rPr lang="en-US" sz="1300" dirty="0" err="1"/>
              <a:t>ziet</a:t>
            </a:r>
            <a:r>
              <a:rPr lang="en-US" sz="1300" dirty="0"/>
              <a:t> de </a:t>
            </a:r>
            <a:r>
              <a:rPr lang="en-US" sz="1300" dirty="0" err="1"/>
              <a:t>toegevoegde</a:t>
            </a:r>
            <a:r>
              <a:rPr lang="en-US" sz="1300" dirty="0"/>
              <a:t> </a:t>
            </a:r>
            <a:r>
              <a:rPr lang="en-US" sz="1300" dirty="0" err="1"/>
              <a:t>waarde</a:t>
            </a:r>
            <a:r>
              <a:rPr lang="en-US" sz="1300" dirty="0"/>
              <a:t> van </a:t>
            </a:r>
            <a:r>
              <a:rPr lang="en-US" sz="1300" dirty="0" err="1"/>
              <a:t>diversiteit</a:t>
            </a:r>
            <a:r>
              <a:rPr lang="en-US" sz="1300" dirty="0"/>
              <a:t>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35351" y="4213226"/>
            <a:ext cx="5502275" cy="4660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1300" dirty="0" err="1"/>
              <a:t>Beslist</a:t>
            </a:r>
            <a:r>
              <a:rPr lang="en-US" sz="1300" dirty="0"/>
              <a:t> en </a:t>
            </a:r>
            <a:r>
              <a:rPr lang="en-US" sz="1300" dirty="0" err="1"/>
              <a:t>handelt</a:t>
            </a:r>
            <a:r>
              <a:rPr lang="en-US" sz="1300" dirty="0"/>
              <a:t> </a:t>
            </a:r>
            <a:r>
              <a:rPr lang="en-US" sz="1300" dirty="0" err="1"/>
              <a:t>steevast</a:t>
            </a:r>
            <a:r>
              <a:rPr lang="en-US" sz="1300" dirty="0"/>
              <a:t> </a:t>
            </a:r>
            <a:r>
              <a:rPr lang="en-US" sz="1300" dirty="0" err="1"/>
              <a:t>om</a:t>
            </a:r>
            <a:r>
              <a:rPr lang="en-US" sz="1300" dirty="0"/>
              <a:t> </a:t>
            </a:r>
            <a:r>
              <a:rPr lang="en-US" sz="1300" dirty="0" err="1"/>
              <a:t>economische</a:t>
            </a:r>
            <a:r>
              <a:rPr lang="en-US" sz="1300" dirty="0"/>
              <a:t>, </a:t>
            </a:r>
            <a:r>
              <a:rPr lang="en-US" sz="1300" dirty="0" err="1"/>
              <a:t>milieuvriendelijke</a:t>
            </a:r>
            <a:r>
              <a:rPr lang="en-US" sz="1300" dirty="0"/>
              <a:t> </a:t>
            </a:r>
            <a:r>
              <a:rPr lang="en-US" sz="1300" dirty="0" err="1"/>
              <a:t>én</a:t>
            </a:r>
            <a:r>
              <a:rPr lang="en-US" sz="1300" dirty="0"/>
              <a:t> </a:t>
            </a:r>
            <a:r>
              <a:rPr lang="en-US" sz="1300" dirty="0" err="1"/>
              <a:t>maatschappelijke</a:t>
            </a:r>
            <a:r>
              <a:rPr lang="en-US" sz="1300" dirty="0"/>
              <a:t> </a:t>
            </a:r>
            <a:r>
              <a:rPr lang="en-US" sz="1300" dirty="0" err="1"/>
              <a:t>langetermijnvoordelen</a:t>
            </a:r>
            <a:r>
              <a:rPr lang="en-US" sz="1300" dirty="0"/>
              <a:t> </a:t>
            </a:r>
            <a:r>
              <a:rPr lang="en-US" sz="1300" dirty="0" err="1"/>
              <a:t>te</a:t>
            </a:r>
            <a:r>
              <a:rPr lang="en-US" sz="1300" dirty="0"/>
              <a:t> </a:t>
            </a:r>
            <a:r>
              <a:rPr lang="en-US" sz="1300" dirty="0" err="1"/>
              <a:t>bewerkstelligen</a:t>
            </a:r>
            <a:r>
              <a:rPr lang="en-US" sz="1300" dirty="0"/>
              <a:t>. 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409950" y="5499100"/>
            <a:ext cx="5518150" cy="4660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1300" dirty="0" err="1"/>
              <a:t>Neemt</a:t>
            </a:r>
            <a:r>
              <a:rPr lang="en-US" sz="1300" dirty="0"/>
              <a:t> </a:t>
            </a:r>
            <a:r>
              <a:rPr lang="en-US" sz="1300" dirty="0" err="1"/>
              <a:t>verantwoordelijkheid</a:t>
            </a:r>
            <a:r>
              <a:rPr lang="en-US" sz="1300" dirty="0"/>
              <a:t> </a:t>
            </a:r>
            <a:r>
              <a:rPr lang="en-US" sz="1300" dirty="0" err="1"/>
              <a:t>voor</a:t>
            </a:r>
            <a:r>
              <a:rPr lang="en-US" sz="1300" dirty="0"/>
              <a:t> </a:t>
            </a:r>
            <a:r>
              <a:rPr lang="en-US" sz="1300" dirty="0" err="1"/>
              <a:t>resultaten</a:t>
            </a:r>
            <a:r>
              <a:rPr lang="en-US" sz="1300" dirty="0"/>
              <a:t>, </a:t>
            </a:r>
            <a:r>
              <a:rPr lang="en-US" sz="1300" dirty="0" err="1"/>
              <a:t>overwint</a:t>
            </a:r>
            <a:r>
              <a:rPr lang="en-US" sz="1300" dirty="0"/>
              <a:t> </a:t>
            </a:r>
            <a:r>
              <a:rPr lang="en-US" sz="1300" dirty="0" err="1"/>
              <a:t>obstakels</a:t>
            </a:r>
            <a:r>
              <a:rPr lang="en-US" sz="1300" dirty="0"/>
              <a:t> en </a:t>
            </a:r>
            <a:r>
              <a:rPr lang="en-US" sz="1300" dirty="0" err="1"/>
              <a:t>stimuleert</a:t>
            </a:r>
            <a:r>
              <a:rPr lang="en-US" sz="1300" dirty="0"/>
              <a:t> </a:t>
            </a:r>
            <a:r>
              <a:rPr lang="en-US" sz="1300" dirty="0" err="1"/>
              <a:t>verandering</a:t>
            </a:r>
            <a:r>
              <a:rPr lang="en-US" sz="1300" dirty="0"/>
              <a:t>.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451226" y="2335213"/>
            <a:ext cx="5502275" cy="4660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1300" dirty="0" err="1"/>
              <a:t>Gaat</a:t>
            </a:r>
            <a:r>
              <a:rPr lang="en-US" sz="1300" dirty="0"/>
              <a:t> </a:t>
            </a:r>
            <a:r>
              <a:rPr lang="en-US" sz="1300" dirty="0" err="1"/>
              <a:t>zowel</a:t>
            </a:r>
            <a:r>
              <a:rPr lang="en-US" sz="1300" dirty="0"/>
              <a:t> </a:t>
            </a:r>
            <a:r>
              <a:rPr lang="en-US" sz="1300" dirty="0" err="1"/>
              <a:t>binnen</a:t>
            </a:r>
            <a:r>
              <a:rPr lang="en-US" sz="1300" dirty="0"/>
              <a:t> de </a:t>
            </a:r>
            <a:r>
              <a:rPr lang="en-US" sz="1300" dirty="0" err="1"/>
              <a:t>eenheid</a:t>
            </a:r>
            <a:r>
              <a:rPr lang="en-US" sz="1300" dirty="0"/>
              <a:t> </a:t>
            </a:r>
            <a:r>
              <a:rPr lang="en-US" sz="1300" dirty="0" err="1"/>
              <a:t>als</a:t>
            </a:r>
            <a:r>
              <a:rPr lang="en-US" sz="1300" dirty="0"/>
              <a:t> over de </a:t>
            </a:r>
            <a:r>
              <a:rPr lang="en-US" sz="1300" dirty="0" err="1"/>
              <a:t>eenheden</a:t>
            </a:r>
            <a:r>
              <a:rPr lang="en-US" sz="1300" dirty="0"/>
              <a:t> </a:t>
            </a:r>
            <a:r>
              <a:rPr lang="en-US" sz="1300" dirty="0" err="1"/>
              <a:t>heen</a:t>
            </a:r>
            <a:r>
              <a:rPr lang="en-US" sz="1300" dirty="0"/>
              <a:t> op </a:t>
            </a:r>
            <a:r>
              <a:rPr lang="en-US" sz="1300" dirty="0" err="1"/>
              <a:t>zoek</a:t>
            </a:r>
            <a:r>
              <a:rPr lang="en-US" sz="1300" dirty="0"/>
              <a:t> </a:t>
            </a:r>
            <a:r>
              <a:rPr lang="en-US" sz="1300" dirty="0" err="1"/>
              <a:t>naar</a:t>
            </a:r>
            <a:r>
              <a:rPr lang="en-US" sz="1300" dirty="0"/>
              <a:t> </a:t>
            </a:r>
            <a:r>
              <a:rPr lang="en-US" sz="1300" dirty="0" err="1"/>
              <a:t>samenwerkingsmogelijkheden</a:t>
            </a:r>
            <a:r>
              <a:rPr lang="en-US" sz="1300" dirty="0"/>
              <a:t> die </a:t>
            </a:r>
            <a:r>
              <a:rPr lang="en-US" sz="1300" dirty="0" err="1"/>
              <a:t>waarde</a:t>
            </a:r>
            <a:r>
              <a:rPr lang="en-US" sz="1300" dirty="0"/>
              <a:t> </a:t>
            </a:r>
            <a:r>
              <a:rPr lang="en-US" sz="1300" dirty="0" err="1"/>
              <a:t>toevoegen</a:t>
            </a:r>
            <a:r>
              <a:rPr lang="en-US" sz="1300" dirty="0"/>
              <a:t> en </a:t>
            </a:r>
            <a:r>
              <a:rPr lang="en-US" sz="1300" dirty="0" err="1"/>
              <a:t>handelt</a:t>
            </a:r>
            <a:r>
              <a:rPr lang="en-US" sz="1300" dirty="0"/>
              <a:t> </a:t>
            </a:r>
            <a:r>
              <a:rPr lang="en-US" sz="1300" dirty="0" err="1"/>
              <a:t>ernaar</a:t>
            </a:r>
            <a:r>
              <a:rPr lang="en-US" sz="1300" dirty="0"/>
              <a:t>.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436939" y="3597276"/>
            <a:ext cx="5502275" cy="4660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1300" dirty="0"/>
              <a:t>Open en </a:t>
            </a:r>
            <a:r>
              <a:rPr lang="en-US" sz="1300" dirty="0" err="1"/>
              <a:t>duidelijk</a:t>
            </a:r>
            <a:r>
              <a:rPr lang="en-US" sz="1300" dirty="0"/>
              <a:t> </a:t>
            </a:r>
            <a:r>
              <a:rPr lang="en-US" sz="1300" dirty="0" err="1"/>
              <a:t>communiceren</a:t>
            </a:r>
            <a:r>
              <a:rPr lang="en-US" sz="1300" dirty="0"/>
              <a:t> met </a:t>
            </a:r>
            <a:r>
              <a:rPr lang="en-US" sz="1300" dirty="0" err="1"/>
              <a:t>empathie</a:t>
            </a:r>
            <a:r>
              <a:rPr lang="en-US" sz="1300" dirty="0"/>
              <a:t> en </a:t>
            </a:r>
            <a:r>
              <a:rPr lang="en-US" sz="1300" dirty="0" err="1"/>
              <a:t>inzicht</a:t>
            </a:r>
            <a:r>
              <a:rPr lang="en-US" sz="1300" dirty="0"/>
              <a:t> in de </a:t>
            </a:r>
            <a:r>
              <a:rPr lang="en-US" sz="1300" dirty="0" err="1"/>
              <a:t>organisatie</a:t>
            </a:r>
            <a:r>
              <a:rPr lang="en-US" sz="1300" dirty="0"/>
              <a:t> </a:t>
            </a:r>
            <a:r>
              <a:rPr lang="en-US" sz="1300" dirty="0" err="1"/>
              <a:t>om</a:t>
            </a:r>
            <a:r>
              <a:rPr lang="en-US" sz="1300" dirty="0"/>
              <a:t> het </a:t>
            </a:r>
            <a:r>
              <a:rPr lang="en-US" sz="1300" dirty="0" err="1"/>
              <a:t>gewenste</a:t>
            </a:r>
            <a:r>
              <a:rPr lang="en-US" sz="1300" dirty="0"/>
              <a:t> </a:t>
            </a:r>
            <a:r>
              <a:rPr lang="en-US" sz="1300" dirty="0" err="1"/>
              <a:t>resultaat</a:t>
            </a:r>
            <a:r>
              <a:rPr lang="en-US" sz="1300" dirty="0"/>
              <a:t> </a:t>
            </a:r>
            <a:r>
              <a:rPr lang="en-US" sz="1300" dirty="0" err="1"/>
              <a:t>te</a:t>
            </a:r>
            <a:r>
              <a:rPr lang="en-US" sz="1300" dirty="0"/>
              <a:t> </a:t>
            </a:r>
            <a:r>
              <a:rPr lang="en-US" sz="1300" dirty="0" err="1"/>
              <a:t>behalen</a:t>
            </a:r>
            <a:r>
              <a:rPr lang="en-US" sz="1300" dirty="0"/>
              <a:t>.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438526" y="4786313"/>
            <a:ext cx="5407025" cy="6661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1300" dirty="0" err="1"/>
              <a:t>Continu</a:t>
            </a:r>
            <a:r>
              <a:rPr lang="en-US" sz="1300" dirty="0"/>
              <a:t> </a:t>
            </a:r>
            <a:r>
              <a:rPr lang="en-US" sz="1300" dirty="0" err="1"/>
              <a:t>werken</a:t>
            </a:r>
            <a:r>
              <a:rPr lang="en-US" sz="1300" dirty="0"/>
              <a:t> </a:t>
            </a:r>
            <a:r>
              <a:rPr lang="en-US" sz="1300" dirty="0" err="1"/>
              <a:t>aan</a:t>
            </a:r>
            <a:r>
              <a:rPr lang="en-US" sz="1300" dirty="0"/>
              <a:t> de </a:t>
            </a:r>
            <a:r>
              <a:rPr lang="en-US" sz="1300" dirty="0" err="1"/>
              <a:t>eigen</a:t>
            </a:r>
            <a:r>
              <a:rPr lang="en-US" sz="1300" dirty="0"/>
              <a:t> </a:t>
            </a:r>
            <a:r>
              <a:rPr lang="en-US" sz="1300" dirty="0" err="1"/>
              <a:t>ontwikkeling</a:t>
            </a:r>
            <a:r>
              <a:rPr lang="en-US" sz="1300" dirty="0"/>
              <a:t> en </a:t>
            </a:r>
            <a:r>
              <a:rPr lang="en-US" sz="1300" dirty="0" err="1"/>
              <a:t>anderen</a:t>
            </a:r>
            <a:r>
              <a:rPr lang="en-US" sz="1300" dirty="0"/>
              <a:t> </a:t>
            </a:r>
            <a:r>
              <a:rPr lang="en-US" sz="1300" dirty="0" err="1"/>
              <a:t>ondersteunen</a:t>
            </a:r>
            <a:r>
              <a:rPr lang="en-US" sz="1300" dirty="0"/>
              <a:t> </a:t>
            </a:r>
            <a:r>
              <a:rPr lang="en-US" sz="1300" dirty="0" err="1"/>
              <a:t>bij</a:t>
            </a:r>
            <a:r>
              <a:rPr lang="en-US" sz="1300" dirty="0"/>
              <a:t> </a:t>
            </a:r>
            <a:r>
              <a:rPr lang="en-US" sz="1300" dirty="0" err="1"/>
              <a:t>hun</a:t>
            </a:r>
            <a:r>
              <a:rPr lang="en-US" sz="1300" dirty="0"/>
              <a:t> </a:t>
            </a:r>
            <a:r>
              <a:rPr lang="en-US" sz="1300" dirty="0" err="1"/>
              <a:t>ontwikkeling</a:t>
            </a:r>
            <a:r>
              <a:rPr lang="en-US" sz="1300" dirty="0"/>
              <a:t> </a:t>
            </a:r>
            <a:r>
              <a:rPr lang="en-US" sz="1300" dirty="0" err="1"/>
              <a:t>om</a:t>
            </a:r>
            <a:r>
              <a:rPr lang="en-US" sz="1300" dirty="0"/>
              <a:t> </a:t>
            </a:r>
            <a:r>
              <a:rPr lang="en-US" sz="1300" dirty="0" err="1"/>
              <a:t>betere</a:t>
            </a:r>
            <a:r>
              <a:rPr lang="en-US" sz="1300" dirty="0"/>
              <a:t> </a:t>
            </a:r>
            <a:r>
              <a:rPr lang="en-US" sz="1300" dirty="0" err="1"/>
              <a:t>prestaties</a:t>
            </a:r>
            <a:r>
              <a:rPr lang="en-US" sz="1300" dirty="0"/>
              <a:t> </a:t>
            </a:r>
            <a:r>
              <a:rPr lang="en-US" sz="1300" dirty="0" err="1"/>
              <a:t>te</a:t>
            </a:r>
            <a:r>
              <a:rPr lang="en-US" sz="1300" dirty="0"/>
              <a:t> </a:t>
            </a:r>
            <a:r>
              <a:rPr lang="en-US" sz="1300" dirty="0" err="1"/>
              <a:t>bereiken</a:t>
            </a:r>
            <a:r>
              <a:rPr lang="en-US" sz="1300" dirty="0"/>
              <a:t> en het </a:t>
            </a:r>
            <a:r>
              <a:rPr lang="en-US" sz="1300" dirty="0" err="1"/>
              <a:t>potentieel</a:t>
            </a:r>
            <a:r>
              <a:rPr lang="en-US" sz="1300" dirty="0"/>
              <a:t> </a:t>
            </a:r>
            <a:r>
              <a:rPr lang="en-US" sz="1300" dirty="0" err="1"/>
              <a:t>volledig</a:t>
            </a:r>
            <a:r>
              <a:rPr lang="en-US" sz="1300" dirty="0"/>
              <a:t> </a:t>
            </a:r>
            <a:r>
              <a:rPr lang="en-US" sz="1300" dirty="0" err="1"/>
              <a:t>te</a:t>
            </a:r>
            <a:r>
              <a:rPr lang="en-US" sz="1300" dirty="0"/>
              <a:t> </a:t>
            </a:r>
            <a:r>
              <a:rPr lang="en-US" sz="1300" dirty="0" err="1"/>
              <a:t>benutten</a:t>
            </a:r>
            <a:r>
              <a:rPr lang="en-US" sz="1300" dirty="0"/>
              <a:t>.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3403601" y="6132514"/>
            <a:ext cx="5502275" cy="4660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1300" dirty="0" err="1"/>
              <a:t>Handelt</a:t>
            </a:r>
            <a:r>
              <a:rPr lang="en-US" sz="1300" dirty="0"/>
              <a:t> </a:t>
            </a:r>
            <a:r>
              <a:rPr lang="en-US" sz="1300" dirty="0" err="1"/>
              <a:t>om</a:t>
            </a:r>
            <a:r>
              <a:rPr lang="en-US" sz="1300" dirty="0"/>
              <a:t> </a:t>
            </a:r>
            <a:r>
              <a:rPr lang="en-US" sz="1300" dirty="0" err="1"/>
              <a:t>zowel</a:t>
            </a:r>
            <a:r>
              <a:rPr lang="en-US" sz="1300" dirty="0"/>
              <a:t> </a:t>
            </a:r>
            <a:r>
              <a:rPr lang="en-US" sz="1300" dirty="0" err="1"/>
              <a:t>waarde</a:t>
            </a:r>
            <a:r>
              <a:rPr lang="en-US" sz="1300" dirty="0"/>
              <a:t> toe </a:t>
            </a:r>
            <a:r>
              <a:rPr lang="en-US" sz="1300" dirty="0" err="1"/>
              <a:t>te</a:t>
            </a:r>
            <a:r>
              <a:rPr lang="en-US" sz="1300" dirty="0"/>
              <a:t> </a:t>
            </a:r>
            <a:r>
              <a:rPr lang="en-US" sz="1300" dirty="0" err="1"/>
              <a:t>voegen</a:t>
            </a:r>
            <a:r>
              <a:rPr lang="en-US" sz="1300" dirty="0"/>
              <a:t> </a:t>
            </a:r>
            <a:r>
              <a:rPr lang="en-US" sz="1300" dirty="0" err="1"/>
              <a:t>voor</a:t>
            </a:r>
            <a:r>
              <a:rPr lang="en-US" sz="1300" dirty="0"/>
              <a:t> de </a:t>
            </a:r>
            <a:r>
              <a:rPr lang="en-US" sz="1300" dirty="0" err="1"/>
              <a:t>klant</a:t>
            </a:r>
            <a:r>
              <a:rPr lang="en-US" sz="1300" dirty="0"/>
              <a:t> </a:t>
            </a:r>
            <a:r>
              <a:rPr lang="en-US" sz="1300" dirty="0" err="1"/>
              <a:t>als</a:t>
            </a:r>
            <a:r>
              <a:rPr lang="en-US" sz="1300" dirty="0"/>
              <a:t> </a:t>
            </a:r>
            <a:r>
              <a:rPr lang="en-US" sz="1300" dirty="0" err="1"/>
              <a:t>voor</a:t>
            </a:r>
            <a:r>
              <a:rPr lang="en-US" sz="1300" dirty="0"/>
              <a:t> </a:t>
            </a:r>
            <a:r>
              <a:rPr lang="en-US" sz="1300" dirty="0" err="1"/>
              <a:t>winstcreatie</a:t>
            </a:r>
            <a:r>
              <a:rPr lang="en-US" sz="1300" dirty="0"/>
              <a:t> </a:t>
            </a:r>
            <a:r>
              <a:rPr lang="en-US" sz="1300" dirty="0" err="1"/>
              <a:t>voor</a:t>
            </a:r>
            <a:r>
              <a:rPr lang="en-US" sz="1300" dirty="0"/>
              <a:t> de </a:t>
            </a:r>
            <a:r>
              <a:rPr lang="en-US" sz="1300" dirty="0" err="1"/>
              <a:t>eigen</a:t>
            </a:r>
            <a:r>
              <a:rPr lang="en-US" sz="1300" dirty="0"/>
              <a:t> </a:t>
            </a:r>
            <a:r>
              <a:rPr lang="en-US" sz="1300" dirty="0" err="1"/>
              <a:t>onderneming</a:t>
            </a:r>
            <a:r>
              <a:rPr lang="en-US" sz="1300" dirty="0"/>
              <a:t>.</a:t>
            </a:r>
          </a:p>
        </p:txBody>
      </p:sp>
      <p:sp>
        <p:nvSpPr>
          <p:cNvPr id="49" name="Rechteck 48"/>
          <p:cNvSpPr/>
          <p:nvPr/>
        </p:nvSpPr>
        <p:spPr>
          <a:xfrm>
            <a:off x="8575675" y="6624639"/>
            <a:ext cx="533400" cy="2127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de-DE" altLang="de-DE" sz="1400">
              <a:solidFill>
                <a:schemeClr val="tx1"/>
              </a:solidFill>
            </a:endParaRPr>
          </a:p>
        </p:txBody>
      </p:sp>
      <p:sp>
        <p:nvSpPr>
          <p:cNvPr id="14366" name="Foliennummernplatzhalter 3"/>
          <p:cNvSpPr txBox="1">
            <a:spLocks/>
          </p:cNvSpPr>
          <p:nvPr/>
        </p:nvSpPr>
        <p:spPr bwMode="auto">
          <a:xfrm>
            <a:off x="8207376" y="6654800"/>
            <a:ext cx="7207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110000"/>
              </a:spcBef>
              <a:spcAft>
                <a:spcPct val="110000"/>
              </a:spcAft>
            </a:pPr>
            <a:fld id="{F0ACD7CE-0A03-41B3-B884-D0D449642B73}" type="slidenum">
              <a:rPr lang="de-DE" altLang="de-DE" sz="800">
                <a:solidFill>
                  <a:srgbClr val="898989"/>
                </a:solidFill>
              </a:rPr>
              <a:pPr algn="r" eaLnBrk="1" hangingPunct="1">
                <a:spcBef>
                  <a:spcPct val="110000"/>
                </a:spcBef>
                <a:spcAft>
                  <a:spcPct val="110000"/>
                </a:spcAft>
              </a:pPr>
              <a:t>21</a:t>
            </a:fld>
            <a:endParaRPr lang="de-DE" altLang="de-DE" sz="800">
              <a:solidFill>
                <a:srgbClr val="898989"/>
              </a:solidFill>
            </a:endParaRPr>
          </a:p>
        </p:txBody>
      </p:sp>
      <p:pic>
        <p:nvPicPr>
          <p:cNvPr id="17439" name="Picture 25" descr="C:\Users\KruspeI\AppData\Local\Temp\notesA51423\img_679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0637" r="3455" b="51730"/>
          <a:stretch>
            <a:fillRect/>
          </a:stretch>
        </p:blipFill>
        <p:spPr bwMode="auto">
          <a:xfrm>
            <a:off x="2528888" y="2317750"/>
            <a:ext cx="8445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/>
          <a:stretch>
            <a:fillRect/>
          </a:stretch>
        </p:blipFill>
        <p:spPr bwMode="auto">
          <a:xfrm>
            <a:off x="2562226" y="3597275"/>
            <a:ext cx="8175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41" name="Picture 2" descr="X:\Global Change\02_Global Projects\Best Team Strategy\Arbeitsordner IST und IK\Fotos\Competencies\Strive for Sustainable Solutions\1804_Tank_storage_facility_at_BASF_in_Ludwigshafen_E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0320" b="6261"/>
          <a:stretch>
            <a:fillRect/>
          </a:stretch>
        </p:blipFill>
        <p:spPr bwMode="auto">
          <a:xfrm>
            <a:off x="2522539" y="4224339"/>
            <a:ext cx="8540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2" name="Grafik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r="2776"/>
          <a:stretch>
            <a:fillRect/>
          </a:stretch>
        </p:blipFill>
        <p:spPr bwMode="auto">
          <a:xfrm>
            <a:off x="2520951" y="4867275"/>
            <a:ext cx="8175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3" name="Grafik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1"/>
          <a:stretch>
            <a:fillRect/>
          </a:stretch>
        </p:blipFill>
        <p:spPr bwMode="auto">
          <a:xfrm>
            <a:off x="2555876" y="2952750"/>
            <a:ext cx="8175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hteck 68"/>
          <p:cNvSpPr/>
          <p:nvPr/>
        </p:nvSpPr>
        <p:spPr bwMode="auto">
          <a:xfrm>
            <a:off x="249238" y="2936876"/>
            <a:ext cx="2189162" cy="504825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r>
              <a:rPr lang="en-US" sz="1400" b="1" dirty="0" err="1">
                <a:solidFill>
                  <a:srgbClr val="FFFFFF"/>
                </a:solidFill>
              </a:rPr>
              <a:t>Diversiteit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 err="1">
                <a:solidFill>
                  <a:srgbClr val="FFFFFF"/>
                </a:solidFill>
              </a:rPr>
              <a:t>omarmen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17445" name="Picture 56" descr="Z:\09_People\04_Workstreams and Activities\Competencies\Brochure\Final pictures\Act with entrepreneurial drive_klein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 b="5647"/>
          <a:stretch>
            <a:fillRect/>
          </a:stretch>
        </p:blipFill>
        <p:spPr bwMode="auto">
          <a:xfrm>
            <a:off x="2511426" y="5503864"/>
            <a:ext cx="8286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8 persoonlijke BASF competenties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87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" grpId="0" animBg="1"/>
      <p:bldP spid="5" grpId="0" animBg="1"/>
      <p:bldP spid="7" grpId="0" animBg="1"/>
      <p:bldP spid="31" grpId="0" animBg="1"/>
      <p:bldP spid="32" grpId="0" animBg="1"/>
      <p:bldP spid="38" grpId="0" animBg="1"/>
      <p:bldP spid="39" grpId="0" animBg="1"/>
      <p:bldP spid="40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2400" dirty="0"/>
              <a:t/>
            </a:r>
            <a:br>
              <a:rPr lang="nl-BE" sz="2400" dirty="0"/>
            </a:br>
            <a:r>
              <a:rPr lang="nl-BE" sz="2400" dirty="0" smtClean="0"/>
              <a:t>Assessment</a:t>
            </a:r>
            <a:r>
              <a:rPr lang="nl-BE" dirty="0" smtClean="0"/>
              <a:t> </a:t>
            </a:r>
            <a:r>
              <a:rPr lang="nl-BE" sz="2400" dirty="0" smtClean="0"/>
              <a:t>center: mogelijke oefeningen</a:t>
            </a:r>
            <a:endParaRPr lang="en-GB" sz="2400" b="0" dirty="0"/>
          </a:p>
        </p:txBody>
      </p:sp>
      <p:pic>
        <p:nvPicPr>
          <p:cNvPr id="4" name="Afbeelding 3" descr="https://encrypted-tbn0.gstatic.com/images?q=tbn:ANd9GcTUYLcIVG5HAMytBUc-3sbnzj_JIsNmH8AnvFxA-iEW5mVxKqtadQ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772" y="2134184"/>
            <a:ext cx="2726017" cy="19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https://encrypted-tbn0.gstatic.com/images?q=tbn:ANd9GcQ_WVbLp9KZWIZM7ZKdwWXfyFGNf1jsbC0DkuM8iBMrDeTZvTQuoQ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6875" y="2325802"/>
            <a:ext cx="2674583" cy="16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https://encrypted-tbn1.gstatic.com/images?q=tbn:ANd9GcSCPRRa8CjflfsCbFSgCkITSH5SRg-Mh8cv1ITaQkqvRuqHAE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7674" y="4792528"/>
            <a:ext cx="3343229" cy="174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realestatejobssearch.com/wp-content/uploads/2011/04/photo-of-two-people-talk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48" y="4755232"/>
            <a:ext cx="1360714" cy="182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326927" y="1645039"/>
            <a:ext cx="2295958" cy="329761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nl-BE" sz="1700" dirty="0"/>
              <a:t>Analyse &amp; Presentatie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118786" y="1913847"/>
            <a:ext cx="2907389" cy="329761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nl-BE" sz="1700" dirty="0"/>
              <a:t>Postbakoefening (In-Basket)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835109" y="4072421"/>
            <a:ext cx="2002838" cy="593569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nl-BE" sz="1700" dirty="0"/>
              <a:t>Gesprekssimulatie </a:t>
            </a:r>
          </a:p>
          <a:p>
            <a:pPr algn="ctr"/>
            <a:r>
              <a:rPr lang="nl-BE" sz="1700" dirty="0"/>
              <a:t>(rollenspel)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406700" y="4462767"/>
            <a:ext cx="2883024" cy="329761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nl-BE" sz="1700" dirty="0"/>
              <a:t>Talent- &amp; Ontwikkelinterview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95" y="5280634"/>
            <a:ext cx="2027389" cy="902189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886522" y="4576101"/>
            <a:ext cx="1809333" cy="593569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nl-BE" sz="1700" dirty="0"/>
              <a:t>Persoonlijkheids-</a:t>
            </a:r>
          </a:p>
          <a:p>
            <a:pPr algn="ctr"/>
            <a:r>
              <a:rPr lang="nl-BE" sz="1700" dirty="0"/>
              <a:t>vragenlijst</a:t>
            </a:r>
          </a:p>
        </p:txBody>
      </p:sp>
    </p:spTree>
    <p:extLst>
      <p:ext uri="{BB962C8B-B14F-4D97-AF65-F5344CB8AC3E}">
        <p14:creationId xmlns:p14="http://schemas.microsoft.com/office/powerpoint/2010/main" val="19921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7128000" cy="657288"/>
          </a:xfrm>
        </p:spPr>
        <p:txBody>
          <a:bodyPr/>
          <a:lstStyle/>
          <a:p>
            <a:r>
              <a:rPr lang="fr-BE" altLang="nl-BE" sz="2400" dirty="0" err="1" smtClean="0"/>
              <a:t>Selectieproces</a:t>
            </a:r>
            <a:r>
              <a:rPr lang="fr-BE" altLang="nl-BE" sz="2400" dirty="0" smtClean="0"/>
              <a:t> </a:t>
            </a:r>
            <a:r>
              <a:rPr lang="fr-BE" altLang="nl-BE" sz="2400" dirty="0" err="1" smtClean="0"/>
              <a:t>ingenieurs</a:t>
            </a:r>
            <a:endParaRPr lang="nl-BE" altLang="nl-BE" sz="2400" dirty="0" smtClean="0"/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altLang="nl-BE" sz="1600" dirty="0" smtClean="0"/>
          </a:p>
          <a:p>
            <a:pPr marL="0" indent="0">
              <a:buNone/>
            </a:pPr>
            <a:endParaRPr lang="nl-BE" altLang="nl-BE" sz="1600" dirty="0" smtClean="0"/>
          </a:p>
          <a:p>
            <a:pPr>
              <a:buFont typeface="Wingdings" pitchFamily="2" charset="2"/>
              <a:buNone/>
            </a:pPr>
            <a:r>
              <a:rPr lang="nl-BE" altLang="nl-BE" sz="1600" dirty="0" smtClean="0"/>
              <a:t>	</a:t>
            </a:r>
          </a:p>
          <a:p>
            <a:pPr>
              <a:buFont typeface="Wingdings" pitchFamily="2" charset="2"/>
              <a:buNone/>
            </a:pPr>
            <a:endParaRPr lang="fr-BE" altLang="nl-BE" sz="1600" dirty="0"/>
          </a:p>
          <a:p>
            <a:pPr>
              <a:buFont typeface="Wingdings" pitchFamily="2" charset="2"/>
              <a:buNone/>
            </a:pPr>
            <a:endParaRPr lang="fr-BE" altLang="nl-BE" sz="1600" dirty="0" smtClean="0"/>
          </a:p>
          <a:p>
            <a:pPr>
              <a:buFont typeface="Wingdings" pitchFamily="2" charset="2"/>
              <a:buNone/>
            </a:pPr>
            <a:endParaRPr lang="fr-BE" altLang="nl-BE" sz="1600" dirty="0" smtClean="0"/>
          </a:p>
          <a:p>
            <a:pPr>
              <a:buFont typeface="Wingdings" pitchFamily="2" charset="2"/>
              <a:buNone/>
            </a:pPr>
            <a:endParaRPr lang="fr-BE" altLang="nl-BE" sz="1600" dirty="0"/>
          </a:p>
          <a:p>
            <a:pPr>
              <a:buFont typeface="Wingdings" pitchFamily="2" charset="2"/>
              <a:buNone/>
            </a:pPr>
            <a:endParaRPr lang="fr-BE" altLang="nl-BE" sz="1600" dirty="0"/>
          </a:p>
          <a:p>
            <a:pPr>
              <a:buFont typeface="Wingdings" pitchFamily="2" charset="2"/>
              <a:buNone/>
            </a:pPr>
            <a:r>
              <a:rPr lang="nl-BE" altLang="nl-BE" sz="1600" dirty="0" smtClean="0"/>
              <a:t>	Aanwervingen over de laatste 3 jaar:  totaal 220 nieuwe medewerkers per jaar</a:t>
            </a:r>
          </a:p>
          <a:p>
            <a:pPr>
              <a:buFont typeface="Wingdings" pitchFamily="2" charset="2"/>
              <a:buNone/>
            </a:pPr>
            <a:r>
              <a:rPr lang="nl-BE" altLang="nl-BE" sz="1600" dirty="0"/>
              <a:t>	</a:t>
            </a:r>
            <a:r>
              <a:rPr lang="nl-BE" altLang="nl-BE" sz="1600" dirty="0" smtClean="0"/>
              <a:t>				  aantal kaderleden: 60/j</a:t>
            </a:r>
          </a:p>
          <a:p>
            <a:pPr>
              <a:buFont typeface="Wingdings" pitchFamily="2" charset="2"/>
              <a:buNone/>
            </a:pPr>
            <a:r>
              <a:rPr lang="nl-BE" altLang="nl-BE" sz="1600" dirty="0"/>
              <a:t>	</a:t>
            </a:r>
            <a:r>
              <a:rPr lang="nl-BE" altLang="nl-BE" sz="1600" dirty="0" smtClean="0"/>
              <a:t>				  aantal ingenieurs: 35/j (daarvan zo’n 27 met ervaring)</a:t>
            </a:r>
          </a:p>
          <a:p>
            <a:pPr>
              <a:buFont typeface="Wingdings" pitchFamily="2" charset="2"/>
              <a:buNone/>
            </a:pPr>
            <a:r>
              <a:rPr lang="nl-BE" altLang="nl-BE" sz="1100" i="1" dirty="0" smtClean="0"/>
              <a:t>	</a:t>
            </a:r>
            <a:endParaRPr lang="nl-BE" altLang="nl-BE" sz="1600" dirty="0" smtClean="0"/>
          </a:p>
          <a:p>
            <a:pPr>
              <a:buFont typeface="Arial" pitchFamily="34" charset="0"/>
              <a:buAutoNum type="arabicPeriod"/>
            </a:pPr>
            <a:endParaRPr lang="nl-BE" altLang="nl-BE" sz="1600" dirty="0" smtClean="0"/>
          </a:p>
          <a:p>
            <a:pPr>
              <a:buFont typeface="Arial" pitchFamily="34" charset="0"/>
              <a:buAutoNum type="arabicPeriod"/>
            </a:pPr>
            <a:endParaRPr lang="nl-BE" altLang="nl-BE" sz="1600" dirty="0" smtClean="0"/>
          </a:p>
          <a:p>
            <a:pPr>
              <a:buFont typeface="Arial" pitchFamily="34" charset="0"/>
              <a:buAutoNum type="arabicPeriod"/>
            </a:pPr>
            <a:endParaRPr lang="nl-BE" altLang="nl-BE" sz="1600" dirty="0" smtClean="0"/>
          </a:p>
          <a:p>
            <a:pPr>
              <a:buFont typeface="Arial" pitchFamily="34" charset="0"/>
              <a:buAutoNum type="arabicPeriod"/>
            </a:pPr>
            <a:endParaRPr lang="nl-BE" altLang="nl-BE" sz="1600" dirty="0" smtClean="0"/>
          </a:p>
          <a:p>
            <a:pPr>
              <a:buFont typeface="Arial" pitchFamily="34" charset="0"/>
              <a:buAutoNum type="arabicPeriod"/>
            </a:pPr>
            <a:endParaRPr lang="nl-BE" altLang="nl-BE" sz="1600" dirty="0" smtClean="0"/>
          </a:p>
          <a:p>
            <a:pPr>
              <a:buFont typeface="Arial" pitchFamily="34" charset="0"/>
              <a:buAutoNum type="arabicPeriod"/>
            </a:pPr>
            <a:endParaRPr lang="nl-BE" altLang="nl-BE" sz="1600" dirty="0" smtClean="0"/>
          </a:p>
          <a:p>
            <a:pPr lvl="1"/>
            <a:endParaRPr lang="nl-BE" altLang="nl-BE" sz="1600" dirty="0" smtClean="0"/>
          </a:p>
          <a:p>
            <a:endParaRPr lang="nl-BE" altLang="nl-BE" sz="1600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fld id="{EB004C8D-FF7F-46CE-8BCE-4B61BECB6048}" type="slidenum">
              <a:rPr lang="nl-BE" altLang="nl-BE" sz="800"/>
              <a:pPr eaLnBrk="1" hangingPunct="1">
                <a:spcAft>
                  <a:spcPct val="0"/>
                </a:spcAft>
                <a:buClrTx/>
                <a:buFontTx/>
                <a:buNone/>
              </a:pPr>
              <a:t>23</a:t>
            </a:fld>
            <a:endParaRPr lang="nl-BE" altLang="nl-BE" sz="800"/>
          </a:p>
        </p:txBody>
      </p:sp>
      <p:sp>
        <p:nvSpPr>
          <p:cNvPr id="2458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nl-BE" altLang="nl-BE" sz="1200" smtClean="0"/>
              <a:t>INTERNAL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03316"/>
              </p:ext>
            </p:extLst>
          </p:nvPr>
        </p:nvGraphicFramePr>
        <p:xfrm>
          <a:off x="611560" y="2276872"/>
          <a:ext cx="7489825" cy="2355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509"/>
                <a:gridCol w="1368333"/>
                <a:gridCol w="2592632"/>
                <a:gridCol w="1440351"/>
              </a:tblGrid>
              <a:tr h="457576">
                <a:tc>
                  <a:txBody>
                    <a:bodyPr/>
                    <a:lstStyle/>
                    <a:p>
                      <a:pPr algn="ctr"/>
                      <a:r>
                        <a:rPr lang="nl-BE" sz="1200" dirty="0" smtClean="0"/>
                        <a:t>Type  ingenieur</a:t>
                      </a:r>
                    </a:p>
                    <a:p>
                      <a:pPr algn="ctr"/>
                      <a:r>
                        <a:rPr lang="nl-BE" sz="1200" dirty="0" smtClean="0"/>
                        <a:t>(met relevant diploma)</a:t>
                      </a:r>
                      <a:endParaRPr lang="nl-BE" sz="1200" dirty="0"/>
                    </a:p>
                  </a:txBody>
                  <a:tcPr marL="91452" marR="91452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 smtClean="0"/>
                        <a:t>Specifieke vacature</a:t>
                      </a:r>
                      <a:endParaRPr lang="nl-BE" sz="1200" dirty="0"/>
                    </a:p>
                  </a:txBody>
                  <a:tcPr marL="91452" marR="91452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 smtClean="0"/>
                        <a:t>Spontane sollicitatie</a:t>
                      </a:r>
                      <a:endParaRPr lang="nl-BE" sz="1200" dirty="0"/>
                    </a:p>
                  </a:txBody>
                  <a:tcPr marL="91452" marR="91452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 smtClean="0"/>
                        <a:t>BASF</a:t>
                      </a:r>
                      <a:r>
                        <a:rPr lang="nl-BE" sz="1200" baseline="0" dirty="0" smtClean="0"/>
                        <a:t> stagiair</a:t>
                      </a:r>
                      <a:endParaRPr lang="nl-BE" sz="1200" dirty="0"/>
                    </a:p>
                  </a:txBody>
                  <a:tcPr marL="91452" marR="91452" marT="45752" marB="45752"/>
                </a:tc>
              </a:tr>
              <a:tr h="892151">
                <a:tc>
                  <a:txBody>
                    <a:bodyPr/>
                    <a:lstStyle/>
                    <a:p>
                      <a:pPr algn="ctr"/>
                      <a:r>
                        <a:rPr lang="nl-BE" sz="1100" dirty="0" smtClean="0"/>
                        <a:t>Burgerlijk</a:t>
                      </a:r>
                      <a:r>
                        <a:rPr lang="nl-BE" sz="1100" baseline="0" dirty="0" smtClean="0"/>
                        <a:t> ingenieur</a:t>
                      </a:r>
                      <a:endParaRPr lang="nl-BE" sz="1100" dirty="0"/>
                    </a:p>
                  </a:txBody>
                  <a:tcPr marL="91452" marR="91452" marT="45752" marB="45752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BE" sz="1000" dirty="0" smtClean="0"/>
                        <a:t>Standaard selectieproces</a:t>
                      </a:r>
                    </a:p>
                  </a:txBody>
                  <a:tcPr marL="91452" marR="91452" marT="45752" marB="45752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nl-BE" sz="1000" dirty="0" smtClean="0"/>
                        <a:t>Schoolverlater:</a:t>
                      </a:r>
                      <a:r>
                        <a:rPr lang="nl-BE" sz="1000" baseline="0" dirty="0" smtClean="0"/>
                        <a:t> Young </a:t>
                      </a:r>
                      <a:r>
                        <a:rPr lang="nl-BE" sz="1000" baseline="0" dirty="0" err="1" smtClean="0"/>
                        <a:t>Graduates</a:t>
                      </a:r>
                      <a:r>
                        <a:rPr lang="nl-BE" sz="1000" baseline="0" dirty="0" smtClean="0"/>
                        <a:t> traject (maart)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nl-BE" sz="1000" baseline="0" dirty="0" smtClean="0"/>
                        <a:t>Ervaren professionals: standaard selectieproces, </a:t>
                      </a:r>
                      <a:r>
                        <a:rPr lang="nl-BE" sz="1000" i="1" baseline="0" dirty="0" smtClean="0"/>
                        <a:t>zelfs indien geen geschikte vacature </a:t>
                      </a:r>
                      <a:endParaRPr lang="nl-BE" sz="1000" i="1" dirty="0"/>
                    </a:p>
                  </a:txBody>
                  <a:tcPr marL="91452" marR="91452" marT="45752" marB="4575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BE" sz="1000" dirty="0" smtClean="0"/>
                        <a:t>Young </a:t>
                      </a:r>
                      <a:r>
                        <a:rPr lang="nl-BE" sz="1000" dirty="0" err="1" smtClean="0"/>
                        <a:t>Graduates</a:t>
                      </a:r>
                      <a:r>
                        <a:rPr lang="nl-BE" sz="1000" dirty="0" smtClean="0"/>
                        <a:t> traject </a:t>
                      </a:r>
                      <a:endParaRPr lang="nl-BE" sz="1000" i="1" dirty="0"/>
                    </a:p>
                  </a:txBody>
                  <a:tcPr marL="91452" marR="91452" marT="45752" marB="45752" anchor="ctr"/>
                </a:tc>
              </a:tr>
              <a:tr h="1006122">
                <a:tc>
                  <a:txBody>
                    <a:bodyPr/>
                    <a:lstStyle/>
                    <a:p>
                      <a:pPr algn="ctr"/>
                      <a:r>
                        <a:rPr lang="nl-BE" sz="1100" dirty="0" smtClean="0"/>
                        <a:t>Industrieel ingenieur</a:t>
                      </a:r>
                      <a:endParaRPr lang="nl-BE" sz="1100" dirty="0"/>
                    </a:p>
                  </a:txBody>
                  <a:tcPr marL="91452" marR="91452" marT="45752" marB="45752" anchor="ctr"/>
                </a:tc>
                <a:tc vMerge="1">
                  <a:txBody>
                    <a:bodyPr/>
                    <a:lstStyle/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nl-BE" sz="1000" dirty="0" smtClean="0"/>
                        <a:t>Schoolverlater: standaard selectieproces</a:t>
                      </a:r>
                      <a:endParaRPr lang="nl-BE" sz="1000" baseline="0" dirty="0" smtClean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nl-BE" sz="1000" baseline="0" dirty="0" smtClean="0"/>
                        <a:t>Ervaren professionals: standaard selectieproces, </a:t>
                      </a:r>
                      <a:r>
                        <a:rPr lang="nl-BE" sz="1000" i="1" baseline="0" dirty="0" smtClean="0"/>
                        <a:t>enkel indien geschikte vacature</a:t>
                      </a:r>
                      <a:endParaRPr lang="nl-BE" sz="1000" i="1" dirty="0"/>
                    </a:p>
                  </a:txBody>
                  <a:tcPr marL="91452" marR="91452" marT="45752" marB="45752"/>
                </a:tc>
                <a:tc vMerge="1">
                  <a:txBody>
                    <a:bodyPr/>
                    <a:lstStyle/>
                    <a:p>
                      <a:endParaRPr lang="nl-BE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:\BASF\fotodatabank communicatiedienst\01. Presentatiemateriaal (PPT-templates, logo ...)\02. Logo's\basf_logo_donkerblauw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60"/>
          <a:stretch/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:\BASF\fotodatabank communicatiedienst\01. Presentatiemateriaal (PPT-templates, logo ...)\02. Logo's\basf_logo_donkerblauw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1685005"/>
            <a:ext cx="6984777" cy="348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14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313" y="-84682"/>
            <a:ext cx="9227987" cy="69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nsparant"/>
          <p:cNvSpPr/>
          <p:nvPr/>
        </p:nvSpPr>
        <p:spPr>
          <a:xfrm>
            <a:off x="150813" y="0"/>
            <a:ext cx="8851900" cy="685641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000"/>
                </a:schemeClr>
              </a:gs>
              <a:gs pos="63000">
                <a:schemeClr val="tx1">
                  <a:alpha val="8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49" name="fotostrook l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45"/>
          <a:stretch/>
        </p:blipFill>
        <p:spPr bwMode="auto">
          <a:xfrm>
            <a:off x="-57312" y="-84682"/>
            <a:ext cx="208126" cy="69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fotostrook 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3"/>
          <a:stretch/>
        </p:blipFill>
        <p:spPr bwMode="auto">
          <a:xfrm>
            <a:off x="9001125" y="-84682"/>
            <a:ext cx="169549" cy="69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kaart België"/>
          <p:cNvSpPr>
            <a:spLocks/>
          </p:cNvSpPr>
          <p:nvPr/>
        </p:nvSpPr>
        <p:spPr bwMode="auto">
          <a:xfrm>
            <a:off x="1604385" y="1554741"/>
            <a:ext cx="6181870" cy="4800094"/>
          </a:xfrm>
          <a:custGeom>
            <a:avLst/>
            <a:gdLst>
              <a:gd name="T0" fmla="*/ 2016 w 2888"/>
              <a:gd name="T1" fmla="*/ 270 h 2245"/>
              <a:gd name="T2" fmla="*/ 2251 w 2888"/>
              <a:gd name="T3" fmla="*/ 304 h 2245"/>
              <a:gd name="T4" fmla="*/ 2438 w 2888"/>
              <a:gd name="T5" fmla="*/ 386 h 2245"/>
              <a:gd name="T6" fmla="*/ 2435 w 2888"/>
              <a:gd name="T7" fmla="*/ 464 h 2245"/>
              <a:gd name="T8" fmla="*/ 2404 w 2888"/>
              <a:gd name="T9" fmla="*/ 570 h 2245"/>
              <a:gd name="T10" fmla="*/ 2350 w 2888"/>
              <a:gd name="T11" fmla="*/ 682 h 2245"/>
              <a:gd name="T12" fmla="*/ 2398 w 2888"/>
              <a:gd name="T13" fmla="*/ 839 h 2245"/>
              <a:gd name="T14" fmla="*/ 2520 w 2888"/>
              <a:gd name="T15" fmla="*/ 846 h 2245"/>
              <a:gd name="T16" fmla="*/ 2673 w 2888"/>
              <a:gd name="T17" fmla="*/ 880 h 2245"/>
              <a:gd name="T18" fmla="*/ 2789 w 2888"/>
              <a:gd name="T19" fmla="*/ 992 h 2245"/>
              <a:gd name="T20" fmla="*/ 2847 w 2888"/>
              <a:gd name="T21" fmla="*/ 1142 h 2245"/>
              <a:gd name="T22" fmla="*/ 2888 w 2888"/>
              <a:gd name="T23" fmla="*/ 1319 h 2245"/>
              <a:gd name="T24" fmla="*/ 2728 w 2888"/>
              <a:gd name="T25" fmla="*/ 1476 h 2245"/>
              <a:gd name="T26" fmla="*/ 2622 w 2888"/>
              <a:gd name="T27" fmla="*/ 1496 h 2245"/>
              <a:gd name="T28" fmla="*/ 2503 w 2888"/>
              <a:gd name="T29" fmla="*/ 1595 h 2245"/>
              <a:gd name="T30" fmla="*/ 2418 w 2888"/>
              <a:gd name="T31" fmla="*/ 1738 h 2245"/>
              <a:gd name="T32" fmla="*/ 2401 w 2888"/>
              <a:gd name="T33" fmla="*/ 1830 h 2245"/>
              <a:gd name="T34" fmla="*/ 2459 w 2888"/>
              <a:gd name="T35" fmla="*/ 2000 h 2245"/>
              <a:gd name="T36" fmla="*/ 2473 w 2888"/>
              <a:gd name="T37" fmla="*/ 2143 h 2245"/>
              <a:gd name="T38" fmla="*/ 2398 w 2888"/>
              <a:gd name="T39" fmla="*/ 2201 h 2245"/>
              <a:gd name="T40" fmla="*/ 2193 w 2888"/>
              <a:gd name="T41" fmla="*/ 2245 h 2245"/>
              <a:gd name="T42" fmla="*/ 2169 w 2888"/>
              <a:gd name="T43" fmla="*/ 2143 h 2245"/>
              <a:gd name="T44" fmla="*/ 2040 w 2888"/>
              <a:gd name="T45" fmla="*/ 2027 h 2245"/>
              <a:gd name="T46" fmla="*/ 1911 w 2888"/>
              <a:gd name="T47" fmla="*/ 1949 h 2245"/>
              <a:gd name="T48" fmla="*/ 1740 w 2888"/>
              <a:gd name="T49" fmla="*/ 1908 h 2245"/>
              <a:gd name="T50" fmla="*/ 1693 w 2888"/>
              <a:gd name="T51" fmla="*/ 1731 h 2245"/>
              <a:gd name="T52" fmla="*/ 1727 w 2888"/>
              <a:gd name="T53" fmla="*/ 1585 h 2245"/>
              <a:gd name="T54" fmla="*/ 1768 w 2888"/>
              <a:gd name="T55" fmla="*/ 1530 h 2245"/>
              <a:gd name="T56" fmla="*/ 1645 w 2888"/>
              <a:gd name="T57" fmla="*/ 1561 h 2245"/>
              <a:gd name="T58" fmla="*/ 1607 w 2888"/>
              <a:gd name="T59" fmla="*/ 1625 h 2245"/>
              <a:gd name="T60" fmla="*/ 1475 w 2888"/>
              <a:gd name="T61" fmla="*/ 1738 h 2245"/>
              <a:gd name="T62" fmla="*/ 1240 w 2888"/>
              <a:gd name="T63" fmla="*/ 1728 h 2245"/>
              <a:gd name="T64" fmla="*/ 1212 w 2888"/>
              <a:gd name="T65" fmla="*/ 1636 h 2245"/>
              <a:gd name="T66" fmla="*/ 1192 w 2888"/>
              <a:gd name="T67" fmla="*/ 1534 h 2245"/>
              <a:gd name="T68" fmla="*/ 1209 w 2888"/>
              <a:gd name="T69" fmla="*/ 1360 h 2245"/>
              <a:gd name="T70" fmla="*/ 1100 w 2888"/>
              <a:gd name="T71" fmla="*/ 1282 h 2245"/>
              <a:gd name="T72" fmla="*/ 838 w 2888"/>
              <a:gd name="T73" fmla="*/ 1264 h 2245"/>
              <a:gd name="T74" fmla="*/ 712 w 2888"/>
              <a:gd name="T75" fmla="*/ 1135 h 2245"/>
              <a:gd name="T76" fmla="*/ 613 w 2888"/>
              <a:gd name="T77" fmla="*/ 1128 h 2245"/>
              <a:gd name="T78" fmla="*/ 528 w 2888"/>
              <a:gd name="T79" fmla="*/ 890 h 2245"/>
              <a:gd name="T80" fmla="*/ 398 w 2888"/>
              <a:gd name="T81" fmla="*/ 812 h 2245"/>
              <a:gd name="T82" fmla="*/ 283 w 2888"/>
              <a:gd name="T83" fmla="*/ 863 h 2245"/>
              <a:gd name="T84" fmla="*/ 140 w 2888"/>
              <a:gd name="T85" fmla="*/ 798 h 2245"/>
              <a:gd name="T86" fmla="*/ 44 w 2888"/>
              <a:gd name="T87" fmla="*/ 723 h 2245"/>
              <a:gd name="T88" fmla="*/ 20 w 2888"/>
              <a:gd name="T89" fmla="*/ 556 h 2245"/>
              <a:gd name="T90" fmla="*/ 286 w 2888"/>
              <a:gd name="T91" fmla="*/ 304 h 2245"/>
              <a:gd name="T92" fmla="*/ 606 w 2888"/>
              <a:gd name="T93" fmla="*/ 147 h 2245"/>
              <a:gd name="T94" fmla="*/ 739 w 2888"/>
              <a:gd name="T95" fmla="*/ 284 h 2245"/>
              <a:gd name="T96" fmla="*/ 923 w 2888"/>
              <a:gd name="T97" fmla="*/ 267 h 2245"/>
              <a:gd name="T98" fmla="*/ 1025 w 2888"/>
              <a:gd name="T99" fmla="*/ 331 h 2245"/>
              <a:gd name="T100" fmla="*/ 1274 w 2888"/>
              <a:gd name="T101" fmla="*/ 147 h 2245"/>
              <a:gd name="T102" fmla="*/ 1413 w 2888"/>
              <a:gd name="T103" fmla="*/ 154 h 2245"/>
              <a:gd name="T104" fmla="*/ 1536 w 2888"/>
              <a:gd name="T105" fmla="*/ 79 h 2245"/>
              <a:gd name="T106" fmla="*/ 1699 w 2888"/>
              <a:gd name="T107" fmla="*/ 73 h 2245"/>
              <a:gd name="T108" fmla="*/ 1764 w 2888"/>
              <a:gd name="T109" fmla="*/ 100 h 2245"/>
              <a:gd name="T110" fmla="*/ 1890 w 2888"/>
              <a:gd name="T111" fmla="*/ 124 h 2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88" h="2245">
                <a:moveTo>
                  <a:pt x="1938" y="209"/>
                </a:moveTo>
                <a:cubicBezTo>
                  <a:pt x="1962" y="212"/>
                  <a:pt x="1975" y="207"/>
                  <a:pt x="1999" y="205"/>
                </a:cubicBezTo>
                <a:cubicBezTo>
                  <a:pt x="2007" y="215"/>
                  <a:pt x="2011" y="212"/>
                  <a:pt x="2013" y="229"/>
                </a:cubicBezTo>
                <a:cubicBezTo>
                  <a:pt x="2007" y="237"/>
                  <a:pt x="2004" y="248"/>
                  <a:pt x="2003" y="260"/>
                </a:cubicBezTo>
                <a:cubicBezTo>
                  <a:pt x="2009" y="264"/>
                  <a:pt x="2008" y="267"/>
                  <a:pt x="2016" y="270"/>
                </a:cubicBezTo>
                <a:cubicBezTo>
                  <a:pt x="2030" y="278"/>
                  <a:pt x="2078" y="268"/>
                  <a:pt x="2098" y="270"/>
                </a:cubicBezTo>
                <a:cubicBezTo>
                  <a:pt x="2103" y="259"/>
                  <a:pt x="2102" y="258"/>
                  <a:pt x="2118" y="256"/>
                </a:cubicBezTo>
                <a:cubicBezTo>
                  <a:pt x="2131" y="260"/>
                  <a:pt x="2143" y="263"/>
                  <a:pt x="2156" y="267"/>
                </a:cubicBezTo>
                <a:cubicBezTo>
                  <a:pt x="2164" y="254"/>
                  <a:pt x="2196" y="234"/>
                  <a:pt x="2210" y="229"/>
                </a:cubicBezTo>
                <a:cubicBezTo>
                  <a:pt x="2236" y="260"/>
                  <a:pt x="2253" y="240"/>
                  <a:pt x="2251" y="304"/>
                </a:cubicBezTo>
                <a:cubicBezTo>
                  <a:pt x="2265" y="313"/>
                  <a:pt x="2285" y="341"/>
                  <a:pt x="2295" y="345"/>
                </a:cubicBezTo>
                <a:cubicBezTo>
                  <a:pt x="2303" y="348"/>
                  <a:pt x="2375" y="360"/>
                  <a:pt x="2381" y="359"/>
                </a:cubicBezTo>
                <a:cubicBezTo>
                  <a:pt x="2385" y="358"/>
                  <a:pt x="2398" y="351"/>
                  <a:pt x="2404" y="352"/>
                </a:cubicBezTo>
                <a:cubicBezTo>
                  <a:pt x="2408" y="352"/>
                  <a:pt x="2432" y="365"/>
                  <a:pt x="2435" y="369"/>
                </a:cubicBezTo>
                <a:cubicBezTo>
                  <a:pt x="2436" y="374"/>
                  <a:pt x="2437" y="380"/>
                  <a:pt x="2438" y="386"/>
                </a:cubicBezTo>
                <a:cubicBezTo>
                  <a:pt x="2439" y="386"/>
                  <a:pt x="2470" y="392"/>
                  <a:pt x="2473" y="393"/>
                </a:cubicBezTo>
                <a:cubicBezTo>
                  <a:pt x="2473" y="395"/>
                  <a:pt x="2473" y="397"/>
                  <a:pt x="2473" y="399"/>
                </a:cubicBezTo>
                <a:cubicBezTo>
                  <a:pt x="2456" y="408"/>
                  <a:pt x="2446" y="412"/>
                  <a:pt x="2445" y="437"/>
                </a:cubicBezTo>
                <a:cubicBezTo>
                  <a:pt x="2450" y="439"/>
                  <a:pt x="2452" y="441"/>
                  <a:pt x="2455" y="444"/>
                </a:cubicBezTo>
                <a:cubicBezTo>
                  <a:pt x="2437" y="444"/>
                  <a:pt x="2436" y="446"/>
                  <a:pt x="2435" y="464"/>
                </a:cubicBezTo>
                <a:cubicBezTo>
                  <a:pt x="2438" y="470"/>
                  <a:pt x="2436" y="470"/>
                  <a:pt x="2435" y="481"/>
                </a:cubicBezTo>
                <a:cubicBezTo>
                  <a:pt x="2431" y="481"/>
                  <a:pt x="2426" y="481"/>
                  <a:pt x="2421" y="481"/>
                </a:cubicBezTo>
                <a:cubicBezTo>
                  <a:pt x="2415" y="494"/>
                  <a:pt x="2407" y="509"/>
                  <a:pt x="2404" y="525"/>
                </a:cubicBezTo>
                <a:cubicBezTo>
                  <a:pt x="2414" y="531"/>
                  <a:pt x="2413" y="529"/>
                  <a:pt x="2415" y="542"/>
                </a:cubicBezTo>
                <a:cubicBezTo>
                  <a:pt x="2411" y="552"/>
                  <a:pt x="2408" y="561"/>
                  <a:pt x="2404" y="570"/>
                </a:cubicBezTo>
                <a:cubicBezTo>
                  <a:pt x="2392" y="583"/>
                  <a:pt x="2381" y="583"/>
                  <a:pt x="2377" y="607"/>
                </a:cubicBezTo>
                <a:cubicBezTo>
                  <a:pt x="2387" y="612"/>
                  <a:pt x="2393" y="610"/>
                  <a:pt x="2398" y="617"/>
                </a:cubicBezTo>
                <a:cubicBezTo>
                  <a:pt x="2387" y="627"/>
                  <a:pt x="2387" y="645"/>
                  <a:pt x="2377" y="655"/>
                </a:cubicBezTo>
                <a:cubicBezTo>
                  <a:pt x="2370" y="656"/>
                  <a:pt x="2364" y="657"/>
                  <a:pt x="2357" y="658"/>
                </a:cubicBezTo>
                <a:cubicBezTo>
                  <a:pt x="2354" y="666"/>
                  <a:pt x="2352" y="674"/>
                  <a:pt x="2350" y="682"/>
                </a:cubicBezTo>
                <a:cubicBezTo>
                  <a:pt x="2337" y="701"/>
                  <a:pt x="2319" y="677"/>
                  <a:pt x="2319" y="730"/>
                </a:cubicBezTo>
                <a:cubicBezTo>
                  <a:pt x="2322" y="734"/>
                  <a:pt x="2322" y="738"/>
                  <a:pt x="2323" y="747"/>
                </a:cubicBezTo>
                <a:cubicBezTo>
                  <a:pt x="2368" y="772"/>
                  <a:pt x="2355" y="793"/>
                  <a:pt x="2347" y="835"/>
                </a:cubicBezTo>
                <a:cubicBezTo>
                  <a:pt x="2351" y="838"/>
                  <a:pt x="2354" y="839"/>
                  <a:pt x="2357" y="842"/>
                </a:cubicBezTo>
                <a:cubicBezTo>
                  <a:pt x="2373" y="838"/>
                  <a:pt x="2378" y="837"/>
                  <a:pt x="2398" y="839"/>
                </a:cubicBezTo>
                <a:cubicBezTo>
                  <a:pt x="2403" y="827"/>
                  <a:pt x="2408" y="821"/>
                  <a:pt x="2415" y="812"/>
                </a:cubicBezTo>
                <a:cubicBezTo>
                  <a:pt x="2416" y="812"/>
                  <a:pt x="2417" y="812"/>
                  <a:pt x="2418" y="812"/>
                </a:cubicBezTo>
                <a:cubicBezTo>
                  <a:pt x="2424" y="831"/>
                  <a:pt x="2435" y="828"/>
                  <a:pt x="2449" y="842"/>
                </a:cubicBezTo>
                <a:cubicBezTo>
                  <a:pt x="2464" y="838"/>
                  <a:pt x="2493" y="830"/>
                  <a:pt x="2500" y="832"/>
                </a:cubicBezTo>
                <a:cubicBezTo>
                  <a:pt x="2508" y="840"/>
                  <a:pt x="2506" y="843"/>
                  <a:pt x="2520" y="846"/>
                </a:cubicBezTo>
                <a:cubicBezTo>
                  <a:pt x="2534" y="837"/>
                  <a:pt x="2595" y="835"/>
                  <a:pt x="2612" y="849"/>
                </a:cubicBezTo>
                <a:cubicBezTo>
                  <a:pt x="2615" y="853"/>
                  <a:pt x="2614" y="852"/>
                  <a:pt x="2616" y="859"/>
                </a:cubicBezTo>
                <a:cubicBezTo>
                  <a:pt x="2613" y="864"/>
                  <a:pt x="2613" y="868"/>
                  <a:pt x="2612" y="876"/>
                </a:cubicBezTo>
                <a:cubicBezTo>
                  <a:pt x="2620" y="880"/>
                  <a:pt x="2620" y="882"/>
                  <a:pt x="2633" y="883"/>
                </a:cubicBezTo>
                <a:cubicBezTo>
                  <a:pt x="2640" y="878"/>
                  <a:pt x="2660" y="879"/>
                  <a:pt x="2673" y="880"/>
                </a:cubicBezTo>
                <a:cubicBezTo>
                  <a:pt x="2681" y="914"/>
                  <a:pt x="2710" y="926"/>
                  <a:pt x="2721" y="958"/>
                </a:cubicBezTo>
                <a:cubicBezTo>
                  <a:pt x="2715" y="964"/>
                  <a:pt x="2715" y="961"/>
                  <a:pt x="2718" y="968"/>
                </a:cubicBezTo>
                <a:cubicBezTo>
                  <a:pt x="2720" y="977"/>
                  <a:pt x="2724" y="981"/>
                  <a:pt x="2728" y="989"/>
                </a:cubicBezTo>
                <a:cubicBezTo>
                  <a:pt x="2755" y="982"/>
                  <a:pt x="2765" y="992"/>
                  <a:pt x="2789" y="989"/>
                </a:cubicBezTo>
                <a:cubicBezTo>
                  <a:pt x="2789" y="990"/>
                  <a:pt x="2789" y="991"/>
                  <a:pt x="2789" y="992"/>
                </a:cubicBezTo>
                <a:cubicBezTo>
                  <a:pt x="2779" y="998"/>
                  <a:pt x="2777" y="1000"/>
                  <a:pt x="2776" y="1016"/>
                </a:cubicBezTo>
                <a:cubicBezTo>
                  <a:pt x="2770" y="1016"/>
                  <a:pt x="2764" y="1016"/>
                  <a:pt x="2759" y="1016"/>
                </a:cubicBezTo>
                <a:cubicBezTo>
                  <a:pt x="2748" y="1043"/>
                  <a:pt x="2722" y="1039"/>
                  <a:pt x="2721" y="1077"/>
                </a:cubicBezTo>
                <a:cubicBezTo>
                  <a:pt x="2735" y="1090"/>
                  <a:pt x="2743" y="1132"/>
                  <a:pt x="2772" y="1135"/>
                </a:cubicBezTo>
                <a:cubicBezTo>
                  <a:pt x="2786" y="1123"/>
                  <a:pt x="2826" y="1133"/>
                  <a:pt x="2847" y="1142"/>
                </a:cubicBezTo>
                <a:cubicBezTo>
                  <a:pt x="2845" y="1151"/>
                  <a:pt x="2844" y="1157"/>
                  <a:pt x="2844" y="1169"/>
                </a:cubicBezTo>
                <a:cubicBezTo>
                  <a:pt x="2854" y="1175"/>
                  <a:pt x="2864" y="1180"/>
                  <a:pt x="2868" y="1193"/>
                </a:cubicBezTo>
                <a:cubicBezTo>
                  <a:pt x="2868" y="1211"/>
                  <a:pt x="2846" y="1241"/>
                  <a:pt x="2844" y="1264"/>
                </a:cubicBezTo>
                <a:cubicBezTo>
                  <a:pt x="2861" y="1276"/>
                  <a:pt x="2873" y="1295"/>
                  <a:pt x="2888" y="1309"/>
                </a:cubicBezTo>
                <a:cubicBezTo>
                  <a:pt x="2888" y="1312"/>
                  <a:pt x="2888" y="1316"/>
                  <a:pt x="2888" y="1319"/>
                </a:cubicBezTo>
                <a:cubicBezTo>
                  <a:pt x="2877" y="1321"/>
                  <a:pt x="2874" y="1328"/>
                  <a:pt x="2868" y="1329"/>
                </a:cubicBezTo>
                <a:cubicBezTo>
                  <a:pt x="2862" y="1330"/>
                  <a:pt x="2841" y="1319"/>
                  <a:pt x="2823" y="1319"/>
                </a:cubicBezTo>
                <a:cubicBezTo>
                  <a:pt x="2814" y="1338"/>
                  <a:pt x="2808" y="1356"/>
                  <a:pt x="2799" y="1380"/>
                </a:cubicBezTo>
                <a:cubicBezTo>
                  <a:pt x="2761" y="1380"/>
                  <a:pt x="2719" y="1410"/>
                  <a:pt x="2711" y="1438"/>
                </a:cubicBezTo>
                <a:cubicBezTo>
                  <a:pt x="2724" y="1446"/>
                  <a:pt x="2725" y="1457"/>
                  <a:pt x="2728" y="1476"/>
                </a:cubicBezTo>
                <a:cubicBezTo>
                  <a:pt x="2717" y="1476"/>
                  <a:pt x="2707" y="1477"/>
                  <a:pt x="2701" y="1482"/>
                </a:cubicBezTo>
                <a:cubicBezTo>
                  <a:pt x="2695" y="1489"/>
                  <a:pt x="2695" y="1495"/>
                  <a:pt x="2687" y="1499"/>
                </a:cubicBezTo>
                <a:cubicBezTo>
                  <a:pt x="2680" y="1489"/>
                  <a:pt x="2667" y="1487"/>
                  <a:pt x="2650" y="1486"/>
                </a:cubicBezTo>
                <a:cubicBezTo>
                  <a:pt x="2648" y="1491"/>
                  <a:pt x="2647" y="1494"/>
                  <a:pt x="2646" y="1503"/>
                </a:cubicBezTo>
                <a:cubicBezTo>
                  <a:pt x="2636" y="1502"/>
                  <a:pt x="2630" y="1499"/>
                  <a:pt x="2622" y="1496"/>
                </a:cubicBezTo>
                <a:cubicBezTo>
                  <a:pt x="2617" y="1481"/>
                  <a:pt x="2620" y="1476"/>
                  <a:pt x="2599" y="1476"/>
                </a:cubicBezTo>
                <a:cubicBezTo>
                  <a:pt x="2591" y="1483"/>
                  <a:pt x="2569" y="1487"/>
                  <a:pt x="2558" y="1489"/>
                </a:cubicBezTo>
                <a:cubicBezTo>
                  <a:pt x="2557" y="1504"/>
                  <a:pt x="2555" y="1519"/>
                  <a:pt x="2554" y="1534"/>
                </a:cubicBezTo>
                <a:cubicBezTo>
                  <a:pt x="2536" y="1537"/>
                  <a:pt x="2516" y="1544"/>
                  <a:pt x="2510" y="1561"/>
                </a:cubicBezTo>
                <a:cubicBezTo>
                  <a:pt x="2502" y="1572"/>
                  <a:pt x="2506" y="1589"/>
                  <a:pt x="2503" y="1595"/>
                </a:cubicBezTo>
                <a:cubicBezTo>
                  <a:pt x="2497" y="1606"/>
                  <a:pt x="2481" y="1597"/>
                  <a:pt x="2476" y="1625"/>
                </a:cubicBezTo>
                <a:cubicBezTo>
                  <a:pt x="2484" y="1631"/>
                  <a:pt x="2483" y="1631"/>
                  <a:pt x="2483" y="1636"/>
                </a:cubicBezTo>
                <a:cubicBezTo>
                  <a:pt x="2472" y="1659"/>
                  <a:pt x="2453" y="1659"/>
                  <a:pt x="2452" y="1690"/>
                </a:cubicBezTo>
                <a:cubicBezTo>
                  <a:pt x="2459" y="1696"/>
                  <a:pt x="2462" y="1700"/>
                  <a:pt x="2459" y="1707"/>
                </a:cubicBezTo>
                <a:cubicBezTo>
                  <a:pt x="2447" y="1718"/>
                  <a:pt x="2424" y="1721"/>
                  <a:pt x="2418" y="1738"/>
                </a:cubicBezTo>
                <a:cubicBezTo>
                  <a:pt x="2410" y="1750"/>
                  <a:pt x="2415" y="1765"/>
                  <a:pt x="2408" y="1779"/>
                </a:cubicBezTo>
                <a:cubicBezTo>
                  <a:pt x="2402" y="1790"/>
                  <a:pt x="2389" y="1792"/>
                  <a:pt x="2384" y="1806"/>
                </a:cubicBezTo>
                <a:cubicBezTo>
                  <a:pt x="2394" y="1812"/>
                  <a:pt x="2407" y="1818"/>
                  <a:pt x="2418" y="1823"/>
                </a:cubicBezTo>
                <a:cubicBezTo>
                  <a:pt x="2418" y="1824"/>
                  <a:pt x="2418" y="1825"/>
                  <a:pt x="2418" y="1826"/>
                </a:cubicBezTo>
                <a:cubicBezTo>
                  <a:pt x="2409" y="1827"/>
                  <a:pt x="2406" y="1828"/>
                  <a:pt x="2401" y="1830"/>
                </a:cubicBezTo>
                <a:cubicBezTo>
                  <a:pt x="2400" y="1847"/>
                  <a:pt x="2393" y="1855"/>
                  <a:pt x="2391" y="1864"/>
                </a:cubicBezTo>
                <a:cubicBezTo>
                  <a:pt x="2394" y="1884"/>
                  <a:pt x="2398" y="1905"/>
                  <a:pt x="2401" y="1925"/>
                </a:cubicBezTo>
                <a:cubicBezTo>
                  <a:pt x="2411" y="1925"/>
                  <a:pt x="2421" y="1925"/>
                  <a:pt x="2432" y="1925"/>
                </a:cubicBezTo>
                <a:cubicBezTo>
                  <a:pt x="2437" y="1945"/>
                  <a:pt x="2454" y="1960"/>
                  <a:pt x="2459" y="1976"/>
                </a:cubicBezTo>
                <a:cubicBezTo>
                  <a:pt x="2461" y="1983"/>
                  <a:pt x="2456" y="1992"/>
                  <a:pt x="2459" y="2000"/>
                </a:cubicBezTo>
                <a:cubicBezTo>
                  <a:pt x="2472" y="2005"/>
                  <a:pt x="2485" y="2003"/>
                  <a:pt x="2496" y="2010"/>
                </a:cubicBezTo>
                <a:cubicBezTo>
                  <a:pt x="2492" y="2023"/>
                  <a:pt x="2476" y="2041"/>
                  <a:pt x="2483" y="2055"/>
                </a:cubicBezTo>
                <a:cubicBezTo>
                  <a:pt x="2500" y="2069"/>
                  <a:pt x="2514" y="2058"/>
                  <a:pt x="2513" y="2092"/>
                </a:cubicBezTo>
                <a:cubicBezTo>
                  <a:pt x="2492" y="2099"/>
                  <a:pt x="2503" y="2108"/>
                  <a:pt x="2493" y="2126"/>
                </a:cubicBezTo>
                <a:cubicBezTo>
                  <a:pt x="2490" y="2131"/>
                  <a:pt x="2477" y="2139"/>
                  <a:pt x="2473" y="2143"/>
                </a:cubicBezTo>
                <a:cubicBezTo>
                  <a:pt x="2477" y="2154"/>
                  <a:pt x="2483" y="2158"/>
                  <a:pt x="2486" y="2170"/>
                </a:cubicBezTo>
                <a:cubicBezTo>
                  <a:pt x="2470" y="2176"/>
                  <a:pt x="2468" y="2187"/>
                  <a:pt x="2449" y="2191"/>
                </a:cubicBezTo>
                <a:cubicBezTo>
                  <a:pt x="2435" y="2180"/>
                  <a:pt x="2424" y="2176"/>
                  <a:pt x="2408" y="2177"/>
                </a:cubicBezTo>
                <a:cubicBezTo>
                  <a:pt x="2408" y="2178"/>
                  <a:pt x="2408" y="2179"/>
                  <a:pt x="2408" y="2181"/>
                </a:cubicBezTo>
                <a:cubicBezTo>
                  <a:pt x="2403" y="2186"/>
                  <a:pt x="2402" y="2195"/>
                  <a:pt x="2398" y="2201"/>
                </a:cubicBezTo>
                <a:cubicBezTo>
                  <a:pt x="2396" y="2200"/>
                  <a:pt x="2341" y="2191"/>
                  <a:pt x="2323" y="2191"/>
                </a:cubicBezTo>
                <a:cubicBezTo>
                  <a:pt x="2317" y="2198"/>
                  <a:pt x="2307" y="2201"/>
                  <a:pt x="2302" y="2208"/>
                </a:cubicBezTo>
                <a:cubicBezTo>
                  <a:pt x="2298" y="2214"/>
                  <a:pt x="2299" y="2226"/>
                  <a:pt x="2295" y="2232"/>
                </a:cubicBezTo>
                <a:cubicBezTo>
                  <a:pt x="2286" y="2218"/>
                  <a:pt x="2275" y="2214"/>
                  <a:pt x="2251" y="2215"/>
                </a:cubicBezTo>
                <a:cubicBezTo>
                  <a:pt x="2238" y="2237"/>
                  <a:pt x="2217" y="2233"/>
                  <a:pt x="2193" y="2245"/>
                </a:cubicBezTo>
                <a:cubicBezTo>
                  <a:pt x="2190" y="2237"/>
                  <a:pt x="2187" y="2238"/>
                  <a:pt x="2183" y="2232"/>
                </a:cubicBezTo>
                <a:cubicBezTo>
                  <a:pt x="2207" y="2217"/>
                  <a:pt x="2188" y="2208"/>
                  <a:pt x="2183" y="2187"/>
                </a:cubicBezTo>
                <a:cubicBezTo>
                  <a:pt x="2186" y="2183"/>
                  <a:pt x="2186" y="2182"/>
                  <a:pt x="2186" y="2174"/>
                </a:cubicBezTo>
                <a:cubicBezTo>
                  <a:pt x="2179" y="2173"/>
                  <a:pt x="2180" y="2173"/>
                  <a:pt x="2176" y="2170"/>
                </a:cubicBezTo>
                <a:cubicBezTo>
                  <a:pt x="2171" y="2163"/>
                  <a:pt x="2174" y="2153"/>
                  <a:pt x="2169" y="2143"/>
                </a:cubicBezTo>
                <a:cubicBezTo>
                  <a:pt x="2162" y="2129"/>
                  <a:pt x="2115" y="2097"/>
                  <a:pt x="2101" y="2102"/>
                </a:cubicBezTo>
                <a:cubicBezTo>
                  <a:pt x="2090" y="2107"/>
                  <a:pt x="2090" y="2112"/>
                  <a:pt x="2077" y="2116"/>
                </a:cubicBezTo>
                <a:cubicBezTo>
                  <a:pt x="2077" y="2111"/>
                  <a:pt x="2077" y="2107"/>
                  <a:pt x="2077" y="2102"/>
                </a:cubicBezTo>
                <a:cubicBezTo>
                  <a:pt x="2086" y="2097"/>
                  <a:pt x="2094" y="2086"/>
                  <a:pt x="2091" y="2078"/>
                </a:cubicBezTo>
                <a:cubicBezTo>
                  <a:pt x="2083" y="2052"/>
                  <a:pt x="2057" y="2045"/>
                  <a:pt x="2040" y="2027"/>
                </a:cubicBezTo>
                <a:cubicBezTo>
                  <a:pt x="2009" y="2033"/>
                  <a:pt x="1998" y="2029"/>
                  <a:pt x="1968" y="2027"/>
                </a:cubicBezTo>
                <a:cubicBezTo>
                  <a:pt x="1968" y="2016"/>
                  <a:pt x="1967" y="2010"/>
                  <a:pt x="1962" y="2004"/>
                </a:cubicBezTo>
                <a:cubicBezTo>
                  <a:pt x="1958" y="2001"/>
                  <a:pt x="1958" y="2001"/>
                  <a:pt x="1951" y="2000"/>
                </a:cubicBezTo>
                <a:cubicBezTo>
                  <a:pt x="1947" y="2003"/>
                  <a:pt x="1946" y="2003"/>
                  <a:pt x="1938" y="2004"/>
                </a:cubicBezTo>
                <a:cubicBezTo>
                  <a:pt x="1940" y="1992"/>
                  <a:pt x="1923" y="1955"/>
                  <a:pt x="1911" y="1949"/>
                </a:cubicBezTo>
                <a:cubicBezTo>
                  <a:pt x="1905" y="1950"/>
                  <a:pt x="1899" y="1951"/>
                  <a:pt x="1894" y="1952"/>
                </a:cubicBezTo>
                <a:cubicBezTo>
                  <a:pt x="1891" y="1949"/>
                  <a:pt x="1889" y="1946"/>
                  <a:pt x="1887" y="1942"/>
                </a:cubicBezTo>
                <a:cubicBezTo>
                  <a:pt x="1877" y="1938"/>
                  <a:pt x="1867" y="1943"/>
                  <a:pt x="1859" y="1939"/>
                </a:cubicBezTo>
                <a:cubicBezTo>
                  <a:pt x="1836" y="1925"/>
                  <a:pt x="1844" y="1904"/>
                  <a:pt x="1802" y="1905"/>
                </a:cubicBezTo>
                <a:cubicBezTo>
                  <a:pt x="1790" y="1919"/>
                  <a:pt x="1753" y="1933"/>
                  <a:pt x="1740" y="1908"/>
                </a:cubicBezTo>
                <a:cubicBezTo>
                  <a:pt x="1753" y="1896"/>
                  <a:pt x="1748" y="1886"/>
                  <a:pt x="1747" y="1864"/>
                </a:cubicBezTo>
                <a:cubicBezTo>
                  <a:pt x="1741" y="1861"/>
                  <a:pt x="1738" y="1858"/>
                  <a:pt x="1733" y="1854"/>
                </a:cubicBezTo>
                <a:cubicBezTo>
                  <a:pt x="1743" y="1823"/>
                  <a:pt x="1757" y="1812"/>
                  <a:pt x="1754" y="1772"/>
                </a:cubicBezTo>
                <a:cubicBezTo>
                  <a:pt x="1741" y="1763"/>
                  <a:pt x="1738" y="1747"/>
                  <a:pt x="1723" y="1741"/>
                </a:cubicBezTo>
                <a:cubicBezTo>
                  <a:pt x="1715" y="1736"/>
                  <a:pt x="1700" y="1736"/>
                  <a:pt x="1693" y="1731"/>
                </a:cubicBezTo>
                <a:cubicBezTo>
                  <a:pt x="1690" y="1727"/>
                  <a:pt x="1690" y="1723"/>
                  <a:pt x="1689" y="1714"/>
                </a:cubicBezTo>
                <a:cubicBezTo>
                  <a:pt x="1716" y="1704"/>
                  <a:pt x="1702" y="1686"/>
                  <a:pt x="1706" y="1663"/>
                </a:cubicBezTo>
                <a:cubicBezTo>
                  <a:pt x="1709" y="1649"/>
                  <a:pt x="1722" y="1651"/>
                  <a:pt x="1723" y="1629"/>
                </a:cubicBezTo>
                <a:cubicBezTo>
                  <a:pt x="1716" y="1626"/>
                  <a:pt x="1718" y="1626"/>
                  <a:pt x="1713" y="1622"/>
                </a:cubicBezTo>
                <a:cubicBezTo>
                  <a:pt x="1716" y="1617"/>
                  <a:pt x="1740" y="1593"/>
                  <a:pt x="1727" y="1585"/>
                </a:cubicBezTo>
                <a:cubicBezTo>
                  <a:pt x="1729" y="1585"/>
                  <a:pt x="1731" y="1585"/>
                  <a:pt x="1733" y="1585"/>
                </a:cubicBezTo>
                <a:cubicBezTo>
                  <a:pt x="1738" y="1593"/>
                  <a:pt x="1735" y="1590"/>
                  <a:pt x="1747" y="1591"/>
                </a:cubicBezTo>
                <a:cubicBezTo>
                  <a:pt x="1747" y="1589"/>
                  <a:pt x="1747" y="1587"/>
                  <a:pt x="1747" y="1585"/>
                </a:cubicBezTo>
                <a:cubicBezTo>
                  <a:pt x="1751" y="1578"/>
                  <a:pt x="1748" y="1565"/>
                  <a:pt x="1747" y="1551"/>
                </a:cubicBezTo>
                <a:cubicBezTo>
                  <a:pt x="1755" y="1546"/>
                  <a:pt x="1763" y="1539"/>
                  <a:pt x="1768" y="1530"/>
                </a:cubicBezTo>
                <a:cubicBezTo>
                  <a:pt x="1759" y="1525"/>
                  <a:pt x="1755" y="1519"/>
                  <a:pt x="1751" y="1510"/>
                </a:cubicBezTo>
                <a:cubicBezTo>
                  <a:pt x="1721" y="1509"/>
                  <a:pt x="1722" y="1498"/>
                  <a:pt x="1696" y="1496"/>
                </a:cubicBezTo>
                <a:cubicBezTo>
                  <a:pt x="1695" y="1503"/>
                  <a:pt x="1695" y="1503"/>
                  <a:pt x="1693" y="1506"/>
                </a:cubicBezTo>
                <a:cubicBezTo>
                  <a:pt x="1683" y="1516"/>
                  <a:pt x="1663" y="1520"/>
                  <a:pt x="1655" y="1530"/>
                </a:cubicBezTo>
                <a:cubicBezTo>
                  <a:pt x="1652" y="1540"/>
                  <a:pt x="1648" y="1551"/>
                  <a:pt x="1645" y="1561"/>
                </a:cubicBezTo>
                <a:cubicBezTo>
                  <a:pt x="1640" y="1561"/>
                  <a:pt x="1636" y="1561"/>
                  <a:pt x="1631" y="1561"/>
                </a:cubicBezTo>
                <a:cubicBezTo>
                  <a:pt x="1611" y="1572"/>
                  <a:pt x="1595" y="1591"/>
                  <a:pt x="1594" y="1622"/>
                </a:cubicBezTo>
                <a:cubicBezTo>
                  <a:pt x="1595" y="1622"/>
                  <a:pt x="1596" y="1622"/>
                  <a:pt x="1597" y="1622"/>
                </a:cubicBezTo>
                <a:cubicBezTo>
                  <a:pt x="1597" y="1623"/>
                  <a:pt x="1597" y="1624"/>
                  <a:pt x="1597" y="1625"/>
                </a:cubicBezTo>
                <a:cubicBezTo>
                  <a:pt x="1601" y="1625"/>
                  <a:pt x="1604" y="1625"/>
                  <a:pt x="1607" y="1625"/>
                </a:cubicBezTo>
                <a:cubicBezTo>
                  <a:pt x="1608" y="1642"/>
                  <a:pt x="1601" y="1677"/>
                  <a:pt x="1590" y="1683"/>
                </a:cubicBezTo>
                <a:cubicBezTo>
                  <a:pt x="1572" y="1696"/>
                  <a:pt x="1547" y="1688"/>
                  <a:pt x="1522" y="1697"/>
                </a:cubicBezTo>
                <a:cubicBezTo>
                  <a:pt x="1514" y="1700"/>
                  <a:pt x="1512" y="1714"/>
                  <a:pt x="1505" y="1717"/>
                </a:cubicBezTo>
                <a:cubicBezTo>
                  <a:pt x="1499" y="1721"/>
                  <a:pt x="1494" y="1711"/>
                  <a:pt x="1485" y="1717"/>
                </a:cubicBezTo>
                <a:cubicBezTo>
                  <a:pt x="1480" y="1721"/>
                  <a:pt x="1480" y="1734"/>
                  <a:pt x="1475" y="1738"/>
                </a:cubicBezTo>
                <a:cubicBezTo>
                  <a:pt x="1471" y="1740"/>
                  <a:pt x="1430" y="1751"/>
                  <a:pt x="1427" y="1752"/>
                </a:cubicBezTo>
                <a:cubicBezTo>
                  <a:pt x="1420" y="1753"/>
                  <a:pt x="1383" y="1737"/>
                  <a:pt x="1376" y="1734"/>
                </a:cubicBezTo>
                <a:cubicBezTo>
                  <a:pt x="1368" y="1734"/>
                  <a:pt x="1360" y="1734"/>
                  <a:pt x="1352" y="1734"/>
                </a:cubicBezTo>
                <a:cubicBezTo>
                  <a:pt x="1343" y="1731"/>
                  <a:pt x="1336" y="1721"/>
                  <a:pt x="1325" y="1717"/>
                </a:cubicBezTo>
                <a:cubicBezTo>
                  <a:pt x="1296" y="1709"/>
                  <a:pt x="1267" y="1727"/>
                  <a:pt x="1240" y="1728"/>
                </a:cubicBezTo>
                <a:cubicBezTo>
                  <a:pt x="1238" y="1721"/>
                  <a:pt x="1239" y="1721"/>
                  <a:pt x="1236" y="1717"/>
                </a:cubicBezTo>
                <a:cubicBezTo>
                  <a:pt x="1228" y="1711"/>
                  <a:pt x="1215" y="1710"/>
                  <a:pt x="1206" y="1704"/>
                </a:cubicBezTo>
                <a:cubicBezTo>
                  <a:pt x="1212" y="1699"/>
                  <a:pt x="1213" y="1696"/>
                  <a:pt x="1216" y="1687"/>
                </a:cubicBezTo>
                <a:cubicBezTo>
                  <a:pt x="1204" y="1680"/>
                  <a:pt x="1199" y="1677"/>
                  <a:pt x="1199" y="1656"/>
                </a:cubicBezTo>
                <a:cubicBezTo>
                  <a:pt x="1205" y="1650"/>
                  <a:pt x="1209" y="1643"/>
                  <a:pt x="1212" y="1636"/>
                </a:cubicBezTo>
                <a:cubicBezTo>
                  <a:pt x="1234" y="1639"/>
                  <a:pt x="1265" y="1625"/>
                  <a:pt x="1267" y="1598"/>
                </a:cubicBezTo>
                <a:cubicBezTo>
                  <a:pt x="1262" y="1593"/>
                  <a:pt x="1250" y="1580"/>
                  <a:pt x="1246" y="1574"/>
                </a:cubicBezTo>
                <a:cubicBezTo>
                  <a:pt x="1239" y="1560"/>
                  <a:pt x="1252" y="1544"/>
                  <a:pt x="1236" y="1534"/>
                </a:cubicBezTo>
                <a:cubicBezTo>
                  <a:pt x="1222" y="1524"/>
                  <a:pt x="1205" y="1534"/>
                  <a:pt x="1192" y="1537"/>
                </a:cubicBezTo>
                <a:cubicBezTo>
                  <a:pt x="1192" y="1536"/>
                  <a:pt x="1192" y="1535"/>
                  <a:pt x="1192" y="1534"/>
                </a:cubicBezTo>
                <a:cubicBezTo>
                  <a:pt x="1204" y="1518"/>
                  <a:pt x="1211" y="1493"/>
                  <a:pt x="1216" y="1476"/>
                </a:cubicBezTo>
                <a:cubicBezTo>
                  <a:pt x="1220" y="1462"/>
                  <a:pt x="1207" y="1458"/>
                  <a:pt x="1212" y="1452"/>
                </a:cubicBezTo>
                <a:cubicBezTo>
                  <a:pt x="1227" y="1437"/>
                  <a:pt x="1255" y="1416"/>
                  <a:pt x="1257" y="1391"/>
                </a:cubicBezTo>
                <a:cubicBezTo>
                  <a:pt x="1254" y="1387"/>
                  <a:pt x="1255" y="1390"/>
                  <a:pt x="1253" y="1384"/>
                </a:cubicBezTo>
                <a:cubicBezTo>
                  <a:pt x="1242" y="1376"/>
                  <a:pt x="1218" y="1357"/>
                  <a:pt x="1209" y="1360"/>
                </a:cubicBezTo>
                <a:cubicBezTo>
                  <a:pt x="1198" y="1365"/>
                  <a:pt x="1196" y="1376"/>
                  <a:pt x="1192" y="1377"/>
                </a:cubicBezTo>
                <a:cubicBezTo>
                  <a:pt x="1186" y="1368"/>
                  <a:pt x="1188" y="1352"/>
                  <a:pt x="1182" y="1343"/>
                </a:cubicBezTo>
                <a:cubicBezTo>
                  <a:pt x="1174" y="1332"/>
                  <a:pt x="1162" y="1337"/>
                  <a:pt x="1151" y="1329"/>
                </a:cubicBezTo>
                <a:cubicBezTo>
                  <a:pt x="1151" y="1327"/>
                  <a:pt x="1151" y="1325"/>
                  <a:pt x="1151" y="1322"/>
                </a:cubicBezTo>
                <a:cubicBezTo>
                  <a:pt x="1141" y="1312"/>
                  <a:pt x="1116" y="1284"/>
                  <a:pt x="1100" y="1282"/>
                </a:cubicBezTo>
                <a:cubicBezTo>
                  <a:pt x="1093" y="1290"/>
                  <a:pt x="1026" y="1311"/>
                  <a:pt x="1011" y="1312"/>
                </a:cubicBezTo>
                <a:cubicBezTo>
                  <a:pt x="994" y="1282"/>
                  <a:pt x="936" y="1280"/>
                  <a:pt x="889" y="1292"/>
                </a:cubicBezTo>
                <a:cubicBezTo>
                  <a:pt x="884" y="1302"/>
                  <a:pt x="880" y="1314"/>
                  <a:pt x="875" y="1326"/>
                </a:cubicBezTo>
                <a:cubicBezTo>
                  <a:pt x="864" y="1325"/>
                  <a:pt x="863" y="1333"/>
                  <a:pt x="858" y="1326"/>
                </a:cubicBezTo>
                <a:cubicBezTo>
                  <a:pt x="850" y="1317"/>
                  <a:pt x="832" y="1284"/>
                  <a:pt x="838" y="1264"/>
                </a:cubicBezTo>
                <a:cubicBezTo>
                  <a:pt x="841" y="1254"/>
                  <a:pt x="853" y="1245"/>
                  <a:pt x="848" y="1224"/>
                </a:cubicBezTo>
                <a:cubicBezTo>
                  <a:pt x="844" y="1206"/>
                  <a:pt x="838" y="1188"/>
                  <a:pt x="834" y="1169"/>
                </a:cubicBezTo>
                <a:cubicBezTo>
                  <a:pt x="815" y="1160"/>
                  <a:pt x="804" y="1140"/>
                  <a:pt x="790" y="1125"/>
                </a:cubicBezTo>
                <a:cubicBezTo>
                  <a:pt x="766" y="1135"/>
                  <a:pt x="773" y="1120"/>
                  <a:pt x="749" y="1125"/>
                </a:cubicBezTo>
                <a:cubicBezTo>
                  <a:pt x="737" y="1127"/>
                  <a:pt x="725" y="1133"/>
                  <a:pt x="712" y="1135"/>
                </a:cubicBezTo>
                <a:cubicBezTo>
                  <a:pt x="712" y="1133"/>
                  <a:pt x="712" y="1131"/>
                  <a:pt x="712" y="1128"/>
                </a:cubicBezTo>
                <a:cubicBezTo>
                  <a:pt x="721" y="1122"/>
                  <a:pt x="726" y="1114"/>
                  <a:pt x="729" y="1101"/>
                </a:cubicBezTo>
                <a:cubicBezTo>
                  <a:pt x="715" y="1093"/>
                  <a:pt x="707" y="1088"/>
                  <a:pt x="685" y="1087"/>
                </a:cubicBezTo>
                <a:cubicBezTo>
                  <a:pt x="662" y="1127"/>
                  <a:pt x="667" y="1103"/>
                  <a:pt x="630" y="1118"/>
                </a:cubicBezTo>
                <a:cubicBezTo>
                  <a:pt x="623" y="1121"/>
                  <a:pt x="625" y="1126"/>
                  <a:pt x="613" y="1128"/>
                </a:cubicBezTo>
                <a:cubicBezTo>
                  <a:pt x="598" y="1108"/>
                  <a:pt x="561" y="1109"/>
                  <a:pt x="552" y="1084"/>
                </a:cubicBezTo>
                <a:cubicBezTo>
                  <a:pt x="544" y="1070"/>
                  <a:pt x="554" y="1035"/>
                  <a:pt x="548" y="1012"/>
                </a:cubicBezTo>
                <a:cubicBezTo>
                  <a:pt x="540" y="981"/>
                  <a:pt x="523" y="975"/>
                  <a:pt x="521" y="938"/>
                </a:cubicBezTo>
                <a:cubicBezTo>
                  <a:pt x="535" y="934"/>
                  <a:pt x="539" y="932"/>
                  <a:pt x="542" y="917"/>
                </a:cubicBezTo>
                <a:cubicBezTo>
                  <a:pt x="534" y="910"/>
                  <a:pt x="534" y="898"/>
                  <a:pt x="528" y="890"/>
                </a:cubicBezTo>
                <a:cubicBezTo>
                  <a:pt x="519" y="878"/>
                  <a:pt x="505" y="886"/>
                  <a:pt x="497" y="880"/>
                </a:cubicBezTo>
                <a:cubicBezTo>
                  <a:pt x="495" y="872"/>
                  <a:pt x="493" y="864"/>
                  <a:pt x="490" y="856"/>
                </a:cubicBezTo>
                <a:cubicBezTo>
                  <a:pt x="487" y="855"/>
                  <a:pt x="484" y="854"/>
                  <a:pt x="480" y="852"/>
                </a:cubicBezTo>
                <a:cubicBezTo>
                  <a:pt x="467" y="836"/>
                  <a:pt x="463" y="803"/>
                  <a:pt x="443" y="795"/>
                </a:cubicBezTo>
                <a:cubicBezTo>
                  <a:pt x="424" y="784"/>
                  <a:pt x="412" y="808"/>
                  <a:pt x="398" y="812"/>
                </a:cubicBezTo>
                <a:cubicBezTo>
                  <a:pt x="388" y="814"/>
                  <a:pt x="383" y="802"/>
                  <a:pt x="371" y="805"/>
                </a:cubicBezTo>
                <a:cubicBezTo>
                  <a:pt x="361" y="807"/>
                  <a:pt x="329" y="818"/>
                  <a:pt x="320" y="825"/>
                </a:cubicBezTo>
                <a:cubicBezTo>
                  <a:pt x="319" y="829"/>
                  <a:pt x="318" y="832"/>
                  <a:pt x="317" y="835"/>
                </a:cubicBezTo>
                <a:cubicBezTo>
                  <a:pt x="303" y="842"/>
                  <a:pt x="291" y="834"/>
                  <a:pt x="283" y="846"/>
                </a:cubicBezTo>
                <a:cubicBezTo>
                  <a:pt x="283" y="851"/>
                  <a:pt x="283" y="857"/>
                  <a:pt x="283" y="863"/>
                </a:cubicBezTo>
                <a:cubicBezTo>
                  <a:pt x="280" y="869"/>
                  <a:pt x="270" y="886"/>
                  <a:pt x="266" y="893"/>
                </a:cubicBezTo>
                <a:cubicBezTo>
                  <a:pt x="240" y="887"/>
                  <a:pt x="236" y="869"/>
                  <a:pt x="211" y="866"/>
                </a:cubicBezTo>
                <a:cubicBezTo>
                  <a:pt x="203" y="874"/>
                  <a:pt x="199" y="872"/>
                  <a:pt x="187" y="869"/>
                </a:cubicBezTo>
                <a:cubicBezTo>
                  <a:pt x="178" y="848"/>
                  <a:pt x="172" y="829"/>
                  <a:pt x="160" y="812"/>
                </a:cubicBezTo>
                <a:cubicBezTo>
                  <a:pt x="156" y="805"/>
                  <a:pt x="144" y="804"/>
                  <a:pt x="140" y="798"/>
                </a:cubicBezTo>
                <a:cubicBezTo>
                  <a:pt x="134" y="790"/>
                  <a:pt x="133" y="771"/>
                  <a:pt x="129" y="764"/>
                </a:cubicBezTo>
                <a:cubicBezTo>
                  <a:pt x="117" y="762"/>
                  <a:pt x="112" y="759"/>
                  <a:pt x="102" y="764"/>
                </a:cubicBezTo>
                <a:cubicBezTo>
                  <a:pt x="96" y="761"/>
                  <a:pt x="94" y="753"/>
                  <a:pt x="85" y="750"/>
                </a:cubicBezTo>
                <a:cubicBezTo>
                  <a:pt x="76" y="755"/>
                  <a:pt x="80" y="758"/>
                  <a:pt x="65" y="760"/>
                </a:cubicBezTo>
                <a:cubicBezTo>
                  <a:pt x="62" y="741"/>
                  <a:pt x="49" y="736"/>
                  <a:pt x="44" y="723"/>
                </a:cubicBezTo>
                <a:cubicBezTo>
                  <a:pt x="51" y="679"/>
                  <a:pt x="51" y="679"/>
                  <a:pt x="51" y="679"/>
                </a:cubicBezTo>
                <a:cubicBezTo>
                  <a:pt x="52" y="668"/>
                  <a:pt x="37" y="651"/>
                  <a:pt x="41" y="648"/>
                </a:cubicBezTo>
                <a:cubicBezTo>
                  <a:pt x="50" y="635"/>
                  <a:pt x="59" y="629"/>
                  <a:pt x="61" y="607"/>
                </a:cubicBezTo>
                <a:cubicBezTo>
                  <a:pt x="52" y="596"/>
                  <a:pt x="50" y="582"/>
                  <a:pt x="44" y="566"/>
                </a:cubicBezTo>
                <a:cubicBezTo>
                  <a:pt x="36" y="563"/>
                  <a:pt x="28" y="560"/>
                  <a:pt x="20" y="556"/>
                </a:cubicBezTo>
                <a:cubicBezTo>
                  <a:pt x="19" y="523"/>
                  <a:pt x="9" y="486"/>
                  <a:pt x="0" y="454"/>
                </a:cubicBezTo>
                <a:cubicBezTo>
                  <a:pt x="25" y="448"/>
                  <a:pt x="41" y="431"/>
                  <a:pt x="61" y="420"/>
                </a:cubicBezTo>
                <a:cubicBezTo>
                  <a:pt x="121" y="387"/>
                  <a:pt x="180" y="365"/>
                  <a:pt x="235" y="328"/>
                </a:cubicBezTo>
                <a:cubicBezTo>
                  <a:pt x="249" y="319"/>
                  <a:pt x="258" y="304"/>
                  <a:pt x="276" y="297"/>
                </a:cubicBezTo>
                <a:cubicBezTo>
                  <a:pt x="279" y="304"/>
                  <a:pt x="281" y="310"/>
                  <a:pt x="286" y="304"/>
                </a:cubicBezTo>
                <a:cubicBezTo>
                  <a:pt x="289" y="299"/>
                  <a:pt x="284" y="295"/>
                  <a:pt x="286" y="290"/>
                </a:cubicBezTo>
                <a:cubicBezTo>
                  <a:pt x="299" y="278"/>
                  <a:pt x="313" y="276"/>
                  <a:pt x="330" y="267"/>
                </a:cubicBezTo>
                <a:cubicBezTo>
                  <a:pt x="352" y="255"/>
                  <a:pt x="372" y="232"/>
                  <a:pt x="392" y="219"/>
                </a:cubicBezTo>
                <a:cubicBezTo>
                  <a:pt x="425" y="197"/>
                  <a:pt x="484" y="184"/>
                  <a:pt x="507" y="175"/>
                </a:cubicBezTo>
                <a:cubicBezTo>
                  <a:pt x="522" y="169"/>
                  <a:pt x="604" y="145"/>
                  <a:pt x="606" y="147"/>
                </a:cubicBezTo>
                <a:cubicBezTo>
                  <a:pt x="613" y="155"/>
                  <a:pt x="619" y="176"/>
                  <a:pt x="616" y="181"/>
                </a:cubicBezTo>
                <a:cubicBezTo>
                  <a:pt x="611" y="194"/>
                  <a:pt x="605" y="190"/>
                  <a:pt x="603" y="209"/>
                </a:cubicBezTo>
                <a:cubicBezTo>
                  <a:pt x="606" y="214"/>
                  <a:pt x="604" y="218"/>
                  <a:pt x="603" y="229"/>
                </a:cubicBezTo>
                <a:cubicBezTo>
                  <a:pt x="626" y="244"/>
                  <a:pt x="646" y="270"/>
                  <a:pt x="664" y="290"/>
                </a:cubicBezTo>
                <a:cubicBezTo>
                  <a:pt x="694" y="291"/>
                  <a:pt x="716" y="287"/>
                  <a:pt x="739" y="284"/>
                </a:cubicBezTo>
                <a:cubicBezTo>
                  <a:pt x="738" y="269"/>
                  <a:pt x="737" y="254"/>
                  <a:pt x="736" y="239"/>
                </a:cubicBezTo>
                <a:cubicBezTo>
                  <a:pt x="747" y="238"/>
                  <a:pt x="754" y="231"/>
                  <a:pt x="763" y="233"/>
                </a:cubicBezTo>
                <a:cubicBezTo>
                  <a:pt x="766" y="233"/>
                  <a:pt x="770" y="238"/>
                  <a:pt x="780" y="239"/>
                </a:cubicBezTo>
                <a:cubicBezTo>
                  <a:pt x="781" y="232"/>
                  <a:pt x="783" y="227"/>
                  <a:pt x="787" y="222"/>
                </a:cubicBezTo>
                <a:cubicBezTo>
                  <a:pt x="808" y="249"/>
                  <a:pt x="881" y="264"/>
                  <a:pt x="923" y="267"/>
                </a:cubicBezTo>
                <a:cubicBezTo>
                  <a:pt x="923" y="284"/>
                  <a:pt x="923" y="301"/>
                  <a:pt x="923" y="318"/>
                </a:cubicBezTo>
                <a:cubicBezTo>
                  <a:pt x="926" y="319"/>
                  <a:pt x="930" y="320"/>
                  <a:pt x="933" y="321"/>
                </a:cubicBezTo>
                <a:cubicBezTo>
                  <a:pt x="951" y="333"/>
                  <a:pt x="976" y="318"/>
                  <a:pt x="994" y="325"/>
                </a:cubicBezTo>
                <a:cubicBezTo>
                  <a:pt x="994" y="327"/>
                  <a:pt x="994" y="329"/>
                  <a:pt x="994" y="331"/>
                </a:cubicBezTo>
                <a:cubicBezTo>
                  <a:pt x="1005" y="331"/>
                  <a:pt x="1015" y="331"/>
                  <a:pt x="1025" y="331"/>
                </a:cubicBezTo>
                <a:cubicBezTo>
                  <a:pt x="1027" y="327"/>
                  <a:pt x="1030" y="322"/>
                  <a:pt x="1032" y="318"/>
                </a:cubicBezTo>
                <a:cubicBezTo>
                  <a:pt x="1067" y="333"/>
                  <a:pt x="1071" y="300"/>
                  <a:pt x="1097" y="290"/>
                </a:cubicBezTo>
                <a:cubicBezTo>
                  <a:pt x="1109" y="286"/>
                  <a:pt x="1118" y="291"/>
                  <a:pt x="1127" y="290"/>
                </a:cubicBezTo>
                <a:cubicBezTo>
                  <a:pt x="1136" y="290"/>
                  <a:pt x="1156" y="271"/>
                  <a:pt x="1165" y="267"/>
                </a:cubicBezTo>
                <a:cubicBezTo>
                  <a:pt x="1197" y="249"/>
                  <a:pt x="1271" y="190"/>
                  <a:pt x="1274" y="147"/>
                </a:cubicBezTo>
                <a:cubicBezTo>
                  <a:pt x="1266" y="145"/>
                  <a:pt x="1268" y="146"/>
                  <a:pt x="1264" y="141"/>
                </a:cubicBezTo>
                <a:cubicBezTo>
                  <a:pt x="1266" y="141"/>
                  <a:pt x="1268" y="141"/>
                  <a:pt x="1270" y="141"/>
                </a:cubicBezTo>
                <a:cubicBezTo>
                  <a:pt x="1276" y="140"/>
                  <a:pt x="1317" y="140"/>
                  <a:pt x="1342" y="141"/>
                </a:cubicBezTo>
                <a:cubicBezTo>
                  <a:pt x="1348" y="154"/>
                  <a:pt x="1350" y="157"/>
                  <a:pt x="1369" y="158"/>
                </a:cubicBezTo>
                <a:cubicBezTo>
                  <a:pt x="1382" y="167"/>
                  <a:pt x="1401" y="157"/>
                  <a:pt x="1413" y="154"/>
                </a:cubicBezTo>
                <a:cubicBezTo>
                  <a:pt x="1416" y="148"/>
                  <a:pt x="1417" y="141"/>
                  <a:pt x="1417" y="130"/>
                </a:cubicBezTo>
                <a:cubicBezTo>
                  <a:pt x="1405" y="120"/>
                  <a:pt x="1371" y="81"/>
                  <a:pt x="1383" y="62"/>
                </a:cubicBezTo>
                <a:cubicBezTo>
                  <a:pt x="1405" y="42"/>
                  <a:pt x="1449" y="26"/>
                  <a:pt x="1488" y="25"/>
                </a:cubicBezTo>
                <a:cubicBezTo>
                  <a:pt x="1487" y="50"/>
                  <a:pt x="1489" y="75"/>
                  <a:pt x="1505" y="83"/>
                </a:cubicBezTo>
                <a:cubicBezTo>
                  <a:pt x="1511" y="85"/>
                  <a:pt x="1520" y="76"/>
                  <a:pt x="1536" y="79"/>
                </a:cubicBezTo>
                <a:cubicBezTo>
                  <a:pt x="1560" y="85"/>
                  <a:pt x="1574" y="87"/>
                  <a:pt x="1604" y="86"/>
                </a:cubicBezTo>
                <a:cubicBezTo>
                  <a:pt x="1617" y="66"/>
                  <a:pt x="1648" y="11"/>
                  <a:pt x="1669" y="1"/>
                </a:cubicBezTo>
                <a:cubicBezTo>
                  <a:pt x="1673" y="0"/>
                  <a:pt x="1688" y="5"/>
                  <a:pt x="1699" y="8"/>
                </a:cubicBezTo>
                <a:cubicBezTo>
                  <a:pt x="1701" y="15"/>
                  <a:pt x="1702" y="17"/>
                  <a:pt x="1706" y="21"/>
                </a:cubicBezTo>
                <a:cubicBezTo>
                  <a:pt x="1697" y="43"/>
                  <a:pt x="1694" y="51"/>
                  <a:pt x="1699" y="73"/>
                </a:cubicBezTo>
                <a:cubicBezTo>
                  <a:pt x="1697" y="73"/>
                  <a:pt x="1695" y="73"/>
                  <a:pt x="1693" y="73"/>
                </a:cubicBezTo>
                <a:cubicBezTo>
                  <a:pt x="1683" y="65"/>
                  <a:pt x="1674" y="67"/>
                  <a:pt x="1662" y="69"/>
                </a:cubicBezTo>
                <a:cubicBezTo>
                  <a:pt x="1662" y="77"/>
                  <a:pt x="1662" y="85"/>
                  <a:pt x="1662" y="93"/>
                </a:cubicBezTo>
                <a:cubicBezTo>
                  <a:pt x="1665" y="94"/>
                  <a:pt x="1669" y="95"/>
                  <a:pt x="1672" y="96"/>
                </a:cubicBezTo>
                <a:cubicBezTo>
                  <a:pt x="1689" y="111"/>
                  <a:pt x="1740" y="100"/>
                  <a:pt x="1764" y="100"/>
                </a:cubicBezTo>
                <a:cubicBezTo>
                  <a:pt x="1770" y="112"/>
                  <a:pt x="1772" y="117"/>
                  <a:pt x="1788" y="120"/>
                </a:cubicBezTo>
                <a:cubicBezTo>
                  <a:pt x="1805" y="102"/>
                  <a:pt x="1844" y="78"/>
                  <a:pt x="1856" y="59"/>
                </a:cubicBezTo>
                <a:cubicBezTo>
                  <a:pt x="1863" y="47"/>
                  <a:pt x="1858" y="35"/>
                  <a:pt x="1863" y="25"/>
                </a:cubicBezTo>
                <a:cubicBezTo>
                  <a:pt x="1874" y="32"/>
                  <a:pt x="1882" y="36"/>
                  <a:pt x="1897" y="42"/>
                </a:cubicBezTo>
                <a:cubicBezTo>
                  <a:pt x="1903" y="87"/>
                  <a:pt x="1896" y="85"/>
                  <a:pt x="1890" y="124"/>
                </a:cubicBezTo>
                <a:cubicBezTo>
                  <a:pt x="1916" y="140"/>
                  <a:pt x="1938" y="165"/>
                  <a:pt x="1938" y="209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blok"/>
          <p:cNvSpPr>
            <a:spLocks noChangeArrowheads="1"/>
          </p:cNvSpPr>
          <p:nvPr/>
        </p:nvSpPr>
        <p:spPr bwMode="auto">
          <a:xfrm>
            <a:off x="2147838" y="4283076"/>
            <a:ext cx="1512000" cy="151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2400" b="1" dirty="0">
                <a:solidFill>
                  <a:prstClr val="white"/>
                </a:solidFill>
              </a:rPr>
              <a:t>Bornem</a:t>
            </a:r>
            <a:br>
              <a:rPr lang="nl-BE" sz="2400" b="1" dirty="0">
                <a:solidFill>
                  <a:prstClr val="white"/>
                </a:solidFill>
              </a:rPr>
            </a:br>
            <a:r>
              <a:rPr lang="nl-BE" sz="2400" b="1" dirty="0">
                <a:solidFill>
                  <a:prstClr val="white"/>
                </a:solidFill>
              </a:rPr>
              <a:t>Battice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1600" dirty="0">
                <a:solidFill>
                  <a:prstClr val="white"/>
                </a:solidFill>
              </a:rPr>
              <a:t>BASF Coating Services</a:t>
            </a:r>
          </a:p>
        </p:txBody>
      </p:sp>
      <p:sp>
        <p:nvSpPr>
          <p:cNvPr id="30" name="tekstblok"/>
          <p:cNvSpPr>
            <a:spLocks noChangeArrowheads="1"/>
          </p:cNvSpPr>
          <p:nvPr/>
        </p:nvSpPr>
        <p:spPr bwMode="auto">
          <a:xfrm>
            <a:off x="411506" y="4283076"/>
            <a:ext cx="1512000" cy="1512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2400" b="1" dirty="0">
                <a:solidFill>
                  <a:prstClr val="white"/>
                </a:solidFill>
              </a:rPr>
              <a:t>Gent</a:t>
            </a:r>
            <a:endParaRPr lang="nl-BE" sz="32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1600" dirty="0" smtClean="0">
                <a:solidFill>
                  <a:prstClr val="white"/>
                </a:solidFill>
              </a:rPr>
              <a:t/>
            </a:r>
            <a:br>
              <a:rPr lang="nl-BE" sz="1600" dirty="0" smtClean="0">
                <a:solidFill>
                  <a:prstClr val="white"/>
                </a:solidFill>
              </a:rPr>
            </a:br>
            <a:r>
              <a:rPr lang="nl-BE" sz="1600" dirty="0" err="1" smtClean="0">
                <a:solidFill>
                  <a:prstClr val="white"/>
                </a:solidFill>
              </a:rPr>
              <a:t>CropDesign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32" name="tekstblok"/>
          <p:cNvSpPr>
            <a:spLocks noChangeArrowheads="1"/>
          </p:cNvSpPr>
          <p:nvPr/>
        </p:nvSpPr>
        <p:spPr bwMode="auto">
          <a:xfrm>
            <a:off x="3884168" y="4283076"/>
            <a:ext cx="1512000" cy="1512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2400" b="1" dirty="0">
                <a:solidFill>
                  <a:prstClr val="white"/>
                </a:solidFill>
              </a:rPr>
              <a:t>Waterloo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1600" dirty="0">
                <a:solidFill>
                  <a:prstClr val="white"/>
                </a:solidFill>
              </a:rPr>
              <a:t>Business </a:t>
            </a:r>
            <a:r>
              <a:rPr lang="nl-BE" sz="1600" dirty="0" err="1">
                <a:solidFill>
                  <a:prstClr val="white"/>
                </a:solidFill>
              </a:rPr>
              <a:t>Belux</a:t>
            </a:r>
            <a:r>
              <a:rPr lang="nl-BE" sz="1600" dirty="0">
                <a:solidFill>
                  <a:prstClr val="white"/>
                </a:solidFill>
              </a:rPr>
              <a:t/>
            </a:r>
            <a:br>
              <a:rPr lang="nl-BE" sz="1600" dirty="0">
                <a:solidFill>
                  <a:prstClr val="white"/>
                </a:solidFill>
              </a:rPr>
            </a:br>
            <a:r>
              <a:rPr lang="nl-BE" sz="1600" dirty="0" smtClean="0">
                <a:solidFill>
                  <a:prstClr val="white"/>
                </a:solidFill>
              </a:rPr>
              <a:t>Performance </a:t>
            </a:r>
            <a:r>
              <a:rPr lang="nl-BE" sz="1600" dirty="0">
                <a:solidFill>
                  <a:prstClr val="white"/>
                </a:solidFill>
              </a:rPr>
              <a:t>Mat. Div.</a:t>
            </a:r>
          </a:p>
        </p:txBody>
      </p:sp>
      <p:sp>
        <p:nvSpPr>
          <p:cNvPr id="33" name="tekstblok"/>
          <p:cNvSpPr>
            <a:spLocks noChangeArrowheads="1"/>
          </p:cNvSpPr>
          <p:nvPr/>
        </p:nvSpPr>
        <p:spPr bwMode="auto">
          <a:xfrm>
            <a:off x="5620498" y="4283076"/>
            <a:ext cx="1512000" cy="15120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2400" b="1" dirty="0">
                <a:solidFill>
                  <a:prstClr val="white"/>
                </a:solidFill>
              </a:rPr>
              <a:t>Brussel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1600" dirty="0" smtClean="0">
                <a:solidFill>
                  <a:prstClr val="white"/>
                </a:solidFill>
              </a:rPr>
              <a:t/>
            </a:r>
            <a:br>
              <a:rPr lang="nl-BE" sz="1600" dirty="0" smtClean="0">
                <a:solidFill>
                  <a:prstClr val="white"/>
                </a:solidFill>
              </a:rPr>
            </a:br>
            <a:r>
              <a:rPr lang="nl-BE" sz="1600" dirty="0" smtClean="0">
                <a:solidFill>
                  <a:prstClr val="white"/>
                </a:solidFill>
              </a:rPr>
              <a:t>EU </a:t>
            </a:r>
            <a:r>
              <a:rPr lang="nl-BE" sz="1600" dirty="0">
                <a:solidFill>
                  <a:prstClr val="white"/>
                </a:solidFill>
              </a:rPr>
              <a:t>office</a:t>
            </a:r>
          </a:p>
        </p:txBody>
      </p:sp>
      <p:sp>
        <p:nvSpPr>
          <p:cNvPr id="34" name="tekstblok"/>
          <p:cNvSpPr>
            <a:spLocks noChangeArrowheads="1"/>
          </p:cNvSpPr>
          <p:nvPr/>
        </p:nvSpPr>
        <p:spPr bwMode="auto">
          <a:xfrm>
            <a:off x="7356828" y="4283076"/>
            <a:ext cx="1512000" cy="151200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2400" b="1" dirty="0">
                <a:solidFill>
                  <a:prstClr val="white"/>
                </a:solidFill>
              </a:rPr>
              <a:t>Ham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nl-BE" sz="1600" dirty="0">
                <a:solidFill>
                  <a:prstClr val="white"/>
                </a:solidFill>
              </a:rPr>
              <a:t>BASF </a:t>
            </a:r>
            <a:br>
              <a:rPr lang="nl-BE" sz="1600" dirty="0">
                <a:solidFill>
                  <a:prstClr val="white"/>
                </a:solidFill>
              </a:rPr>
            </a:br>
            <a:r>
              <a:rPr lang="nl-BE" sz="1600" dirty="0" smtClean="0">
                <a:solidFill>
                  <a:prstClr val="white"/>
                </a:solidFill>
              </a:rPr>
              <a:t>Belgium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35" name="icoon"/>
          <p:cNvSpPr>
            <a:spLocks noEditPoints="1"/>
          </p:cNvSpPr>
          <p:nvPr/>
        </p:nvSpPr>
        <p:spPr bwMode="auto">
          <a:xfrm>
            <a:off x="3486151" y="2487036"/>
            <a:ext cx="119783" cy="1226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36" name="icoon"/>
          <p:cNvSpPr>
            <a:spLocks noEditPoints="1"/>
          </p:cNvSpPr>
          <p:nvPr/>
        </p:nvSpPr>
        <p:spPr bwMode="auto">
          <a:xfrm>
            <a:off x="4169570" y="2393940"/>
            <a:ext cx="119783" cy="122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37" name="icoon"/>
          <p:cNvSpPr>
            <a:spLocks noEditPoints="1"/>
          </p:cNvSpPr>
          <p:nvPr/>
        </p:nvSpPr>
        <p:spPr bwMode="auto">
          <a:xfrm>
            <a:off x="4386985" y="2031864"/>
            <a:ext cx="189778" cy="194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38" name="icoon"/>
          <p:cNvSpPr>
            <a:spLocks noEditPoints="1"/>
          </p:cNvSpPr>
          <p:nvPr/>
        </p:nvSpPr>
        <p:spPr bwMode="auto">
          <a:xfrm>
            <a:off x="6824014" y="3429000"/>
            <a:ext cx="119783" cy="122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4" name="icoon"/>
          <p:cNvSpPr>
            <a:spLocks noEditPoints="1"/>
          </p:cNvSpPr>
          <p:nvPr/>
        </p:nvSpPr>
        <p:spPr bwMode="auto">
          <a:xfrm>
            <a:off x="4399954" y="3016109"/>
            <a:ext cx="119783" cy="1226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7" name="icoon"/>
          <p:cNvSpPr>
            <a:spLocks noEditPoints="1"/>
          </p:cNvSpPr>
          <p:nvPr/>
        </p:nvSpPr>
        <p:spPr bwMode="auto">
          <a:xfrm>
            <a:off x="4476800" y="3166737"/>
            <a:ext cx="119783" cy="122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50" name="icoon"/>
          <p:cNvSpPr>
            <a:spLocks noEditPoints="1"/>
          </p:cNvSpPr>
          <p:nvPr/>
        </p:nvSpPr>
        <p:spPr bwMode="auto">
          <a:xfrm>
            <a:off x="5605134" y="2256715"/>
            <a:ext cx="119783" cy="122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204025"/>
            <a:ext cx="9142413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2" name="Fix/0,48/12,23/6,25/6,25" descr="BASFc_Q_PPT_38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28"/>
          <p:cNvSpPr txBox="1">
            <a:spLocks/>
          </p:cNvSpPr>
          <p:nvPr/>
        </p:nvSpPr>
        <p:spPr>
          <a:xfrm>
            <a:off x="432934" y="1012666"/>
            <a:ext cx="2184893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>
                <a:solidFill>
                  <a:srgbClr val="21A0D2"/>
                </a:solidFill>
              </a:rPr>
              <a:t>BASF </a:t>
            </a:r>
            <a:r>
              <a:rPr lang="nl-BE" sz="2600" cap="all" dirty="0" smtClean="0">
                <a:solidFill>
                  <a:srgbClr val="21A0D2"/>
                </a:solidFill>
              </a:rPr>
              <a:t>IN </a:t>
            </a:r>
            <a:r>
              <a:rPr lang="nl-BE" sz="2600" cap="all" dirty="0" err="1" smtClean="0">
                <a:solidFill>
                  <a:srgbClr val="21A0D2"/>
                </a:solidFill>
              </a:rPr>
              <a:t>bELGIË</a:t>
            </a:r>
            <a:endParaRPr lang="nl-BE" sz="2600" cap="all" dirty="0">
              <a:solidFill>
                <a:srgbClr val="21A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1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4" grpId="0" animBg="1"/>
      <p:bldP spid="47" grpId="0" animBg="1"/>
      <p:bldP spid="50" grpId="0" animBg="1"/>
      <p:bldP spid="21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091" y="-2152650"/>
            <a:ext cx="16122236" cy="10744200"/>
          </a:xfrm>
          <a:prstGeom prst="rect">
            <a:avLst/>
          </a:prstGeom>
        </p:spPr>
      </p:pic>
      <p:sp>
        <p:nvSpPr>
          <p:cNvPr id="16" name="transparant"/>
          <p:cNvSpPr/>
          <p:nvPr/>
        </p:nvSpPr>
        <p:spPr>
          <a:xfrm>
            <a:off x="150813" y="0"/>
            <a:ext cx="8851900" cy="685641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000"/>
                </a:schemeClr>
              </a:gs>
              <a:gs pos="63000">
                <a:schemeClr val="tx1">
                  <a:alpha val="8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ranje"/>
          <p:cNvSpPr>
            <a:spLocks noChangeArrowheads="1"/>
          </p:cNvSpPr>
          <p:nvPr/>
        </p:nvSpPr>
        <p:spPr bwMode="auto">
          <a:xfrm>
            <a:off x="6065597" y="4946651"/>
            <a:ext cx="2315461" cy="1136649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600" b="1" dirty="0">
                <a:solidFill>
                  <a:prstClr val="white"/>
                </a:solidFill>
              </a:rPr>
              <a:t>ca. 7</a:t>
            </a:r>
            <a:br>
              <a:rPr lang="nl-BE" sz="3600" b="1" dirty="0">
                <a:solidFill>
                  <a:prstClr val="white"/>
                </a:solidFill>
              </a:rPr>
            </a:br>
            <a:r>
              <a:rPr lang="nl-BE" sz="1400" dirty="0">
                <a:solidFill>
                  <a:prstClr val="white"/>
                </a:solidFill>
              </a:rPr>
              <a:t>miljard euro</a:t>
            </a:r>
          </a:p>
        </p:txBody>
      </p:sp>
      <p:sp>
        <p:nvSpPr>
          <p:cNvPr id="5" name="li-blauw"/>
          <p:cNvSpPr>
            <a:spLocks noChangeArrowheads="1"/>
          </p:cNvSpPr>
          <p:nvPr/>
        </p:nvSpPr>
        <p:spPr bwMode="auto">
          <a:xfrm>
            <a:off x="1076325" y="4946651"/>
            <a:ext cx="2315461" cy="11366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600" b="1" dirty="0">
                <a:solidFill>
                  <a:prstClr val="white"/>
                </a:solidFill>
              </a:rPr>
              <a:t>600</a:t>
            </a:r>
            <a:endParaRPr lang="nl-BE" b="1" dirty="0">
              <a:solidFill>
                <a:prstClr val="white"/>
              </a:solidFill>
            </a:endParaRPr>
          </a:p>
          <a:p>
            <a:pPr algn="ctr"/>
            <a:r>
              <a:rPr lang="nl-BE" sz="1400" dirty="0">
                <a:solidFill>
                  <a:prstClr val="white"/>
                </a:solidFill>
              </a:rPr>
              <a:t>hectare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li-groen"/>
          <p:cNvSpPr>
            <a:spLocks noChangeArrowheads="1"/>
          </p:cNvSpPr>
          <p:nvPr/>
        </p:nvSpPr>
        <p:spPr bwMode="auto">
          <a:xfrm>
            <a:off x="3570961" y="4946651"/>
            <a:ext cx="2315461" cy="1136649"/>
          </a:xfrm>
          <a:prstGeom prst="rect">
            <a:avLst/>
          </a:prstGeom>
          <a:solidFill>
            <a:srgbClr val="65A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600" b="1" dirty="0" smtClean="0">
                <a:solidFill>
                  <a:prstClr val="white"/>
                </a:solidFill>
              </a:rPr>
              <a:t>3.063</a:t>
            </a:r>
            <a:endParaRPr lang="nl-BE" sz="3600" b="1" dirty="0">
              <a:solidFill>
                <a:prstClr val="white"/>
              </a:solidFill>
            </a:endParaRPr>
          </a:p>
          <a:p>
            <a:pPr algn="ctr"/>
            <a:r>
              <a:rPr lang="nl-BE" sz="1400" dirty="0">
                <a:solidFill>
                  <a:prstClr val="white"/>
                </a:solidFill>
              </a:rPr>
              <a:t>medewerkers</a:t>
            </a:r>
          </a:p>
        </p:txBody>
      </p:sp>
      <p:pic>
        <p:nvPicPr>
          <p:cNvPr id="7" name="pic 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231" y="2628901"/>
            <a:ext cx="2311650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 mi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1" t="9425" r="13355" b="14218"/>
          <a:stretch/>
        </p:blipFill>
        <p:spPr bwMode="auto">
          <a:xfrm>
            <a:off x="3570962" y="2628899"/>
            <a:ext cx="2315460" cy="231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 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458"/>
          <a:stretch/>
        </p:blipFill>
        <p:spPr bwMode="auto">
          <a:xfrm>
            <a:off x="6065597" y="2628901"/>
            <a:ext cx="2314815" cy="23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56" y="204025"/>
            <a:ext cx="9142413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" name="Fix/0,48/12,23/6,25/6,25" descr="BASFc_Q_PPT_38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28"/>
          <p:cNvSpPr txBox="1">
            <a:spLocks/>
          </p:cNvSpPr>
          <p:nvPr/>
        </p:nvSpPr>
        <p:spPr>
          <a:xfrm>
            <a:off x="467544" y="1012666"/>
            <a:ext cx="3021661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b="0" cap="all" dirty="0">
                <a:solidFill>
                  <a:prstClr val="white"/>
                </a:solidFill>
              </a:rPr>
              <a:t>Een</a:t>
            </a:r>
            <a:r>
              <a:rPr lang="nl-BE" sz="2600" cap="all" dirty="0" smtClean="0">
                <a:solidFill>
                  <a:prstClr val="white"/>
                </a:solidFill>
              </a:rPr>
              <a:t> </a:t>
            </a:r>
            <a:r>
              <a:rPr lang="nl-BE" sz="2600" cap="all" dirty="0" smtClean="0">
                <a:solidFill>
                  <a:srgbClr val="21A0D2"/>
                </a:solidFill>
              </a:rPr>
              <a:t>GEZOND </a:t>
            </a:r>
            <a:r>
              <a:rPr lang="nl-BE" sz="2600" b="0" cap="all" dirty="0" smtClean="0">
                <a:solidFill>
                  <a:prstClr val="white"/>
                </a:solidFill>
              </a:rPr>
              <a:t>bedrijf</a:t>
            </a:r>
            <a:endParaRPr lang="nl-BE" sz="2600" b="0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18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5" grpId="0" animBg="1"/>
      <p:bldP spid="6" grpId="0" animBg="1"/>
      <p:bldP spid="12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62" name="transparant"/>
          <p:cNvSpPr/>
          <p:nvPr/>
        </p:nvSpPr>
        <p:spPr>
          <a:xfrm>
            <a:off x="150813" y="0"/>
            <a:ext cx="8851900" cy="685641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000"/>
                </a:schemeClr>
              </a:gs>
              <a:gs pos="63000">
                <a:schemeClr val="tx1">
                  <a:alpha val="8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2553" r="2119" b="32988"/>
          <a:stretch/>
        </p:blipFill>
        <p:spPr bwMode="auto">
          <a:xfrm>
            <a:off x="867105" y="4206239"/>
            <a:ext cx="2313432" cy="23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3380" r="24546" b="1021"/>
          <a:stretch/>
        </p:blipFill>
        <p:spPr bwMode="auto">
          <a:xfrm>
            <a:off x="3423576" y="4206239"/>
            <a:ext cx="2308513" cy="2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398" r="15952"/>
          <a:stretch/>
        </p:blipFill>
        <p:spPr bwMode="auto">
          <a:xfrm>
            <a:off x="5980046" y="4206238"/>
            <a:ext cx="2308513" cy="2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3602" r="8917" b="2731"/>
          <a:stretch/>
        </p:blipFill>
        <p:spPr bwMode="auto">
          <a:xfrm>
            <a:off x="867105" y="4206241"/>
            <a:ext cx="2308513" cy="23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" b="4263"/>
          <a:stretch/>
        </p:blipFill>
        <p:spPr bwMode="auto">
          <a:xfrm>
            <a:off x="3423576" y="4206241"/>
            <a:ext cx="2308514" cy="2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3" b="16531"/>
          <a:stretch/>
        </p:blipFill>
        <p:spPr bwMode="auto">
          <a:xfrm>
            <a:off x="5980045" y="4206241"/>
            <a:ext cx="2308513" cy="2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4916" r="15640" b="7269"/>
          <a:stretch/>
        </p:blipFill>
        <p:spPr bwMode="auto">
          <a:xfrm>
            <a:off x="868680" y="4206241"/>
            <a:ext cx="2308514" cy="2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398" r="8528"/>
          <a:stretch/>
        </p:blipFill>
        <p:spPr bwMode="auto">
          <a:xfrm>
            <a:off x="3423576" y="4206237"/>
            <a:ext cx="2308514" cy="2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959" y="4206237"/>
            <a:ext cx="2307600" cy="23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 1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23083"/>
          <a:stretch/>
        </p:blipFill>
        <p:spPr bwMode="auto">
          <a:xfrm>
            <a:off x="3423577" y="4206244"/>
            <a:ext cx="2308513" cy="230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226746"/>
              </p:ext>
            </p:extLst>
          </p:nvPr>
        </p:nvGraphicFramePr>
        <p:xfrm>
          <a:off x="868680" y="1772816"/>
          <a:ext cx="7259321" cy="316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25" name="fotostrook 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9"/>
          <a:stretch/>
        </p:blipFill>
        <p:spPr>
          <a:xfrm>
            <a:off x="9001125" y="0"/>
            <a:ext cx="738402" cy="6858000"/>
          </a:xfrm>
          <a:prstGeom prst="rect">
            <a:avLst/>
          </a:prstGeom>
        </p:spPr>
      </p:pic>
      <p:pic>
        <p:nvPicPr>
          <p:cNvPr id="26" name="fotostrook l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4"/>
          <a:stretch/>
        </p:blipFill>
        <p:spPr>
          <a:xfrm>
            <a:off x="-586001" y="0"/>
            <a:ext cx="736814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56" y="201401"/>
            <a:ext cx="9142413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1" name="Fix/0,48/12,23/6,25/6,25" descr="BASFc_Q_PPT_38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28"/>
          <p:cNvSpPr txBox="1">
            <a:spLocks/>
          </p:cNvSpPr>
          <p:nvPr/>
        </p:nvSpPr>
        <p:spPr>
          <a:xfrm>
            <a:off x="461498" y="1012666"/>
            <a:ext cx="3996543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b="0" cap="all" dirty="0" smtClean="0">
                <a:solidFill>
                  <a:prstClr val="white"/>
                </a:solidFill>
              </a:rPr>
              <a:t>Van </a:t>
            </a:r>
            <a:r>
              <a:rPr lang="nl-BE" sz="2600" b="0" cap="all" dirty="0" err="1" smtClean="0">
                <a:solidFill>
                  <a:prstClr val="white"/>
                </a:solidFill>
              </a:rPr>
              <a:t>basf</a:t>
            </a:r>
            <a:r>
              <a:rPr lang="nl-BE" sz="2600" b="0" cap="all" dirty="0" smtClean="0">
                <a:solidFill>
                  <a:prstClr val="white"/>
                </a:solidFill>
              </a:rPr>
              <a:t> </a:t>
            </a:r>
            <a:r>
              <a:rPr lang="nl-BE" sz="2600" b="0" cap="all" dirty="0" err="1" smtClean="0">
                <a:solidFill>
                  <a:prstClr val="white"/>
                </a:solidFill>
              </a:rPr>
              <a:t>antwerpen</a:t>
            </a:r>
            <a:r>
              <a:rPr lang="nl-BE" sz="2600" b="0" cap="all" dirty="0" smtClean="0">
                <a:solidFill>
                  <a:prstClr val="white"/>
                </a:solidFill>
              </a:rPr>
              <a:t> </a:t>
            </a:r>
            <a:r>
              <a:rPr lang="nl-BE" sz="1600" b="0" dirty="0">
                <a:solidFill>
                  <a:prstClr val="white"/>
                </a:solidFill>
              </a:rPr>
              <a:t>(miljoen €</a:t>
            </a:r>
            <a:r>
              <a:rPr lang="nl-BE" sz="1600" b="0" dirty="0" smtClean="0">
                <a:solidFill>
                  <a:prstClr val="white"/>
                </a:solidFill>
              </a:rPr>
              <a:t>)</a:t>
            </a:r>
            <a:endParaRPr lang="nl-BE" sz="1600" b="0" dirty="0">
              <a:solidFill>
                <a:prstClr val="white"/>
              </a:solidFill>
            </a:endParaRPr>
          </a:p>
        </p:txBody>
      </p:sp>
      <p:sp>
        <p:nvSpPr>
          <p:cNvPr id="54" name="Title 28"/>
          <p:cNvSpPr txBox="1">
            <a:spLocks/>
          </p:cNvSpPr>
          <p:nvPr/>
        </p:nvSpPr>
        <p:spPr>
          <a:xfrm>
            <a:off x="467544" y="612556"/>
            <a:ext cx="4704878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 smtClean="0">
                <a:solidFill>
                  <a:srgbClr val="21A0D2"/>
                </a:solidFill>
              </a:rPr>
              <a:t>INVESTEREN voor de toekomst</a:t>
            </a:r>
          </a:p>
        </p:txBody>
      </p:sp>
    </p:spTree>
    <p:extLst>
      <p:ext uri="{BB962C8B-B14F-4D97-AF65-F5344CB8AC3E}">
        <p14:creationId xmlns:p14="http://schemas.microsoft.com/office/powerpoint/2010/main" val="326258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75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75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75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75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375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375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375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375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375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375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Graphic spid="5" grpId="0">
        <p:bldSub>
          <a:bldChart bld="category"/>
        </p:bldSub>
      </p:bldGraphic>
      <p:bldP spid="19" grpId="0" animBg="1"/>
      <p:bldP spid="27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313" y="-84682"/>
            <a:ext cx="9227987" cy="69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nsparant"/>
          <p:cNvSpPr/>
          <p:nvPr/>
        </p:nvSpPr>
        <p:spPr>
          <a:xfrm>
            <a:off x="150813" y="0"/>
            <a:ext cx="8851900" cy="685641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000"/>
                </a:schemeClr>
              </a:gs>
              <a:gs pos="63000">
                <a:schemeClr val="tx1">
                  <a:alpha val="8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40" name="Picture 6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3" t="3353" r="8834" b="3843"/>
          <a:stretch/>
        </p:blipFill>
        <p:spPr bwMode="auto">
          <a:xfrm>
            <a:off x="320961" y="2240519"/>
            <a:ext cx="1600200" cy="15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4" t="7520" r="8677" b="1335"/>
          <a:stretch/>
        </p:blipFill>
        <p:spPr bwMode="auto">
          <a:xfrm>
            <a:off x="2046956" y="2240518"/>
            <a:ext cx="1600200" cy="15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456" r="3656" b="1290"/>
          <a:stretch/>
        </p:blipFill>
        <p:spPr bwMode="auto">
          <a:xfrm>
            <a:off x="5498946" y="2240523"/>
            <a:ext cx="1600200" cy="159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Grafik 7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7495" r="8646" b="1677"/>
          <a:stretch/>
        </p:blipFill>
        <p:spPr bwMode="auto">
          <a:xfrm>
            <a:off x="3772951" y="2240519"/>
            <a:ext cx="1600200" cy="15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156" r="6990" b="4520"/>
          <a:stretch/>
        </p:blipFill>
        <p:spPr bwMode="auto">
          <a:xfrm>
            <a:off x="7224939" y="2240522"/>
            <a:ext cx="1600200" cy="159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kst 6 a"/>
          <p:cNvSpPr txBox="1">
            <a:spLocks/>
          </p:cNvSpPr>
          <p:nvPr/>
        </p:nvSpPr>
        <p:spPr>
          <a:xfrm>
            <a:off x="320961" y="1769426"/>
            <a:ext cx="1600200" cy="433965"/>
          </a:xfrm>
          <a:prstGeom prst="rect">
            <a:avLst/>
          </a:prstGeom>
          <a:noFill/>
        </p:spPr>
        <p:txBody>
          <a:bodyPr wrap="square" lIns="45720" tIns="91440" rIns="45720" bIns="9144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BE" sz="1800" b="0" cap="all" dirty="0" smtClean="0">
                <a:solidFill>
                  <a:srgbClr val="F39500"/>
                </a:solidFill>
              </a:rPr>
              <a:t>CHEMICALS</a:t>
            </a:r>
          </a:p>
        </p:txBody>
      </p:sp>
      <p:sp>
        <p:nvSpPr>
          <p:cNvPr id="28" name="tekst 6 a"/>
          <p:cNvSpPr txBox="1">
            <a:spLocks/>
          </p:cNvSpPr>
          <p:nvPr/>
        </p:nvSpPr>
        <p:spPr>
          <a:xfrm>
            <a:off x="2046956" y="1520127"/>
            <a:ext cx="1600200" cy="683264"/>
          </a:xfrm>
          <a:prstGeom prst="rect">
            <a:avLst/>
          </a:prstGeom>
          <a:noFill/>
        </p:spPr>
        <p:txBody>
          <a:bodyPr wrap="square" lIns="45720" tIns="91440" rIns="45720" bIns="9144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BE" sz="1800" b="0" cap="all" dirty="0" smtClean="0">
                <a:solidFill>
                  <a:srgbClr val="F39500"/>
                </a:solidFill>
              </a:rPr>
              <a:t>PERFORMANCE</a:t>
            </a:r>
            <a:br>
              <a:rPr lang="nl-BE" sz="1800" b="0" cap="all" dirty="0" smtClean="0">
                <a:solidFill>
                  <a:srgbClr val="F39500"/>
                </a:solidFill>
              </a:rPr>
            </a:br>
            <a:r>
              <a:rPr lang="nl-BE" sz="1800" b="0" cap="all" dirty="0" smtClean="0">
                <a:solidFill>
                  <a:srgbClr val="F39500"/>
                </a:solidFill>
              </a:rPr>
              <a:t>PRODUCTS</a:t>
            </a:r>
            <a:endParaRPr lang="nl-BE" sz="1800" b="0" cap="all" dirty="0">
              <a:solidFill>
                <a:srgbClr val="F39500"/>
              </a:solidFill>
            </a:endParaRPr>
          </a:p>
        </p:txBody>
      </p:sp>
      <p:sp>
        <p:nvSpPr>
          <p:cNvPr id="30" name="tekst 6 a"/>
          <p:cNvSpPr txBox="1">
            <a:spLocks/>
          </p:cNvSpPr>
          <p:nvPr/>
        </p:nvSpPr>
        <p:spPr>
          <a:xfrm>
            <a:off x="5498946" y="1520127"/>
            <a:ext cx="1600200" cy="683264"/>
          </a:xfrm>
          <a:prstGeom prst="rect">
            <a:avLst/>
          </a:prstGeom>
          <a:noFill/>
        </p:spPr>
        <p:txBody>
          <a:bodyPr wrap="square" lIns="45720" tIns="91440" rIns="45720" bIns="9144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BE" sz="1800" b="0" cap="all" dirty="0" smtClean="0">
                <a:solidFill>
                  <a:srgbClr val="F39500"/>
                </a:solidFill>
              </a:rPr>
              <a:t>AGRICULTURAL</a:t>
            </a:r>
            <a:br>
              <a:rPr lang="nl-BE" sz="1800" b="0" cap="all" dirty="0" smtClean="0">
                <a:solidFill>
                  <a:srgbClr val="F39500"/>
                </a:solidFill>
              </a:rPr>
            </a:br>
            <a:r>
              <a:rPr lang="nl-BE" sz="1800" b="0" cap="all" dirty="0" smtClean="0">
                <a:solidFill>
                  <a:srgbClr val="F39500"/>
                </a:solidFill>
              </a:rPr>
              <a:t>SOLUTIONS</a:t>
            </a:r>
            <a:endParaRPr lang="nl-BE" sz="1800" b="0" cap="all" dirty="0">
              <a:solidFill>
                <a:srgbClr val="F39500"/>
              </a:solidFill>
            </a:endParaRPr>
          </a:p>
        </p:txBody>
      </p:sp>
      <p:sp>
        <p:nvSpPr>
          <p:cNvPr id="32" name="tekst 6 a"/>
          <p:cNvSpPr txBox="1">
            <a:spLocks/>
          </p:cNvSpPr>
          <p:nvPr/>
        </p:nvSpPr>
        <p:spPr>
          <a:xfrm>
            <a:off x="7224939" y="1769426"/>
            <a:ext cx="1600200" cy="433965"/>
          </a:xfrm>
          <a:prstGeom prst="rect">
            <a:avLst/>
          </a:prstGeom>
          <a:noFill/>
        </p:spPr>
        <p:txBody>
          <a:bodyPr wrap="square" lIns="45720" tIns="91440" rIns="45720" bIns="9144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BE" sz="1800" b="0" cap="all" dirty="0" smtClean="0">
                <a:solidFill>
                  <a:srgbClr val="F39500"/>
                </a:solidFill>
              </a:rPr>
              <a:t>OIL &amp; GAS</a:t>
            </a:r>
            <a:endParaRPr lang="nl-BE" sz="1800" b="0" cap="all" dirty="0">
              <a:solidFill>
                <a:srgbClr val="F39500"/>
              </a:solidFill>
            </a:endParaRPr>
          </a:p>
        </p:txBody>
      </p:sp>
      <p:sp>
        <p:nvSpPr>
          <p:cNvPr id="39" name="tekstblok"/>
          <p:cNvSpPr>
            <a:spLocks noChangeArrowheads="1"/>
          </p:cNvSpPr>
          <p:nvPr/>
        </p:nvSpPr>
        <p:spPr bwMode="auto">
          <a:xfrm>
            <a:off x="2046956" y="5060644"/>
            <a:ext cx="1600200" cy="600164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Dispersions &amp; pigments</a:t>
            </a:r>
          </a:p>
        </p:txBody>
      </p:sp>
      <p:sp>
        <p:nvSpPr>
          <p:cNvPr id="50" name="tekstblok"/>
          <p:cNvSpPr>
            <a:spLocks noChangeArrowheads="1"/>
          </p:cNvSpPr>
          <p:nvPr/>
        </p:nvSpPr>
        <p:spPr bwMode="auto">
          <a:xfrm>
            <a:off x="3781652" y="5735970"/>
            <a:ext cx="1600200" cy="43982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Catalysts</a:t>
            </a:r>
          </a:p>
        </p:txBody>
      </p:sp>
      <p:sp>
        <p:nvSpPr>
          <p:cNvPr id="51" name="tekstblok"/>
          <p:cNvSpPr>
            <a:spLocks noChangeArrowheads="1"/>
          </p:cNvSpPr>
          <p:nvPr/>
        </p:nvSpPr>
        <p:spPr bwMode="auto">
          <a:xfrm>
            <a:off x="7224939" y="3920040"/>
            <a:ext cx="1600200" cy="391719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Oil &amp; gas</a:t>
            </a:r>
          </a:p>
        </p:txBody>
      </p:sp>
      <p:sp>
        <p:nvSpPr>
          <p:cNvPr id="52" name="tekstblok"/>
          <p:cNvSpPr>
            <a:spLocks noChangeArrowheads="1"/>
          </p:cNvSpPr>
          <p:nvPr/>
        </p:nvSpPr>
        <p:spPr bwMode="auto">
          <a:xfrm>
            <a:off x="7499017" y="5514710"/>
            <a:ext cx="600165" cy="60016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45720" tIns="91440" rIns="45720" bIns="9144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nl-BE" sz="1000" dirty="0">
                <a:solidFill>
                  <a:prstClr val="white"/>
                </a:solidFill>
              </a:rPr>
              <a:t>Antwerpen</a:t>
            </a:r>
          </a:p>
        </p:txBody>
      </p:sp>
      <p:sp>
        <p:nvSpPr>
          <p:cNvPr id="53" name="tekstblok"/>
          <p:cNvSpPr>
            <a:spLocks noChangeArrowheads="1"/>
          </p:cNvSpPr>
          <p:nvPr/>
        </p:nvSpPr>
        <p:spPr bwMode="auto">
          <a:xfrm>
            <a:off x="8224974" y="5514710"/>
            <a:ext cx="600165" cy="600165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45720" tIns="91440" rIns="45720" bIns="9144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nl-BE" sz="1000" dirty="0">
                <a:solidFill>
                  <a:prstClr val="white"/>
                </a:solidFill>
              </a:rPr>
              <a:t>België</a:t>
            </a:r>
          </a:p>
        </p:txBody>
      </p:sp>
      <p:sp>
        <p:nvSpPr>
          <p:cNvPr id="44" name="tekstblok"/>
          <p:cNvSpPr>
            <a:spLocks noChangeArrowheads="1"/>
          </p:cNvSpPr>
          <p:nvPr/>
        </p:nvSpPr>
        <p:spPr bwMode="auto">
          <a:xfrm>
            <a:off x="2036512" y="5735970"/>
            <a:ext cx="1600200" cy="381774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Nutrition</a:t>
            </a:r>
            <a:r>
              <a:rPr lang="nl-BE" sz="1400" dirty="0">
                <a:solidFill>
                  <a:prstClr val="white"/>
                </a:solidFill>
              </a:rPr>
              <a:t> &amp; health</a:t>
            </a:r>
          </a:p>
        </p:txBody>
      </p:sp>
      <p:sp>
        <p:nvSpPr>
          <p:cNvPr id="47" name="tekstblok"/>
          <p:cNvSpPr>
            <a:spLocks noChangeArrowheads="1"/>
          </p:cNvSpPr>
          <p:nvPr/>
        </p:nvSpPr>
        <p:spPr bwMode="auto">
          <a:xfrm>
            <a:off x="2046956" y="6202985"/>
            <a:ext cx="1600200" cy="43982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Paper chemicals</a:t>
            </a:r>
          </a:p>
        </p:txBody>
      </p:sp>
      <p:sp>
        <p:nvSpPr>
          <p:cNvPr id="21" name="tekstblok"/>
          <p:cNvSpPr>
            <a:spLocks noChangeArrowheads="1"/>
          </p:cNvSpPr>
          <p:nvPr/>
        </p:nvSpPr>
        <p:spPr bwMode="auto">
          <a:xfrm>
            <a:off x="320961" y="3920040"/>
            <a:ext cx="1600200" cy="391719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Petrochemicals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33" name="tekstblok"/>
          <p:cNvSpPr>
            <a:spLocks noChangeArrowheads="1"/>
          </p:cNvSpPr>
          <p:nvPr/>
        </p:nvSpPr>
        <p:spPr bwMode="auto">
          <a:xfrm>
            <a:off x="2046956" y="3920040"/>
            <a:ext cx="1600200" cy="391719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Care </a:t>
            </a:r>
            <a:r>
              <a:rPr lang="nl-BE" sz="1400" dirty="0" err="1">
                <a:solidFill>
                  <a:prstClr val="white"/>
                </a:solidFill>
              </a:rPr>
              <a:t>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34" name="tekstblok"/>
          <p:cNvSpPr>
            <a:spLocks noChangeArrowheads="1"/>
          </p:cNvSpPr>
          <p:nvPr/>
        </p:nvSpPr>
        <p:spPr bwMode="auto">
          <a:xfrm>
            <a:off x="3781652" y="3920040"/>
            <a:ext cx="1600200" cy="615553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Performance materials</a:t>
            </a:r>
          </a:p>
        </p:txBody>
      </p:sp>
      <p:sp>
        <p:nvSpPr>
          <p:cNvPr id="36" name="tekstblok"/>
          <p:cNvSpPr>
            <a:spLocks noChangeArrowheads="1"/>
          </p:cNvSpPr>
          <p:nvPr/>
        </p:nvSpPr>
        <p:spPr bwMode="auto">
          <a:xfrm>
            <a:off x="3781652" y="4612880"/>
            <a:ext cx="1600200" cy="600164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Construction </a:t>
            </a:r>
            <a:r>
              <a:rPr lang="nl-BE" sz="1400" dirty="0" err="1">
                <a:solidFill>
                  <a:prstClr val="white"/>
                </a:solidFill>
              </a:rPr>
              <a:t>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38" name="tekstblok"/>
          <p:cNvSpPr>
            <a:spLocks noChangeArrowheads="1"/>
          </p:cNvSpPr>
          <p:nvPr/>
        </p:nvSpPr>
        <p:spPr bwMode="auto">
          <a:xfrm>
            <a:off x="5498946" y="3920040"/>
            <a:ext cx="1600200" cy="391720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Crop protection</a:t>
            </a:r>
          </a:p>
        </p:txBody>
      </p:sp>
      <p:sp>
        <p:nvSpPr>
          <p:cNvPr id="26" name="tekstblok"/>
          <p:cNvSpPr>
            <a:spLocks noChangeArrowheads="1"/>
          </p:cNvSpPr>
          <p:nvPr/>
        </p:nvSpPr>
        <p:spPr bwMode="auto">
          <a:xfrm>
            <a:off x="320961" y="4367806"/>
            <a:ext cx="1600200" cy="391719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Monomers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35" name="tekstblok"/>
          <p:cNvSpPr>
            <a:spLocks noChangeArrowheads="1"/>
          </p:cNvSpPr>
          <p:nvPr/>
        </p:nvSpPr>
        <p:spPr bwMode="auto">
          <a:xfrm>
            <a:off x="320961" y="4827981"/>
            <a:ext cx="1600200" cy="391719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Intermediates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37" name="tekstblok"/>
          <p:cNvSpPr>
            <a:spLocks noChangeArrowheads="1"/>
          </p:cNvSpPr>
          <p:nvPr/>
        </p:nvSpPr>
        <p:spPr bwMode="auto">
          <a:xfrm>
            <a:off x="2046956" y="4367806"/>
            <a:ext cx="1600200" cy="615483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Performance chemicals</a:t>
            </a:r>
          </a:p>
        </p:txBody>
      </p:sp>
      <p:sp>
        <p:nvSpPr>
          <p:cNvPr id="48" name="tekstblok"/>
          <p:cNvSpPr>
            <a:spLocks noChangeArrowheads="1"/>
          </p:cNvSpPr>
          <p:nvPr/>
        </p:nvSpPr>
        <p:spPr bwMode="auto">
          <a:xfrm>
            <a:off x="3781652" y="5279034"/>
            <a:ext cx="1600200" cy="381774"/>
          </a:xfrm>
          <a:prstGeom prst="rect">
            <a:avLst/>
          </a:prstGeom>
          <a:solidFill>
            <a:srgbClr val="F3950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Coatings</a:t>
            </a:r>
          </a:p>
        </p:txBody>
      </p:sp>
      <p:sp>
        <p:nvSpPr>
          <p:cNvPr id="49" name="tekstblok"/>
          <p:cNvSpPr>
            <a:spLocks noChangeArrowheads="1"/>
          </p:cNvSpPr>
          <p:nvPr/>
        </p:nvSpPr>
        <p:spPr bwMode="auto">
          <a:xfrm>
            <a:off x="320961" y="3920039"/>
            <a:ext cx="1600200" cy="39171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Petrochemicals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4" name="tekstblok"/>
          <p:cNvSpPr>
            <a:spLocks noChangeArrowheads="1"/>
          </p:cNvSpPr>
          <p:nvPr/>
        </p:nvSpPr>
        <p:spPr bwMode="auto">
          <a:xfrm>
            <a:off x="2046956" y="3920039"/>
            <a:ext cx="1600200" cy="39171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Care </a:t>
            </a:r>
            <a:r>
              <a:rPr lang="nl-BE" sz="1400" dirty="0" err="1">
                <a:solidFill>
                  <a:prstClr val="white"/>
                </a:solidFill>
              </a:rPr>
              <a:t>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5" name="tekstblok"/>
          <p:cNvSpPr>
            <a:spLocks noChangeArrowheads="1"/>
          </p:cNvSpPr>
          <p:nvPr/>
        </p:nvSpPr>
        <p:spPr bwMode="auto">
          <a:xfrm>
            <a:off x="3781652" y="3920039"/>
            <a:ext cx="1600200" cy="61555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Performance materials</a:t>
            </a:r>
          </a:p>
        </p:txBody>
      </p:sp>
      <p:sp>
        <p:nvSpPr>
          <p:cNvPr id="56" name="tekstblok"/>
          <p:cNvSpPr>
            <a:spLocks noChangeArrowheads="1"/>
          </p:cNvSpPr>
          <p:nvPr/>
        </p:nvSpPr>
        <p:spPr bwMode="auto">
          <a:xfrm>
            <a:off x="3781652" y="4612879"/>
            <a:ext cx="1600200" cy="600164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Construction </a:t>
            </a:r>
            <a:r>
              <a:rPr lang="nl-BE" sz="1400" dirty="0" err="1">
                <a:solidFill>
                  <a:prstClr val="white"/>
                </a:solidFill>
              </a:rPr>
              <a:t>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7" name="tekstblok"/>
          <p:cNvSpPr>
            <a:spLocks noChangeArrowheads="1"/>
          </p:cNvSpPr>
          <p:nvPr/>
        </p:nvSpPr>
        <p:spPr bwMode="auto">
          <a:xfrm>
            <a:off x="5498946" y="3920039"/>
            <a:ext cx="1600200" cy="391720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Crop protection</a:t>
            </a:r>
          </a:p>
        </p:txBody>
      </p:sp>
      <p:sp>
        <p:nvSpPr>
          <p:cNvPr id="58" name="tekstblok"/>
          <p:cNvSpPr>
            <a:spLocks noChangeArrowheads="1"/>
          </p:cNvSpPr>
          <p:nvPr/>
        </p:nvSpPr>
        <p:spPr bwMode="auto">
          <a:xfrm>
            <a:off x="320961" y="4367805"/>
            <a:ext cx="1600200" cy="39171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Monomers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9" name="tekstblok"/>
          <p:cNvSpPr>
            <a:spLocks noChangeArrowheads="1"/>
          </p:cNvSpPr>
          <p:nvPr/>
        </p:nvSpPr>
        <p:spPr bwMode="auto">
          <a:xfrm>
            <a:off x="320961" y="4827980"/>
            <a:ext cx="1600200" cy="39171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Intermediates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60" name="tekstblok"/>
          <p:cNvSpPr>
            <a:spLocks noChangeArrowheads="1"/>
          </p:cNvSpPr>
          <p:nvPr/>
        </p:nvSpPr>
        <p:spPr bwMode="auto">
          <a:xfrm>
            <a:off x="2046956" y="4367805"/>
            <a:ext cx="1600200" cy="61548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Performance chemicals</a:t>
            </a:r>
          </a:p>
        </p:txBody>
      </p:sp>
      <p:sp>
        <p:nvSpPr>
          <p:cNvPr id="61" name="tekstblok"/>
          <p:cNvSpPr>
            <a:spLocks noChangeArrowheads="1"/>
          </p:cNvSpPr>
          <p:nvPr/>
        </p:nvSpPr>
        <p:spPr bwMode="auto">
          <a:xfrm>
            <a:off x="3781652" y="5279033"/>
            <a:ext cx="1600200" cy="381774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Coatings</a:t>
            </a:r>
          </a:p>
        </p:txBody>
      </p:sp>
      <p:sp>
        <p:nvSpPr>
          <p:cNvPr id="63" name="tekstblok"/>
          <p:cNvSpPr>
            <a:spLocks noChangeArrowheads="1"/>
          </p:cNvSpPr>
          <p:nvPr/>
        </p:nvSpPr>
        <p:spPr bwMode="auto">
          <a:xfrm>
            <a:off x="320961" y="3920041"/>
            <a:ext cx="1600200" cy="391719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Petrochemicals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64" name="tekstblok"/>
          <p:cNvSpPr>
            <a:spLocks noChangeArrowheads="1"/>
          </p:cNvSpPr>
          <p:nvPr/>
        </p:nvSpPr>
        <p:spPr bwMode="auto">
          <a:xfrm>
            <a:off x="2046956" y="3920041"/>
            <a:ext cx="1600200" cy="391719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Care </a:t>
            </a:r>
            <a:r>
              <a:rPr lang="nl-BE" sz="1400" dirty="0" err="1">
                <a:solidFill>
                  <a:prstClr val="white"/>
                </a:solidFill>
              </a:rPr>
              <a:t>chemicals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65" name="tekstblok"/>
          <p:cNvSpPr>
            <a:spLocks noChangeArrowheads="1"/>
          </p:cNvSpPr>
          <p:nvPr/>
        </p:nvSpPr>
        <p:spPr bwMode="auto">
          <a:xfrm>
            <a:off x="3781652" y="3920041"/>
            <a:ext cx="1600200" cy="615553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Performance materials</a:t>
            </a:r>
          </a:p>
        </p:txBody>
      </p:sp>
      <p:sp>
        <p:nvSpPr>
          <p:cNvPr id="66" name="tekstblok"/>
          <p:cNvSpPr>
            <a:spLocks noChangeArrowheads="1"/>
          </p:cNvSpPr>
          <p:nvPr/>
        </p:nvSpPr>
        <p:spPr bwMode="auto">
          <a:xfrm>
            <a:off x="320961" y="4367807"/>
            <a:ext cx="1600200" cy="391719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Monomers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67" name="tekstblok"/>
          <p:cNvSpPr>
            <a:spLocks noChangeArrowheads="1"/>
          </p:cNvSpPr>
          <p:nvPr/>
        </p:nvSpPr>
        <p:spPr bwMode="auto">
          <a:xfrm>
            <a:off x="320961" y="4827982"/>
            <a:ext cx="1600200" cy="391719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 err="1">
                <a:solidFill>
                  <a:prstClr val="white"/>
                </a:solidFill>
              </a:rPr>
              <a:t>Intermediates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68" name="tekstblok"/>
          <p:cNvSpPr>
            <a:spLocks noChangeArrowheads="1"/>
          </p:cNvSpPr>
          <p:nvPr/>
        </p:nvSpPr>
        <p:spPr bwMode="auto">
          <a:xfrm>
            <a:off x="2046956" y="4367807"/>
            <a:ext cx="1600200" cy="615483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nl-BE" sz="1400" dirty="0">
                <a:solidFill>
                  <a:prstClr val="white"/>
                </a:solidFill>
              </a:rPr>
              <a:t>Performance chemicals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-12127" y="201163"/>
            <a:ext cx="9142413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70" name="Fix/0,48/12,23/6,25/6,25" descr="BASFc_Q_PPT_38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itle 28"/>
          <p:cNvSpPr txBox="1">
            <a:spLocks/>
          </p:cNvSpPr>
          <p:nvPr/>
        </p:nvSpPr>
        <p:spPr>
          <a:xfrm>
            <a:off x="431800" y="1012666"/>
            <a:ext cx="2184893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>
                <a:solidFill>
                  <a:srgbClr val="21A0D2"/>
                </a:solidFill>
              </a:rPr>
              <a:t>BASF </a:t>
            </a:r>
            <a:r>
              <a:rPr lang="nl-BE" sz="2600" cap="all" dirty="0" smtClean="0">
                <a:solidFill>
                  <a:srgbClr val="21A0D2"/>
                </a:solidFill>
              </a:rPr>
              <a:t>IN BELGIE</a:t>
            </a:r>
            <a:endParaRPr lang="nl-BE" sz="2600" cap="all" dirty="0">
              <a:solidFill>
                <a:srgbClr val="21A0D2"/>
              </a:solidFill>
            </a:endParaRPr>
          </a:p>
        </p:txBody>
      </p:sp>
      <p:sp>
        <p:nvSpPr>
          <p:cNvPr id="31" name="Title 28"/>
          <p:cNvSpPr txBox="1">
            <a:spLocks/>
          </p:cNvSpPr>
          <p:nvPr/>
        </p:nvSpPr>
        <p:spPr>
          <a:xfrm>
            <a:off x="432934" y="1012666"/>
            <a:ext cx="241412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>
                <a:solidFill>
                  <a:prstClr val="white"/>
                </a:solidFill>
              </a:rPr>
              <a:t>BASF </a:t>
            </a:r>
            <a:r>
              <a:rPr lang="nl-BE" sz="2600" cap="all" dirty="0" smtClean="0">
                <a:solidFill>
                  <a:prstClr val="white"/>
                </a:solidFill>
              </a:rPr>
              <a:t>PORTFOLIO</a:t>
            </a:r>
            <a:endParaRPr lang="nl-BE" sz="2600" cap="all" dirty="0">
              <a:solidFill>
                <a:prstClr val="white"/>
              </a:solidFill>
            </a:endParaRPr>
          </a:p>
        </p:txBody>
      </p:sp>
      <p:sp>
        <p:nvSpPr>
          <p:cNvPr id="29" name="tekst 6 a"/>
          <p:cNvSpPr txBox="1">
            <a:spLocks/>
          </p:cNvSpPr>
          <p:nvPr/>
        </p:nvSpPr>
        <p:spPr>
          <a:xfrm>
            <a:off x="3781652" y="1270828"/>
            <a:ext cx="1600200" cy="932563"/>
          </a:xfrm>
          <a:prstGeom prst="rect">
            <a:avLst/>
          </a:prstGeom>
          <a:noFill/>
        </p:spPr>
        <p:txBody>
          <a:bodyPr wrap="square" lIns="45720" tIns="91440" rIns="45720" bIns="9144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BE" sz="1800" b="0" cap="all" dirty="0" smtClean="0">
                <a:solidFill>
                  <a:prstClr val="white"/>
                </a:solidFill>
              </a:rPr>
              <a:t>FUNCTIONAL</a:t>
            </a:r>
            <a:r>
              <a:rPr lang="nl-BE" sz="1800" b="0" cap="all" dirty="0" smtClean="0">
                <a:solidFill>
                  <a:srgbClr val="F39500"/>
                </a:solidFill>
              </a:rPr>
              <a:t> </a:t>
            </a:r>
            <a:br>
              <a:rPr lang="nl-BE" sz="1800" b="0" cap="all" dirty="0" smtClean="0">
                <a:solidFill>
                  <a:srgbClr val="F39500"/>
                </a:solidFill>
              </a:rPr>
            </a:br>
            <a:r>
              <a:rPr lang="nl-BE" sz="1800" b="0" cap="all" dirty="0" smtClean="0">
                <a:solidFill>
                  <a:srgbClr val="F39500"/>
                </a:solidFill>
              </a:rPr>
              <a:t>MATERIALS &amp; </a:t>
            </a:r>
            <a:br>
              <a:rPr lang="nl-BE" sz="1800" b="0" cap="all" dirty="0" smtClean="0">
                <a:solidFill>
                  <a:srgbClr val="F39500"/>
                </a:solidFill>
              </a:rPr>
            </a:br>
            <a:r>
              <a:rPr lang="nl-BE" sz="1800" b="0" cap="all" dirty="0" smtClean="0">
                <a:solidFill>
                  <a:srgbClr val="F39500"/>
                </a:solidFill>
              </a:rPr>
              <a:t>SOLUTIONS</a:t>
            </a:r>
            <a:endParaRPr lang="nl-BE" sz="1800" b="0" cap="all" dirty="0">
              <a:solidFill>
                <a:srgbClr val="F3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61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/>
      <p:bldP spid="28" grpId="0"/>
      <p:bldP spid="30" grpId="0"/>
      <p:bldP spid="32" grpId="0"/>
      <p:bldP spid="39" grpId="0" animBg="1"/>
      <p:bldP spid="50" grpId="0" animBg="1"/>
      <p:bldP spid="51" grpId="0" animBg="1"/>
      <p:bldP spid="52" grpId="0" animBg="1"/>
      <p:bldP spid="53" grpId="0" animBg="1"/>
      <p:bldP spid="44" grpId="0" animBg="1"/>
      <p:bldP spid="47" grpId="0" animBg="1"/>
      <p:bldP spid="21" grpId="0" animBg="1"/>
      <p:bldP spid="33" grpId="0" animBg="1"/>
      <p:bldP spid="34" grpId="0" animBg="1"/>
      <p:bldP spid="36" grpId="0" animBg="1"/>
      <p:bldP spid="38" grpId="0" animBg="1"/>
      <p:bldP spid="26" grpId="0" animBg="1"/>
      <p:bldP spid="35" grpId="0" animBg="1"/>
      <p:bldP spid="37" grpId="0" animBg="1"/>
      <p:bldP spid="48" grpId="0" animBg="1"/>
      <p:bldP spid="4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2" grpId="0"/>
      <p:bldP spid="31" grpId="0"/>
      <p:bldP spid="31" grpId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" y="-426246"/>
            <a:ext cx="9133982" cy="9125745"/>
          </a:xfrm>
          <a:prstGeom prst="rect">
            <a:avLst/>
          </a:prstGeom>
        </p:spPr>
      </p:pic>
      <p:sp>
        <p:nvSpPr>
          <p:cNvPr id="5" name="transparant"/>
          <p:cNvSpPr/>
          <p:nvPr/>
        </p:nvSpPr>
        <p:spPr>
          <a:xfrm>
            <a:off x="150813" y="0"/>
            <a:ext cx="8851900" cy="685641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000"/>
                </a:schemeClr>
              </a:gs>
              <a:gs pos="63000">
                <a:schemeClr val="tx1">
                  <a:alpha val="8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0" name="taart"/>
          <p:cNvGrpSpPr/>
          <p:nvPr/>
        </p:nvGrpSpPr>
        <p:grpSpPr>
          <a:xfrm rot="-60000">
            <a:off x="2425701" y="1966914"/>
            <a:ext cx="4317998" cy="4318000"/>
            <a:chOff x="5938838" y="536575"/>
            <a:chExt cx="2355850" cy="2355851"/>
          </a:xfrm>
        </p:grpSpPr>
        <p:sp>
          <p:nvSpPr>
            <p:cNvPr id="21" name="Freeform 78"/>
            <p:cNvSpPr>
              <a:spLocks/>
            </p:cNvSpPr>
            <p:nvPr/>
          </p:nvSpPr>
          <p:spPr bwMode="auto">
            <a:xfrm>
              <a:off x="6435725" y="2214563"/>
              <a:ext cx="1389063" cy="677863"/>
            </a:xfrm>
            <a:custGeom>
              <a:avLst/>
              <a:gdLst>
                <a:gd name="T0" fmla="*/ 582 w 1186"/>
                <a:gd name="T1" fmla="*/ 113 h 578"/>
                <a:gd name="T2" fmla="*/ 273 w 1186"/>
                <a:gd name="T3" fmla="*/ 16 h 578"/>
                <a:gd name="T4" fmla="*/ 0 w 1186"/>
                <a:gd name="T5" fmla="*/ 392 h 578"/>
                <a:gd name="T6" fmla="*/ 582 w 1186"/>
                <a:gd name="T7" fmla="*/ 578 h 578"/>
                <a:gd name="T8" fmla="*/ 1186 w 1186"/>
                <a:gd name="T9" fmla="*/ 376 h 578"/>
                <a:gd name="T10" fmla="*/ 913 w 1186"/>
                <a:gd name="T11" fmla="*/ 0 h 578"/>
                <a:gd name="T12" fmla="*/ 582 w 1186"/>
                <a:gd name="T13" fmla="*/ 11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578">
                  <a:moveTo>
                    <a:pt x="582" y="113"/>
                  </a:moveTo>
                  <a:cubicBezTo>
                    <a:pt x="467" y="113"/>
                    <a:pt x="361" y="77"/>
                    <a:pt x="273" y="16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164" y="509"/>
                    <a:pt x="365" y="578"/>
                    <a:pt x="582" y="578"/>
                  </a:cubicBezTo>
                  <a:cubicBezTo>
                    <a:pt x="809" y="578"/>
                    <a:pt x="1018" y="503"/>
                    <a:pt x="1186" y="376"/>
                  </a:cubicBezTo>
                  <a:cubicBezTo>
                    <a:pt x="913" y="0"/>
                    <a:pt x="913" y="0"/>
                    <a:pt x="913" y="0"/>
                  </a:cubicBezTo>
                  <a:cubicBezTo>
                    <a:pt x="821" y="70"/>
                    <a:pt x="707" y="113"/>
                    <a:pt x="582" y="113"/>
                  </a:cubicBezTo>
                  <a:close/>
                </a:path>
              </a:pathLst>
            </a:custGeom>
            <a:solidFill>
              <a:srgbClr val="21A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Freeform 79"/>
            <p:cNvSpPr>
              <a:spLocks/>
            </p:cNvSpPr>
            <p:nvPr/>
          </p:nvSpPr>
          <p:spPr bwMode="auto">
            <a:xfrm>
              <a:off x="7526338" y="1352550"/>
              <a:ext cx="768350" cy="1285875"/>
            </a:xfrm>
            <a:custGeom>
              <a:avLst/>
              <a:gdLst>
                <a:gd name="T0" fmla="*/ 165 w 656"/>
                <a:gd name="T1" fmla="*/ 144 h 1097"/>
                <a:gd name="T2" fmla="*/ 191 w 656"/>
                <a:gd name="T3" fmla="*/ 309 h 1097"/>
                <a:gd name="T4" fmla="*/ 0 w 656"/>
                <a:gd name="T5" fmla="*/ 721 h 1097"/>
                <a:gd name="T6" fmla="*/ 274 w 656"/>
                <a:gd name="T7" fmla="*/ 1097 h 1097"/>
                <a:gd name="T8" fmla="*/ 656 w 656"/>
                <a:gd name="T9" fmla="*/ 309 h 1097"/>
                <a:gd name="T10" fmla="*/ 608 w 656"/>
                <a:gd name="T11" fmla="*/ 0 h 1097"/>
                <a:gd name="T12" fmla="*/ 165 w 656"/>
                <a:gd name="T13" fmla="*/ 144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6" h="1097">
                  <a:moveTo>
                    <a:pt x="165" y="144"/>
                  </a:moveTo>
                  <a:cubicBezTo>
                    <a:pt x="182" y="196"/>
                    <a:pt x="191" y="251"/>
                    <a:pt x="191" y="309"/>
                  </a:cubicBezTo>
                  <a:cubicBezTo>
                    <a:pt x="191" y="474"/>
                    <a:pt x="117" y="621"/>
                    <a:pt x="0" y="721"/>
                  </a:cubicBezTo>
                  <a:cubicBezTo>
                    <a:pt x="274" y="1097"/>
                    <a:pt x="274" y="1097"/>
                    <a:pt x="274" y="1097"/>
                  </a:cubicBezTo>
                  <a:cubicBezTo>
                    <a:pt x="507" y="913"/>
                    <a:pt x="656" y="628"/>
                    <a:pt x="656" y="309"/>
                  </a:cubicBezTo>
                  <a:cubicBezTo>
                    <a:pt x="656" y="201"/>
                    <a:pt x="639" y="97"/>
                    <a:pt x="608" y="0"/>
                  </a:cubicBezTo>
                  <a:lnTo>
                    <a:pt x="165" y="144"/>
                  </a:lnTo>
                  <a:close/>
                </a:path>
              </a:pathLst>
            </a:custGeom>
            <a:solidFill>
              <a:srgbClr val="21A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Freeform 80"/>
            <p:cNvSpPr>
              <a:spLocks/>
            </p:cNvSpPr>
            <p:nvPr/>
          </p:nvSpPr>
          <p:spPr bwMode="auto">
            <a:xfrm>
              <a:off x="7150100" y="536575"/>
              <a:ext cx="1079500" cy="957263"/>
            </a:xfrm>
            <a:custGeom>
              <a:avLst/>
              <a:gdLst>
                <a:gd name="T0" fmla="*/ 478 w 921"/>
                <a:gd name="T1" fmla="*/ 817 h 817"/>
                <a:gd name="T2" fmla="*/ 921 w 921"/>
                <a:gd name="T3" fmla="*/ 673 h 817"/>
                <a:gd name="T4" fmla="*/ 0 w 921"/>
                <a:gd name="T5" fmla="*/ 0 h 817"/>
                <a:gd name="T6" fmla="*/ 0 w 921"/>
                <a:gd name="T7" fmla="*/ 465 h 817"/>
                <a:gd name="T8" fmla="*/ 478 w 921"/>
                <a:gd name="T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817">
                  <a:moveTo>
                    <a:pt x="478" y="817"/>
                  </a:moveTo>
                  <a:cubicBezTo>
                    <a:pt x="921" y="673"/>
                    <a:pt x="921" y="673"/>
                    <a:pt x="921" y="673"/>
                  </a:cubicBezTo>
                  <a:cubicBezTo>
                    <a:pt x="787" y="290"/>
                    <a:pt x="427" y="12"/>
                    <a:pt x="0" y="0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220" y="477"/>
                    <a:pt x="405" y="620"/>
                    <a:pt x="478" y="817"/>
                  </a:cubicBezTo>
                  <a:close/>
                </a:path>
              </a:pathLst>
            </a:custGeom>
            <a:solidFill>
              <a:srgbClr val="21A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Freeform 81"/>
            <p:cNvSpPr>
              <a:spLocks/>
            </p:cNvSpPr>
            <p:nvPr/>
          </p:nvSpPr>
          <p:spPr bwMode="auto">
            <a:xfrm>
              <a:off x="6008688" y="536575"/>
              <a:ext cx="1112838" cy="950913"/>
            </a:xfrm>
            <a:custGeom>
              <a:avLst/>
              <a:gdLst>
                <a:gd name="T0" fmla="*/ 946 w 950"/>
                <a:gd name="T1" fmla="*/ 465 h 811"/>
                <a:gd name="T2" fmla="*/ 950 w 950"/>
                <a:gd name="T3" fmla="*/ 465 h 811"/>
                <a:gd name="T4" fmla="*/ 950 w 950"/>
                <a:gd name="T5" fmla="*/ 0 h 811"/>
                <a:gd name="T6" fmla="*/ 946 w 950"/>
                <a:gd name="T7" fmla="*/ 0 h 811"/>
                <a:gd name="T8" fmla="*/ 0 w 950"/>
                <a:gd name="T9" fmla="*/ 664 h 811"/>
                <a:gd name="T10" fmla="*/ 442 w 950"/>
                <a:gd name="T11" fmla="*/ 811 h 811"/>
                <a:gd name="T12" fmla="*/ 946 w 950"/>
                <a:gd name="T13" fmla="*/ 465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0" h="811">
                  <a:moveTo>
                    <a:pt x="946" y="465"/>
                  </a:moveTo>
                  <a:cubicBezTo>
                    <a:pt x="947" y="465"/>
                    <a:pt x="949" y="465"/>
                    <a:pt x="950" y="465"/>
                  </a:cubicBezTo>
                  <a:cubicBezTo>
                    <a:pt x="950" y="0"/>
                    <a:pt x="950" y="0"/>
                    <a:pt x="950" y="0"/>
                  </a:cubicBezTo>
                  <a:cubicBezTo>
                    <a:pt x="949" y="0"/>
                    <a:pt x="947" y="0"/>
                    <a:pt x="946" y="0"/>
                  </a:cubicBezTo>
                  <a:cubicBezTo>
                    <a:pt x="511" y="0"/>
                    <a:pt x="140" y="277"/>
                    <a:pt x="0" y="664"/>
                  </a:cubicBezTo>
                  <a:cubicBezTo>
                    <a:pt x="442" y="811"/>
                    <a:pt x="442" y="811"/>
                    <a:pt x="442" y="811"/>
                  </a:cubicBezTo>
                  <a:cubicBezTo>
                    <a:pt x="520" y="608"/>
                    <a:pt x="716" y="465"/>
                    <a:pt x="946" y="465"/>
                  </a:cubicBezTo>
                  <a:close/>
                </a:path>
              </a:pathLst>
            </a:custGeom>
            <a:solidFill>
              <a:srgbClr val="21A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Freeform 82"/>
            <p:cNvSpPr>
              <a:spLocks/>
            </p:cNvSpPr>
            <p:nvPr/>
          </p:nvSpPr>
          <p:spPr bwMode="auto">
            <a:xfrm>
              <a:off x="5938838" y="1341438"/>
              <a:ext cx="793750" cy="1316038"/>
            </a:xfrm>
            <a:custGeom>
              <a:avLst/>
              <a:gdLst>
                <a:gd name="T0" fmla="*/ 465 w 677"/>
                <a:gd name="T1" fmla="*/ 318 h 1123"/>
                <a:gd name="T2" fmla="*/ 493 w 677"/>
                <a:gd name="T3" fmla="*/ 146 h 1123"/>
                <a:gd name="T4" fmla="*/ 51 w 677"/>
                <a:gd name="T5" fmla="*/ 0 h 1123"/>
                <a:gd name="T6" fmla="*/ 0 w 677"/>
                <a:gd name="T7" fmla="*/ 318 h 1123"/>
                <a:gd name="T8" fmla="*/ 403 w 677"/>
                <a:gd name="T9" fmla="*/ 1123 h 1123"/>
                <a:gd name="T10" fmla="*/ 677 w 677"/>
                <a:gd name="T11" fmla="*/ 746 h 1123"/>
                <a:gd name="T12" fmla="*/ 465 w 677"/>
                <a:gd name="T13" fmla="*/ 31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7" h="1123">
                  <a:moveTo>
                    <a:pt x="465" y="318"/>
                  </a:moveTo>
                  <a:cubicBezTo>
                    <a:pt x="465" y="258"/>
                    <a:pt x="475" y="200"/>
                    <a:pt x="493" y="146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8" y="100"/>
                    <a:pt x="0" y="207"/>
                    <a:pt x="0" y="318"/>
                  </a:cubicBezTo>
                  <a:cubicBezTo>
                    <a:pt x="0" y="647"/>
                    <a:pt x="158" y="939"/>
                    <a:pt x="403" y="1123"/>
                  </a:cubicBezTo>
                  <a:cubicBezTo>
                    <a:pt x="677" y="746"/>
                    <a:pt x="677" y="746"/>
                    <a:pt x="677" y="746"/>
                  </a:cubicBezTo>
                  <a:cubicBezTo>
                    <a:pt x="548" y="648"/>
                    <a:pt x="465" y="492"/>
                    <a:pt x="465" y="318"/>
                  </a:cubicBezTo>
                  <a:close/>
                </a:path>
              </a:pathLst>
            </a:custGeom>
            <a:solidFill>
              <a:srgbClr val="21A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83"/>
            <p:cNvSpPr>
              <a:spLocks noChangeArrowheads="1"/>
            </p:cNvSpPr>
            <p:nvPr/>
          </p:nvSpPr>
          <p:spPr bwMode="auto">
            <a:xfrm>
              <a:off x="6516688" y="1112838"/>
              <a:ext cx="1201738" cy="1203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5114539" y="2575415"/>
            <a:ext cx="76788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nl-BE" sz="1600" dirty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Energie-integratie</a:t>
            </a:r>
            <a:endParaRPr lang="en-GB" sz="1600" dirty="0">
              <a:solidFill>
                <a:prstClr val="white"/>
              </a:solidFill>
              <a:latin typeface="Arial Narrow"/>
              <a:ea typeface="MS PGothic" pitchFamily="34" charset="-128"/>
            </a:endParaRP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2475055" y="4346735"/>
            <a:ext cx="98992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Know-how-</a:t>
            </a:r>
            <a:r>
              <a:rPr lang="nl-BE" sz="1600" dirty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/>
            </a:r>
            <a:br>
              <a:rPr lang="nl-BE" sz="1600" dirty="0">
                <a:solidFill>
                  <a:prstClr val="white"/>
                </a:solidFill>
                <a:latin typeface="Arial Narrow"/>
                <a:ea typeface="MS PGothic" pitchFamily="34" charset="-128"/>
              </a:rPr>
            </a:br>
            <a:r>
              <a:rPr lang="nl-BE" sz="1600" dirty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netwerk</a:t>
            </a:r>
            <a:endParaRPr lang="en-GB" sz="1600" dirty="0">
              <a:solidFill>
                <a:prstClr val="white"/>
              </a:solidFill>
              <a:latin typeface="Arial Narrow"/>
              <a:ea typeface="MS PGothic" pitchFamily="34" charset="-128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55200" y="2575415"/>
            <a:ext cx="8215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Logistieke integratie</a:t>
            </a:r>
            <a:endParaRPr lang="en-GB" sz="1600" dirty="0">
              <a:solidFill>
                <a:prstClr val="white"/>
              </a:solidFill>
              <a:latin typeface="Arial Narrow"/>
              <a:ea typeface="MS PGothic" pitchFamily="34" charset="-128"/>
            </a:endParaRP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5582682" y="3977402"/>
            <a:ext cx="116101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Integratie</a:t>
            </a:r>
            <a:b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</a:br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van</a:t>
            </a:r>
            <a:b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</a:br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milieu-</a:t>
            </a:r>
            <a:b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</a:br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bescher-</a:t>
            </a:r>
            <a:b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</a:br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ming</a:t>
            </a:r>
            <a:endParaRPr lang="en-GB" sz="1600" dirty="0">
              <a:solidFill>
                <a:prstClr val="white"/>
              </a:solidFill>
              <a:latin typeface="Arial Narrow"/>
              <a:ea typeface="MS PGothic" pitchFamily="34" charset="-128"/>
            </a:endParaRP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3740673" y="5535039"/>
            <a:ext cx="175781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nl-BE" sz="1600" dirty="0" smtClean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Gemeenschappelijke infrastructuur</a:t>
            </a:r>
            <a:endParaRPr lang="en-GB" sz="1600" dirty="0">
              <a:solidFill>
                <a:prstClr val="white"/>
              </a:solidFill>
              <a:latin typeface="Arial Narrow"/>
              <a:ea typeface="MS PGothic" pitchFamily="34" charset="-128"/>
            </a:endParaRPr>
          </a:p>
        </p:txBody>
      </p:sp>
      <p:sp>
        <p:nvSpPr>
          <p:cNvPr id="34" name="Oval 83"/>
          <p:cNvSpPr>
            <a:spLocks noChangeArrowheads="1"/>
          </p:cNvSpPr>
          <p:nvPr/>
        </p:nvSpPr>
        <p:spPr bwMode="auto">
          <a:xfrm rot="21540000">
            <a:off x="3481545" y="3019431"/>
            <a:ext cx="2212848" cy="2212848"/>
          </a:xfrm>
          <a:prstGeom prst="ellipse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3736358" y="3958351"/>
            <a:ext cx="17287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nl-BE" sz="1600" b="1" dirty="0">
                <a:solidFill>
                  <a:prstClr val="white"/>
                </a:solidFill>
                <a:latin typeface="Arial Narrow"/>
                <a:ea typeface="MS PGothic" pitchFamily="34" charset="-128"/>
              </a:rPr>
              <a:t>Productintegratie</a:t>
            </a:r>
            <a:endParaRPr lang="en-GB" sz="1600" b="1" dirty="0">
              <a:solidFill>
                <a:prstClr val="white"/>
              </a:solidFill>
              <a:latin typeface="Arial Narrow"/>
              <a:ea typeface="MS PGothic" pitchFamily="34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640" y="204025"/>
            <a:ext cx="9177251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7" name="Fix/0,48/12,23/6,25/6,25" descr="BASFc_Q_PPT_38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28"/>
          <p:cNvSpPr txBox="1">
            <a:spLocks/>
          </p:cNvSpPr>
          <p:nvPr/>
        </p:nvSpPr>
        <p:spPr>
          <a:xfrm>
            <a:off x="425843" y="1012666"/>
            <a:ext cx="2971198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b="0" cap="all" dirty="0" smtClean="0">
                <a:solidFill>
                  <a:prstClr val="white"/>
                </a:solidFill>
              </a:rPr>
              <a:t>PRODUCTINTEGRATIE</a:t>
            </a:r>
            <a:endParaRPr lang="nl-BE" sz="1600" b="0" dirty="0">
              <a:solidFill>
                <a:prstClr val="white"/>
              </a:solidFill>
            </a:endParaRPr>
          </a:p>
        </p:txBody>
      </p:sp>
      <p:sp>
        <p:nvSpPr>
          <p:cNvPr id="39" name="Title 28"/>
          <p:cNvSpPr txBox="1">
            <a:spLocks/>
          </p:cNvSpPr>
          <p:nvPr/>
        </p:nvSpPr>
        <p:spPr>
          <a:xfrm>
            <a:off x="431800" y="612556"/>
            <a:ext cx="135133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 err="1" smtClean="0">
                <a:solidFill>
                  <a:srgbClr val="21A0D2"/>
                </a:solidFill>
              </a:rPr>
              <a:t>verbund</a:t>
            </a:r>
            <a:endParaRPr lang="nl-BE" sz="2600" cap="all" dirty="0" smtClean="0">
              <a:solidFill>
                <a:srgbClr val="21A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1" grpId="0" animBg="1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92982" y="-151864"/>
            <a:ext cx="11277602" cy="751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nsparant"/>
          <p:cNvSpPr/>
          <p:nvPr/>
        </p:nvSpPr>
        <p:spPr>
          <a:xfrm>
            <a:off x="150813" y="0"/>
            <a:ext cx="8851900" cy="685641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000"/>
                </a:schemeClr>
              </a:gs>
              <a:gs pos="63000">
                <a:schemeClr val="tx1">
                  <a:alpha val="8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224" name="Group 9223"/>
          <p:cNvGrpSpPr/>
          <p:nvPr/>
        </p:nvGrpSpPr>
        <p:grpSpPr>
          <a:xfrm>
            <a:off x="622300" y="1687080"/>
            <a:ext cx="7630102" cy="4729996"/>
            <a:chOff x="622300" y="1687080"/>
            <a:chExt cx="7630102" cy="4729996"/>
          </a:xfrm>
        </p:grpSpPr>
        <p:sp>
          <p:nvSpPr>
            <p:cNvPr id="31" name="tekst"/>
            <p:cNvSpPr>
              <a:spLocks noChangeArrowheads="1"/>
            </p:cNvSpPr>
            <p:nvPr/>
          </p:nvSpPr>
          <p:spPr bwMode="auto">
            <a:xfrm>
              <a:off x="832523" y="2857503"/>
              <a:ext cx="1421054" cy="311148"/>
            </a:xfrm>
            <a:prstGeom prst="rect">
              <a:avLst/>
            </a:prstGeom>
            <a:solidFill>
              <a:srgbClr val="F39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Ethyleen</a:t>
              </a:r>
            </a:p>
          </p:txBody>
        </p:sp>
        <p:sp>
          <p:nvSpPr>
            <p:cNvPr id="34" name="tekst"/>
            <p:cNvSpPr>
              <a:spLocks noChangeArrowheads="1"/>
            </p:cNvSpPr>
            <p:nvPr/>
          </p:nvSpPr>
          <p:spPr bwMode="auto">
            <a:xfrm>
              <a:off x="832523" y="3465326"/>
              <a:ext cx="1421054" cy="311148"/>
            </a:xfrm>
            <a:prstGeom prst="rect">
              <a:avLst/>
            </a:prstGeom>
            <a:solidFill>
              <a:srgbClr val="F39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Propyleen</a:t>
              </a:r>
            </a:p>
          </p:txBody>
        </p:sp>
        <p:sp>
          <p:nvSpPr>
            <p:cNvPr id="37" name="tekst"/>
            <p:cNvSpPr>
              <a:spLocks noChangeArrowheads="1"/>
            </p:cNvSpPr>
            <p:nvPr/>
          </p:nvSpPr>
          <p:spPr bwMode="auto">
            <a:xfrm>
              <a:off x="832523" y="4073149"/>
              <a:ext cx="1421054" cy="311148"/>
            </a:xfrm>
            <a:prstGeom prst="rect">
              <a:avLst/>
            </a:prstGeom>
            <a:solidFill>
              <a:srgbClr val="F39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Benzeen</a:t>
              </a:r>
            </a:p>
          </p:txBody>
        </p:sp>
        <p:sp>
          <p:nvSpPr>
            <p:cNvPr id="38" name="tekst"/>
            <p:cNvSpPr>
              <a:spLocks noChangeArrowheads="1"/>
            </p:cNvSpPr>
            <p:nvPr/>
          </p:nvSpPr>
          <p:spPr bwMode="auto">
            <a:xfrm>
              <a:off x="2822767" y="2130427"/>
              <a:ext cx="1421054" cy="3111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Ethyleenoxide</a:t>
              </a:r>
            </a:p>
          </p:txBody>
        </p:sp>
        <p:sp>
          <p:nvSpPr>
            <p:cNvPr id="39" name="tekst"/>
            <p:cNvSpPr>
              <a:spLocks noChangeArrowheads="1"/>
            </p:cNvSpPr>
            <p:nvPr/>
          </p:nvSpPr>
          <p:spPr bwMode="auto">
            <a:xfrm>
              <a:off x="2822767" y="3479799"/>
              <a:ext cx="1421054" cy="311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Acrylzuur</a:t>
              </a:r>
            </a:p>
          </p:txBody>
        </p:sp>
        <p:sp>
          <p:nvSpPr>
            <p:cNvPr id="40" name="tekst"/>
            <p:cNvSpPr>
              <a:spLocks noChangeArrowheads="1"/>
            </p:cNvSpPr>
            <p:nvPr/>
          </p:nvSpPr>
          <p:spPr bwMode="auto">
            <a:xfrm>
              <a:off x="2822767" y="4634344"/>
              <a:ext cx="1421054" cy="3111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Ethylbenzeen/Styreen</a:t>
              </a:r>
            </a:p>
          </p:txBody>
        </p:sp>
        <p:sp>
          <p:nvSpPr>
            <p:cNvPr id="41" name="tekst"/>
            <p:cNvSpPr>
              <a:spLocks noChangeArrowheads="1"/>
            </p:cNvSpPr>
            <p:nvPr/>
          </p:nvSpPr>
          <p:spPr bwMode="auto">
            <a:xfrm>
              <a:off x="4845530" y="2130427"/>
              <a:ext cx="1421054" cy="3111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Tensiden</a:t>
              </a:r>
            </a:p>
          </p:txBody>
        </p:sp>
        <p:sp>
          <p:nvSpPr>
            <p:cNvPr id="42" name="tekst"/>
            <p:cNvSpPr>
              <a:spLocks noChangeArrowheads="1"/>
            </p:cNvSpPr>
            <p:nvPr/>
          </p:nvSpPr>
          <p:spPr bwMode="auto">
            <a:xfrm>
              <a:off x="4845530" y="3268809"/>
              <a:ext cx="1421054" cy="311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Acrylaten</a:t>
              </a:r>
            </a:p>
          </p:txBody>
        </p:sp>
        <p:sp>
          <p:nvSpPr>
            <p:cNvPr id="43" name="tekst"/>
            <p:cNvSpPr>
              <a:spLocks noChangeArrowheads="1"/>
            </p:cNvSpPr>
            <p:nvPr/>
          </p:nvSpPr>
          <p:spPr bwMode="auto">
            <a:xfrm>
              <a:off x="4845530" y="4414118"/>
              <a:ext cx="1421054" cy="3111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Polystyreen</a:t>
              </a:r>
            </a:p>
          </p:txBody>
        </p:sp>
        <p:sp>
          <p:nvSpPr>
            <p:cNvPr id="44" name="tekst"/>
            <p:cNvSpPr>
              <a:spLocks noChangeArrowheads="1"/>
            </p:cNvSpPr>
            <p:nvPr/>
          </p:nvSpPr>
          <p:spPr bwMode="auto">
            <a:xfrm>
              <a:off x="4845530" y="1687081"/>
              <a:ext cx="1421054" cy="3111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Ethyleenglycol</a:t>
              </a:r>
            </a:p>
          </p:txBody>
        </p:sp>
        <p:sp>
          <p:nvSpPr>
            <p:cNvPr id="45" name="tekst"/>
            <p:cNvSpPr>
              <a:spLocks noChangeArrowheads="1"/>
            </p:cNvSpPr>
            <p:nvPr/>
          </p:nvSpPr>
          <p:spPr bwMode="auto">
            <a:xfrm>
              <a:off x="4845530" y="2555299"/>
              <a:ext cx="1421054" cy="3111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Ethanolamine</a:t>
              </a:r>
            </a:p>
          </p:txBody>
        </p:sp>
        <p:sp>
          <p:nvSpPr>
            <p:cNvPr id="46" name="tekst"/>
            <p:cNvSpPr>
              <a:spLocks noChangeArrowheads="1"/>
            </p:cNvSpPr>
            <p:nvPr/>
          </p:nvSpPr>
          <p:spPr bwMode="auto">
            <a:xfrm>
              <a:off x="4845530" y="3691659"/>
              <a:ext cx="1421054" cy="311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Rein Acrylzuur</a:t>
              </a:r>
            </a:p>
          </p:txBody>
        </p:sp>
        <p:sp>
          <p:nvSpPr>
            <p:cNvPr id="47" name="tekst"/>
            <p:cNvSpPr>
              <a:spLocks noChangeArrowheads="1"/>
            </p:cNvSpPr>
            <p:nvPr/>
          </p:nvSpPr>
          <p:spPr bwMode="auto">
            <a:xfrm>
              <a:off x="4845530" y="4833791"/>
              <a:ext cx="1421054" cy="3111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Styrolux</a:t>
              </a:r>
            </a:p>
          </p:txBody>
        </p:sp>
        <p:sp>
          <p:nvSpPr>
            <p:cNvPr id="48" name="tekst"/>
            <p:cNvSpPr>
              <a:spLocks noChangeArrowheads="1"/>
            </p:cNvSpPr>
            <p:nvPr/>
          </p:nvSpPr>
          <p:spPr bwMode="auto">
            <a:xfrm>
              <a:off x="2822767" y="5509027"/>
              <a:ext cx="1421054" cy="311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Nitrobenzeen</a:t>
              </a:r>
            </a:p>
          </p:txBody>
        </p:sp>
        <p:sp>
          <p:nvSpPr>
            <p:cNvPr id="49" name="tekst"/>
            <p:cNvSpPr>
              <a:spLocks noChangeArrowheads="1"/>
            </p:cNvSpPr>
            <p:nvPr/>
          </p:nvSpPr>
          <p:spPr bwMode="auto">
            <a:xfrm>
              <a:off x="4845530" y="5509027"/>
              <a:ext cx="1421054" cy="311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Aniline</a:t>
              </a:r>
            </a:p>
          </p:txBody>
        </p:sp>
        <p:sp>
          <p:nvSpPr>
            <p:cNvPr id="50" name="tekst"/>
            <p:cNvSpPr>
              <a:spLocks noChangeArrowheads="1"/>
            </p:cNvSpPr>
            <p:nvPr/>
          </p:nvSpPr>
          <p:spPr bwMode="auto">
            <a:xfrm>
              <a:off x="6831348" y="2555299"/>
              <a:ext cx="1421054" cy="3111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Ethyleenamine</a:t>
              </a:r>
            </a:p>
          </p:txBody>
        </p:sp>
        <p:sp>
          <p:nvSpPr>
            <p:cNvPr id="51" name="tekst"/>
            <p:cNvSpPr>
              <a:spLocks noChangeArrowheads="1"/>
            </p:cNvSpPr>
            <p:nvPr/>
          </p:nvSpPr>
          <p:spPr bwMode="auto">
            <a:xfrm>
              <a:off x="6831348" y="3691659"/>
              <a:ext cx="1421054" cy="311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Superabsorber</a:t>
              </a:r>
            </a:p>
          </p:txBody>
        </p:sp>
        <p:sp>
          <p:nvSpPr>
            <p:cNvPr id="52" name="tekst"/>
            <p:cNvSpPr>
              <a:spLocks noChangeArrowheads="1"/>
            </p:cNvSpPr>
            <p:nvPr/>
          </p:nvSpPr>
          <p:spPr bwMode="auto">
            <a:xfrm>
              <a:off x="7283450" y="5509027"/>
              <a:ext cx="968951" cy="311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MDI</a:t>
              </a:r>
            </a:p>
          </p:txBody>
        </p:sp>
        <p:sp>
          <p:nvSpPr>
            <p:cNvPr id="53" name="tekst"/>
            <p:cNvSpPr>
              <a:spLocks noChangeArrowheads="1"/>
            </p:cNvSpPr>
            <p:nvPr/>
          </p:nvSpPr>
          <p:spPr bwMode="auto">
            <a:xfrm>
              <a:off x="2092709" y="6105928"/>
              <a:ext cx="1421054" cy="311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Salpeterzuur</a:t>
              </a:r>
            </a:p>
          </p:txBody>
        </p:sp>
        <p:sp>
          <p:nvSpPr>
            <p:cNvPr id="54" name="tekst"/>
            <p:cNvSpPr>
              <a:spLocks noChangeArrowheads="1"/>
            </p:cNvSpPr>
            <p:nvPr/>
          </p:nvSpPr>
          <p:spPr bwMode="auto">
            <a:xfrm>
              <a:off x="3673859" y="6105928"/>
              <a:ext cx="1421054" cy="311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Waterstof</a:t>
              </a:r>
            </a:p>
          </p:txBody>
        </p:sp>
        <p:sp>
          <p:nvSpPr>
            <p:cNvPr id="55" name="tekst"/>
            <p:cNvSpPr>
              <a:spLocks noChangeArrowheads="1"/>
            </p:cNvSpPr>
            <p:nvPr/>
          </p:nvSpPr>
          <p:spPr bwMode="auto">
            <a:xfrm>
              <a:off x="5264534" y="6105928"/>
              <a:ext cx="1421054" cy="311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Formaldehyde</a:t>
              </a:r>
            </a:p>
          </p:txBody>
        </p:sp>
        <p:sp>
          <p:nvSpPr>
            <p:cNvPr id="56" name="tekst"/>
            <p:cNvSpPr>
              <a:spLocks noChangeArrowheads="1"/>
            </p:cNvSpPr>
            <p:nvPr/>
          </p:nvSpPr>
          <p:spPr bwMode="auto">
            <a:xfrm>
              <a:off x="6831347" y="6105928"/>
              <a:ext cx="1421054" cy="311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</a:rPr>
                <a:t>Fosgeen</a:t>
              </a:r>
            </a:p>
          </p:txBody>
        </p:sp>
        <p:cxnSp>
          <p:nvCxnSpPr>
            <p:cNvPr id="116" name="lijn"/>
            <p:cNvCxnSpPr/>
            <p:nvPr/>
          </p:nvCxnSpPr>
          <p:spPr>
            <a:xfrm>
              <a:off x="2538892" y="2271282"/>
              <a:ext cx="264346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622300" y="1687080"/>
              <a:ext cx="1841500" cy="4073639"/>
            </a:xfrm>
            <a:prstGeom prst="rect">
              <a:avLst/>
            </a:prstGeom>
            <a:ln w="34925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9" name="lijn"/>
            <p:cNvCxnSpPr/>
            <p:nvPr/>
          </p:nvCxnSpPr>
          <p:spPr>
            <a:xfrm>
              <a:off x="2538892" y="4774043"/>
              <a:ext cx="264346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lijn"/>
            <p:cNvCxnSpPr/>
            <p:nvPr/>
          </p:nvCxnSpPr>
          <p:spPr>
            <a:xfrm>
              <a:off x="4295276" y="2297906"/>
              <a:ext cx="477706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lijn"/>
            <p:cNvCxnSpPr/>
            <p:nvPr/>
          </p:nvCxnSpPr>
          <p:spPr>
            <a:xfrm>
              <a:off x="4645819" y="1868846"/>
              <a:ext cx="127163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lijn"/>
            <p:cNvCxnSpPr/>
            <p:nvPr/>
          </p:nvCxnSpPr>
          <p:spPr>
            <a:xfrm flipV="1">
              <a:off x="4577464" y="1861133"/>
              <a:ext cx="0" cy="86498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lijn"/>
            <p:cNvCxnSpPr/>
            <p:nvPr/>
          </p:nvCxnSpPr>
          <p:spPr>
            <a:xfrm>
              <a:off x="6348892" y="2710873"/>
              <a:ext cx="410048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lijn"/>
            <p:cNvCxnSpPr/>
            <p:nvPr/>
          </p:nvCxnSpPr>
          <p:spPr>
            <a:xfrm>
              <a:off x="6348892" y="3830146"/>
              <a:ext cx="410048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lijn"/>
            <p:cNvCxnSpPr/>
            <p:nvPr/>
          </p:nvCxnSpPr>
          <p:spPr>
            <a:xfrm>
              <a:off x="6348892" y="5621743"/>
              <a:ext cx="885346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lijn"/>
            <p:cNvCxnSpPr/>
            <p:nvPr/>
          </p:nvCxnSpPr>
          <p:spPr>
            <a:xfrm>
              <a:off x="4338134" y="5621743"/>
              <a:ext cx="477706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lijn"/>
            <p:cNvCxnSpPr/>
            <p:nvPr/>
          </p:nvCxnSpPr>
          <p:spPr>
            <a:xfrm flipV="1">
              <a:off x="2608853" y="5703716"/>
              <a:ext cx="0" cy="347472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lijn"/>
            <p:cNvCxnSpPr/>
            <p:nvPr/>
          </p:nvCxnSpPr>
          <p:spPr>
            <a:xfrm flipV="1">
              <a:off x="4399888" y="5703716"/>
              <a:ext cx="0" cy="347472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lijn"/>
            <p:cNvCxnSpPr/>
            <p:nvPr/>
          </p:nvCxnSpPr>
          <p:spPr>
            <a:xfrm flipV="1">
              <a:off x="6411568" y="5703716"/>
              <a:ext cx="0" cy="347472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lijn"/>
            <p:cNvCxnSpPr/>
            <p:nvPr/>
          </p:nvCxnSpPr>
          <p:spPr>
            <a:xfrm flipV="1">
              <a:off x="7005928" y="5703716"/>
              <a:ext cx="0" cy="347472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itle 28"/>
            <p:cNvSpPr txBox="1">
              <a:spLocks/>
            </p:cNvSpPr>
            <p:nvPr/>
          </p:nvSpPr>
          <p:spPr>
            <a:xfrm>
              <a:off x="852156" y="1757950"/>
              <a:ext cx="138178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l-BE" sz="2000" dirty="0" smtClean="0">
                  <a:solidFill>
                    <a:srgbClr val="F39500"/>
                  </a:solidFill>
                </a:rPr>
                <a:t>Steamcracker</a:t>
              </a:r>
            </a:p>
          </p:txBody>
        </p:sp>
        <p:cxnSp>
          <p:nvCxnSpPr>
            <p:cNvPr id="143" name="lijn"/>
            <p:cNvCxnSpPr/>
            <p:nvPr/>
          </p:nvCxnSpPr>
          <p:spPr>
            <a:xfrm>
              <a:off x="4645819" y="2730875"/>
              <a:ext cx="127163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lijn"/>
            <p:cNvCxnSpPr/>
            <p:nvPr/>
          </p:nvCxnSpPr>
          <p:spPr>
            <a:xfrm>
              <a:off x="4645819" y="3436288"/>
              <a:ext cx="127163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lijn"/>
            <p:cNvCxnSpPr/>
            <p:nvPr/>
          </p:nvCxnSpPr>
          <p:spPr>
            <a:xfrm>
              <a:off x="4645819" y="3864915"/>
              <a:ext cx="127163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lijn"/>
            <p:cNvCxnSpPr/>
            <p:nvPr/>
          </p:nvCxnSpPr>
          <p:spPr>
            <a:xfrm>
              <a:off x="4295276" y="3651768"/>
              <a:ext cx="257674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lijn"/>
            <p:cNvCxnSpPr/>
            <p:nvPr/>
          </p:nvCxnSpPr>
          <p:spPr>
            <a:xfrm flipV="1">
              <a:off x="4577464" y="3400573"/>
              <a:ext cx="0" cy="46658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lijn"/>
            <p:cNvCxnSpPr/>
            <p:nvPr/>
          </p:nvCxnSpPr>
          <p:spPr>
            <a:xfrm>
              <a:off x="4645819" y="4579288"/>
              <a:ext cx="127163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lijn"/>
            <p:cNvCxnSpPr/>
            <p:nvPr/>
          </p:nvCxnSpPr>
          <p:spPr>
            <a:xfrm>
              <a:off x="4645819" y="5007915"/>
              <a:ext cx="127163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lijn"/>
            <p:cNvCxnSpPr/>
            <p:nvPr/>
          </p:nvCxnSpPr>
          <p:spPr>
            <a:xfrm>
              <a:off x="4295276" y="4794768"/>
              <a:ext cx="257674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lijn"/>
            <p:cNvCxnSpPr/>
            <p:nvPr/>
          </p:nvCxnSpPr>
          <p:spPr>
            <a:xfrm flipV="1">
              <a:off x="4577464" y="4543573"/>
              <a:ext cx="0" cy="46658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lijn"/>
            <p:cNvCxnSpPr/>
            <p:nvPr/>
          </p:nvCxnSpPr>
          <p:spPr>
            <a:xfrm>
              <a:off x="2538892" y="3630700"/>
              <a:ext cx="264346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lijn"/>
            <p:cNvCxnSpPr/>
            <p:nvPr/>
          </p:nvCxnSpPr>
          <p:spPr>
            <a:xfrm>
              <a:off x="2538892" y="5633286"/>
              <a:ext cx="264346" cy="0"/>
            </a:xfrm>
            <a:prstGeom prst="line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-180528" y="204025"/>
            <a:ext cx="9405419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8" name="Fix/0,48/12,23/6,25/6,25" descr="BASFc_Q_PPT_38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itle 28"/>
          <p:cNvSpPr txBox="1">
            <a:spLocks/>
          </p:cNvSpPr>
          <p:nvPr/>
        </p:nvSpPr>
        <p:spPr>
          <a:xfrm>
            <a:off x="425843" y="1012666"/>
            <a:ext cx="2971198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b="0" cap="all" dirty="0" smtClean="0">
                <a:solidFill>
                  <a:prstClr val="white"/>
                </a:solidFill>
              </a:rPr>
              <a:t>PRODUCTINTEGRATIE</a:t>
            </a:r>
            <a:endParaRPr lang="nl-BE" sz="1600" b="0" dirty="0">
              <a:solidFill>
                <a:prstClr val="white"/>
              </a:solidFill>
            </a:endParaRPr>
          </a:p>
        </p:txBody>
      </p:sp>
      <p:sp>
        <p:nvSpPr>
          <p:cNvPr id="60" name="Title 28"/>
          <p:cNvSpPr txBox="1">
            <a:spLocks/>
          </p:cNvSpPr>
          <p:nvPr/>
        </p:nvSpPr>
        <p:spPr>
          <a:xfrm>
            <a:off x="431800" y="612556"/>
            <a:ext cx="135133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 err="1" smtClean="0">
                <a:solidFill>
                  <a:srgbClr val="21A0D2"/>
                </a:solidFill>
              </a:rPr>
              <a:t>verbund</a:t>
            </a:r>
            <a:endParaRPr lang="nl-BE" sz="2600" cap="all" dirty="0" smtClean="0">
              <a:solidFill>
                <a:srgbClr val="21A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3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animBg="1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8"/>
          <p:cNvSpPr>
            <a:spLocks noChangeArrowheads="1"/>
          </p:cNvSpPr>
          <p:nvPr/>
        </p:nvSpPr>
        <p:spPr bwMode="auto">
          <a:xfrm rot="5400000">
            <a:off x="2186278" y="251190"/>
            <a:ext cx="77905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sz="22200" dirty="0">
                <a:solidFill>
                  <a:srgbClr val="F39500"/>
                </a:solidFill>
                <a:cs typeface="Arial" pitchFamily="34" charset="0"/>
              </a:rPr>
              <a:t>}</a:t>
            </a:r>
            <a:endParaRPr lang="nl-BE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lijn oranje"/>
          <p:cNvCxnSpPr/>
          <p:nvPr/>
        </p:nvCxnSpPr>
        <p:spPr>
          <a:xfrm flipV="1">
            <a:off x="2272441" y="2204864"/>
            <a:ext cx="0" cy="671686"/>
          </a:xfrm>
          <a:prstGeom prst="line">
            <a:avLst/>
          </a:prstGeom>
          <a:ln w="34925" cap="rnd">
            <a:solidFill>
              <a:schemeClr val="bg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i-blauw"/>
          <p:cNvSpPr>
            <a:spLocks noChangeArrowheads="1"/>
          </p:cNvSpPr>
          <p:nvPr/>
        </p:nvSpPr>
        <p:spPr bwMode="auto">
          <a:xfrm>
            <a:off x="672241" y="2916936"/>
            <a:ext cx="3200400" cy="32004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1200"/>
              </a:spcBef>
            </a:pPr>
            <a:r>
              <a:rPr lang="nl-NL" sz="2200" dirty="0">
                <a:solidFill>
                  <a:prstClr val="white"/>
                </a:solidFill>
              </a:rPr>
              <a:t>Minder transport</a:t>
            </a:r>
          </a:p>
          <a:p>
            <a:pPr algn="ctr">
              <a:spcBef>
                <a:spcPts val="1200"/>
              </a:spcBef>
            </a:pPr>
            <a:r>
              <a:rPr lang="nl-NL" sz="2200" dirty="0">
                <a:solidFill>
                  <a:prstClr val="white"/>
                </a:solidFill>
              </a:rPr>
              <a:t>Zinvol gebruik </a:t>
            </a:r>
            <a:br>
              <a:rPr lang="nl-NL" sz="2200" dirty="0">
                <a:solidFill>
                  <a:prstClr val="white"/>
                </a:solidFill>
              </a:rPr>
            </a:br>
            <a:r>
              <a:rPr lang="nl-NL" sz="2200" dirty="0">
                <a:solidFill>
                  <a:prstClr val="white"/>
                </a:solidFill>
              </a:rPr>
              <a:t>van nevenproduct</a:t>
            </a:r>
          </a:p>
          <a:p>
            <a:pPr algn="ctr">
              <a:spcBef>
                <a:spcPts val="1200"/>
              </a:spcBef>
            </a:pPr>
            <a:r>
              <a:rPr lang="nl-NL" sz="2200" dirty="0">
                <a:solidFill>
                  <a:prstClr val="white"/>
                </a:solidFill>
              </a:rPr>
              <a:t>Minder impact op milieu</a:t>
            </a:r>
          </a:p>
          <a:p>
            <a:pPr algn="ctr">
              <a:spcBef>
                <a:spcPts val="1200"/>
              </a:spcBef>
            </a:pPr>
            <a:r>
              <a:rPr lang="nl-NL" sz="2200" dirty="0">
                <a:solidFill>
                  <a:prstClr val="white"/>
                </a:solidFill>
              </a:rPr>
              <a:t>Kennis delen</a:t>
            </a:r>
          </a:p>
        </p:txBody>
      </p:sp>
      <p:sp>
        <p:nvSpPr>
          <p:cNvPr id="24" name="voorbeeld"/>
          <p:cNvSpPr txBox="1">
            <a:spLocks/>
          </p:cNvSpPr>
          <p:nvPr/>
        </p:nvSpPr>
        <p:spPr>
          <a:xfrm>
            <a:off x="5125854" y="2574146"/>
            <a:ext cx="1436291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200" b="0" cap="all" dirty="0" smtClean="0">
                <a:solidFill>
                  <a:srgbClr val="21A0D2"/>
                </a:solidFill>
              </a:rPr>
              <a:t>voorbeeld</a:t>
            </a:r>
          </a:p>
        </p:txBody>
      </p:sp>
      <p:sp>
        <p:nvSpPr>
          <p:cNvPr id="43" name="oranje"/>
          <p:cNvSpPr>
            <a:spLocks noChangeArrowheads="1"/>
          </p:cNvSpPr>
          <p:nvPr/>
        </p:nvSpPr>
        <p:spPr bwMode="auto">
          <a:xfrm>
            <a:off x="5125853" y="2912700"/>
            <a:ext cx="32004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274320" rIns="91440" bIns="9144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2800" dirty="0">
                <a:solidFill>
                  <a:prstClr val="white"/>
                </a:solidFill>
              </a:rPr>
              <a:t>Van nafta tot luier</a:t>
            </a:r>
          </a:p>
        </p:txBody>
      </p:sp>
      <p:sp>
        <p:nvSpPr>
          <p:cNvPr id="17" name="oranje"/>
          <p:cNvSpPr>
            <a:spLocks noChangeArrowheads="1"/>
          </p:cNvSpPr>
          <p:nvPr/>
        </p:nvSpPr>
        <p:spPr bwMode="auto">
          <a:xfrm>
            <a:off x="5125853" y="2912700"/>
            <a:ext cx="32004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274320" rIns="91440" bIns="9144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2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8" name="oranje"/>
          <p:cNvSpPr>
            <a:spLocks noChangeArrowheads="1"/>
          </p:cNvSpPr>
          <p:nvPr/>
        </p:nvSpPr>
        <p:spPr bwMode="auto">
          <a:xfrm>
            <a:off x="5125853" y="2912700"/>
            <a:ext cx="32004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274320" rIns="91440" bIns="9144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2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0" name="oranje"/>
          <p:cNvSpPr>
            <a:spLocks noChangeArrowheads="1"/>
          </p:cNvSpPr>
          <p:nvPr/>
        </p:nvSpPr>
        <p:spPr bwMode="auto">
          <a:xfrm>
            <a:off x="5125853" y="2912700"/>
            <a:ext cx="32004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274320" rIns="91440" bIns="9144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2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1" name="oranje"/>
          <p:cNvSpPr>
            <a:spLocks noChangeArrowheads="1"/>
          </p:cNvSpPr>
          <p:nvPr/>
        </p:nvSpPr>
        <p:spPr bwMode="auto">
          <a:xfrm>
            <a:off x="5125853" y="2912700"/>
            <a:ext cx="32004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274320" rIns="91440" bIns="9144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2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2" name="oranje"/>
          <p:cNvSpPr>
            <a:spLocks noChangeArrowheads="1"/>
          </p:cNvSpPr>
          <p:nvPr/>
        </p:nvSpPr>
        <p:spPr bwMode="auto">
          <a:xfrm>
            <a:off x="5125853" y="2912700"/>
            <a:ext cx="3200400" cy="32004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274320" rIns="91440" bIns="9144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3200" dirty="0">
                <a:solidFill>
                  <a:prstClr val="white"/>
                </a:solidFill>
              </a:rPr>
              <a:t>5</a:t>
            </a:r>
          </a:p>
        </p:txBody>
      </p:sp>
      <p:pic>
        <p:nvPicPr>
          <p:cNvPr id="46" name="pic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 r="2975" b="10579"/>
          <a:stretch/>
        </p:blipFill>
        <p:spPr bwMode="auto">
          <a:xfrm>
            <a:off x="5125854" y="3958011"/>
            <a:ext cx="3200399" cy="215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783" b="-629"/>
          <a:stretch/>
        </p:blipFill>
        <p:spPr bwMode="auto">
          <a:xfrm>
            <a:off x="5125853" y="3958011"/>
            <a:ext cx="3200400" cy="21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2966"/>
          <a:stretch/>
        </p:blipFill>
        <p:spPr bwMode="auto">
          <a:xfrm>
            <a:off x="5125853" y="3958010"/>
            <a:ext cx="3200402" cy="214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2770" r="1514" b="2770"/>
          <a:stretch/>
        </p:blipFill>
        <p:spPr bwMode="auto">
          <a:xfrm>
            <a:off x="5125854" y="3937222"/>
            <a:ext cx="3200399" cy="21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0" t="35050" r="1129" b="23491"/>
          <a:stretch/>
        </p:blipFill>
        <p:spPr bwMode="auto">
          <a:xfrm>
            <a:off x="5125855" y="3937222"/>
            <a:ext cx="3200398" cy="217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180528" y="204025"/>
            <a:ext cx="9405419" cy="1368000"/>
          </a:xfrm>
          <a:prstGeom prst="rect">
            <a:avLst/>
          </a:prstGeom>
          <a:solidFill>
            <a:srgbClr val="F395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1" name="Fix/0,48/12,23/6,25/6,25" descr="BASFc_Q_PPT_38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0" y="204025"/>
            <a:ext cx="13680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28"/>
          <p:cNvSpPr txBox="1">
            <a:spLocks/>
          </p:cNvSpPr>
          <p:nvPr/>
        </p:nvSpPr>
        <p:spPr>
          <a:xfrm>
            <a:off x="425843" y="1012666"/>
            <a:ext cx="2971198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b="0" cap="all" dirty="0" smtClean="0">
                <a:solidFill>
                  <a:prstClr val="white"/>
                </a:solidFill>
              </a:rPr>
              <a:t>PRODUCTINTEGRATIE</a:t>
            </a:r>
            <a:endParaRPr lang="nl-BE" sz="1600" b="0" dirty="0">
              <a:solidFill>
                <a:prstClr val="white"/>
              </a:solidFill>
            </a:endParaRPr>
          </a:p>
        </p:txBody>
      </p:sp>
      <p:sp>
        <p:nvSpPr>
          <p:cNvPr id="33" name="Title 28"/>
          <p:cNvSpPr txBox="1">
            <a:spLocks/>
          </p:cNvSpPr>
          <p:nvPr/>
        </p:nvSpPr>
        <p:spPr>
          <a:xfrm>
            <a:off x="431800" y="612556"/>
            <a:ext cx="135133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cap="all" dirty="0" err="1" smtClean="0">
                <a:solidFill>
                  <a:srgbClr val="21A0D2"/>
                </a:solidFill>
              </a:rPr>
              <a:t>verbund</a:t>
            </a:r>
            <a:endParaRPr lang="nl-BE" sz="2600" cap="all" dirty="0" smtClean="0">
              <a:solidFill>
                <a:srgbClr val="21A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3" grpId="0" animBg="1"/>
      <p:bldP spid="24" grpId="0"/>
      <p:bldP spid="43" grpId="0" build="p" animBg="1"/>
      <p:bldP spid="17" grpId="0" animBg="1"/>
      <p:bldP spid="18" grpId="0" animBg="1"/>
      <p:bldP spid="20" grpId="0" animBg="1"/>
      <p:bldP spid="21" grpId="0" animBg="1"/>
      <p:bldP spid="22" grpId="0" animBg="1"/>
      <p:bldP spid="30" grpId="0" animBg="1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9868950/0/38387/5224183/9228282/14414077/16777215////////"/>
  <p:tag name="WIZCOLOR2" val="16777215/0/9868950/0/38387/5224183/9228282/14414077/16777215////////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/0,6/25,39/3,8"/>
  <p:tag name="LOCKED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0,99/0,6/3,8/3,8"/>
  <p:tag name="LOCKED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YcmlbU_0yYfuKwdZHKB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YcmlbU_0yYfuKwdZHKB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YcmlbU_0yYfuKwdZHKB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6/1,78/19,8/2,37"/>
  <p:tag name="LOCKED" val="1"/>
  <p:tag name="WIZSHAPE" val="WizShape"/>
  <p:tag name="VISIBLE" val="System.Xml.XmlAttribu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6/5,2/24,2/12,8"/>
  <p:tag name="LOCKED" val="1"/>
  <p:tag name="WIZSHAPE" val="WizShape"/>
  <p:tag name="VISIBLE" val="System.Xml.XmlAttribu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8,66/20,2/0,27"/>
  <p:tag name="LOCKED" val="1"/>
  <p:tag name="WIZSHAPE" val="WizShape"/>
  <p:tag name="VISIBLE" val="System.Xml.XmlAttribu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6/0/4,8/19,05"/>
  <p:tag name="LOCKED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6/18,46/2/0,42"/>
  <p:tag name="LOCKED" val="1"/>
  <p:tag name="WIZSHAPE" val="WizShape"/>
  <p:tag name="VISIBLE" val="System.Xml.XmlAttribu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8,79/20,2/0,27"/>
  <p:tag name="LOCKED" val="1"/>
  <p:tag name="WIZSHAPE" val="WizShape"/>
  <p:tag name="VISIBLE" val="System.Xml.XmlAttribu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6/0,6/4,8/4,8"/>
  <p:tag name="LOCKED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6/1,02/18,7/2,64"/>
  <p:tag name="LOCKED" val="1"/>
  <p:tag name="WIZSHAPE" val="WizShape"/>
  <p:tag name="VISIBLE" val="System.Xml.XmlAttribu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6/3,81/18,7/1,17"/>
  <p:tag name="LOCKED" val="1"/>
  <p:tag name="WIZSHAPE" val="WizShape"/>
  <p:tag name="VISIBLE" val="System.Xml.XmlAttribu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8/18,66/15/0,27"/>
  <p:tag name="LOCKED" val="1"/>
  <p:tag name="WIZSHAPE" val="WizShape"/>
  <p:tag name="VISIBLE" val="System.Xml.XmlAttribu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6/18,46/2/0,42"/>
  <p:tag name="LOCKED" val="1"/>
  <p:tag name="WIZSHAPE" val="WizShape"/>
  <p:tag name="VISIBLE" val="System.Xml.XmlAttribu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8/18,79/15/0,27"/>
  <p:tag name="LOCKED" val="1"/>
  <p:tag name="WIZSHAPE" val="WizShape"/>
  <p:tag name="VISIBLE" val="System.Xml.XmlAttribu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heme/theme1.xml><?xml version="1.0" encoding="utf-8"?>
<a:theme xmlns:a="http://schemas.openxmlformats.org/drawingml/2006/main" name="BASF_TitelDesign">
  <a:themeElements>
    <a:clrScheme name="Larissa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39500"/>
      </a:accent1>
      <a:accent2>
        <a:srgbClr val="F7B64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ACF8C"/>
      </a:hlink>
      <a:folHlink>
        <a:srgbClr val="FDF0DB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F_FolienDesign">
  <a:themeElements>
    <a:clrScheme name="Larissa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39500"/>
      </a:accent1>
      <a:accent2>
        <a:srgbClr val="F7B64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ACF8C"/>
      </a:hlink>
      <a:folHlink>
        <a:srgbClr val="FDF0DB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SF_bezoekers_grijs">
  <a:themeElements>
    <a:clrScheme name="BASF_2013">
      <a:dk1>
        <a:srgbClr val="000000"/>
      </a:dk1>
      <a:lt1>
        <a:sysClr val="window" lastClr="FFFFFF"/>
      </a:lt1>
      <a:dk2>
        <a:srgbClr val="F39500"/>
      </a:dk2>
      <a:lt2>
        <a:srgbClr val="C50022"/>
      </a:lt2>
      <a:accent1>
        <a:srgbClr val="21A0D2"/>
      </a:accent1>
      <a:accent2>
        <a:srgbClr val="004A96"/>
      </a:accent2>
      <a:accent3>
        <a:srgbClr val="65AC1E"/>
      </a:accent3>
      <a:accent4>
        <a:srgbClr val="00793A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BASF_bezoekers_wit">
  <a:themeElements>
    <a:clrScheme name="BASF_2013">
      <a:dk1>
        <a:srgbClr val="000000"/>
      </a:dk1>
      <a:lt1>
        <a:sysClr val="window" lastClr="FFFFFF"/>
      </a:lt1>
      <a:dk2>
        <a:srgbClr val="F39500"/>
      </a:dk2>
      <a:lt2>
        <a:srgbClr val="C50022"/>
      </a:lt2>
      <a:accent1>
        <a:srgbClr val="21A0D2"/>
      </a:accent1>
      <a:accent2>
        <a:srgbClr val="004A96"/>
      </a:accent2>
      <a:accent3>
        <a:srgbClr val="65AC1E"/>
      </a:accent3>
      <a:accent4>
        <a:srgbClr val="00793A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1144</Words>
  <Application>Microsoft Office PowerPoint</Application>
  <PresentationFormat>On-screen Show (4:3)</PresentationFormat>
  <Paragraphs>419</Paragraphs>
  <Slides>24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BASF_TitelDesign</vt:lpstr>
      <vt:lpstr>BASF_FolienDesign</vt:lpstr>
      <vt:lpstr>BASF_bezoekers_grijs</vt:lpstr>
      <vt:lpstr>BASF_bezoekers_wit</vt:lpstr>
      <vt:lpstr>think-cell Slide</vt:lpstr>
      <vt:lpstr>Aanwervingspolitiek en promotie-acties voor ingenieurs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Ingenieurs op BASF Antwerpen Algemene aantallen</vt:lpstr>
      <vt:lpstr>PowerPoint Presentation</vt:lpstr>
      <vt:lpstr>Burgerlijk ingenieurs op BASF Antwerpen Verdeling per afstudeerrichting</vt:lpstr>
      <vt:lpstr>Industrieel ingenieurs op BASF Antwerpen Verdeling per afstudeerrichting</vt:lpstr>
      <vt:lpstr>Industrieel ingenieurs op BASF Antwerpen Verdeling per statuut</vt:lpstr>
      <vt:lpstr>Rekruteringsstrategie BASF Antwerpen Activiteiten &amp; kanalen</vt:lpstr>
      <vt:lpstr>Overzicht rekruteringsacties</vt:lpstr>
      <vt:lpstr>Activiteiten gericht op industrieel ingenieurs en burgerlijk ingenieurs Overzicht academiejaar 2013-2014</vt:lpstr>
      <vt:lpstr>BASF biedt 160 stageplaatsen</vt:lpstr>
      <vt:lpstr>Stageaanbod voor ingenieurs  overzicht academiejaar 2013 - 2014</vt:lpstr>
      <vt:lpstr>Selectieproces Competenties als leidraad</vt:lpstr>
      <vt:lpstr>De 8 persoonlijke BASF competenties</vt:lpstr>
      <vt:lpstr> Assessment center: mogelijke oefeningen</vt:lpstr>
      <vt:lpstr>Selectieproces ingenieurs</vt:lpstr>
      <vt:lpstr>PowerPoint Presentation</vt:lpstr>
    </vt:vector>
  </TitlesOfParts>
  <Company>BASF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Talent Management@BASF Antwerpen</dc:title>
  <dc:creator>Ellen Leyssens</dc:creator>
  <cp:lastModifiedBy>Philippe Alluyn</cp:lastModifiedBy>
  <cp:revision>83</cp:revision>
  <cp:lastPrinted>2014-09-11T12:29:21Z</cp:lastPrinted>
  <dcterms:created xsi:type="dcterms:W3CDTF">2014-05-22T06:54:42Z</dcterms:created>
  <dcterms:modified xsi:type="dcterms:W3CDTF">2014-10-17T14:58:25Z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88</vt:i4>
  </property>
  <property fmtid="{D5CDD505-2E9C-101B-9397-08002B2CF9AE}" pid="3" name="_BASF_Wizard">
    <vt:bool>true</vt:bool>
  </property>
  <property fmtid="{D5CDD505-2E9C-101B-9397-08002B2CF9AE}" pid="4" name="_BASF_Wizard_Datum">
    <vt:lpwstr>22/05/2014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22/05/2014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1</vt:i4>
  </property>
  <property fmtid="{D5CDD505-2E9C-101B-9397-08002B2CF9AE}" pid="21" name="_BASF_Classification_HeaderFooterText">
    <vt:lpwstr>INTERNAL</vt:lpwstr>
  </property>
  <property fmtid="{D5CDD505-2E9C-101B-9397-08002B2CF9AE}" pid="22" name="_BASF_Classification_Language">
    <vt:i4>1033</vt:i4>
  </property>
  <property fmtid="{D5CDD505-2E9C-101B-9397-08002B2CF9AE}" pid="23" name="_BASF_Wizard_Version">
    <vt:lpwstr>7.2.1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</Properties>
</file>