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0A2E2-14D4-42C1-A76D-63C8711560DB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E01FC-E88B-43A0-9568-976E51DE153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34976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5681" y="8687425"/>
            <a:ext cx="2972319" cy="45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40" tIns="44970" rIns="89940" bIns="44970" anchor="b"/>
          <a:lstStyle>
            <a:lvl1pPr eaLnBrk="0" hangingPunct="0"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Trebuchet MS" pitchFamily="34" charset="0"/>
                <a:cs typeface="Arial" charset="0"/>
              </a:defRPr>
            </a:lvl9pPr>
          </a:lstStyle>
          <a:p>
            <a:pPr algn="r" eaLnBrk="1" hangingPunct="1"/>
            <a:fld id="{156D592A-20C3-499A-811A-01088BB9ED66}" type="slidenum">
              <a:rPr lang="nl-NL" altLang="nl-BE" sz="1200">
                <a:solidFill>
                  <a:schemeClr val="tx1"/>
                </a:solidFill>
              </a:rPr>
              <a:pPr algn="r" eaLnBrk="1" hangingPunct="1"/>
              <a:t>2</a:t>
            </a:fld>
            <a:endParaRPr lang="nl-NL" altLang="nl-BE" sz="1200">
              <a:solidFill>
                <a:schemeClr val="tx1"/>
              </a:solidFill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/>
              <a:t>Zie uitleg op de volgende slide.</a:t>
            </a:r>
          </a:p>
          <a:p>
            <a:pPr eaLnBrk="1" hangingPunct="1"/>
            <a:endParaRPr lang="en-GB" altLang="nl-B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Ik zou de</a:t>
            </a:r>
            <a:r>
              <a:rPr lang="nl-BE" baseline="0" dirty="0" smtClean="0"/>
              <a:t> eerste drie/vier puntjes uitleggen op de vorige </a:t>
            </a:r>
            <a:r>
              <a:rPr lang="nl-BE" baseline="0" dirty="0" err="1" smtClean="0"/>
              <a:t>slids</a:t>
            </a:r>
            <a:r>
              <a:rPr lang="nl-BE" baseline="0" dirty="0" smtClean="0"/>
              <a:t> en de laatste 2 op deze omdat het belangrijk is dat de studenten het niet alleen horen maar ook kunnen lezen.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0B906-35C6-41ED-B047-6531D381B7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7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591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7580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5110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3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329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4064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44071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102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829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611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772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8743A-E939-4354-8CAF-DEA05C4F85B1}" type="datetimeFigureOut">
              <a:rPr lang="nl-BE" smtClean="0"/>
              <a:t>6/11/2013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9E548-C510-4C68-B0BF-78E189B6165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5158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420888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nl-BE" sz="6600" dirty="0" smtClean="0">
                <a:solidFill>
                  <a:srgbClr val="F4E9E9"/>
                </a:solidFill>
                <a:latin typeface="Segoe Script" panose="020B0504020000000003" pitchFamily="34" charset="0"/>
              </a:rPr>
              <a:t>Nieuw in 2014</a:t>
            </a:r>
            <a:endParaRPr lang="nl-BE" sz="6600" dirty="0">
              <a:solidFill>
                <a:srgbClr val="F4E9E9"/>
              </a:solidFill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2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nl-BE" sz="4000" dirty="0" err="1" smtClean="0">
                <a:solidFill>
                  <a:schemeClr val="bg1"/>
                </a:solidFill>
              </a:rPr>
              <a:t>Masterprogramma</a:t>
            </a:r>
            <a:r>
              <a:rPr lang="en-US" altLang="nl-BE" sz="4000" dirty="0" smtClean="0">
                <a:solidFill>
                  <a:schemeClr val="bg1"/>
                </a:solidFill>
              </a:rPr>
              <a:t> </a:t>
            </a:r>
            <a:r>
              <a:rPr lang="en-US" altLang="nl-BE" sz="4000" dirty="0" err="1" smtClean="0">
                <a:solidFill>
                  <a:schemeClr val="bg1"/>
                </a:solidFill>
              </a:rPr>
              <a:t>Computerwetenschappen</a:t>
            </a:r>
            <a:endParaRPr lang="nl-NL" altLang="nl-BE" sz="40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177155" name="Group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392908410"/>
              </p:ext>
            </p:extLst>
          </p:nvPr>
        </p:nvGraphicFramePr>
        <p:xfrm>
          <a:off x="0" y="1124744"/>
          <a:ext cx="9144000" cy="4710114"/>
        </p:xfrm>
        <a:graphic>
          <a:graphicData uri="http://schemas.openxmlformats.org/drawingml/2006/table">
            <a:tbl>
              <a:tblPr/>
              <a:tblGrid>
                <a:gridCol w="2276908"/>
                <a:gridCol w="2420352"/>
                <a:gridCol w="2133465"/>
                <a:gridCol w="2313275"/>
              </a:tblGrid>
              <a:tr h="3658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1e </a:t>
                      </a:r>
                      <a:r>
                        <a:rPr kumimoji="0" lang="nl-NL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sem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2e </a:t>
                      </a:r>
                      <a:r>
                        <a:rPr kumimoji="0" lang="nl-NL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sem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3e sem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4e sem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33"/>
                    </a:solidFill>
                  </a:tcPr>
                </a:tc>
              </a:tr>
              <a:tr h="9701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Parallelle computersystemen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Mobiele en breedbandnetwerken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Machinaal leren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Informatiebeveiliging</a:t>
                      </a:r>
                    </a:p>
                  </a:txBody>
                  <a:tcPr marL="90000" marR="9000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</a:tr>
              <a:tr h="914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Parallelle en gedistribueerde softwaresystemen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Informatietheorie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Keuze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7777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Keuze</a:t>
                      </a:r>
                    </a:p>
                  </a:txBody>
                  <a:tcPr marL="90000" marR="9000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7777">
                        <a:alpha val="49804"/>
                      </a:srgbClr>
                    </a:solidFill>
                  </a:tcPr>
                </a:tc>
              </a:tr>
              <a:tr h="914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Ontwerp van multimedia-toepassingen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Wachtlijntheorie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3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7777">
                        <a:alpha val="50195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Onderzoeksproject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Ontwerpproject</a:t>
                      </a: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Masterproef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195"/>
                      </a:srgb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>
                        <a:alpha val="50195"/>
                      </a:srgbClr>
                    </a:solidFill>
                  </a:tcPr>
                </a:tc>
              </a:tr>
              <a:tr h="40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B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Keuze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7777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Keuze</a:t>
                      </a:r>
                    </a:p>
                  </a:txBody>
                  <a:tcPr marL="90000" marR="9000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7777">
                        <a:alpha val="50195"/>
                      </a:srgb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-36512" y="5851872"/>
            <a:ext cx="9180512" cy="10061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16834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nl-BE" dirty="0" smtClean="0">
                <a:solidFill>
                  <a:srgbClr val="F4E9E9"/>
                </a:solidFill>
              </a:rPr>
              <a:t>Programmahervorming 2014</a:t>
            </a:r>
            <a:endParaRPr lang="nl-BE" dirty="0">
              <a:solidFill>
                <a:srgbClr val="F4E9E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nl-BE" dirty="0" smtClean="0">
                <a:solidFill>
                  <a:srgbClr val="F4E9E9"/>
                </a:solidFill>
              </a:rPr>
              <a:t>Afschaffing afstudeerrichtingen</a:t>
            </a:r>
          </a:p>
          <a:p>
            <a:r>
              <a:rPr lang="nl-BE" dirty="0" smtClean="0">
                <a:solidFill>
                  <a:srgbClr val="F4E9E9"/>
                </a:solidFill>
              </a:rPr>
              <a:t>40%/60</a:t>
            </a:r>
            <a:r>
              <a:rPr lang="nl-BE" dirty="0">
                <a:solidFill>
                  <a:srgbClr val="F4E9E9"/>
                </a:solidFill>
              </a:rPr>
              <a:t>% vastgelegd/eigen keuze</a:t>
            </a:r>
          </a:p>
          <a:p>
            <a:r>
              <a:rPr lang="nl-BE" dirty="0" smtClean="0">
                <a:solidFill>
                  <a:srgbClr val="F4E9E9"/>
                </a:solidFill>
              </a:rPr>
              <a:t>12 </a:t>
            </a:r>
            <a:r>
              <a:rPr lang="nl-BE" dirty="0" err="1" smtClean="0">
                <a:solidFill>
                  <a:srgbClr val="F4E9E9"/>
                </a:solidFill>
              </a:rPr>
              <a:t>sp</a:t>
            </a:r>
            <a:r>
              <a:rPr lang="nl-BE" dirty="0" smtClean="0">
                <a:solidFill>
                  <a:srgbClr val="F4E9E9"/>
                </a:solidFill>
              </a:rPr>
              <a:t> projectvakken 1</a:t>
            </a:r>
            <a:r>
              <a:rPr lang="nl-BE" baseline="30000" dirty="0" smtClean="0">
                <a:solidFill>
                  <a:srgbClr val="F4E9E9"/>
                </a:solidFill>
              </a:rPr>
              <a:t>e</a:t>
            </a:r>
            <a:r>
              <a:rPr lang="nl-BE" dirty="0" smtClean="0">
                <a:solidFill>
                  <a:srgbClr val="F4E9E9"/>
                </a:solidFill>
              </a:rPr>
              <a:t> masterjaar</a:t>
            </a:r>
          </a:p>
          <a:p>
            <a:r>
              <a:rPr lang="nl-BE" dirty="0" smtClean="0">
                <a:solidFill>
                  <a:srgbClr val="F4E9E9"/>
                </a:solidFill>
              </a:rPr>
              <a:t>Engelstalige master</a:t>
            </a:r>
          </a:p>
          <a:p>
            <a:r>
              <a:rPr lang="nl-BE" dirty="0" smtClean="0">
                <a:solidFill>
                  <a:srgbClr val="F4E9E9"/>
                </a:solidFill>
              </a:rPr>
              <a:t>Reeds belangrijk in 2013:</a:t>
            </a:r>
          </a:p>
          <a:p>
            <a:pPr lvl="1"/>
            <a:r>
              <a:rPr lang="nl-BE" dirty="0" smtClean="0">
                <a:solidFill>
                  <a:srgbClr val="F4E9E9"/>
                </a:solidFill>
              </a:rPr>
              <a:t>Hou rekening met het nieuwe programma bij het samenstellen van een GIT</a:t>
            </a:r>
          </a:p>
          <a:p>
            <a:pPr lvl="1"/>
            <a:r>
              <a:rPr lang="nl-BE" dirty="0" smtClean="0">
                <a:solidFill>
                  <a:srgbClr val="F4E9E9"/>
                </a:solidFill>
              </a:rPr>
              <a:t>Hou rekening met het nieuwe programma bij de selectie van keuzevakken (</a:t>
            </a:r>
            <a:r>
              <a:rPr lang="nl-BE" dirty="0" smtClean="0">
                <a:solidFill>
                  <a:srgbClr val="FFC000"/>
                </a:solidFill>
              </a:rPr>
              <a:t>bachelor informatica</a:t>
            </a:r>
            <a:r>
              <a:rPr lang="nl-BE" dirty="0" smtClean="0">
                <a:solidFill>
                  <a:srgbClr val="F4E9E9"/>
                </a:solidFill>
              </a:rPr>
              <a:t>)</a:t>
            </a:r>
            <a:endParaRPr lang="nl-BE" dirty="0">
              <a:solidFill>
                <a:srgbClr val="F4E9E9"/>
              </a:solidFill>
            </a:endParaRPr>
          </a:p>
          <a:p>
            <a:r>
              <a:rPr lang="nl-BE" dirty="0" smtClean="0">
                <a:solidFill>
                  <a:srgbClr val="F4E9E9"/>
                </a:solidFill>
              </a:rPr>
              <a:t>Indien vragen, contacteer Koen De Bosschere</a:t>
            </a:r>
            <a:endParaRPr lang="nl-BE" dirty="0">
              <a:solidFill>
                <a:srgbClr val="F4E9E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96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On-screen Show (4:3)</PresentationFormat>
  <Paragraphs>34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Nieuw in 2014</vt:lpstr>
      <vt:lpstr>Masterprogramma Computerwetenschappen</vt:lpstr>
      <vt:lpstr>Programmahervorming 2014</vt:lpstr>
    </vt:vector>
  </TitlesOfParts>
  <Company>UGent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Nieuw in 2014</dc:title>
  <dc:creator>Bart Coppens</dc:creator>
  <cp:lastModifiedBy>Bart Coppens</cp:lastModifiedBy>
  <cp:revision>1</cp:revision>
  <dcterms:created xsi:type="dcterms:W3CDTF">2013-11-06T08:05:13Z</dcterms:created>
  <dcterms:modified xsi:type="dcterms:W3CDTF">2013-11-06T08:14:38Z</dcterms:modified>
</cp:coreProperties>
</file>