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3"/>
  </p:notesMasterIdLst>
  <p:sldIdLst>
    <p:sldId id="259" r:id="rId2"/>
    <p:sldId id="256" r:id="rId3"/>
    <p:sldId id="301" r:id="rId4"/>
    <p:sldId id="311" r:id="rId5"/>
    <p:sldId id="260" r:id="rId6"/>
    <p:sldId id="302" r:id="rId7"/>
    <p:sldId id="267" r:id="rId8"/>
    <p:sldId id="277" r:id="rId9"/>
    <p:sldId id="313" r:id="rId10"/>
    <p:sldId id="269" r:id="rId11"/>
    <p:sldId id="317" r:id="rId12"/>
    <p:sldId id="314" r:id="rId13"/>
    <p:sldId id="278" r:id="rId14"/>
    <p:sldId id="279" r:id="rId15"/>
    <p:sldId id="306" r:id="rId16"/>
    <p:sldId id="307" r:id="rId17"/>
    <p:sldId id="315" r:id="rId18"/>
    <p:sldId id="316" r:id="rId19"/>
    <p:sldId id="281" r:id="rId20"/>
    <p:sldId id="268" r:id="rId21"/>
    <p:sldId id="303" r:id="rId22"/>
    <p:sldId id="276" r:id="rId23"/>
    <p:sldId id="273" r:id="rId24"/>
    <p:sldId id="274" r:id="rId25"/>
    <p:sldId id="275" r:id="rId26"/>
    <p:sldId id="282" r:id="rId27"/>
    <p:sldId id="288" r:id="rId28"/>
    <p:sldId id="283" r:id="rId29"/>
    <p:sldId id="285" r:id="rId30"/>
    <p:sldId id="286" r:id="rId31"/>
    <p:sldId id="305" r:id="rId32"/>
    <p:sldId id="318" r:id="rId33"/>
    <p:sldId id="319" r:id="rId34"/>
    <p:sldId id="289" r:id="rId35"/>
    <p:sldId id="320" r:id="rId36"/>
    <p:sldId id="304" r:id="rId37"/>
    <p:sldId id="290" r:id="rId38"/>
    <p:sldId id="291" r:id="rId39"/>
    <p:sldId id="292" r:id="rId40"/>
    <p:sldId id="308" r:id="rId41"/>
    <p:sldId id="310" r:id="rId42"/>
    <p:sldId id="309" r:id="rId43"/>
    <p:sldId id="312" r:id="rId44"/>
    <p:sldId id="298" r:id="rId45"/>
    <p:sldId id="299" r:id="rId46"/>
    <p:sldId id="295" r:id="rId47"/>
    <p:sldId id="296" r:id="rId48"/>
    <p:sldId id="300" r:id="rId49"/>
    <p:sldId id="293" r:id="rId50"/>
    <p:sldId id="294" r:id="rId51"/>
    <p:sldId id="264" r:id="rId52"/>
  </p:sldIdLst>
  <p:sldSz cx="17338675" cy="9753600"/>
  <p:notesSz cx="6858000" cy="9144000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4C8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94" autoAdjust="0"/>
  </p:normalViewPr>
  <p:slideViewPr>
    <p:cSldViewPr snapToGrid="0" showGuides="1">
      <p:cViewPr varScale="1">
        <p:scale>
          <a:sx n="78" d="100"/>
          <a:sy n="78" d="100"/>
        </p:scale>
        <p:origin x="618" y="114"/>
      </p:cViewPr>
      <p:guideLst>
        <p:guide orient="horz" pos="3072"/>
        <p:guide pos="546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0C0C-85DF-417F-8238-DB0D15743621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061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147F-ED97-47AF-A1B3-C82A179CF7F3}" type="datetime1">
              <a:rPr lang="nl-NL" smtClean="0"/>
              <a:t>3-3-2020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Logo Larg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8" y="2275285"/>
            <a:ext cx="5462027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2125481"/>
          </a:xfrm>
        </p:spPr>
        <p:txBody>
          <a:bodyPr>
            <a:normAutofit/>
          </a:bodyPr>
          <a:lstStyle>
            <a:lvl1pPr marL="0" indent="0">
              <a:lnSpc>
                <a:spcPts val="35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namen van </a:t>
            </a:r>
            <a:r>
              <a:rPr lang="nl-NL" dirty="0" err="1"/>
              <a:t>social</a:t>
            </a:r>
            <a:r>
              <a:rPr lang="nl-NL" dirty="0"/>
              <a:t> media in te typen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7419544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nl-BE" noProof="0" dirty="0"/>
              <a:t>Klik om de gegevens van de presentator in </a:t>
            </a:r>
            <a:r>
              <a:rPr lang="nl-BE" noProof="0"/>
              <a:t>te typen</a:t>
            </a:r>
            <a:endParaRPr lang="nl-BE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B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 baseline="0">
                <a:solidFill>
                  <a:srgbClr val="FFD200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nl-BE" noProof="0" dirty="0"/>
              <a:t>Klik om de ondertitel / presentator / datum [</a:t>
            </a:r>
            <a:r>
              <a:rPr lang="nl-BE" noProof="0" dirty="0" err="1"/>
              <a:t>dd</a:t>
            </a:r>
            <a:r>
              <a:rPr lang="nl-BE" noProof="0" dirty="0"/>
              <a:t>-mm-</a:t>
            </a:r>
            <a:r>
              <a:rPr lang="nl-BE" noProof="0" dirty="0" err="1"/>
              <a:t>yyyy</a:t>
            </a:r>
            <a:r>
              <a:rPr lang="nl-BE" noProof="0" dirty="0"/>
              <a:t>] te maken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291074" y="270000"/>
            <a:ext cx="15183366" cy="540000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1700"/>
              </a:lnSpc>
              <a:buNone/>
              <a:defRPr sz="1400" b="1" i="0" u="sng" cap="all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2pPr>
          </a:lstStyle>
          <a:p>
            <a:pPr lvl="0"/>
            <a:r>
              <a:rPr lang="nl-BE" noProof="0" dirty="0"/>
              <a:t>Klik om de organisatie stijlen te bewerken</a:t>
            </a:r>
          </a:p>
          <a:p>
            <a:pPr lvl="1"/>
            <a:r>
              <a:rPr lang="nl-BE" noProof="0" dirty="0"/>
              <a:t>tweede niveau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 marL="85725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 marL="85725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 marL="85725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 marL="85725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4</a:t>
            </a:r>
          </a:p>
        </p:txBody>
      </p:sp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BE" noProof="0" dirty="0"/>
              <a:t>klik om een hoofdstuktitel te maken.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‹#›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nl-B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marL="2328863" indent="-550863" defTabSz="1912938">
              <a:lnSpc>
                <a:spcPct val="120000"/>
              </a:lnSpc>
              <a:tabLst/>
              <a:defRPr/>
            </a:lvl4pPr>
            <a:lvl5pPr marL="2962275" indent="-442913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0885-0B31-4E06-AE71-7E16801F2838}" type="datetime1">
              <a:rPr lang="nl-BE" noProof="0" smtClean="0"/>
              <a:t>3/03/2020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‹#›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0F60-8C93-4C37-B51A-4DDAE36F7E9B}" type="datetime1">
              <a:rPr lang="nl-BE" noProof="0" smtClean="0"/>
              <a:t>3/03/2020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‹#›</a:t>
            </a:fld>
            <a:endParaRPr lang="nl-BE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nl-B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94B6-17DF-4759-A7A5-128AFEA77F2C}" type="datetime1">
              <a:rPr lang="nl-BE" noProof="0" smtClean="0"/>
              <a:t>3/03/2020</a:t>
            </a:fld>
            <a:endParaRPr lang="nl-B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‹#›</a:t>
            </a:fld>
            <a:endParaRPr lang="nl-BE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3-3-2020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0"/>
            <a:ext cx="16424275" cy="7920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  <a:endParaRPr lang="nl-BE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3-3-2020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691979"/>
            <a:ext cx="6764400" cy="5230800"/>
          </a:xfrm>
          <a:solidFill>
            <a:srgbClr val="1E64C8"/>
          </a:solidFill>
        </p:spPr>
        <p:txBody>
          <a:bodyPr anchor="b" anchorCtr="0">
            <a:noAutofit/>
          </a:bodyPr>
          <a:lstStyle>
            <a:lvl1pPr marL="85725" indent="0">
              <a:buNone/>
              <a:defRPr sz="10000" u="sng" cap="all" baseline="0">
                <a:solidFill>
                  <a:schemeClr val="bg1"/>
                </a:solidFill>
              </a:defRPr>
            </a:lvl1pPr>
            <a:lvl2pPr marL="984250" indent="-625475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464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76AD30-96E8-448B-B97A-24B00ADE12C5}"/>
              </a:ext>
            </a:extLst>
          </p:cNvPr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0"/>
            <a:ext cx="16424275" cy="7920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  <a:endParaRPr lang="nl-BE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3-3-2020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399" y="1011602"/>
            <a:ext cx="7754938" cy="6908398"/>
          </a:xfrm>
          <a:solidFill>
            <a:srgbClr val="E9F0FA"/>
          </a:solidFill>
        </p:spPr>
        <p:txBody>
          <a:bodyPr>
            <a:normAutofit/>
          </a:bodyPr>
          <a:lstStyle>
            <a:lvl1pPr marL="85725" indent="0">
              <a:buNone/>
              <a:defRPr sz="5400" u="sng" cap="all" baseline="0">
                <a:solidFill>
                  <a:srgbClr val="1E64C8"/>
                </a:solidFill>
              </a:defRPr>
            </a:lvl1pPr>
            <a:lvl2pPr marL="984250" indent="-625475">
              <a:defRPr>
                <a:solidFill>
                  <a:srgbClr val="1E64C8"/>
                </a:solidFill>
              </a:defRPr>
            </a:lvl2pPr>
            <a:lvl3pPr>
              <a:defRPr>
                <a:solidFill>
                  <a:srgbClr val="1E64C8"/>
                </a:solidFill>
              </a:defRPr>
            </a:lvl3pPr>
            <a:lvl4pPr>
              <a:defRPr>
                <a:solidFill>
                  <a:srgbClr val="1E64C8"/>
                </a:solidFill>
              </a:defRPr>
            </a:lvl4pPr>
            <a:lvl5pPr>
              <a:defRPr>
                <a:solidFill>
                  <a:srgbClr val="1E64C8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38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BE" noProof="0" dirty="0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70D1A-A3AB-4E9F-892E-C45B5A80FDBF}" type="datetime1">
              <a:rPr lang="nl-BE" noProof="0" smtClean="0"/>
              <a:t>3/03/2020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‹#›</a:t>
            </a:fld>
            <a:endParaRPr lang="nl-BE" noProof="0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7" y="7906160"/>
            <a:ext cx="2308379" cy="1847440"/>
          </a:xfrm>
          <a:prstGeom prst="rect">
            <a:avLst/>
          </a:prstGeom>
        </p:spPr>
      </p:pic>
      <p:sp>
        <p:nvSpPr>
          <p:cNvPr id="12" name="Text positoning box" hidden="1"/>
          <p:cNvSpPr/>
          <p:nvPr userDrawn="1"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7" r:id="rId8"/>
    <p:sldLayoutId id="2147483678" r:id="rId9"/>
    <p:sldLayoutId id="2147483676" r:id="rId10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536575" indent="-45085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69988" indent="-45085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755775" indent="-45000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50863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biblio.ugent.be/person/F4F1D248-F0ED-11E1-A9DE-61C894A0A6B4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biblio.ugent.be/publication/8626395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.ugent.be/publication?text=leen+leus" TargetMode="External"/><Relationship Id="rId2" Type="http://schemas.openxmlformats.org/officeDocument/2006/relationships/hyperlink" Target="https://biblio.ugent.be/person/37A6983A-F0EE-11E1-A9DE-61C894A0A6B4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oom.be/nl/vabb-shw/bookseries-list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.ugent.be/publication/8625957" TargetMode="External"/><Relationship Id="rId2" Type="http://schemas.openxmlformats.org/officeDocument/2006/relationships/hyperlink" Target="https://biblio.ugent.be/publication/8617288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biblio.ugent.be/publication/8623546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sherpa.ac.uk/romeo/issn/1385-3457/nl/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om.be/nl/vabb-shw/publisher-list-vabb9" TargetMode="External"/><Relationship Id="rId2" Type="http://schemas.openxmlformats.org/officeDocument/2006/relationships/hyperlink" Target="https://www.gprc.b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ecoom.be/nl/vabb-shw/bookseries-list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nderzoektips.ugent.be/nl/tips/00001664/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.ugent.be/person/801000794750" TargetMode="External"/><Relationship Id="rId2" Type="http://schemas.openxmlformats.org/officeDocument/2006/relationships/hyperlink" Target="https://telefoonboek.ugent.be/nl/people/80100079475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biblio.ugent.be/doc/api#cql" TargetMode="Externa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biblio.ugent.be/publication?limit=10&amp;sort=year.desc&amp;sort=relevance.desc&amp;sort=&amp;q=author.affiliation+any+%22LA21%22+and+publicationstatus%3Dinpress" TargetMode="Externa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biblio@ugent.be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biblio@ugent.be" TargetMode="External"/><Relationship Id="rId2" Type="http://schemas.openxmlformats.org/officeDocument/2006/relationships/hyperlink" Target="https://biblio.ugent.be/advanced-search?q=classification+exact+A1+AND+affiliation+exact+LA21%0D%0A" TargetMode="Externa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biblio.ugent.be/publication?text=ecology" TargetMode="Externa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biblio.ugent.be/person/F427CAB6-F0ED-11E1-A9DE-61C894A0A6B4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onderzoektips.ugent.be/media/uploads/biblio/20191105_fwo-ugent.pdf" TargetMode="External"/><Relationship Id="rId2" Type="http://schemas.openxmlformats.org/officeDocument/2006/relationships/hyperlink" Target="https://onderzoektips.ugent.be/nl/tips/00001669/" TargetMode="Externa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onderzoektips.ugent.be/nl/tips/00000491/" TargetMode="External"/><Relationship Id="rId3" Type="http://schemas.openxmlformats.org/officeDocument/2006/relationships/hyperlink" Target="https://orcid.org/0000-0002-8480-7535" TargetMode="External"/><Relationship Id="rId7" Type="http://schemas.openxmlformats.org/officeDocument/2006/relationships/hyperlink" Target="https://www.ugent.be/intranet/nl/op-het-werk/onderzoek-onderwijs/onderzoek/administratie/orcid.htm" TargetMode="External"/><Relationship Id="rId2" Type="http://schemas.openxmlformats.org/officeDocument/2006/relationships/hyperlink" Target="https://biblio.ugent.be/person/2FF4A866-F0EE-11E1-A9DE-61C894A0A6B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biblio.ugent.be/person/801001645926" TargetMode="External"/><Relationship Id="rId5" Type="http://schemas.openxmlformats.org/officeDocument/2006/relationships/hyperlink" Target="https://biblio.ugent.be/person/37E22F44-F0EE-11E1-A9DE-61C894A0A6B4" TargetMode="External"/><Relationship Id="rId10" Type="http://schemas.openxmlformats.org/officeDocument/2006/relationships/hyperlink" Target="https://www.ugent.be/nl/onderzoek/financiering/bof/goa/consortium.htm" TargetMode="External"/><Relationship Id="rId4" Type="http://schemas.openxmlformats.org/officeDocument/2006/relationships/hyperlink" Target="https://biblio.ugent.be/person/FAA1FD8A-F0ED-11E1-A9DE-61C894A0A6B4" TargetMode="External"/><Relationship Id="rId9" Type="http://schemas.openxmlformats.org/officeDocument/2006/relationships/hyperlink" Target="https://onderzoektips.ugent.be/nl/tips/00001669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50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1687703" cy="863693"/>
          </a:xfrm>
        </p:spPr>
        <p:txBody>
          <a:bodyPr/>
          <a:lstStyle/>
          <a:p>
            <a:r>
              <a:rPr lang="nl-BE" dirty="0" smtClean="0"/>
              <a:t>Opdracht </a:t>
            </a:r>
            <a:r>
              <a:rPr lang="nl-BE" dirty="0" err="1" smtClean="0"/>
              <a:t>reviewers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 smtClean="0"/>
              <a:t>Record netjes</a:t>
            </a:r>
          </a:p>
          <a:p>
            <a:r>
              <a:rPr lang="nl-BE" dirty="0" smtClean="0"/>
              <a:t>Zijn de essentiële velden ingevuld?</a:t>
            </a:r>
          </a:p>
          <a:p>
            <a:r>
              <a:rPr lang="nl-BE" dirty="0" smtClean="0"/>
              <a:t>Is voldaan aan deponeringsmandaat?</a:t>
            </a:r>
          </a:p>
          <a:p>
            <a:r>
              <a:rPr lang="nl-BE" dirty="0" smtClean="0"/>
              <a:t>Toegangsrechten pdf	controleren</a:t>
            </a:r>
          </a:p>
          <a:p>
            <a:r>
              <a:rPr lang="nl-BE" dirty="0" smtClean="0"/>
              <a:t>Juiste classificatie (A1, A2, A4, V?)</a:t>
            </a:r>
          </a:p>
          <a:p>
            <a:endParaRPr lang="nl-BE" dirty="0"/>
          </a:p>
          <a:p>
            <a:r>
              <a:rPr lang="nl-BE" dirty="0" smtClean="0"/>
              <a:t>Regelmatige controles</a:t>
            </a:r>
          </a:p>
          <a:p>
            <a:pPr lvl="1"/>
            <a:r>
              <a:rPr lang="nl-BE" dirty="0" smtClean="0"/>
              <a:t>Zijn er nog ontbrekende WOS-</a:t>
            </a:r>
            <a:r>
              <a:rPr lang="nl-BE" dirty="0" err="1" smtClean="0"/>
              <a:t>id</a:t>
            </a:r>
            <a:r>
              <a:rPr lang="nl-BE" dirty="0" smtClean="0"/>
              <a:t>?</a:t>
            </a:r>
          </a:p>
          <a:p>
            <a:pPr lvl="1"/>
            <a:r>
              <a:rPr lang="nl-BE" dirty="0" smtClean="0"/>
              <a:t>‘In </a:t>
            </a:r>
            <a:r>
              <a:rPr lang="nl-BE" dirty="0" err="1" smtClean="0"/>
              <a:t>press</a:t>
            </a:r>
            <a:r>
              <a:rPr lang="nl-BE" dirty="0" smtClean="0"/>
              <a:t>’ omzetten naar </a:t>
            </a:r>
            <a:r>
              <a:rPr lang="nl-BE" dirty="0" err="1" smtClean="0"/>
              <a:t>published</a:t>
            </a:r>
            <a:r>
              <a:rPr lang="nl-BE" dirty="0" smtClean="0"/>
              <a:t>?</a:t>
            </a:r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10</a:t>
            </a:fld>
            <a:endParaRPr lang="nl-BE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11201400" y="2058057"/>
            <a:ext cx="57639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endParaRPr lang="nl-BE" sz="2500" dirty="0"/>
          </a:p>
          <a:p>
            <a:pPr algn="l">
              <a:lnSpc>
                <a:spcPct val="120000"/>
              </a:lnSpc>
            </a:pPr>
            <a:endParaRPr lang="nl-BE" sz="2500" dirty="0" smtClean="0"/>
          </a:p>
          <a:p>
            <a:pPr algn="l">
              <a:lnSpc>
                <a:spcPct val="120000"/>
              </a:lnSpc>
            </a:pPr>
            <a:r>
              <a:rPr lang="nl-BE" sz="2500" dirty="0" smtClean="0"/>
              <a:t>	ESCI = A2</a:t>
            </a:r>
          </a:p>
          <a:p>
            <a:pPr algn="l">
              <a:lnSpc>
                <a:spcPct val="120000"/>
              </a:lnSpc>
            </a:pPr>
            <a:r>
              <a:rPr lang="nl-BE" sz="2500" dirty="0"/>
              <a:t>	</a:t>
            </a:r>
            <a:r>
              <a:rPr lang="nl-BE" sz="2500" dirty="0" smtClean="0"/>
              <a:t>editorial = V	</a:t>
            </a:r>
            <a:endParaRPr lang="nl-BE" sz="2500" dirty="0"/>
          </a:p>
          <a:p>
            <a:pPr algn="l">
              <a:lnSpc>
                <a:spcPct val="120000"/>
              </a:lnSpc>
            </a:pPr>
            <a:endParaRPr lang="nl-BE" sz="2500" dirty="0" smtClean="0"/>
          </a:p>
          <a:p>
            <a:pPr algn="l">
              <a:lnSpc>
                <a:spcPct val="120000"/>
              </a:lnSpc>
            </a:pPr>
            <a:endParaRPr lang="nl-BE" sz="2500" dirty="0" smtClean="0"/>
          </a:p>
        </p:txBody>
      </p:sp>
    </p:spTree>
    <p:extLst>
      <p:ext uri="{BB962C8B-B14F-4D97-AF65-F5344CB8AC3E}">
        <p14:creationId xmlns:p14="http://schemas.microsoft.com/office/powerpoint/2010/main" val="331658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Een nieuw tijdschrift, nog niet in WOS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Peer reviewed? Dan A2</a:t>
            </a:r>
          </a:p>
          <a:p>
            <a:r>
              <a:rPr lang="nl-BE" dirty="0" smtClean="0"/>
              <a:t>Niet peer reviewed? Dan A4</a:t>
            </a:r>
          </a:p>
          <a:p>
            <a:endParaRPr lang="nl-BE" dirty="0"/>
          </a:p>
          <a:p>
            <a:r>
              <a:rPr lang="nl-BE" dirty="0" smtClean="0"/>
              <a:t>Laat het ons zeker weten van zodra het tijdschrift wel is opgenomen in WOS!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11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309211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contact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Contact: biblio@ugent.be</a:t>
            </a:r>
          </a:p>
          <a:p>
            <a:endParaRPr lang="nl-BE" dirty="0"/>
          </a:p>
          <a:p>
            <a:r>
              <a:rPr lang="nl-BE" dirty="0"/>
              <a:t>First in – first out</a:t>
            </a:r>
          </a:p>
          <a:p>
            <a:r>
              <a:rPr lang="nl-BE" dirty="0"/>
              <a:t>Voorrang nodig? Laat het ons </a:t>
            </a:r>
            <a:r>
              <a:rPr lang="nl-BE" i="1" dirty="0"/>
              <a:t>tijdig</a:t>
            </a:r>
            <a:r>
              <a:rPr lang="nl-BE" dirty="0"/>
              <a:t> weten</a:t>
            </a:r>
            <a:r>
              <a:rPr lang="nl-BE" dirty="0" smtClean="0"/>
              <a:t>!</a:t>
            </a:r>
          </a:p>
          <a:p>
            <a:r>
              <a:rPr lang="nl-BE" dirty="0" smtClean="0"/>
              <a:t>Contacteer ons zeker bij aanvragen voor FWO, die krijgen altijd voorrang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12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621449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3. invoer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13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73371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72" y="198558"/>
            <a:ext cx="10790612" cy="917404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212771" y="3135086"/>
            <a:ext cx="1828800" cy="22860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7514" y="2988129"/>
            <a:ext cx="1224643" cy="9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2500" dirty="0" smtClean="0">
                <a:solidFill>
                  <a:srgbClr val="FF0000"/>
                </a:solidFill>
              </a:rPr>
              <a:t>NEW</a:t>
            </a:r>
          </a:p>
          <a:p>
            <a:pPr algn="l">
              <a:lnSpc>
                <a:spcPct val="120000"/>
              </a:lnSpc>
            </a:pPr>
            <a:endParaRPr lang="nl-BE" sz="2500" dirty="0" smtClean="0">
              <a:solidFill>
                <a:srgbClr val="FF0000"/>
              </a:solidFill>
            </a:endParaRPr>
          </a:p>
        </p:txBody>
      </p:sp>
      <p:sp>
        <p:nvSpPr>
          <p:cNvPr id="5" name="Ovaal 5"/>
          <p:cNvSpPr/>
          <p:nvPr/>
        </p:nvSpPr>
        <p:spPr>
          <a:xfrm>
            <a:off x="228505" y="7539488"/>
            <a:ext cx="4878333" cy="160451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Ugent</a:t>
            </a:r>
            <a:r>
              <a:rPr lang="nl-BE" dirty="0" smtClean="0"/>
              <a:t>-auteurs altijd aanduiden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15</a:t>
            </a:fld>
            <a:endParaRPr lang="nl-BE" noProof="0" dirty="0"/>
          </a:p>
        </p:txBody>
      </p:sp>
      <p:sp>
        <p:nvSpPr>
          <p:cNvPr id="6" name="Rectangle 5"/>
          <p:cNvSpPr/>
          <p:nvPr/>
        </p:nvSpPr>
        <p:spPr>
          <a:xfrm>
            <a:off x="10594619" y="6492049"/>
            <a:ext cx="4742081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smtClean="0">
                <a:hlinkClick r:id="rId2"/>
              </a:rPr>
              <a:t>Bibliografie Gert Peersman 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1</a:t>
            </a:r>
            <a:r>
              <a:rPr lang="nl-BE" baseline="30000" dirty="0" smtClean="0"/>
              <a:t>e</a:t>
            </a:r>
            <a:r>
              <a:rPr lang="nl-BE" dirty="0" smtClean="0"/>
              <a:t> record is niet opgenomen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447" y="1467853"/>
            <a:ext cx="10988715" cy="50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033" y="230132"/>
            <a:ext cx="10572750" cy="45243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16</a:t>
            </a:fld>
            <a:endParaRPr lang="nl-BE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047" y="4214778"/>
            <a:ext cx="9991725" cy="4733925"/>
          </a:xfrm>
          <a:prstGeom prst="rect">
            <a:avLst/>
          </a:prstGeom>
        </p:spPr>
      </p:pic>
      <p:sp>
        <p:nvSpPr>
          <p:cNvPr id="7" name="Ovaal 5"/>
          <p:cNvSpPr/>
          <p:nvPr/>
        </p:nvSpPr>
        <p:spPr>
          <a:xfrm>
            <a:off x="10712187" y="5674710"/>
            <a:ext cx="4878333" cy="160451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8" name="Ovaal 5"/>
          <p:cNvSpPr/>
          <p:nvPr/>
        </p:nvSpPr>
        <p:spPr>
          <a:xfrm>
            <a:off x="6340271" y="1690063"/>
            <a:ext cx="4878333" cy="160451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1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1452143"/>
          </a:xfrm>
        </p:spPr>
        <p:txBody>
          <a:bodyPr/>
          <a:lstStyle/>
          <a:p>
            <a:r>
              <a:rPr lang="nl-BE" dirty="0" smtClean="0"/>
              <a:t>Wanneer is het een </a:t>
            </a:r>
            <a:r>
              <a:rPr lang="nl-BE" dirty="0" err="1" smtClean="0"/>
              <a:t>Ugent</a:t>
            </a:r>
            <a:r>
              <a:rPr lang="nl-BE" dirty="0" smtClean="0"/>
              <a:t>-publicatie?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Als er minstens 1x affiliatie UGent op de publicatie staat, dan is het een UGent-publicatie</a:t>
            </a:r>
          </a:p>
          <a:p>
            <a:endParaRPr lang="nl-BE" dirty="0" smtClean="0"/>
          </a:p>
          <a:p>
            <a:r>
              <a:rPr lang="nl-BE" dirty="0" smtClean="0"/>
              <a:t>Indien niet: </a:t>
            </a:r>
            <a:r>
              <a:rPr lang="nl-BE" dirty="0" err="1" smtClean="0"/>
              <a:t>vb</a:t>
            </a:r>
            <a:r>
              <a:rPr lang="nl-BE" dirty="0"/>
              <a:t> </a:t>
            </a:r>
            <a:r>
              <a:rPr lang="nl-BE" dirty="0">
                <a:hlinkClick r:id="rId2"/>
              </a:rPr>
              <a:t>https://</a:t>
            </a:r>
            <a:r>
              <a:rPr lang="nl-BE" dirty="0" smtClean="0">
                <a:hlinkClick r:id="rId2"/>
              </a:rPr>
              <a:t>biblio.ugent.be/publication/8626395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17</a:t>
            </a:fld>
            <a:endParaRPr lang="nl-BE" noProof="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35" y="5775970"/>
            <a:ext cx="15273925" cy="176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3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1957470"/>
          </a:xfrm>
        </p:spPr>
        <p:txBody>
          <a:bodyPr/>
          <a:lstStyle/>
          <a:p>
            <a:r>
              <a:rPr lang="nl-BE" dirty="0" smtClean="0"/>
              <a:t>Wanneer een auteur aanduiden als </a:t>
            </a:r>
            <a:r>
              <a:rPr lang="nl-BE" dirty="0" err="1" smtClean="0"/>
              <a:t>Ugent</a:t>
            </a:r>
            <a:r>
              <a:rPr lang="nl-BE" dirty="0" smtClean="0"/>
              <a:t>-auteur?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5825" y="1852862"/>
            <a:ext cx="15699575" cy="6037501"/>
          </a:xfrm>
        </p:spPr>
        <p:txBody>
          <a:bodyPr>
            <a:normAutofit fontScale="77500" lnSpcReduction="20000"/>
          </a:bodyPr>
          <a:lstStyle/>
          <a:p>
            <a:r>
              <a:rPr lang="nl-BE" dirty="0" smtClean="0"/>
              <a:t>Als hij/zij nu werkt aan UGent, en dus in het telefoonboek staat. Nieuw tewerkgestelde onderzoekers mogen hun publicaties van vroeger ook in biblio invoeren (FWO! BOF!). Dit zijn niet-UGent-publicaties, maar ze komen wel in de bibliografie van de onderzoeker.</a:t>
            </a:r>
          </a:p>
          <a:p>
            <a:r>
              <a:rPr lang="nl-BE" dirty="0" smtClean="0"/>
              <a:t>Ex-UGent-personeel mag ook aangeduid worden. Dan komt het in hun bibliografie in biblio.</a:t>
            </a:r>
          </a:p>
          <a:p>
            <a:pPr marL="85725" indent="0">
              <a:buNone/>
            </a:pPr>
            <a:r>
              <a:rPr lang="nl-BE" dirty="0" err="1" smtClean="0"/>
              <a:t>Vb</a:t>
            </a:r>
            <a:r>
              <a:rPr lang="nl-BE" dirty="0"/>
              <a:t> </a:t>
            </a:r>
            <a:r>
              <a:rPr lang="nl-BE" dirty="0">
                <a:hlinkClick r:id="rId2"/>
              </a:rPr>
              <a:t>https://</a:t>
            </a:r>
            <a:r>
              <a:rPr lang="nl-BE" dirty="0" smtClean="0">
                <a:hlinkClick r:id="rId2"/>
              </a:rPr>
              <a:t>biblio.ugent.be/person/37A6983A-F0EE-11E1-A9DE-61C894A0A6B4</a:t>
            </a:r>
            <a:r>
              <a:rPr lang="nl-BE" dirty="0" smtClean="0"/>
              <a:t> Leen Leus heeft 7 pubs in haar bibliografie. Als je echter zoekt op ‘leen leus’, dan vind je er </a:t>
            </a:r>
            <a:r>
              <a:rPr lang="nl-BE" dirty="0" smtClean="0">
                <a:hlinkClick r:id="rId3"/>
              </a:rPr>
              <a:t>37</a:t>
            </a:r>
            <a:r>
              <a:rPr lang="nl-BE" dirty="0" smtClean="0"/>
              <a:t>. Waarschijnlijk zijn die ook van haar?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18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4424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19</a:t>
            </a:fld>
            <a:endParaRPr lang="nl-BE" noProof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66" y="530740"/>
            <a:ext cx="11171491" cy="341560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857609" y="3064605"/>
            <a:ext cx="1475013" cy="391886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9543" y="4125056"/>
            <a:ext cx="82685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3600" dirty="0" smtClean="0"/>
              <a:t>Af te spreken (per vakgroep of ..) :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600" dirty="0" smtClean="0"/>
              <a:t>Wie voert in voor emeriti? 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600" dirty="0" smtClean="0"/>
              <a:t>Ex-medewerkers?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600" dirty="0" smtClean="0"/>
              <a:t>Doctoraatsstudenten?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600" dirty="0" smtClean="0"/>
              <a:t>Gastprofessoren?</a:t>
            </a:r>
          </a:p>
        </p:txBody>
      </p:sp>
    </p:spTree>
    <p:extLst>
      <p:ext uri="{BB962C8B-B14F-4D97-AF65-F5344CB8AC3E}">
        <p14:creationId xmlns:p14="http://schemas.microsoft.com/office/powerpoint/2010/main" val="351616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Academische Bibliografie </a:t>
            </a:r>
            <a:endParaRPr lang="nl-NL" dirty="0"/>
          </a:p>
        </p:txBody>
      </p:sp>
      <p:sp>
        <p:nvSpPr>
          <p:cNvPr id="18" name="Ondertitel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Tips &amp; </a:t>
            </a:r>
            <a:r>
              <a:rPr lang="nl-NL" dirty="0" err="1" smtClean="0"/>
              <a:t>trics</a:t>
            </a:r>
            <a:r>
              <a:rPr lang="nl-NL" dirty="0" smtClean="0"/>
              <a:t>	Anniek Toye	21/02/2020</a:t>
            </a:r>
            <a:endParaRPr lang="nl-NL" dirty="0"/>
          </a:p>
        </p:txBody>
      </p:sp>
      <p:sp>
        <p:nvSpPr>
          <p:cNvPr id="6" name="Text Placeholder Organsation L1/L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err="1"/>
              <a:t>diRECTIE</a:t>
            </a:r>
            <a:r>
              <a:rPr lang="nl-BE" dirty="0"/>
              <a:t> </a:t>
            </a:r>
            <a:r>
              <a:rPr lang="nl-BE" dirty="0" err="1" smtClean="0"/>
              <a:t>onderzoeksaangelegenheden</a:t>
            </a:r>
            <a:endParaRPr lang="nl-BE" dirty="0"/>
          </a:p>
          <a:p>
            <a:pPr lvl="1"/>
            <a:r>
              <a:rPr lang="nl-BE" dirty="0"/>
              <a:t>afdeling </a:t>
            </a:r>
            <a:r>
              <a:rPr lang="nl-BE" dirty="0" err="1" smtClean="0"/>
              <a:t>onderzoekscoördinatie</a:t>
            </a:r>
            <a:r>
              <a:rPr lang="nl-BE" dirty="0" smtClean="0"/>
              <a:t> &amp; bibliotheek</a:t>
            </a:r>
            <a:endParaRPr lang="nl-BE" dirty="0"/>
          </a:p>
        </p:txBody>
      </p:sp>
      <p:sp>
        <p:nvSpPr>
          <p:cNvPr id="19" name="Tijdelijke aanduiding voor afbeelding 18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0" name="Tijdelijke aanduiding voor afbeelding 19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1" name="Tijdelijke aanduiding voor afbeelding 20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2" name="Tijdelijke aanduiding voor afbeelding 21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3556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Essentiële velden bij invoer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Tijdschriften: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 smtClean="0"/>
              <a:t>ISSN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Boeken: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 smtClean="0"/>
              <a:t>ISBN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 smtClean="0"/>
              <a:t>Reeksinfo, eventueel ISSN (</a:t>
            </a:r>
            <a:r>
              <a:rPr lang="nl-BE" dirty="0" smtClean="0">
                <a:solidFill>
                  <a:srgbClr val="FF0000"/>
                </a:solidFill>
                <a:hlinkClick r:id="rId2"/>
              </a:rPr>
              <a:t>reekslijst VABB</a:t>
            </a:r>
            <a:r>
              <a:rPr lang="nl-BE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 smtClean="0"/>
              <a:t>Exacte </a:t>
            </a:r>
            <a:r>
              <a:rPr lang="nl-BE" dirty="0"/>
              <a:t>paginering of </a:t>
            </a:r>
            <a:r>
              <a:rPr lang="nl-BE" dirty="0" err="1"/>
              <a:t>article</a:t>
            </a:r>
            <a:r>
              <a:rPr lang="nl-BE" dirty="0"/>
              <a:t> </a:t>
            </a:r>
            <a:r>
              <a:rPr lang="nl-BE" dirty="0" err="1"/>
              <a:t>number</a:t>
            </a: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endParaRPr lang="nl-BE" dirty="0" smtClean="0"/>
          </a:p>
          <a:p>
            <a:pPr marL="85725" indent="0">
              <a:buNone/>
            </a:pPr>
            <a:endParaRPr lang="nl-BE" dirty="0" smtClean="0"/>
          </a:p>
          <a:p>
            <a:pPr>
              <a:buFont typeface="Wingdings" panose="05000000000000000000" pitchFamily="2" charset="2"/>
              <a:buChar char="Ø"/>
            </a:pPr>
            <a:endParaRPr lang="nl-BE" dirty="0" smtClean="0"/>
          </a:p>
          <a:p>
            <a:pPr lvl="1"/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20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34912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dirty="0" err="1" smtClean="0"/>
              <a:t>Proceedings</a:t>
            </a:r>
            <a:r>
              <a:rPr lang="nl-BE" dirty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/>
              <a:t>ISBN?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>
                <a:solidFill>
                  <a:srgbClr val="FF0000"/>
                </a:solidFill>
              </a:rPr>
              <a:t>ISSN? Dan altijd aanvaard bij VABB.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/>
              <a:t>Graag vermelden als je weet dat </a:t>
            </a:r>
            <a:r>
              <a:rPr lang="nl-BE" dirty="0" smtClean="0"/>
              <a:t>er nog een publicatie bij een uitgever volgt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 smtClean="0"/>
              <a:t>Conferentie-info </a:t>
            </a:r>
            <a:r>
              <a:rPr lang="nl-BE" dirty="0"/>
              <a:t>(naam, datum, locatie</a:t>
            </a:r>
            <a:r>
              <a:rPr lang="nl-BE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/>
              <a:t>C1 of C3</a:t>
            </a:r>
            <a:r>
              <a:rPr lang="nl-BE" dirty="0" smtClean="0"/>
              <a:t>? We hebben voldoende </a:t>
            </a:r>
            <a:r>
              <a:rPr lang="nl-BE" dirty="0"/>
              <a:t>info nodig om onderscheid te maken, pdf </a:t>
            </a:r>
            <a:r>
              <a:rPr lang="nl-BE" dirty="0" smtClean="0"/>
              <a:t>is vereist </a:t>
            </a:r>
            <a:r>
              <a:rPr lang="nl-BE" dirty="0"/>
              <a:t>voor </a:t>
            </a:r>
            <a:r>
              <a:rPr lang="nl-BE" dirty="0" smtClean="0"/>
              <a:t>C1.</a:t>
            </a:r>
            <a:endParaRPr lang="nl-BE" dirty="0"/>
          </a:p>
          <a:p>
            <a:pPr lvl="1">
              <a:buFont typeface="Wingdings" panose="05000000000000000000" pitchFamily="2" charset="2"/>
              <a:buChar char="Ø"/>
            </a:pP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endParaRPr lang="nl-BE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21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55517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 smtClean="0"/>
              <a:t>DOI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 smtClean="0"/>
              <a:t>Permanente link naar het document op de website van de uitgever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 smtClean="0"/>
              <a:t>Zeer handig om snel te zien of iets nog ‘in </a:t>
            </a:r>
            <a:r>
              <a:rPr lang="nl-BE" dirty="0" err="1" smtClean="0"/>
              <a:t>press</a:t>
            </a:r>
            <a:r>
              <a:rPr lang="nl-BE" dirty="0" smtClean="0"/>
              <a:t>’ is, of al gepubliceerd is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dirty="0">
                <a:hlinkClick r:id="rId2"/>
              </a:rPr>
              <a:t>https://</a:t>
            </a:r>
            <a:r>
              <a:rPr lang="nl-BE" dirty="0" smtClean="0">
                <a:hlinkClick r:id="rId2"/>
              </a:rPr>
              <a:t>biblio.ugent.be/publication/8617288</a:t>
            </a:r>
            <a:r>
              <a:rPr lang="nl-BE" dirty="0" smtClean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dirty="0">
                <a:hlinkClick r:id="rId3"/>
              </a:rPr>
              <a:t>https://</a:t>
            </a:r>
            <a:r>
              <a:rPr lang="nl-BE" dirty="0" smtClean="0">
                <a:hlinkClick r:id="rId3"/>
              </a:rPr>
              <a:t>biblio.ugent.be/publication/8625957</a:t>
            </a:r>
            <a:r>
              <a:rPr lang="nl-BE" dirty="0" smtClean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 smtClean="0"/>
              <a:t>Toekomst (?) : </a:t>
            </a:r>
            <a:r>
              <a:rPr lang="nl-BE" dirty="0" err="1" smtClean="0"/>
              <a:t>doi</a:t>
            </a:r>
            <a:r>
              <a:rPr lang="nl-BE" dirty="0" smtClean="0"/>
              <a:t> wordt gebruikt om te bepalen of VABB-publicatie een internationale publicatie 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 smtClean="0"/>
              <a:t>Ook bij boeken </a:t>
            </a:r>
            <a:r>
              <a:rPr lang="nl-BE" dirty="0">
                <a:hlinkClick r:id="rId4"/>
              </a:rPr>
              <a:t>https://</a:t>
            </a:r>
            <a:r>
              <a:rPr lang="nl-BE" dirty="0" smtClean="0">
                <a:hlinkClick r:id="rId4"/>
              </a:rPr>
              <a:t>biblio.ugent.be/publication/8623546</a:t>
            </a:r>
            <a:r>
              <a:rPr lang="nl-BE" dirty="0" smtClean="0"/>
              <a:t> 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623178" y="8948703"/>
            <a:ext cx="921880" cy="519289"/>
          </a:xfrm>
        </p:spPr>
        <p:txBody>
          <a:bodyPr/>
          <a:lstStyle/>
          <a:p>
            <a:fld id="{7AE184E0-0BD4-4705-A12B-9B71DDE63301}" type="slidenum">
              <a:rPr lang="nl-BE" noProof="0" smtClean="0"/>
              <a:t>22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00939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" indent="0">
              <a:buNone/>
            </a:pPr>
            <a:r>
              <a:rPr lang="nl-BE" dirty="0"/>
              <a:t>Pdf: </a:t>
            </a:r>
            <a:endParaRPr lang="nl-B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</a:rPr>
              <a:t>Tip</a:t>
            </a:r>
            <a:r>
              <a:rPr lang="nl-BE" dirty="0">
                <a:solidFill>
                  <a:srgbClr val="FF0000"/>
                </a:solidFill>
              </a:rPr>
              <a:t>: </a:t>
            </a:r>
            <a:r>
              <a:rPr lang="nl-BE" dirty="0"/>
              <a:t>auteursversie </a:t>
            </a:r>
            <a:r>
              <a:rPr lang="nl-BE" dirty="0">
                <a:solidFill>
                  <a:srgbClr val="FF0000"/>
                </a:solidFill>
              </a:rPr>
              <a:t>én</a:t>
            </a:r>
            <a:r>
              <a:rPr lang="nl-BE" dirty="0"/>
              <a:t> uitgeversversie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/>
              <a:t>Meer kans dat er iets Open Access </a:t>
            </a:r>
            <a:r>
              <a:rPr lang="nl-BE" dirty="0" smtClean="0"/>
              <a:t>mag</a:t>
            </a:r>
            <a:endParaRPr lang="nl-B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/>
              <a:t>Controle door </a:t>
            </a:r>
            <a:r>
              <a:rPr lang="nl-BE" dirty="0" err="1" smtClean="0"/>
              <a:t>reviewers</a:t>
            </a:r>
            <a:r>
              <a:rPr lang="nl-BE" dirty="0" smtClean="0"/>
              <a:t> (m.b.v. </a:t>
            </a:r>
            <a:r>
              <a:rPr lang="nl-BE" dirty="0">
                <a:hlinkClick r:id="rId2"/>
              </a:rPr>
              <a:t>Sherpa </a:t>
            </a:r>
            <a:r>
              <a:rPr lang="nl-BE" dirty="0" smtClean="0">
                <a:hlinkClick r:id="rId2"/>
              </a:rPr>
              <a:t>Romeo</a:t>
            </a:r>
            <a:r>
              <a:rPr lang="nl-BE" dirty="0" smtClean="0"/>
              <a:t>)</a:t>
            </a:r>
            <a:endParaRPr lang="nl-B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/>
              <a:t>Uitgeversversie altijd beschikbaar voor </a:t>
            </a:r>
            <a:r>
              <a:rPr lang="nl-BE" dirty="0" err="1" smtClean="0"/>
              <a:t>auteurs+UGent</a:t>
            </a:r>
            <a:endParaRPr lang="nl-BE" dirty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23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76823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24</a:t>
            </a:fld>
            <a:endParaRPr lang="nl-BE" noProof="0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2233" y="77052"/>
            <a:ext cx="13717084" cy="865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5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VABB : Wanneer een peer review verslag opladen?</a:t>
            </a: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5725" indent="0">
              <a:buNone/>
            </a:pPr>
            <a:endParaRPr lang="nl-BE" dirty="0"/>
          </a:p>
          <a:p>
            <a:r>
              <a:rPr lang="nl-BE" dirty="0" smtClean="0"/>
              <a:t>Alleen voor boeken en proceedings, niet voor artikels</a:t>
            </a:r>
          </a:p>
          <a:p>
            <a:r>
              <a:rPr lang="nl-BE" dirty="0" smtClean="0"/>
              <a:t>Voor alle B1, B2, B3, C1 die niet standaard worden aanvaard bij VABB, </a:t>
            </a:r>
          </a:p>
          <a:p>
            <a:pPr marL="85725" indent="0">
              <a:buNone/>
            </a:pPr>
            <a:r>
              <a:rPr lang="nl-BE" dirty="0"/>
              <a:t>	</a:t>
            </a:r>
            <a:r>
              <a:rPr lang="nl-BE" dirty="0" smtClean="0"/>
              <a:t> dus niet voor: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Boeken met </a:t>
            </a:r>
            <a:r>
              <a:rPr lang="nl-BE" dirty="0" smtClean="0">
                <a:hlinkClick r:id="rId2"/>
              </a:rPr>
              <a:t>GPRC-label (bij Vlaamse uitgevers)</a:t>
            </a:r>
            <a:endParaRPr lang="nl-BE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Uitgevers op de </a:t>
            </a:r>
            <a:r>
              <a:rPr lang="nl-BE" dirty="0" smtClean="0">
                <a:hlinkClick r:id="rId3"/>
              </a:rPr>
              <a:t>VABB-uitgeverslijst</a:t>
            </a:r>
            <a:endParaRPr lang="nl-BE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Reeks op </a:t>
            </a:r>
            <a:r>
              <a:rPr lang="nl-BE" dirty="0" smtClean="0">
                <a:hlinkClick r:id="rId4"/>
              </a:rPr>
              <a:t>VABB-reekslijst</a:t>
            </a:r>
            <a:endParaRPr lang="nl-BE" dirty="0" smtClean="0"/>
          </a:p>
          <a:p>
            <a:pPr marL="85725" indent="0">
              <a:buNone/>
            </a:pPr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25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14918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1613" y="1175085"/>
            <a:ext cx="8843536" cy="64924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26</a:t>
            </a:fld>
            <a:endParaRPr lang="nl-BE" noProof="0" dirty="0"/>
          </a:p>
        </p:txBody>
      </p:sp>
      <p:sp>
        <p:nvSpPr>
          <p:cNvPr id="6" name="Ovaal 5"/>
          <p:cNvSpPr/>
          <p:nvPr/>
        </p:nvSpPr>
        <p:spPr>
          <a:xfrm>
            <a:off x="2816429" y="3862134"/>
            <a:ext cx="3219189" cy="67640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7" name="Ovaal 6"/>
          <p:cNvSpPr/>
          <p:nvPr/>
        </p:nvSpPr>
        <p:spPr>
          <a:xfrm>
            <a:off x="1962089" y="6328856"/>
            <a:ext cx="5492022" cy="73047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62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4. Tips voor een volledige bibliografie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16416338" y="8948738"/>
            <a:ext cx="922337" cy="519112"/>
          </a:xfrm>
        </p:spPr>
        <p:txBody>
          <a:bodyPr/>
          <a:lstStyle/>
          <a:p>
            <a:fld id="{7AE184E0-0BD4-4705-A12B-9B71DDE63301}" type="slidenum">
              <a:rPr lang="nl-BE" noProof="0" smtClean="0"/>
              <a:t>27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177099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Hoe blijf ik op de hoogte van de publicaties van mijn leidinggevende/vakgroep?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5825" y="2705622"/>
            <a:ext cx="15699575" cy="5184742"/>
          </a:xfrm>
        </p:spPr>
        <p:txBody>
          <a:bodyPr>
            <a:normAutofit lnSpcReduction="10000"/>
          </a:bodyPr>
          <a:lstStyle/>
          <a:p>
            <a:pPr marL="85725" indent="0">
              <a:buNone/>
            </a:pPr>
            <a:r>
              <a:rPr lang="nl-BE" dirty="0" smtClean="0"/>
              <a:t>Liefst via de auteurs zelf!</a:t>
            </a:r>
          </a:p>
          <a:p>
            <a:pPr marL="85725" indent="0">
              <a:buNone/>
            </a:pPr>
            <a:endParaRPr lang="nl-BE" dirty="0"/>
          </a:p>
          <a:p>
            <a:pPr marL="85725" indent="0">
              <a:buNone/>
            </a:pPr>
            <a:r>
              <a:rPr lang="nl-BE" dirty="0" smtClean="0"/>
              <a:t>SCOPUS &amp; WOS: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dirty="0" smtClean="0"/>
              <a:t>Inloggen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dirty="0" smtClean="0"/>
              <a:t>Query opstellen en bewaren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dirty="0" smtClean="0"/>
              <a:t>Alert instellen</a:t>
            </a:r>
          </a:p>
          <a:p>
            <a:pPr lvl="1"/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28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194026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scopus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29</a:t>
            </a:fld>
            <a:endParaRPr lang="nl-BE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73" y="1140372"/>
            <a:ext cx="12925425" cy="4572000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11257162" y="4814367"/>
            <a:ext cx="2755726" cy="38130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5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Doel van deze workshop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nl-BE" dirty="0" smtClean="0"/>
              <a:t>Tips &amp; </a:t>
            </a:r>
            <a:r>
              <a:rPr lang="nl-BE" dirty="0" err="1" smtClean="0"/>
              <a:t>trics</a:t>
            </a:r>
            <a:endParaRPr lang="nl-BE" dirty="0" smtClean="0"/>
          </a:p>
          <a:p>
            <a:pPr lvl="1"/>
            <a:r>
              <a:rPr lang="nl-BE" dirty="0" smtClean="0"/>
              <a:t>Courante fouten/problemen</a:t>
            </a:r>
          </a:p>
          <a:p>
            <a:pPr lvl="1"/>
            <a:r>
              <a:rPr lang="nl-BE" dirty="0" smtClean="0"/>
              <a:t>Problemen met biblio? Contacteer ons! </a:t>
            </a:r>
            <a:r>
              <a:rPr lang="nl-BE" dirty="0" smtClean="0">
                <a:solidFill>
                  <a:srgbClr val="FF0000"/>
                </a:solidFill>
              </a:rPr>
              <a:t>biblio@ugent.be</a:t>
            </a:r>
          </a:p>
          <a:p>
            <a:pPr marL="719138" lvl="1" indent="0">
              <a:buNone/>
            </a:pPr>
            <a:endParaRPr lang="nl-BE" dirty="0" smtClean="0"/>
          </a:p>
          <a:p>
            <a:pPr lvl="1"/>
            <a:endParaRPr lang="nl-BE" dirty="0"/>
          </a:p>
          <a:p>
            <a:r>
              <a:rPr lang="nl-BE" dirty="0" smtClean="0"/>
              <a:t>Basisopleiding biblio:</a:t>
            </a:r>
          </a:p>
          <a:p>
            <a:pPr lvl="1"/>
            <a:r>
              <a:rPr lang="nl-BE" dirty="0">
                <a:hlinkClick r:id="rId2"/>
              </a:rPr>
              <a:t>https://onderzoektips.ugent.be/nl/tips/00001664</a:t>
            </a:r>
            <a:r>
              <a:rPr lang="nl-BE" dirty="0" smtClean="0">
                <a:hlinkClick r:id="rId2"/>
              </a:rPr>
              <a:t>/</a:t>
            </a:r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3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04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Web of Science</a:t>
            </a:r>
            <a:endParaRPr lang="nl-BE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9100" y="2939143"/>
            <a:ext cx="10232932" cy="2579913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30</a:t>
            </a:fld>
            <a:endParaRPr lang="nl-BE" noProof="0" dirty="0"/>
          </a:p>
        </p:txBody>
      </p:sp>
      <p:sp>
        <p:nvSpPr>
          <p:cNvPr id="6" name="Ovaal 5"/>
          <p:cNvSpPr/>
          <p:nvPr/>
        </p:nvSpPr>
        <p:spPr>
          <a:xfrm>
            <a:off x="4965413" y="4070959"/>
            <a:ext cx="2755726" cy="103127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0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5. Wat kan ik zelf controleren in biblio?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31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41724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1620586"/>
          </a:xfrm>
        </p:spPr>
        <p:txBody>
          <a:bodyPr/>
          <a:lstStyle/>
          <a:p>
            <a:r>
              <a:rPr lang="nl-BE" dirty="0" smtClean="0"/>
              <a:t>Bibliografie van een onderzoeker opzoeken, methode 1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5825" y="2189746"/>
            <a:ext cx="15699575" cy="5700617"/>
          </a:xfrm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Zoek persoon op in telefoonboek</a:t>
            </a:r>
          </a:p>
          <a:p>
            <a:r>
              <a:rPr lang="nl-BE" dirty="0" smtClean="0">
                <a:hlinkClick r:id="rId2"/>
              </a:rPr>
              <a:t>https://telefoonboek.ugent.be/nl/people/801000794750</a:t>
            </a:r>
            <a:endParaRPr lang="nl-BE" dirty="0" smtClean="0"/>
          </a:p>
          <a:p>
            <a:r>
              <a:rPr lang="nl-BE" dirty="0" smtClean="0"/>
              <a:t>Klik op 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dan kom je op </a:t>
            </a:r>
            <a:r>
              <a:rPr lang="nl-BE" dirty="0">
                <a:hlinkClick r:id="rId3"/>
              </a:rPr>
              <a:t>https://</a:t>
            </a:r>
            <a:r>
              <a:rPr lang="nl-BE" dirty="0" smtClean="0">
                <a:hlinkClick r:id="rId3"/>
              </a:rPr>
              <a:t>biblio.ugent.be/person/801000794750</a:t>
            </a:r>
            <a:r>
              <a:rPr lang="nl-BE" dirty="0" smtClean="0"/>
              <a:t> 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32</a:t>
            </a:fld>
            <a:endParaRPr lang="nl-BE" noProof="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147" y="3931569"/>
            <a:ext cx="9141320" cy="208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64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1813091"/>
          </a:xfrm>
        </p:spPr>
        <p:txBody>
          <a:bodyPr/>
          <a:lstStyle/>
          <a:p>
            <a:r>
              <a:rPr lang="nl-BE" dirty="0"/>
              <a:t>Bibliografie van een onderzoeker opzoeken, methode </a:t>
            </a:r>
            <a:r>
              <a:rPr lang="nl-BE" dirty="0" smtClean="0"/>
              <a:t>2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33</a:t>
            </a:fld>
            <a:endParaRPr lang="nl-BE" noProof="0" dirty="0"/>
          </a:p>
        </p:txBody>
      </p:sp>
      <p:sp>
        <p:nvSpPr>
          <p:cNvPr id="7" name="Tekstvak 6"/>
          <p:cNvSpPr txBox="1"/>
          <p:nvPr/>
        </p:nvSpPr>
        <p:spPr>
          <a:xfrm>
            <a:off x="1384863" y="5280861"/>
            <a:ext cx="13186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–"/>
            </a:pPr>
            <a:r>
              <a:rPr lang="nl-BE" sz="2500" dirty="0" smtClean="0"/>
              <a:t>Klik op search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–"/>
            </a:pPr>
            <a:r>
              <a:rPr lang="nl-BE" sz="2500" dirty="0" smtClean="0"/>
              <a:t>Klik in een publicatie op de vette naam (want die is zeker aangeduid als UGent-auteur) 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0502" y="2339905"/>
            <a:ext cx="7639050" cy="24860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536" y="6751456"/>
            <a:ext cx="9044125" cy="192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00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586" y="2338387"/>
            <a:ext cx="9673633" cy="66103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44" y="2401207"/>
            <a:ext cx="3007785" cy="494348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 Press? Opzoeken voor een onderzoeker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34</a:t>
            </a:fld>
            <a:endParaRPr lang="nl-BE" noProof="0" dirty="0"/>
          </a:p>
        </p:txBody>
      </p:sp>
      <p:sp>
        <p:nvSpPr>
          <p:cNvPr id="9" name="Ovaal 5"/>
          <p:cNvSpPr/>
          <p:nvPr/>
        </p:nvSpPr>
        <p:spPr>
          <a:xfrm>
            <a:off x="12834794" y="8309786"/>
            <a:ext cx="2755726" cy="103127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0" name="Ovaal 5"/>
          <p:cNvSpPr/>
          <p:nvPr/>
        </p:nvSpPr>
        <p:spPr>
          <a:xfrm>
            <a:off x="830118" y="5895967"/>
            <a:ext cx="2755726" cy="103127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4052884" y="6927240"/>
            <a:ext cx="2261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2500" dirty="0" smtClean="0">
                <a:solidFill>
                  <a:srgbClr val="FF0000"/>
                </a:solidFill>
              </a:rPr>
              <a:t>Stap 1 : actions, filter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2464073" y="7311806"/>
            <a:ext cx="3335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2500" dirty="0" smtClean="0">
                <a:solidFill>
                  <a:srgbClr val="FF0000"/>
                </a:solidFill>
              </a:rPr>
              <a:t>Stap 2 : selecteer ‘in </a:t>
            </a:r>
            <a:r>
              <a:rPr lang="nl-BE" sz="2500" dirty="0" err="1" smtClean="0">
                <a:solidFill>
                  <a:srgbClr val="FF0000"/>
                </a:solidFill>
              </a:rPr>
              <a:t>press</a:t>
            </a:r>
            <a:r>
              <a:rPr lang="nl-BE" sz="2500" dirty="0" smtClean="0">
                <a:solidFill>
                  <a:srgbClr val="FF0000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58579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Advanced search : kennismaking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" indent="0">
              <a:buNone/>
            </a:pPr>
            <a:r>
              <a:rPr lang="nl-BE" dirty="0" smtClean="0"/>
              <a:t>Na elke zoekactie kan je klikken op ‘</a:t>
            </a:r>
            <a:r>
              <a:rPr lang="nl-BE" dirty="0" err="1" smtClean="0"/>
              <a:t>advanced</a:t>
            </a:r>
            <a:r>
              <a:rPr lang="nl-BE" dirty="0" smtClean="0"/>
              <a:t> search’. Daar staat je zoekvraag al in het juiste format, en zie je de query die erachter zit. Dit kan je helpen om zelf </a:t>
            </a:r>
            <a:r>
              <a:rPr lang="nl-BE" dirty="0" err="1" smtClean="0"/>
              <a:t>queries</a:t>
            </a:r>
            <a:r>
              <a:rPr lang="nl-BE" dirty="0" smtClean="0"/>
              <a:t> op te bouwen.</a:t>
            </a:r>
          </a:p>
          <a:p>
            <a:pPr marL="85725" indent="0">
              <a:buNone/>
            </a:pPr>
            <a:endParaRPr lang="nl-BE" dirty="0"/>
          </a:p>
          <a:p>
            <a:pPr marL="85725" indent="0">
              <a:buNone/>
            </a:pPr>
            <a:r>
              <a:rPr lang="nl-BE" dirty="0" smtClean="0"/>
              <a:t>Gevorderde info : CQL basics</a:t>
            </a:r>
          </a:p>
          <a:p>
            <a:pPr marL="85725" indent="0">
              <a:buNone/>
            </a:pPr>
            <a:r>
              <a:rPr lang="nl-BE" dirty="0">
                <a:hlinkClick r:id="rId2"/>
              </a:rPr>
              <a:t>https://</a:t>
            </a:r>
            <a:r>
              <a:rPr lang="nl-BE" dirty="0" smtClean="0">
                <a:hlinkClick r:id="rId2"/>
              </a:rPr>
              <a:t>biblio.ugent.be/doc/api#cql</a:t>
            </a:r>
            <a:r>
              <a:rPr lang="nl-BE" dirty="0" smtClean="0"/>
              <a:t> </a:t>
            </a:r>
          </a:p>
          <a:p>
            <a:pPr marL="85725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35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40854437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 </a:t>
            </a:r>
            <a:r>
              <a:rPr lang="nl-BE" dirty="0"/>
              <a:t>Press? Opzoeken voor een vakgroep</a:t>
            </a:r>
            <a:br>
              <a:rPr lang="nl-BE" dirty="0"/>
            </a:b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36</a:t>
            </a:fld>
            <a:endParaRPr lang="nl-BE" noProof="0" dirty="0"/>
          </a:p>
        </p:txBody>
      </p:sp>
      <p:sp>
        <p:nvSpPr>
          <p:cNvPr id="9" name="Rectangle 8"/>
          <p:cNvSpPr/>
          <p:nvPr/>
        </p:nvSpPr>
        <p:spPr>
          <a:xfrm>
            <a:off x="3716030" y="7277871"/>
            <a:ext cx="8667750" cy="12741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>
                <a:hlinkClick r:id="rId2"/>
              </a:rPr>
              <a:t>https://biblio.ugent.be/publication?limit=10&amp;sort=year.desc&amp;sort=relevance.desc&amp;sort=&amp;q=author.affiliation+any+%</a:t>
            </a:r>
            <a:r>
              <a:rPr lang="nl-BE" dirty="0" smtClean="0">
                <a:hlinkClick r:id="rId2"/>
              </a:rPr>
              <a:t>22LA21%22+and+publicationstatus%3Dinpress</a:t>
            </a:r>
            <a:r>
              <a:rPr lang="nl-BE" dirty="0" smtClean="0"/>
              <a:t> </a:t>
            </a:r>
            <a:endParaRPr lang="nl-B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696" y="1386349"/>
            <a:ext cx="10844417" cy="430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Hoe breng ik dit in orde?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37</a:t>
            </a:fld>
            <a:endParaRPr lang="nl-BE" noProof="0" dirty="0"/>
          </a:p>
        </p:txBody>
      </p:sp>
      <p:sp>
        <p:nvSpPr>
          <p:cNvPr id="6" name="Rechthoek 5"/>
          <p:cNvSpPr/>
          <p:nvPr/>
        </p:nvSpPr>
        <p:spPr>
          <a:xfrm>
            <a:off x="942752" y="1679226"/>
            <a:ext cx="1548001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4800" dirty="0" smtClean="0"/>
              <a:t>Wat hebben we nodig om te kunnen omzetten naar ‘</a:t>
            </a:r>
            <a:r>
              <a:rPr lang="nl-BE" sz="4800" dirty="0" err="1" smtClean="0"/>
              <a:t>published</a:t>
            </a:r>
            <a:r>
              <a:rPr lang="nl-BE" sz="4800" dirty="0" smtClean="0"/>
              <a:t>’?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BE" sz="4800" dirty="0" smtClean="0"/>
              <a:t>Volume, issue, paginering/</a:t>
            </a:r>
            <a:r>
              <a:rPr lang="nl-BE" sz="4800" dirty="0" err="1" smtClean="0"/>
              <a:t>article</a:t>
            </a:r>
            <a:r>
              <a:rPr lang="nl-BE" sz="4800" dirty="0" smtClean="0"/>
              <a:t> </a:t>
            </a:r>
            <a:r>
              <a:rPr lang="nl-BE" sz="4800" dirty="0" err="1" smtClean="0"/>
              <a:t>number</a:t>
            </a:r>
            <a:endParaRPr lang="nl-BE" sz="4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BE" sz="4800" dirty="0" smtClean="0"/>
              <a:t>Full-</a:t>
            </a:r>
            <a:r>
              <a:rPr lang="nl-BE" sz="4800" dirty="0" err="1" smtClean="0"/>
              <a:t>text</a:t>
            </a:r>
            <a:endParaRPr lang="nl-BE" sz="4800" dirty="0" smtClean="0"/>
          </a:p>
          <a:p>
            <a:endParaRPr lang="nl-BE" sz="4800" dirty="0" smtClean="0"/>
          </a:p>
          <a:p>
            <a:r>
              <a:rPr lang="nl-BE" sz="4800" dirty="0" smtClean="0"/>
              <a:t>Hoe aanpassen?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4800" dirty="0"/>
              <a:t>N</a:t>
            </a:r>
            <a:r>
              <a:rPr lang="nl-BE" sz="4800" dirty="0" smtClean="0"/>
              <a:t>iet via record, want dat staat ‘</a:t>
            </a:r>
            <a:r>
              <a:rPr lang="nl-BE" sz="4800" dirty="0" err="1" smtClean="0"/>
              <a:t>locked</a:t>
            </a:r>
            <a:r>
              <a:rPr lang="nl-BE" sz="4800" dirty="0" smtClean="0"/>
              <a:t>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4800" dirty="0" smtClean="0"/>
              <a:t>Zeker geen dubbel record aanmaken!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4800" dirty="0" smtClean="0"/>
              <a:t>Wel laten aanpassen via </a:t>
            </a:r>
            <a:r>
              <a:rPr lang="nl-BE" sz="4800" dirty="0" smtClean="0">
                <a:hlinkClick r:id="rId2"/>
              </a:rPr>
              <a:t>biblio@ugent.be</a:t>
            </a:r>
            <a:r>
              <a:rPr lang="nl-BE" sz="4800" dirty="0" smtClean="0"/>
              <a:t> </a:t>
            </a:r>
            <a:endParaRPr lang="nl-BE" sz="4800" dirty="0"/>
          </a:p>
        </p:txBody>
      </p:sp>
    </p:spTree>
    <p:extLst>
      <p:ext uri="{BB962C8B-B14F-4D97-AF65-F5344CB8AC3E}">
        <p14:creationId xmlns:p14="http://schemas.microsoft.com/office/powerpoint/2010/main" val="143337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Ontbrekende WOS-ID</a:t>
            </a:r>
            <a:r>
              <a:rPr lang="nl-BE" dirty="0" smtClean="0"/>
              <a:t>?  (FWO..)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Vb</a:t>
            </a:r>
            <a:r>
              <a:rPr lang="nl-BE" dirty="0" smtClean="0"/>
              <a:t>: </a:t>
            </a:r>
            <a:r>
              <a:rPr lang="nl-BE" dirty="0" err="1"/>
              <a:t>classification</a:t>
            </a:r>
            <a:r>
              <a:rPr lang="nl-BE" dirty="0"/>
              <a:t> exact </a:t>
            </a:r>
            <a:r>
              <a:rPr lang="nl-BE" dirty="0">
                <a:hlinkClick r:id="rId2"/>
              </a:rPr>
              <a:t>A1</a:t>
            </a:r>
            <a:r>
              <a:rPr lang="nl-BE" dirty="0"/>
              <a:t> AND </a:t>
            </a:r>
            <a:r>
              <a:rPr lang="nl-BE" dirty="0" err="1"/>
              <a:t>affiliation</a:t>
            </a:r>
            <a:r>
              <a:rPr lang="nl-BE" dirty="0"/>
              <a:t> </a:t>
            </a:r>
            <a:r>
              <a:rPr lang="nl-BE" dirty="0" smtClean="0"/>
              <a:t>exact EB21</a:t>
            </a:r>
          </a:p>
          <a:p>
            <a:r>
              <a:rPr lang="nl-BE" dirty="0" smtClean="0"/>
              <a:t>Actions, Download search </a:t>
            </a:r>
            <a:r>
              <a:rPr lang="nl-BE" dirty="0" err="1" smtClean="0"/>
              <a:t>results</a:t>
            </a:r>
            <a:r>
              <a:rPr lang="nl-BE" dirty="0" smtClean="0"/>
              <a:t>, </a:t>
            </a:r>
            <a:r>
              <a:rPr lang="nl-BE" dirty="0" err="1" smtClean="0"/>
              <a:t>xlsx</a:t>
            </a:r>
            <a:endParaRPr lang="nl-BE" dirty="0"/>
          </a:p>
          <a:p>
            <a:endParaRPr lang="nl-BE" dirty="0" smtClean="0"/>
          </a:p>
          <a:p>
            <a:r>
              <a:rPr lang="nl-BE" dirty="0" smtClean="0"/>
              <a:t>Ondertussen wel in WOS? Meld dit via </a:t>
            </a:r>
            <a:r>
              <a:rPr lang="nl-BE" dirty="0" smtClean="0">
                <a:hlinkClick r:id="rId3"/>
              </a:rPr>
              <a:t>biblio@ugent.be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38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1211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39</a:t>
            </a:fld>
            <a:endParaRPr lang="nl-BE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574" y="488657"/>
            <a:ext cx="9527458" cy="8754173"/>
          </a:xfrm>
          <a:prstGeom prst="rect">
            <a:avLst/>
          </a:prstGeom>
        </p:spPr>
      </p:pic>
      <p:sp>
        <p:nvSpPr>
          <p:cNvPr id="7" name="Ovaal 5"/>
          <p:cNvSpPr/>
          <p:nvPr/>
        </p:nvSpPr>
        <p:spPr>
          <a:xfrm>
            <a:off x="8085814" y="648515"/>
            <a:ext cx="2755726" cy="910508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overzicht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5725" indent="0">
              <a:buNone/>
            </a:pPr>
            <a:r>
              <a:rPr lang="nl-BE" dirty="0" smtClean="0"/>
              <a:t>1. Belang van biblio</a:t>
            </a:r>
          </a:p>
          <a:p>
            <a:pPr marL="85725" indent="0">
              <a:buNone/>
            </a:pPr>
            <a:r>
              <a:rPr lang="nl-BE" dirty="0" smtClean="0"/>
              <a:t>2. Biblio-review</a:t>
            </a:r>
          </a:p>
          <a:p>
            <a:pPr marL="85725" indent="0">
              <a:buNone/>
            </a:pPr>
            <a:r>
              <a:rPr lang="nl-BE" dirty="0" smtClean="0"/>
              <a:t>3. Invoer</a:t>
            </a:r>
          </a:p>
          <a:p>
            <a:pPr marL="85725" indent="0">
              <a:buNone/>
            </a:pPr>
            <a:r>
              <a:rPr lang="nl-BE" dirty="0" smtClean="0"/>
              <a:t>4. Tips voor een volledige bibliografie</a:t>
            </a:r>
          </a:p>
          <a:p>
            <a:pPr marL="85725" indent="0">
              <a:buNone/>
            </a:pPr>
            <a:r>
              <a:rPr lang="nl-BE" dirty="0" smtClean="0"/>
              <a:t>5. Wat kan ik zelf controleren in biblio?</a:t>
            </a:r>
          </a:p>
          <a:p>
            <a:pPr marL="85725" indent="0">
              <a:buNone/>
            </a:pPr>
            <a:r>
              <a:rPr lang="nl-BE" dirty="0" smtClean="0"/>
              <a:t>6. Zoeken in / exporteren uit biblio</a:t>
            </a:r>
          </a:p>
          <a:p>
            <a:pPr marL="85725" indent="0">
              <a:buNone/>
            </a:pPr>
            <a:r>
              <a:rPr lang="nl-BE" dirty="0" smtClean="0"/>
              <a:t>7</a:t>
            </a:r>
            <a:r>
              <a:rPr lang="nl-BE" dirty="0"/>
              <a:t>.</a:t>
            </a:r>
            <a:r>
              <a:rPr lang="nl-BE" dirty="0" smtClean="0"/>
              <a:t> WOS-problemen</a:t>
            </a:r>
          </a:p>
          <a:p>
            <a:pPr marL="85725" indent="0">
              <a:buNone/>
            </a:pPr>
            <a:r>
              <a:rPr lang="nl-BE" dirty="0" smtClean="0"/>
              <a:t>8. ORCID</a:t>
            </a:r>
          </a:p>
          <a:p>
            <a:pPr marL="85725" indent="0">
              <a:buNone/>
            </a:pPr>
            <a:r>
              <a:rPr lang="nl-BE" dirty="0" smtClean="0"/>
              <a:t>9. VABB-tijdslijn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4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174568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6. Zoeken in / Exporten uit biblio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40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759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Zoeken in biblio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Zoek en verfijn (soms via Actions, Filter) </a:t>
            </a:r>
          </a:p>
          <a:p>
            <a:r>
              <a:rPr lang="nl-BE" dirty="0" smtClean="0"/>
              <a:t>voorbeeld: </a:t>
            </a:r>
            <a:r>
              <a:rPr lang="nl-BE" sz="2000" dirty="0" smtClean="0">
                <a:hlinkClick r:id="rId2"/>
              </a:rPr>
              <a:t>https</a:t>
            </a:r>
            <a:r>
              <a:rPr lang="nl-BE" sz="2000" dirty="0">
                <a:hlinkClick r:id="rId2"/>
              </a:rPr>
              <a:t>://</a:t>
            </a:r>
            <a:r>
              <a:rPr lang="nl-BE" sz="2000" dirty="0" smtClean="0">
                <a:hlinkClick r:id="rId2"/>
              </a:rPr>
              <a:t>biblio.ugent.be/publication?text=ecology</a:t>
            </a:r>
            <a:endParaRPr lang="nl-BE" sz="2000" dirty="0" smtClean="0"/>
          </a:p>
          <a:p>
            <a:endParaRPr lang="nl-BE" dirty="0" smtClean="0"/>
          </a:p>
          <a:p>
            <a:r>
              <a:rPr lang="nl-BE" dirty="0" smtClean="0"/>
              <a:t>Overgang naar Advanced search</a:t>
            </a:r>
          </a:p>
          <a:p>
            <a:pPr marL="85725" indent="0">
              <a:buNone/>
            </a:pPr>
            <a:r>
              <a:rPr lang="en-US" dirty="0" err="1" smtClean="0"/>
              <a:t>Voorbeeld</a:t>
            </a:r>
            <a:r>
              <a:rPr lang="en-US" dirty="0" smtClean="0"/>
              <a:t> : "ecology</a:t>
            </a:r>
            <a:r>
              <a:rPr lang="en-US" dirty="0"/>
              <a:t>" and </a:t>
            </a:r>
            <a:r>
              <a:rPr lang="en-US" dirty="0" err="1"/>
              <a:t>author.affiliation</a:t>
            </a:r>
            <a:r>
              <a:rPr lang="en-US" dirty="0"/>
              <a:t> any "LA21 </a:t>
            </a:r>
            <a:r>
              <a:rPr lang="en-US" dirty="0" smtClean="0"/>
              <a:t>LA22“</a:t>
            </a:r>
          </a:p>
          <a:p>
            <a:pPr marL="85725" indent="0">
              <a:buNone/>
            </a:pPr>
            <a:endParaRPr lang="en-US" dirty="0" smtClean="0"/>
          </a:p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 smtClean="0"/>
          </a:p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nl-BE" dirty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41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99406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Quartile</a:t>
            </a:r>
            <a:r>
              <a:rPr lang="nl-BE" dirty="0" smtClean="0"/>
              <a:t>, </a:t>
            </a:r>
            <a:r>
              <a:rPr lang="nl-BE" dirty="0" err="1" smtClean="0"/>
              <a:t>decile</a:t>
            </a:r>
            <a:r>
              <a:rPr lang="nl-BE" dirty="0" smtClean="0"/>
              <a:t>, </a:t>
            </a:r>
            <a:r>
              <a:rPr lang="nl-BE" dirty="0" err="1" smtClean="0"/>
              <a:t>vigintile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8273628"/>
          </a:xfrm>
        </p:spPr>
        <p:txBody>
          <a:bodyPr>
            <a:normAutofit lnSpcReduction="10000"/>
          </a:bodyPr>
          <a:lstStyle/>
          <a:p>
            <a:pPr marL="85725" indent="0">
              <a:buNone/>
            </a:pPr>
            <a:r>
              <a:rPr lang="nl-BE" dirty="0" err="1" smtClean="0"/>
              <a:t>Vb</a:t>
            </a:r>
            <a:r>
              <a:rPr lang="nl-BE" dirty="0"/>
              <a:t> start bij </a:t>
            </a:r>
            <a:r>
              <a:rPr lang="nl-BE" dirty="0">
                <a:hlinkClick r:id="rId2"/>
              </a:rPr>
              <a:t>https://</a:t>
            </a:r>
            <a:r>
              <a:rPr lang="nl-BE" dirty="0" smtClean="0">
                <a:hlinkClick r:id="rId2"/>
              </a:rPr>
              <a:t>biblio.ugent.be/person/F427CAB6-F0ED-11E1-A9DE-61C894A0A6B4</a:t>
            </a:r>
            <a:endParaRPr lang="nl-BE" dirty="0" smtClean="0"/>
          </a:p>
          <a:p>
            <a:pPr marL="85725" indent="0">
              <a:buNone/>
            </a:pPr>
            <a:r>
              <a:rPr lang="nl-BE" dirty="0" smtClean="0"/>
              <a:t>&gt;Actions</a:t>
            </a:r>
          </a:p>
          <a:p>
            <a:pPr marL="85725" indent="0">
              <a:buNone/>
            </a:pPr>
            <a:r>
              <a:rPr lang="nl-BE" dirty="0" smtClean="0"/>
              <a:t>&gt;Filter : selecteer wat je wil exporteren</a:t>
            </a:r>
          </a:p>
          <a:p>
            <a:pPr marL="85725" indent="0">
              <a:buNone/>
            </a:pPr>
            <a:endParaRPr lang="nl-BE" dirty="0"/>
          </a:p>
          <a:p>
            <a:pPr marL="85725" indent="0">
              <a:buNone/>
            </a:pPr>
            <a:r>
              <a:rPr lang="nl-BE" dirty="0" smtClean="0"/>
              <a:t>&gt;Actions</a:t>
            </a:r>
          </a:p>
          <a:p>
            <a:pPr marL="85725" indent="0">
              <a:buNone/>
            </a:pPr>
            <a:r>
              <a:rPr lang="nl-BE" dirty="0" smtClean="0"/>
              <a:t>&gt;Download search </a:t>
            </a:r>
            <a:r>
              <a:rPr lang="nl-BE" dirty="0" err="1" smtClean="0"/>
              <a:t>results</a:t>
            </a:r>
            <a:endParaRPr lang="nl-BE" dirty="0" smtClean="0"/>
          </a:p>
          <a:p>
            <a:pPr marL="85725" indent="0">
              <a:buNone/>
            </a:pPr>
            <a:r>
              <a:rPr lang="nl-BE" dirty="0" smtClean="0"/>
              <a:t>&gt;XLSX</a:t>
            </a:r>
          </a:p>
          <a:p>
            <a:pPr marL="85725" indent="0">
              <a:buNone/>
            </a:pPr>
            <a:endParaRPr lang="nl-BE" dirty="0"/>
          </a:p>
          <a:p>
            <a:pPr marL="85725" indent="0">
              <a:buNone/>
            </a:pPr>
            <a:r>
              <a:rPr lang="nl-BE" dirty="0" smtClean="0"/>
              <a:t>						</a:t>
            </a:r>
            <a:r>
              <a:rPr lang="nl-BE" dirty="0" err="1" smtClean="0"/>
              <a:t>dd</a:t>
            </a:r>
            <a:r>
              <a:rPr lang="nl-BE" dirty="0" smtClean="0"/>
              <a:t> 28/11/2019 : IF 2018 gekend</a:t>
            </a:r>
          </a:p>
          <a:p>
            <a:pPr marL="85725" indent="0">
              <a:buNone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42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54256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Export voor FWO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hlinkClick r:id="rId2"/>
              </a:rPr>
              <a:t>https://onderzoektips.ugent.be/nl/tips/00001669</a:t>
            </a:r>
            <a:r>
              <a:rPr lang="nl-BE" dirty="0" smtClean="0">
                <a:hlinkClick r:id="rId2"/>
              </a:rPr>
              <a:t>/</a:t>
            </a:r>
            <a:endParaRPr lang="nl-BE" dirty="0" smtClean="0"/>
          </a:p>
          <a:p>
            <a:r>
              <a:rPr lang="nl-BE" dirty="0" smtClean="0"/>
              <a:t>Uitleg in </a:t>
            </a:r>
            <a:r>
              <a:rPr lang="nl-BE" dirty="0" err="1" smtClean="0">
                <a:hlinkClick r:id="rId3"/>
              </a:rPr>
              <a:t>ppt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43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42947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7. WOS problemen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44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81978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Spelling auteursnaam</a:t>
            </a:r>
          </a:p>
          <a:p>
            <a:r>
              <a:rPr lang="nl-BE" dirty="0" smtClean="0"/>
              <a:t>Artikel </a:t>
            </a:r>
            <a:r>
              <a:rPr lang="nl-BE" i="1" dirty="0" smtClean="0"/>
              <a:t>onterecht</a:t>
            </a:r>
            <a:r>
              <a:rPr lang="nl-BE" dirty="0" smtClean="0"/>
              <a:t> opgenomen als editorial </a:t>
            </a:r>
            <a:r>
              <a:rPr lang="nl-BE" dirty="0" err="1" smtClean="0"/>
              <a:t>material</a:t>
            </a:r>
            <a:endParaRPr lang="nl-BE" dirty="0" smtClean="0"/>
          </a:p>
          <a:p>
            <a:pPr marL="85725" indent="0">
              <a:buNone/>
            </a:pPr>
            <a:r>
              <a:rPr lang="nl-BE" dirty="0" smtClean="0"/>
              <a:t>→ vraag een correctie aan, via de link in het WOS-record</a:t>
            </a:r>
          </a:p>
          <a:p>
            <a:pPr marL="85725" indent="0">
              <a:buNone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45</a:t>
            </a:fld>
            <a:endParaRPr lang="nl-BE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220" y="4357174"/>
            <a:ext cx="9723078" cy="485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4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8. </a:t>
            </a:r>
            <a:r>
              <a:rPr lang="nl-BE" dirty="0" err="1" smtClean="0"/>
              <a:t>Orcid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46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409835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Orcid</a:t>
            </a:r>
            <a:r>
              <a:rPr lang="nl-BE" dirty="0" smtClean="0"/>
              <a:t> in stapjes</a:t>
            </a:r>
            <a:endParaRPr lang="nl-B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813212"/>
              </p:ext>
            </p:extLst>
          </p:nvPr>
        </p:nvGraphicFramePr>
        <p:xfrm>
          <a:off x="836613" y="3350549"/>
          <a:ext cx="15698787" cy="4634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149">
                  <a:extLst>
                    <a:ext uri="{9D8B030D-6E8A-4147-A177-3AD203B41FA5}">
                      <a16:colId xmlns:a16="http://schemas.microsoft.com/office/drawing/2014/main" val="1947533673"/>
                    </a:ext>
                  </a:extLst>
                </a:gridCol>
                <a:gridCol w="11528349">
                  <a:extLst>
                    <a:ext uri="{9D8B030D-6E8A-4147-A177-3AD203B41FA5}">
                      <a16:colId xmlns:a16="http://schemas.microsoft.com/office/drawing/2014/main" val="3290528912"/>
                    </a:ext>
                  </a:extLst>
                </a:gridCol>
                <a:gridCol w="2938289">
                  <a:extLst>
                    <a:ext uri="{9D8B030D-6E8A-4147-A177-3AD203B41FA5}">
                      <a16:colId xmlns:a16="http://schemas.microsoft.com/office/drawing/2014/main" val="357573595"/>
                    </a:ext>
                  </a:extLst>
                </a:gridCol>
              </a:tblGrid>
              <a:tr h="309119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140147"/>
                  </a:ext>
                </a:extLst>
              </a:tr>
              <a:tr h="1038247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>
                          <a:hlinkClick r:id="rId2"/>
                        </a:rPr>
                        <a:t>https://biblio.ugent.be/person/2FF4A866-F0EE-11E1-A9DE-61C894A0A6B4</a:t>
                      </a:r>
                      <a:r>
                        <a:rPr lang="nl-BE" dirty="0" smtClean="0"/>
                        <a:t>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Geen </a:t>
                      </a:r>
                      <a:r>
                        <a:rPr lang="nl-BE" dirty="0" err="1" smtClean="0"/>
                        <a:t>orcid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021398"/>
                  </a:ext>
                </a:extLst>
              </a:tr>
              <a:tr h="1038247">
                <a:tc>
                  <a:txBody>
                    <a:bodyPr/>
                    <a:lstStyle/>
                    <a:p>
                      <a:r>
                        <a:rPr lang="nl-BE" dirty="0" smtClean="0"/>
                        <a:t>*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>
                          <a:hlinkClick r:id="rId3"/>
                        </a:rPr>
                        <a:t>https://orcid.org/0000-0002-8480-7535</a:t>
                      </a:r>
                      <a:endParaRPr lang="nl-BE" dirty="0" smtClean="0"/>
                    </a:p>
                    <a:p>
                      <a:r>
                        <a:rPr lang="nl-BE" dirty="0" smtClean="0">
                          <a:hlinkClick r:id="rId4"/>
                        </a:rPr>
                        <a:t>https://biblio.ugent.be/person/FAA1FD8A-F0ED-11E1-A9DE-61C894A0A6B4</a:t>
                      </a:r>
                      <a:r>
                        <a:rPr lang="nl-BE" dirty="0" smtClean="0"/>
                        <a:t>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Orcid</a:t>
                      </a:r>
                      <a:r>
                        <a:rPr lang="nl-BE" dirty="0" smtClean="0"/>
                        <a:t> niet gekoppeld in biblio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797964"/>
                  </a:ext>
                </a:extLst>
              </a:tr>
              <a:tr h="1038247">
                <a:tc>
                  <a:txBody>
                    <a:bodyPr/>
                    <a:lstStyle/>
                    <a:p>
                      <a:r>
                        <a:rPr lang="nl-BE" dirty="0" smtClean="0"/>
                        <a:t>*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>
                          <a:hlinkClick r:id="rId5"/>
                        </a:rPr>
                        <a:t>https://biblio.ugent.be/person/37E22F44-F0EE-11E1-A9DE-61C894A0A6B4</a:t>
                      </a:r>
                      <a:r>
                        <a:rPr lang="nl-BE" dirty="0" smtClean="0"/>
                        <a:t>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Orcid</a:t>
                      </a:r>
                      <a:r>
                        <a:rPr lang="nl-BE" dirty="0" smtClean="0"/>
                        <a:t> gekoppeld, maar leeg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608267"/>
                  </a:ext>
                </a:extLst>
              </a:tr>
              <a:tr h="1038247">
                <a:tc>
                  <a:txBody>
                    <a:bodyPr/>
                    <a:lstStyle/>
                    <a:p>
                      <a:r>
                        <a:rPr lang="nl-BE" dirty="0" smtClean="0"/>
                        <a:t>***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>
                          <a:hlinkClick r:id="rId6"/>
                        </a:rPr>
                        <a:t>https://biblio.ugent.be/person/801001645926</a:t>
                      </a:r>
                      <a:r>
                        <a:rPr lang="nl-BE" dirty="0" smtClean="0"/>
                        <a:t>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WOS!</a:t>
                      </a:r>
                    </a:p>
                    <a:p>
                      <a:r>
                        <a:rPr lang="nl-BE" dirty="0" err="1" smtClean="0"/>
                        <a:t>Scopus</a:t>
                      </a:r>
                      <a:r>
                        <a:rPr lang="nl-BE" dirty="0" smtClean="0"/>
                        <a:t>!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49213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47</a:t>
            </a:fld>
            <a:endParaRPr lang="nl-BE" noProof="0" dirty="0"/>
          </a:p>
        </p:txBody>
      </p:sp>
      <p:sp>
        <p:nvSpPr>
          <p:cNvPr id="6" name="Rectangle 5"/>
          <p:cNvSpPr/>
          <p:nvPr/>
        </p:nvSpPr>
        <p:spPr>
          <a:xfrm>
            <a:off x="813613" y="1144082"/>
            <a:ext cx="154868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smtClean="0">
                <a:hlinkClick r:id="rId7"/>
              </a:rPr>
              <a:t>ORCID info </a:t>
            </a:r>
            <a:r>
              <a:rPr lang="nl-BE" dirty="0" smtClean="0"/>
              <a:t>, </a:t>
            </a:r>
            <a:r>
              <a:rPr lang="nl-BE" dirty="0" smtClean="0">
                <a:hlinkClick r:id="rId8"/>
              </a:rPr>
              <a:t>ORCID : wat is dit?</a:t>
            </a:r>
            <a:endParaRPr lang="nl-BE" dirty="0" smtClean="0"/>
          </a:p>
          <a:p>
            <a:r>
              <a:rPr lang="nl-BE" dirty="0" smtClean="0">
                <a:hlinkClick r:id="rId9"/>
              </a:rPr>
              <a:t>ORCID tip</a:t>
            </a: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Indienen bij BOF? ORCID verplicht </a:t>
            </a:r>
            <a:r>
              <a:rPr lang="nl-BE" dirty="0"/>
              <a:t>, vb. </a:t>
            </a:r>
            <a:r>
              <a:rPr lang="nl-BE" dirty="0">
                <a:hlinkClick r:id="rId10"/>
              </a:rPr>
              <a:t>https://</a:t>
            </a:r>
            <a:r>
              <a:rPr lang="nl-BE" dirty="0" smtClean="0">
                <a:hlinkClick r:id="rId10"/>
              </a:rPr>
              <a:t>www.ugent.be/nl/onderzoek/financiering/bof/goa/consortium.htm</a:t>
            </a:r>
            <a:r>
              <a:rPr lang="nl-BE" dirty="0" smtClean="0"/>
              <a:t> 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780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https://lh3.googleusercontent.com/250HQEAfLZ2yEWuyp5e-Fu4TbvYJs2gREs7mIJHmLtNc-iuSF4kAneWRUnTnAKd8GlnCUbDdtvU-ecvfctRI5E4aZEJ671LVHeewxlpMhTJENyJorCPJkF9Io9R8-NqbfcE6W8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65" y="1412482"/>
            <a:ext cx="11429661" cy="180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48</a:t>
            </a:fld>
            <a:endParaRPr lang="nl-BE" noProof="0" dirty="0"/>
          </a:p>
        </p:txBody>
      </p:sp>
      <p:pic>
        <p:nvPicPr>
          <p:cNvPr id="6" name="Picture 1" descr="https://lh4.googleusercontent.com/QN-IGT08lCCGZ-9Fr2MDdGXNhaY7oJUB_3aIVpsQBlOUcr3Nyxv9DxvuGLSFlCy_suxtodz0lsickEcnRD6PWP-8Xrq2WJB7_jX0v0ivPbEiueTcmxTib4wZoViFsMPexclROEUK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481" y="3634997"/>
            <a:ext cx="11942270" cy="402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al 6"/>
          <p:cNvSpPr/>
          <p:nvPr/>
        </p:nvSpPr>
        <p:spPr>
          <a:xfrm>
            <a:off x="11661696" y="1519332"/>
            <a:ext cx="1825129" cy="83529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9" name="Ovaal 6"/>
          <p:cNvSpPr/>
          <p:nvPr/>
        </p:nvSpPr>
        <p:spPr>
          <a:xfrm>
            <a:off x="11219792" y="6195733"/>
            <a:ext cx="1825129" cy="38130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9. </a:t>
            </a:r>
            <a:r>
              <a:rPr lang="nl-BE" dirty="0" err="1" smtClean="0"/>
              <a:t>Vabb</a:t>
            </a:r>
            <a:r>
              <a:rPr lang="nl-BE" dirty="0" smtClean="0"/>
              <a:t> tijdslijn</a:t>
            </a: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49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194937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1. Belang van biblio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601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276802"/>
              </p:ext>
            </p:extLst>
          </p:nvPr>
        </p:nvGraphicFramePr>
        <p:xfrm>
          <a:off x="813615" y="2105184"/>
          <a:ext cx="15698785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757">
                  <a:extLst>
                    <a:ext uri="{9D8B030D-6E8A-4147-A177-3AD203B41FA5}">
                      <a16:colId xmlns:a16="http://schemas.microsoft.com/office/drawing/2014/main" val="4062099888"/>
                    </a:ext>
                  </a:extLst>
                </a:gridCol>
                <a:gridCol w="3139757">
                  <a:extLst>
                    <a:ext uri="{9D8B030D-6E8A-4147-A177-3AD203B41FA5}">
                      <a16:colId xmlns:a16="http://schemas.microsoft.com/office/drawing/2014/main" val="3809423608"/>
                    </a:ext>
                  </a:extLst>
                </a:gridCol>
                <a:gridCol w="3139757">
                  <a:extLst>
                    <a:ext uri="{9D8B030D-6E8A-4147-A177-3AD203B41FA5}">
                      <a16:colId xmlns:a16="http://schemas.microsoft.com/office/drawing/2014/main" val="4192420522"/>
                    </a:ext>
                  </a:extLst>
                </a:gridCol>
                <a:gridCol w="3139757">
                  <a:extLst>
                    <a:ext uri="{9D8B030D-6E8A-4147-A177-3AD203B41FA5}">
                      <a16:colId xmlns:a16="http://schemas.microsoft.com/office/drawing/2014/main" val="2106280481"/>
                    </a:ext>
                  </a:extLst>
                </a:gridCol>
                <a:gridCol w="3139757">
                  <a:extLst>
                    <a:ext uri="{9D8B030D-6E8A-4147-A177-3AD203B41FA5}">
                      <a16:colId xmlns:a16="http://schemas.microsoft.com/office/drawing/2014/main" val="2458189528"/>
                    </a:ext>
                  </a:extLst>
                </a:gridCol>
              </a:tblGrid>
              <a:tr h="1139095">
                <a:tc>
                  <a:txBody>
                    <a:bodyPr/>
                    <a:lstStyle/>
                    <a:p>
                      <a:r>
                        <a:rPr lang="nl-BE" dirty="0" smtClean="0"/>
                        <a:t>2018</a:t>
                      </a:r>
                    </a:p>
                    <a:p>
                      <a:r>
                        <a:rPr lang="nl-BE" dirty="0" smtClean="0"/>
                        <a:t>Voorbereiding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2019</a:t>
                      </a:r>
                    </a:p>
                    <a:p>
                      <a:r>
                        <a:rPr lang="nl-BE" dirty="0" smtClean="0"/>
                        <a:t>Publicatiejaar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2020</a:t>
                      </a:r>
                    </a:p>
                    <a:p>
                      <a:r>
                        <a:rPr lang="nl-BE" dirty="0" smtClean="0"/>
                        <a:t>Metadata naar VABB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2021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2022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491820"/>
                  </a:ext>
                </a:extLst>
              </a:tr>
              <a:tr h="3418443"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nl-BE" dirty="0" smtClean="0"/>
                        <a:t>Auteur in contact met uitgever/editor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nl-BE" dirty="0" smtClean="0"/>
                        <a:t>Evt. biblio</a:t>
                      </a:r>
                      <a:r>
                        <a:rPr lang="nl-BE" baseline="0" dirty="0" smtClean="0"/>
                        <a:t> record aanmaken ‘in </a:t>
                      </a:r>
                      <a:r>
                        <a:rPr lang="nl-BE" baseline="0" dirty="0" err="1" smtClean="0"/>
                        <a:t>press</a:t>
                      </a:r>
                      <a:r>
                        <a:rPr lang="nl-BE" baseline="0" dirty="0" smtClean="0"/>
                        <a:t>’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Het</a:t>
                      </a:r>
                      <a:r>
                        <a:rPr lang="nl-BE" baseline="0" dirty="0" smtClean="0"/>
                        <a:t> boek wordt gepubliceerd</a:t>
                      </a:r>
                    </a:p>
                    <a:p>
                      <a:r>
                        <a:rPr lang="nl-BE" baseline="0" dirty="0" smtClean="0"/>
                        <a:t>*</a:t>
                      </a:r>
                      <a:r>
                        <a:rPr lang="nl-BE" baseline="0" dirty="0" err="1" smtClean="0"/>
                        <a:t>isbn</a:t>
                      </a:r>
                      <a:r>
                        <a:rPr lang="nl-BE" baseline="0" dirty="0" smtClean="0"/>
                        <a:t> gekend</a:t>
                      </a:r>
                    </a:p>
                    <a:p>
                      <a:r>
                        <a:rPr lang="nl-BE" baseline="0" dirty="0" smtClean="0"/>
                        <a:t>*paginering gekend</a:t>
                      </a:r>
                    </a:p>
                    <a:p>
                      <a:r>
                        <a:rPr lang="nl-BE" baseline="0" dirty="0" smtClean="0"/>
                        <a:t>*publicatiejaar gekend</a:t>
                      </a:r>
                    </a:p>
                    <a:p>
                      <a:endParaRPr lang="nl-BE" baseline="0" dirty="0" smtClean="0"/>
                    </a:p>
                    <a:p>
                      <a:r>
                        <a:rPr lang="nl-BE" baseline="0" dirty="0" smtClean="0"/>
                        <a:t>&gt;&gt;graag invoeren in biblio van zodra dit gekend is (dus liefst niet wachten tot 15 maart 2020)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*Biblio-oproep:</a:t>
                      </a:r>
                      <a:r>
                        <a:rPr lang="nl-BE" baseline="0" dirty="0" smtClean="0"/>
                        <a:t> alles van 2019 invoeren vóór 15 maart</a:t>
                      </a:r>
                    </a:p>
                    <a:p>
                      <a:r>
                        <a:rPr lang="nl-BE" dirty="0" smtClean="0"/>
                        <a:t>*BIB&gt;&gt;&gt;&gt;VABB</a:t>
                      </a:r>
                    </a:p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*Juni 2021 : de nieuwe</a:t>
                      </a:r>
                      <a:r>
                        <a:rPr lang="nl-BE" baseline="0" dirty="0" smtClean="0"/>
                        <a:t> versie van VABB verschijnt, met publicaties t.e.m. 2019</a:t>
                      </a:r>
                    </a:p>
                    <a:p>
                      <a:r>
                        <a:rPr lang="nl-BE" baseline="0" dirty="0" smtClean="0"/>
                        <a:t>* Mogelijkheid tot bezwaar voor niet-aanvaarde publicaties (B1, B2, B3, C1 : peer review verslag nodig!)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*Antwoord op bezwaarschrift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627119"/>
                  </a:ext>
                </a:extLst>
              </a:tr>
            </a:tbl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50</a:t>
            </a:fld>
            <a:endParaRPr lang="nl-BE" noProof="0" dirty="0"/>
          </a:p>
        </p:txBody>
      </p:sp>
      <p:sp>
        <p:nvSpPr>
          <p:cNvPr id="6" name="Tekstvak 5"/>
          <p:cNvSpPr txBox="1"/>
          <p:nvPr/>
        </p:nvSpPr>
        <p:spPr>
          <a:xfrm>
            <a:off x="813615" y="1275452"/>
            <a:ext cx="13431819" cy="511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2500" dirty="0" smtClean="0"/>
              <a:t>Voorbeeld: een hoofdstuk ingediend bij de uitgever in 2018, en uiteindelijk uitgegeven in 2019</a:t>
            </a:r>
          </a:p>
        </p:txBody>
      </p:sp>
    </p:spTree>
    <p:extLst>
      <p:ext uri="{BB962C8B-B14F-4D97-AF65-F5344CB8AC3E}">
        <p14:creationId xmlns:p14="http://schemas.microsoft.com/office/powerpoint/2010/main" val="74973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85725" indent="0">
              <a:buNone/>
            </a:pPr>
            <a:r>
              <a:rPr lang="nl-NL" sz="2400" dirty="0" smtClean="0"/>
              <a:t>Universiteit Gent</a:t>
            </a: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/>
              <a:t>@</a:t>
            </a:r>
            <a:r>
              <a:rPr lang="nl-NL" sz="2400" dirty="0" err="1"/>
              <a:t>ugent</a:t>
            </a:r>
            <a:endParaRPr lang="nl-NL" sz="2400" dirty="0"/>
          </a:p>
          <a:p>
            <a:pPr marL="85725" indent="0">
              <a:buNone/>
            </a:pPr>
            <a:r>
              <a:rPr lang="nl-NL" dirty="0"/>
              <a:t>@</a:t>
            </a:r>
            <a:r>
              <a:rPr lang="nl-NL" dirty="0" err="1"/>
              <a:t>ugent</a:t>
            </a: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 err="1"/>
              <a:t>Ghent</a:t>
            </a:r>
            <a:r>
              <a:rPr lang="nl-NL" sz="2400" dirty="0"/>
              <a:t> University</a:t>
            </a: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539750"/>
            <a:r>
              <a:rPr lang="nl-BE" sz="3500" dirty="0" smtClean="0"/>
              <a:t>Anniek Toye</a:t>
            </a: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>directiemedewerker bibliometrie &amp; Academische Bibliografie</a:t>
            </a:r>
            <a:r>
              <a:rPr lang="nl-BE" dirty="0"/>
              <a:t/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cap="all" dirty="0" smtClean="0"/>
              <a:t>Directie </a:t>
            </a:r>
            <a:r>
              <a:rPr lang="nl-BE" cap="all" dirty="0" err="1" smtClean="0"/>
              <a:t>onderzoeksaangelegenheden</a:t>
            </a:r>
            <a:r>
              <a:rPr lang="nl-BE" cap="all" dirty="0" smtClean="0"/>
              <a:t> (AOC &amp; bib)</a:t>
            </a:r>
            <a:r>
              <a:rPr lang="nl-BE" cap="all" dirty="0"/>
              <a:t/>
            </a:r>
            <a:br>
              <a:rPr lang="nl-BE" cap="all" dirty="0"/>
            </a:br>
            <a:r>
              <a:rPr lang="nl-BE" dirty="0"/>
              <a:t/>
            </a:r>
            <a:br>
              <a:rPr lang="nl-BE" dirty="0"/>
            </a:br>
            <a:r>
              <a:rPr lang="nl-BE" dirty="0"/>
              <a:t>E	</a:t>
            </a:r>
            <a:r>
              <a:rPr lang="nl-BE" dirty="0" smtClean="0"/>
              <a:t>anniek.toye@ugent.be</a:t>
            </a:r>
            <a:r>
              <a:rPr lang="nl-BE" dirty="0"/>
              <a:t/>
            </a:r>
            <a:br>
              <a:rPr lang="nl-BE" dirty="0"/>
            </a:br>
            <a:r>
              <a:rPr lang="nl-BE" dirty="0"/>
              <a:t>T	+32 9 </a:t>
            </a:r>
            <a:r>
              <a:rPr lang="nl-BE" dirty="0" smtClean="0"/>
              <a:t>264 95 58</a:t>
            </a:r>
            <a:r>
              <a:rPr lang="nl-BE" dirty="0"/>
              <a:t/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dirty="0"/>
              <a:t>www.ugent.be</a:t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619" y="3175459"/>
            <a:ext cx="280417" cy="335281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618" y="3592583"/>
            <a:ext cx="280417" cy="356617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9C65D37A-CA68-4EBF-BDD0-3316C208C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351" y="4122000"/>
            <a:ext cx="280643" cy="280800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90E2AC58-C23E-443B-9CAF-789461110C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351" y="4560042"/>
            <a:ext cx="280417" cy="28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6</a:t>
            </a:fld>
            <a:endParaRPr lang="nl-BE" noProof="0" dirty="0"/>
          </a:p>
        </p:txBody>
      </p:sp>
      <p:pic>
        <p:nvPicPr>
          <p:cNvPr id="1026" name="3AC96329-1CA2-451B-B28A-DE030DF2AAC0" descr="AA38C407-C974-4A6A-B9D4-FB367925B6F6@UG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47" y="553436"/>
            <a:ext cx="6685918" cy="891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5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84571" y="4348829"/>
            <a:ext cx="1861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4000" b="1" dirty="0" smtClean="0">
                <a:solidFill>
                  <a:srgbClr val="1E64C8"/>
                </a:solidFill>
              </a:rPr>
              <a:t>Biblio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79975" y="898071"/>
            <a:ext cx="4800397" cy="2400657"/>
          </a:xfrm>
          <a:prstGeom prst="rect">
            <a:avLst/>
          </a:prstGeom>
          <a:noFill/>
          <a:ln>
            <a:solidFill>
              <a:srgbClr val="1E64C8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2500" dirty="0" smtClean="0"/>
              <a:t>Onderzoeker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500" dirty="0" smtClean="0"/>
              <a:t>CV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500" dirty="0" smtClean="0"/>
              <a:t>FWO/BOF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500" dirty="0" smtClean="0"/>
              <a:t>Zichtbaarheid online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500" dirty="0" smtClean="0"/>
              <a:t>‘voeding’ voor </a:t>
            </a:r>
            <a:r>
              <a:rPr lang="nl-BE" sz="2500" dirty="0" err="1" smtClean="0"/>
              <a:t>Altmetric</a:t>
            </a:r>
            <a:endParaRPr lang="nl-BE" sz="25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579974" y="5114364"/>
            <a:ext cx="5273363" cy="1938992"/>
          </a:xfrm>
          <a:prstGeom prst="rect">
            <a:avLst/>
          </a:prstGeom>
          <a:noFill/>
          <a:ln>
            <a:solidFill>
              <a:srgbClr val="1E64C8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2500" dirty="0" smtClean="0"/>
              <a:t>DOZA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500" dirty="0" err="1" smtClean="0"/>
              <a:t>Bibliometrie</a:t>
            </a:r>
            <a:endParaRPr lang="nl-BE" sz="2500" dirty="0" smtClean="0"/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500" dirty="0" smtClean="0"/>
              <a:t>VABB (validatie, bezwaarschrift)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500" dirty="0" smtClean="0"/>
              <a:t>BOF-sleutel (validatie A1, P1)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874" y="4367078"/>
            <a:ext cx="5437414" cy="1015663"/>
          </a:xfrm>
          <a:prstGeom prst="rect">
            <a:avLst/>
          </a:prstGeom>
          <a:noFill/>
          <a:ln>
            <a:solidFill>
              <a:srgbClr val="1E64C8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2500" dirty="0" smtClean="0"/>
              <a:t>UGent-onderzoekers / -studenten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500" dirty="0" smtClean="0"/>
              <a:t>Link biblio – bibliotheek-catalogus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31370" y="2560064"/>
            <a:ext cx="4268037" cy="1015663"/>
          </a:xfrm>
          <a:prstGeom prst="rect">
            <a:avLst/>
          </a:prstGeom>
          <a:noFill/>
          <a:ln>
            <a:solidFill>
              <a:srgbClr val="1E64C8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2500" dirty="0" smtClean="0"/>
              <a:t>Overheid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500" dirty="0" smtClean="0"/>
              <a:t>FRIS-</a:t>
            </a:r>
            <a:r>
              <a:rPr lang="nl-BE" sz="2500" dirty="0" err="1" smtClean="0"/>
              <a:t>onderzoeksportaal</a:t>
            </a:r>
            <a:endParaRPr lang="nl-BE" sz="25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420676" y="580429"/>
            <a:ext cx="4123176" cy="1477328"/>
          </a:xfrm>
          <a:prstGeom prst="rect">
            <a:avLst/>
          </a:prstGeom>
          <a:noFill/>
          <a:ln>
            <a:solidFill>
              <a:srgbClr val="1E64C8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2500" dirty="0" smtClean="0"/>
              <a:t>Externen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500" dirty="0" smtClean="0"/>
              <a:t>Op zoek naar referees?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500" dirty="0" smtClean="0"/>
              <a:t>Op zoek naar experten?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6288" y="7458740"/>
            <a:ext cx="7240264" cy="1015663"/>
          </a:xfrm>
          <a:prstGeom prst="rect">
            <a:avLst/>
          </a:prstGeom>
          <a:noFill/>
          <a:ln>
            <a:solidFill>
              <a:srgbClr val="1E64C8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2500" dirty="0" smtClean="0"/>
              <a:t>UGent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500" dirty="0" smtClean="0"/>
              <a:t>Financiering via BOF-sleutel (VABB, A1, P1)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685167" y="6443077"/>
            <a:ext cx="4268037" cy="1015663"/>
          </a:xfrm>
          <a:prstGeom prst="rect">
            <a:avLst/>
          </a:prstGeom>
          <a:noFill/>
          <a:ln>
            <a:solidFill>
              <a:srgbClr val="1E64C8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2500" dirty="0" smtClean="0"/>
              <a:t>Faculteit/Vakgroep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500" dirty="0" smtClean="0"/>
              <a:t>Interne verdeelsleutel</a:t>
            </a:r>
          </a:p>
        </p:txBody>
      </p:sp>
    </p:spTree>
    <p:extLst>
      <p:ext uri="{BB962C8B-B14F-4D97-AF65-F5344CB8AC3E}">
        <p14:creationId xmlns:p14="http://schemas.microsoft.com/office/powerpoint/2010/main" val="177412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2. Biblio-Review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8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903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Classificaties en belang in financiering </a:t>
            </a:r>
            <a:r>
              <a:rPr lang="nl-BE" dirty="0" err="1" smtClean="0"/>
              <a:t>Ugent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9</a:t>
            </a:fld>
            <a:endParaRPr lang="nl-BE" noProof="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569106"/>
              </p:ext>
            </p:extLst>
          </p:nvPr>
        </p:nvGraphicFramePr>
        <p:xfrm>
          <a:off x="1058123" y="1997242"/>
          <a:ext cx="15304996" cy="5727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Worksheet" r:id="rId3" imgW="7381897" imgH="2762077" progId="Excel.Sheet.12">
                  <p:embed/>
                </p:oleObj>
              </mc:Choice>
              <mc:Fallback>
                <p:oleObj name="Worksheet" r:id="rId3" imgW="7381897" imgH="276207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8123" y="1997242"/>
                        <a:ext cx="15304996" cy="5727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3991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Gent Corporate">
      <a:dk1>
        <a:sysClr val="windowText" lastClr="000000"/>
      </a:dk1>
      <a:lt1>
        <a:sysClr val="window" lastClr="FFFFFF"/>
      </a:lt1>
      <a:dk2>
        <a:srgbClr val="1E64C8"/>
      </a:dk2>
      <a:lt2>
        <a:srgbClr val="E9F0FA"/>
      </a:lt2>
      <a:accent1>
        <a:srgbClr val="1E64C8"/>
      </a:accent1>
      <a:accent2>
        <a:srgbClr val="FFD200"/>
      </a:accent2>
      <a:accent3>
        <a:srgbClr val="3574CE"/>
      </a:accent3>
      <a:accent4>
        <a:srgbClr val="4B83D3"/>
      </a:accent4>
      <a:accent5>
        <a:srgbClr val="6293D9"/>
      </a:accent5>
      <a:accent6>
        <a:srgbClr val="78A2DE"/>
      </a:accent6>
      <a:hlink>
        <a:srgbClr val="1E64C8"/>
      </a:hlink>
      <a:folHlink>
        <a:srgbClr val="3574CE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 algn="l">
          <a:lnSpc>
            <a:spcPct val="120000"/>
          </a:lnSpc>
          <a:buFont typeface="Arial" panose="020B0604020202020204" pitchFamily="34" charset="0"/>
          <a:buChar char="–"/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UGent_NL.potx" id="{CB7437A3-AF41-4FB5-A0AD-03A95F42239C}" vid="{CFCB6CCD-58ED-4028-89EA-51F8B0C9C3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PowerPoint_UGent_NL</Template>
  <TotalTime>0</TotalTime>
  <Words>1350</Words>
  <Application>Microsoft Office PowerPoint</Application>
  <PresentationFormat>Custom</PresentationFormat>
  <Paragraphs>293</Paragraphs>
  <Slides>51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Wingdings</vt:lpstr>
      <vt:lpstr>Office Theme</vt:lpstr>
      <vt:lpstr>Worksheet</vt:lpstr>
      <vt:lpstr>PowerPoint Presentation</vt:lpstr>
      <vt:lpstr>Academische Bibliografie </vt:lpstr>
      <vt:lpstr>Doel van deze workshop</vt:lpstr>
      <vt:lpstr>overzicht</vt:lpstr>
      <vt:lpstr>1. Belang van biblio</vt:lpstr>
      <vt:lpstr>PowerPoint Presentation</vt:lpstr>
      <vt:lpstr>PowerPoint Presentation</vt:lpstr>
      <vt:lpstr>2. Biblio-Review</vt:lpstr>
      <vt:lpstr>Classificaties en belang in financiering Ugent</vt:lpstr>
      <vt:lpstr>Opdracht reviewers</vt:lpstr>
      <vt:lpstr>Een nieuw tijdschrift, nog niet in WOS</vt:lpstr>
      <vt:lpstr>contact</vt:lpstr>
      <vt:lpstr>3. invoer</vt:lpstr>
      <vt:lpstr>PowerPoint Presentation</vt:lpstr>
      <vt:lpstr>Ugent-auteurs altijd aanduiden</vt:lpstr>
      <vt:lpstr>PowerPoint Presentation</vt:lpstr>
      <vt:lpstr>Wanneer is het een Ugent-publicatie? </vt:lpstr>
      <vt:lpstr>Wanneer een auteur aanduiden als Ugent-auteur?</vt:lpstr>
      <vt:lpstr>PowerPoint Presentation</vt:lpstr>
      <vt:lpstr>Essentiële velden bij invoer</vt:lpstr>
      <vt:lpstr>PowerPoint Presentation</vt:lpstr>
      <vt:lpstr>PowerPoint Presentation</vt:lpstr>
      <vt:lpstr>PowerPoint Presentation</vt:lpstr>
      <vt:lpstr>PowerPoint Presentation</vt:lpstr>
      <vt:lpstr>VABB : Wanneer een peer review verslag opladen?  </vt:lpstr>
      <vt:lpstr>PowerPoint Presentation</vt:lpstr>
      <vt:lpstr>4. Tips voor een volledige bibliografie</vt:lpstr>
      <vt:lpstr>Hoe blijf ik op de hoogte van de publicaties van mijn leidinggevende/vakgroep?</vt:lpstr>
      <vt:lpstr>scopus</vt:lpstr>
      <vt:lpstr>Web of Science</vt:lpstr>
      <vt:lpstr>5. Wat kan ik zelf controleren in biblio?</vt:lpstr>
      <vt:lpstr>Bibliografie van een onderzoeker opzoeken, methode 1</vt:lpstr>
      <vt:lpstr>Bibliografie van een onderzoeker opzoeken, methode 2</vt:lpstr>
      <vt:lpstr>In Press? Opzoeken voor een onderzoeker</vt:lpstr>
      <vt:lpstr>Advanced search : kennismaking</vt:lpstr>
      <vt:lpstr>In Press? Opzoeken voor een vakgroep </vt:lpstr>
      <vt:lpstr>Hoe breng ik dit in orde?</vt:lpstr>
      <vt:lpstr>Ontbrekende WOS-ID?  (FWO..) </vt:lpstr>
      <vt:lpstr>PowerPoint Presentation</vt:lpstr>
      <vt:lpstr>6. Zoeken in / Exporten uit biblio</vt:lpstr>
      <vt:lpstr>Zoeken in biblio</vt:lpstr>
      <vt:lpstr>Quartile, decile, vigintile</vt:lpstr>
      <vt:lpstr>Export voor FWO</vt:lpstr>
      <vt:lpstr>7. WOS problemen</vt:lpstr>
      <vt:lpstr>PowerPoint Presentation</vt:lpstr>
      <vt:lpstr>8. Orcid</vt:lpstr>
      <vt:lpstr>Orcid in stapjes</vt:lpstr>
      <vt:lpstr>PowerPoint Presentation</vt:lpstr>
      <vt:lpstr>9. Vabb tijdslijn</vt:lpstr>
      <vt:lpstr>PowerPoint Presentation</vt:lpstr>
      <vt:lpstr>Anniek Toye directiemedewerker bibliometrie &amp; Academische Bibliografie  Directie onderzoeksaangelegenheden (AOC &amp; bib)  E anniek.toye@ugent.be T +32 9 264 95 58  www.ugent.be  </vt:lpstr>
    </vt:vector>
  </TitlesOfParts>
  <Manager/>
  <Company>UGent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Anniek Toye</dc:creator>
  <cp:keywords/>
  <dc:description/>
  <cp:lastModifiedBy>Sandra Riem</cp:lastModifiedBy>
  <cp:revision>74</cp:revision>
  <cp:lastPrinted>2016-10-27T14:59:04Z</cp:lastPrinted>
  <dcterms:created xsi:type="dcterms:W3CDTF">2019-10-28T10:09:55Z</dcterms:created>
  <dcterms:modified xsi:type="dcterms:W3CDTF">2020-03-03T08:44:26Z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1.1</vt:lpwstr>
  </property>
  <property fmtid="{D5CDD505-2E9C-101B-9397-08002B2CF9AE}" pid="4" name="Date">
    <vt:filetime>2019-05-23T22:00:00Z</vt:filetime>
  </property>
  <property fmtid="{D5CDD505-2E9C-101B-9397-08002B2CF9AE}" pid="5" name="Build">
    <vt:lpwstr>20</vt:lpwstr>
  </property>
</Properties>
</file>