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4"/>
  </p:notesMasterIdLst>
  <p:sldIdLst>
    <p:sldId id="259" r:id="rId2"/>
    <p:sldId id="256" r:id="rId3"/>
    <p:sldId id="260" r:id="rId4"/>
    <p:sldId id="257" r:id="rId5"/>
    <p:sldId id="265" r:id="rId6"/>
    <p:sldId id="266" r:id="rId7"/>
    <p:sldId id="267" r:id="rId8"/>
    <p:sldId id="268" r:id="rId9"/>
    <p:sldId id="292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79" r:id="rId21"/>
    <p:sldId id="281" r:id="rId22"/>
    <p:sldId id="280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89" r:id="rId31"/>
    <p:sldId id="290" r:id="rId32"/>
    <p:sldId id="264" r:id="rId33"/>
  </p:sldIdLst>
  <p:sldSz cx="17338675" cy="9753600"/>
  <p:notesSz cx="6858000" cy="9144000"/>
  <p:defaultTextStyle>
    <a:defPPr>
      <a:defRPr lang="en-US"/>
    </a:defPPr>
    <a:lvl1pPr marL="0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1pPr>
    <a:lvl2pPr marL="650184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2pPr>
    <a:lvl3pPr marL="1300368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3pPr>
    <a:lvl4pPr marL="1950552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4pPr>
    <a:lvl5pPr marL="2600736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5pPr>
    <a:lvl6pPr marL="3250921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6pPr>
    <a:lvl7pPr marL="3901105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7pPr>
    <a:lvl8pPr marL="4551289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8pPr>
    <a:lvl9pPr marL="5201473" algn="l" defTabSz="1300368" rtl="0" eaLnBrk="1" latinLnBrk="0" hangingPunct="1">
      <a:defRPr sz="25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72" userDrawn="1">
          <p15:clr>
            <a:srgbClr val="A4A3A4"/>
          </p15:clr>
        </p15:guide>
        <p15:guide id="2" pos="54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64C8"/>
    <a:srgbClr val="FF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3" autoAdjust="0"/>
    <p:restoredTop sz="52227" autoAdjust="0"/>
  </p:normalViewPr>
  <p:slideViewPr>
    <p:cSldViewPr snapToGrid="0" showGuides="1">
      <p:cViewPr varScale="1">
        <p:scale>
          <a:sx n="44" d="100"/>
          <a:sy n="44" d="100"/>
        </p:scale>
        <p:origin x="1320" y="54"/>
      </p:cViewPr>
      <p:guideLst>
        <p:guide orient="horz" pos="3072"/>
        <p:guide pos="5461"/>
      </p:guideLst>
    </p:cSldViewPr>
  </p:slideViewPr>
  <p:outlineViewPr>
    <p:cViewPr>
      <p:scale>
        <a:sx n="33" d="100"/>
        <a:sy n="33" d="100"/>
      </p:scale>
      <p:origin x="0" y="-2684"/>
    </p:cViewPr>
  </p:outlineViewPr>
  <p:notesTextViewPr>
    <p:cViewPr>
      <p:scale>
        <a:sx n="120" d="100"/>
        <a:sy n="120" d="100"/>
      </p:scale>
      <p:origin x="0" y="0"/>
    </p:cViewPr>
  </p:notesTextViewPr>
  <p:sorterViewPr>
    <p:cViewPr>
      <p:scale>
        <a:sx n="100" d="100"/>
        <a:sy n="100" d="100"/>
      </p:scale>
      <p:origin x="0" y="-2712"/>
    </p:cViewPr>
  </p:sorterViewPr>
  <p:notesViewPr>
    <p:cSldViewPr snapToGrid="0">
      <p:cViewPr varScale="1">
        <p:scale>
          <a:sx n="48" d="100"/>
          <a:sy n="48" d="100"/>
        </p:scale>
        <p:origin x="2684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80C0C-85DF-417F-8238-DB0D15743621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9A0A48-EDB1-4AFE-B1B7-10CE2A41649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01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8876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5971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609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38927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9644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8070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6517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0665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4569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15341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691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8000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70598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9596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60512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786844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75281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22831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94486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08325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95925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39040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567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10615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4704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3975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7501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11886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9A0A48-EDB1-4AFE-B1B7-10CE2A41649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27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3003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9A0A48-EDB1-4AFE-B1B7-10CE2A41649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130036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17636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Corpora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64F84-246C-4657-8172-1E2969D0F603}" type="datetime1">
              <a:rPr lang="en-GB" smtClean="0"/>
              <a:t>25/04/2024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Logo Large 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747" y="2283675"/>
            <a:ext cx="4800610" cy="417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436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1743240"/>
            <a:ext cx="7416000" cy="5769600"/>
          </a:xfrm>
        </p:spPr>
        <p:txBody>
          <a:bodyPr anchor="t" anchorCtr="0">
            <a:noAutofit/>
          </a:bodyPr>
          <a:lstStyle>
            <a:lvl1pPr algn="l" defTabSz="539750">
              <a:lnSpc>
                <a:spcPts val="3500"/>
              </a:lnSpc>
              <a:defRPr sz="2500" u="none" cap="none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  <a:latin typeface="+mn-lt"/>
              </a:defRPr>
            </a:lvl1pPr>
          </a:lstStyle>
          <a:p>
            <a:r>
              <a:rPr lang="en-GB" noProof="0" dirty="0"/>
              <a:t>Click to add presenters </a:t>
            </a:r>
            <a:r>
              <a:rPr lang="en-GB" noProof="0"/>
              <a:t>contact data</a:t>
            </a:r>
            <a:endParaRPr lang="en-GB" noProof="0" dirty="0"/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1828800"/>
            <a:ext cx="15012000" cy="599976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jdelijke aanduiding voor tekst 4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9215999" y="3095999"/>
            <a:ext cx="7257600" cy="2099844"/>
          </a:xfrm>
        </p:spPr>
        <p:txBody>
          <a:bodyPr>
            <a:normAutofit/>
          </a:bodyPr>
          <a:lstStyle>
            <a:lvl1pPr>
              <a:lnSpc>
                <a:spcPts val="3500"/>
              </a:lnSpc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/>
              <a:t>Click to add social media names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378572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white">
          <a:xfrm>
            <a:off x="1291074" y="228600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white">
          <a:xfrm>
            <a:off x="1283414" y="6874716"/>
            <a:ext cx="15191026" cy="583200"/>
          </a:xfrm>
        </p:spPr>
        <p:txBody>
          <a:bodyPr>
            <a:normAutofit/>
          </a:bodyPr>
          <a:lstStyle>
            <a:lvl1pPr marL="0" indent="0" algn="l">
              <a:lnSpc>
                <a:spcPts val="3600"/>
              </a:lnSpc>
              <a:buNone/>
              <a:defRPr sz="3000">
                <a:solidFill>
                  <a:schemeClr val="accent2"/>
                </a:solidFill>
              </a:defRPr>
            </a:lvl1pPr>
            <a:lvl2pPr marL="650184" indent="0" algn="ctr">
              <a:buNone/>
              <a:defRPr sz="2844"/>
            </a:lvl2pPr>
            <a:lvl3pPr marL="1300368" indent="0" algn="ctr">
              <a:buNone/>
              <a:defRPr sz="2560"/>
            </a:lvl3pPr>
            <a:lvl4pPr marL="1950552" indent="0" algn="ctr">
              <a:buNone/>
              <a:defRPr sz="2275"/>
            </a:lvl4pPr>
            <a:lvl5pPr marL="2600736" indent="0" algn="ctr">
              <a:buNone/>
              <a:defRPr sz="2275"/>
            </a:lvl5pPr>
            <a:lvl6pPr marL="3250921" indent="0" algn="ctr">
              <a:buNone/>
              <a:defRPr sz="2275"/>
            </a:lvl6pPr>
            <a:lvl7pPr marL="3901105" indent="0" algn="ctr">
              <a:buNone/>
              <a:defRPr sz="2275"/>
            </a:lvl7pPr>
            <a:lvl8pPr marL="4551289" indent="0" algn="ctr">
              <a:buNone/>
              <a:defRPr sz="2275"/>
            </a:lvl8pPr>
            <a:lvl9pPr marL="5201473" indent="0" algn="ctr">
              <a:buNone/>
              <a:defRPr sz="2275"/>
            </a:lvl9pPr>
          </a:lstStyle>
          <a:p>
            <a:r>
              <a:rPr lang="en-GB" noProof="0" dirty="0"/>
              <a:t>Click to add subtitle / presenter / date [</a:t>
            </a:r>
            <a:r>
              <a:rPr lang="en-GB" noProof="0" dirty="0" err="1"/>
              <a:t>dd</a:t>
            </a:r>
            <a:r>
              <a:rPr lang="en-GB" noProof="0" dirty="0"/>
              <a:t>-mm-</a:t>
            </a:r>
            <a:r>
              <a:rPr lang="en-GB" noProof="0" dirty="0" err="1"/>
              <a:t>yyyy</a:t>
            </a:r>
            <a:r>
              <a:rPr lang="en-GB" noProof="0" dirty="0"/>
              <a:t>]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6408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1291074" y="266218"/>
            <a:ext cx="15183366" cy="567930"/>
          </a:xfrm>
        </p:spPr>
        <p:txBody>
          <a:bodyPr anchor="b" anchorCtr="0">
            <a:normAutofit/>
          </a:bodyPr>
          <a:lstStyle>
            <a:lvl1pPr>
              <a:lnSpc>
                <a:spcPts val="1700"/>
              </a:lnSpc>
              <a:defRPr sz="1400" b="1" i="0" u="sng" cap="all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  <a:lvl2pPr marL="0" indent="0">
              <a:lnSpc>
                <a:spcPts val="1700"/>
              </a:lnSpc>
              <a:buNone/>
              <a:defRPr sz="1400" cap="all" baseline="0">
                <a:solidFill>
                  <a:schemeClr val="bg1"/>
                </a:solidFill>
              </a:defRPr>
            </a:lvl2pPr>
          </a:lstStyle>
          <a:p>
            <a:pPr lvl="0"/>
            <a:r>
              <a:rPr lang="en-GB" noProof="0" dirty="0"/>
              <a:t>Click to edit organisation styles</a:t>
            </a:r>
          </a:p>
          <a:p>
            <a:pPr lvl="1"/>
            <a:r>
              <a:rPr lang="en-GB" noProof="0" dirty="0"/>
              <a:t>Second level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32004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Partner Logo 1</a:t>
            </a:r>
          </a:p>
        </p:txBody>
      </p:sp>
      <p:sp>
        <p:nvSpPr>
          <p:cNvPr id="13" name="Picture Placeholder 11"/>
          <p:cNvSpPr>
            <a:spLocks noGrp="1"/>
          </p:cNvSpPr>
          <p:nvPr>
            <p:ph type="pic" sz="quarter" idx="12" hasCustomPrompt="1"/>
          </p:nvPr>
        </p:nvSpPr>
        <p:spPr>
          <a:xfrm>
            <a:off x="5713200" y="8366400"/>
            <a:ext cx="2286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Partner Logo 2</a:t>
            </a:r>
          </a:p>
        </p:txBody>
      </p:sp>
      <p:sp>
        <p:nvSpPr>
          <p:cNvPr id="14" name="Picture Placeholder 11"/>
          <p:cNvSpPr>
            <a:spLocks noGrp="1"/>
          </p:cNvSpPr>
          <p:nvPr>
            <p:ph type="pic" sz="quarter" idx="13" hasCustomPrompt="1"/>
          </p:nvPr>
        </p:nvSpPr>
        <p:spPr>
          <a:xfrm>
            <a:off x="82296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Partner Logo 3</a:t>
            </a:r>
          </a:p>
        </p:txBody>
      </p:sp>
      <p:sp>
        <p:nvSpPr>
          <p:cNvPr id="15" name="Picture Placeholder 11"/>
          <p:cNvSpPr>
            <a:spLocks noGrp="1"/>
          </p:cNvSpPr>
          <p:nvPr>
            <p:ph type="pic" sz="quarter" idx="14" hasCustomPrompt="1"/>
          </p:nvPr>
        </p:nvSpPr>
        <p:spPr>
          <a:xfrm>
            <a:off x="10746000" y="8366400"/>
            <a:ext cx="2322000" cy="928800"/>
          </a:xfrm>
        </p:spPr>
        <p:txBody>
          <a:bodyPr/>
          <a:lstStyle>
            <a:lvl1pPr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Partner Logo 4</a:t>
            </a:r>
          </a:p>
        </p:txBody>
      </p:sp>
    </p:spTree>
    <p:extLst>
      <p:ext uri="{BB962C8B-B14F-4D97-AF65-F5344CB8AC3E}">
        <p14:creationId xmlns:p14="http://schemas.microsoft.com/office/powerpoint/2010/main" val="94181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white">
          <a:xfrm>
            <a:off x="1291074" y="3246120"/>
            <a:ext cx="15183366" cy="4436316"/>
          </a:xfrm>
        </p:spPr>
        <p:txBody>
          <a:bodyPr anchor="b">
            <a:noAutofit/>
          </a:bodyPr>
          <a:lstStyle>
            <a:lvl1pPr algn="l">
              <a:lnSpc>
                <a:spcPts val="11000"/>
              </a:lnSpc>
              <a:defRPr sz="10000" u="sng" baseline="0">
                <a:solidFill>
                  <a:schemeClr val="bg1"/>
                </a:solidFill>
                <a:uFill>
                  <a:solidFill>
                    <a:schemeClr val="bg1"/>
                  </a:solidFill>
                </a:uFill>
              </a:defRPr>
            </a:lvl1pPr>
          </a:lstStyle>
          <a:p>
            <a:r>
              <a:rPr lang="en-GB" noProof="0" dirty="0"/>
              <a:t>Click to add chapter title</a:t>
            </a:r>
          </a:p>
        </p:txBody>
      </p:sp>
      <p:sp>
        <p:nvSpPr>
          <p:cNvPr id="8" name="Titles positoning box" hidden="1"/>
          <p:cNvSpPr/>
          <p:nvPr userDrawn="1"/>
        </p:nvSpPr>
        <p:spPr>
          <a:xfrm>
            <a:off x="1371600" y="7344000"/>
            <a:ext cx="15012000" cy="576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en-GB" noProof="0" smtClean="0"/>
              <a:pPr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294732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5825" y="1194364"/>
            <a:ext cx="15699575" cy="6696000"/>
          </a:xfrm>
        </p:spPr>
        <p:txBody>
          <a:bodyPr/>
          <a:lstStyle>
            <a:lvl1pPr marL="536400" indent="-450000" defTabSz="457200">
              <a:lnSpc>
                <a:spcPct val="120000"/>
              </a:lnSpc>
              <a:buFont typeface="Arial" panose="020B0604020202020204" pitchFamily="34" charset="0"/>
              <a:buChar char="̶"/>
              <a:defRPr/>
            </a:lvl1pPr>
            <a:lvl2pPr marL="1170000" indent="-450000">
              <a:lnSpc>
                <a:spcPct val="120000"/>
              </a:lnSpc>
              <a:defRPr/>
            </a:lvl2pPr>
            <a:lvl3pPr marL="1756800" indent="-450000" defTabSz="457200">
              <a:lnSpc>
                <a:spcPct val="120000"/>
              </a:lnSpc>
              <a:defRPr/>
            </a:lvl3pPr>
            <a:lvl4pPr marL="2329200" indent="-550800" defTabSz="457200">
              <a:lnSpc>
                <a:spcPct val="120000"/>
              </a:lnSpc>
              <a:defRPr/>
            </a:lvl4pPr>
            <a:lvl5pPr marL="2962800" indent="-442800" defTabSz="457200">
              <a:lnSpc>
                <a:spcPct val="120000"/>
              </a:lnSpc>
              <a:buFont typeface="Arial" panose="020B0604020202020204" pitchFamily="34" charset="0"/>
              <a:buChar char="̶"/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CCAF6-1686-4743-9124-83F33F1A0EA9}" type="datetime1">
              <a:rPr lang="en-GB" noProof="0" smtClean="0"/>
              <a:t>25/04/2024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81577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ADBF0-A618-4E69-83BB-0C41E08702AA}" type="datetime1">
              <a:rPr lang="en-GB" noProof="0" smtClean="0"/>
              <a:t>25/04/2024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10104438" y="1371918"/>
            <a:ext cx="6300000" cy="6498000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Photo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835825" y="1194364"/>
            <a:ext cx="8442000" cy="6696000"/>
          </a:xfrm>
        </p:spPr>
        <p:txBody>
          <a:bodyPr/>
          <a:lstStyle>
            <a:lvl1pPr defTabSz="457200"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 defTabSz="457200">
              <a:lnSpc>
                <a:spcPct val="120000"/>
              </a:lnSpc>
              <a:defRPr/>
            </a:lvl3pPr>
            <a:lvl4pPr defTabSz="457200">
              <a:lnSpc>
                <a:spcPct val="120000"/>
              </a:lnSpc>
              <a:defRPr/>
            </a:lvl4pPr>
            <a:lvl5pPr defTabSz="457200">
              <a:lnSpc>
                <a:spcPct val="120000"/>
              </a:lnSpc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1488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43E58-CDC3-4782-B82C-4D381C795B98}" type="datetime1">
              <a:rPr lang="en-GB" noProof="0" smtClean="0"/>
              <a:t>25/04/2024</a:t>
            </a:fld>
            <a:endParaRPr lang="en-GB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‹#›</a:t>
            </a:fld>
            <a:endParaRPr lang="en-GB" noProof="0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952038" y="1371600"/>
            <a:ext cx="15480000" cy="6501600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37451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465D1-804F-429B-83CD-3EFA8410E123}" type="datetime1">
              <a:rPr lang="en-GB" smtClean="0"/>
              <a:t>25/04/2024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Covering Background"/>
          <p:cNvSpPr/>
          <p:nvPr userDrawn="1"/>
        </p:nvSpPr>
        <p:spPr>
          <a:xfrm>
            <a:off x="-1" y="0"/>
            <a:ext cx="17337600" cy="9753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-1" y="0"/>
            <a:ext cx="17337600" cy="9753600"/>
          </a:xfrm>
        </p:spPr>
        <p:txBody>
          <a:bodyPr/>
          <a:lstStyle>
            <a:lvl1pPr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GB" noProof="0" dirty="0"/>
              <a:t>Photo</a:t>
            </a:r>
          </a:p>
        </p:txBody>
      </p:sp>
    </p:spTree>
    <p:extLst>
      <p:ext uri="{BB962C8B-B14F-4D97-AF65-F5344CB8AC3E}">
        <p14:creationId xmlns:p14="http://schemas.microsoft.com/office/powerpoint/2010/main" val="294941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ue textbox over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914400" y="0"/>
            <a:ext cx="16424275" cy="7920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/>
              <a:t>Picture</a:t>
            </a:r>
            <a:endParaRPr lang="nl-BE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25-4-2024</a:t>
            </a:fld>
            <a:endParaRPr lang="nl-NL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0301F6D1-3E66-4198-8305-F0FF1745CC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691979"/>
            <a:ext cx="6764400" cy="5230800"/>
          </a:xfrm>
          <a:solidFill>
            <a:srgbClr val="1E64C8"/>
          </a:solidFill>
        </p:spPr>
        <p:txBody>
          <a:bodyPr anchor="b" anchorCtr="0">
            <a:noAutofit/>
          </a:bodyPr>
          <a:lstStyle>
            <a:lvl1pPr marL="85725" indent="0">
              <a:buNone/>
              <a:defRPr sz="10000" u="sng" cap="all" baseline="0">
                <a:solidFill>
                  <a:schemeClr val="bg1"/>
                </a:solidFill>
              </a:defRPr>
            </a:lvl1pPr>
            <a:lvl2pPr marL="984250" indent="-625475"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GB" noProof="0"/>
              <a:t>Click to add  text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45989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blue textbox over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876AD30-96E8-448B-B97A-24B00ADE12C5}"/>
              </a:ext>
            </a:extLst>
          </p:cNvPr>
          <p:cNvSpPr/>
          <p:nvPr userDrawn="1"/>
        </p:nvSpPr>
        <p:spPr>
          <a:xfrm>
            <a:off x="914400" y="0"/>
            <a:ext cx="16424275" cy="7898400"/>
          </a:xfrm>
          <a:prstGeom prst="rect">
            <a:avLst/>
          </a:prstGeom>
          <a:solidFill>
            <a:srgbClr val="1E64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 noProof="0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 hasCustomPrompt="1"/>
          </p:nvPr>
        </p:nvSpPr>
        <p:spPr>
          <a:xfrm>
            <a:off x="914400" y="0"/>
            <a:ext cx="16424275" cy="7920000"/>
          </a:xfrm>
        </p:spPr>
        <p:txBody>
          <a:bodyPr/>
          <a:lstStyle>
            <a:lvl1pPr marL="85725" indent="0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nl-BE" noProof="0"/>
              <a:t>Picture</a:t>
            </a:r>
            <a:endParaRPr lang="nl-BE" noProof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1384-1200-4D40-BEF0-3A17A1F906F4}" type="datetime1">
              <a:rPr lang="nl-NL" noProof="0" smtClean="0"/>
              <a:t>25-4-2024</a:t>
            </a:fld>
            <a:endParaRPr lang="nl-NL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noProof="0" dirty="0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0301F6D1-3E66-4198-8305-F0FF1745CC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14399" y="1011602"/>
            <a:ext cx="7754938" cy="6908398"/>
          </a:xfrm>
          <a:solidFill>
            <a:srgbClr val="E9F0FA"/>
          </a:solidFill>
        </p:spPr>
        <p:txBody>
          <a:bodyPr>
            <a:normAutofit/>
          </a:bodyPr>
          <a:lstStyle>
            <a:lvl1pPr marL="85725" indent="0">
              <a:buNone/>
              <a:defRPr sz="5400" u="sng" cap="all" baseline="0">
                <a:solidFill>
                  <a:srgbClr val="1E64C8"/>
                </a:solidFill>
              </a:defRPr>
            </a:lvl1pPr>
            <a:lvl2pPr marL="984250" indent="-625475">
              <a:defRPr>
                <a:solidFill>
                  <a:srgbClr val="1E64C8"/>
                </a:solidFill>
              </a:defRPr>
            </a:lvl2pPr>
            <a:lvl3pPr>
              <a:defRPr>
                <a:solidFill>
                  <a:srgbClr val="1E64C8"/>
                </a:solidFill>
              </a:defRPr>
            </a:lvl3pPr>
            <a:lvl4pPr>
              <a:defRPr>
                <a:solidFill>
                  <a:srgbClr val="1E64C8"/>
                </a:solidFill>
              </a:defRPr>
            </a:lvl4pPr>
            <a:lvl5pPr>
              <a:defRPr>
                <a:solidFill>
                  <a:srgbClr val="1E64C8"/>
                </a:solidFill>
              </a:defRPr>
            </a:lvl5pPr>
          </a:lstStyle>
          <a:p>
            <a:pPr lvl="0"/>
            <a:r>
              <a:rPr lang="en-GB" noProof="0"/>
              <a:t>Click to add text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59725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0118" y="252000"/>
            <a:ext cx="15705282" cy="86369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nl-NL" noProof="0"/>
              <a:t>Klik om stijl te bewerken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5825" y="1194364"/>
            <a:ext cx="15699575" cy="6696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noProof="0"/>
              <a:t>Klikken om de tekststijl van het model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  <a:endParaRPr lang="en-GB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72394" y="8948703"/>
            <a:ext cx="2297926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BA3CA-1064-434F-B179-AB3B0298C0D6}" type="datetime1">
              <a:rPr lang="en-GB" noProof="0" smtClean="0"/>
              <a:t>25/04/2024</a:t>
            </a:fld>
            <a:endParaRPr lang="en-GB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10236" y="8994423"/>
            <a:ext cx="8353564" cy="437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590520" y="8948703"/>
            <a:ext cx="921880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7">
                <a:solidFill>
                  <a:srgbClr val="1E64C8"/>
                </a:solidFill>
              </a:defRPr>
            </a:lvl1pPr>
          </a:lstStyle>
          <a:p>
            <a:fld id="{7AE184E0-0BD4-4705-A12B-9B71DDE63301}" type="slidenum">
              <a:rPr lang="en-GB" noProof="0" smtClean="0"/>
              <a:pPr/>
              <a:t>‹#›</a:t>
            </a:fld>
            <a:endParaRPr lang="en-GB" noProof="0" dirty="0"/>
          </a:p>
        </p:txBody>
      </p:sp>
      <p:sp>
        <p:nvSpPr>
          <p:cNvPr id="7" name="Title positioning box" hidden="1"/>
          <p:cNvSpPr/>
          <p:nvPr userDrawn="1"/>
        </p:nvSpPr>
        <p:spPr>
          <a:xfrm>
            <a:off x="927265" y="367200"/>
            <a:ext cx="15480000" cy="463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ositoning box" hidden="1"/>
          <p:cNvSpPr/>
          <p:nvPr userDrawn="1"/>
        </p:nvSpPr>
        <p:spPr>
          <a:xfrm>
            <a:off x="927265" y="1584000"/>
            <a:ext cx="82296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Logo positioning box" hidden="1"/>
          <p:cNvSpPr/>
          <p:nvPr userDrawn="1"/>
        </p:nvSpPr>
        <p:spPr>
          <a:xfrm flipV="1">
            <a:off x="928800" y="7878842"/>
            <a:ext cx="15478465" cy="1416353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 positoning box" hidden="1"/>
          <p:cNvSpPr/>
          <p:nvPr userDrawn="1"/>
        </p:nvSpPr>
        <p:spPr>
          <a:xfrm>
            <a:off x="9172105" y="1584000"/>
            <a:ext cx="914400" cy="630000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positoning box" hidden="1"/>
          <p:cNvSpPr/>
          <p:nvPr userDrawn="1"/>
        </p:nvSpPr>
        <p:spPr>
          <a:xfrm>
            <a:off x="10099369" y="1356360"/>
            <a:ext cx="6307895" cy="65276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" name="Logo EN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7909180"/>
            <a:ext cx="2307600" cy="1846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8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73" r:id="rId3"/>
    <p:sldLayoutId id="2147483662" r:id="rId4"/>
    <p:sldLayoutId id="2147483674" r:id="rId5"/>
    <p:sldLayoutId id="2147483666" r:id="rId6"/>
    <p:sldLayoutId id="2147483675" r:id="rId7"/>
    <p:sldLayoutId id="2147483679" r:id="rId8"/>
    <p:sldLayoutId id="2147483680" r:id="rId9"/>
    <p:sldLayoutId id="2147483676" r:id="rId10"/>
  </p:sldLayoutIdLst>
  <p:hf hdr="0" ftr="0" dt="0"/>
  <p:txStyles>
    <p:titleStyle>
      <a:lvl1pPr algn="l" defTabSz="1300368" rtl="0" eaLnBrk="1" latinLnBrk="0" hangingPunct="1">
        <a:lnSpc>
          <a:spcPct val="90000"/>
        </a:lnSpc>
        <a:spcBef>
          <a:spcPct val="0"/>
        </a:spcBef>
        <a:buNone/>
        <a:defRPr sz="5400" u="sng" kern="1200" cap="all" baseline="0">
          <a:solidFill>
            <a:srgbClr val="1E64C8"/>
          </a:solidFill>
          <a:uFill>
            <a:solidFill>
              <a:srgbClr val="1E64C8"/>
            </a:solidFill>
          </a:uFill>
          <a:latin typeface="+mj-lt"/>
          <a:ea typeface="+mj-ea"/>
          <a:cs typeface="+mj-cs"/>
        </a:defRPr>
      </a:lvl1pPr>
    </p:titleStyle>
    <p:bodyStyle>
      <a:lvl1pPr marL="0" indent="0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360000" algn="l" defTabSz="457200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̶"/>
        <a:tabLst/>
        <a:defRPr sz="4800" kern="1200">
          <a:solidFill>
            <a:schemeClr val="tx1"/>
          </a:solidFill>
          <a:latin typeface="+mn-lt"/>
          <a:ea typeface="+mn-ea"/>
          <a:cs typeface="+mn-cs"/>
        </a:defRPr>
      </a:lvl2pPr>
      <a:lvl3pPr marL="900113" indent="-458788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‒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1450" indent="-541338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Char char="‒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325" indent="-1158875" algn="l" defTabSz="1300368" rtl="0" eaLnBrk="1" latinLnBrk="0" hangingPunct="1">
        <a:lnSpc>
          <a:spcPct val="120000"/>
        </a:lnSpc>
        <a:spcBef>
          <a:spcPts val="0"/>
        </a:spcBef>
        <a:buFont typeface="Arial" panose="020B0604020202020204" pitchFamily="34" charset="0"/>
        <a:buNone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3576013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4226197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876381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526565" indent="-325092" algn="l" defTabSz="1300368" rtl="0" eaLnBrk="1" latinLnBrk="0" hangingPunct="1">
        <a:lnSpc>
          <a:spcPct val="90000"/>
        </a:lnSpc>
        <a:spcBef>
          <a:spcPts val="711"/>
        </a:spcBef>
        <a:buFont typeface="Arial" panose="020B0604020202020204" pitchFamily="34" charset="0"/>
        <a:buChar char="•"/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184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368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552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736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0921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105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289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473" algn="l" defTabSz="1300368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gent.be/en/research/funding/bof/basic-research-funding/faq.htm" TargetMode="External"/><Relationship Id="rId2" Type="http://schemas.openxmlformats.org/officeDocument/2006/relationships/hyperlink" Target="https://www.ugent.be/en/research/funding/bof/basic-research-funding/overview.htm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bof@ugent.be" TargetMode="Externa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7" Type="http://schemas.openxmlformats.org/officeDocument/2006/relationships/image" Target="../media/image7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6.png"/><Relationship Id="rId5" Type="http://schemas.openxmlformats.org/officeDocument/2006/relationships/hyperlink" Target="https://twitter.com/ugent" TargetMode="Externa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2507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C39A8-0398-8BCF-A509-79ACBDD11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118" y="252000"/>
            <a:ext cx="15705282" cy="1611236"/>
          </a:xfrm>
        </p:spPr>
        <p:txBody>
          <a:bodyPr/>
          <a:lstStyle/>
          <a:p>
            <a:r>
              <a:rPr kumimoji="0" lang="nl-NL" sz="4800" b="1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Which</a:t>
            </a:r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3 research </a:t>
            </a:r>
            <a:r>
              <a:rPr kumimoji="0" lang="nl-NL" sz="4800" b="1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activities</a:t>
            </a:r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have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to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be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demonstrated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to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qualify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for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the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basic research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funding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0884E3-3784-D8D6-49CA-AC8D40CC9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25" y="2213810"/>
            <a:ext cx="15699575" cy="5676553"/>
          </a:xfrm>
        </p:spPr>
        <p:txBody>
          <a:bodyPr>
            <a:normAutofit/>
          </a:bodyPr>
          <a:lstStyle/>
          <a:p>
            <a:pPr marL="1171575"/>
            <a:r>
              <a:rPr lang="nl-NL" dirty="0" err="1">
                <a:latin typeface="UGent Panno Text" panose="02000506040000040003" pitchFamily="2" charset="0"/>
              </a:rPr>
              <a:t>b</a:t>
            </a:r>
            <a:r>
              <a:rPr lang="nl-NL" sz="4800" dirty="0" err="1">
                <a:latin typeface="UGent Panno Text" panose="02000506040000040003" pitchFamily="2" charset="0"/>
              </a:rPr>
              <a:t>oth</a:t>
            </a:r>
            <a:r>
              <a:rPr lang="nl-NL" sz="4800" dirty="0">
                <a:latin typeface="UGent Panno Text" panose="02000506040000040003" pitchFamily="2" charset="0"/>
              </a:rPr>
              <a:t> </a:t>
            </a:r>
            <a:r>
              <a:rPr lang="nl-NL" sz="4800" dirty="0" err="1">
                <a:latin typeface="UGent Panno Text" panose="02000506040000040003" pitchFamily="2" charset="0"/>
              </a:rPr>
              <a:t>projects</a:t>
            </a:r>
            <a:r>
              <a:rPr lang="nl-NL" sz="4800" dirty="0">
                <a:latin typeface="UGent Panno Text" panose="02000506040000040003" pitchFamily="2" charset="0"/>
              </a:rPr>
              <a:t> </a:t>
            </a:r>
            <a:r>
              <a:rPr lang="nl-NL" dirty="0">
                <a:latin typeface="UGent Panno Text" panose="02000506040000040003" pitchFamily="2" charset="0"/>
              </a:rPr>
              <a:t>and mandates are </a:t>
            </a:r>
            <a:r>
              <a:rPr lang="nl-NL" dirty="0" err="1">
                <a:latin typeface="UGent Panno Text" panose="02000506040000040003" pitchFamily="2" charset="0"/>
              </a:rPr>
              <a:t>eligible</a:t>
            </a:r>
            <a:r>
              <a:rPr lang="nl-NL" sz="4800" dirty="0">
                <a:latin typeface="UGent Panno Text" panose="02000506040000040003" pitchFamily="2" charset="0"/>
              </a:rPr>
              <a:t> </a:t>
            </a:r>
          </a:p>
          <a:p>
            <a:pPr marL="1171575"/>
            <a:r>
              <a:rPr lang="nl-NL" sz="4800" dirty="0" err="1">
                <a:latin typeface="UGent Panno Text" panose="02000506040000040003" pitchFamily="2" charset="0"/>
              </a:rPr>
              <a:t>for</a:t>
            </a:r>
            <a:r>
              <a:rPr lang="nl-NL" sz="4800" dirty="0">
                <a:latin typeface="UGent Panno Text" panose="02000506040000040003" pitchFamily="2" charset="0"/>
              </a:rPr>
              <a:t> </a:t>
            </a:r>
            <a:r>
              <a:rPr lang="nl-NL" sz="4800" b="1" dirty="0" err="1">
                <a:latin typeface="UGent Panno Text" panose="02000506040000040003" pitchFamily="2" charset="0"/>
              </a:rPr>
              <a:t>projects</a:t>
            </a:r>
            <a:r>
              <a:rPr lang="nl-NL" sz="4800" b="1" dirty="0">
                <a:latin typeface="UGent Panno Text" panose="02000506040000040003" pitchFamily="2" charset="0"/>
              </a:rPr>
              <a:t> </a:t>
            </a:r>
            <a:r>
              <a:rPr lang="nl-NL" sz="4800" dirty="0" err="1">
                <a:latin typeface="UGent Panno Text" panose="02000506040000040003" pitchFamily="2" charset="0"/>
              </a:rPr>
              <a:t>the</a:t>
            </a:r>
            <a:r>
              <a:rPr lang="nl-NL" sz="4800" dirty="0">
                <a:latin typeface="UGent Panno Text" panose="02000506040000040003" pitchFamily="2" charset="0"/>
              </a:rPr>
              <a:t> budget must </a:t>
            </a:r>
            <a:r>
              <a:rPr lang="nl-NL" sz="4800" dirty="0" err="1">
                <a:latin typeface="UGent Panno Text" panose="02000506040000040003" pitchFamily="2" charset="0"/>
              </a:rPr>
              <a:t>be</a:t>
            </a:r>
            <a:r>
              <a:rPr lang="nl-NL" sz="4800" dirty="0">
                <a:latin typeface="UGent Panno Text" panose="02000506040000040003" pitchFamily="2" charset="0"/>
              </a:rPr>
              <a:t> at </a:t>
            </a:r>
            <a:r>
              <a:rPr lang="nl-NL" sz="4800" dirty="0" err="1">
                <a:latin typeface="UGent Panno Text" panose="02000506040000040003" pitchFamily="2" charset="0"/>
              </a:rPr>
              <a:t>least</a:t>
            </a:r>
            <a:r>
              <a:rPr lang="nl-NL" sz="4800" dirty="0">
                <a:latin typeface="UGent Panno Text" panose="02000506040000040003" pitchFamily="2" charset="0"/>
              </a:rPr>
              <a:t>  30.000€/</a:t>
            </a:r>
            <a:r>
              <a:rPr lang="nl-NL" sz="4800" dirty="0" err="1">
                <a:latin typeface="UGent Panno Text" panose="02000506040000040003" pitchFamily="2" charset="0"/>
              </a:rPr>
              <a:t>year</a:t>
            </a:r>
            <a:r>
              <a:rPr lang="nl-NL" sz="4800" dirty="0">
                <a:latin typeface="UGent Panno Text" panose="02000506040000040003" pitchFamily="2" charset="0"/>
              </a:rPr>
              <a:t> (</a:t>
            </a:r>
            <a:r>
              <a:rPr lang="nl-NL" sz="4800" dirty="0" err="1">
                <a:latin typeface="UGent Panno Text" panose="02000506040000040003" pitchFamily="2" charset="0"/>
              </a:rPr>
              <a:t>can</a:t>
            </a:r>
            <a:r>
              <a:rPr lang="nl-NL" sz="4800" dirty="0">
                <a:latin typeface="UGent Panno Text" panose="02000506040000040003" pitchFamily="2" charset="0"/>
              </a:rPr>
              <a:t> </a:t>
            </a:r>
            <a:r>
              <a:rPr lang="nl-NL" sz="4800" dirty="0" err="1">
                <a:latin typeface="UGent Panno Text" panose="02000506040000040003" pitchFamily="2" charset="0"/>
              </a:rPr>
              <a:t>be</a:t>
            </a:r>
            <a:r>
              <a:rPr lang="nl-NL" sz="4800" dirty="0">
                <a:latin typeface="UGent Panno Text" panose="02000506040000040003" pitchFamily="2" charset="0"/>
              </a:rPr>
              <a:t> a </a:t>
            </a:r>
            <a:r>
              <a:rPr lang="nl-NL" sz="4800" dirty="0" err="1">
                <a:latin typeface="UGent Panno Text" panose="02000506040000040003" pitchFamily="2" charset="0"/>
              </a:rPr>
              <a:t>combination</a:t>
            </a:r>
            <a:r>
              <a:rPr lang="nl-NL" sz="4800" dirty="0">
                <a:latin typeface="UGent Panno Text" panose="02000506040000040003" pitchFamily="2" charset="0"/>
              </a:rPr>
              <a:t> of </a:t>
            </a:r>
            <a:r>
              <a:rPr lang="nl-NL" sz="4800" dirty="0" err="1">
                <a:latin typeface="UGent Panno Text" panose="02000506040000040003" pitchFamily="2" charset="0"/>
              </a:rPr>
              <a:t>several</a:t>
            </a:r>
            <a:r>
              <a:rPr lang="nl-NL" sz="4800" dirty="0">
                <a:latin typeface="UGent Panno Text" panose="02000506040000040003" pitchFamily="2" charset="0"/>
              </a:rPr>
              <a:t> </a:t>
            </a:r>
            <a:r>
              <a:rPr lang="nl-NL" sz="4800" dirty="0" err="1">
                <a:latin typeface="UGent Panno Text" panose="02000506040000040003" pitchFamily="2" charset="0"/>
              </a:rPr>
              <a:t>projects</a:t>
            </a:r>
            <a:r>
              <a:rPr lang="nl-NL" sz="4800" dirty="0">
                <a:latin typeface="UGent Panno Text" panose="02000506040000040003" pitchFamily="2" charset="0"/>
              </a:rPr>
              <a:t>) + </a:t>
            </a:r>
            <a:r>
              <a:rPr lang="nl-NL" sz="4800" dirty="0" err="1">
                <a:latin typeface="UGent Panno Text" panose="02000506040000040003" pitchFamily="2" charset="0"/>
              </a:rPr>
              <a:t>both</a:t>
            </a:r>
            <a:r>
              <a:rPr lang="nl-NL" sz="4800" dirty="0">
                <a:latin typeface="UGent Panno Text" panose="02000506040000040003" pitchFamily="2" charset="0"/>
              </a:rPr>
              <a:t> </a:t>
            </a:r>
            <a:r>
              <a:rPr lang="nl-NL" sz="4800" dirty="0" err="1">
                <a:latin typeface="UGent Panno Text" panose="02000506040000040003" pitchFamily="2" charset="0"/>
              </a:rPr>
              <a:t>promoters</a:t>
            </a:r>
            <a:r>
              <a:rPr lang="nl-NL" sz="4800" dirty="0">
                <a:latin typeface="UGent Panno Text" panose="02000506040000040003" pitchFamily="2" charset="0"/>
              </a:rPr>
              <a:t>/</a:t>
            </a:r>
            <a:r>
              <a:rPr lang="nl-NL" sz="4800" dirty="0" err="1">
                <a:latin typeface="UGent Panno Text" panose="02000506040000040003" pitchFamily="2" charset="0"/>
              </a:rPr>
              <a:t>promoter-spokesperson</a:t>
            </a:r>
            <a:r>
              <a:rPr lang="nl-NL" sz="4800" dirty="0">
                <a:latin typeface="UGent Panno Text" panose="02000506040000040003" pitchFamily="2" charset="0"/>
              </a:rPr>
              <a:t>/PI and </a:t>
            </a:r>
            <a:r>
              <a:rPr lang="nl-NL" sz="4800" dirty="0" err="1">
                <a:latin typeface="UGent Panno Text" panose="02000506040000040003" pitchFamily="2" charset="0"/>
              </a:rPr>
              <a:t>copromoters</a:t>
            </a:r>
            <a:r>
              <a:rPr lang="nl-NL" sz="4800" dirty="0">
                <a:latin typeface="UGent Panno Text" panose="02000506040000040003" pitchFamily="2" charset="0"/>
              </a:rPr>
              <a:t> + budget </a:t>
            </a:r>
            <a:r>
              <a:rPr lang="nl-NL" sz="4800" dirty="0" err="1">
                <a:latin typeface="UGent Panno Text" panose="02000506040000040003" pitchFamily="2" charset="0"/>
              </a:rPr>
              <a:t>holder</a:t>
            </a:r>
            <a:endParaRPr lang="nl-NL" sz="4800" dirty="0">
              <a:latin typeface="UGent Panno Text" panose="02000506040000040003" pitchFamily="2" charset="0"/>
            </a:endParaRPr>
          </a:p>
          <a:p>
            <a:pPr marL="1171575"/>
            <a:r>
              <a:rPr lang="nl-NL" sz="4800" b="1" dirty="0">
                <a:latin typeface="UGent Panno Text" panose="02000506040000040003" pitchFamily="2" charset="0"/>
              </a:rPr>
              <a:t>mandates</a:t>
            </a:r>
            <a:r>
              <a:rPr lang="nl-NL" sz="4800" dirty="0">
                <a:latin typeface="UGent Panno Text" panose="02000506040000040003" pitchFamily="2" charset="0"/>
              </a:rPr>
              <a:t> (</a:t>
            </a:r>
            <a:r>
              <a:rPr lang="nl-NL" sz="4800" dirty="0" err="1">
                <a:latin typeface="UGent Panno Text" panose="02000506040000040003" pitchFamily="2" charset="0"/>
              </a:rPr>
              <a:t>doctoral</a:t>
            </a:r>
            <a:r>
              <a:rPr lang="nl-NL" sz="4800" dirty="0">
                <a:latin typeface="UGent Panno Text" panose="02000506040000040003" pitchFamily="2" charset="0"/>
              </a:rPr>
              <a:t> and </a:t>
            </a:r>
            <a:r>
              <a:rPr lang="nl-NL" sz="4800" dirty="0" err="1">
                <a:latin typeface="UGent Panno Text" panose="02000506040000040003" pitchFamily="2" charset="0"/>
              </a:rPr>
              <a:t>postdoctoral</a:t>
            </a:r>
            <a:r>
              <a:rPr lang="nl-NL" dirty="0">
                <a:latin typeface="UGent Panno Text" panose="02000506040000040003" pitchFamily="2" charset="0"/>
              </a:rPr>
              <a:t> fellowships</a:t>
            </a:r>
            <a:r>
              <a:rPr lang="nl-NL" sz="4800" dirty="0">
                <a:latin typeface="UGent Panno Text" panose="02000506040000040003" pitchFamily="2" charset="0"/>
              </a:rPr>
              <a:t>) have a </a:t>
            </a:r>
            <a:r>
              <a:rPr lang="nl-NL" sz="4800" dirty="0" err="1">
                <a:latin typeface="UGent Panno Text" panose="02000506040000040003" pitchFamily="2" charset="0"/>
              </a:rPr>
              <a:t>duration</a:t>
            </a:r>
            <a:r>
              <a:rPr lang="nl-NL" sz="4800" dirty="0">
                <a:latin typeface="UGent Panno Text" panose="02000506040000040003" pitchFamily="2" charset="0"/>
              </a:rPr>
              <a:t> of at </a:t>
            </a:r>
            <a:r>
              <a:rPr lang="nl-NL" sz="4800" dirty="0" err="1">
                <a:latin typeface="UGent Panno Text" panose="02000506040000040003" pitchFamily="2" charset="0"/>
              </a:rPr>
              <a:t>least</a:t>
            </a:r>
            <a:r>
              <a:rPr lang="nl-NL" sz="4800" dirty="0">
                <a:latin typeface="UGent Panno Text" panose="02000506040000040003" pitchFamily="2" charset="0"/>
              </a:rPr>
              <a:t> 3 </a:t>
            </a:r>
            <a:r>
              <a:rPr lang="nl-NL" sz="4800" dirty="0" err="1">
                <a:latin typeface="UGent Panno Text" panose="02000506040000040003" pitchFamily="2" charset="0"/>
              </a:rPr>
              <a:t>years</a:t>
            </a:r>
            <a:r>
              <a:rPr lang="nl-NL" sz="4800" dirty="0">
                <a:latin typeface="UGent Panno Text" panose="02000506040000040003" pitchFamily="2" charset="0"/>
              </a:rPr>
              <a:t> + </a:t>
            </a:r>
            <a:r>
              <a:rPr lang="nl-NL" sz="4800" u="sng" dirty="0" err="1">
                <a:latin typeface="UGent Panno Text" panose="02000506040000040003" pitchFamily="2" charset="0"/>
              </a:rPr>
              <a:t>only</a:t>
            </a:r>
            <a:r>
              <a:rPr lang="nl-NL" sz="4800" dirty="0">
                <a:latin typeface="UGent Panno Text" panose="02000506040000040003" pitchFamily="2" charset="0"/>
              </a:rPr>
              <a:t> </a:t>
            </a:r>
            <a:r>
              <a:rPr lang="nl-NL" sz="4800" dirty="0" err="1">
                <a:latin typeface="UGent Panno Text" panose="02000506040000040003" pitchFamily="2" charset="0"/>
              </a:rPr>
              <a:t>promoters</a:t>
            </a:r>
            <a:r>
              <a:rPr lang="nl-NL" sz="4800" dirty="0">
                <a:latin typeface="UGent Panno Text" panose="02000506040000040003" pitchFamily="2" charset="0"/>
              </a:rPr>
              <a:t>/</a:t>
            </a:r>
            <a:r>
              <a:rPr lang="nl-NL" sz="4800" dirty="0" err="1">
                <a:latin typeface="UGent Panno Text" panose="02000506040000040003" pitchFamily="2" charset="0"/>
              </a:rPr>
              <a:t>promoter-spokesperson</a:t>
            </a:r>
            <a:r>
              <a:rPr lang="nl-NL" sz="4800" dirty="0">
                <a:latin typeface="UGent Panno Text" panose="02000506040000040003" pitchFamily="2" charset="0"/>
              </a:rPr>
              <a:t>/PI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66E4E2-FFE5-2147-5C77-EDEB98ADA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10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73231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E353D-4345-FFC4-578D-DEBE30E10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4800" b="1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Which</a:t>
            </a:r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3 research </a:t>
            </a:r>
            <a:r>
              <a:rPr kumimoji="0" lang="nl-NL" sz="4800" b="1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activities</a:t>
            </a:r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have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to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be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demonstrated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to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qualiyfy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for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the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basic research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funding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214725-6E35-D1D7-4BF6-0597BD1BC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25" y="1804736"/>
            <a:ext cx="15699575" cy="6085627"/>
          </a:xfrm>
        </p:spPr>
        <p:txBody>
          <a:bodyPr>
            <a:normAutofit fontScale="92500" lnSpcReduction="10000"/>
          </a:bodyPr>
          <a:lstStyle/>
          <a:p>
            <a:pPr marL="85725" indent="0">
              <a:buNone/>
            </a:pPr>
            <a:r>
              <a:rPr lang="nl-BE" sz="4800" dirty="0">
                <a:effectLst/>
                <a:latin typeface="UGent Panno Text" panose="02000506040000040003" pitchFamily="2" charset="0"/>
                <a:ea typeface="Times New Roman" panose="02020603050405020304" pitchFamily="18" charset="0"/>
              </a:rPr>
              <a:t>The </a:t>
            </a:r>
            <a:r>
              <a:rPr lang="nl-BE" sz="4800" dirty="0" err="1">
                <a:effectLst/>
                <a:latin typeface="UGent Panno Text" panose="02000506040000040003" pitchFamily="2" charset="0"/>
                <a:ea typeface="Times New Roman" panose="02020603050405020304" pitchFamily="18" charset="0"/>
              </a:rPr>
              <a:t>external</a:t>
            </a:r>
            <a:r>
              <a:rPr lang="nl-BE" sz="4800" dirty="0">
                <a:effectLst/>
                <a:latin typeface="UGent Panno Text" panose="02000506040000040003" pitchFamily="2" charset="0"/>
                <a:ea typeface="Times New Roman" panose="02020603050405020304" pitchFamily="18" charset="0"/>
              </a:rPr>
              <a:t> research </a:t>
            </a:r>
            <a:r>
              <a:rPr lang="nl-BE" sz="4800" dirty="0" err="1">
                <a:effectLst/>
                <a:latin typeface="UGent Panno Text" panose="02000506040000040003" pitchFamily="2" charset="0"/>
                <a:ea typeface="Times New Roman" panose="02020603050405020304" pitchFamily="18" charset="0"/>
              </a:rPr>
              <a:t>funding</a:t>
            </a:r>
            <a:r>
              <a:rPr lang="nl-BE" sz="4800" dirty="0">
                <a:effectLst/>
                <a:latin typeface="UGent Panno Text" panose="02000506040000040003" pitchFamily="2" charset="0"/>
                <a:ea typeface="Times New Roman" panose="02020603050405020304" pitchFamily="18" charset="0"/>
              </a:rPr>
              <a:t> is</a:t>
            </a:r>
            <a:endParaRPr lang="en-US" sz="4800" dirty="0">
              <a:effectLst/>
              <a:latin typeface="UGent Panno Text" panose="02000506040000040003" pitchFamily="2" charset="0"/>
              <a:ea typeface="Times New Roman" panose="02020603050405020304" pitchFamily="18" charset="0"/>
            </a:endParaRPr>
          </a:p>
          <a:p>
            <a:pPr marL="1171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lang="nl-NL" dirty="0" err="1"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nl-NL" sz="4800" dirty="0" err="1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ither</a:t>
            </a:r>
            <a:r>
              <a:rPr lang="nl-NL" sz="48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4800" b="1" dirty="0" err="1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awarded</a:t>
            </a:r>
            <a:r>
              <a:rPr lang="nl-NL" sz="48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nl-NL" sz="4800" dirty="0" err="1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nl-NL" sz="48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 t</a:t>
            </a:r>
            <a:r>
              <a:rPr lang="en-US" sz="48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he </a:t>
            </a:r>
            <a:r>
              <a:rPr lang="en-US" sz="4800" b="1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end date </a:t>
            </a:r>
            <a:r>
              <a:rPr lang="en-US" sz="48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of the research funding term  being 1 January of year n-3 at the earliest, with n being the year for which the Basic Research Funding is applied for </a:t>
            </a:r>
            <a:r>
              <a:rPr lang="nl-NL" sz="48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nl-NL" sz="4800" dirty="0" err="1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so</a:t>
            </a:r>
            <a:r>
              <a:rPr lang="nl-NL" sz="48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4800" dirty="0" err="1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nl-NL" sz="48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 Basic Research </a:t>
            </a:r>
            <a:r>
              <a:rPr lang="nl-NL" sz="4800" dirty="0" err="1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Funding</a:t>
            </a:r>
            <a:r>
              <a:rPr lang="nl-NL" sz="48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 2024 </a:t>
            </a:r>
            <a:r>
              <a:rPr lang="nl-NL" sz="4800" dirty="0" err="1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this</a:t>
            </a:r>
            <a:r>
              <a:rPr lang="nl-NL" sz="48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 is 1 </a:t>
            </a:r>
            <a:r>
              <a:rPr lang="nl-NL" dirty="0" err="1"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J</a:t>
            </a:r>
            <a:r>
              <a:rPr lang="nl-NL" sz="4800" dirty="0" err="1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anuary</a:t>
            </a:r>
            <a:r>
              <a:rPr lang="nl-NL" sz="48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 2021)</a:t>
            </a:r>
          </a:p>
          <a:p>
            <a:pPr marL="1171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lang="nl-NL" dirty="0"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lang="nl-NL" sz="48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r </a:t>
            </a:r>
            <a:r>
              <a:rPr lang="nl-NL" sz="4800" b="1" dirty="0" err="1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applied</a:t>
            </a:r>
            <a:r>
              <a:rPr lang="nl-NL" sz="4800" b="1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nl-NL" sz="4800" b="1" dirty="0" err="1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nl-NL" sz="48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8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the (final) </a:t>
            </a:r>
            <a:r>
              <a:rPr lang="en-US" sz="4800" b="1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date for submission </a:t>
            </a:r>
            <a:r>
              <a:rPr lang="en-US" sz="4800" dirty="0">
                <a:effectLst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of the research application is at the earliest 1 January of the year n-3, with n being the year for which the Basic Research Funding is applied for.</a:t>
            </a:r>
            <a:endParaRPr lang="en-US" sz="4800" dirty="0">
              <a:effectLst/>
              <a:latin typeface="UGent Panno Text" panose="02000506040000040003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3987AC-3BEB-C595-C2D2-BE79CA8A5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11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057997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EF3FA-3D88-51AA-CEAA-30843080E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4800" b="1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Which</a:t>
            </a:r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3 research </a:t>
            </a:r>
            <a:r>
              <a:rPr kumimoji="0" lang="nl-NL" sz="4800" b="1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activities</a:t>
            </a:r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have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to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be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demonstrated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to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qualiyfy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for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the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basic research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funding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61F0A2-00AC-6D82-003D-54A4456FD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25" y="1949116"/>
            <a:ext cx="15699575" cy="5941248"/>
          </a:xfrm>
        </p:spPr>
        <p:txBody>
          <a:bodyPr>
            <a:normAutofit fontScale="92500" lnSpcReduction="20000"/>
          </a:bodyPr>
          <a:lstStyle/>
          <a:p>
            <a:pPr marL="719138" marR="0" lvl="1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2. </a:t>
            </a:r>
            <a:r>
              <a:rPr kumimoji="0" lang="nl-NL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Publication</a:t>
            </a: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(in </a:t>
            </a:r>
            <a:r>
              <a:rPr kumimoji="0" lang="nl-NL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the</a:t>
            </a: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past 3 </a:t>
            </a:r>
            <a:r>
              <a:rPr kumimoji="0" lang="nl-NL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years</a:t>
            </a: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) </a:t>
            </a:r>
          </a:p>
          <a:p>
            <a:pPr marL="1169988" marR="0" lvl="1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at least 1 scientific publication was published with the ZAP member as author or co-author or editor</a:t>
            </a:r>
          </a:p>
          <a:p>
            <a:pPr marL="1169988" marR="0" lvl="1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p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ublication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(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published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/ in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press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) is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uploaded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in Biblio</a:t>
            </a:r>
          </a:p>
          <a:p>
            <a:pPr marL="1169988" marR="0" lvl="1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patents are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also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accepted</a:t>
            </a:r>
            <a:endParaRPr kumimoji="0" lang="nl-NL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1169988" marR="0" lvl="1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publication year is at the earliest the year n-3, with n being the year for which the BOF Basic Research Funding is requested 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(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so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for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Basic Research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2024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this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is 2021)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0460C1-1655-DE4F-9BE5-E7CAFC265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12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840755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DF1E22-8FDE-9AF9-6810-C06C19B7D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4800" b="1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Which</a:t>
            </a:r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3 research </a:t>
            </a:r>
            <a:r>
              <a:rPr kumimoji="0" lang="nl-NL" sz="4800" b="1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activities</a:t>
            </a:r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have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to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be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demonstrated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to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qualiyfy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for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the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basic research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funding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C3ACD-FB5C-8967-36CA-899D3BB58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25" y="1856101"/>
            <a:ext cx="15699575" cy="6696000"/>
          </a:xfrm>
        </p:spPr>
        <p:txBody>
          <a:bodyPr>
            <a:normAutofit/>
          </a:bodyPr>
          <a:lstStyle/>
          <a:p>
            <a:pPr marL="85725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BE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Times New Roman" panose="02020603050405020304" pitchFamily="18" charset="0"/>
                <a:cs typeface="+mn-cs"/>
              </a:rPr>
              <a:t>The </a:t>
            </a:r>
            <a:r>
              <a:rPr kumimoji="0" lang="nl-BE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Times New Roman" panose="02020603050405020304" pitchFamily="18" charset="0"/>
                <a:cs typeface="+mn-cs"/>
              </a:rPr>
              <a:t>following</a:t>
            </a:r>
            <a:r>
              <a:rPr kumimoji="0" lang="nl-BE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Times New Roman" panose="02020603050405020304" pitchFamily="18" charset="0"/>
                <a:cs typeface="+mn-cs"/>
              </a:rPr>
              <a:t> </a:t>
            </a:r>
            <a:r>
              <a:rPr kumimoji="0" lang="nl-BE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Times New Roman" panose="02020603050405020304" pitchFamily="18" charset="0"/>
                <a:cs typeface="+mn-cs"/>
              </a:rPr>
              <a:t>publication</a:t>
            </a:r>
            <a:r>
              <a:rPr kumimoji="0" lang="nl-BE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Times New Roman" panose="02020603050405020304" pitchFamily="18" charset="0"/>
                <a:cs typeface="+mn-cs"/>
              </a:rPr>
              <a:t> types are </a:t>
            </a:r>
            <a:r>
              <a:rPr kumimoji="0" lang="nl-BE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Times New Roman" panose="02020603050405020304" pitchFamily="18" charset="0"/>
                <a:cs typeface="+mn-cs"/>
              </a:rPr>
              <a:t>considered</a:t>
            </a:r>
            <a:r>
              <a:rPr kumimoji="0" lang="nl-BE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Times New Roman" panose="02020603050405020304" pitchFamily="18" charset="0"/>
                <a:cs typeface="+mn-cs"/>
              </a:rPr>
              <a:t>: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Times New Roman" panose="02020603050405020304" pitchFamily="18" charset="0"/>
              <a:cs typeface="+mn-cs"/>
            </a:endParaRPr>
          </a:p>
          <a:p>
            <a:pPr marL="1336675" marR="0" lvl="0" indent="-68580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tabLst/>
              <a:defRPr/>
            </a:pPr>
            <a:r>
              <a:rPr lang="en-US" dirty="0">
                <a:solidFill>
                  <a:prstClr val="black"/>
                </a:solidFill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rticles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 in widely distributed peer-reviewed scientific journals (Biblio category A1, A2, incl. VABB)</a:t>
            </a:r>
          </a:p>
          <a:p>
            <a:pPr marL="1336675" marR="0" lvl="0" indent="-68580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tabLst/>
              <a:defRPr/>
            </a:pPr>
            <a:r>
              <a:rPr lang="en-US" dirty="0">
                <a:solidFill>
                  <a:prstClr val="black"/>
                </a:solidFill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kumimoji="0" lang="en-US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ooks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 or chapters in books (Biblio-category B1, B2, B3, incl. VABB)</a:t>
            </a:r>
          </a:p>
          <a:p>
            <a:pPr marL="1336675" marR="0" lvl="0" indent="-68580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articles (excluding abstracts) in proceedings of scientific congresses (Biblio-category C1, P1)</a:t>
            </a:r>
            <a:endParaRPr kumimoji="0" lang="nl-NL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336675" marR="0" lvl="0" indent="-68580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à"/>
              <a:tabLst/>
              <a:defRPr/>
            </a:pP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Calibri" panose="020F0502020204030204" pitchFamily="34" charset="0"/>
                <a:cs typeface="Calibri" panose="020F0502020204030204" pitchFamily="34" charset="0"/>
              </a:rPr>
              <a:t>patents</a:t>
            </a:r>
            <a:endParaRPr kumimoji="0" lang="en-US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F7B504-7BF9-B072-D2BD-C77FD903F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13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48592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8C6B2-B98B-D109-FD76-2C32678AD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118" y="252000"/>
            <a:ext cx="15705282" cy="1611236"/>
          </a:xfrm>
        </p:spPr>
        <p:txBody>
          <a:bodyPr/>
          <a:lstStyle/>
          <a:p>
            <a:r>
              <a:rPr kumimoji="0" lang="nl-NL" sz="4800" b="1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Which</a:t>
            </a:r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3 research </a:t>
            </a:r>
            <a:r>
              <a:rPr kumimoji="0" lang="nl-NL" sz="4800" b="1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activities</a:t>
            </a:r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have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to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be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demonstrated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to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qualiyfy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for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the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basic research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funding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DBEB0-4464-3EA9-D235-E99C5D501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25" y="1863236"/>
            <a:ext cx="15699575" cy="6027128"/>
          </a:xfrm>
        </p:spPr>
        <p:txBody>
          <a:bodyPr>
            <a:normAutofit fontScale="92500" lnSpcReduction="10000"/>
          </a:bodyPr>
          <a:lstStyle/>
          <a:p>
            <a:pPr marL="719138" marR="0" lvl="1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3. PhD (in </a:t>
            </a:r>
            <a:r>
              <a:rPr kumimoji="0" lang="nl-NL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the</a:t>
            </a: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past 3 </a:t>
            </a:r>
            <a:r>
              <a:rPr kumimoji="0" lang="nl-NL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years</a:t>
            </a: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)</a:t>
            </a:r>
          </a:p>
          <a:p>
            <a:pPr marL="1169988" marR="0" lvl="1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Supervisor or co-supervisor of at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least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1 PhD</a:t>
            </a:r>
          </a:p>
          <a:p>
            <a:pPr marL="719138" marR="0" lvl="1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  <a:sym typeface="Wingdings" panose="05000000000000000000" pitchFamily="2" charset="2"/>
              </a:rPr>
              <a:t>e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ither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  <a:sym typeface="Wingdings" panose="05000000000000000000" pitchFamily="2" charset="2"/>
              </a:rPr>
              <a:t>ongoing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  <a:sym typeface="Wingdings" panose="05000000000000000000" pitchFamily="2" charset="2"/>
              </a:rPr>
              <a:t> at 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UGent</a:t>
            </a:r>
          </a:p>
          <a:p>
            <a:pPr marL="719138" marR="0" lvl="1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 o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  <a:sym typeface="Wingdings" panose="05000000000000000000" pitchFamily="2" charset="2"/>
              </a:rPr>
              <a:t>r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  <a:sym typeface="Wingdings" panose="05000000000000000000" pitchFamily="2" charset="2"/>
              </a:rPr>
              <a:t>succesfully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  <a:sym typeface="Wingdings" panose="05000000000000000000" pitchFamily="2" charset="2"/>
              </a:rPr>
              <a:t>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  <a:sym typeface="Wingdings" panose="05000000000000000000" pitchFamily="2" charset="2"/>
              </a:rPr>
              <a:t>defended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  <a:sym typeface="Wingdings" panose="05000000000000000000" pitchFamily="2" charset="2"/>
              </a:rPr>
              <a:t> at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UGent</a:t>
            </a:r>
          </a:p>
          <a:p>
            <a:pPr marL="719138" marR="0" lvl="1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 or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succesfully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defended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 at a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university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other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than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 UGent</a:t>
            </a:r>
            <a:endParaRPr kumimoji="0" lang="nl-NL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1169988" marR="0" lvl="1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enrolled in an academic year starting at the earliest on 1 October n-4, with n being the year for which the Basic Research Funding is applied for 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(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so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for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Basic Research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2024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this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is 1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October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2020) 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D3AFCC-61DA-489B-3D4D-805EC48FB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14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248026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Ho</a:t>
            </a:r>
            <a:r>
              <a:rPr lang="en-US" dirty="0"/>
              <a:t>w to apply for basic research funding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50741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8C6B2-B98B-D109-FD76-2C32678ADD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118" y="252000"/>
            <a:ext cx="15705282" cy="1611236"/>
          </a:xfrm>
        </p:spPr>
        <p:txBody>
          <a:bodyPr/>
          <a:lstStyle/>
          <a:p>
            <a:r>
              <a:rPr kumimoji="0" lang="nl-NL" sz="480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How </a:t>
            </a:r>
            <a:r>
              <a:rPr kumimoji="0" lang="nl-NL" sz="480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to</a:t>
            </a:r>
            <a:r>
              <a:rPr kumimoji="0" lang="nl-NL" sz="480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apply</a:t>
            </a:r>
            <a:r>
              <a:rPr kumimoji="0" lang="nl-NL" sz="480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for</a:t>
            </a:r>
            <a:r>
              <a:rPr kumimoji="0" lang="nl-NL" sz="480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basic research </a:t>
            </a:r>
            <a:r>
              <a:rPr kumimoji="0" lang="nl-NL" sz="480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funding</a:t>
            </a:r>
            <a:r>
              <a:rPr kumimoji="0" lang="nl-NL" sz="480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3DBEB0-4464-3EA9-D235-E99C5D501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25" y="1323474"/>
            <a:ext cx="15699575" cy="6566890"/>
          </a:xfrm>
        </p:spPr>
        <p:txBody>
          <a:bodyPr>
            <a:normAutofit/>
          </a:bodyPr>
          <a:lstStyle/>
          <a:p>
            <a:r>
              <a:rPr lang="nl-NL" dirty="0">
                <a:latin typeface="UGent Panno Text" panose="02000506040000040003" pitchFamily="2" charset="0"/>
              </a:rPr>
              <a:t>via GISMO (</a:t>
            </a:r>
            <a:r>
              <a:rPr lang="nl-NL" dirty="0" err="1">
                <a:latin typeface="UGent Panno Text" panose="02000506040000040003" pitchFamily="2" charset="0"/>
              </a:rPr>
              <a:t>application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operational</a:t>
            </a:r>
            <a:r>
              <a:rPr lang="nl-NL" dirty="0">
                <a:latin typeface="UGent Panno Text" panose="02000506040000040003" pitchFamily="2" charset="0"/>
              </a:rPr>
              <a:t> end of </a:t>
            </a:r>
            <a:r>
              <a:rPr lang="nl-NL" dirty="0" err="1">
                <a:latin typeface="UGent Panno Text" panose="02000506040000040003" pitchFamily="2" charset="0"/>
              </a:rPr>
              <a:t>June</a:t>
            </a:r>
            <a:r>
              <a:rPr lang="nl-NL" dirty="0">
                <a:latin typeface="UGent Panno Text" panose="02000506040000040003" pitchFamily="2" charset="0"/>
              </a:rPr>
              <a:t> 2024) </a:t>
            </a:r>
          </a:p>
          <a:p>
            <a:r>
              <a:rPr lang="nl-NL" dirty="0">
                <a:latin typeface="UGent Panno Text" panose="02000506040000040003" pitchFamily="2" charset="0"/>
              </a:rPr>
              <a:t>ZAP target </a:t>
            </a:r>
            <a:r>
              <a:rPr lang="nl-NL" dirty="0" err="1">
                <a:latin typeface="UGent Panno Text" panose="02000506040000040003" pitchFamily="2" charset="0"/>
              </a:rPr>
              <a:t>group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will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be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invited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by</a:t>
            </a:r>
            <a:r>
              <a:rPr lang="nl-NL" dirty="0">
                <a:latin typeface="UGent Panno Text" panose="02000506040000040003" pitchFamily="2" charset="0"/>
              </a:rPr>
              <a:t> mail </a:t>
            </a:r>
            <a:r>
              <a:rPr lang="nl-NL" dirty="0" err="1">
                <a:latin typeface="UGent Panno Text" panose="02000506040000040003" pitchFamily="2" charset="0"/>
              </a:rPr>
              <a:t>to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submit</a:t>
            </a:r>
            <a:r>
              <a:rPr lang="nl-NL" dirty="0">
                <a:latin typeface="UGent Panno Text" panose="02000506040000040003" pitchFamily="2" charset="0"/>
              </a:rPr>
              <a:t> a </a:t>
            </a:r>
            <a:r>
              <a:rPr lang="nl-NL" dirty="0" err="1">
                <a:latin typeface="UGent Panno Text" panose="02000506040000040003" pitchFamily="2" charset="0"/>
              </a:rPr>
              <a:t>funding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application</a:t>
            </a:r>
            <a:endParaRPr lang="nl-NL" dirty="0">
              <a:latin typeface="UGent Panno Text" panose="02000506040000040003" pitchFamily="2" charset="0"/>
            </a:endParaRPr>
          </a:p>
          <a:p>
            <a:r>
              <a:rPr lang="nl-NL" dirty="0">
                <a:latin typeface="UGent Panno Text" panose="02000506040000040003" pitchFamily="2" charset="0"/>
              </a:rPr>
              <a:t>short </a:t>
            </a:r>
            <a:r>
              <a:rPr lang="nl-NL" dirty="0" err="1">
                <a:latin typeface="UGent Panno Text" panose="02000506040000040003" pitchFamily="2" charset="0"/>
              </a:rPr>
              <a:t>application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with</a:t>
            </a:r>
            <a:r>
              <a:rPr lang="nl-NL" dirty="0">
                <a:latin typeface="UGent Panno Text" panose="02000506040000040003" pitchFamily="2" charset="0"/>
              </a:rPr>
              <a:t> basic info </a:t>
            </a:r>
            <a:r>
              <a:rPr lang="nl-NL" dirty="0" err="1">
                <a:latin typeface="UGent Panno Text" panose="02000506040000040003" pitchFamily="2" charset="0"/>
              </a:rPr>
              <a:t>required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for</a:t>
            </a:r>
            <a:r>
              <a:rPr lang="nl-NL" dirty="0">
                <a:latin typeface="UGent Panno Text" panose="02000506040000040003" pitchFamily="2" charset="0"/>
              </a:rPr>
              <a:t> FRIS (tip: </a:t>
            </a:r>
            <a:r>
              <a:rPr lang="nl-NL" dirty="0" err="1">
                <a:latin typeface="UGent Panno Text" panose="02000506040000040003" pitchFamily="2" charset="0"/>
              </a:rPr>
              <a:t>title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can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be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very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general</a:t>
            </a:r>
            <a:r>
              <a:rPr lang="nl-NL" dirty="0">
                <a:latin typeface="UGent Panno Text" panose="02000506040000040003" pitchFamily="2" charset="0"/>
              </a:rPr>
              <a:t>, e.g. research domain)</a:t>
            </a:r>
          </a:p>
          <a:p>
            <a:r>
              <a:rPr lang="nl-NL" dirty="0">
                <a:latin typeface="UGent Panno Text" panose="02000506040000040003" pitchFamily="2" charset="0"/>
              </a:rPr>
              <a:t>ZAP members have </a:t>
            </a:r>
            <a:r>
              <a:rPr lang="nl-NL" dirty="0" err="1">
                <a:latin typeface="UGent Panno Text" panose="02000506040000040003" pitchFamily="2" charset="0"/>
              </a:rPr>
              <a:t>to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demonstrate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themselves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that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they</a:t>
            </a:r>
            <a:r>
              <a:rPr lang="nl-NL" dirty="0">
                <a:latin typeface="UGent Panno Text" panose="02000506040000040003" pitchFamily="2" charset="0"/>
              </a:rPr>
              <a:t> meet </a:t>
            </a:r>
            <a:r>
              <a:rPr lang="nl-NL" dirty="0" err="1">
                <a:latin typeface="UGent Panno Text" panose="02000506040000040003" pitchFamily="2" charset="0"/>
              </a:rPr>
              <a:t>the</a:t>
            </a:r>
            <a:r>
              <a:rPr lang="nl-NL" dirty="0">
                <a:latin typeface="UGent Panno Text" panose="02000506040000040003" pitchFamily="2" charset="0"/>
              </a:rPr>
              <a:t> 3 criteria </a:t>
            </a:r>
            <a:r>
              <a:rPr lang="nl-NL" dirty="0" err="1">
                <a:latin typeface="UGent Panno Text" panose="02000506040000040003" pitchFamily="2" charset="0"/>
              </a:rPr>
              <a:t>concerning</a:t>
            </a:r>
            <a:r>
              <a:rPr lang="nl-NL" dirty="0">
                <a:latin typeface="UGent Panno Text" panose="02000506040000040003" pitchFamily="2" charset="0"/>
              </a:rPr>
              <a:t> research </a:t>
            </a:r>
            <a:r>
              <a:rPr lang="nl-NL" dirty="0" err="1">
                <a:latin typeface="UGent Panno Text" panose="02000506040000040003" pitchFamily="2" charset="0"/>
              </a:rPr>
              <a:t>activity</a:t>
            </a:r>
            <a:r>
              <a:rPr lang="nl-NL" dirty="0">
                <a:latin typeface="UGent Panno Text" panose="02000506040000040003" pitchFamily="2" charset="0"/>
              </a:rPr>
              <a:t>, but </a:t>
            </a:r>
            <a:r>
              <a:rPr lang="nl-NL" dirty="0" err="1">
                <a:latin typeface="UGent Panno Text" panose="02000506040000040003" pitchFamily="2" charset="0"/>
              </a:rPr>
              <a:t>supported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by</a:t>
            </a:r>
            <a:r>
              <a:rPr lang="nl-NL" dirty="0">
                <a:latin typeface="UGent Panno Text" panose="02000506040000040003" pitchFamily="2" charset="0"/>
              </a:rPr>
              <a:t> OASIS and Biblio </a:t>
            </a:r>
            <a:r>
              <a:rPr lang="nl-NL" dirty="0">
                <a:latin typeface="UGent Panno Text" panose="02000506040000040003" pitchFamily="2" charset="0"/>
                <a:sym typeface="Wingdings" panose="05000000000000000000" pitchFamily="2" charset="2"/>
              </a:rPr>
              <a:t> </a:t>
            </a:r>
            <a:r>
              <a:rPr lang="nl-NL" dirty="0" err="1">
                <a:latin typeface="UGent Panno Text" panose="02000506040000040003" pitchFamily="2" charset="0"/>
                <a:sym typeface="Wingdings" panose="05000000000000000000" pitchFamily="2" charset="2"/>
              </a:rPr>
              <a:t>automatically</a:t>
            </a:r>
            <a:r>
              <a:rPr lang="nl-NL" dirty="0">
                <a:latin typeface="UGent Panno Text" panose="02000506040000040003" pitchFamily="2" charset="0"/>
                <a:sym typeface="Wingdings" panose="05000000000000000000" pitchFamily="2" charset="2"/>
              </a:rPr>
              <a:t> </a:t>
            </a:r>
            <a:r>
              <a:rPr lang="nl-NL" dirty="0" err="1">
                <a:latin typeface="UGent Panno Text" panose="02000506040000040003" pitchFamily="2" charset="0"/>
                <a:sym typeface="Wingdings" panose="05000000000000000000" pitchFamily="2" charset="2"/>
              </a:rPr>
              <a:t>filled</a:t>
            </a:r>
            <a:r>
              <a:rPr lang="nl-NL" dirty="0">
                <a:latin typeface="UGent Panno Text" panose="02000506040000040003" pitchFamily="2" charset="0"/>
                <a:sym typeface="Wingdings" panose="05000000000000000000" pitchFamily="2" charset="2"/>
              </a:rPr>
              <a:t> in </a:t>
            </a:r>
            <a:r>
              <a:rPr lang="nl-NL" dirty="0" err="1">
                <a:latin typeface="UGent Panno Text" panose="02000506040000040003" pitchFamily="2" charset="0"/>
                <a:sym typeface="Wingdings" panose="05000000000000000000" pitchFamily="2" charset="2"/>
              </a:rPr>
              <a:t>by</a:t>
            </a:r>
            <a:r>
              <a:rPr lang="nl-NL" dirty="0">
                <a:latin typeface="UGent Panno Text" panose="02000506040000040003" pitchFamily="2" charset="0"/>
                <a:sym typeface="Wingdings" panose="05000000000000000000" pitchFamily="2" charset="2"/>
              </a:rPr>
              <a:t> GISMO </a:t>
            </a:r>
            <a:r>
              <a:rPr lang="nl-NL" dirty="0" err="1">
                <a:latin typeface="UGent Panno Text" panose="02000506040000040003" pitchFamily="2" charset="0"/>
                <a:sym typeface="Wingdings" panose="05000000000000000000" pitchFamily="2" charset="2"/>
              </a:rPr>
              <a:t>where</a:t>
            </a:r>
            <a:r>
              <a:rPr lang="nl-NL" dirty="0">
                <a:latin typeface="UGent Panno Text" panose="02000506040000040003" pitchFamily="2" charset="0"/>
                <a:sym typeface="Wingdings" panose="05000000000000000000" pitchFamily="2" charset="2"/>
              </a:rPr>
              <a:t> </a:t>
            </a:r>
            <a:r>
              <a:rPr lang="nl-NL" dirty="0" err="1">
                <a:latin typeface="UGent Panno Text" panose="02000506040000040003" pitchFamily="2" charset="0"/>
                <a:sym typeface="Wingdings" panose="05000000000000000000" pitchFamily="2" charset="2"/>
              </a:rPr>
              <a:t>possible</a:t>
            </a:r>
            <a:endParaRPr lang="nl-NL" dirty="0">
              <a:latin typeface="UGent Panno Text" panose="02000506040000040003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D3AFCC-61DA-489B-3D4D-805EC48FB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16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98645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848E3-D206-14E9-8728-C55897726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How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to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apply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for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basic research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funding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1F70A-5BC4-671B-F624-C58A0D19B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25" y="1612232"/>
            <a:ext cx="15699575" cy="6278131"/>
          </a:xfrm>
        </p:spPr>
        <p:txBody>
          <a:bodyPr/>
          <a:lstStyle/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d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uration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of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the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Basic Research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depends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on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the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ZAP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appointment</a:t>
            </a:r>
            <a:endParaRPr kumimoji="0" lang="nl-NL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85725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	 minimum 1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year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 – maximum 4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years</a:t>
            </a:r>
            <a:endParaRPr kumimoji="0" lang="nl-NL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2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application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rounds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per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</a:t>
            </a:r>
            <a:endParaRPr kumimoji="0" lang="nl-NL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submitting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application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possible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until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31 December of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the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year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for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which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the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Basic Research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Funding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is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applied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for</a:t>
            </a:r>
            <a:endParaRPr kumimoji="0" lang="nl-NL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8DFEE2-AA32-ECE8-A923-49C504761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17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8947084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is the amount of the basic research funding?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4731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848E3-D206-14E9-8728-C55897726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What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is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the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amount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of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the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basic research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funding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A1F70A-5BC4-671B-F624-C58A0D19B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2825" y="1115694"/>
            <a:ext cx="15699575" cy="7049738"/>
          </a:xfrm>
        </p:spPr>
        <p:txBody>
          <a:bodyPr>
            <a:normAutofit fontScale="62500" lnSpcReduction="20000"/>
          </a:bodyPr>
          <a:lstStyle/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7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Principle</a:t>
            </a: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: 2 ZAP members -&gt; budget </a:t>
            </a:r>
            <a:r>
              <a:rPr kumimoji="0" lang="nl-NL" sz="7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for</a:t>
            </a: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1 PhD </a:t>
            </a:r>
            <a:r>
              <a:rPr kumimoji="0" lang="nl-NL" sz="7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scholarship</a:t>
            </a:r>
            <a:endParaRPr kumimoji="0" lang="nl-NL" sz="7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7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Amounts</a:t>
            </a: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set </a:t>
            </a:r>
            <a:r>
              <a:rPr kumimoji="0" lang="nl-NL" sz="7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for</a:t>
            </a: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7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the</a:t>
            </a: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next </a:t>
            </a:r>
            <a:r>
              <a:rPr kumimoji="0" lang="nl-NL" sz="7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years</a:t>
            </a: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:</a:t>
            </a:r>
          </a:p>
          <a:p>
            <a:pPr marL="541338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2024: €29,000</a:t>
            </a:r>
          </a:p>
          <a:p>
            <a:pPr marL="541338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2025: €29,750</a:t>
            </a:r>
          </a:p>
          <a:p>
            <a:pPr marL="541338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2026: €30,250</a:t>
            </a:r>
          </a:p>
          <a:p>
            <a:pPr marL="541338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2027: €31,000</a:t>
            </a:r>
          </a:p>
          <a:p>
            <a:pPr marL="541338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2028: €31,750</a:t>
            </a: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7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Duration</a:t>
            </a: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Basic Research </a:t>
            </a:r>
            <a:r>
              <a:rPr kumimoji="0" lang="nl-NL" sz="7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7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depends</a:t>
            </a: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on ZAP </a:t>
            </a:r>
            <a:r>
              <a:rPr kumimoji="0" lang="nl-NL" sz="7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appointment</a:t>
            </a: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(1 </a:t>
            </a:r>
            <a:r>
              <a:rPr kumimoji="0" lang="nl-NL" sz="7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to</a:t>
            </a: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4 </a:t>
            </a:r>
            <a:r>
              <a:rPr kumimoji="0" lang="nl-NL" sz="7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years</a:t>
            </a: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) but budget </a:t>
            </a:r>
            <a:r>
              <a:rPr kumimoji="0" lang="nl-NL" sz="7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will</a:t>
            </a: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7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be</a:t>
            </a: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open </a:t>
            </a:r>
            <a:r>
              <a:rPr kumimoji="0" lang="nl-NL" sz="7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for</a:t>
            </a: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1 </a:t>
            </a:r>
            <a:r>
              <a:rPr kumimoji="0" lang="nl-NL" sz="7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</a:t>
            </a:r>
            <a:r>
              <a:rPr kumimoji="0" lang="nl-NL" sz="7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extra in SAP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8DFEE2-AA32-ECE8-A923-49C504761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19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52038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8000" dirty="0"/>
              <a:t>BOF</a:t>
            </a:r>
            <a:br>
              <a:rPr lang="nl-NL" dirty="0"/>
            </a:br>
            <a:r>
              <a:rPr lang="nl-NL" sz="8000" dirty="0"/>
              <a:t>Basic research </a:t>
            </a:r>
            <a:r>
              <a:rPr lang="nl-NL" sz="8000" dirty="0" err="1"/>
              <a:t>funding</a:t>
            </a:r>
            <a:endParaRPr lang="nl-NL" sz="8000" dirty="0"/>
          </a:p>
        </p:txBody>
      </p:sp>
      <p:sp>
        <p:nvSpPr>
          <p:cNvPr id="4" name="Ondertitel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Spring 2024</a:t>
            </a:r>
          </a:p>
        </p:txBody>
      </p:sp>
      <p:sp>
        <p:nvSpPr>
          <p:cNvPr id="6" name="Text Placeholder Organsation L1/L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Research department </a:t>
            </a:r>
          </a:p>
          <a:p>
            <a:pPr lvl="1"/>
            <a:r>
              <a:rPr lang="en-GB" dirty="0"/>
              <a:t>Research coordination office</a:t>
            </a:r>
          </a:p>
        </p:txBody>
      </p:sp>
    </p:spTree>
    <p:extLst>
      <p:ext uri="{BB962C8B-B14F-4D97-AF65-F5344CB8AC3E}">
        <p14:creationId xmlns:p14="http://schemas.microsoft.com/office/powerpoint/2010/main" val="3355618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C02B8-1F3F-106D-A2EE-DA0EA446C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What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is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the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amount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of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the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basic research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funding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219A4-1B93-84E9-5D8D-125F7EC32D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UGent Panno Text" panose="02000506040000040003" pitchFamily="2" charset="0"/>
              </a:rPr>
              <a:t>Part-time ZAP members combining a 5% appointment with a clinical mandate at </a:t>
            </a:r>
            <a:r>
              <a:rPr lang="en-US" b="0" i="0" dirty="0" err="1">
                <a:solidFill>
                  <a:srgbClr val="0D0D0D"/>
                </a:solidFill>
                <a:effectLst/>
                <a:highlight>
                  <a:srgbClr val="FFFFFF"/>
                </a:highlight>
                <a:latin typeface="UGent Panno Text" panose="02000506040000040003" pitchFamily="2" charset="0"/>
              </a:rPr>
              <a:t>UZGent</a:t>
            </a:r>
            <a:r>
              <a:rPr 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UGent Panno Text" panose="02000506040000040003" pitchFamily="2" charset="0"/>
              </a:rPr>
              <a:t> → </a:t>
            </a:r>
            <a:r>
              <a:rPr lang="en-US" b="1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UGent Panno Text" panose="02000506040000040003" pitchFamily="2" charset="0"/>
              </a:rPr>
              <a:t>capping mechanism </a:t>
            </a:r>
            <a:r>
              <a:rPr 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UGent Panno Text" panose="02000506040000040003" pitchFamily="2" charset="0"/>
              </a:rPr>
              <a:t>when, starting from 2026, the number of those 5% ZAP members eligible for Basic Research Funding exceeds a certain maximum</a:t>
            </a:r>
          </a:p>
          <a:p>
            <a:pPr>
              <a:buFontTx/>
              <a:buChar char="-"/>
            </a:pPr>
            <a:r>
              <a:rPr lang="en-US" b="0" i="0" dirty="0">
                <a:solidFill>
                  <a:srgbClr val="0D0D0D"/>
                </a:solidFill>
                <a:effectLst/>
                <a:highlight>
                  <a:srgbClr val="FFFFFF"/>
                </a:highlight>
                <a:latin typeface="UGent Panno Text" panose="02000506040000040003" pitchFamily="2" charset="0"/>
              </a:rPr>
              <a:t>The Board of Governors has introduced this measure in response to concerns about a significant increase in the number of 5% ZAP appointments at the Faculty of Medicine and Health Sciences.</a:t>
            </a:r>
            <a:r>
              <a:rPr lang="en-US" dirty="0">
                <a:latin typeface="UGent Panno Text" panose="02000506040000040003" pitchFamily="2" charset="0"/>
              </a:rPr>
              <a:t>		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70BCE8-1D74-56FF-83F1-C3EE98681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20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133701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allocation of the basic research funding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pPr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5394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23050-5C64-FBCE-DCD0-76B0A83D1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66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allocation</a:t>
            </a:r>
            <a:r>
              <a:rPr kumimoji="0" lang="nl-NL" sz="66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of basic research </a:t>
            </a:r>
            <a:r>
              <a:rPr kumimoji="0" lang="nl-NL" sz="66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funding</a:t>
            </a:r>
            <a:r>
              <a:rPr kumimoji="0" lang="nl-NL" sz="66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502D9-74BB-3640-D94F-95E483C9AC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25" y="2213810"/>
            <a:ext cx="15699575" cy="5676553"/>
          </a:xfrm>
        </p:spPr>
        <p:txBody>
          <a:bodyPr>
            <a:normAutofit fontScale="92500" lnSpcReduction="10000"/>
          </a:bodyPr>
          <a:lstStyle/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BOF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regulations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: minimum 50% of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the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BOF-budget must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be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allocated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to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projects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.  These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can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be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in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the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form of 2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to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5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projects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with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a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yearly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minimum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of €45.000</a:t>
            </a: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Basic Research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will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be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allocated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in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the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form of 1- or 2-year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projects</a:t>
            </a:r>
            <a:endParaRPr kumimoji="0" lang="nl-NL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719138" marR="0" lvl="1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4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years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Basic Research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= 2-year project / 5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years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open in SAP </a:t>
            </a:r>
          </a:p>
          <a:p>
            <a:pPr marL="719138" marR="0" lvl="1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3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years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Basic Research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= 2-year project / 4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years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open in SAP</a:t>
            </a:r>
          </a:p>
          <a:p>
            <a:pPr marL="719138" marR="0" lvl="1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2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years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Basic Research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= 1-year project / 3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years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open in SAP</a:t>
            </a:r>
          </a:p>
          <a:p>
            <a:pPr marL="719138" marR="0" lvl="1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 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1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Basic Research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= 1-year project / 2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years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open in SAP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C3C65D-6136-19AF-D394-30DCAB4A3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22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583807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C77BC-C4BA-861C-6A2F-2D42C58DB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66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allocation</a:t>
            </a:r>
            <a:r>
              <a:rPr kumimoji="0" lang="nl-NL" sz="66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of basic research </a:t>
            </a:r>
            <a:r>
              <a:rPr kumimoji="0" lang="nl-NL" sz="66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funding</a:t>
            </a:r>
            <a:r>
              <a:rPr kumimoji="0" lang="nl-NL" sz="66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C9823-18BB-B72E-9991-DBEA7D1F7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25" y="2298032"/>
            <a:ext cx="15699575" cy="5592331"/>
          </a:xfrm>
        </p:spPr>
        <p:txBody>
          <a:bodyPr/>
          <a:lstStyle/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Budget is made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available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on a Grant code</a:t>
            </a: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The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total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budget is made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available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at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the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start of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the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allocated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period</a:t>
            </a:r>
            <a:endParaRPr kumimoji="0" lang="nl-NL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After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the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end date in SAP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the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remaining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budget returns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to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BOF! </a:t>
            </a: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The next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allocation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of 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Basic Research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Funding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will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be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 on a new Grant code</a:t>
            </a:r>
            <a:endParaRPr kumimoji="0" lang="nl-NL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6E6E1C-AB07-44A1-5FA1-7921F8EC6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23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8089143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Start of the basic research funding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pPr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6650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C77BC-C4BA-861C-6A2F-2D42C58DB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66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Start of </a:t>
            </a:r>
            <a:r>
              <a:rPr kumimoji="0" lang="nl-NL" sz="66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the</a:t>
            </a:r>
            <a:r>
              <a:rPr kumimoji="0" lang="nl-NL" sz="66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basic research </a:t>
            </a:r>
            <a:r>
              <a:rPr kumimoji="0" lang="nl-NL" sz="66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funding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C9823-18BB-B72E-9991-DBEA7D1F7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25" y="2298032"/>
            <a:ext cx="15699575" cy="5592331"/>
          </a:xfrm>
        </p:spPr>
        <p:txBody>
          <a:bodyPr/>
          <a:lstStyle/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6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2024! </a:t>
            </a: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Applications </a:t>
            </a:r>
            <a:r>
              <a:rPr kumimoji="0" lang="nl-NL" sz="6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can</a:t>
            </a:r>
            <a:r>
              <a:rPr kumimoji="0" lang="nl-NL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6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be</a:t>
            </a:r>
            <a:r>
              <a:rPr kumimoji="0" lang="nl-NL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6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submitted</a:t>
            </a:r>
            <a:r>
              <a:rPr kumimoji="0" lang="nl-NL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6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from</a:t>
            </a:r>
            <a:r>
              <a:rPr kumimoji="0" lang="nl-NL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end of </a:t>
            </a:r>
            <a:r>
              <a:rPr kumimoji="0" lang="nl-NL" sz="6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June</a:t>
            </a:r>
            <a:r>
              <a:rPr kumimoji="0" lang="nl-NL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2024 on</a:t>
            </a: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Start date </a:t>
            </a:r>
            <a:r>
              <a:rPr kumimoji="0" lang="nl-NL" sz="6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= 1/1/2024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6E6E1C-AB07-44A1-5FA1-7921F8EC6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25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334223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use of the basic research funding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96699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C77BC-C4BA-861C-6A2F-2D42C58DB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66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use</a:t>
            </a:r>
            <a:r>
              <a:rPr kumimoji="0" lang="nl-NL" sz="66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of </a:t>
            </a:r>
            <a:r>
              <a:rPr kumimoji="0" lang="nl-NL" sz="66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the</a:t>
            </a:r>
            <a:r>
              <a:rPr kumimoji="0" lang="nl-NL" sz="66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basic research </a:t>
            </a:r>
            <a:r>
              <a:rPr kumimoji="0" lang="nl-NL" sz="66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funding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C9823-18BB-B72E-9991-DBEA7D1F7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25" y="1540042"/>
            <a:ext cx="15699575" cy="6350321"/>
          </a:xfrm>
        </p:spPr>
        <p:txBody>
          <a:bodyPr>
            <a:normAutofit lnSpcReduction="10000"/>
          </a:bodyPr>
          <a:lstStyle/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Basic Research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lang="nl-NL" sz="4400" dirty="0" err="1">
                <a:solidFill>
                  <a:srgbClr val="FF0000"/>
                </a:solidFill>
                <a:latin typeface="UGent Panno Text" panose="02000506040000040003" pitchFamily="2" charset="0"/>
              </a:rPr>
              <a:t>can</a:t>
            </a:r>
            <a:r>
              <a:rPr lang="nl-NL" sz="4400" dirty="0">
                <a:solidFill>
                  <a:srgbClr val="FF0000"/>
                </a:solidFill>
                <a:latin typeface="UGent Panno Text" panose="02000506040000040003" pitchFamily="2" charset="0"/>
              </a:rPr>
              <a:t> </a:t>
            </a:r>
            <a:r>
              <a:rPr lang="nl-NL" sz="4400" dirty="0" err="1">
                <a:solidFill>
                  <a:srgbClr val="FF0000"/>
                </a:solidFill>
                <a:latin typeface="UGent Panno Text" panose="02000506040000040003" pitchFamily="2" charset="0"/>
              </a:rPr>
              <a:t>only</a:t>
            </a:r>
            <a:r>
              <a:rPr lang="nl-NL" sz="4400" dirty="0">
                <a:solidFill>
                  <a:srgbClr val="FF0000"/>
                </a:solidFill>
                <a:latin typeface="UGent Panno Text" panose="02000506040000040003" pitchFamily="2" charset="0"/>
              </a:rPr>
              <a:t> </a:t>
            </a:r>
            <a:r>
              <a:rPr lang="nl-NL" sz="4400" dirty="0" err="1">
                <a:solidFill>
                  <a:srgbClr val="FF0000"/>
                </a:solidFill>
                <a:latin typeface="UGent Panno Text" panose="02000506040000040003" pitchFamily="2" charset="0"/>
              </a:rPr>
              <a:t>be</a:t>
            </a:r>
            <a:r>
              <a:rPr lang="nl-NL" sz="4400" dirty="0">
                <a:solidFill>
                  <a:srgbClr val="FF0000"/>
                </a:solidFill>
                <a:latin typeface="UGent Panno Text" panose="02000506040000040003" pitchFamily="2" charset="0"/>
              </a:rPr>
              <a:t> </a:t>
            </a:r>
            <a:r>
              <a:rPr lang="nl-NL" sz="4400" dirty="0" err="1">
                <a:solidFill>
                  <a:srgbClr val="FF0000"/>
                </a:solidFill>
                <a:latin typeface="UGent Panno Text" panose="02000506040000040003" pitchFamily="2" charset="0"/>
              </a:rPr>
              <a:t>used</a:t>
            </a:r>
            <a:r>
              <a:rPr lang="nl-NL" sz="4400" dirty="0">
                <a:solidFill>
                  <a:srgbClr val="FF0000"/>
                </a:solidFill>
                <a:latin typeface="UGent Panno Text" panose="02000506040000040003" pitchFamily="2" charset="0"/>
              </a:rPr>
              <a:t> </a:t>
            </a:r>
            <a:r>
              <a:rPr lang="nl-NL" sz="4400" dirty="0" err="1">
                <a:solidFill>
                  <a:srgbClr val="FF0000"/>
                </a:solidFill>
                <a:latin typeface="UGent Panno Text" panose="02000506040000040003" pitchFamily="2" charset="0"/>
              </a:rPr>
              <a:t>for</a:t>
            </a:r>
            <a:r>
              <a:rPr lang="nl-NL" sz="4400" dirty="0">
                <a:solidFill>
                  <a:srgbClr val="FF0000"/>
                </a:solidFill>
                <a:latin typeface="UGent Panno Text" panose="02000506040000040003" pitchFamily="2" charset="0"/>
              </a:rPr>
              <a:t> research-</a:t>
            </a:r>
            <a:r>
              <a:rPr lang="nl-NL" sz="4400" dirty="0" err="1">
                <a:solidFill>
                  <a:srgbClr val="FF0000"/>
                </a:solidFill>
                <a:latin typeface="UGent Panno Text" panose="02000506040000040003" pitchFamily="2" charset="0"/>
              </a:rPr>
              <a:t>related</a:t>
            </a:r>
            <a:r>
              <a:rPr lang="nl-NL" sz="4400" dirty="0">
                <a:solidFill>
                  <a:srgbClr val="FF0000"/>
                </a:solidFill>
                <a:latin typeface="UGent Panno Text" panose="02000506040000040003" pitchFamily="2" charset="0"/>
              </a:rPr>
              <a:t> </a:t>
            </a:r>
            <a:r>
              <a:rPr lang="nl-NL" sz="4400" dirty="0" err="1">
                <a:solidFill>
                  <a:srgbClr val="FF0000"/>
                </a:solidFill>
                <a:latin typeface="UGent Panno Text" panose="02000506040000040003" pitchFamily="2" charset="0"/>
              </a:rPr>
              <a:t>costs</a:t>
            </a:r>
            <a:endParaRPr kumimoji="0" lang="nl-NL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Expenditures should always be made in accordance with legal provisions and UGent regulations</a:t>
            </a: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As long as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ther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e is a research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finality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,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the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 Basic Research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Funding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can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be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used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for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personnel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,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operational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costs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 and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infrastructure</a:t>
            </a:r>
            <a:endParaRPr kumimoji="0" lang="nl-NL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Two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or more ZAP members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can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combine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their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Basic Research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,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for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example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to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hire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personnel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 or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to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buy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 research </a:t>
            </a:r>
            <a:r>
              <a:rPr lang="nl-NL" sz="44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infrastructure</a:t>
            </a:r>
            <a:endParaRPr kumimoji="0" lang="nl-NL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Basis Research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cannot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be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transferred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to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a </a:t>
            </a:r>
            <a:r>
              <a:rPr kumimoji="0" lang="nl-NL" sz="4400" b="0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kas 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!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6E6E1C-AB07-44A1-5FA1-7921F8EC6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27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015624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Which </a:t>
            </a:r>
            <a:r>
              <a:rPr lang="en-US" dirty="0" err="1"/>
              <a:t>Bof</a:t>
            </a:r>
            <a:r>
              <a:rPr lang="en-US" dirty="0"/>
              <a:t> calls disappear?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pPr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56757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C77BC-C4BA-861C-6A2F-2D42C58DB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66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Which</a:t>
            </a:r>
            <a:r>
              <a:rPr kumimoji="0" lang="nl-NL" sz="66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BOF calls </a:t>
            </a:r>
            <a:r>
              <a:rPr kumimoji="0" lang="nl-NL" sz="66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disappear</a:t>
            </a:r>
            <a:r>
              <a:rPr kumimoji="0" lang="nl-NL" sz="66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C9823-18BB-B72E-9991-DBEA7D1F7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25" y="1540042"/>
            <a:ext cx="15699575" cy="6350321"/>
          </a:xfrm>
        </p:spPr>
        <p:txBody>
          <a:bodyPr>
            <a:normAutofit fontScale="92500" lnSpcReduction="10000"/>
          </a:bodyPr>
          <a:lstStyle/>
          <a:p>
            <a:r>
              <a:rPr lang="nl-NL" sz="4800" dirty="0">
                <a:latin typeface="UGent Panno Text" panose="02000506040000040003" pitchFamily="2" charset="0"/>
              </a:rPr>
              <a:t>2-4 </a:t>
            </a:r>
            <a:r>
              <a:rPr lang="nl-NL" sz="4800" dirty="0" err="1">
                <a:latin typeface="UGent Panno Text" panose="02000506040000040003" pitchFamily="2" charset="0"/>
              </a:rPr>
              <a:t>year</a:t>
            </a:r>
            <a:r>
              <a:rPr lang="nl-NL" sz="4800" dirty="0">
                <a:latin typeface="UGent Panno Text" panose="02000506040000040003" pitchFamily="2" charset="0"/>
              </a:rPr>
              <a:t> </a:t>
            </a:r>
            <a:r>
              <a:rPr lang="nl-NL" sz="4800" dirty="0" err="1">
                <a:latin typeface="UGent Panno Text" panose="02000506040000040003" pitchFamily="2" charset="0"/>
              </a:rPr>
              <a:t>projects</a:t>
            </a:r>
            <a:endParaRPr lang="nl-NL" sz="4800" dirty="0">
              <a:latin typeface="UGent Panno Text" panose="02000506040000040003" pitchFamily="2" charset="0"/>
            </a:endParaRPr>
          </a:p>
          <a:p>
            <a:r>
              <a:rPr lang="nl-NL" sz="4800" dirty="0" err="1">
                <a:latin typeface="UGent Panno Text" panose="02000506040000040003" pitchFamily="2" charset="0"/>
              </a:rPr>
              <a:t>Interdisciplinary</a:t>
            </a:r>
            <a:r>
              <a:rPr lang="nl-NL" sz="4800" dirty="0">
                <a:latin typeface="UGent Panno Text" panose="02000506040000040003" pitchFamily="2" charset="0"/>
              </a:rPr>
              <a:t> </a:t>
            </a:r>
            <a:r>
              <a:rPr lang="nl-NL" sz="4800" dirty="0" err="1">
                <a:latin typeface="UGent Panno Text" panose="02000506040000040003" pitchFamily="2" charset="0"/>
              </a:rPr>
              <a:t>projects</a:t>
            </a:r>
            <a:endParaRPr lang="nl-NL" sz="4800" dirty="0">
              <a:latin typeface="UGent Panno Text" panose="02000506040000040003" pitchFamily="2" charset="0"/>
            </a:endParaRPr>
          </a:p>
          <a:p>
            <a:r>
              <a:rPr lang="nl-NL" sz="4800" dirty="0">
                <a:latin typeface="UGent Panno Text" panose="02000506040000040003" pitchFamily="2" charset="0"/>
              </a:rPr>
              <a:t>PhD </a:t>
            </a:r>
            <a:r>
              <a:rPr lang="nl-NL" sz="4800" dirty="0" err="1">
                <a:latin typeface="UGent Panno Text" panose="02000506040000040003" pitchFamily="2" charset="0"/>
              </a:rPr>
              <a:t>scholarships</a:t>
            </a:r>
            <a:r>
              <a:rPr lang="nl-NL" sz="4800" dirty="0">
                <a:latin typeface="UGent Panno Text" panose="02000506040000040003" pitchFamily="2" charset="0"/>
              </a:rPr>
              <a:t> </a:t>
            </a:r>
          </a:p>
          <a:p>
            <a:r>
              <a:rPr lang="nl-NL" dirty="0">
                <a:latin typeface="UGent Panno Text" panose="02000506040000040003" pitchFamily="2" charset="0"/>
              </a:rPr>
              <a:t>PhD bonus</a:t>
            </a:r>
            <a:endParaRPr lang="nl-NL" sz="4800" dirty="0">
              <a:latin typeface="UGent Panno Text" panose="02000506040000040003" pitchFamily="2" charset="0"/>
            </a:endParaRPr>
          </a:p>
          <a:p>
            <a:r>
              <a:rPr lang="nl-NL" sz="4800" dirty="0">
                <a:latin typeface="UGent Panno Text" panose="02000506040000040003" pitchFamily="2" charset="0"/>
              </a:rPr>
              <a:t>GOA</a:t>
            </a:r>
          </a:p>
          <a:p>
            <a:r>
              <a:rPr lang="nl-NL" sz="4800" dirty="0">
                <a:latin typeface="UGent Panno Text" panose="02000506040000040003" pitchFamily="2" charset="0"/>
              </a:rPr>
              <a:t>Are </a:t>
            </a:r>
            <a:r>
              <a:rPr lang="nl-NL" sz="4800" b="1" dirty="0" err="1">
                <a:latin typeface="UGent Panno Text" panose="02000506040000040003" pitchFamily="2" charset="0"/>
              </a:rPr>
              <a:t>retained</a:t>
            </a:r>
            <a:r>
              <a:rPr lang="nl-NL" sz="4800" dirty="0">
                <a:latin typeface="UGent Panno Text" panose="02000506040000040003" pitchFamily="2" charset="0"/>
              </a:rPr>
              <a:t>: </a:t>
            </a:r>
            <a:r>
              <a:rPr lang="nl-NL" sz="4800" dirty="0" err="1">
                <a:latin typeface="UGent Panno Text" panose="02000506040000040003" pitchFamily="2" charset="0"/>
              </a:rPr>
              <a:t>postdoctoral</a:t>
            </a:r>
            <a:r>
              <a:rPr lang="nl-NL" sz="4800" dirty="0">
                <a:latin typeface="UGent Panno Text" panose="02000506040000040003" pitchFamily="2" charset="0"/>
              </a:rPr>
              <a:t> </a:t>
            </a:r>
            <a:r>
              <a:rPr lang="nl-NL" sz="4800" dirty="0" err="1">
                <a:latin typeface="UGent Panno Text" panose="02000506040000040003" pitchFamily="2" charset="0"/>
              </a:rPr>
              <a:t>scholarships</a:t>
            </a:r>
            <a:r>
              <a:rPr lang="nl-NL" sz="4800" dirty="0">
                <a:latin typeface="UGent Panno Text" panose="02000506040000040003" pitchFamily="2" charset="0"/>
              </a:rPr>
              <a:t>, </a:t>
            </a:r>
            <a:r>
              <a:rPr lang="nl-NL" sz="4800" dirty="0" err="1">
                <a:latin typeface="UGent Panno Text" panose="02000506040000040003" pitchFamily="2" charset="0"/>
              </a:rPr>
              <a:t>doctoral</a:t>
            </a:r>
            <a:r>
              <a:rPr lang="nl-NL" sz="4800" dirty="0">
                <a:latin typeface="UGent Panno Text" panose="02000506040000040003" pitchFamily="2" charset="0"/>
              </a:rPr>
              <a:t> </a:t>
            </a:r>
            <a:r>
              <a:rPr lang="nl-NL" sz="4800" dirty="0" err="1">
                <a:latin typeface="UGent Panno Text" panose="02000506040000040003" pitchFamily="2" charset="0"/>
              </a:rPr>
              <a:t>scholarships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developing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countries</a:t>
            </a:r>
            <a:r>
              <a:rPr lang="nl-NL" dirty="0">
                <a:latin typeface="UGent Panno Text" panose="02000506040000040003" pitchFamily="2" charset="0"/>
              </a:rPr>
              <a:t>, </a:t>
            </a:r>
            <a:r>
              <a:rPr lang="nl-NL" dirty="0" err="1">
                <a:latin typeface="UGent Panno Text" panose="02000506040000040003" pitchFamily="2" charset="0"/>
              </a:rPr>
              <a:t>doctoral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scholarship</a:t>
            </a:r>
            <a:r>
              <a:rPr lang="nl-NL" dirty="0">
                <a:latin typeface="UGent Panno Text" panose="02000506040000040003" pitchFamily="2" charset="0"/>
              </a:rPr>
              <a:t> in </a:t>
            </a:r>
            <a:r>
              <a:rPr lang="nl-NL" dirty="0" err="1">
                <a:latin typeface="UGent Panno Text" panose="02000506040000040003" pitchFamily="2" charset="0"/>
              </a:rPr>
              <a:t>collaboration</a:t>
            </a:r>
            <a:r>
              <a:rPr lang="nl-NL" dirty="0">
                <a:latin typeface="UGent Panno Text" panose="02000506040000040003" pitchFamily="2" charset="0"/>
              </a:rPr>
              <a:t> </a:t>
            </a:r>
            <a:r>
              <a:rPr lang="nl-NL" dirty="0" err="1">
                <a:latin typeface="UGent Panno Text" panose="02000506040000040003" pitchFamily="2" charset="0"/>
              </a:rPr>
              <a:t>with</a:t>
            </a:r>
            <a:r>
              <a:rPr lang="nl-NL" dirty="0">
                <a:latin typeface="UGent Panno Text" panose="02000506040000040003" pitchFamily="2" charset="0"/>
              </a:rPr>
              <a:t> UNU-CRIS, GUGC and Blue </a:t>
            </a:r>
            <a:r>
              <a:rPr lang="nl-NL" dirty="0" err="1">
                <a:latin typeface="UGent Panno Text" panose="02000506040000040003" pitchFamily="2" charset="0"/>
              </a:rPr>
              <a:t>Growth</a:t>
            </a:r>
            <a:r>
              <a:rPr lang="nl-NL" dirty="0">
                <a:latin typeface="UGent Panno Text" panose="02000506040000040003" pitchFamily="2" charset="0"/>
              </a:rPr>
              <a:t>,</a:t>
            </a:r>
            <a:r>
              <a:rPr lang="nl-NL" sz="4800" dirty="0">
                <a:latin typeface="UGent Panno Text" panose="02000506040000040003" pitchFamily="2" charset="0"/>
              </a:rPr>
              <a:t> and basic research </a:t>
            </a:r>
            <a:r>
              <a:rPr lang="nl-NL" sz="4800" dirty="0" err="1">
                <a:latin typeface="UGent Panno Text" panose="02000506040000040003" pitchFamily="2" charset="0"/>
              </a:rPr>
              <a:t>infrastructure</a:t>
            </a:r>
            <a:r>
              <a:rPr lang="nl-NL" sz="4800" dirty="0">
                <a:latin typeface="UGent Panno Text" panose="02000506040000040003" pitchFamily="2" charset="0"/>
              </a:rPr>
              <a:t> (</a:t>
            </a:r>
            <a:r>
              <a:rPr lang="nl-NL" sz="4800" dirty="0" err="1">
                <a:latin typeface="UGent Panno Text" panose="02000506040000040003" pitchFamily="2" charset="0"/>
              </a:rPr>
              <a:t>occasionally</a:t>
            </a:r>
            <a:r>
              <a:rPr lang="nl-NL" sz="4800" dirty="0">
                <a:latin typeface="UGent Panno Text" panose="02000506040000040003" pitchFamily="2" charset="0"/>
              </a:rPr>
              <a:t>)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6E6E1C-AB07-44A1-5FA1-7921F8EC6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29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95608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For whom?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01868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Useful information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pPr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76732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C77BC-C4BA-861C-6A2F-2D42C58DB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66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Useful</a:t>
            </a:r>
            <a:r>
              <a:rPr kumimoji="0" lang="nl-NL" sz="66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66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informations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C9823-18BB-B72E-9991-DBEA7D1F76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25" y="1540042"/>
            <a:ext cx="15699575" cy="6350321"/>
          </a:xfrm>
        </p:spPr>
        <p:txBody>
          <a:bodyPr>
            <a:normAutofit/>
          </a:bodyPr>
          <a:lstStyle/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Webpage Basic Research 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F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unding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: </a:t>
            </a:r>
          </a:p>
          <a:p>
            <a:pPr marL="85725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  <a:hlinkClick r:id="rId2"/>
              </a:rPr>
              <a:t>https://www.ugent.be/en/research/funding/bof/basic-research-funding/overview.htm</a:t>
            </a:r>
            <a:r>
              <a:rPr lang="nl-NL" sz="4400" dirty="0">
                <a:solidFill>
                  <a:prstClr val="black"/>
                </a:solidFill>
                <a:latin typeface="UGent Panno Text" panose="02000506040000040003" pitchFamily="2" charset="0"/>
              </a:rPr>
              <a:t> </a:t>
            </a: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FAQ Basic Research </a:t>
            </a:r>
            <a:r>
              <a:rPr kumimoji="0" lang="nl-NL" sz="4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:</a:t>
            </a:r>
          </a:p>
          <a:p>
            <a:pPr marL="85725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hlinkClick r:id="rId3"/>
              </a:rPr>
              <a:t>https://www.ugent.be/en/research/funding/bof/basic-research-funding/faq.htm</a:t>
            </a:r>
            <a:endParaRPr kumimoji="0" lang="nl-NL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Email </a:t>
            </a:r>
            <a:r>
              <a:rPr kumimoji="0" lang="nl-NL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hlinkClick r:id="rId4"/>
              </a:rPr>
              <a:t>bof@ugent.be</a:t>
            </a:r>
            <a:endParaRPr kumimoji="0" lang="nl-NL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6E6E1C-AB07-44A1-5FA1-7921F8EC6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31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88993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3337" y="1518000"/>
            <a:ext cx="7416000" cy="5769600"/>
          </a:xfrm>
        </p:spPr>
        <p:txBody>
          <a:bodyPr/>
          <a:lstStyle/>
          <a:p>
            <a:br>
              <a:rPr lang="en-GB" dirty="0"/>
            </a:br>
            <a:br>
              <a:rPr lang="en-GB" dirty="0"/>
            </a:br>
            <a:r>
              <a:rPr lang="en-GB" cap="all" dirty="0"/>
              <a:t>Research department</a:t>
            </a:r>
            <a:br>
              <a:rPr lang="en-GB" dirty="0"/>
            </a:br>
            <a:br>
              <a:rPr lang="en-GB" dirty="0"/>
            </a:br>
            <a:r>
              <a:rPr lang="en-GB" dirty="0"/>
              <a:t>E	BOF@ugent.be</a:t>
            </a:r>
            <a:br>
              <a:rPr lang="en-GB" dirty="0"/>
            </a:br>
            <a:r>
              <a:rPr lang="en-GB" dirty="0"/>
              <a:t>T	+32 9 264 30 27</a:t>
            </a:r>
            <a:br>
              <a:rPr lang="en-GB" dirty="0"/>
            </a:br>
            <a:br>
              <a:rPr lang="en-GB" dirty="0"/>
            </a:br>
            <a:br>
              <a:rPr lang="en-GB" dirty="0"/>
            </a:br>
            <a:r>
              <a:rPr lang="en-GB" dirty="0"/>
              <a:t>www.ugent.be</a:t>
            </a:r>
            <a:br>
              <a:rPr lang="en-GB" dirty="0"/>
            </a:br>
            <a:endParaRPr lang="en-GB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/>
              <a:t>Universiteit Gent</a:t>
            </a:r>
            <a:br>
              <a:rPr lang="nl-NL" dirty="0"/>
            </a:br>
            <a:r>
              <a:rPr lang="nl-NL"/>
              <a:t>@ugent</a:t>
            </a:r>
          </a:p>
          <a:p>
            <a:r>
              <a:rPr lang="nl-NL"/>
              <a:t>@ugent</a:t>
            </a:r>
            <a:br>
              <a:rPr lang="nl-NL" dirty="0"/>
            </a:br>
            <a:r>
              <a:rPr lang="nl-NL" dirty="0" err="1"/>
              <a:t>Ghent</a:t>
            </a:r>
            <a:r>
              <a:rPr lang="nl-NL" dirty="0"/>
              <a:t> University</a:t>
            </a:r>
          </a:p>
          <a:p>
            <a:endParaRPr lang="nl-NL" dirty="0"/>
          </a:p>
        </p:txBody>
      </p:sp>
      <p:pic>
        <p:nvPicPr>
          <p:cNvPr id="5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2000" y="3161604"/>
            <a:ext cx="280417" cy="335281"/>
          </a:xfrm>
          <a:prstGeom prst="rect">
            <a:avLst/>
          </a:prstGeom>
        </p:spPr>
      </p:pic>
      <p:pic>
        <p:nvPicPr>
          <p:cNvPr id="8" name="Picture 11">
            <a:extLst>
              <a:ext uri="{FF2B5EF4-FFF2-40B4-BE49-F238E27FC236}">
                <a16:creationId xmlns:a16="http://schemas.microsoft.com/office/drawing/2014/main" id="{CF8DD65F-62E1-45CA-89DA-8B29A31084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0351" y="4122000"/>
            <a:ext cx="280643" cy="280800"/>
          </a:xfrm>
          <a:prstGeom prst="rect">
            <a:avLst/>
          </a:prstGeom>
        </p:spPr>
      </p:pic>
      <p:pic>
        <p:nvPicPr>
          <p:cNvPr id="9" name="Picture 12">
            <a:extLst>
              <a:ext uri="{FF2B5EF4-FFF2-40B4-BE49-F238E27FC236}">
                <a16:creationId xmlns:a16="http://schemas.microsoft.com/office/drawing/2014/main" id="{AAA307C7-FBB5-4120-AA97-8FFF157E35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0351" y="4560042"/>
            <a:ext cx="280417" cy="280417"/>
          </a:xfrm>
          <a:prstGeom prst="rect">
            <a:avLst/>
          </a:prstGeom>
        </p:spPr>
      </p:pic>
      <p:pic>
        <p:nvPicPr>
          <p:cNvPr id="10" name="Picture Placeholder 27">
            <a:hlinkClick r:id="rId5"/>
            <a:extLst>
              <a:ext uri="{FF2B5EF4-FFF2-40B4-BE49-F238E27FC236}">
                <a16:creationId xmlns:a16="http://schemas.microsoft.com/office/drawing/2014/main" id="{F2604757-CFBF-575E-0205-249CEED70CB6}"/>
              </a:ext>
            </a:extLst>
          </p:cNvPr>
          <p:cNvPicPr>
            <a:picLocks noGrp="1"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 t="220" b="220"/>
          <a:stretch>
            <a:fillRect/>
          </a:stretch>
        </p:blipFill>
        <p:spPr>
          <a:xfrm>
            <a:off x="8709606" y="3665782"/>
            <a:ext cx="280417" cy="2804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EDA9AB1-E4D9-853E-AF39-886E1B253F96}"/>
              </a:ext>
            </a:extLst>
          </p:cNvPr>
          <p:cNvSpPr txBox="1"/>
          <p:nvPr/>
        </p:nvSpPr>
        <p:spPr>
          <a:xfrm>
            <a:off x="1215984" y="1331133"/>
            <a:ext cx="14497257" cy="9171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</a:rPr>
              <a:t>BOF-team: Griet De Geyter – An Moors – Cédrique Walthoff-Borm – Doreen Rogier</a:t>
            </a:r>
            <a:br>
              <a:rPr lang="en-GB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3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0118" y="252000"/>
            <a:ext cx="15705282" cy="863693"/>
          </a:xfrm>
        </p:spPr>
        <p:txBody>
          <a:bodyPr anchor="t" anchorCtr="0"/>
          <a:lstStyle/>
          <a:p>
            <a:r>
              <a:rPr lang="en-GB" dirty="0"/>
              <a:t>FOR WHOM?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2825" y="1528799"/>
            <a:ext cx="15699575" cy="6126643"/>
          </a:xfrm>
        </p:spPr>
        <p:txBody>
          <a:bodyPr>
            <a:normAutofit/>
          </a:bodyPr>
          <a:lstStyle/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ZAP target </a:t>
            </a:r>
            <a:r>
              <a:rPr kumimoji="0" lang="nl-NL" sz="7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group</a:t>
            </a:r>
            <a:r>
              <a:rPr kumimoji="0" lang="nl-NL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7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based</a:t>
            </a:r>
            <a:r>
              <a:rPr kumimoji="0" lang="nl-NL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on </a:t>
            </a:r>
            <a:r>
              <a:rPr kumimoji="0" lang="nl-NL" sz="7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appointment</a:t>
            </a:r>
            <a:endParaRPr kumimoji="0" lang="nl-NL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Active in research (3 criteria)</a:t>
            </a: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lang="nl-NL" sz="7200" dirty="0" err="1">
                <a:solidFill>
                  <a:prstClr val="black"/>
                </a:solidFill>
                <a:latin typeface="UGent Panno Text" panose="02000506040000040003" pitchFamily="2" charset="0"/>
              </a:rPr>
              <a:t>Estimation</a:t>
            </a:r>
            <a:r>
              <a:rPr lang="nl-NL" sz="7200" dirty="0">
                <a:solidFill>
                  <a:prstClr val="black"/>
                </a:solidFill>
                <a:latin typeface="UGent Panno Text" panose="02000506040000040003" pitchFamily="2" charset="0"/>
              </a:rPr>
              <a:t>: </a:t>
            </a:r>
            <a:r>
              <a:rPr kumimoji="0" lang="nl-NL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+/- 1.100 ZAP members </a:t>
            </a:r>
            <a:r>
              <a:rPr kumimoji="0" lang="nl-NL" sz="7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will</a:t>
            </a:r>
            <a:r>
              <a:rPr kumimoji="0" lang="nl-NL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7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be</a:t>
            </a:r>
            <a:r>
              <a:rPr kumimoji="0" lang="nl-NL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7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eligible</a:t>
            </a:r>
            <a:r>
              <a:rPr kumimoji="0" lang="nl-NL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7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to</a:t>
            </a:r>
            <a:r>
              <a:rPr kumimoji="0" lang="nl-NL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7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receive</a:t>
            </a:r>
            <a:r>
              <a:rPr kumimoji="0" lang="nl-NL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Basic Research </a:t>
            </a:r>
            <a:r>
              <a:rPr kumimoji="0" lang="nl-NL" sz="7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endParaRPr kumimoji="0" lang="nl-NL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536575" marR="0" lvl="0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endParaRPr kumimoji="0" lang="nl-NL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4856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0118" y="252000"/>
            <a:ext cx="15705282" cy="863693"/>
          </a:xfrm>
        </p:spPr>
        <p:txBody>
          <a:bodyPr anchor="t" anchorCtr="0"/>
          <a:lstStyle/>
          <a:p>
            <a:r>
              <a:rPr lang="en-GB" dirty="0"/>
              <a:t>ZAP target group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sz="4800" b="1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All</a:t>
            </a:r>
            <a:r>
              <a:rPr lang="nl-NL" sz="48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ZAP members </a:t>
            </a:r>
            <a:r>
              <a:rPr lang="nl-NL" sz="4800" b="1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with</a:t>
            </a:r>
            <a:r>
              <a:rPr lang="nl-NL" sz="48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a ZAP </a:t>
            </a:r>
            <a:r>
              <a:rPr lang="nl-NL" sz="4800" b="1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appointment</a:t>
            </a:r>
            <a:r>
              <a:rPr lang="nl-NL" sz="48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of at </a:t>
            </a:r>
            <a:r>
              <a:rPr lang="nl-NL" sz="4800" b="1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least</a:t>
            </a:r>
            <a:r>
              <a:rPr lang="nl-NL" sz="48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50%</a:t>
            </a:r>
            <a:endParaRPr lang="nl-NL" sz="4800" b="1" dirty="0">
              <a:solidFill>
                <a:srgbClr val="333333"/>
              </a:solidFill>
              <a:latin typeface="UGent Panno Text" panose="02000506040000040003" pitchFamily="2" charset="0"/>
            </a:endParaRPr>
          </a:p>
          <a:p>
            <a:r>
              <a:rPr lang="nl-NL" sz="4800" b="1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Part-time</a:t>
            </a:r>
            <a:r>
              <a:rPr lang="nl-NL" sz="48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ZAP members (5% - 45%)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in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combination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with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a </a:t>
            </a:r>
            <a:r>
              <a:rPr lang="nl-NL" sz="4800" b="1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clinical</a:t>
            </a:r>
            <a:r>
              <a:rPr lang="nl-NL" sz="48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</a:t>
            </a:r>
            <a:r>
              <a:rPr lang="nl-NL" sz="4800" b="1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position</a:t>
            </a:r>
            <a:r>
              <a:rPr lang="nl-NL" sz="48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at </a:t>
            </a:r>
            <a:r>
              <a:rPr lang="nl-NL" sz="4800" b="1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UZGent</a:t>
            </a:r>
            <a:r>
              <a:rPr lang="nl-NL" sz="48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(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with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a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combined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employment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of at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least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50%)</a:t>
            </a:r>
          </a:p>
          <a:p>
            <a:r>
              <a:rPr lang="nl-NL" sz="4800" b="1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Part-time</a:t>
            </a:r>
            <a:r>
              <a:rPr lang="nl-NL" sz="48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ZAP members (5%-45%)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in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combination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with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an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appointment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as </a:t>
            </a:r>
            <a:r>
              <a:rPr lang="en-US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a </a:t>
            </a:r>
            <a:r>
              <a:rPr lang="en-US" sz="48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professor at GUGC 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(Ghent University Global Campus – Korea) (</a:t>
            </a:r>
            <a:r>
              <a:rPr lang="en-US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with a combined employment of at least 50%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)</a:t>
            </a:r>
          </a:p>
          <a:p>
            <a:r>
              <a:rPr lang="nl-NL" sz="4800" b="1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Part-time</a:t>
            </a:r>
            <a:r>
              <a:rPr lang="nl-NL" sz="48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ZAP members (10% - 45%) </a:t>
            </a:r>
            <a:r>
              <a:rPr lang="en-US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in combination with a </a:t>
            </a:r>
            <a:r>
              <a:rPr lang="en-US" sz="48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second Ghent University appointment</a:t>
            </a:r>
            <a:r>
              <a:rPr lang="en-US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, with a combined employment of at least 50%: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Postdoctoral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scientific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staff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member UGent (</a:t>
            </a:r>
            <a:r>
              <a:rPr lang="nl-NL" sz="4800" b="0" i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WP3, 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IDC-coördinator), Doctoral assistent, FWO postdoc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mandate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, Postdoc imec (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with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UGent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affiliation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, Postdoc VIB (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with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UGent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affiliation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), Postdoc GUGC, Vlerick Business School,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UZGent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non-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clinical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position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, Lector/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associate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lector (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integration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staff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), ATP </a:t>
            </a:r>
            <a:r>
              <a:rPr lang="nl-NL" sz="4800" b="0" i="0" dirty="0" err="1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with</a:t>
            </a:r>
            <a:r>
              <a:rPr lang="nl-NL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 PhD</a:t>
            </a:r>
          </a:p>
          <a:p>
            <a:r>
              <a:rPr lang="en-US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ZAP members must belong to the ZAP target group for </a:t>
            </a:r>
            <a:r>
              <a:rPr lang="en-US" sz="4800" b="1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at least 6 months </a:t>
            </a:r>
            <a:r>
              <a:rPr lang="en-US" sz="4800" b="0" i="0" dirty="0">
                <a:solidFill>
                  <a:srgbClr val="333333"/>
                </a:solidFill>
                <a:effectLst/>
                <a:latin typeface="UGent Panno Text" panose="02000506040000040003" pitchFamily="2" charset="0"/>
              </a:rPr>
              <a:t>in the calendar year for which the Basic Research Funding is requested</a:t>
            </a:r>
            <a:endParaRPr lang="en-GB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966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66C57-F019-3FE3-3132-EFC7CE0F3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Zap target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E282C-C7E9-C84E-BF3A-080D1431D9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5725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Are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not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eligible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: </a:t>
            </a:r>
          </a:p>
          <a:p>
            <a:pPr marL="1169988" marR="0" lvl="1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Guest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professors (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paid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or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unpaid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)</a:t>
            </a:r>
          </a:p>
          <a:p>
            <a:pPr marL="1169988" marR="0" lvl="1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Promoters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of BOF Methusalem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 </a:t>
            </a:r>
          </a:p>
          <a:p>
            <a:pPr marL="1169988" marR="0" lvl="1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Promoters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of BOF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Starting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grants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</a:p>
          <a:p>
            <a:pPr marL="1305775" marR="0" lvl="2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  <a:sym typeface="Wingdings" panose="05000000000000000000" pitchFamily="2" charset="2"/>
              </a:rPr>
              <a:t>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Exception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: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Starting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grant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ending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within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6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months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of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the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calendar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for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which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the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Basic Research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5400" b="0" i="0" u="none" strike="noStrike" kern="1200" cap="none" spc="0" normalizeH="0" baseline="0" noProof="0" dirty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is </a:t>
            </a:r>
            <a:r>
              <a:rPr kumimoji="0" lang="nl-NL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requested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678512-7804-535E-952B-64677A7F5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403334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9DD1F-FD52-DEF3-FAA2-69778E4C6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Active in research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677E0-4F79-AAE3-CF9F-66C8D02E41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6400" indent="0">
              <a:buNone/>
            </a:pPr>
            <a:r>
              <a:rPr lang="nl-NL" dirty="0" err="1"/>
              <a:t>Only</a:t>
            </a:r>
            <a:r>
              <a:rPr lang="nl-NL" dirty="0"/>
              <a:t> ZAP members </a:t>
            </a:r>
            <a:r>
              <a:rPr lang="nl-NL" dirty="0" err="1"/>
              <a:t>belonging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target </a:t>
            </a:r>
            <a:r>
              <a:rPr lang="nl-NL" dirty="0" err="1"/>
              <a:t>group</a:t>
            </a:r>
            <a:r>
              <a:rPr lang="nl-NL" dirty="0"/>
              <a:t> </a:t>
            </a:r>
            <a:r>
              <a:rPr lang="nl-NL" dirty="0" err="1"/>
              <a:t>who</a:t>
            </a:r>
            <a:r>
              <a:rPr lang="nl-NL" dirty="0"/>
              <a:t> </a:t>
            </a:r>
            <a:r>
              <a:rPr lang="nl-NL" dirty="0" err="1"/>
              <a:t>can</a:t>
            </a:r>
            <a:r>
              <a:rPr lang="nl-NL" dirty="0"/>
              <a:t> </a:t>
            </a:r>
            <a:r>
              <a:rPr lang="nl-NL" dirty="0" err="1"/>
              <a:t>demonstrate</a:t>
            </a:r>
            <a:r>
              <a:rPr lang="nl-NL" dirty="0"/>
              <a:t> </a:t>
            </a:r>
            <a:r>
              <a:rPr lang="nl-NL" dirty="0" err="1"/>
              <a:t>that</a:t>
            </a:r>
            <a:r>
              <a:rPr lang="nl-NL" dirty="0"/>
              <a:t> </a:t>
            </a:r>
            <a:r>
              <a:rPr lang="nl-NL" dirty="0" err="1"/>
              <a:t>they</a:t>
            </a:r>
            <a:r>
              <a:rPr lang="nl-NL" dirty="0"/>
              <a:t> meet </a:t>
            </a:r>
            <a:r>
              <a:rPr lang="nl-NL" dirty="0" err="1"/>
              <a:t>the</a:t>
            </a:r>
            <a:r>
              <a:rPr lang="nl-NL" dirty="0"/>
              <a:t> 3 </a:t>
            </a:r>
            <a:r>
              <a:rPr lang="nl-NL" dirty="0" err="1"/>
              <a:t>requirements</a:t>
            </a:r>
            <a:r>
              <a:rPr lang="nl-NL" dirty="0"/>
              <a:t> on research </a:t>
            </a:r>
            <a:r>
              <a:rPr lang="nl-NL" dirty="0" err="1"/>
              <a:t>activities</a:t>
            </a:r>
            <a:r>
              <a:rPr lang="nl-NL" dirty="0"/>
              <a:t>, </a:t>
            </a:r>
            <a:r>
              <a:rPr lang="nl-NL" dirty="0" err="1"/>
              <a:t>qualify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Basic Research </a:t>
            </a:r>
            <a:r>
              <a:rPr lang="nl-NL" dirty="0" err="1"/>
              <a:t>Funding</a:t>
            </a:r>
            <a:r>
              <a:rPr lang="nl-NL" dirty="0"/>
              <a:t>:</a:t>
            </a:r>
          </a:p>
          <a:p>
            <a:pPr>
              <a:buFont typeface="Wingdings" panose="05000000000000000000" pitchFamily="2" charset="2"/>
              <a:buChar char="à"/>
            </a:pPr>
            <a:r>
              <a:rPr lang="nl-NL" dirty="0"/>
              <a:t> </a:t>
            </a:r>
            <a:r>
              <a:rPr lang="nl-NL" dirty="0" err="1"/>
              <a:t>External</a:t>
            </a:r>
            <a:r>
              <a:rPr lang="nl-NL" dirty="0"/>
              <a:t> research </a:t>
            </a:r>
            <a:r>
              <a:rPr lang="nl-NL" dirty="0" err="1"/>
              <a:t>funding</a:t>
            </a:r>
            <a:endParaRPr lang="nl-NL" dirty="0"/>
          </a:p>
          <a:p>
            <a:pPr>
              <a:buFont typeface="Wingdings" panose="05000000000000000000" pitchFamily="2" charset="2"/>
              <a:buChar char="à"/>
            </a:pPr>
            <a:r>
              <a:rPr lang="nl-NL" dirty="0"/>
              <a:t> </a:t>
            </a:r>
            <a:r>
              <a:rPr lang="nl-NL" dirty="0" err="1"/>
              <a:t>Scientific</a:t>
            </a:r>
            <a:r>
              <a:rPr lang="nl-NL" dirty="0"/>
              <a:t> </a:t>
            </a:r>
            <a:r>
              <a:rPr lang="nl-NL" dirty="0" err="1"/>
              <a:t>publication</a:t>
            </a:r>
            <a:endParaRPr lang="nl-NL" dirty="0"/>
          </a:p>
          <a:p>
            <a:pPr>
              <a:buFont typeface="Wingdings" panose="05000000000000000000" pitchFamily="2" charset="2"/>
              <a:buChar char="à"/>
            </a:pPr>
            <a:r>
              <a:rPr lang="nl-NL" dirty="0"/>
              <a:t> </a:t>
            </a:r>
            <a:r>
              <a:rPr lang="nl-NL" dirty="0" err="1"/>
              <a:t>Supervision</a:t>
            </a:r>
            <a:r>
              <a:rPr lang="nl-NL" dirty="0"/>
              <a:t> of a PhD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79BBAD-4777-BA94-078D-48B4DD76D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3013977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10B82-9F90-64DF-C8B8-41E3825A4D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4800" b="1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Which</a:t>
            </a:r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3 research </a:t>
            </a:r>
            <a:r>
              <a:rPr kumimoji="0" lang="nl-NL" sz="4800" b="1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activities</a:t>
            </a:r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have </a:t>
            </a:r>
            <a:r>
              <a:rPr kumimoji="0" lang="nl-NL" sz="480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to</a:t>
            </a:r>
            <a:r>
              <a:rPr kumimoji="0" lang="nl-NL" sz="480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be</a:t>
            </a:r>
            <a:r>
              <a:rPr kumimoji="0" lang="nl-NL" sz="480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demonstrated</a:t>
            </a:r>
            <a:r>
              <a:rPr kumimoji="0" lang="nl-NL" sz="480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to</a:t>
            </a:r>
            <a:r>
              <a:rPr kumimoji="0" lang="nl-NL" sz="480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qualiyfy</a:t>
            </a:r>
            <a:r>
              <a:rPr kumimoji="0" lang="nl-NL" sz="480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for</a:t>
            </a:r>
            <a:r>
              <a:rPr kumimoji="0" lang="nl-NL" sz="480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the</a:t>
            </a:r>
            <a:r>
              <a:rPr kumimoji="0" lang="nl-NL" sz="480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basic research </a:t>
            </a:r>
            <a:r>
              <a:rPr kumimoji="0" lang="nl-NL" sz="480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funding</a:t>
            </a:r>
            <a:r>
              <a:rPr lang="nl-NL" sz="4800" dirty="0">
                <a:solidFill>
                  <a:prstClr val="black"/>
                </a:solidFill>
                <a:latin typeface="PannoTextLight"/>
              </a:rPr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529767-CE6B-6A35-2152-5F5C676DC2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5825" y="1949116"/>
            <a:ext cx="15699575" cy="5941248"/>
          </a:xfrm>
        </p:spPr>
        <p:txBody>
          <a:bodyPr>
            <a:normAutofit fontScale="92500" lnSpcReduction="10000"/>
          </a:bodyPr>
          <a:lstStyle/>
          <a:p>
            <a:pPr marL="2090738" marR="0" lvl="1" indent="-137160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/>
              <a:tabLst/>
              <a:defRPr/>
            </a:pPr>
            <a:r>
              <a:rPr kumimoji="0" lang="nl-NL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External</a:t>
            </a: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research </a:t>
            </a:r>
            <a:r>
              <a:rPr kumimoji="0" lang="nl-NL" sz="4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funding</a:t>
            </a: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granted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or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applied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for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(in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the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past 3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years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)</a:t>
            </a:r>
          </a:p>
          <a:p>
            <a:pPr marL="719138" marR="0" lvl="1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nl-NL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1169988" marR="0" lvl="1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i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s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awarded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by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a public or private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institution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after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a public and/or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competitive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call</a:t>
            </a:r>
            <a:endParaRPr kumimoji="0" lang="nl-NL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pPr marL="1169988" marR="0" lvl="1" indent="-45085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̶"/>
              <a:tabLst/>
              <a:defRPr/>
            </a:pPr>
            <a:r>
              <a:rPr lang="nl-NL" dirty="0">
                <a:solidFill>
                  <a:prstClr val="black"/>
                </a:solidFill>
                <a:latin typeface="UGent Panno Text" panose="02000506040000040003" pitchFamily="2" charset="0"/>
              </a:rPr>
              <a:t>t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he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receiving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institution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is UGent, </a:t>
            </a:r>
            <a:r>
              <a:rPr kumimoji="0" lang="nl-NL" sz="4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UZGent</a:t>
            </a:r>
            <a:r>
              <a:rPr kumimoji="0" lang="nl-NL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 or GUGC. </a:t>
            </a: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  <a:ea typeface="+mn-ea"/>
                <a:cs typeface="+mn-cs"/>
              </a:rPr>
              <a:t>For ZAP members active within a framework agreement concluded with imec or VIB, these institutions can also act as receiving institution in accordance with the provisions of the framework agreement</a:t>
            </a:r>
            <a:endParaRPr kumimoji="0" lang="nl-NL" sz="4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CBE5A1-C607-E80A-E119-EA9FA3FBC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184E0-0BD4-4705-A12B-9B71DDE63301}" type="slidenum">
              <a:rPr lang="en-GB" noProof="0" smtClean="0"/>
              <a:t>8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53600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7DA18A-E6A3-B26C-8BF7-3AB39BBA3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z="4800" b="1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Which</a:t>
            </a:r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3 research </a:t>
            </a:r>
            <a:r>
              <a:rPr kumimoji="0" lang="nl-NL" sz="4800" b="1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activities</a:t>
            </a:r>
            <a:r>
              <a:rPr kumimoji="0" lang="nl-NL" sz="4800" b="1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have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to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be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demonstrated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to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qualiyfy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for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the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 basic research </a:t>
            </a:r>
            <a:r>
              <a:rPr kumimoji="0" lang="nl-NL" sz="4800" b="0" i="0" u="sng" strike="noStrike" kern="1200" cap="all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funding</a:t>
            </a:r>
            <a:r>
              <a:rPr kumimoji="0" lang="nl-NL" sz="4800" b="0" i="0" u="sng" strike="noStrike" kern="1200" cap="all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1E64C8"/>
                  </a:solidFill>
                </a:uFill>
                <a:latin typeface="PannoTextLight"/>
                <a:ea typeface="+mj-ea"/>
                <a:cs typeface="+mj-cs"/>
              </a:rPr>
              <a:t>?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254801-77D0-26A9-B291-0DF393066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nl-NL" dirty="0"/>
          </a:p>
          <a:p>
            <a:pPr marL="86400" indent="0">
              <a:buNone/>
            </a:pPr>
            <a:r>
              <a:rPr lang="nl-NL" sz="4400" b="1" dirty="0" err="1">
                <a:latin typeface="UGent Panno Text" panose="02000506040000040003" pitchFamily="2" charset="0"/>
              </a:rPr>
              <a:t>External</a:t>
            </a:r>
            <a:r>
              <a:rPr lang="nl-NL" sz="4400" b="1" dirty="0">
                <a:latin typeface="UGent Panno Text" panose="02000506040000040003" pitchFamily="2" charset="0"/>
              </a:rPr>
              <a:t> research </a:t>
            </a:r>
            <a:r>
              <a:rPr lang="nl-NL" sz="4400" b="1" dirty="0" err="1">
                <a:latin typeface="UGent Panno Text" panose="02000506040000040003" pitchFamily="2" charset="0"/>
              </a:rPr>
              <a:t>funding</a:t>
            </a:r>
            <a:r>
              <a:rPr lang="nl-NL" sz="4400" b="1" dirty="0">
                <a:latin typeface="UGent Panno Text" panose="02000506040000040003" pitchFamily="2" charset="0"/>
              </a:rPr>
              <a:t> </a:t>
            </a:r>
            <a:r>
              <a:rPr lang="nl-NL" sz="4400" dirty="0">
                <a:latin typeface="UGent Panno Text" panose="02000506040000040003" pitchFamily="2" charset="0"/>
              </a:rPr>
              <a:t>&gt; in case of a </a:t>
            </a:r>
            <a:r>
              <a:rPr lang="nl-NL" sz="4400" b="1" dirty="0">
                <a:latin typeface="UGent Panno Text" panose="02000506040000040003" pitchFamily="2" charset="0"/>
              </a:rPr>
              <a:t>double </a:t>
            </a:r>
            <a:r>
              <a:rPr lang="nl-NL" sz="4400" b="1" dirty="0" err="1">
                <a:latin typeface="UGent Panno Text" panose="02000506040000040003" pitchFamily="2" charset="0"/>
              </a:rPr>
              <a:t>affiliation</a:t>
            </a:r>
            <a:endParaRPr lang="nl-NL" sz="4400" b="1" dirty="0">
              <a:latin typeface="UGent Panno Text" panose="02000506040000040003" pitchFamily="2" charset="0"/>
            </a:endParaRPr>
          </a:p>
          <a:p>
            <a:pPr marL="86400" indent="0">
              <a:buNone/>
            </a:pPr>
            <a:endParaRPr lang="nl-NL" sz="4400" dirty="0">
              <a:latin typeface="UGent Panno Text" panose="02000506040000040003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1/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external funding 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&gt; means external to UGent, VIB, IMEC, VLERICK, …</a:t>
            </a:r>
          </a:p>
          <a:p>
            <a:pPr marL="571500" marR="0" lvl="0" indent="-5715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Apply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as UGent ZAP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 &gt;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always OK</a:t>
            </a:r>
          </a:p>
          <a:p>
            <a:pPr marL="571500" indent="-571500" defTabSz="914400"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Apply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from your VIB/IMEC/VLERICK/… capacity 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&gt;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only OK for IMEC and VIB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Gent Panno Text" panose="02000506040000040003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2/Funding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within VIB/IMEC/VLERICK/…</a:t>
            </a:r>
          </a:p>
          <a:p>
            <a:pPr marL="571500" indent="-571500" defTabSz="914400">
              <a:lnSpc>
                <a:spcPct val="100000"/>
              </a:lnSpc>
              <a:buFont typeface="Wingdings" panose="05000000000000000000" pitchFamily="2" charset="2"/>
              <a:buChar char="Ø"/>
              <a:defRPr/>
            </a:pP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Only ok if this call is open to UGent ZAP (and not </a:t>
            </a:r>
            <a:r>
              <a:rPr kumimoji="0" lang="en-US" sz="44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only</a:t>
            </a:r>
            <a:r>
              <a:rPr kumimoji="0" lang="en-US" sz="44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 to VIB/IMEC/VLERICK/… staff) &amp; you 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UGent Panno Text" panose="02000506040000040003" pitchFamily="2" charset="0"/>
              </a:rPr>
              <a:t>apply in the role of UGent ZAP</a:t>
            </a:r>
          </a:p>
          <a:p>
            <a:pPr marL="86400" indent="0">
              <a:buNone/>
            </a:pPr>
            <a:endParaRPr lang="nl-NL" sz="4400" dirty="0">
              <a:latin typeface="UGent Panno Text" panose="02000506040000040003" pitchFamily="2" charset="0"/>
            </a:endParaRP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E7797FE-8C67-1A13-CDFF-8E0994D18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13003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E184E0-0BD4-4705-A12B-9B71DDE63301}" type="slidenum">
              <a:rPr kumimoji="0" lang="en-GB" sz="1707" b="0" i="0" u="none" strike="noStrike" kern="1200" cap="none" spc="0" normalizeH="0" baseline="0" noProof="0" smtClean="0">
                <a:ln>
                  <a:noFill/>
                </a:ln>
                <a:solidFill>
                  <a:srgbClr val="1E64C8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r" defTabSz="130036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707" b="0" i="0" u="none" strike="noStrike" kern="1200" cap="none" spc="0" normalizeH="0" baseline="0" noProof="0" dirty="0">
              <a:ln>
                <a:noFill/>
              </a:ln>
              <a:solidFill>
                <a:srgbClr val="1E64C8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6264546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UGent Corporate">
      <a:dk1>
        <a:sysClr val="windowText" lastClr="000000"/>
      </a:dk1>
      <a:lt1>
        <a:sysClr val="window" lastClr="FFFFFF"/>
      </a:lt1>
      <a:dk2>
        <a:srgbClr val="1E64C8"/>
      </a:dk2>
      <a:lt2>
        <a:srgbClr val="E9F0FA"/>
      </a:lt2>
      <a:accent1>
        <a:srgbClr val="1E64C8"/>
      </a:accent1>
      <a:accent2>
        <a:srgbClr val="FFD200"/>
      </a:accent2>
      <a:accent3>
        <a:srgbClr val="3574CE"/>
      </a:accent3>
      <a:accent4>
        <a:srgbClr val="4B83D3"/>
      </a:accent4>
      <a:accent5>
        <a:srgbClr val="6293D9"/>
      </a:accent5>
      <a:accent6>
        <a:srgbClr val="78A2DE"/>
      </a:accent6>
      <a:hlink>
        <a:srgbClr val="1E64C8"/>
      </a:hlink>
      <a:folHlink>
        <a:srgbClr val="3574CE"/>
      </a:folHlink>
    </a:clrScheme>
    <a:fontScheme name="Universiteit Ge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1750">
          <a:solidFill>
            <a:srgbClr val="1E64C8"/>
          </a:solidFill>
        </a:ln>
      </a:spPr>
      <a:bodyPr rtlCol="0" anchor="ctr"/>
      <a:lstStyle>
        <a:defPPr algn="ctr">
          <a:defRPr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0">
          <a:solidFill>
            <a:srgbClr val="1E64C8"/>
          </a:solidFill>
          <a:headEnd type="none" w="lg" len="lg"/>
          <a:tailEnd type="none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342900" indent="-342900" algn="l">
          <a:lnSpc>
            <a:spcPct val="120000"/>
          </a:lnSpc>
          <a:buFont typeface="Arial" panose="020B0604020202020204" pitchFamily="34" charset="0"/>
          <a:buChar char="‒"/>
          <a:defRPr sz="25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e2" id="{E64C6D27-B8FD-4AF9-A1FD-F332E98F8726}" vid="{2610634F-A6A3-4897-9A91-30AEA949BA8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Presentatie basisfinanciering_UGent_EN</Template>
  <TotalTime>0</TotalTime>
  <Words>1798</Words>
  <Application>Microsoft Office PowerPoint</Application>
  <PresentationFormat>Custom</PresentationFormat>
  <Paragraphs>197</Paragraphs>
  <Slides>32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PannoTextLight</vt:lpstr>
      <vt:lpstr>UGent Panno Text</vt:lpstr>
      <vt:lpstr>Wingdings</vt:lpstr>
      <vt:lpstr>Kantoorthema</vt:lpstr>
      <vt:lpstr>PowerPoint Presentation</vt:lpstr>
      <vt:lpstr>BOF Basic research funding</vt:lpstr>
      <vt:lpstr>For whom?</vt:lpstr>
      <vt:lpstr>FOR WHOM?</vt:lpstr>
      <vt:lpstr>ZAP target group</vt:lpstr>
      <vt:lpstr>Zap target group</vt:lpstr>
      <vt:lpstr>Active in research</vt:lpstr>
      <vt:lpstr>Which 3 research activities have to be demonstrated to qualiyfy for the basic research funding?</vt:lpstr>
      <vt:lpstr>Which 3 research activities have to be demonstrated to qualiyfy for the basic research funding?</vt:lpstr>
      <vt:lpstr>Which 3 research activities have to be demonstrated to qualify for the basic research funding?</vt:lpstr>
      <vt:lpstr>Which 3 research activities have to be demonstrated to qualiyfy for the basic research funding?</vt:lpstr>
      <vt:lpstr>Which 3 research activities have to be demonstrated to qualiyfy for the basic research funding?</vt:lpstr>
      <vt:lpstr>Which 3 research activities have to be demonstrated to qualiyfy for the basic research funding?</vt:lpstr>
      <vt:lpstr>Which 3 research activities have to be demonstrated to qualiyfy for the basic research funding?</vt:lpstr>
      <vt:lpstr>How to apply for basic research funding</vt:lpstr>
      <vt:lpstr>How to apply for basic research funding?</vt:lpstr>
      <vt:lpstr>How to apply for basic research funding?</vt:lpstr>
      <vt:lpstr>What is the amount of the basic research funding?</vt:lpstr>
      <vt:lpstr>What is the amount of the basic research funding?</vt:lpstr>
      <vt:lpstr>What is the amount of the basic research funding?</vt:lpstr>
      <vt:lpstr>allocation of the basic research funding</vt:lpstr>
      <vt:lpstr>allocation of basic research funding </vt:lpstr>
      <vt:lpstr>allocation of basic research funding </vt:lpstr>
      <vt:lpstr>Start of the basic research funding</vt:lpstr>
      <vt:lpstr>Start of the basic research funding</vt:lpstr>
      <vt:lpstr>use of the basic research funding</vt:lpstr>
      <vt:lpstr>use of the basic research funding</vt:lpstr>
      <vt:lpstr>Which Bof calls disappear?</vt:lpstr>
      <vt:lpstr>Which BOF calls disappear?</vt:lpstr>
      <vt:lpstr>Useful information</vt:lpstr>
      <vt:lpstr>Useful informations</vt:lpstr>
      <vt:lpstr>  Research department  E BOF@ugent.be T +32 9 264 30 27   www.ugent.be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Doreen Rogier</dc:creator>
  <cp:keywords/>
  <dc:description/>
  <cp:lastModifiedBy>David Lombart</cp:lastModifiedBy>
  <cp:revision>27</cp:revision>
  <dcterms:created xsi:type="dcterms:W3CDTF">2024-04-04T09:12:02Z</dcterms:created>
  <dcterms:modified xsi:type="dcterms:W3CDTF">2024-04-25T13:47:00Z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icensed to">
    <vt:lpwstr>Ghent University</vt:lpwstr>
  </property>
  <property fmtid="{D5CDD505-2E9C-101B-9397-08002B2CF9AE}" pid="3" name="Version">
    <vt:lpwstr>1.1</vt:lpwstr>
  </property>
  <property fmtid="{D5CDD505-2E9C-101B-9397-08002B2CF9AE}" pid="4" name="Date">
    <vt:filetime>2019-05-23T22:00:00Z</vt:filetime>
  </property>
  <property fmtid="{D5CDD505-2E9C-101B-9397-08002B2CF9AE}" pid="5" name="Build">
    <vt:i4>20</vt:i4>
  </property>
</Properties>
</file>