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762" r:id="rId3"/>
    <p:sldId id="266" r:id="rId4"/>
    <p:sldId id="737" r:id="rId5"/>
    <p:sldId id="738" r:id="rId6"/>
    <p:sldId id="739" r:id="rId7"/>
    <p:sldId id="740" r:id="rId8"/>
    <p:sldId id="741" r:id="rId9"/>
    <p:sldId id="742" r:id="rId10"/>
    <p:sldId id="743" r:id="rId11"/>
    <p:sldId id="73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21-10-2021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45842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 defTabSz="381731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326566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chemeClr val="accent1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022247" y="273186"/>
            <a:ext cx="5832070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326566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</p:spTree>
    <p:extLst>
      <p:ext uri="{BB962C8B-B14F-4D97-AF65-F5344CB8AC3E}">
        <p14:creationId xmlns:p14="http://schemas.microsoft.com/office/powerpoint/2010/main" val="175253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7165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7340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83673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21-10-2021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6762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42977" y="0"/>
            <a:ext cx="11549023" cy="556875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21-10-2021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77" y="1892798"/>
            <a:ext cx="4756509" cy="3677906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60273" indent="0">
              <a:buNone/>
              <a:defRPr sz="7031" u="sng" cap="all" baseline="0">
                <a:solidFill>
                  <a:schemeClr val="bg1"/>
                </a:solidFill>
              </a:defRPr>
            </a:lvl1pPr>
            <a:lvl2pPr marL="692026" indent="-439771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8570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42977" y="0"/>
            <a:ext cx="11549023" cy="556875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21-10-2021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76" y="711283"/>
            <a:ext cx="5453024" cy="4857467"/>
          </a:xfrm>
          <a:solidFill>
            <a:srgbClr val="E9F0FA"/>
          </a:solidFill>
        </p:spPr>
        <p:txBody>
          <a:bodyPr>
            <a:normAutofit/>
          </a:bodyPr>
          <a:lstStyle>
            <a:lvl1pPr marL="60273" indent="0">
              <a:buNone/>
              <a:defRPr sz="3797" u="sng" cap="all" baseline="0">
                <a:solidFill>
                  <a:srgbClr val="1E64C8"/>
                </a:solidFill>
              </a:defRPr>
            </a:lvl1pPr>
            <a:lvl2pPr marL="692026" indent="-439771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4452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177188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</p:spTree>
    <p:extLst>
      <p:ext uri="{BB962C8B-B14F-4D97-AF65-F5344CB8AC3E}">
        <p14:creationId xmlns:p14="http://schemas.microsoft.com/office/powerpoint/2010/main" val="9191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harepoint.ugent.be/sites/codex/SiteAssets/spdict/codex.asp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FCDCC0-491B-42C2-BDF2-53C015F6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1</a:t>
            </a:fld>
            <a:endParaRPr lang="nl-BE" dirty="0">
              <a:latin typeface="Arial"/>
            </a:endParaRPr>
          </a:p>
        </p:txBody>
      </p:sp>
      <p:pic>
        <p:nvPicPr>
          <p:cNvPr id="1026" name="Picture 2" descr="DICT Nieuwsbrief april 2019">
            <a:extLst>
              <a:ext uri="{FF2B5EF4-FFF2-40B4-BE49-F238E27FC236}">
                <a16:creationId xmlns:a16="http://schemas.microsoft.com/office/drawing/2014/main" id="{DB7A9E7E-5DBC-4AFC-BC78-1C55E071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0"/>
            <a:ext cx="5172288" cy="68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2732F87-2105-4140-AEAC-1AFF0513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56" y="295801"/>
            <a:ext cx="10772402" cy="285475"/>
          </a:xfrm>
        </p:spPr>
        <p:txBody>
          <a:bodyPr/>
          <a:lstStyle/>
          <a:p>
            <a:r>
              <a:rPr lang="nl-BE" sz="2812" dirty="0"/>
              <a:t>Ufora verder ontrafelen…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6688BE1-C335-4967-86C7-590D5A938C29}"/>
              </a:ext>
            </a:extLst>
          </p:cNvPr>
          <p:cNvSpPr txBox="1">
            <a:spLocks/>
          </p:cNvSpPr>
          <p:nvPr/>
        </p:nvSpPr>
        <p:spPr>
          <a:xfrm>
            <a:off x="6372731" y="5119227"/>
            <a:ext cx="10772402" cy="285475"/>
          </a:xfrm>
          <a:prstGeom prst="rect">
            <a:avLst/>
          </a:prstGeom>
        </p:spPr>
        <p:txBody>
          <a:bodyPr vert="horz" lIns="64294" tIns="32147" rIns="64294" bIns="32147" rtlCol="0" anchor="t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defTabSz="914289"/>
            <a:r>
              <a:rPr lang="nl-BE" sz="1969" u="none" dirty="0">
                <a:latin typeface="Arial"/>
              </a:rPr>
              <a:t>Facultaire onderwijsdag 2021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93D78BC-2EEE-48DC-8A53-6360CCB95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57" y="967684"/>
            <a:ext cx="5805060" cy="32641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BB9037-0C92-4622-A28D-9FBEA2536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29" y="5952007"/>
            <a:ext cx="3083738" cy="68009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658CE6D-CB0B-448F-889E-BB0C06369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56" y="5835002"/>
            <a:ext cx="1133276" cy="8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1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E885F-769F-4D8A-9E08-8ECADAD7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Gedragscode Analyse van onderwijsdata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CA92FD9-2824-4902-8379-5608E3F4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10</a:t>
            </a:fld>
            <a:endParaRPr lang="nl-BE" dirty="0">
              <a:latin typeface="Arial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57F1064-B218-4B96-BCDF-72641E255BBE}"/>
              </a:ext>
            </a:extLst>
          </p:cNvPr>
          <p:cNvSpPr/>
          <p:nvPr/>
        </p:nvSpPr>
        <p:spPr>
          <a:xfrm>
            <a:off x="584049" y="1867896"/>
            <a:ext cx="10378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9"/>
            <a:r>
              <a:rPr lang="nl-BE" dirty="0">
                <a:solidFill>
                  <a:srgbClr val="333333"/>
                </a:solidFill>
                <a:latin typeface="PannoTextLight"/>
              </a:rPr>
              <a:t>De algemene regel is dat lesgevers de analyses uitvoeren op groepsniveau en zich niet mogen toespitsen op de individuele student.</a:t>
            </a:r>
          </a:p>
          <a:p>
            <a:pPr defTabSz="914289"/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defTabSz="914289"/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defTabSz="914289"/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defTabSz="914289"/>
            <a:r>
              <a:rPr lang="nl-BE" dirty="0">
                <a:solidFill>
                  <a:srgbClr val="333333"/>
                </a:solidFill>
                <a:latin typeface="PannoTextLight"/>
              </a:rPr>
              <a:t>Differentiatie per actor en doeleind </a:t>
            </a:r>
          </a:p>
          <a:p>
            <a:pPr defTabSz="914289"/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marL="321457" indent="-321457" defTabSz="914289">
              <a:buFontTx/>
              <a:buChar char="-"/>
            </a:pPr>
            <a:r>
              <a:rPr lang="nl-BE" dirty="0">
                <a:solidFill>
                  <a:srgbClr val="333333"/>
                </a:solidFill>
                <a:latin typeface="PannoTextLight"/>
              </a:rPr>
              <a:t>Beleidsvorming</a:t>
            </a:r>
          </a:p>
          <a:p>
            <a:pPr marL="321457" indent="-321457" defTabSz="914289">
              <a:buFontTx/>
              <a:buChar char="-"/>
            </a:pPr>
            <a:r>
              <a:rPr lang="nl-BE" dirty="0">
                <a:solidFill>
                  <a:srgbClr val="333333"/>
                </a:solidFill>
                <a:latin typeface="PannoTextLight"/>
              </a:rPr>
              <a:t>Onderwijsoptimalisering </a:t>
            </a:r>
          </a:p>
          <a:p>
            <a:pPr marL="321457" indent="-321457" defTabSz="914289">
              <a:buFontTx/>
              <a:buChar char="-"/>
            </a:pPr>
            <a:r>
              <a:rPr lang="nl-BE" dirty="0">
                <a:solidFill>
                  <a:srgbClr val="333333"/>
                </a:solidFill>
                <a:latin typeface="PannoTextLight"/>
              </a:rPr>
              <a:t>Studentenbegeleiding</a:t>
            </a:r>
          </a:p>
          <a:p>
            <a:pPr marL="321457" indent="-321457" defTabSz="914289">
              <a:buFontTx/>
              <a:buChar char="-"/>
            </a:pPr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marL="457144" lvl="1" defTabSz="914289"/>
            <a:r>
              <a:rPr lang="nl-BE" dirty="0">
                <a:solidFill>
                  <a:srgbClr val="333333"/>
                </a:solidFill>
                <a:latin typeface="PannoTextLight"/>
              </a:rPr>
              <a:t>			</a:t>
            </a:r>
          </a:p>
          <a:p>
            <a:pPr marL="457144" lvl="1" defTabSz="914289"/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marL="457144" lvl="1" defTabSz="914289"/>
            <a:r>
              <a:rPr lang="nl-BE" dirty="0">
                <a:solidFill>
                  <a:srgbClr val="333333"/>
                </a:solidFill>
                <a:latin typeface="PannoTextLight"/>
              </a:rPr>
              <a:t>				</a:t>
            </a:r>
            <a:r>
              <a:rPr lang="nl-BE" dirty="0">
                <a:solidFill>
                  <a:srgbClr val="333333"/>
                </a:solidFill>
                <a:latin typeface="PannoTextLight"/>
                <a:hlinkClick r:id="rId2"/>
              </a:rPr>
              <a:t>Link naar gedragscode</a:t>
            </a:r>
            <a:endParaRPr lang="nl-BE" dirty="0">
              <a:solidFill>
                <a:srgbClr val="333333"/>
              </a:solidFill>
              <a:latin typeface="PannoTextLight"/>
            </a:endParaRPr>
          </a:p>
          <a:p>
            <a:pPr defTabSz="914289"/>
            <a:endParaRPr lang="nl-BE" dirty="0">
              <a:solidFill>
                <a:srgbClr val="333333"/>
              </a:solidFill>
              <a:latin typeface="PannoTextLigh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A25186-69CC-4826-992C-C7C4469C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52" y="2667886"/>
            <a:ext cx="4274542" cy="36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3832E16-3F04-4C3D-8295-9B224F06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11</a:t>
            </a:fld>
            <a:endParaRPr lang="nl-BE" dirty="0">
              <a:latin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DE93FE-B310-4149-BEF5-1399CC6AA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32" y="324818"/>
            <a:ext cx="11177736" cy="62083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471023F-296B-4567-9CEE-145EECD4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49" y="177188"/>
            <a:ext cx="11042776" cy="607284"/>
          </a:xfrm>
        </p:spPr>
        <p:txBody>
          <a:bodyPr/>
          <a:lstStyle/>
          <a:p>
            <a:r>
              <a:rPr lang="nl-BE" dirty="0"/>
              <a:t>Oproep</a:t>
            </a:r>
          </a:p>
        </p:txBody>
      </p:sp>
    </p:spTree>
    <p:extLst>
      <p:ext uri="{BB962C8B-B14F-4D97-AF65-F5344CB8AC3E}">
        <p14:creationId xmlns:p14="http://schemas.microsoft.com/office/powerpoint/2010/main" val="283027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02155BB-B64F-409E-820C-4C521D98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2</a:t>
            </a:fld>
            <a:endParaRPr lang="nl-BE" dirty="0">
              <a:latin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26B636-4D1C-4FA0-B7D8-9F222D120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" y="1290472"/>
            <a:ext cx="11714836" cy="337322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FBA8EFC-848E-4612-B279-B623A37C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51" y="200819"/>
            <a:ext cx="10772402" cy="285475"/>
          </a:xfrm>
        </p:spPr>
        <p:txBody>
          <a:bodyPr/>
          <a:lstStyle/>
          <a:p>
            <a:r>
              <a:rPr lang="nl-BE" sz="2812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201361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AAF30-E4C7-4F47-B7B3-462F19D2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Learning </a:t>
            </a:r>
            <a:r>
              <a:rPr lang="nl-BE" dirty="0" err="1"/>
              <a:t>analytics</a:t>
            </a:r>
            <a:r>
              <a:rPr lang="nl-BE" dirty="0"/>
              <a:t> in Ufora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BB743C-BF68-4FF0-88E7-CDB8F164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3</a:t>
            </a:fld>
            <a:endParaRPr lang="nl-BE" dirty="0">
              <a:latin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658DD2-84A8-4B27-8FBE-477AC0BDD3D7}"/>
              </a:ext>
            </a:extLst>
          </p:cNvPr>
          <p:cNvSpPr txBox="1">
            <a:spLocks/>
          </p:cNvSpPr>
          <p:nvPr/>
        </p:nvSpPr>
        <p:spPr>
          <a:xfrm>
            <a:off x="719412" y="1255843"/>
            <a:ext cx="11380586" cy="4346315"/>
          </a:xfrm>
          <a:prstGeom prst="rect">
            <a:avLst/>
          </a:prstGeom>
        </p:spPr>
        <p:txBody>
          <a:bodyPr vert="horz" lIns="64294" tIns="32147" rIns="64294" bIns="32147" rtlCol="0">
            <a:noAutofit/>
          </a:bodyPr>
          <a:lstStyle>
            <a:lvl1pPr marL="536293" indent="-449910" algn="l" defTabSz="457109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1E64C8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766" indent="-449910" algn="l" defTabSz="4571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449" indent="-449910" algn="l" defTabSz="4571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734" indent="-550690" algn="l" defTabSz="4571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07" indent="-442711" algn="l" defTabSz="4571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298" indent="-325027" algn="l" defTabSz="130010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352" indent="-325027" algn="l" defTabSz="130010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406" indent="-325027" algn="l" defTabSz="130010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460" indent="-325027" algn="l" defTabSz="130010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068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Inhoudstool: </a:t>
            </a:r>
          </a:p>
          <a:p>
            <a:pPr marL="822462" lvl="1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% bezocht</a:t>
            </a:r>
          </a:p>
          <a:p>
            <a:pPr marL="822462" lvl="1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Gemiddelde tijd </a:t>
            </a:r>
          </a:p>
          <a:p>
            <a:pPr marL="377068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Testen</a:t>
            </a:r>
          </a:p>
          <a:p>
            <a:pPr marL="822462" lvl="1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Gebruikersstatistieken</a:t>
            </a:r>
          </a:p>
          <a:p>
            <a:pPr marL="822462" lvl="1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Vraagstatistieken</a:t>
            </a:r>
          </a:p>
          <a:p>
            <a:pPr marL="822462" lvl="1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Vraagdetails </a:t>
            </a:r>
          </a:p>
          <a:p>
            <a:pPr marL="60736" indent="0" defTabSz="321393">
              <a:buNone/>
            </a:pPr>
            <a:endParaRPr lang="nl-NL" sz="1969" dirty="0">
              <a:solidFill>
                <a:srgbClr val="212121"/>
              </a:solidFill>
              <a:latin typeface="UGent Panno Text" panose="02000506040000040003" pitchFamily="2" charset="0"/>
            </a:endParaRPr>
          </a:p>
          <a:p>
            <a:pPr marL="377068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Gedragscode analyseren van onderwijsdata</a:t>
            </a:r>
          </a:p>
          <a:p>
            <a:pPr marL="377068" indent="-316332" defTabSz="321393"/>
            <a:endParaRPr lang="nl-NL" sz="1969" dirty="0">
              <a:solidFill>
                <a:srgbClr val="212121"/>
              </a:solidFill>
              <a:latin typeface="UGent Panno Text" panose="02000506040000040003" pitchFamily="2" charset="0"/>
            </a:endParaRPr>
          </a:p>
          <a:p>
            <a:pPr marL="377068" indent="-316332" defTabSz="321393"/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Oproep: </a:t>
            </a:r>
            <a:r>
              <a:rPr lang="nl-NL" sz="1969" dirty="0" err="1">
                <a:solidFill>
                  <a:srgbClr val="212121"/>
                </a:solidFill>
                <a:latin typeface="UGent Panno Text" panose="02000506040000040003" pitchFamily="2" charset="0"/>
              </a:rPr>
              <a:t>Ontask</a:t>
            </a:r>
            <a:r>
              <a:rPr lang="nl-NL" sz="1969" dirty="0">
                <a:solidFill>
                  <a:srgbClr val="212121"/>
                </a:solidFill>
                <a:latin typeface="UGent Panno Text" panose="02000506040000040003" pitchFamily="2" charset="0"/>
              </a:rPr>
              <a:t> Learning  </a:t>
            </a:r>
          </a:p>
          <a:p>
            <a:pPr marL="377068" indent="-316332" defTabSz="321393"/>
            <a:endParaRPr lang="nl-NL" sz="1969" dirty="0">
              <a:solidFill>
                <a:srgbClr val="212121"/>
              </a:solidFill>
              <a:latin typeface="UGent Panno Text" panose="02000506040000040003" pitchFamily="2" charset="0"/>
            </a:endParaRPr>
          </a:p>
          <a:p>
            <a:pPr marL="60736" indent="0" defTabSz="321393">
              <a:buNone/>
            </a:pPr>
            <a:endParaRPr lang="nl-NL" sz="2812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77068" indent="-316332" defTabSz="321393"/>
            <a:endParaRPr lang="nl-NL" sz="2531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60736" indent="0" defTabSz="321393">
              <a:buNone/>
            </a:pPr>
            <a:endParaRPr lang="nl-NL" sz="2531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77068" indent="-316332" defTabSz="321393"/>
            <a:endParaRPr lang="nl-BE" sz="2531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41E5B-D752-4933-8764-0E8353E5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Inhoudstool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E7F952-DB8B-43AA-84E8-32615217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4</a:t>
            </a:fld>
            <a:endParaRPr lang="nl-BE" dirty="0">
              <a:latin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B70778-7754-4AEE-A1A7-2569E666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6" y="784471"/>
            <a:ext cx="9120049" cy="58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DD4C8F3-ED50-42CB-ACEA-9D3FED27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5</a:t>
            </a:fld>
            <a:endParaRPr lang="nl-BE" dirty="0">
              <a:latin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B4B5AF-6D2A-4321-B55E-E69E2FE2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7" y="289289"/>
            <a:ext cx="10705208" cy="636789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6F8F93E7-A206-4BC1-BDF3-A3E1436205F0}"/>
              </a:ext>
            </a:extLst>
          </p:cNvPr>
          <p:cNvSpPr/>
          <p:nvPr/>
        </p:nvSpPr>
        <p:spPr>
          <a:xfrm>
            <a:off x="654623" y="3726739"/>
            <a:ext cx="2462308" cy="6045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AC99E3C-2743-45D3-B631-CDE266E6E982}"/>
              </a:ext>
            </a:extLst>
          </p:cNvPr>
          <p:cNvSpPr/>
          <p:nvPr/>
        </p:nvSpPr>
        <p:spPr>
          <a:xfrm>
            <a:off x="7047213" y="2461656"/>
            <a:ext cx="1887112" cy="6045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5ED77B5-BD4D-4073-B76C-0D8617EA799F}"/>
              </a:ext>
            </a:extLst>
          </p:cNvPr>
          <p:cNvSpPr/>
          <p:nvPr/>
        </p:nvSpPr>
        <p:spPr>
          <a:xfrm>
            <a:off x="7159050" y="3924798"/>
            <a:ext cx="1775275" cy="489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26D9D6-557C-45B5-BD71-C9772B57A1F9}"/>
              </a:ext>
            </a:extLst>
          </p:cNvPr>
          <p:cNvSpPr txBox="1"/>
          <p:nvPr/>
        </p:nvSpPr>
        <p:spPr>
          <a:xfrm>
            <a:off x="2303431" y="3204960"/>
            <a:ext cx="1165924" cy="56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9">
              <a:lnSpc>
                <a:spcPct val="120000"/>
              </a:lnSpc>
            </a:pPr>
            <a:r>
              <a:rPr lang="nl-BE" sz="2812" b="1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AF736E-43AC-45BE-AC74-41E3C4C7CA6C}"/>
              </a:ext>
            </a:extLst>
          </p:cNvPr>
          <p:cNvSpPr txBox="1"/>
          <p:nvPr/>
        </p:nvSpPr>
        <p:spPr>
          <a:xfrm>
            <a:off x="8763193" y="2089902"/>
            <a:ext cx="1165924" cy="56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9">
              <a:lnSpc>
                <a:spcPct val="120000"/>
              </a:lnSpc>
            </a:pPr>
            <a:r>
              <a:rPr lang="nl-BE" sz="2812" b="1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A5BD6AC-3872-4A57-81FA-377E4A71D09F}"/>
              </a:ext>
            </a:extLst>
          </p:cNvPr>
          <p:cNvSpPr txBox="1"/>
          <p:nvPr/>
        </p:nvSpPr>
        <p:spPr>
          <a:xfrm>
            <a:off x="8991100" y="4063017"/>
            <a:ext cx="1165924" cy="56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9">
              <a:lnSpc>
                <a:spcPct val="120000"/>
              </a:lnSpc>
            </a:pPr>
            <a:r>
              <a:rPr lang="nl-BE" sz="2812" b="1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832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8D455-3482-45B7-8955-033CFF82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Testen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3C49DC-55C9-4A9A-A41F-D4CA8C61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6</a:t>
            </a:fld>
            <a:endParaRPr lang="nl-BE" dirty="0">
              <a:latin typeface="Arial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C149A58A-1F56-4DDE-A272-A6AF2EAB89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7862"/>
          <a:stretch>
            <a:fillRect/>
          </a:stretch>
        </p:blipFill>
        <p:spPr>
          <a:xfrm>
            <a:off x="584049" y="962766"/>
            <a:ext cx="10884375" cy="4571438"/>
          </a:xfrm>
        </p:spPr>
      </p:pic>
    </p:spTree>
    <p:extLst>
      <p:ext uri="{BB962C8B-B14F-4D97-AF65-F5344CB8AC3E}">
        <p14:creationId xmlns:p14="http://schemas.microsoft.com/office/powerpoint/2010/main" val="279727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2370F-5A28-4C1C-A902-C6D285E4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Testen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C642BB-9C80-4019-A222-2B1D0073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7</a:t>
            </a:fld>
            <a:endParaRPr lang="nl-BE" dirty="0">
              <a:latin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0197A2-924C-49DE-9302-8D1B7ED9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7" y="827772"/>
            <a:ext cx="7486628" cy="585304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F7FF7B8-BFD3-4B04-8643-2D603EC34365}"/>
              </a:ext>
            </a:extLst>
          </p:cNvPr>
          <p:cNvSpPr/>
          <p:nvPr/>
        </p:nvSpPr>
        <p:spPr>
          <a:xfrm>
            <a:off x="499369" y="1784872"/>
            <a:ext cx="7859191" cy="393439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36101CC-4655-488E-A22E-C193B7C85A03}"/>
              </a:ext>
            </a:extLst>
          </p:cNvPr>
          <p:cNvSpPr/>
          <p:nvPr/>
        </p:nvSpPr>
        <p:spPr>
          <a:xfrm>
            <a:off x="499369" y="2753170"/>
            <a:ext cx="7859191" cy="3934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D0DF8F5-C347-4769-85EA-2639221E63A7}"/>
              </a:ext>
            </a:extLst>
          </p:cNvPr>
          <p:cNvSpPr txBox="1"/>
          <p:nvPr/>
        </p:nvSpPr>
        <p:spPr>
          <a:xfrm>
            <a:off x="8398134" y="1095685"/>
            <a:ext cx="2888421" cy="38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9">
              <a:lnSpc>
                <a:spcPct val="120000"/>
              </a:lnSpc>
            </a:pPr>
            <a:r>
              <a:rPr lang="nl-BE" sz="1758" dirty="0">
                <a:solidFill>
                  <a:prstClr val="black"/>
                </a:solidFill>
                <a:latin typeface="Arial"/>
              </a:rPr>
              <a:t>R  itemscore – totaalscore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F4D20DAE-B4B1-42BC-B2DD-A5F06BBB7FF1}"/>
              </a:ext>
            </a:extLst>
          </p:cNvPr>
          <p:cNvCxnSpPr/>
          <p:nvPr/>
        </p:nvCxnSpPr>
        <p:spPr>
          <a:xfrm flipH="1" flipV="1">
            <a:off x="7984313" y="1095684"/>
            <a:ext cx="374247" cy="84634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3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207EA-7B0B-446A-8D92-342FD350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Testen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AA8C0E2-B9A4-4CBC-B6AC-69CCB61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8</a:t>
            </a:fld>
            <a:endParaRPr lang="nl-BE" dirty="0">
              <a:latin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1A5659-8822-4A76-937F-B6936AA30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0" y="1482922"/>
            <a:ext cx="11699185" cy="26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3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0750458-7DB6-4275-96A0-EB8968CE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9</a:t>
            </a:fld>
            <a:endParaRPr lang="nl-BE" dirty="0">
              <a:latin typeface="Arial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D3B09C5E-4A3E-4F93-97F7-9BB6EEA0E2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>
            <a:fillRect/>
          </a:stretch>
        </p:blipFill>
        <p:spPr>
          <a:xfrm>
            <a:off x="200431" y="488701"/>
            <a:ext cx="11791138" cy="4952278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8355BA73-9A30-40D0-B9D8-90B8E6AAA640}"/>
              </a:ext>
            </a:extLst>
          </p:cNvPr>
          <p:cNvSpPr/>
          <p:nvPr/>
        </p:nvSpPr>
        <p:spPr>
          <a:xfrm>
            <a:off x="4270629" y="3780856"/>
            <a:ext cx="412631" cy="383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F449FF0-99A7-46BF-9DDB-6CAA5AF9A579}"/>
              </a:ext>
            </a:extLst>
          </p:cNvPr>
          <p:cNvSpPr/>
          <p:nvPr/>
        </p:nvSpPr>
        <p:spPr>
          <a:xfrm>
            <a:off x="4184264" y="2545935"/>
            <a:ext cx="1285876" cy="383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/>
            <a:endParaRPr lang="nl-BE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B99AFDA-5CA5-41B1-B884-B1C0A27A7518}"/>
              </a:ext>
            </a:extLst>
          </p:cNvPr>
          <p:cNvSpPr txBox="1"/>
          <p:nvPr/>
        </p:nvSpPr>
        <p:spPr>
          <a:xfrm>
            <a:off x="4683260" y="3896425"/>
            <a:ext cx="1165924" cy="56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9">
              <a:lnSpc>
                <a:spcPct val="120000"/>
              </a:lnSpc>
            </a:pPr>
            <a:r>
              <a:rPr lang="nl-BE" sz="2812" b="1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D86D3C5-AFCB-42B5-A7DF-62D1F4D0928D}"/>
              </a:ext>
            </a:extLst>
          </p:cNvPr>
          <p:cNvSpPr txBox="1"/>
          <p:nvPr/>
        </p:nvSpPr>
        <p:spPr>
          <a:xfrm>
            <a:off x="3822013" y="2425026"/>
            <a:ext cx="1165924" cy="56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9">
              <a:lnSpc>
                <a:spcPct val="120000"/>
              </a:lnSpc>
            </a:pPr>
            <a:r>
              <a:rPr lang="nl-BE" sz="2812" b="1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376027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UGent G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E85E71"/>
      </a:accent1>
      <a:accent2>
        <a:srgbClr val="EA6E7F"/>
      </a:accent2>
      <a:accent3>
        <a:srgbClr val="ED7E8D"/>
      </a:accent3>
      <a:accent4>
        <a:srgbClr val="EF8E9C"/>
      </a:accent4>
      <a:accent5>
        <a:srgbClr val="F19EAA"/>
      </a:accent5>
      <a:accent6>
        <a:srgbClr val="F4AFB8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GE.potx" id="{170F0869-6B21-45D5-A2D7-EA54BC5C0C8B}" vid="{E7BFB94C-26FF-4799-9146-828B01431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Breedbeeld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PannoTextLight</vt:lpstr>
      <vt:lpstr>UGent Panno Text</vt:lpstr>
      <vt:lpstr>1_Kantoorthema</vt:lpstr>
      <vt:lpstr>Ufora verder ontrafelen…</vt:lpstr>
      <vt:lpstr>Programma</vt:lpstr>
      <vt:lpstr>Learning analytics in Ufora</vt:lpstr>
      <vt:lpstr>Inhoudstool</vt:lpstr>
      <vt:lpstr>PowerPoint-presentatie</vt:lpstr>
      <vt:lpstr>Testen</vt:lpstr>
      <vt:lpstr>Testen </vt:lpstr>
      <vt:lpstr>Testen</vt:lpstr>
      <vt:lpstr>PowerPoint-presentatie</vt:lpstr>
      <vt:lpstr>Gedragscode Analyse van onderwijsdata</vt:lpstr>
      <vt:lpstr>Oproep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Ufora verder ontrafelen…</dc:title>
  <dc:creator>Wies Allemeersch</dc:creator>
  <cp:lastModifiedBy>Wies Allemeersch</cp:lastModifiedBy>
  <cp:revision>1</cp:revision>
  <dcterms:created xsi:type="dcterms:W3CDTF">2021-10-21T12:02:09Z</dcterms:created>
  <dcterms:modified xsi:type="dcterms:W3CDTF">2021-10-21T12:02:23Z</dcterms:modified>
</cp:coreProperties>
</file>