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6"/>
  </p:notesMasterIdLst>
  <p:handoutMasterIdLst>
    <p:handoutMasterId r:id="rId47"/>
  </p:handoutMasterIdLst>
  <p:sldIdLst>
    <p:sldId id="256" r:id="rId7"/>
    <p:sldId id="609" r:id="rId8"/>
    <p:sldId id="367" r:id="rId9"/>
    <p:sldId id="373" r:id="rId10"/>
    <p:sldId id="587" r:id="rId11"/>
    <p:sldId id="594" r:id="rId12"/>
    <p:sldId id="595" r:id="rId13"/>
    <p:sldId id="600" r:id="rId14"/>
    <p:sldId id="596" r:id="rId15"/>
    <p:sldId id="601" r:id="rId16"/>
    <p:sldId id="607" r:id="rId17"/>
    <p:sldId id="606" r:id="rId18"/>
    <p:sldId id="605" r:id="rId19"/>
    <p:sldId id="372" r:id="rId20"/>
    <p:sldId id="495" r:id="rId21"/>
    <p:sldId id="608" r:id="rId22"/>
    <p:sldId id="371" r:id="rId23"/>
    <p:sldId id="381" r:id="rId24"/>
    <p:sldId id="382" r:id="rId25"/>
    <p:sldId id="602" r:id="rId26"/>
    <p:sldId id="603" r:id="rId27"/>
    <p:sldId id="265" r:id="rId28"/>
    <p:sldId id="492" r:id="rId29"/>
    <p:sldId id="493" r:id="rId30"/>
    <p:sldId id="275" r:id="rId31"/>
    <p:sldId id="491" r:id="rId32"/>
    <p:sldId id="267" r:id="rId33"/>
    <p:sldId id="384" r:id="rId34"/>
    <p:sldId id="385" r:id="rId35"/>
    <p:sldId id="386" r:id="rId36"/>
    <p:sldId id="354" r:id="rId37"/>
    <p:sldId id="361" r:id="rId38"/>
    <p:sldId id="358" r:id="rId39"/>
    <p:sldId id="359" r:id="rId40"/>
    <p:sldId id="360" r:id="rId41"/>
    <p:sldId id="348" r:id="rId42"/>
    <p:sldId id="387" r:id="rId43"/>
    <p:sldId id="388" r:id="rId44"/>
    <p:sldId id="355" r:id="rId45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34AD89"/>
    <a:srgbClr val="23745D"/>
    <a:srgbClr val="195A6C"/>
    <a:srgbClr val="25735D"/>
    <a:srgbClr val="25FDC3"/>
    <a:srgbClr val="9BE3CF"/>
    <a:srgbClr val="186E8B"/>
    <a:srgbClr val="33AC90"/>
    <a:srgbClr val="C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56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6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C8B25-5C23-475E-9AA1-7C48265F81A4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nl-BE"/>
        </a:p>
      </dgm:t>
    </dgm:pt>
    <dgm:pt modelId="{B5F283E4-9D83-41DB-865E-4BA41C8694A6}">
      <dgm:prSet phldrT="[Tekst]"/>
      <dgm:spPr/>
      <dgm:t>
        <a:bodyPr/>
        <a:lstStyle/>
        <a:p>
          <a:r>
            <a:rPr lang="nl-BE" dirty="0"/>
            <a:t>HIRUZ</a:t>
          </a:r>
        </a:p>
      </dgm:t>
    </dgm:pt>
    <dgm:pt modelId="{F51AA62F-5C11-470E-AFB4-244EE123B020}" type="parTrans" cxnId="{8D448B6E-CC81-4B6D-98E1-8B3842B44EB6}">
      <dgm:prSet/>
      <dgm:spPr/>
      <dgm:t>
        <a:bodyPr/>
        <a:lstStyle/>
        <a:p>
          <a:endParaRPr lang="nl-BE"/>
        </a:p>
      </dgm:t>
    </dgm:pt>
    <dgm:pt modelId="{A351496A-54F6-4AB9-B008-6EBF00EEEF39}" type="sibTrans" cxnId="{8D448B6E-CC81-4B6D-98E1-8B3842B44EB6}">
      <dgm:prSet custT="1"/>
      <dgm:spPr/>
      <dgm:t>
        <a:bodyPr/>
        <a:lstStyle/>
        <a:p>
          <a:r>
            <a:rPr lang="nl-BE" sz="1200" b="1" dirty="0"/>
            <a:t>Catherine  Van Der Straeten</a:t>
          </a:r>
        </a:p>
      </dgm:t>
    </dgm:pt>
    <dgm:pt modelId="{3E69C13C-82AA-4D0B-967C-E27FFC6D4104}" type="asst">
      <dgm:prSet phldrT="[Tekst]"/>
      <dgm:spPr/>
      <dgm:t>
        <a:bodyPr/>
        <a:lstStyle/>
        <a:p>
          <a:r>
            <a:rPr lang="nl-BE" dirty="0"/>
            <a:t>Secretariaat</a:t>
          </a:r>
        </a:p>
      </dgm:t>
    </dgm:pt>
    <dgm:pt modelId="{8325A939-4583-41AC-80F7-B08BD218EAFF}" type="parTrans" cxnId="{014A6C64-EE5F-49CA-AA11-EFFC4AFC0975}">
      <dgm:prSet/>
      <dgm:spPr/>
      <dgm:t>
        <a:bodyPr/>
        <a:lstStyle/>
        <a:p>
          <a:endParaRPr lang="nl-BE"/>
        </a:p>
      </dgm:t>
    </dgm:pt>
    <dgm:pt modelId="{D1E469E2-7E57-47C1-A9F1-EBF16683BE72}" type="sibTrans" cxnId="{014A6C64-EE5F-49CA-AA11-EFFC4AFC0975}">
      <dgm:prSet custT="1"/>
      <dgm:spPr/>
      <dgm:t>
        <a:bodyPr/>
        <a:lstStyle/>
        <a:p>
          <a:r>
            <a:rPr lang="nl-BE" sz="1000" dirty="0"/>
            <a:t>Lisa De Brabander</a:t>
          </a:r>
        </a:p>
        <a:p>
          <a:r>
            <a:rPr lang="nl-BE" sz="1000" dirty="0"/>
            <a:t>Wendy Van De Velde</a:t>
          </a:r>
        </a:p>
      </dgm:t>
    </dgm:pt>
    <dgm:pt modelId="{294BE58C-01A9-41BD-8251-37DBA15BAF30}">
      <dgm:prSet phldrT="[Tekst]"/>
      <dgm:spPr/>
      <dgm:t>
        <a:bodyPr/>
        <a:lstStyle/>
        <a:p>
          <a:r>
            <a:rPr lang="nl-BE" dirty="0" err="1"/>
            <a:t>Clinical</a:t>
          </a:r>
          <a:r>
            <a:rPr lang="nl-BE" dirty="0"/>
            <a:t> Trial Unit</a:t>
          </a:r>
        </a:p>
      </dgm:t>
    </dgm:pt>
    <dgm:pt modelId="{53A5F762-3C1A-4C5E-AE62-0818BEC5D548}" type="parTrans" cxnId="{0DC9A9EF-A2A3-40D5-BCAB-ADE6338D1E7B}">
      <dgm:prSet/>
      <dgm:spPr/>
      <dgm:t>
        <a:bodyPr/>
        <a:lstStyle/>
        <a:p>
          <a:endParaRPr lang="nl-BE"/>
        </a:p>
      </dgm:t>
    </dgm:pt>
    <dgm:pt modelId="{6E60339D-54A6-41B2-83F5-829FE05207E7}" type="sibTrans" cxnId="{0DC9A9EF-A2A3-40D5-BCAB-ADE6338D1E7B}">
      <dgm:prSet custT="1"/>
      <dgm:spPr/>
      <dgm:t>
        <a:bodyPr/>
        <a:lstStyle/>
        <a:p>
          <a:r>
            <a:rPr lang="nl-BE" sz="1000" dirty="0"/>
            <a:t>Philippe Van Rompaey</a:t>
          </a:r>
        </a:p>
      </dgm:t>
    </dgm:pt>
    <dgm:pt modelId="{DF4B5014-09AF-4F22-B522-A8B26CB38AF5}">
      <dgm:prSet phldrT="[Tekst]"/>
      <dgm:spPr/>
      <dgm:t>
        <a:bodyPr/>
        <a:lstStyle/>
        <a:p>
          <a:r>
            <a:rPr lang="nl-BE" dirty="0"/>
            <a:t>Data Management Unit</a:t>
          </a:r>
        </a:p>
      </dgm:t>
    </dgm:pt>
    <dgm:pt modelId="{2AECB721-FD40-408A-8971-F5FA20A5F13C}" type="parTrans" cxnId="{B61968BE-0DA2-4094-BD8C-614CE140B700}">
      <dgm:prSet/>
      <dgm:spPr/>
      <dgm:t>
        <a:bodyPr/>
        <a:lstStyle/>
        <a:p>
          <a:endParaRPr lang="nl-BE"/>
        </a:p>
      </dgm:t>
    </dgm:pt>
    <dgm:pt modelId="{4751B111-6AE3-4E5C-B80A-BA15695D4EE4}" type="sibTrans" cxnId="{B61968BE-0DA2-4094-BD8C-614CE140B700}">
      <dgm:prSet custT="1"/>
      <dgm:spPr/>
      <dgm:t>
        <a:bodyPr/>
        <a:lstStyle/>
        <a:p>
          <a:r>
            <a:rPr lang="nl-BE" sz="1000" dirty="0"/>
            <a:t>Joachim Geeraert</a:t>
          </a:r>
        </a:p>
        <a:p>
          <a:r>
            <a:rPr lang="nl-BE" sz="1000" dirty="0"/>
            <a:t>Lieselot </a:t>
          </a:r>
          <a:r>
            <a:rPr lang="nl-BE" sz="1000" dirty="0" err="1"/>
            <a:t>Vanlanduyt</a:t>
          </a:r>
          <a:endParaRPr lang="nl-BE" sz="1000" dirty="0"/>
        </a:p>
      </dgm:t>
    </dgm:pt>
    <dgm:pt modelId="{6CCFEC45-71EC-447E-AC79-0FA31F8FC926}">
      <dgm:prSet phldrT="[Tekst]"/>
      <dgm:spPr/>
      <dgm:t>
        <a:bodyPr/>
        <a:lstStyle/>
        <a:p>
          <a:r>
            <a:rPr lang="nl-BE" dirty="0"/>
            <a:t>Biobank</a:t>
          </a:r>
        </a:p>
      </dgm:t>
    </dgm:pt>
    <dgm:pt modelId="{B56A2A0E-60A8-4DE3-9152-27A648175037}" type="parTrans" cxnId="{BD412C00-892D-4ECC-ACA3-43A312E55B52}">
      <dgm:prSet/>
      <dgm:spPr/>
      <dgm:t>
        <a:bodyPr/>
        <a:lstStyle/>
        <a:p>
          <a:endParaRPr lang="nl-BE"/>
        </a:p>
      </dgm:t>
    </dgm:pt>
    <dgm:pt modelId="{A116A942-88EE-4A69-AD4F-DEFCF8006683}" type="sibTrans" cxnId="{BD412C00-892D-4ECC-ACA3-43A312E55B52}">
      <dgm:prSet custT="1"/>
      <dgm:spPr/>
      <dgm:t>
        <a:bodyPr/>
        <a:lstStyle/>
        <a:p>
          <a:r>
            <a:rPr lang="nl-BE" sz="1000" dirty="0"/>
            <a:t>Elke Berneel</a:t>
          </a:r>
        </a:p>
      </dgm:t>
    </dgm:pt>
    <dgm:pt modelId="{6C8E8D01-E680-4539-BFB8-EB578ABE49EC}">
      <dgm:prSet phldrT="[Tekst]"/>
      <dgm:spPr/>
      <dgm:t>
        <a:bodyPr/>
        <a:lstStyle/>
        <a:p>
          <a:r>
            <a:rPr lang="nl-BE" dirty="0" err="1"/>
            <a:t>Patient</a:t>
          </a:r>
          <a:r>
            <a:rPr lang="nl-BE" dirty="0"/>
            <a:t> </a:t>
          </a:r>
          <a:r>
            <a:rPr lang="nl-BE" dirty="0" err="1"/>
            <a:t>Participation</a:t>
          </a:r>
          <a:r>
            <a:rPr lang="nl-BE" dirty="0"/>
            <a:t> (PAWO)</a:t>
          </a:r>
        </a:p>
      </dgm:t>
    </dgm:pt>
    <dgm:pt modelId="{146BD861-C8AE-4191-BD1E-E2CC2AB146F7}" type="parTrans" cxnId="{8C7D20CD-717D-4AC2-955B-FB51AA16FD46}">
      <dgm:prSet/>
      <dgm:spPr/>
      <dgm:t>
        <a:bodyPr/>
        <a:lstStyle/>
        <a:p>
          <a:endParaRPr lang="nl-BE"/>
        </a:p>
      </dgm:t>
    </dgm:pt>
    <dgm:pt modelId="{1A0E5EF9-CB54-46E2-B58B-2E2DC9B2DA8D}" type="sibTrans" cxnId="{8C7D20CD-717D-4AC2-955B-FB51AA16FD46}">
      <dgm:prSet custT="1"/>
      <dgm:spPr/>
      <dgm:t>
        <a:bodyPr/>
        <a:lstStyle/>
        <a:p>
          <a:r>
            <a:rPr lang="nl-BE" sz="1000" dirty="0"/>
            <a:t>Wendy Van De Velde</a:t>
          </a:r>
        </a:p>
      </dgm:t>
    </dgm:pt>
    <dgm:pt modelId="{ACC19E80-01B0-4772-BA4B-491CCA63B820}">
      <dgm:prSet phldrT="[Tekst]"/>
      <dgm:spPr/>
      <dgm:t>
        <a:bodyPr/>
        <a:lstStyle/>
        <a:p>
          <a:r>
            <a:rPr lang="nl-BE" dirty="0" err="1"/>
            <a:t>Innovation</a:t>
          </a:r>
          <a:r>
            <a:rPr lang="nl-BE" dirty="0"/>
            <a:t> </a:t>
          </a:r>
          <a:r>
            <a:rPr lang="nl-BE" dirty="0" err="1"/>
            <a:t>and</a:t>
          </a:r>
          <a:r>
            <a:rPr lang="nl-BE" dirty="0"/>
            <a:t> </a:t>
          </a:r>
          <a:r>
            <a:rPr lang="nl-BE" dirty="0" err="1"/>
            <a:t>Valorisation</a:t>
          </a:r>
          <a:r>
            <a:rPr lang="nl-BE" dirty="0"/>
            <a:t> Unit</a:t>
          </a:r>
        </a:p>
      </dgm:t>
    </dgm:pt>
    <dgm:pt modelId="{3E4BB0A0-A8AA-4046-B59E-47D316A989AF}" type="parTrans" cxnId="{3D1C8FDD-8BA4-4426-B931-26C02821AE4D}">
      <dgm:prSet/>
      <dgm:spPr/>
      <dgm:t>
        <a:bodyPr/>
        <a:lstStyle/>
        <a:p>
          <a:endParaRPr lang="nl-BE"/>
        </a:p>
      </dgm:t>
    </dgm:pt>
    <dgm:pt modelId="{76599E18-3339-4BB7-8F07-E5C28DCF5B3E}" type="sibTrans" cxnId="{3D1C8FDD-8BA4-4426-B931-26C02821AE4D}">
      <dgm:prSet custT="1"/>
      <dgm:spPr/>
      <dgm:t>
        <a:bodyPr/>
        <a:lstStyle/>
        <a:p>
          <a:r>
            <a:rPr lang="nl-BE" sz="1000" dirty="0"/>
            <a:t>Lieve Nuytinck</a:t>
          </a:r>
        </a:p>
      </dgm:t>
    </dgm:pt>
    <dgm:pt modelId="{2C5369EA-1C20-4E77-B11B-81A3C5D51260}" type="pres">
      <dgm:prSet presAssocID="{21AC8B25-5C23-475E-9AA1-7C48265F8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49B944-0D6A-44C6-8A28-384148B286B4}" type="pres">
      <dgm:prSet presAssocID="{B5F283E4-9D83-41DB-865E-4BA41C8694A6}" presName="hierRoot1" presStyleCnt="0">
        <dgm:presLayoutVars>
          <dgm:hierBranch val="init"/>
        </dgm:presLayoutVars>
      </dgm:prSet>
      <dgm:spPr/>
    </dgm:pt>
    <dgm:pt modelId="{618A86CB-32E8-4540-A0B0-FFE134185741}" type="pres">
      <dgm:prSet presAssocID="{B5F283E4-9D83-41DB-865E-4BA41C8694A6}" presName="rootComposite1" presStyleCnt="0"/>
      <dgm:spPr/>
    </dgm:pt>
    <dgm:pt modelId="{DEE4D930-377D-4638-B202-C69E46E00EFE}" type="pres">
      <dgm:prSet presAssocID="{B5F283E4-9D83-41DB-865E-4BA41C8694A6}" presName="rootText1" presStyleLbl="node0" presStyleIdx="0" presStyleCnt="1">
        <dgm:presLayoutVars>
          <dgm:chMax/>
          <dgm:chPref val="3"/>
        </dgm:presLayoutVars>
      </dgm:prSet>
      <dgm:spPr/>
    </dgm:pt>
    <dgm:pt modelId="{D79C8899-A3C3-4943-A613-3728A38D8892}" type="pres">
      <dgm:prSet presAssocID="{B5F283E4-9D83-41DB-865E-4BA41C8694A6}" presName="titleText1" presStyleLbl="fgAcc0" presStyleIdx="0" presStyleCnt="1" custScaleX="211579" custScaleY="96143" custLinFactNeighborX="35524" custLinFactNeighborY="77120">
        <dgm:presLayoutVars>
          <dgm:chMax val="0"/>
          <dgm:chPref val="0"/>
        </dgm:presLayoutVars>
      </dgm:prSet>
      <dgm:spPr/>
    </dgm:pt>
    <dgm:pt modelId="{8EFD6DBC-9FC8-49D8-B0EF-323794204156}" type="pres">
      <dgm:prSet presAssocID="{B5F283E4-9D83-41DB-865E-4BA41C8694A6}" presName="rootConnector1" presStyleLbl="node1" presStyleIdx="0" presStyleCnt="5"/>
      <dgm:spPr/>
    </dgm:pt>
    <dgm:pt modelId="{85305FF3-C0DC-44FF-9B94-35B85C2D4243}" type="pres">
      <dgm:prSet presAssocID="{B5F283E4-9D83-41DB-865E-4BA41C8694A6}" presName="hierChild2" presStyleCnt="0"/>
      <dgm:spPr/>
    </dgm:pt>
    <dgm:pt modelId="{CD399D5C-A49F-415B-B47F-C4E0297771C2}" type="pres">
      <dgm:prSet presAssocID="{53A5F762-3C1A-4C5E-AE62-0818BEC5D548}" presName="Name37" presStyleLbl="parChTrans1D2" presStyleIdx="0" presStyleCnt="6"/>
      <dgm:spPr/>
    </dgm:pt>
    <dgm:pt modelId="{41134F12-0120-4461-85A4-019500989107}" type="pres">
      <dgm:prSet presAssocID="{294BE58C-01A9-41BD-8251-37DBA15BAF30}" presName="hierRoot2" presStyleCnt="0">
        <dgm:presLayoutVars>
          <dgm:hierBranch val="init"/>
        </dgm:presLayoutVars>
      </dgm:prSet>
      <dgm:spPr/>
    </dgm:pt>
    <dgm:pt modelId="{8030831F-9737-4B4E-8D9E-ACB57E054057}" type="pres">
      <dgm:prSet presAssocID="{294BE58C-01A9-41BD-8251-37DBA15BAF30}" presName="rootComposite" presStyleCnt="0"/>
      <dgm:spPr/>
    </dgm:pt>
    <dgm:pt modelId="{D589360C-E282-4407-9B01-FD3E38567C68}" type="pres">
      <dgm:prSet presAssocID="{294BE58C-01A9-41BD-8251-37DBA15BAF30}" presName="rootText" presStyleLbl="node1" presStyleIdx="0" presStyleCnt="5">
        <dgm:presLayoutVars>
          <dgm:chMax/>
          <dgm:chPref val="3"/>
        </dgm:presLayoutVars>
      </dgm:prSet>
      <dgm:spPr/>
    </dgm:pt>
    <dgm:pt modelId="{A8CC061A-22CE-40FE-9772-05150241A2DA}" type="pres">
      <dgm:prSet presAssocID="{294BE58C-01A9-41BD-8251-37DBA15BAF30}" presName="titleText2" presStyleLbl="fgAcc1" presStyleIdx="0" presStyleCnt="5" custScaleX="116603" custLinFactNeighborX="-4274" custLinFactNeighborY="83595">
        <dgm:presLayoutVars>
          <dgm:chMax val="0"/>
          <dgm:chPref val="0"/>
        </dgm:presLayoutVars>
      </dgm:prSet>
      <dgm:spPr/>
    </dgm:pt>
    <dgm:pt modelId="{9B5490F4-4C90-4E86-8230-A536138BDFA9}" type="pres">
      <dgm:prSet presAssocID="{294BE58C-01A9-41BD-8251-37DBA15BAF30}" presName="rootConnector" presStyleLbl="node2" presStyleIdx="0" presStyleCnt="0"/>
      <dgm:spPr/>
    </dgm:pt>
    <dgm:pt modelId="{1C692363-A89E-4522-B346-0CE0EB48B268}" type="pres">
      <dgm:prSet presAssocID="{294BE58C-01A9-41BD-8251-37DBA15BAF30}" presName="hierChild4" presStyleCnt="0"/>
      <dgm:spPr/>
    </dgm:pt>
    <dgm:pt modelId="{4173E72A-0DF7-406B-AA60-4FDA66974BA7}" type="pres">
      <dgm:prSet presAssocID="{294BE58C-01A9-41BD-8251-37DBA15BAF30}" presName="hierChild5" presStyleCnt="0"/>
      <dgm:spPr/>
    </dgm:pt>
    <dgm:pt modelId="{433D5ECB-1957-4B76-AA3F-9353AF827432}" type="pres">
      <dgm:prSet presAssocID="{2AECB721-FD40-408A-8971-F5FA20A5F13C}" presName="Name37" presStyleLbl="parChTrans1D2" presStyleIdx="1" presStyleCnt="6"/>
      <dgm:spPr/>
    </dgm:pt>
    <dgm:pt modelId="{F01B6A30-FCE3-4BEE-AE64-A3DA0F2DCF01}" type="pres">
      <dgm:prSet presAssocID="{DF4B5014-09AF-4F22-B522-A8B26CB38AF5}" presName="hierRoot2" presStyleCnt="0">
        <dgm:presLayoutVars>
          <dgm:hierBranch val="init"/>
        </dgm:presLayoutVars>
      </dgm:prSet>
      <dgm:spPr/>
    </dgm:pt>
    <dgm:pt modelId="{1EC291CE-E7A9-4634-B855-EBA37D534F31}" type="pres">
      <dgm:prSet presAssocID="{DF4B5014-09AF-4F22-B522-A8B26CB38AF5}" presName="rootComposite" presStyleCnt="0"/>
      <dgm:spPr/>
    </dgm:pt>
    <dgm:pt modelId="{FCF961D6-062E-468F-9680-8D012687A3D6}" type="pres">
      <dgm:prSet presAssocID="{DF4B5014-09AF-4F22-B522-A8B26CB38AF5}" presName="rootText" presStyleLbl="node1" presStyleIdx="1" presStyleCnt="5">
        <dgm:presLayoutVars>
          <dgm:chMax/>
          <dgm:chPref val="3"/>
        </dgm:presLayoutVars>
      </dgm:prSet>
      <dgm:spPr/>
    </dgm:pt>
    <dgm:pt modelId="{824023A8-DCD0-4244-B211-C8390075F3E4}" type="pres">
      <dgm:prSet presAssocID="{DF4B5014-09AF-4F22-B522-A8B26CB38AF5}" presName="titleText2" presStyleLbl="fgAcc1" presStyleIdx="1" presStyleCnt="5" custScaleY="195484" custLinFactY="25392" custLinFactNeighborX="-4275" custLinFactNeighborY="100000">
        <dgm:presLayoutVars>
          <dgm:chMax val="0"/>
          <dgm:chPref val="0"/>
        </dgm:presLayoutVars>
      </dgm:prSet>
      <dgm:spPr/>
    </dgm:pt>
    <dgm:pt modelId="{E39F3C02-3918-401C-B2F4-DD6F785870A1}" type="pres">
      <dgm:prSet presAssocID="{DF4B5014-09AF-4F22-B522-A8B26CB38AF5}" presName="rootConnector" presStyleLbl="node2" presStyleIdx="0" presStyleCnt="0"/>
      <dgm:spPr/>
    </dgm:pt>
    <dgm:pt modelId="{1AB5EC4F-C064-45DB-8852-FCD8C530892F}" type="pres">
      <dgm:prSet presAssocID="{DF4B5014-09AF-4F22-B522-A8B26CB38AF5}" presName="hierChild4" presStyleCnt="0"/>
      <dgm:spPr/>
    </dgm:pt>
    <dgm:pt modelId="{98EB21EC-2FC3-4FC3-866E-54D8EEA6AF69}" type="pres">
      <dgm:prSet presAssocID="{DF4B5014-09AF-4F22-B522-A8B26CB38AF5}" presName="hierChild5" presStyleCnt="0"/>
      <dgm:spPr/>
    </dgm:pt>
    <dgm:pt modelId="{F82545DE-F7A0-43B1-966A-8CBB6FDBC6B4}" type="pres">
      <dgm:prSet presAssocID="{B56A2A0E-60A8-4DE3-9152-27A648175037}" presName="Name37" presStyleLbl="parChTrans1D2" presStyleIdx="2" presStyleCnt="6"/>
      <dgm:spPr/>
    </dgm:pt>
    <dgm:pt modelId="{EB70D851-D5F2-43DF-B087-25F5546F2177}" type="pres">
      <dgm:prSet presAssocID="{6CCFEC45-71EC-447E-AC79-0FA31F8FC926}" presName="hierRoot2" presStyleCnt="0">
        <dgm:presLayoutVars>
          <dgm:hierBranch val="init"/>
        </dgm:presLayoutVars>
      </dgm:prSet>
      <dgm:spPr/>
    </dgm:pt>
    <dgm:pt modelId="{35F16E77-595B-41DD-8A7A-9214B66EF33B}" type="pres">
      <dgm:prSet presAssocID="{6CCFEC45-71EC-447E-AC79-0FA31F8FC926}" presName="rootComposite" presStyleCnt="0"/>
      <dgm:spPr/>
    </dgm:pt>
    <dgm:pt modelId="{5A9D77B1-A503-4569-ADDF-E8128136EC2B}" type="pres">
      <dgm:prSet presAssocID="{6CCFEC45-71EC-447E-AC79-0FA31F8FC926}" presName="rootText" presStyleLbl="node1" presStyleIdx="2" presStyleCnt="5">
        <dgm:presLayoutVars>
          <dgm:chMax/>
          <dgm:chPref val="3"/>
        </dgm:presLayoutVars>
      </dgm:prSet>
      <dgm:spPr/>
    </dgm:pt>
    <dgm:pt modelId="{6BA33F51-A471-4415-835C-8B450B69B185}" type="pres">
      <dgm:prSet presAssocID="{6CCFEC45-71EC-447E-AC79-0FA31F8FC926}" presName="titleText2" presStyleLbl="fgAcc1" presStyleIdx="2" presStyleCnt="5" custLinFactNeighborX="-11756" custLinFactNeighborY="83595">
        <dgm:presLayoutVars>
          <dgm:chMax val="0"/>
          <dgm:chPref val="0"/>
        </dgm:presLayoutVars>
      </dgm:prSet>
      <dgm:spPr/>
    </dgm:pt>
    <dgm:pt modelId="{3A515386-1884-49B6-AA59-1DC08EA60B88}" type="pres">
      <dgm:prSet presAssocID="{6CCFEC45-71EC-447E-AC79-0FA31F8FC926}" presName="rootConnector" presStyleLbl="node2" presStyleIdx="0" presStyleCnt="0"/>
      <dgm:spPr/>
    </dgm:pt>
    <dgm:pt modelId="{B556779D-7C3E-415C-82C9-4E639436360A}" type="pres">
      <dgm:prSet presAssocID="{6CCFEC45-71EC-447E-AC79-0FA31F8FC926}" presName="hierChild4" presStyleCnt="0"/>
      <dgm:spPr/>
    </dgm:pt>
    <dgm:pt modelId="{405E3CE8-B23D-4705-9D89-2D1DFE0B56E8}" type="pres">
      <dgm:prSet presAssocID="{6CCFEC45-71EC-447E-AC79-0FA31F8FC926}" presName="hierChild5" presStyleCnt="0"/>
      <dgm:spPr/>
    </dgm:pt>
    <dgm:pt modelId="{D857FEB3-25DF-48E2-8047-7C70DCCB9836}" type="pres">
      <dgm:prSet presAssocID="{146BD861-C8AE-4191-BD1E-E2CC2AB146F7}" presName="Name37" presStyleLbl="parChTrans1D2" presStyleIdx="3" presStyleCnt="6"/>
      <dgm:spPr/>
    </dgm:pt>
    <dgm:pt modelId="{476F88E1-6FF8-4535-86FF-013AC848913F}" type="pres">
      <dgm:prSet presAssocID="{6C8E8D01-E680-4539-BFB8-EB578ABE49EC}" presName="hierRoot2" presStyleCnt="0">
        <dgm:presLayoutVars>
          <dgm:hierBranch val="init"/>
        </dgm:presLayoutVars>
      </dgm:prSet>
      <dgm:spPr/>
    </dgm:pt>
    <dgm:pt modelId="{B85D9F45-6E7C-431F-9F65-0D713C315703}" type="pres">
      <dgm:prSet presAssocID="{6C8E8D01-E680-4539-BFB8-EB578ABE49EC}" presName="rootComposite" presStyleCnt="0"/>
      <dgm:spPr/>
    </dgm:pt>
    <dgm:pt modelId="{B8AE57FE-8DD4-42E1-84A4-3954768EE6EB}" type="pres">
      <dgm:prSet presAssocID="{6C8E8D01-E680-4539-BFB8-EB578ABE49EC}" presName="rootText" presStyleLbl="node1" presStyleIdx="3" presStyleCnt="5">
        <dgm:presLayoutVars>
          <dgm:chMax/>
          <dgm:chPref val="3"/>
        </dgm:presLayoutVars>
      </dgm:prSet>
      <dgm:spPr/>
    </dgm:pt>
    <dgm:pt modelId="{C670A31D-DE3F-4ECF-B9A9-7ECE12B5FBC1}" type="pres">
      <dgm:prSet presAssocID="{6C8E8D01-E680-4539-BFB8-EB578ABE49EC}" presName="titleText2" presStyleLbl="fgAcc1" presStyleIdx="3" presStyleCnt="5" custScaleX="116825" custLinFactNeighborX="-2672" custLinFactNeighborY="75236">
        <dgm:presLayoutVars>
          <dgm:chMax val="0"/>
          <dgm:chPref val="0"/>
        </dgm:presLayoutVars>
      </dgm:prSet>
      <dgm:spPr/>
    </dgm:pt>
    <dgm:pt modelId="{4FB97DA4-370B-4B50-B24D-41551A714159}" type="pres">
      <dgm:prSet presAssocID="{6C8E8D01-E680-4539-BFB8-EB578ABE49EC}" presName="rootConnector" presStyleLbl="node2" presStyleIdx="0" presStyleCnt="0"/>
      <dgm:spPr/>
    </dgm:pt>
    <dgm:pt modelId="{2C11742E-8B7A-42DA-840F-E7D6C082769F}" type="pres">
      <dgm:prSet presAssocID="{6C8E8D01-E680-4539-BFB8-EB578ABE49EC}" presName="hierChild4" presStyleCnt="0"/>
      <dgm:spPr/>
    </dgm:pt>
    <dgm:pt modelId="{9F93CFF0-F40E-491A-8E4C-2F87A90E9F97}" type="pres">
      <dgm:prSet presAssocID="{6C8E8D01-E680-4539-BFB8-EB578ABE49EC}" presName="hierChild5" presStyleCnt="0"/>
      <dgm:spPr/>
    </dgm:pt>
    <dgm:pt modelId="{56471A22-EA23-4452-8CC4-7DCFB4003165}" type="pres">
      <dgm:prSet presAssocID="{3E4BB0A0-A8AA-4046-B59E-47D316A989AF}" presName="Name37" presStyleLbl="parChTrans1D2" presStyleIdx="4" presStyleCnt="6"/>
      <dgm:spPr/>
    </dgm:pt>
    <dgm:pt modelId="{517406D0-4DD8-4E47-850D-A748063E384F}" type="pres">
      <dgm:prSet presAssocID="{ACC19E80-01B0-4772-BA4B-491CCA63B820}" presName="hierRoot2" presStyleCnt="0">
        <dgm:presLayoutVars>
          <dgm:hierBranch val="init"/>
        </dgm:presLayoutVars>
      </dgm:prSet>
      <dgm:spPr/>
    </dgm:pt>
    <dgm:pt modelId="{1E3A6095-4DB4-4741-AF54-4C8F94A20EB7}" type="pres">
      <dgm:prSet presAssocID="{ACC19E80-01B0-4772-BA4B-491CCA63B820}" presName="rootComposite" presStyleCnt="0"/>
      <dgm:spPr/>
    </dgm:pt>
    <dgm:pt modelId="{8CF62F8A-86AA-4ECF-9128-490000885601}" type="pres">
      <dgm:prSet presAssocID="{ACC19E80-01B0-4772-BA4B-491CCA63B820}" presName="rootText" presStyleLbl="node1" presStyleIdx="4" presStyleCnt="5">
        <dgm:presLayoutVars>
          <dgm:chMax/>
          <dgm:chPref val="3"/>
        </dgm:presLayoutVars>
      </dgm:prSet>
      <dgm:spPr/>
    </dgm:pt>
    <dgm:pt modelId="{3F22A65F-4258-459E-8751-83D22E797FD1}" type="pres">
      <dgm:prSet presAssocID="{ACC19E80-01B0-4772-BA4B-491CCA63B820}" presName="titleText2" presStyleLbl="fgAcc1" presStyleIdx="4" presStyleCnt="5" custLinFactNeighborX="-2672" custLinFactNeighborY="75235">
        <dgm:presLayoutVars>
          <dgm:chMax val="0"/>
          <dgm:chPref val="0"/>
        </dgm:presLayoutVars>
      </dgm:prSet>
      <dgm:spPr/>
    </dgm:pt>
    <dgm:pt modelId="{D1B18593-1958-42DB-85B8-0792752BDD20}" type="pres">
      <dgm:prSet presAssocID="{ACC19E80-01B0-4772-BA4B-491CCA63B820}" presName="rootConnector" presStyleLbl="node2" presStyleIdx="0" presStyleCnt="0"/>
      <dgm:spPr/>
    </dgm:pt>
    <dgm:pt modelId="{5CF7E932-A9DE-4E9E-9E35-B271793E576A}" type="pres">
      <dgm:prSet presAssocID="{ACC19E80-01B0-4772-BA4B-491CCA63B820}" presName="hierChild4" presStyleCnt="0"/>
      <dgm:spPr/>
    </dgm:pt>
    <dgm:pt modelId="{8B9C185C-66AF-438A-96A9-D4754692039C}" type="pres">
      <dgm:prSet presAssocID="{ACC19E80-01B0-4772-BA4B-491CCA63B820}" presName="hierChild5" presStyleCnt="0"/>
      <dgm:spPr/>
    </dgm:pt>
    <dgm:pt modelId="{05918F9F-9691-4151-988D-294F58E8D881}" type="pres">
      <dgm:prSet presAssocID="{B5F283E4-9D83-41DB-865E-4BA41C8694A6}" presName="hierChild3" presStyleCnt="0"/>
      <dgm:spPr/>
    </dgm:pt>
    <dgm:pt modelId="{50717E4C-D3CB-49A9-A5D0-0BCB8486C780}" type="pres">
      <dgm:prSet presAssocID="{8325A939-4583-41AC-80F7-B08BD218EAFF}" presName="Name96" presStyleLbl="parChTrans1D2" presStyleIdx="5" presStyleCnt="6"/>
      <dgm:spPr/>
    </dgm:pt>
    <dgm:pt modelId="{F08C9BDA-7662-4C09-911E-687F4393F011}" type="pres">
      <dgm:prSet presAssocID="{3E69C13C-82AA-4D0B-967C-E27FFC6D4104}" presName="hierRoot3" presStyleCnt="0">
        <dgm:presLayoutVars>
          <dgm:hierBranch val="init"/>
        </dgm:presLayoutVars>
      </dgm:prSet>
      <dgm:spPr/>
    </dgm:pt>
    <dgm:pt modelId="{A723834F-33AD-4A6B-9D4F-FF81C337789D}" type="pres">
      <dgm:prSet presAssocID="{3E69C13C-82AA-4D0B-967C-E27FFC6D4104}" presName="rootComposite3" presStyleCnt="0"/>
      <dgm:spPr/>
    </dgm:pt>
    <dgm:pt modelId="{A3EC1EF3-6C12-4C85-B1F8-8EB65A4ABC8D}" type="pres">
      <dgm:prSet presAssocID="{3E69C13C-82AA-4D0B-967C-E27FFC6D4104}" presName="rootText3" presStyleLbl="asst1" presStyleIdx="0" presStyleCnt="1">
        <dgm:presLayoutVars>
          <dgm:chPref val="3"/>
        </dgm:presLayoutVars>
      </dgm:prSet>
      <dgm:spPr/>
    </dgm:pt>
    <dgm:pt modelId="{1129F507-896C-4BDB-89A4-7A14DC47DA53}" type="pres">
      <dgm:prSet presAssocID="{3E69C13C-82AA-4D0B-967C-E27FFC6D4104}" presName="titleText3" presStyleLbl="fgAcc2" presStyleIdx="0" presStyleCnt="1" custScaleX="127507" custScaleY="142583" custLinFactNeighborX="-6125" custLinFactNeighborY="36733">
        <dgm:presLayoutVars>
          <dgm:chMax val="0"/>
          <dgm:chPref val="0"/>
        </dgm:presLayoutVars>
      </dgm:prSet>
      <dgm:spPr/>
    </dgm:pt>
    <dgm:pt modelId="{34E329E1-E6AD-452D-A254-595DC39A16C0}" type="pres">
      <dgm:prSet presAssocID="{3E69C13C-82AA-4D0B-967C-E27FFC6D4104}" presName="rootConnector3" presStyleLbl="asst1" presStyleIdx="0" presStyleCnt="1"/>
      <dgm:spPr/>
    </dgm:pt>
    <dgm:pt modelId="{276F854F-31A8-4628-8336-093AA1DE5FF6}" type="pres">
      <dgm:prSet presAssocID="{3E69C13C-82AA-4D0B-967C-E27FFC6D4104}" presName="hierChild6" presStyleCnt="0"/>
      <dgm:spPr/>
    </dgm:pt>
    <dgm:pt modelId="{3647FE49-0441-4D36-815F-347B56D4C675}" type="pres">
      <dgm:prSet presAssocID="{3E69C13C-82AA-4D0B-967C-E27FFC6D4104}" presName="hierChild7" presStyleCnt="0"/>
      <dgm:spPr/>
    </dgm:pt>
  </dgm:ptLst>
  <dgm:cxnLst>
    <dgm:cxn modelId="{BD412C00-892D-4ECC-ACA3-43A312E55B52}" srcId="{B5F283E4-9D83-41DB-865E-4BA41C8694A6}" destId="{6CCFEC45-71EC-447E-AC79-0FA31F8FC926}" srcOrd="3" destOrd="0" parTransId="{B56A2A0E-60A8-4DE3-9152-27A648175037}" sibTransId="{A116A942-88EE-4A69-AD4F-DEFCF8006683}"/>
    <dgm:cxn modelId="{6D030030-F9E1-4E55-9F95-49585D1743EA}" type="presOf" srcId="{76599E18-3339-4BB7-8F07-E5C28DCF5B3E}" destId="{3F22A65F-4258-459E-8751-83D22E797FD1}" srcOrd="0" destOrd="0" presId="urn:microsoft.com/office/officeart/2008/layout/NameandTitleOrganizationalChart"/>
    <dgm:cxn modelId="{8546A336-0ED2-4D2F-8C72-1C7965103696}" type="presOf" srcId="{8325A939-4583-41AC-80F7-B08BD218EAFF}" destId="{50717E4C-D3CB-49A9-A5D0-0BCB8486C780}" srcOrd="0" destOrd="0" presId="urn:microsoft.com/office/officeart/2008/layout/NameandTitleOrganizationalChart"/>
    <dgm:cxn modelId="{3A768C45-4FA8-4C83-B699-1A8B508DE4CB}" type="presOf" srcId="{6CCFEC45-71EC-447E-AC79-0FA31F8FC926}" destId="{5A9D77B1-A503-4569-ADDF-E8128136EC2B}" srcOrd="0" destOrd="0" presId="urn:microsoft.com/office/officeart/2008/layout/NameandTitleOrganizationalChart"/>
    <dgm:cxn modelId="{35EC224C-0C5C-49F4-AB60-CCC8AD40FE7F}" type="presOf" srcId="{D1E469E2-7E57-47C1-A9F1-EBF16683BE72}" destId="{1129F507-896C-4BDB-89A4-7A14DC47DA53}" srcOrd="0" destOrd="0" presId="urn:microsoft.com/office/officeart/2008/layout/NameandTitleOrganizationalChart"/>
    <dgm:cxn modelId="{2129214E-6DFC-4204-A53A-82B1944768A6}" type="presOf" srcId="{B5F283E4-9D83-41DB-865E-4BA41C8694A6}" destId="{8EFD6DBC-9FC8-49D8-B0EF-323794204156}" srcOrd="1" destOrd="0" presId="urn:microsoft.com/office/officeart/2008/layout/NameandTitleOrganizationalChart"/>
    <dgm:cxn modelId="{E21FDE57-4A55-4728-BBF7-4989B8BF8BB8}" type="presOf" srcId="{DF4B5014-09AF-4F22-B522-A8B26CB38AF5}" destId="{FCF961D6-062E-468F-9680-8D012687A3D6}" srcOrd="0" destOrd="0" presId="urn:microsoft.com/office/officeart/2008/layout/NameandTitleOrganizationalChart"/>
    <dgm:cxn modelId="{DBBFF658-5BDF-4F4A-9E2A-0B63D4FF06FB}" type="presOf" srcId="{146BD861-C8AE-4191-BD1E-E2CC2AB146F7}" destId="{D857FEB3-25DF-48E2-8047-7C70DCCB9836}" srcOrd="0" destOrd="0" presId="urn:microsoft.com/office/officeart/2008/layout/NameandTitleOrganizationalChart"/>
    <dgm:cxn modelId="{28A35D5B-4238-4E6C-8D87-65BCEF2AF2F6}" type="presOf" srcId="{53A5F762-3C1A-4C5E-AE62-0818BEC5D548}" destId="{CD399D5C-A49F-415B-B47F-C4E0297771C2}" srcOrd="0" destOrd="0" presId="urn:microsoft.com/office/officeart/2008/layout/NameandTitleOrganizationalChart"/>
    <dgm:cxn modelId="{8DC8025D-6C1F-4760-8FDE-D5F8C7161912}" type="presOf" srcId="{3E69C13C-82AA-4D0B-967C-E27FFC6D4104}" destId="{34E329E1-E6AD-452D-A254-595DC39A16C0}" srcOrd="1" destOrd="0" presId="urn:microsoft.com/office/officeart/2008/layout/NameandTitleOrganizationalChart"/>
    <dgm:cxn modelId="{B0E0FA5D-FA67-4361-9BF3-309EDDAA9658}" type="presOf" srcId="{4751B111-6AE3-4E5C-B80A-BA15695D4EE4}" destId="{824023A8-DCD0-4244-B211-C8390075F3E4}" srcOrd="0" destOrd="0" presId="urn:microsoft.com/office/officeart/2008/layout/NameandTitleOrganizationalChart"/>
    <dgm:cxn modelId="{CE3FD55E-189B-47BA-A9E6-8DA117D71F53}" type="presOf" srcId="{6C8E8D01-E680-4539-BFB8-EB578ABE49EC}" destId="{B8AE57FE-8DD4-42E1-84A4-3954768EE6EB}" srcOrd="0" destOrd="0" presId="urn:microsoft.com/office/officeart/2008/layout/NameandTitleOrganizationalChart"/>
    <dgm:cxn modelId="{216CB161-23F4-430F-AA69-4396282FC991}" type="presOf" srcId="{6E60339D-54A6-41B2-83F5-829FE05207E7}" destId="{A8CC061A-22CE-40FE-9772-05150241A2DA}" srcOrd="0" destOrd="0" presId="urn:microsoft.com/office/officeart/2008/layout/NameandTitleOrganizationalChart"/>
    <dgm:cxn modelId="{014A6C64-EE5F-49CA-AA11-EFFC4AFC0975}" srcId="{B5F283E4-9D83-41DB-865E-4BA41C8694A6}" destId="{3E69C13C-82AA-4D0B-967C-E27FFC6D4104}" srcOrd="0" destOrd="0" parTransId="{8325A939-4583-41AC-80F7-B08BD218EAFF}" sibTransId="{D1E469E2-7E57-47C1-A9F1-EBF16683BE72}"/>
    <dgm:cxn modelId="{75E22066-DF26-4516-87A5-9991571CA7A4}" type="presOf" srcId="{2AECB721-FD40-408A-8971-F5FA20A5F13C}" destId="{433D5ECB-1957-4B76-AA3F-9353AF827432}" srcOrd="0" destOrd="0" presId="urn:microsoft.com/office/officeart/2008/layout/NameandTitleOrganizationalChart"/>
    <dgm:cxn modelId="{8D448B6E-CC81-4B6D-98E1-8B3842B44EB6}" srcId="{21AC8B25-5C23-475E-9AA1-7C48265F81A4}" destId="{B5F283E4-9D83-41DB-865E-4BA41C8694A6}" srcOrd="0" destOrd="0" parTransId="{F51AA62F-5C11-470E-AFB4-244EE123B020}" sibTransId="{A351496A-54F6-4AB9-B008-6EBF00EEEF39}"/>
    <dgm:cxn modelId="{5BE2D173-6E4F-462D-AB10-B6ED9AE5FCE8}" type="presOf" srcId="{A351496A-54F6-4AB9-B008-6EBF00EEEF39}" destId="{D79C8899-A3C3-4943-A613-3728A38D8892}" srcOrd="0" destOrd="0" presId="urn:microsoft.com/office/officeart/2008/layout/NameandTitleOrganizationalChart"/>
    <dgm:cxn modelId="{5F5F0076-C302-4A5B-B247-E27B9831FEF2}" type="presOf" srcId="{294BE58C-01A9-41BD-8251-37DBA15BAF30}" destId="{D589360C-E282-4407-9B01-FD3E38567C68}" srcOrd="0" destOrd="0" presId="urn:microsoft.com/office/officeart/2008/layout/NameandTitleOrganizationalChart"/>
    <dgm:cxn modelId="{BE456583-B3E2-44CC-AA24-C3333E3954B0}" type="presOf" srcId="{6C8E8D01-E680-4539-BFB8-EB578ABE49EC}" destId="{4FB97DA4-370B-4B50-B24D-41551A714159}" srcOrd="1" destOrd="0" presId="urn:microsoft.com/office/officeart/2008/layout/NameandTitleOrganizationalChart"/>
    <dgm:cxn modelId="{B79E1585-BAC4-4326-A235-4CF957230F57}" type="presOf" srcId="{B56A2A0E-60A8-4DE3-9152-27A648175037}" destId="{F82545DE-F7A0-43B1-966A-8CBB6FDBC6B4}" srcOrd="0" destOrd="0" presId="urn:microsoft.com/office/officeart/2008/layout/NameandTitleOrganizationalChart"/>
    <dgm:cxn modelId="{B7517F92-D873-44BE-8931-DEEA5CA5A8FD}" type="presOf" srcId="{1A0E5EF9-CB54-46E2-B58B-2E2DC9B2DA8D}" destId="{C670A31D-DE3F-4ECF-B9A9-7ECE12B5FBC1}" srcOrd="0" destOrd="0" presId="urn:microsoft.com/office/officeart/2008/layout/NameandTitleOrganizationalChart"/>
    <dgm:cxn modelId="{1288DA96-970D-4280-AC07-3380723372D5}" type="presOf" srcId="{3E4BB0A0-A8AA-4046-B59E-47D316A989AF}" destId="{56471A22-EA23-4452-8CC4-7DCFB4003165}" srcOrd="0" destOrd="0" presId="urn:microsoft.com/office/officeart/2008/layout/NameandTitleOrganizationalChart"/>
    <dgm:cxn modelId="{819C62AC-8F22-4C5E-9E6C-13F048A3BFFD}" type="presOf" srcId="{ACC19E80-01B0-4772-BA4B-491CCA63B820}" destId="{D1B18593-1958-42DB-85B8-0792752BDD20}" srcOrd="1" destOrd="0" presId="urn:microsoft.com/office/officeart/2008/layout/NameandTitleOrganizationalChart"/>
    <dgm:cxn modelId="{0F7F24B3-06E5-45C4-905D-D8C461324F89}" type="presOf" srcId="{21AC8B25-5C23-475E-9AA1-7C48265F81A4}" destId="{2C5369EA-1C20-4E77-B11B-81A3C5D51260}" srcOrd="0" destOrd="0" presId="urn:microsoft.com/office/officeart/2008/layout/NameandTitleOrganizationalChart"/>
    <dgm:cxn modelId="{FE8F83BB-5E2B-4146-9076-A0D35D3283C3}" type="presOf" srcId="{DF4B5014-09AF-4F22-B522-A8B26CB38AF5}" destId="{E39F3C02-3918-401C-B2F4-DD6F785870A1}" srcOrd="1" destOrd="0" presId="urn:microsoft.com/office/officeart/2008/layout/NameandTitleOrganizationalChart"/>
    <dgm:cxn modelId="{B61968BE-0DA2-4094-BD8C-614CE140B700}" srcId="{B5F283E4-9D83-41DB-865E-4BA41C8694A6}" destId="{DF4B5014-09AF-4F22-B522-A8B26CB38AF5}" srcOrd="2" destOrd="0" parTransId="{2AECB721-FD40-408A-8971-F5FA20A5F13C}" sibTransId="{4751B111-6AE3-4E5C-B80A-BA15695D4EE4}"/>
    <dgm:cxn modelId="{8C7D20CD-717D-4AC2-955B-FB51AA16FD46}" srcId="{B5F283E4-9D83-41DB-865E-4BA41C8694A6}" destId="{6C8E8D01-E680-4539-BFB8-EB578ABE49EC}" srcOrd="4" destOrd="0" parTransId="{146BD861-C8AE-4191-BD1E-E2CC2AB146F7}" sibTransId="{1A0E5EF9-CB54-46E2-B58B-2E2DC9B2DA8D}"/>
    <dgm:cxn modelId="{E9ED8ED3-77A0-4C82-B618-7B5820F082E6}" type="presOf" srcId="{B5F283E4-9D83-41DB-865E-4BA41C8694A6}" destId="{DEE4D930-377D-4638-B202-C69E46E00EFE}" srcOrd="0" destOrd="0" presId="urn:microsoft.com/office/officeart/2008/layout/NameandTitleOrganizationalChart"/>
    <dgm:cxn modelId="{3D1C8FDD-8BA4-4426-B931-26C02821AE4D}" srcId="{B5F283E4-9D83-41DB-865E-4BA41C8694A6}" destId="{ACC19E80-01B0-4772-BA4B-491CCA63B820}" srcOrd="5" destOrd="0" parTransId="{3E4BB0A0-A8AA-4046-B59E-47D316A989AF}" sibTransId="{76599E18-3339-4BB7-8F07-E5C28DCF5B3E}"/>
    <dgm:cxn modelId="{12963BE4-EF6C-4E60-BB0B-EE63A739751C}" type="presOf" srcId="{6CCFEC45-71EC-447E-AC79-0FA31F8FC926}" destId="{3A515386-1884-49B6-AA59-1DC08EA60B88}" srcOrd="1" destOrd="0" presId="urn:microsoft.com/office/officeart/2008/layout/NameandTitleOrganizationalChart"/>
    <dgm:cxn modelId="{A33844EF-2DFA-4095-B885-40C2F4DBAE25}" type="presOf" srcId="{ACC19E80-01B0-4772-BA4B-491CCA63B820}" destId="{8CF62F8A-86AA-4ECF-9128-490000885601}" srcOrd="0" destOrd="0" presId="urn:microsoft.com/office/officeart/2008/layout/NameandTitleOrganizationalChart"/>
    <dgm:cxn modelId="{0DC9A9EF-A2A3-40D5-BCAB-ADE6338D1E7B}" srcId="{B5F283E4-9D83-41DB-865E-4BA41C8694A6}" destId="{294BE58C-01A9-41BD-8251-37DBA15BAF30}" srcOrd="1" destOrd="0" parTransId="{53A5F762-3C1A-4C5E-AE62-0818BEC5D548}" sibTransId="{6E60339D-54A6-41B2-83F5-829FE05207E7}"/>
    <dgm:cxn modelId="{B328DCF1-517D-4EDB-8DA9-7D77374D05CA}" type="presOf" srcId="{294BE58C-01A9-41BD-8251-37DBA15BAF30}" destId="{9B5490F4-4C90-4E86-8230-A536138BDFA9}" srcOrd="1" destOrd="0" presId="urn:microsoft.com/office/officeart/2008/layout/NameandTitleOrganizationalChart"/>
    <dgm:cxn modelId="{563595F2-F8E6-46B1-B4F7-D60D4740B5C5}" type="presOf" srcId="{A116A942-88EE-4A69-AD4F-DEFCF8006683}" destId="{6BA33F51-A471-4415-835C-8B450B69B185}" srcOrd="0" destOrd="0" presId="urn:microsoft.com/office/officeart/2008/layout/NameandTitleOrganizationalChart"/>
    <dgm:cxn modelId="{F72801F5-F85A-41C0-9E98-90074CD480D1}" type="presOf" srcId="{3E69C13C-82AA-4D0B-967C-E27FFC6D4104}" destId="{A3EC1EF3-6C12-4C85-B1F8-8EB65A4ABC8D}" srcOrd="0" destOrd="0" presId="urn:microsoft.com/office/officeart/2008/layout/NameandTitleOrganizationalChart"/>
    <dgm:cxn modelId="{3FD750F5-F883-4278-8393-CFE02348E49F}" type="presParOf" srcId="{2C5369EA-1C20-4E77-B11B-81A3C5D51260}" destId="{3149B944-0D6A-44C6-8A28-384148B286B4}" srcOrd="0" destOrd="0" presId="urn:microsoft.com/office/officeart/2008/layout/NameandTitleOrganizationalChart"/>
    <dgm:cxn modelId="{8EDD190B-FF2F-433B-B245-763CE366B458}" type="presParOf" srcId="{3149B944-0D6A-44C6-8A28-384148B286B4}" destId="{618A86CB-32E8-4540-A0B0-FFE134185741}" srcOrd="0" destOrd="0" presId="urn:microsoft.com/office/officeart/2008/layout/NameandTitleOrganizationalChart"/>
    <dgm:cxn modelId="{0A54BDA2-F6F5-4287-91B9-485470FCD6E3}" type="presParOf" srcId="{618A86CB-32E8-4540-A0B0-FFE134185741}" destId="{DEE4D930-377D-4638-B202-C69E46E00EFE}" srcOrd="0" destOrd="0" presId="urn:microsoft.com/office/officeart/2008/layout/NameandTitleOrganizationalChart"/>
    <dgm:cxn modelId="{960282B0-752D-4775-808A-8FEC64823E82}" type="presParOf" srcId="{618A86CB-32E8-4540-A0B0-FFE134185741}" destId="{D79C8899-A3C3-4943-A613-3728A38D8892}" srcOrd="1" destOrd="0" presId="urn:microsoft.com/office/officeart/2008/layout/NameandTitleOrganizationalChart"/>
    <dgm:cxn modelId="{276DD671-5A5A-43E7-947C-D7EE72B5CB89}" type="presParOf" srcId="{618A86CB-32E8-4540-A0B0-FFE134185741}" destId="{8EFD6DBC-9FC8-49D8-B0EF-323794204156}" srcOrd="2" destOrd="0" presId="urn:microsoft.com/office/officeart/2008/layout/NameandTitleOrganizationalChart"/>
    <dgm:cxn modelId="{6960BCC8-109C-4E6E-A74B-E1C7D5AEA190}" type="presParOf" srcId="{3149B944-0D6A-44C6-8A28-384148B286B4}" destId="{85305FF3-C0DC-44FF-9B94-35B85C2D4243}" srcOrd="1" destOrd="0" presId="urn:microsoft.com/office/officeart/2008/layout/NameandTitleOrganizationalChart"/>
    <dgm:cxn modelId="{E131C6FB-8252-4B07-9163-2277096966D3}" type="presParOf" srcId="{85305FF3-C0DC-44FF-9B94-35B85C2D4243}" destId="{CD399D5C-A49F-415B-B47F-C4E0297771C2}" srcOrd="0" destOrd="0" presId="urn:microsoft.com/office/officeart/2008/layout/NameandTitleOrganizationalChart"/>
    <dgm:cxn modelId="{811C5E07-18F5-4005-98E5-90121F0C679A}" type="presParOf" srcId="{85305FF3-C0DC-44FF-9B94-35B85C2D4243}" destId="{41134F12-0120-4461-85A4-019500989107}" srcOrd="1" destOrd="0" presId="urn:microsoft.com/office/officeart/2008/layout/NameandTitleOrganizationalChart"/>
    <dgm:cxn modelId="{971AE6AF-2909-495E-BF21-DBEC9E5AC8FC}" type="presParOf" srcId="{41134F12-0120-4461-85A4-019500989107}" destId="{8030831F-9737-4B4E-8D9E-ACB57E054057}" srcOrd="0" destOrd="0" presId="urn:microsoft.com/office/officeart/2008/layout/NameandTitleOrganizationalChart"/>
    <dgm:cxn modelId="{FE39CF8E-D3BD-4B02-848F-70BFB8D00485}" type="presParOf" srcId="{8030831F-9737-4B4E-8D9E-ACB57E054057}" destId="{D589360C-E282-4407-9B01-FD3E38567C68}" srcOrd="0" destOrd="0" presId="urn:microsoft.com/office/officeart/2008/layout/NameandTitleOrganizationalChart"/>
    <dgm:cxn modelId="{1F86B9BD-A24A-4954-B852-D94F51DE14D0}" type="presParOf" srcId="{8030831F-9737-4B4E-8D9E-ACB57E054057}" destId="{A8CC061A-22CE-40FE-9772-05150241A2DA}" srcOrd="1" destOrd="0" presId="urn:microsoft.com/office/officeart/2008/layout/NameandTitleOrganizationalChart"/>
    <dgm:cxn modelId="{777C4524-D1AE-4AE8-A082-2F6979B1191A}" type="presParOf" srcId="{8030831F-9737-4B4E-8D9E-ACB57E054057}" destId="{9B5490F4-4C90-4E86-8230-A536138BDFA9}" srcOrd="2" destOrd="0" presId="urn:microsoft.com/office/officeart/2008/layout/NameandTitleOrganizationalChart"/>
    <dgm:cxn modelId="{CE440FB6-7551-4AB6-80E5-2B670C38D645}" type="presParOf" srcId="{41134F12-0120-4461-85A4-019500989107}" destId="{1C692363-A89E-4522-B346-0CE0EB48B268}" srcOrd="1" destOrd="0" presId="urn:microsoft.com/office/officeart/2008/layout/NameandTitleOrganizationalChart"/>
    <dgm:cxn modelId="{4969225A-B364-4E89-8B8C-B7A385C03FB2}" type="presParOf" srcId="{41134F12-0120-4461-85A4-019500989107}" destId="{4173E72A-0DF7-406B-AA60-4FDA66974BA7}" srcOrd="2" destOrd="0" presId="urn:microsoft.com/office/officeart/2008/layout/NameandTitleOrganizationalChart"/>
    <dgm:cxn modelId="{4734CAE2-9810-4159-A6F4-CCF3CDA75714}" type="presParOf" srcId="{85305FF3-C0DC-44FF-9B94-35B85C2D4243}" destId="{433D5ECB-1957-4B76-AA3F-9353AF827432}" srcOrd="2" destOrd="0" presId="urn:microsoft.com/office/officeart/2008/layout/NameandTitleOrganizationalChart"/>
    <dgm:cxn modelId="{3AC7CCB6-CF3F-4703-9E60-752F95388E87}" type="presParOf" srcId="{85305FF3-C0DC-44FF-9B94-35B85C2D4243}" destId="{F01B6A30-FCE3-4BEE-AE64-A3DA0F2DCF01}" srcOrd="3" destOrd="0" presId="urn:microsoft.com/office/officeart/2008/layout/NameandTitleOrganizationalChart"/>
    <dgm:cxn modelId="{10712ED1-D7E4-45D0-BBDE-C5F39EB3A685}" type="presParOf" srcId="{F01B6A30-FCE3-4BEE-AE64-A3DA0F2DCF01}" destId="{1EC291CE-E7A9-4634-B855-EBA37D534F31}" srcOrd="0" destOrd="0" presId="urn:microsoft.com/office/officeart/2008/layout/NameandTitleOrganizationalChart"/>
    <dgm:cxn modelId="{9FB144F5-4C8A-42B2-BD52-6833E04ACFF5}" type="presParOf" srcId="{1EC291CE-E7A9-4634-B855-EBA37D534F31}" destId="{FCF961D6-062E-468F-9680-8D012687A3D6}" srcOrd="0" destOrd="0" presId="urn:microsoft.com/office/officeart/2008/layout/NameandTitleOrganizationalChart"/>
    <dgm:cxn modelId="{E652B935-9908-4D73-88D2-4377EA344E63}" type="presParOf" srcId="{1EC291CE-E7A9-4634-B855-EBA37D534F31}" destId="{824023A8-DCD0-4244-B211-C8390075F3E4}" srcOrd="1" destOrd="0" presId="urn:microsoft.com/office/officeart/2008/layout/NameandTitleOrganizationalChart"/>
    <dgm:cxn modelId="{56397494-8D24-4A6F-ACBD-B7907B80E03A}" type="presParOf" srcId="{1EC291CE-E7A9-4634-B855-EBA37D534F31}" destId="{E39F3C02-3918-401C-B2F4-DD6F785870A1}" srcOrd="2" destOrd="0" presId="urn:microsoft.com/office/officeart/2008/layout/NameandTitleOrganizationalChart"/>
    <dgm:cxn modelId="{EA85FB0F-A775-4895-BEAB-15A5C09293BD}" type="presParOf" srcId="{F01B6A30-FCE3-4BEE-AE64-A3DA0F2DCF01}" destId="{1AB5EC4F-C064-45DB-8852-FCD8C530892F}" srcOrd="1" destOrd="0" presId="urn:microsoft.com/office/officeart/2008/layout/NameandTitleOrganizationalChart"/>
    <dgm:cxn modelId="{C2D4734E-2294-446D-813E-41F79AEB56A3}" type="presParOf" srcId="{F01B6A30-FCE3-4BEE-AE64-A3DA0F2DCF01}" destId="{98EB21EC-2FC3-4FC3-866E-54D8EEA6AF69}" srcOrd="2" destOrd="0" presId="urn:microsoft.com/office/officeart/2008/layout/NameandTitleOrganizationalChart"/>
    <dgm:cxn modelId="{0FEAD79B-3327-468B-A138-C93D4AD44575}" type="presParOf" srcId="{85305FF3-C0DC-44FF-9B94-35B85C2D4243}" destId="{F82545DE-F7A0-43B1-966A-8CBB6FDBC6B4}" srcOrd="4" destOrd="0" presId="urn:microsoft.com/office/officeart/2008/layout/NameandTitleOrganizationalChart"/>
    <dgm:cxn modelId="{0FA87DE2-9421-4A5C-8EEE-81B5D703B27F}" type="presParOf" srcId="{85305FF3-C0DC-44FF-9B94-35B85C2D4243}" destId="{EB70D851-D5F2-43DF-B087-25F5546F2177}" srcOrd="5" destOrd="0" presId="urn:microsoft.com/office/officeart/2008/layout/NameandTitleOrganizationalChart"/>
    <dgm:cxn modelId="{DBCD9EA1-041D-4FD7-8DF1-DEACFEF98841}" type="presParOf" srcId="{EB70D851-D5F2-43DF-B087-25F5546F2177}" destId="{35F16E77-595B-41DD-8A7A-9214B66EF33B}" srcOrd="0" destOrd="0" presId="urn:microsoft.com/office/officeart/2008/layout/NameandTitleOrganizationalChart"/>
    <dgm:cxn modelId="{09E08BEC-E6D4-40DE-8EFB-4CC684DA4DE7}" type="presParOf" srcId="{35F16E77-595B-41DD-8A7A-9214B66EF33B}" destId="{5A9D77B1-A503-4569-ADDF-E8128136EC2B}" srcOrd="0" destOrd="0" presId="urn:microsoft.com/office/officeart/2008/layout/NameandTitleOrganizationalChart"/>
    <dgm:cxn modelId="{77BE7A3D-C1E4-43C8-BFC5-F3DC96D722F8}" type="presParOf" srcId="{35F16E77-595B-41DD-8A7A-9214B66EF33B}" destId="{6BA33F51-A471-4415-835C-8B450B69B185}" srcOrd="1" destOrd="0" presId="urn:microsoft.com/office/officeart/2008/layout/NameandTitleOrganizationalChart"/>
    <dgm:cxn modelId="{F8A9C05C-F6CB-45AA-90A5-2FD827458641}" type="presParOf" srcId="{35F16E77-595B-41DD-8A7A-9214B66EF33B}" destId="{3A515386-1884-49B6-AA59-1DC08EA60B88}" srcOrd="2" destOrd="0" presId="urn:microsoft.com/office/officeart/2008/layout/NameandTitleOrganizationalChart"/>
    <dgm:cxn modelId="{9168E406-A23F-4A3E-8FB3-AE1BEF31DC2E}" type="presParOf" srcId="{EB70D851-D5F2-43DF-B087-25F5546F2177}" destId="{B556779D-7C3E-415C-82C9-4E639436360A}" srcOrd="1" destOrd="0" presId="urn:microsoft.com/office/officeart/2008/layout/NameandTitleOrganizationalChart"/>
    <dgm:cxn modelId="{DF11EC65-6C34-4052-B159-486649EEB589}" type="presParOf" srcId="{EB70D851-D5F2-43DF-B087-25F5546F2177}" destId="{405E3CE8-B23D-4705-9D89-2D1DFE0B56E8}" srcOrd="2" destOrd="0" presId="urn:microsoft.com/office/officeart/2008/layout/NameandTitleOrganizationalChart"/>
    <dgm:cxn modelId="{2C41CD2F-F672-4C3D-9721-03ADBA1D7567}" type="presParOf" srcId="{85305FF3-C0DC-44FF-9B94-35B85C2D4243}" destId="{D857FEB3-25DF-48E2-8047-7C70DCCB9836}" srcOrd="6" destOrd="0" presId="urn:microsoft.com/office/officeart/2008/layout/NameandTitleOrganizationalChart"/>
    <dgm:cxn modelId="{8875A127-ABEB-4AF4-9AB0-940261C5DB9B}" type="presParOf" srcId="{85305FF3-C0DC-44FF-9B94-35B85C2D4243}" destId="{476F88E1-6FF8-4535-86FF-013AC848913F}" srcOrd="7" destOrd="0" presId="urn:microsoft.com/office/officeart/2008/layout/NameandTitleOrganizationalChart"/>
    <dgm:cxn modelId="{545CC93E-B97C-4AD5-A970-82541F7617E9}" type="presParOf" srcId="{476F88E1-6FF8-4535-86FF-013AC848913F}" destId="{B85D9F45-6E7C-431F-9F65-0D713C315703}" srcOrd="0" destOrd="0" presId="urn:microsoft.com/office/officeart/2008/layout/NameandTitleOrganizationalChart"/>
    <dgm:cxn modelId="{E8AB15A1-6521-4E68-A67F-E6BBD56FFA61}" type="presParOf" srcId="{B85D9F45-6E7C-431F-9F65-0D713C315703}" destId="{B8AE57FE-8DD4-42E1-84A4-3954768EE6EB}" srcOrd="0" destOrd="0" presId="urn:microsoft.com/office/officeart/2008/layout/NameandTitleOrganizationalChart"/>
    <dgm:cxn modelId="{00945FA9-EA0F-4F2F-B228-C867EE739500}" type="presParOf" srcId="{B85D9F45-6E7C-431F-9F65-0D713C315703}" destId="{C670A31D-DE3F-4ECF-B9A9-7ECE12B5FBC1}" srcOrd="1" destOrd="0" presId="urn:microsoft.com/office/officeart/2008/layout/NameandTitleOrganizationalChart"/>
    <dgm:cxn modelId="{10EE133C-648C-429D-AF6E-B918B4373DF6}" type="presParOf" srcId="{B85D9F45-6E7C-431F-9F65-0D713C315703}" destId="{4FB97DA4-370B-4B50-B24D-41551A714159}" srcOrd="2" destOrd="0" presId="urn:microsoft.com/office/officeart/2008/layout/NameandTitleOrganizationalChart"/>
    <dgm:cxn modelId="{ACB145FA-32DC-4696-AB84-86C480261D0D}" type="presParOf" srcId="{476F88E1-6FF8-4535-86FF-013AC848913F}" destId="{2C11742E-8B7A-42DA-840F-E7D6C082769F}" srcOrd="1" destOrd="0" presId="urn:microsoft.com/office/officeart/2008/layout/NameandTitleOrganizationalChart"/>
    <dgm:cxn modelId="{BD706A4A-B223-46DF-BF56-EE85EB346E12}" type="presParOf" srcId="{476F88E1-6FF8-4535-86FF-013AC848913F}" destId="{9F93CFF0-F40E-491A-8E4C-2F87A90E9F97}" srcOrd="2" destOrd="0" presId="urn:microsoft.com/office/officeart/2008/layout/NameandTitleOrganizationalChart"/>
    <dgm:cxn modelId="{4B2B0BA0-5768-4D2D-BAF0-4A402DDBB512}" type="presParOf" srcId="{85305FF3-C0DC-44FF-9B94-35B85C2D4243}" destId="{56471A22-EA23-4452-8CC4-7DCFB4003165}" srcOrd="8" destOrd="0" presId="urn:microsoft.com/office/officeart/2008/layout/NameandTitleOrganizationalChart"/>
    <dgm:cxn modelId="{D156A124-212B-4AE3-9B87-C6F764A49472}" type="presParOf" srcId="{85305FF3-C0DC-44FF-9B94-35B85C2D4243}" destId="{517406D0-4DD8-4E47-850D-A748063E384F}" srcOrd="9" destOrd="0" presId="urn:microsoft.com/office/officeart/2008/layout/NameandTitleOrganizationalChart"/>
    <dgm:cxn modelId="{3A4F517E-28DC-4879-BFF2-208091BEA962}" type="presParOf" srcId="{517406D0-4DD8-4E47-850D-A748063E384F}" destId="{1E3A6095-4DB4-4741-AF54-4C8F94A20EB7}" srcOrd="0" destOrd="0" presId="urn:microsoft.com/office/officeart/2008/layout/NameandTitleOrganizationalChart"/>
    <dgm:cxn modelId="{0A4E7EA5-EA5D-4F47-AC8C-F46C330289F6}" type="presParOf" srcId="{1E3A6095-4DB4-4741-AF54-4C8F94A20EB7}" destId="{8CF62F8A-86AA-4ECF-9128-490000885601}" srcOrd="0" destOrd="0" presId="urn:microsoft.com/office/officeart/2008/layout/NameandTitleOrganizationalChart"/>
    <dgm:cxn modelId="{2706AEF1-2451-46AC-9F26-4AB94709CF6B}" type="presParOf" srcId="{1E3A6095-4DB4-4741-AF54-4C8F94A20EB7}" destId="{3F22A65F-4258-459E-8751-83D22E797FD1}" srcOrd="1" destOrd="0" presId="urn:microsoft.com/office/officeart/2008/layout/NameandTitleOrganizationalChart"/>
    <dgm:cxn modelId="{D391EBD0-1FAF-48D5-8DE5-431AB6F8A1F4}" type="presParOf" srcId="{1E3A6095-4DB4-4741-AF54-4C8F94A20EB7}" destId="{D1B18593-1958-42DB-85B8-0792752BDD20}" srcOrd="2" destOrd="0" presId="urn:microsoft.com/office/officeart/2008/layout/NameandTitleOrganizationalChart"/>
    <dgm:cxn modelId="{9343B1E0-60B4-41A4-8E21-78F0D69158D9}" type="presParOf" srcId="{517406D0-4DD8-4E47-850D-A748063E384F}" destId="{5CF7E932-A9DE-4E9E-9E35-B271793E576A}" srcOrd="1" destOrd="0" presId="urn:microsoft.com/office/officeart/2008/layout/NameandTitleOrganizationalChart"/>
    <dgm:cxn modelId="{E562D7ED-0727-41E5-A401-9745926E448E}" type="presParOf" srcId="{517406D0-4DD8-4E47-850D-A748063E384F}" destId="{8B9C185C-66AF-438A-96A9-D4754692039C}" srcOrd="2" destOrd="0" presId="urn:microsoft.com/office/officeart/2008/layout/NameandTitleOrganizationalChart"/>
    <dgm:cxn modelId="{F6166341-91D6-424D-A837-C2F914C5358A}" type="presParOf" srcId="{3149B944-0D6A-44C6-8A28-384148B286B4}" destId="{05918F9F-9691-4151-988D-294F58E8D881}" srcOrd="2" destOrd="0" presId="urn:microsoft.com/office/officeart/2008/layout/NameandTitleOrganizationalChart"/>
    <dgm:cxn modelId="{205AB659-A504-4251-A2E8-7D68B55A2611}" type="presParOf" srcId="{05918F9F-9691-4151-988D-294F58E8D881}" destId="{50717E4C-D3CB-49A9-A5D0-0BCB8486C780}" srcOrd="0" destOrd="0" presId="urn:microsoft.com/office/officeart/2008/layout/NameandTitleOrganizationalChart"/>
    <dgm:cxn modelId="{2C1B4D23-A9DD-4299-8B6B-A18FA18038D2}" type="presParOf" srcId="{05918F9F-9691-4151-988D-294F58E8D881}" destId="{F08C9BDA-7662-4C09-911E-687F4393F011}" srcOrd="1" destOrd="0" presId="urn:microsoft.com/office/officeart/2008/layout/NameandTitleOrganizationalChart"/>
    <dgm:cxn modelId="{A39F6145-8ABE-433A-A87B-9BC1C54B5555}" type="presParOf" srcId="{F08C9BDA-7662-4C09-911E-687F4393F011}" destId="{A723834F-33AD-4A6B-9D4F-FF81C337789D}" srcOrd="0" destOrd="0" presId="urn:microsoft.com/office/officeart/2008/layout/NameandTitleOrganizationalChart"/>
    <dgm:cxn modelId="{7709896B-41DB-4CBF-9AB1-35D95DA995B5}" type="presParOf" srcId="{A723834F-33AD-4A6B-9D4F-FF81C337789D}" destId="{A3EC1EF3-6C12-4C85-B1F8-8EB65A4ABC8D}" srcOrd="0" destOrd="0" presId="urn:microsoft.com/office/officeart/2008/layout/NameandTitleOrganizationalChart"/>
    <dgm:cxn modelId="{C4F71BDC-0B5C-4302-8CA9-196CC0AEF271}" type="presParOf" srcId="{A723834F-33AD-4A6B-9D4F-FF81C337789D}" destId="{1129F507-896C-4BDB-89A4-7A14DC47DA53}" srcOrd="1" destOrd="0" presId="urn:microsoft.com/office/officeart/2008/layout/NameandTitleOrganizationalChart"/>
    <dgm:cxn modelId="{463E1019-E66D-4ACA-9E64-07C9BB6DAE72}" type="presParOf" srcId="{A723834F-33AD-4A6B-9D4F-FF81C337789D}" destId="{34E329E1-E6AD-452D-A254-595DC39A16C0}" srcOrd="2" destOrd="0" presId="urn:microsoft.com/office/officeart/2008/layout/NameandTitleOrganizationalChart"/>
    <dgm:cxn modelId="{C1CC051D-33AA-40D4-B0FC-A98790892A7B}" type="presParOf" srcId="{F08C9BDA-7662-4C09-911E-687F4393F011}" destId="{276F854F-31A8-4628-8336-093AA1DE5FF6}" srcOrd="1" destOrd="0" presId="urn:microsoft.com/office/officeart/2008/layout/NameandTitleOrganizationalChart"/>
    <dgm:cxn modelId="{15534F32-99D4-46F2-B4C4-45D86BDD1378}" type="presParOf" srcId="{F08C9BDA-7662-4C09-911E-687F4393F011}" destId="{3647FE49-0441-4D36-815F-347B56D4C67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17E4C-D3CB-49A9-A5D0-0BCB8486C780}">
      <dsp:nvSpPr>
        <dsp:cNvPr id="0" name=""/>
        <dsp:cNvSpPr/>
      </dsp:nvSpPr>
      <dsp:spPr>
        <a:xfrm>
          <a:off x="3924013" y="1584257"/>
          <a:ext cx="251698" cy="717484"/>
        </a:xfrm>
        <a:custGeom>
          <a:avLst/>
          <a:gdLst/>
          <a:ahLst/>
          <a:cxnLst/>
          <a:rect l="0" t="0" r="0" b="0"/>
          <a:pathLst>
            <a:path>
              <a:moveTo>
                <a:pt x="251698" y="0"/>
              </a:moveTo>
              <a:lnTo>
                <a:pt x="251698" y="717484"/>
              </a:lnTo>
              <a:lnTo>
                <a:pt x="0" y="71748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71A22-EA23-4452-8CC4-7DCFB4003165}">
      <dsp:nvSpPr>
        <dsp:cNvPr id="0" name=""/>
        <dsp:cNvSpPr/>
      </dsp:nvSpPr>
      <dsp:spPr>
        <a:xfrm>
          <a:off x="4175711" y="1584257"/>
          <a:ext cx="3697324" cy="148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540"/>
              </a:lnTo>
              <a:lnTo>
                <a:pt x="3697324" y="1330540"/>
              </a:lnTo>
              <a:lnTo>
                <a:pt x="3697324" y="14868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7FEB3-25DF-48E2-8047-7C70DCCB9836}">
      <dsp:nvSpPr>
        <dsp:cNvPr id="0" name=""/>
        <dsp:cNvSpPr/>
      </dsp:nvSpPr>
      <dsp:spPr>
        <a:xfrm>
          <a:off x="4175711" y="1584257"/>
          <a:ext cx="1864046" cy="148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540"/>
              </a:lnTo>
              <a:lnTo>
                <a:pt x="1864046" y="1330540"/>
              </a:lnTo>
              <a:lnTo>
                <a:pt x="1864046" y="14868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545DE-F7A0-43B1-966A-8CBB6FDBC6B4}">
      <dsp:nvSpPr>
        <dsp:cNvPr id="0" name=""/>
        <dsp:cNvSpPr/>
      </dsp:nvSpPr>
      <dsp:spPr>
        <a:xfrm>
          <a:off x="4175711" y="1584257"/>
          <a:ext cx="128701" cy="148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540"/>
              </a:lnTo>
              <a:lnTo>
                <a:pt x="128701" y="1330540"/>
              </a:lnTo>
              <a:lnTo>
                <a:pt x="128701" y="14868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D5ECB-1957-4B76-AA3F-9353AF827432}">
      <dsp:nvSpPr>
        <dsp:cNvPr id="0" name=""/>
        <dsp:cNvSpPr/>
      </dsp:nvSpPr>
      <dsp:spPr>
        <a:xfrm>
          <a:off x="2569066" y="1584257"/>
          <a:ext cx="1606644" cy="1486804"/>
        </a:xfrm>
        <a:custGeom>
          <a:avLst/>
          <a:gdLst/>
          <a:ahLst/>
          <a:cxnLst/>
          <a:rect l="0" t="0" r="0" b="0"/>
          <a:pathLst>
            <a:path>
              <a:moveTo>
                <a:pt x="1606644" y="0"/>
              </a:moveTo>
              <a:lnTo>
                <a:pt x="1606644" y="1330540"/>
              </a:lnTo>
              <a:lnTo>
                <a:pt x="0" y="1330540"/>
              </a:lnTo>
              <a:lnTo>
                <a:pt x="0" y="14868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99D5C-A49F-415B-B47F-C4E0297771C2}">
      <dsp:nvSpPr>
        <dsp:cNvPr id="0" name=""/>
        <dsp:cNvSpPr/>
      </dsp:nvSpPr>
      <dsp:spPr>
        <a:xfrm>
          <a:off x="737081" y="1584257"/>
          <a:ext cx="3438630" cy="1486804"/>
        </a:xfrm>
        <a:custGeom>
          <a:avLst/>
          <a:gdLst/>
          <a:ahLst/>
          <a:cxnLst/>
          <a:rect l="0" t="0" r="0" b="0"/>
          <a:pathLst>
            <a:path>
              <a:moveTo>
                <a:pt x="3438630" y="0"/>
              </a:moveTo>
              <a:lnTo>
                <a:pt x="3438630" y="1330540"/>
              </a:lnTo>
              <a:lnTo>
                <a:pt x="0" y="1330540"/>
              </a:lnTo>
              <a:lnTo>
                <a:pt x="0" y="148680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D930-377D-4638-B202-C69E46E00EFE}">
      <dsp:nvSpPr>
        <dsp:cNvPr id="0" name=""/>
        <dsp:cNvSpPr/>
      </dsp:nvSpPr>
      <dsp:spPr>
        <a:xfrm>
          <a:off x="3528975" y="914555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HIRUZ</a:t>
          </a:r>
        </a:p>
      </dsp:txBody>
      <dsp:txXfrm>
        <a:off x="3528975" y="914555"/>
        <a:ext cx="1293471" cy="669701"/>
      </dsp:txXfrm>
    </dsp:sp>
    <dsp:sp modelId="{D79C8899-A3C3-4943-A613-3728A38D8892}">
      <dsp:nvSpPr>
        <dsp:cNvPr id="0" name=""/>
        <dsp:cNvSpPr/>
      </dsp:nvSpPr>
      <dsp:spPr>
        <a:xfrm>
          <a:off x="3551754" y="1611897"/>
          <a:ext cx="2463041" cy="214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 dirty="0"/>
            <a:t>Catherine  Van Der Straeten</a:t>
          </a:r>
        </a:p>
      </dsp:txBody>
      <dsp:txXfrm>
        <a:off x="3551754" y="1611897"/>
        <a:ext cx="2463041" cy="214623"/>
      </dsp:txXfrm>
    </dsp:sp>
    <dsp:sp modelId="{D589360C-E282-4407-9B01-FD3E38567C68}">
      <dsp:nvSpPr>
        <dsp:cNvPr id="0" name=""/>
        <dsp:cNvSpPr/>
      </dsp:nvSpPr>
      <dsp:spPr>
        <a:xfrm>
          <a:off x="90345" y="307106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Clinical</a:t>
          </a:r>
          <a:r>
            <a:rPr lang="nl-BE" sz="1400" kern="1200" dirty="0"/>
            <a:t> Trial Unit</a:t>
          </a:r>
        </a:p>
      </dsp:txBody>
      <dsp:txXfrm>
        <a:off x="90345" y="3071061"/>
        <a:ext cx="1293471" cy="669701"/>
      </dsp:txXfrm>
    </dsp:sp>
    <dsp:sp modelId="{A8CC061A-22CE-40FE-9772-05150241A2DA}">
      <dsp:nvSpPr>
        <dsp:cNvPr id="0" name=""/>
        <dsp:cNvSpPr/>
      </dsp:nvSpPr>
      <dsp:spPr>
        <a:xfrm>
          <a:off x="202645" y="3778553"/>
          <a:ext cx="1357403" cy="223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Philippe Van Rompaey</a:t>
          </a:r>
        </a:p>
      </dsp:txBody>
      <dsp:txXfrm>
        <a:off x="202645" y="3778553"/>
        <a:ext cx="1357403" cy="223233"/>
      </dsp:txXfrm>
    </dsp:sp>
    <dsp:sp modelId="{FCF961D6-062E-468F-9680-8D012687A3D6}">
      <dsp:nvSpPr>
        <dsp:cNvPr id="0" name=""/>
        <dsp:cNvSpPr/>
      </dsp:nvSpPr>
      <dsp:spPr>
        <a:xfrm>
          <a:off x="1922331" y="307106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Data Management Unit</a:t>
          </a:r>
        </a:p>
      </dsp:txBody>
      <dsp:txXfrm>
        <a:off x="1922331" y="3071061"/>
        <a:ext cx="1293471" cy="669701"/>
      </dsp:txXfrm>
    </dsp:sp>
    <dsp:sp modelId="{824023A8-DCD0-4244-B211-C8390075F3E4}">
      <dsp:nvSpPr>
        <dsp:cNvPr id="0" name=""/>
        <dsp:cNvSpPr/>
      </dsp:nvSpPr>
      <dsp:spPr>
        <a:xfrm>
          <a:off x="2131259" y="3765282"/>
          <a:ext cx="1164123" cy="436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Joachim Geeraert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Lieselot </a:t>
          </a:r>
          <a:r>
            <a:rPr lang="nl-BE" sz="1000" kern="1200" dirty="0" err="1"/>
            <a:t>Vanlanduyt</a:t>
          </a:r>
          <a:endParaRPr lang="nl-BE" sz="1000" kern="1200" dirty="0"/>
        </a:p>
      </dsp:txBody>
      <dsp:txXfrm>
        <a:off x="2131259" y="3765282"/>
        <a:ext cx="1164123" cy="436386"/>
      </dsp:txXfrm>
    </dsp:sp>
    <dsp:sp modelId="{5A9D77B1-A503-4569-ADDF-E8128136EC2B}">
      <dsp:nvSpPr>
        <dsp:cNvPr id="0" name=""/>
        <dsp:cNvSpPr/>
      </dsp:nvSpPr>
      <dsp:spPr>
        <a:xfrm>
          <a:off x="3657676" y="307106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Biobank</a:t>
          </a:r>
        </a:p>
      </dsp:txBody>
      <dsp:txXfrm>
        <a:off x="3657676" y="3071061"/>
        <a:ext cx="1293471" cy="669701"/>
      </dsp:txXfrm>
    </dsp:sp>
    <dsp:sp modelId="{6BA33F51-A471-4415-835C-8B450B69B185}">
      <dsp:nvSpPr>
        <dsp:cNvPr id="0" name=""/>
        <dsp:cNvSpPr/>
      </dsp:nvSpPr>
      <dsp:spPr>
        <a:xfrm>
          <a:off x="3779516" y="3778553"/>
          <a:ext cx="1164123" cy="223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Elke Berneel</a:t>
          </a:r>
        </a:p>
      </dsp:txBody>
      <dsp:txXfrm>
        <a:off x="3779516" y="3778553"/>
        <a:ext cx="1164123" cy="223233"/>
      </dsp:txXfrm>
    </dsp:sp>
    <dsp:sp modelId="{B8AE57FE-8DD4-42E1-84A4-3954768EE6EB}">
      <dsp:nvSpPr>
        <dsp:cNvPr id="0" name=""/>
        <dsp:cNvSpPr/>
      </dsp:nvSpPr>
      <dsp:spPr>
        <a:xfrm>
          <a:off x="5393022" y="307106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Patient</a:t>
          </a:r>
          <a:r>
            <a:rPr lang="nl-BE" sz="1400" kern="1200" dirty="0"/>
            <a:t> </a:t>
          </a:r>
          <a:r>
            <a:rPr lang="nl-BE" sz="1400" kern="1200" dirty="0" err="1"/>
            <a:t>Participation</a:t>
          </a:r>
          <a:r>
            <a:rPr lang="nl-BE" sz="1400" kern="1200" dirty="0"/>
            <a:t> (PAWO)</a:t>
          </a:r>
        </a:p>
      </dsp:txBody>
      <dsp:txXfrm>
        <a:off x="5393022" y="3071061"/>
        <a:ext cx="1293471" cy="669701"/>
      </dsp:txXfrm>
    </dsp:sp>
    <dsp:sp modelId="{C670A31D-DE3F-4ECF-B9A9-7ECE12B5FBC1}">
      <dsp:nvSpPr>
        <dsp:cNvPr id="0" name=""/>
        <dsp:cNvSpPr/>
      </dsp:nvSpPr>
      <dsp:spPr>
        <a:xfrm>
          <a:off x="5522679" y="3759893"/>
          <a:ext cx="1359987" cy="223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Wendy Van De Velde</a:t>
          </a:r>
        </a:p>
      </dsp:txBody>
      <dsp:txXfrm>
        <a:off x="5522679" y="3759893"/>
        <a:ext cx="1359987" cy="223233"/>
      </dsp:txXfrm>
    </dsp:sp>
    <dsp:sp modelId="{8CF62F8A-86AA-4ECF-9128-490000885601}">
      <dsp:nvSpPr>
        <dsp:cNvPr id="0" name=""/>
        <dsp:cNvSpPr/>
      </dsp:nvSpPr>
      <dsp:spPr>
        <a:xfrm>
          <a:off x="7226300" y="307106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Innovation</a:t>
          </a:r>
          <a:r>
            <a:rPr lang="nl-BE" sz="1400" kern="1200" dirty="0"/>
            <a:t> </a:t>
          </a:r>
          <a:r>
            <a:rPr lang="nl-BE" sz="1400" kern="1200" dirty="0" err="1"/>
            <a:t>and</a:t>
          </a:r>
          <a:r>
            <a:rPr lang="nl-BE" sz="1400" kern="1200" dirty="0"/>
            <a:t> </a:t>
          </a:r>
          <a:r>
            <a:rPr lang="nl-BE" sz="1400" kern="1200" dirty="0" err="1"/>
            <a:t>Valorisation</a:t>
          </a:r>
          <a:r>
            <a:rPr lang="nl-BE" sz="1400" kern="1200" dirty="0"/>
            <a:t> Unit</a:t>
          </a:r>
        </a:p>
      </dsp:txBody>
      <dsp:txXfrm>
        <a:off x="7226300" y="3071061"/>
        <a:ext cx="1293471" cy="669701"/>
      </dsp:txXfrm>
    </dsp:sp>
    <dsp:sp modelId="{3F22A65F-4258-459E-8751-83D22E797FD1}">
      <dsp:nvSpPr>
        <dsp:cNvPr id="0" name=""/>
        <dsp:cNvSpPr/>
      </dsp:nvSpPr>
      <dsp:spPr>
        <a:xfrm>
          <a:off x="7453888" y="3759891"/>
          <a:ext cx="1164123" cy="223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Lieve Nuytinck</a:t>
          </a:r>
        </a:p>
      </dsp:txBody>
      <dsp:txXfrm>
        <a:off x="7453888" y="3759891"/>
        <a:ext cx="1164123" cy="223233"/>
      </dsp:txXfrm>
    </dsp:sp>
    <dsp:sp modelId="{A3EC1EF3-6C12-4C85-B1F8-8EB65A4ABC8D}">
      <dsp:nvSpPr>
        <dsp:cNvPr id="0" name=""/>
        <dsp:cNvSpPr/>
      </dsp:nvSpPr>
      <dsp:spPr>
        <a:xfrm>
          <a:off x="2630542" y="1966891"/>
          <a:ext cx="1293471" cy="66970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450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Secretariaat</a:t>
          </a:r>
        </a:p>
      </dsp:txBody>
      <dsp:txXfrm>
        <a:off x="2630542" y="1966891"/>
        <a:ext cx="1293471" cy="669701"/>
      </dsp:txXfrm>
    </dsp:sp>
    <dsp:sp modelId="{1129F507-896C-4BDB-89A4-7A14DC47DA53}">
      <dsp:nvSpPr>
        <dsp:cNvPr id="0" name=""/>
        <dsp:cNvSpPr/>
      </dsp:nvSpPr>
      <dsp:spPr>
        <a:xfrm>
          <a:off x="2657826" y="2522241"/>
          <a:ext cx="1484339" cy="318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Lisa De Brabander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Wendy Van De Velde</a:t>
          </a:r>
        </a:p>
      </dsp:txBody>
      <dsp:txXfrm>
        <a:off x="2657826" y="2522241"/>
        <a:ext cx="1484339" cy="31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331FC60-5256-4034-A098-78C3EE990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E7C82A-96E0-4CB3-9945-07AC23D37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F923-AC27-4D6C-ABA8-863D2CEB88F0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7021F5-2E22-49A8-BFD7-DB910AD03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7893DE-EE8A-414D-B056-67CA7A9A78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E3B7-C226-4C9A-89D5-7C19BBB6DC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68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51F1-7D73-4085-B72D-0ED1F28A5762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3216-6DFA-467A-B43D-BCF5DCADA4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9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49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678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65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011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50710-3789-41DC-BE6F-FD432757C30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1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50710-3789-41DC-BE6F-FD432757C30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1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50710-3789-41DC-BE6F-FD432757C30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5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50710-3789-41DC-BE6F-FD432757C30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73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3216-6DFA-467A-B43D-BCF5DCADA49C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zgent.be/" TargetMode="External"/><Relationship Id="rId5" Type="http://schemas.openxmlformats.org/officeDocument/2006/relationships/hyperlink" Target="http://www.twitter.com/uzgent" TargetMode="External"/><Relationship Id="rId4" Type="http://schemas.openxmlformats.org/officeDocument/2006/relationships/hyperlink" Target="http://www.facebook.com/uzgent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ige driehoek 29">
            <a:extLst>
              <a:ext uri="{FF2B5EF4-FFF2-40B4-BE49-F238E27FC236}">
                <a16:creationId xmlns:a16="http://schemas.microsoft.com/office/drawing/2014/main" id="{2ED39815-74D0-4FDC-A61F-7A25F766A500}"/>
              </a:ext>
            </a:extLst>
          </p:cNvPr>
          <p:cNvSpPr/>
          <p:nvPr userDrawn="1"/>
        </p:nvSpPr>
        <p:spPr>
          <a:xfrm flipH="1">
            <a:off x="9448800" y="4114800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5788E3-C96F-4A4E-9FAA-5764314D6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19" y="2743200"/>
            <a:ext cx="6622473" cy="13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49D345F2-5F35-4036-86C2-06037D6AE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057" y="1666240"/>
            <a:ext cx="4488831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3B727B82-F38B-4CA5-A262-FC0B002865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419" y="671804"/>
            <a:ext cx="3807044" cy="782773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 op meerdere</a:t>
            </a:r>
          </a:p>
          <a:p>
            <a:pPr lvl="0"/>
            <a:r>
              <a:rPr lang="nl-NL" dirty="0"/>
              <a:t>tekstregels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FB88BCF-BBDA-4328-AF85-9901C07B6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4400" y="0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3E0F88D-AB16-4324-8059-71CEF5BD10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4400" y="2286001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Tijdelijke aanduiding voor afbeelding 5">
            <a:extLst>
              <a:ext uri="{FF2B5EF4-FFF2-40B4-BE49-F238E27FC236}">
                <a16:creationId xmlns:a16="http://schemas.microsoft.com/office/drawing/2014/main" id="{A0057AF4-E91F-4E35-908C-282CA6F950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4400" y="4572001"/>
            <a:ext cx="5997600" cy="228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AA555093-128B-4D5B-8626-8C0E97605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HIRUZ</a:t>
            </a:r>
            <a:endParaRPr lang="nl-BE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AD56968-656C-43E2-92B9-91F53968D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68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Slo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ED07FD1A-DF94-49BB-A94C-4F609F67199D}"/>
              </a:ext>
            </a:extLst>
          </p:cNvPr>
          <p:cNvSpPr/>
          <p:nvPr userDrawn="1"/>
        </p:nvSpPr>
        <p:spPr>
          <a:xfrm>
            <a:off x="730596" y="11349"/>
            <a:ext cx="11461401" cy="548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7E9D6A-18BB-4E64-B9BF-D4E743232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5" y="4983258"/>
            <a:ext cx="535350" cy="218733"/>
          </a:xfrm>
          <a:prstGeom prst="rect">
            <a:avLst/>
          </a:prstGeom>
        </p:spPr>
      </p:pic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F5C0FB24-9753-4E32-B548-9985F26E8849}"/>
              </a:ext>
            </a:extLst>
          </p:cNvPr>
          <p:cNvSpPr/>
          <p:nvPr userDrawn="1"/>
        </p:nvSpPr>
        <p:spPr>
          <a:xfrm flipH="1">
            <a:off x="10821142" y="4121531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68425" y="3092460"/>
            <a:ext cx="6096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tx1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68425" y="4350916"/>
            <a:ext cx="6096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tx1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tx1"/>
                </a:solidFill>
              </a:rPr>
              <a:t>Volg ons op</a:t>
            </a:r>
            <a:endParaRPr lang="nl-BE" sz="1500" dirty="0">
              <a:solidFill>
                <a:schemeClr val="tx1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60267" y="2985135"/>
            <a:ext cx="923405" cy="0"/>
          </a:xfrm>
          <a:prstGeom prst="line">
            <a:avLst/>
          </a:prstGeom>
          <a:ln w="304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5404D8D2-6F61-4CC7-B9C8-95735A251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041" y="1431926"/>
            <a:ext cx="5014383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39" name="Tijdelijke aanduiding voor tekst 23">
            <a:extLst>
              <a:ext uri="{FF2B5EF4-FFF2-40B4-BE49-F238E27FC236}">
                <a16:creationId xmlns:a16="http://schemas.microsoft.com/office/drawing/2014/main" id="{1B07FC8A-1386-4265-BD36-E20FA89C1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7040" y="1665327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40" name="Tijdelijke aanduiding voor tekst 23">
            <a:extLst>
              <a:ext uri="{FF2B5EF4-FFF2-40B4-BE49-F238E27FC236}">
                <a16:creationId xmlns:a16="http://schemas.microsoft.com/office/drawing/2014/main" id="{1362393C-7B13-453D-889D-96969C0FD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7040" y="1923035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Afdeling of dienst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D8BB4E-6A51-4415-932F-398A83F70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  <p:sp>
        <p:nvSpPr>
          <p:cNvPr id="13" name="Rechthoek 12">
            <a:hlinkClick r:id="rId4"/>
            <a:extLst>
              <a:ext uri="{FF2B5EF4-FFF2-40B4-BE49-F238E27FC236}">
                <a16:creationId xmlns:a16="http://schemas.microsoft.com/office/drawing/2014/main" id="{9A751F43-7952-4A23-8C26-237F99AB0271}"/>
              </a:ext>
            </a:extLst>
          </p:cNvPr>
          <p:cNvSpPr/>
          <p:nvPr userDrawn="1"/>
        </p:nvSpPr>
        <p:spPr>
          <a:xfrm>
            <a:off x="1272540" y="4884420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hlinkClick r:id="rId5"/>
            <a:extLst>
              <a:ext uri="{FF2B5EF4-FFF2-40B4-BE49-F238E27FC236}">
                <a16:creationId xmlns:a16="http://schemas.microsoft.com/office/drawing/2014/main" id="{BB79C488-AAD9-4006-9E83-07624FB77106}"/>
              </a:ext>
            </a:extLst>
          </p:cNvPr>
          <p:cNvSpPr/>
          <p:nvPr userDrawn="1"/>
        </p:nvSpPr>
        <p:spPr>
          <a:xfrm>
            <a:off x="1633156" y="4873266"/>
            <a:ext cx="28956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hlinkClick r:id="rId6"/>
            <a:extLst>
              <a:ext uri="{FF2B5EF4-FFF2-40B4-BE49-F238E27FC236}">
                <a16:creationId xmlns:a16="http://schemas.microsoft.com/office/drawing/2014/main" id="{D3E0A893-BB11-44BA-9BD5-7DA4272211AA}"/>
              </a:ext>
            </a:extLst>
          </p:cNvPr>
          <p:cNvSpPr/>
          <p:nvPr userDrawn="1"/>
        </p:nvSpPr>
        <p:spPr>
          <a:xfrm>
            <a:off x="1343596" y="4316603"/>
            <a:ext cx="1343724" cy="30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591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Z_Slo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DC6E5E-B747-4686-8D45-F6B9F4248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6" y="4987029"/>
            <a:ext cx="535350" cy="218733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DF1A7E-6C59-4E1A-AA08-AF4B5F90C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186" y="1431926"/>
            <a:ext cx="5014383" cy="17235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8DE9232-76D5-4D9D-A9C6-901C73CF445B}"/>
              </a:ext>
            </a:extLst>
          </p:cNvPr>
          <p:cNvSpPr/>
          <p:nvPr userDrawn="1"/>
        </p:nvSpPr>
        <p:spPr>
          <a:xfrm>
            <a:off x="1835573" y="1625601"/>
            <a:ext cx="6096000" cy="5170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/>
              <a:t>Functie</a:t>
            </a:r>
          </a:p>
          <a:p>
            <a:pPr lvl="0">
              <a:lnSpc>
                <a:spcPct val="120000"/>
              </a:lnSpc>
            </a:pPr>
            <a:r>
              <a:rPr lang="nl-NL" sz="1400" dirty="0"/>
              <a:t>Afdeling of dienst</a:t>
            </a:r>
            <a:endParaRPr lang="nl-BE" sz="140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380570" y="3092460"/>
            <a:ext cx="6096000" cy="103412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400" dirty="0">
                <a:solidFill>
                  <a:schemeClr val="bg2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380570" y="4350916"/>
            <a:ext cx="6096000" cy="53553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400" b="1" dirty="0">
                <a:solidFill>
                  <a:schemeClr val="bg2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500" dirty="0">
                <a:solidFill>
                  <a:schemeClr val="bg2"/>
                </a:solidFill>
              </a:rPr>
              <a:t>Volg ons op</a:t>
            </a:r>
            <a:endParaRPr lang="nl-BE" sz="1500" dirty="0">
              <a:solidFill>
                <a:schemeClr val="bg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372412" y="2985135"/>
            <a:ext cx="923405" cy="0"/>
          </a:xfrm>
          <a:prstGeom prst="line">
            <a:avLst/>
          </a:prstGeom>
          <a:ln w="3048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552F705-E01E-4CA1-9D66-FF8766F99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185" y="1665327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1D888951-C946-4A05-B397-97ED8E52F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185" y="1923035"/>
            <a:ext cx="4809067" cy="193899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Afdeling of dienst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05BE4AAA-8A44-41D9-AB70-AEADBBF16257}"/>
              </a:ext>
            </a:extLst>
          </p:cNvPr>
          <p:cNvSpPr/>
          <p:nvPr userDrawn="1"/>
        </p:nvSpPr>
        <p:spPr>
          <a:xfrm flipH="1">
            <a:off x="9448800" y="2754549"/>
            <a:ext cx="27432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EFB101-AE79-4E01-AFCA-A0BE0D571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8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>
            <a:extLst>
              <a:ext uri="{FF2B5EF4-FFF2-40B4-BE49-F238E27FC236}">
                <a16:creationId xmlns:a16="http://schemas.microsoft.com/office/drawing/2014/main" id="{AD9038F5-26C9-414B-B7B8-33E14927784D}"/>
              </a:ext>
            </a:extLst>
          </p:cNvPr>
          <p:cNvGrpSpPr/>
          <p:nvPr userDrawn="1"/>
        </p:nvGrpSpPr>
        <p:grpSpPr>
          <a:xfrm>
            <a:off x="-2135" y="0"/>
            <a:ext cx="12194135" cy="6869347"/>
            <a:chOff x="-2135" y="0"/>
            <a:chExt cx="12194135" cy="6869347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19EA6F8-3A16-40B3-A053-71C0E19F79B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" y="2734654"/>
              <a:ext cx="12191998" cy="151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89B0BAA-D227-4FA2-8ACC-B5B5E487AF9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19563"/>
              <a:ext cx="12192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906B20C8-CF37-45CB-A276-0A1D6A7B7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10586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13172E6-B910-4C19-AC05-CD1A87D5E0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147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790BC096-1F74-4684-AFAB-39DACDBF53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1708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B2E575F-4738-422A-8CE5-C94170ADED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21230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27FF9154-0A20-4139-8894-179F44483AE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4" y="5497749"/>
              <a:ext cx="1219413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ABA965F-0D12-4F1C-A2E8-1B309560DA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135" y="1375452"/>
              <a:ext cx="1219413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9821A10-7086-407B-8081-ED294A2EF9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68425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991B87DB-CB08-4490-84D4-9EE1274544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40025" y="0"/>
              <a:ext cx="0" cy="686934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15E82ACE-1EFC-40DD-BC2C-65881D7320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02179" y="11347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6037D7D2-94A5-4DF5-9333-F489906143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972181" y="0"/>
              <a:ext cx="0" cy="6858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16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F551B-624A-4B10-BA5D-03FE73B7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0B0FE-C19C-45D9-A418-3BA4E387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2173CF-82B6-4DE4-9A78-A3B537B6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4C0C65-AE94-4D3D-B834-84BF51A3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0D1E82EB-A95C-4E38-B4F3-95DC6E2E8E97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9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5CDDB4-1EA1-4CFC-ABA6-F6550EDD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7A459-C217-4DEF-A756-6790FE4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F829B8D2-2A74-47A0-9C5B-46C4A4654738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16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D9CF5-3DFB-4849-B91C-D2EA7669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A244AE-C3C7-497B-8949-F31BD6D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0792B3-4E27-4270-84F9-2FD4C8C5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257EFC-E968-4579-B49A-3475CF22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39D717D6-9376-4E69-B7BC-EB402131C48E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87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06110-9DF9-4873-ADFF-3C31A7A6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C342D-F7DB-45BA-85FD-1045787D9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324D0F-F4CB-44B9-94BB-86F6B593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1897ED-7395-4FF2-BB95-A4E760DD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097667-F7B2-416B-8DEC-000CBA5F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76ED92A2-DBD9-48CB-8B25-56A2CD416D7C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693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4C066-E7EF-4DDF-A237-60EA6AA7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AACC16-C5F8-4101-845F-F7B7304C3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D475D6-D267-4BE1-B33C-D054586F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24C883-BC98-472E-A4E1-627ADD261B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Tekststijl van het model </a:t>
            </a:r>
            <a:br>
              <a:rPr lang="nl-NL" dirty="0"/>
            </a:br>
            <a:r>
              <a:rPr lang="nl-NL" dirty="0"/>
              <a:t>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C27014-33F4-4844-976B-89242CB8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A8A4A6-1334-4ACE-87AB-69880558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316C0F-5E69-43A0-A6CD-AD729353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8A03DEE3-FA83-48E8-AA37-9F985E81474D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14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7515F-B06F-45C6-A8E1-1DFA43AF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5EEB6C-04C6-4D89-BDE4-42672E2F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BDB597-1A5F-417A-9786-6430BF9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6716A17A-FD3F-464D-A7BA-AD522F3A8C02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42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 met afbee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93404A09-3743-431F-BB09-E43292EFB18D}"/>
              </a:ext>
            </a:extLst>
          </p:cNvPr>
          <p:cNvSpPr/>
          <p:nvPr userDrawn="1"/>
        </p:nvSpPr>
        <p:spPr>
          <a:xfrm flipH="1">
            <a:off x="718183" y="-8548"/>
            <a:ext cx="11457600" cy="5506296"/>
          </a:xfrm>
          <a:custGeom>
            <a:avLst/>
            <a:gdLst>
              <a:gd name="connsiteX0" fmla="*/ 7340260 w 11457600"/>
              <a:gd name="connsiteY0" fmla="*/ 0 h 5506296"/>
              <a:gd name="connsiteX1" fmla="*/ 2864400 w 11457600"/>
              <a:gd name="connsiteY1" fmla="*/ 0 h 5506296"/>
              <a:gd name="connsiteX2" fmla="*/ 2864400 w 11457600"/>
              <a:gd name="connsiteY2" fmla="*/ 8115 h 5506296"/>
              <a:gd name="connsiteX3" fmla="*/ 0 w 11457600"/>
              <a:gd name="connsiteY3" fmla="*/ 8115 h 5506296"/>
              <a:gd name="connsiteX4" fmla="*/ 0 w 11457600"/>
              <a:gd name="connsiteY4" fmla="*/ 5506296 h 5506296"/>
              <a:gd name="connsiteX5" fmla="*/ 2864400 w 11457600"/>
              <a:gd name="connsiteY5" fmla="*/ 5506296 h 5506296"/>
              <a:gd name="connsiteX6" fmla="*/ 2966975 w 11457600"/>
              <a:gd name="connsiteY6" fmla="*/ 5506296 h 5506296"/>
              <a:gd name="connsiteX7" fmla="*/ 11457600 w 11457600"/>
              <a:gd name="connsiteY7" fmla="*/ 5506296 h 5506296"/>
              <a:gd name="connsiteX8" fmla="*/ 11457600 w 11457600"/>
              <a:gd name="connsiteY8" fmla="*/ 5506295 h 5506296"/>
              <a:gd name="connsiteX9" fmla="*/ 11457600 w 11457600"/>
              <a:gd name="connsiteY9" fmla="*/ 4132862 h 5506296"/>
              <a:gd name="connsiteX10" fmla="*/ 11457600 w 11457600"/>
              <a:gd name="connsiteY10" fmla="*/ 4130833 h 550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7600" h="5506296">
                <a:moveTo>
                  <a:pt x="7340260" y="0"/>
                </a:moveTo>
                <a:lnTo>
                  <a:pt x="2864400" y="0"/>
                </a:lnTo>
                <a:lnTo>
                  <a:pt x="2864400" y="8115"/>
                </a:lnTo>
                <a:lnTo>
                  <a:pt x="0" y="8115"/>
                </a:lnTo>
                <a:lnTo>
                  <a:pt x="0" y="5506296"/>
                </a:lnTo>
                <a:lnTo>
                  <a:pt x="2864400" y="5506296"/>
                </a:lnTo>
                <a:lnTo>
                  <a:pt x="2966975" y="5506296"/>
                </a:lnTo>
                <a:lnTo>
                  <a:pt x="11457600" y="5506296"/>
                </a:lnTo>
                <a:lnTo>
                  <a:pt x="11457600" y="5506295"/>
                </a:lnTo>
                <a:lnTo>
                  <a:pt x="11457600" y="4132862"/>
                </a:lnTo>
                <a:lnTo>
                  <a:pt x="11457600" y="41308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2353" y="1713025"/>
            <a:ext cx="6813357" cy="23876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van presentatie</a:t>
            </a:r>
            <a:br>
              <a:rPr lang="nl-NL" dirty="0"/>
            </a:br>
            <a:r>
              <a:rPr lang="nl-NL" dirty="0"/>
              <a:t>op verschillende</a:t>
            </a:r>
            <a:br>
              <a:rPr lang="nl-NL" dirty="0"/>
            </a:br>
            <a:r>
              <a:rPr lang="nl-NL" dirty="0"/>
              <a:t>tekstregels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F4F187-AA9C-46D2-9CA8-22369A3D9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0788" y="4249348"/>
            <a:ext cx="6854923" cy="646331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Hier komt ondertitel</a:t>
            </a:r>
          </a:p>
          <a:p>
            <a:r>
              <a:rPr lang="nl-NL" dirty="0"/>
              <a:t>Eventueel over meerdere regels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5365" y="792841"/>
            <a:ext cx="2614468" cy="21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DC727A11-1DB3-4063-9120-C996F6B187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699" y="518488"/>
            <a:ext cx="5300133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  <a:endParaRPr lang="nl-BE" dirty="0"/>
          </a:p>
        </p:txBody>
      </p:sp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C1A851FC-112A-4D2C-BE85-1A512411CF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5717" y="-432"/>
            <a:ext cx="4131441" cy="4116185"/>
          </a:xfrm>
          <a:custGeom>
            <a:avLst/>
            <a:gdLst>
              <a:gd name="connsiteX0" fmla="*/ 0 w 4113563"/>
              <a:gd name="connsiteY0" fmla="*/ 4100513 h 4100513"/>
              <a:gd name="connsiteX1" fmla="*/ 2056782 w 4113563"/>
              <a:gd name="connsiteY1" fmla="*/ 0 h 4100513"/>
              <a:gd name="connsiteX2" fmla="*/ 4113563 w 4113563"/>
              <a:gd name="connsiteY2" fmla="*/ 4100513 h 4100513"/>
              <a:gd name="connsiteX3" fmla="*/ 0 w 4113563"/>
              <a:gd name="connsiteY3" fmla="*/ 4100513 h 4100513"/>
              <a:gd name="connsiteX0" fmla="*/ 12163 w 4125726"/>
              <a:gd name="connsiteY0" fmla="*/ 4100513 h 4100513"/>
              <a:gd name="connsiteX1" fmla="*/ 0 w 4125726"/>
              <a:gd name="connsiteY1" fmla="*/ 0 h 4100513"/>
              <a:gd name="connsiteX2" fmla="*/ 4125726 w 4125726"/>
              <a:gd name="connsiteY2" fmla="*/ 4100513 h 4100513"/>
              <a:gd name="connsiteX3" fmla="*/ 12163 w 4125726"/>
              <a:gd name="connsiteY3" fmla="*/ 4100513 h 4100513"/>
              <a:gd name="connsiteX0" fmla="*/ 12163 w 4125726"/>
              <a:gd name="connsiteY0" fmla="*/ 4100945 h 4100945"/>
              <a:gd name="connsiteX1" fmla="*/ 0 w 4125726"/>
              <a:gd name="connsiteY1" fmla="*/ 432 h 4100945"/>
              <a:gd name="connsiteX2" fmla="*/ 4125726 w 4125726"/>
              <a:gd name="connsiteY2" fmla="*/ 0 h 4100945"/>
              <a:gd name="connsiteX3" fmla="*/ 12163 w 4125726"/>
              <a:gd name="connsiteY3" fmla="*/ 4100945 h 4100945"/>
              <a:gd name="connsiteX0" fmla="*/ 14068 w 4125726"/>
              <a:gd name="connsiteY0" fmla="*/ 4116185 h 4116185"/>
              <a:gd name="connsiteX1" fmla="*/ 0 w 4125726"/>
              <a:gd name="connsiteY1" fmla="*/ 432 h 4116185"/>
              <a:gd name="connsiteX2" fmla="*/ 4125726 w 4125726"/>
              <a:gd name="connsiteY2" fmla="*/ 0 h 4116185"/>
              <a:gd name="connsiteX3" fmla="*/ 14068 w 4125726"/>
              <a:gd name="connsiteY3" fmla="*/ 4116185 h 4116185"/>
              <a:gd name="connsiteX0" fmla="*/ 14068 w 4081911"/>
              <a:gd name="connsiteY0" fmla="*/ 4115753 h 4115753"/>
              <a:gd name="connsiteX1" fmla="*/ 0 w 4081911"/>
              <a:gd name="connsiteY1" fmla="*/ 0 h 4115753"/>
              <a:gd name="connsiteX2" fmla="*/ 4081911 w 4081911"/>
              <a:gd name="connsiteY2" fmla="*/ 1473 h 4115753"/>
              <a:gd name="connsiteX3" fmla="*/ 14068 w 4081911"/>
              <a:gd name="connsiteY3" fmla="*/ 4115753 h 4115753"/>
              <a:gd name="connsiteX0" fmla="*/ 14068 w 4131441"/>
              <a:gd name="connsiteY0" fmla="*/ 4116185 h 4116185"/>
              <a:gd name="connsiteX1" fmla="*/ 0 w 4131441"/>
              <a:gd name="connsiteY1" fmla="*/ 432 h 4116185"/>
              <a:gd name="connsiteX2" fmla="*/ 4131441 w 4131441"/>
              <a:gd name="connsiteY2" fmla="*/ 0 h 4116185"/>
              <a:gd name="connsiteX3" fmla="*/ 14068 w 4131441"/>
              <a:gd name="connsiteY3" fmla="*/ 4116185 h 411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1441" h="4116185">
                <a:moveTo>
                  <a:pt x="14068" y="4116185"/>
                </a:moveTo>
                <a:cubicBezTo>
                  <a:pt x="10014" y="2749347"/>
                  <a:pt x="4054" y="1367270"/>
                  <a:pt x="0" y="432"/>
                </a:cubicBezTo>
                <a:lnTo>
                  <a:pt x="4131441" y="0"/>
                </a:lnTo>
                <a:lnTo>
                  <a:pt x="14068" y="4116185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51DB8E-C35D-44D6-AA7C-CCB920DF5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58DF0-07CF-4CB2-B2CB-791D25D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7950A-756F-4D2B-9394-8365A46B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48530"/>
            <a:ext cx="6172200" cy="4873625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400"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6E317B-6381-4719-8AA3-00AE99C12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B364E-7E99-49ED-9EBA-EFA6ADA8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CF9AAC-694E-4628-83B3-F8E9DC4F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BAE8C7F1-B653-40FB-8AF6-58CB92A518B7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5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  <p15:guide id="2" pos="114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2FEEC-3B0D-44E6-8E65-20A8C3B1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179298-3A59-4D6B-AC8B-498E1F08A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02F07B-EC4D-4A33-9E15-3C5C155D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5D1551-1135-43F9-89C5-6F844986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360D05-E4C9-42C7-B663-A1253256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715CBC11-EADF-4D61-81EA-658E6911FE15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44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41B85-C6B0-4FB4-A126-8BD9F56A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DF9BA0-12A7-4A81-A1AE-D3597363A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40E68F-143C-4E3F-8A4F-A8A50E01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12515-65AA-4BB2-9D19-D00C3F96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9D4B5888-A896-4D0B-AB65-96FC7F68BE22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13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7D8189-FE43-4F54-9BB7-C99F43F45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203492-6C36-4405-902E-E5366849D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 marL="1714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1pPr>
            <a:lvl2pPr marL="514350" indent="-171450">
              <a:buClr>
                <a:schemeClr val="bg2"/>
              </a:buClr>
              <a:buFont typeface="Webdings" panose="05030102010509060703" pitchFamily="18" charset="2"/>
              <a:buChar char="4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9283B4-2D78-4352-88C8-12306D61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DB7BE0-822A-4A38-97F1-E15F24E3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</a:t>
            </a:r>
            <a:r>
              <a:rPr lang="nl-BE" dirty="0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50AE0687-B135-4105-9283-A4B9F9664E50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56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Titel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1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08232BD-6B9F-41F6-BE97-03DF39E272DC}"/>
              </a:ext>
            </a:extLst>
          </p:cNvPr>
          <p:cNvSpPr/>
          <p:nvPr userDrawn="1"/>
        </p:nvSpPr>
        <p:spPr>
          <a:xfrm rot="10800000">
            <a:off x="734400" y="-432"/>
            <a:ext cx="11457600" cy="5498181"/>
          </a:xfrm>
          <a:custGeom>
            <a:avLst/>
            <a:gdLst>
              <a:gd name="connsiteX0" fmla="*/ 8490625 w 11457600"/>
              <a:gd name="connsiteY0" fmla="*/ 0 h 5486402"/>
              <a:gd name="connsiteX1" fmla="*/ 11457600 w 11457600"/>
              <a:gd name="connsiteY1" fmla="*/ 0 h 5486402"/>
              <a:gd name="connsiteX2" fmla="*/ 11457600 w 11457600"/>
              <a:gd name="connsiteY2" fmla="*/ 5486402 h 5486402"/>
              <a:gd name="connsiteX3" fmla="*/ 8593200 w 11457600"/>
              <a:gd name="connsiteY3" fmla="*/ 5486402 h 5486402"/>
              <a:gd name="connsiteX4" fmla="*/ 8490625 w 11457600"/>
              <a:gd name="connsiteY4" fmla="*/ 5486402 h 5486402"/>
              <a:gd name="connsiteX5" fmla="*/ 0 w 11457600"/>
              <a:gd name="connsiteY5" fmla="*/ 5486402 h 5486402"/>
              <a:gd name="connsiteX6" fmla="*/ 0 w 11457600"/>
              <a:gd name="connsiteY6" fmla="*/ 4115910 h 5486402"/>
              <a:gd name="connsiteX7" fmla="*/ 4117340 w 11457600"/>
              <a:gd name="connsiteY7" fmla="*/ 2 h 5486402"/>
              <a:gd name="connsiteX8" fmla="*/ 8490625 w 11457600"/>
              <a:gd name="connsiteY8" fmla="*/ 2 h 548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7600" h="5486402">
                <a:moveTo>
                  <a:pt x="8490625" y="0"/>
                </a:moveTo>
                <a:lnTo>
                  <a:pt x="11457600" y="0"/>
                </a:lnTo>
                <a:lnTo>
                  <a:pt x="11457600" y="5486402"/>
                </a:lnTo>
                <a:lnTo>
                  <a:pt x="8593200" y="5486402"/>
                </a:lnTo>
                <a:lnTo>
                  <a:pt x="8490625" y="5486402"/>
                </a:lnTo>
                <a:lnTo>
                  <a:pt x="0" y="5486402"/>
                </a:lnTo>
                <a:lnTo>
                  <a:pt x="0" y="4115910"/>
                </a:lnTo>
                <a:lnTo>
                  <a:pt x="4117340" y="2"/>
                </a:lnTo>
                <a:lnTo>
                  <a:pt x="8490625" y="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datum 2">
            <a:extLst>
              <a:ext uri="{FF2B5EF4-FFF2-40B4-BE49-F238E27FC236}">
                <a16:creationId xmlns:a16="http://schemas.microsoft.com/office/drawing/2014/main" id="{1BBBCF06-024C-4DB7-B2F5-8FB0668C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5365" y="777599"/>
            <a:ext cx="2614468" cy="24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8425" y="1258573"/>
            <a:ext cx="9144000" cy="2020480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van presentatie op verschillende tekstregels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F4F187-AA9C-46D2-9CA8-22369A3D9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425" y="3466087"/>
            <a:ext cx="4855248" cy="646331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Hier komt ondertitel</a:t>
            </a:r>
          </a:p>
          <a:p>
            <a:r>
              <a:rPr lang="nl-NL" dirty="0"/>
              <a:t>Eventueel over meerdere regels</a:t>
            </a:r>
            <a:endParaRPr lang="nl-BE" dirty="0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4B561FA-F68C-4734-B89C-8EE49E726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699" y="518488"/>
            <a:ext cx="5300133" cy="2215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Auteur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854971-EF94-45B5-B1E6-C185C705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8A3F4ACE-641D-450C-8E6E-9B1B5E6E5E4C}"/>
              </a:ext>
            </a:extLst>
          </p:cNvPr>
          <p:cNvSpPr/>
          <p:nvPr userDrawn="1"/>
        </p:nvSpPr>
        <p:spPr>
          <a:xfrm>
            <a:off x="730596" y="0"/>
            <a:ext cx="11461401" cy="5497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ige driehoek 17">
            <a:extLst>
              <a:ext uri="{FF2B5EF4-FFF2-40B4-BE49-F238E27FC236}">
                <a16:creationId xmlns:a16="http://schemas.microsoft.com/office/drawing/2014/main" id="{AC3AC4B4-7B1D-4DA7-B2C5-C1C1F7960116}"/>
              </a:ext>
            </a:extLst>
          </p:cNvPr>
          <p:cNvSpPr/>
          <p:nvPr userDrawn="1"/>
        </p:nvSpPr>
        <p:spPr>
          <a:xfrm flipH="1">
            <a:off x="10821142" y="4121531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500BBB03-A8CD-4A88-BF9A-5B9DB68D2AC0}"/>
              </a:ext>
            </a:extLst>
          </p:cNvPr>
          <p:cNvSpPr/>
          <p:nvPr userDrawn="1"/>
        </p:nvSpPr>
        <p:spPr>
          <a:xfrm rot="10800000" flipH="1">
            <a:off x="1373156" y="0"/>
            <a:ext cx="1376218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373156" y="1854776"/>
            <a:ext cx="9282529" cy="225540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op verschillende</a:t>
            </a:r>
            <a:br>
              <a:rPr lang="nl-NL" dirty="0"/>
            </a:br>
            <a:r>
              <a:rPr lang="nl-NL" dirty="0"/>
              <a:t>tekstregels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A918B4-4801-4052-AA1A-33DF1CD9E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73A0ACF-124E-415D-8130-635567E2A1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25" y="0"/>
            <a:ext cx="11488475" cy="5486400"/>
          </a:xfrm>
          <a:custGeom>
            <a:avLst/>
            <a:gdLst>
              <a:gd name="connsiteX0" fmla="*/ 9664 w 11488475"/>
              <a:gd name="connsiteY0" fmla="*/ 0 h 5486400"/>
              <a:gd name="connsiteX1" fmla="*/ 8246800 w 11488475"/>
              <a:gd name="connsiteY1" fmla="*/ 0 h 5486400"/>
              <a:gd name="connsiteX2" fmla="*/ 8608723 w 11488475"/>
              <a:gd name="connsiteY2" fmla="*/ 0 h 5486400"/>
              <a:gd name="connsiteX3" fmla="*/ 11488475 w 11488475"/>
              <a:gd name="connsiteY3" fmla="*/ 0 h 5486400"/>
              <a:gd name="connsiteX4" fmla="*/ 11488475 w 11488475"/>
              <a:gd name="connsiteY4" fmla="*/ 5486400 h 5486400"/>
              <a:gd name="connsiteX5" fmla="*/ 8608723 w 11488475"/>
              <a:gd name="connsiteY5" fmla="*/ 5486400 h 5486400"/>
              <a:gd name="connsiteX6" fmla="*/ 8246800 w 11488475"/>
              <a:gd name="connsiteY6" fmla="*/ 5486400 h 5486400"/>
              <a:gd name="connsiteX7" fmla="*/ 9236 w 11488475"/>
              <a:gd name="connsiteY7" fmla="*/ 5486400 h 5486400"/>
              <a:gd name="connsiteX8" fmla="*/ 0 w 11488475"/>
              <a:gd name="connsiteY8" fmla="*/ 4148442 h 5486400"/>
              <a:gd name="connsiteX9" fmla="*/ 2776839 w 11488475"/>
              <a:gd name="connsiteY9" fmla="*/ 1371601 h 5486400"/>
              <a:gd name="connsiteX10" fmla="*/ 9664 w 11488475"/>
              <a:gd name="connsiteY10" fmla="*/ 137160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8475" h="5486400">
                <a:moveTo>
                  <a:pt x="9664" y="0"/>
                </a:moveTo>
                <a:lnTo>
                  <a:pt x="8246800" y="0"/>
                </a:lnTo>
                <a:lnTo>
                  <a:pt x="8608723" y="0"/>
                </a:lnTo>
                <a:lnTo>
                  <a:pt x="11488475" y="0"/>
                </a:lnTo>
                <a:lnTo>
                  <a:pt x="11488475" y="5486400"/>
                </a:lnTo>
                <a:lnTo>
                  <a:pt x="8608723" y="5486400"/>
                </a:lnTo>
                <a:lnTo>
                  <a:pt x="8246800" y="5486400"/>
                </a:lnTo>
                <a:lnTo>
                  <a:pt x="9236" y="5486400"/>
                </a:lnTo>
                <a:cubicBezTo>
                  <a:pt x="6157" y="4957286"/>
                  <a:pt x="3079" y="4677556"/>
                  <a:pt x="0" y="4148442"/>
                </a:cubicBezTo>
                <a:lnTo>
                  <a:pt x="2776839" y="1371601"/>
                </a:lnTo>
                <a:lnTo>
                  <a:pt x="9664" y="137160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149FFC-9E24-4410-9171-ABAAA3C4C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Z_Afbeelding zonder hoek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FC3F2-6940-4FA9-AC26-91ECDEC0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573A0ACF-124E-415D-8130-635567E2A1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525" y="0"/>
            <a:ext cx="11488475" cy="5486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149FFC-9E24-4410-9171-ABAAA3C4C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3" y="5759570"/>
            <a:ext cx="2622423" cy="55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itel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3B228-A4F7-43E1-9CF5-35DBAF1AF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9023" y="3184525"/>
            <a:ext cx="8129588" cy="713221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A45-64E4-4636-BD51-246B501375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1962" y="1302328"/>
            <a:ext cx="7316647" cy="129309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 hoofdstuk</a:t>
            </a:r>
            <a:br>
              <a:rPr lang="nl-NL" dirty="0"/>
            </a:br>
            <a:r>
              <a:rPr lang="nl-NL" dirty="0"/>
              <a:t>als je geen afzonderlijke</a:t>
            </a:r>
            <a:br>
              <a:rPr lang="nl-NL" dirty="0"/>
            </a:br>
            <a:r>
              <a:rPr lang="nl-NL" dirty="0"/>
              <a:t>hoofdstukslide wil</a:t>
            </a:r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21C625F-0FAB-4A1F-B5AD-3EAD2B5AB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9905" y="3897746"/>
            <a:ext cx="8248705" cy="1588654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577554A4-6392-4F82-BA88-86D8F67ECBD6}"/>
              </a:ext>
            </a:extLst>
          </p:cNvPr>
          <p:cNvSpPr/>
          <p:nvPr userDrawn="1"/>
        </p:nvSpPr>
        <p:spPr>
          <a:xfrm rot="10800000" flipH="1">
            <a:off x="1373156" y="0"/>
            <a:ext cx="1376218" cy="137621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HIRUZ</a:t>
            </a:r>
            <a:endParaRPr lang="nl-BE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7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FC996DF-10FC-4E4E-86B5-B876316EB5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5080" y="1436289"/>
            <a:ext cx="9697099" cy="73998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00" b="1"/>
            </a:lvl1pPr>
          </a:lstStyle>
          <a:p>
            <a:pPr lvl="0"/>
            <a:r>
              <a:rPr lang="nl-NL" dirty="0"/>
              <a:t>Subtitel</a:t>
            </a:r>
            <a:endParaRPr lang="nl-BE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2529" y="2194560"/>
            <a:ext cx="9779652" cy="361517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7" name="Rechthoekige driehoek 26">
            <a:extLst>
              <a:ext uri="{FF2B5EF4-FFF2-40B4-BE49-F238E27FC236}">
                <a16:creationId xmlns:a16="http://schemas.microsoft.com/office/drawing/2014/main" id="{D683BD1F-A29B-443A-8212-0CD2C6ED2DDD}"/>
              </a:ext>
            </a:extLst>
          </p:cNvPr>
          <p:cNvSpPr/>
          <p:nvPr userDrawn="1"/>
        </p:nvSpPr>
        <p:spPr>
          <a:xfrm flipH="1">
            <a:off x="10823575" y="5482800"/>
            <a:ext cx="1375200" cy="1375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F8AAF737-ACAE-4A30-92EA-D1CE767469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5080" y="1048270"/>
            <a:ext cx="9697095" cy="406307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HIRUZ</a:t>
            </a:r>
            <a:endParaRPr lang="nl-BE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Z_Tekst+Beeld sta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CE16D6B8-A8AB-4269-9C7F-FD569E4226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419" y="671804"/>
            <a:ext cx="3807044" cy="782773"/>
          </a:xfrm>
        </p:spPr>
        <p:txBody>
          <a:bodyPr>
            <a:norm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/>
              <a:t>Titel op meerdere</a:t>
            </a:r>
          </a:p>
          <a:p>
            <a:pPr lvl="0"/>
            <a:r>
              <a:rPr lang="nl-NL" dirty="0"/>
              <a:t>tekstregels</a:t>
            </a:r>
            <a:endParaRPr lang="nl-BE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5D74E1A5-4F9A-47C9-A75D-092F16064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353" y="1666240"/>
            <a:ext cx="3863110" cy="4143490"/>
          </a:xfrm>
        </p:spPr>
        <p:txBody>
          <a:bodyPr>
            <a:noAutofit/>
          </a:bodyPr>
          <a:lstStyle>
            <a:lvl1pPr marL="32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1pPr>
            <a:lvl2pPr marL="684000" indent="-324000">
              <a:lnSpc>
                <a:spcPct val="100000"/>
              </a:lnSpc>
              <a:buClr>
                <a:schemeClr val="bg2"/>
              </a:buClr>
              <a:buFont typeface="Webdings" panose="05030102010509060703" pitchFamily="18" charset="2"/>
              <a:buChar char="4"/>
              <a:defRPr sz="1800">
                <a:solidFill>
                  <a:schemeClr val="bg1"/>
                </a:solidFill>
              </a:defRPr>
            </a:lvl2pPr>
            <a:lvl3pPr marL="104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40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764000" indent="-324000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A72E035-F141-419E-8599-ABDBB6E12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6216" y="-1"/>
            <a:ext cx="5996366" cy="68477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65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802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836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54 w 10000"/>
              <a:gd name="connsiteY2" fmla="*/ 7969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74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84 h 10000"/>
              <a:gd name="connsiteX3" fmla="*/ 6888 w 10000"/>
              <a:gd name="connsiteY3" fmla="*/ 10000 h 10000"/>
              <a:gd name="connsiteX4" fmla="*/ 47 w 10000"/>
              <a:gd name="connsiteY4" fmla="*/ 9985 h 10000"/>
              <a:gd name="connsiteX5" fmla="*/ 0 w 10000"/>
              <a:gd name="connsiteY5" fmla="*/ 0 h 10000"/>
              <a:gd name="connsiteX0" fmla="*/ 0 w 10000"/>
              <a:gd name="connsiteY0" fmla="*/ 0 h 9985"/>
              <a:gd name="connsiteX1" fmla="*/ 10000 w 10000"/>
              <a:gd name="connsiteY1" fmla="*/ 0 h 9985"/>
              <a:gd name="connsiteX2" fmla="*/ 9977 w 10000"/>
              <a:gd name="connsiteY2" fmla="*/ 7984 h 9985"/>
              <a:gd name="connsiteX3" fmla="*/ 6888 w 10000"/>
              <a:gd name="connsiteY3" fmla="*/ 9985 h 9985"/>
              <a:gd name="connsiteX4" fmla="*/ 47 w 10000"/>
              <a:gd name="connsiteY4" fmla="*/ 9985 h 9985"/>
              <a:gd name="connsiteX5" fmla="*/ 0 w 10000"/>
              <a:gd name="connsiteY5" fmla="*/ 0 h 9985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977 w 10000"/>
              <a:gd name="connsiteY2" fmla="*/ 7996 h 10000"/>
              <a:gd name="connsiteX3" fmla="*/ 6911 w 10000"/>
              <a:gd name="connsiteY3" fmla="*/ 10000 h 10000"/>
              <a:gd name="connsiteX4" fmla="*/ 47 w 10000"/>
              <a:gd name="connsiteY4" fmla="*/ 10000 h 10000"/>
              <a:gd name="connsiteX5" fmla="*/ 0 w 10000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6911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  <a:gd name="connsiteX0" fmla="*/ 0 w 10001"/>
              <a:gd name="connsiteY0" fmla="*/ 0 h 10000"/>
              <a:gd name="connsiteX1" fmla="*/ 10000 w 10001"/>
              <a:gd name="connsiteY1" fmla="*/ 0 h 10000"/>
              <a:gd name="connsiteX2" fmla="*/ 9999 w 10001"/>
              <a:gd name="connsiteY2" fmla="*/ 7996 h 10000"/>
              <a:gd name="connsiteX3" fmla="*/ 7718 w 10001"/>
              <a:gd name="connsiteY3" fmla="*/ 10000 h 10000"/>
              <a:gd name="connsiteX4" fmla="*/ 47 w 10001"/>
              <a:gd name="connsiteY4" fmla="*/ 10000 h 10000"/>
              <a:gd name="connsiteX5" fmla="*/ 0 w 1000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10000" y="0"/>
                </a:lnTo>
                <a:cubicBezTo>
                  <a:pt x="9992" y="2557"/>
                  <a:pt x="10007" y="5439"/>
                  <a:pt x="9999" y="7996"/>
                </a:cubicBezTo>
                <a:lnTo>
                  <a:pt x="7718" y="10000"/>
                </a:lnTo>
                <a:lnTo>
                  <a:pt x="47" y="10000"/>
                </a:lnTo>
                <a:cubicBezTo>
                  <a:pt x="31" y="6667"/>
                  <a:pt x="16" y="3333"/>
                  <a:pt x="0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l-BE" dirty="0"/>
              <a:t>Klik om afbeelding toe te voegen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E405372-257D-4D2A-B215-6AB71543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HIRUZ</a:t>
            </a:r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EB0CF46-D533-466D-9A67-A326CB6B5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B1E8DE-6B5A-4920-80C9-DBF572F2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E56721-5C70-4255-BB49-52312734A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9F18C-31A7-4F9E-A3A2-314A0BC21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55365" y="777599"/>
            <a:ext cx="2614468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E2A54F-E9CC-4C46-925C-EE8075FE4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6830" y="6265230"/>
            <a:ext cx="4180090" cy="1365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bg1"/>
                </a:solidFill>
              </a:defRPr>
            </a:lvl1pPr>
          </a:lstStyle>
          <a:p>
            <a:r>
              <a:rPr lang="nl-BE"/>
              <a:t>HIRUZ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FF322-4C00-4A00-B5E9-D54C80C1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05" y="6265232"/>
            <a:ext cx="889001" cy="136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A8A351-5C7C-4395-AC7F-763D97B6BE0B}" type="slidenum">
              <a:rPr lang="nl-BE" smtClean="0"/>
              <a:pPr/>
              <a:t>‹nr.›</a:t>
            </a:fld>
            <a:r>
              <a:rPr lang="nl-BE" dirty="0"/>
              <a:t>  </a:t>
            </a:r>
            <a:r>
              <a:rPr lang="nl-BE" dirty="0">
                <a:solidFill>
                  <a:schemeClr val="bg2"/>
                </a:solidFill>
              </a:rPr>
              <a:t>/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34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61" r:id="rId3"/>
    <p:sldLayoutId id="2147483676" r:id="rId4"/>
    <p:sldLayoutId id="2147483678" r:id="rId5"/>
    <p:sldLayoutId id="2147483687" r:id="rId6"/>
    <p:sldLayoutId id="2147483679" r:id="rId7"/>
    <p:sldLayoutId id="2147483674" r:id="rId8"/>
    <p:sldLayoutId id="2147483682" r:id="rId9"/>
    <p:sldLayoutId id="2147483683" r:id="rId10"/>
    <p:sldLayoutId id="2147483681" r:id="rId11"/>
    <p:sldLayoutId id="2147483684" r:id="rId12"/>
    <p:sldLayoutId id="2147483686" r:id="rId13"/>
    <p:sldLayoutId id="2147483662" r:id="rId14"/>
    <p:sldLayoutId id="214748367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85" r:id="rId24"/>
    <p:sldLayoutId id="2147483677" r:id="rId2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4000" indent="-32400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ebdings" panose="05030102010509060703" pitchFamily="18" charset="2"/>
        <a:buChar char="4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2400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ebdings" panose="05030102010509060703" pitchFamily="18" charset="2"/>
        <a:buChar char="4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4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40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764000" indent="-324000" algn="l" defTabSz="685800" rtl="0" eaLnBrk="1" latinLnBrk="0" hangingPunct="1">
        <a:lnSpc>
          <a:spcPct val="90000"/>
        </a:lnSpc>
        <a:spcBef>
          <a:spcPts val="375"/>
        </a:spcBef>
        <a:buClrTx/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2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dirty="0"/>
              <a:t>Toegepast Biomedisch Onderzoek met Maatschappelijke finaliteit (</a:t>
            </a:r>
            <a:r>
              <a:rPr lang="nl-BE" b="1" dirty="0"/>
              <a:t>TBM</a:t>
            </a:r>
            <a:r>
              <a:rPr lang="nl-BE" dirty="0"/>
              <a:t>) </a:t>
            </a:r>
          </a:p>
          <a:p>
            <a:pPr>
              <a:lnSpc>
                <a:spcPts val="3000"/>
              </a:lnSpc>
            </a:pPr>
            <a:endParaRPr lang="nl-BE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Promotor Prof Maes (UGent)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Partners: 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UZGent</a:t>
            </a:r>
            <a:endParaRPr lang="nl-BE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4 jaar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900.000€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nl-BE" dirty="0"/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10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28B38D0-1A3F-4CCF-AEFA-0614D4432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22"/>
          <a:stretch/>
        </p:blipFill>
        <p:spPr>
          <a:xfrm>
            <a:off x="7221088" y="2188515"/>
            <a:ext cx="4588007" cy="424585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DBF40BB-F958-4C78-8032-4B1C54540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50"/>
          <a:stretch/>
        </p:blipFill>
        <p:spPr>
          <a:xfrm>
            <a:off x="3227840" y="3457327"/>
            <a:ext cx="4588007" cy="29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dirty="0"/>
              <a:t>Toegepast Biomedisch Onderzoek met Maatschappelijke finaliteit (</a:t>
            </a:r>
            <a:r>
              <a:rPr lang="nl-BE" b="1" dirty="0"/>
              <a:t>TBM</a:t>
            </a:r>
            <a:r>
              <a:rPr lang="nl-BE" dirty="0"/>
              <a:t>) </a:t>
            </a:r>
          </a:p>
          <a:p>
            <a:pPr>
              <a:lnSpc>
                <a:spcPts val="3000"/>
              </a:lnSpc>
            </a:pPr>
            <a:endParaRPr lang="nl-BE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Promotor Prof 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Verhasselt</a:t>
            </a: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UZGent</a:t>
            </a: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Klinische studie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4 jaar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900.000€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nl-BE" dirty="0"/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11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1F4408E-EA37-44CE-8A61-D31FD330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65" y="2181228"/>
            <a:ext cx="5082592" cy="38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dirty="0"/>
              <a:t>Toegepast Biomedisch Onderzoek met Maatschappelijke finaliteit (</a:t>
            </a:r>
            <a:r>
              <a:rPr lang="nl-BE" b="1" dirty="0"/>
              <a:t>TBM</a:t>
            </a:r>
            <a:r>
              <a:rPr lang="nl-BE" dirty="0"/>
              <a:t>) </a:t>
            </a:r>
          </a:p>
          <a:p>
            <a:pPr>
              <a:lnSpc>
                <a:spcPts val="3000"/>
              </a:lnSpc>
            </a:pPr>
            <a:endParaRPr lang="nl-BE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Promotor Prof X. Verhelst (</a:t>
            </a:r>
            <a:r>
              <a:rPr lang="nl-BE" sz="1800" dirty="0" err="1">
                <a:solidFill>
                  <a:schemeClr val="accent6">
                    <a:lumMod val="75000"/>
                  </a:schemeClr>
                </a:solidFill>
              </a:rPr>
              <a:t>UZGent</a:t>
            </a: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Partners: UGent, KUL en UZA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Multicentrische Klinische studie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4 jaar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chemeClr val="accent6">
                    <a:lumMod val="75000"/>
                  </a:schemeClr>
                </a:solidFill>
              </a:rPr>
              <a:t>1.200.000€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nl-BE" dirty="0"/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12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FE5B0B-ADD9-4EE2-AE58-6C8F39F0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88" y="2046945"/>
            <a:ext cx="5437362" cy="42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dirty="0"/>
              <a:t>Toegepast Biomedisch Onderzoek met Maatschappelijke finaliteit (</a:t>
            </a:r>
            <a:r>
              <a:rPr lang="nl-BE" b="1" dirty="0"/>
              <a:t>TBM</a:t>
            </a:r>
            <a:r>
              <a:rPr lang="nl-BE" dirty="0"/>
              <a:t>) 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13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22293-B396-457A-B1AD-455355EA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" t="2788" r="2053" b="3478"/>
          <a:stretch/>
        </p:blipFill>
        <p:spPr>
          <a:xfrm>
            <a:off x="1819747" y="2616452"/>
            <a:ext cx="4409037" cy="258023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F12350B-417A-459B-B322-54B5BFE73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" t="2986" r="-1"/>
          <a:stretch/>
        </p:blipFill>
        <p:spPr>
          <a:xfrm>
            <a:off x="6846642" y="2511227"/>
            <a:ext cx="4636331" cy="27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14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Strategisch Basisonderzoek (SBO)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Risicovol, inventief en vernieuwend onderzoek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2 </a:t>
            </a:r>
            <a:r>
              <a:rPr lang="nl-BE" dirty="0" err="1"/>
              <a:t>finaliteiten</a:t>
            </a:r>
            <a:r>
              <a:rPr lang="nl-BE" dirty="0"/>
              <a:t>: Economische en </a:t>
            </a:r>
            <a:r>
              <a:rPr lang="nl-BE" b="1" dirty="0"/>
              <a:t>Maatschappelijk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Zware oproepen, hoge budgetten Periode: 4 jaar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Ondersteuning: IOF business </a:t>
            </a:r>
            <a:r>
              <a:rPr lang="nl-BE" dirty="0" err="1"/>
              <a:t>developers</a:t>
            </a:r>
            <a:r>
              <a:rPr lang="nl-BE" dirty="0"/>
              <a:t> en/of HIRUZ-IVU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Preadvies FWO zeer waardevol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Jaarlijkse oproepen – call open Mei 2023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Deadline September 2023 – bekendmaking Mei 2024</a:t>
            </a: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15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580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Strategisch Basisonderzoek (SBO) - Voorbeeld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SCAFFOLD -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ePortfolios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to Scaffold Workplace Learning in Health Education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Promotor: UGent –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Onderwijskunde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Prof M Valcke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accent5">
                    <a:lumMod val="75000"/>
                  </a:schemeClr>
                </a:solidFill>
              </a:rPr>
              <a:t>Partners: </a:t>
            </a:r>
            <a:r>
              <a:rPr lang="nl-BE" sz="1800" dirty="0" err="1">
                <a:solidFill>
                  <a:schemeClr val="accent5">
                    <a:lumMod val="75000"/>
                  </a:schemeClr>
                </a:solidFill>
              </a:rPr>
              <a:t>Artevelde</a:t>
            </a:r>
            <a:r>
              <a:rPr lang="nl-BE" sz="1800" dirty="0">
                <a:solidFill>
                  <a:schemeClr val="accent5">
                    <a:lumMod val="75000"/>
                  </a:schemeClr>
                </a:solidFill>
              </a:rPr>
              <a:t> Hogeschool – </a:t>
            </a:r>
            <a:r>
              <a:rPr lang="nl-BE" sz="1800" dirty="0" err="1">
                <a:solidFill>
                  <a:schemeClr val="accent5">
                    <a:lumMod val="75000"/>
                  </a:schemeClr>
                </a:solidFill>
              </a:rPr>
              <a:t>UZGent</a:t>
            </a:r>
            <a:r>
              <a:rPr lang="nl-BE" sz="1800" dirty="0">
                <a:solidFill>
                  <a:schemeClr val="accent5">
                    <a:lumMod val="75000"/>
                  </a:schemeClr>
                </a:solidFill>
              </a:rPr>
              <a:t>, Pediatrie – KUL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accent5">
                    <a:lumMod val="75000"/>
                  </a:schemeClr>
                </a:solidFill>
              </a:rPr>
              <a:t>Duur 4 jaar – Budget 2.154 k€ - 273 MM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accent5">
                    <a:lumMod val="75000"/>
                  </a:schemeClr>
                </a:solidFill>
              </a:rPr>
              <a:t>AIM:</a:t>
            </a:r>
          </a:p>
          <a:p>
            <a:pPr lvl="1">
              <a:lnSpc>
                <a:spcPct val="150000"/>
              </a:lnSpc>
            </a:pP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Stimuleren van werkplakleren door continue competentiegroei op de werkplek optimaal te ondersteunen</a:t>
            </a:r>
          </a:p>
          <a:p>
            <a:pPr lvl="1">
              <a:lnSpc>
                <a:spcPct val="150000"/>
              </a:lnSpc>
            </a:pP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Continue evaluatie van </a:t>
            </a:r>
            <a:r>
              <a:rPr lang="nl-BE" sz="1500" dirty="0" err="1">
                <a:solidFill>
                  <a:schemeClr val="accent5">
                    <a:lumMod val="75000"/>
                  </a:schemeClr>
                </a:solidFill>
              </a:rPr>
              <a:t>perception</a:t>
            </a: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nl-BE" sz="1500" dirty="0" err="1">
                <a:solidFill>
                  <a:schemeClr val="accent5">
                    <a:lumMod val="75000"/>
                  </a:schemeClr>
                </a:solidFill>
              </a:rPr>
              <a:t>interpretation</a:t>
            </a: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1500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1500" dirty="0" err="1">
                <a:solidFill>
                  <a:schemeClr val="accent5">
                    <a:lumMod val="75000"/>
                  </a:schemeClr>
                </a:solidFill>
              </a:rPr>
              <a:t>decision</a:t>
            </a: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 vaardigheden</a:t>
            </a:r>
          </a:p>
          <a:p>
            <a:pPr lvl="1">
              <a:lnSpc>
                <a:spcPct val="150000"/>
              </a:lnSpc>
            </a:pP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Pedagogie, training, wetgeving</a:t>
            </a:r>
          </a:p>
          <a:p>
            <a:pPr lvl="1">
              <a:lnSpc>
                <a:spcPct val="150000"/>
              </a:lnSpc>
            </a:pPr>
            <a:r>
              <a:rPr lang="nl-BE" sz="1500" dirty="0">
                <a:solidFill>
                  <a:schemeClr val="accent5">
                    <a:lumMod val="75000"/>
                  </a:schemeClr>
                </a:solidFill>
              </a:rPr>
              <a:t>Uitrollen in verschillende </a:t>
            </a:r>
            <a:r>
              <a:rPr lang="nl-BE" sz="1500" dirty="0" err="1">
                <a:solidFill>
                  <a:schemeClr val="accent5">
                    <a:lumMod val="75000"/>
                  </a:schemeClr>
                </a:solidFill>
              </a:rPr>
              <a:t>onderwijssettings</a:t>
            </a:r>
            <a:endParaRPr lang="nl-BE" sz="15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nl-BE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16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Strategisch Basisonderzoek (SBO) – andere voorbeelden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2022 - Leaving no one behind: bridging the gap between vulnerable populations and the primary healthcare system through reverse innovation 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UAntwerpen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– UGent Health Economics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2021 -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EXercise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and the GUT in liver and kidney Transplant recipients [EXGUTT] 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KULeuven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– UGent W. Van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Biesen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/G. Glorieux (Fac GE)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2022 – Clinical Leadership in nursing: a research project to strengthen the frontline nursing workforce in Flanders 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UZGent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K.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Eeckloo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Dpt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nursing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UZGent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Ugent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Artevelde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Hogeschool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17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9639112" cy="44460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Junior en Senior onderzoeksprojecten – </a:t>
            </a:r>
            <a:r>
              <a:rPr lang="nl-BE" b="1" dirty="0">
                <a:solidFill>
                  <a:srgbClr val="FF0000"/>
                </a:solidFill>
              </a:rPr>
              <a:t>mogelijks nieuw call type vanaf 2023 met maatschappelijke finaliteit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Bevorderen fundamenteel wetenschappelijk onderzoek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Voor junior-projecten moet een promotor-woordvoerder en (co)promotor zijn eerste doctoraatsdiploma maximaal 12 jaar voor 1 april verworven hebben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Voor senior-projecten meer dan 12 jaar voor 1 april verworven hebben. Van zodra er 1 lid van het onderzoeksteam senior is, wordt het project een seniorproject.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Periode: 4 jaar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Jaarlijkse oproepen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UGent deadline Maart – FWO deadline April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KCE Trials programma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18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48797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sz="2000" dirty="0">
                <a:solidFill>
                  <a:schemeClr val="bg1"/>
                </a:solidFill>
              </a:rPr>
              <a:t>Federaal kenniscentrum voor de gezondheidszorg </a:t>
            </a:r>
            <a:endParaRPr lang="nl-BE" sz="2000" dirty="0"/>
          </a:p>
          <a:p>
            <a:pPr>
              <a:lnSpc>
                <a:spcPts val="3000"/>
              </a:lnSpc>
            </a:pPr>
            <a:r>
              <a:rPr lang="nl-BE" sz="2000" dirty="0"/>
              <a:t>P</a:t>
            </a:r>
            <a:r>
              <a:rPr lang="nl-BE" sz="2000" dirty="0">
                <a:solidFill>
                  <a:schemeClr val="bg1"/>
                </a:solidFill>
              </a:rPr>
              <a:t>ubliek gefinancierde, niet-commerciële, praktijkgerichte klinische studies</a:t>
            </a:r>
          </a:p>
          <a:p>
            <a:pPr>
              <a:lnSpc>
                <a:spcPts val="3000"/>
              </a:lnSpc>
            </a:pPr>
            <a:r>
              <a:rPr lang="nl-BE" sz="2000" dirty="0"/>
              <a:t>Academische CT met groot maatschappelijk belang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sz="1700" dirty="0"/>
              <a:t>Bv vergelijking chirurgische ingrepen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sz="1700" dirty="0"/>
              <a:t>Bv bestaande geneesmiddelen in </a:t>
            </a:r>
            <a:r>
              <a:rPr lang="nl-BE" dirty="0"/>
              <a:t>groepen die ondervertegenwoordigd zijn in commerciële studies</a:t>
            </a:r>
          </a:p>
          <a:p>
            <a:pPr>
              <a:lnSpc>
                <a:spcPts val="3000"/>
              </a:lnSpc>
            </a:pPr>
            <a:r>
              <a:rPr lang="nl-BE" dirty="0"/>
              <a:t>Taken van het KCE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Verantwoordelijk voor selectie financiering en opvolging van de studies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Uitvoering gebeurt in Belgische ziekenhuizen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KCE lanceert oproepen met studievoorstellen</a:t>
            </a:r>
            <a:endParaRPr lang="nl-BE" sz="2000" dirty="0"/>
          </a:p>
          <a:p>
            <a:pPr marL="457200" lvl="1" indent="0">
              <a:lnSpc>
                <a:spcPts val="3000"/>
              </a:lnSpc>
              <a:buNone/>
            </a:pPr>
            <a:endParaRPr lang="nl-BE" dirty="0"/>
          </a:p>
          <a:p>
            <a:pPr marL="742950" lvl="1" indent="-285750">
              <a:lnSpc>
                <a:spcPts val="3000"/>
              </a:lnSpc>
              <a:buFontTx/>
              <a:buChar char="-"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26FF27-6721-4BEA-A184-4A89E687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070" y="307499"/>
            <a:ext cx="285317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127968"/>
            <a:ext cx="10515600" cy="1325563"/>
          </a:xfrm>
        </p:spPr>
        <p:txBody>
          <a:bodyPr/>
          <a:lstStyle/>
          <a:p>
            <a:r>
              <a:rPr lang="nl-BE" dirty="0"/>
              <a:t> KCE Trials programma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19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194962-9DB4-4F3F-B679-A58C3FF465D4}"/>
              </a:ext>
            </a:extLst>
          </p:cNvPr>
          <p:cNvSpPr txBox="1"/>
          <p:nvPr/>
        </p:nvSpPr>
        <p:spPr>
          <a:xfrm>
            <a:off x="3400099" y="6401752"/>
            <a:ext cx="50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https://www.ugent.be/nl/onderzoek/financiering</a:t>
            </a:r>
            <a:r>
              <a:rPr lang="nl-BE" dirty="0"/>
              <a:t>/</a:t>
            </a:r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Academische studies</a:t>
            </a:r>
          </a:p>
          <a:p>
            <a:pPr>
              <a:lnSpc>
                <a:spcPct val="150000"/>
              </a:lnSpc>
            </a:pPr>
            <a:r>
              <a:rPr lang="nl-BE" dirty="0"/>
              <a:t>Pragmatisch en praktijkgericht</a:t>
            </a:r>
          </a:p>
          <a:p>
            <a:pPr>
              <a:lnSpc>
                <a:spcPct val="150000"/>
              </a:lnSpc>
            </a:pPr>
            <a:r>
              <a:rPr lang="nl-BE" dirty="0"/>
              <a:t>Zijn vergelijkend</a:t>
            </a:r>
          </a:p>
          <a:p>
            <a:pPr>
              <a:lnSpc>
                <a:spcPct val="150000"/>
              </a:lnSpc>
            </a:pPr>
            <a:r>
              <a:rPr lang="nl-BE" dirty="0"/>
              <a:t>Resultaten vaak kostenbesparend voor ziekteverzekering</a:t>
            </a:r>
          </a:p>
          <a:p>
            <a:pPr>
              <a:lnSpc>
                <a:spcPct val="150000"/>
              </a:lnSpc>
            </a:pPr>
            <a:r>
              <a:rPr lang="nl-BE" dirty="0"/>
              <a:t>Breed: niet beperkt tot geneesmiddelen of medische hulpmiddelen</a:t>
            </a:r>
          </a:p>
          <a:p>
            <a:pPr>
              <a:lnSpc>
                <a:spcPct val="150000"/>
              </a:lnSpc>
            </a:pPr>
            <a:r>
              <a:rPr lang="nl-BE" dirty="0"/>
              <a:t>Ondersteuning HIRUZ-CTU </a:t>
            </a: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28C45F-0494-4392-B674-C6CCC0D7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58" y="567219"/>
            <a:ext cx="285317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BBA9955-9C8C-4D46-9F78-EBF04BF5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376330E-69EA-4DE3-8084-734BBBA8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2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89CDAE-8AAF-43D6-861E-683EC945A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593695"/>
              </p:ext>
            </p:extLst>
          </p:nvPr>
        </p:nvGraphicFramePr>
        <p:xfrm>
          <a:off x="2032000" y="1302026"/>
          <a:ext cx="8739464" cy="483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03A37067-A328-4A84-AED3-D60385B629B6}"/>
              </a:ext>
            </a:extLst>
          </p:cNvPr>
          <p:cNvSpPr txBox="1"/>
          <p:nvPr/>
        </p:nvSpPr>
        <p:spPr>
          <a:xfrm>
            <a:off x="3054221" y="1175129"/>
            <a:ext cx="726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2"/>
                </a:solidFill>
              </a:rPr>
              <a:t>Health, </a:t>
            </a:r>
            <a:r>
              <a:rPr lang="nl-BE" sz="2400" dirty="0" err="1">
                <a:solidFill>
                  <a:schemeClr val="bg2"/>
                </a:solidFill>
              </a:rPr>
              <a:t>Innovation</a:t>
            </a:r>
            <a:r>
              <a:rPr lang="nl-BE" sz="2400" dirty="0">
                <a:solidFill>
                  <a:schemeClr val="bg2"/>
                </a:solidFill>
              </a:rPr>
              <a:t> </a:t>
            </a:r>
            <a:r>
              <a:rPr lang="nl-BE" sz="2400" dirty="0" err="1">
                <a:solidFill>
                  <a:schemeClr val="bg2"/>
                </a:solidFill>
              </a:rPr>
              <a:t>and</a:t>
            </a:r>
            <a:r>
              <a:rPr lang="nl-BE" sz="2400" dirty="0">
                <a:solidFill>
                  <a:schemeClr val="bg2"/>
                </a:solidFill>
              </a:rPr>
              <a:t> Research </a:t>
            </a:r>
            <a:r>
              <a:rPr lang="nl-BE" sz="2400" dirty="0" err="1">
                <a:solidFill>
                  <a:schemeClr val="bg2"/>
                </a:solidFill>
              </a:rPr>
              <a:t>Institute</a:t>
            </a:r>
            <a:r>
              <a:rPr lang="nl-BE" sz="2400" dirty="0">
                <a:solidFill>
                  <a:schemeClr val="bg2"/>
                </a:solidFill>
              </a:rPr>
              <a:t> UZGENT </a:t>
            </a:r>
          </a:p>
        </p:txBody>
      </p:sp>
    </p:spTree>
    <p:extLst>
      <p:ext uri="{BB962C8B-B14F-4D97-AF65-F5344CB8AC3E}">
        <p14:creationId xmlns:p14="http://schemas.microsoft.com/office/powerpoint/2010/main" val="14682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127968"/>
            <a:ext cx="10515600" cy="1325563"/>
          </a:xfrm>
        </p:spPr>
        <p:txBody>
          <a:bodyPr/>
          <a:lstStyle/>
          <a:p>
            <a:r>
              <a:rPr lang="nl-BE" dirty="0"/>
              <a:t> Andere kanalen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20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Kom op tegen kanker</a:t>
            </a:r>
          </a:p>
          <a:p>
            <a:pPr>
              <a:lnSpc>
                <a:spcPct val="150000"/>
              </a:lnSpc>
            </a:pPr>
            <a:r>
              <a:rPr lang="nl-BE" dirty="0"/>
              <a:t>Koning Boudewijn Stichting</a:t>
            </a:r>
          </a:p>
          <a:p>
            <a:pPr>
              <a:lnSpc>
                <a:spcPct val="150000"/>
              </a:lnSpc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INFO: </a:t>
            </a:r>
            <a:r>
              <a:rPr lang="nl-BE" dirty="0" err="1"/>
              <a:t>HIRUZ.Be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3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99554-03DD-4D3D-9FAB-615910B94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Europese </a:t>
            </a:r>
            <a:r>
              <a:rPr lang="nl-BE" dirty="0" err="1"/>
              <a:t>funding</a:t>
            </a:r>
            <a:r>
              <a:rPr lang="nl-BE" dirty="0"/>
              <a:t>  met Maatschappelijke valorisatie</a:t>
            </a:r>
          </a:p>
        </p:txBody>
      </p:sp>
    </p:spTree>
    <p:extLst>
      <p:ext uri="{BB962C8B-B14F-4D97-AF65-F5344CB8AC3E}">
        <p14:creationId xmlns:p14="http://schemas.microsoft.com/office/powerpoint/2010/main" val="16086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CERV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60D-8C1C-405D-9EB5-C2B4CE97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Integrates the former “Rights, Equality and Citizenship </a:t>
            </a:r>
            <a:r>
              <a:rPr lang="en-US" dirty="0" err="1"/>
              <a:t>Programme</a:t>
            </a:r>
            <a:r>
              <a:rPr lang="en-US" dirty="0"/>
              <a:t> (REC)” and “Europe for Citizens” </a:t>
            </a:r>
            <a:r>
              <a:rPr lang="en-US" dirty="0" err="1"/>
              <a:t>Programme</a:t>
            </a:r>
            <a:endParaRPr lang="nl-BE" dirty="0"/>
          </a:p>
          <a:p>
            <a:pPr>
              <a:lnSpc>
                <a:spcPts val="2800"/>
              </a:lnSpc>
            </a:pPr>
            <a:r>
              <a:rPr lang="en-US" dirty="0"/>
              <a:t>Promotes </a:t>
            </a:r>
            <a:r>
              <a:rPr lang="en-US" dirty="0">
                <a:solidFill>
                  <a:srgbClr val="F2850E"/>
                </a:solidFill>
              </a:rPr>
              <a:t>open, democratic and inclusive societies</a:t>
            </a:r>
          </a:p>
          <a:p>
            <a:pPr>
              <a:lnSpc>
                <a:spcPts val="2800"/>
              </a:lnSpc>
            </a:pPr>
            <a:r>
              <a:rPr lang="en-US" dirty="0"/>
              <a:t>Three objectives / strands: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Equality and rights: preventing and combating inequalities and discrimination; protecting and promoting the rights of people and their data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Citizens’ engagement and participation: increasing citizens’ understanding of the Union, its history, cultural heritage and diversity; promoting exchange and cooperation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Daphne: preventing and combating all forms of violence; supporting and protecting victims of such violence</a:t>
            </a:r>
          </a:p>
          <a:p>
            <a:pPr>
              <a:lnSpc>
                <a:spcPts val="2800"/>
              </a:lnSpc>
            </a:pPr>
            <a:r>
              <a:rPr lang="en-US" dirty="0"/>
              <a:t>Activity focus: training, </a:t>
            </a:r>
            <a:r>
              <a:rPr lang="nl-BE" dirty="0"/>
              <a:t>awareness-</a:t>
            </a:r>
            <a:r>
              <a:rPr lang="nl-BE" dirty="0" err="1"/>
              <a:t>raising</a:t>
            </a:r>
            <a:r>
              <a:rPr lang="nl-BE" dirty="0"/>
              <a:t>, cooperation, analysis</a:t>
            </a:r>
            <a:endParaRPr lang="en-US" dirty="0"/>
          </a:p>
          <a:p>
            <a:pPr marL="342900" lvl="1" indent="0">
              <a:lnSpc>
                <a:spcPts val="2800"/>
              </a:lnSpc>
              <a:buNone/>
            </a:pPr>
            <a:endParaRPr lang="en-US" dirty="0"/>
          </a:p>
        </p:txBody>
      </p:sp>
      <p:pic>
        <p:nvPicPr>
          <p:cNvPr id="8194" name="Picture 2" descr="Citizens, Equality, Rights and Values programme: new call for proposals  open soon - Newsletter EuropeanNewsletter European">
            <a:extLst>
              <a:ext uri="{FF2B5EF4-FFF2-40B4-BE49-F238E27FC236}">
                <a16:creationId xmlns:a16="http://schemas.microsoft.com/office/drawing/2014/main" id="{ABED7D45-66F7-402F-99FB-AE7861E00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6596" r="5821" b="9788"/>
          <a:stretch/>
        </p:blipFill>
        <p:spPr bwMode="auto">
          <a:xfrm>
            <a:off x="9643225" y="40955"/>
            <a:ext cx="2491740" cy="17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ERASMUS 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60D-8C1C-405D-9EB5-C2B4CE97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Programme</a:t>
            </a:r>
            <a:r>
              <a:rPr lang="en-US" dirty="0"/>
              <a:t> for education, training, youth and sport</a:t>
            </a:r>
          </a:p>
          <a:p>
            <a:pPr>
              <a:lnSpc>
                <a:spcPct val="150000"/>
              </a:lnSpc>
            </a:pPr>
            <a:r>
              <a:rPr lang="en-US" dirty="0"/>
              <a:t>Enriching lives, opening minds</a:t>
            </a:r>
          </a:p>
          <a:p>
            <a:pPr>
              <a:lnSpc>
                <a:spcPct val="150000"/>
              </a:lnSpc>
            </a:pPr>
            <a:r>
              <a:rPr lang="en-US" dirty="0"/>
              <a:t>Offers mobility and cooperation opportunities in: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higher education; vocational education and training; school education (including early childhood education and care); adult education; youth; sport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master students</a:t>
            </a:r>
          </a:p>
          <a:p>
            <a:pPr>
              <a:lnSpc>
                <a:spcPct val="150000"/>
              </a:lnSpc>
            </a:pPr>
            <a:r>
              <a:rPr lang="en-US" dirty="0"/>
              <a:t>Focus on </a:t>
            </a:r>
            <a:r>
              <a:rPr lang="en-US" dirty="0">
                <a:solidFill>
                  <a:srgbClr val="F2850E"/>
                </a:solidFill>
              </a:rPr>
              <a:t>social inclusion</a:t>
            </a:r>
            <a:r>
              <a:rPr lang="en-US" dirty="0"/>
              <a:t>, the green and digital transitions, and promoting young people’s participation in </a:t>
            </a:r>
            <a:r>
              <a:rPr lang="en-US" dirty="0">
                <a:solidFill>
                  <a:srgbClr val="F2850E"/>
                </a:solidFill>
              </a:rPr>
              <a:t>democratic life 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FB7E8-57A3-49F1-8B53-D113E1817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38" y="10917"/>
            <a:ext cx="3857372" cy="11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60D-8C1C-405D-9EB5-C2B4CE97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EU-funded, intergovernmental framework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40 Members and 1 Cooperating Member</a:t>
            </a:r>
          </a:p>
          <a:p>
            <a:pPr>
              <a:lnSpc>
                <a:spcPts val="2800"/>
              </a:lnSpc>
            </a:pPr>
            <a:r>
              <a:rPr lang="en-US" dirty="0"/>
              <a:t>Aim is to create pan-European </a:t>
            </a:r>
            <a:r>
              <a:rPr lang="en-US" dirty="0">
                <a:solidFill>
                  <a:srgbClr val="F2850E"/>
                </a:solidFill>
              </a:rPr>
              <a:t>research networks in all fields</a:t>
            </a:r>
          </a:p>
          <a:p>
            <a:pPr>
              <a:lnSpc>
                <a:spcPts val="2800"/>
              </a:lnSpc>
            </a:pPr>
            <a:r>
              <a:rPr lang="en-US" dirty="0"/>
              <a:t>COST Actions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research networks to investigate a topic for 4 years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bottom-up, </a:t>
            </a:r>
            <a:r>
              <a:rPr lang="en-US" dirty="0" err="1"/>
              <a:t>i</a:t>
            </a:r>
            <a:r>
              <a:rPr lang="nl-BE" dirty="0" err="1"/>
              <a:t>nterdisciplinary</a:t>
            </a:r>
            <a:r>
              <a:rPr lang="nl-BE" dirty="0"/>
              <a:t>, </a:t>
            </a:r>
            <a:r>
              <a:rPr lang="nl-BE" dirty="0" err="1"/>
              <a:t>multi</a:t>
            </a:r>
            <a:r>
              <a:rPr lang="nl-BE" dirty="0"/>
              <a:t>-stakeholders</a:t>
            </a:r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F2850E"/>
                </a:solidFill>
              </a:rPr>
              <a:t>Only</a:t>
            </a:r>
            <a:r>
              <a:rPr lang="en-US" dirty="0"/>
              <a:t> funds networking activities: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collaboration (e.g. workshops, conferences, working group meetings, training schools, and short-term scientific missions)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dissemination and communication</a:t>
            </a:r>
          </a:p>
        </p:txBody>
      </p:sp>
      <p:pic>
        <p:nvPicPr>
          <p:cNvPr id="9218" name="Picture 2" descr="COST | European Cooperation in Science and Technology">
            <a:extLst>
              <a:ext uri="{FF2B5EF4-FFF2-40B4-BE49-F238E27FC236}">
                <a16:creationId xmlns:a16="http://schemas.microsoft.com/office/drawing/2014/main" id="{F2229D74-8EF9-4FA4-B842-06400832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10" y="184473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EU4Health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60D-8C1C-405D-9EB5-C2B4CE97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nl-BE" dirty="0"/>
              <a:t>4</a:t>
            </a:r>
            <a:r>
              <a:rPr lang="nl-BE" baseline="30000" dirty="0"/>
              <a:t>th</a:t>
            </a:r>
            <a:r>
              <a:rPr lang="nl-BE" dirty="0"/>
              <a:t> health </a:t>
            </a:r>
            <a:r>
              <a:rPr lang="nl-BE" dirty="0" err="1"/>
              <a:t>programme</a:t>
            </a:r>
            <a:r>
              <a:rPr lang="nl-BE" dirty="0"/>
              <a:t>, response </a:t>
            </a:r>
            <a:r>
              <a:rPr lang="nl-BE" dirty="0" err="1"/>
              <a:t>to</a:t>
            </a:r>
            <a:r>
              <a:rPr lang="nl-BE" dirty="0"/>
              <a:t> COVID-19 </a:t>
            </a:r>
            <a:r>
              <a:rPr lang="nl-BE" dirty="0" err="1"/>
              <a:t>pandemic</a:t>
            </a:r>
            <a:endParaRPr lang="nl-BE" dirty="0"/>
          </a:p>
          <a:p>
            <a:pPr>
              <a:lnSpc>
                <a:spcPts val="2800"/>
              </a:lnSpc>
            </a:pPr>
            <a:r>
              <a:rPr lang="nl-BE" dirty="0"/>
              <a:t>Goals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improve and foster health in the Union</a:t>
            </a:r>
            <a:endParaRPr lang="nl-BE" dirty="0"/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nl-BE" dirty="0"/>
              <a:t>tackle cross-border health </a:t>
            </a:r>
            <a:r>
              <a:rPr lang="nl-BE" dirty="0" err="1"/>
              <a:t>threats</a:t>
            </a:r>
            <a:endParaRPr lang="nl-BE" dirty="0"/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improve medicinal products, medical devices and crisis-relevant products </a:t>
            </a:r>
            <a:endParaRPr lang="nl-BE" dirty="0"/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dirty="0"/>
              <a:t>strengthen health systems, their resilience and resource efficiency</a:t>
            </a:r>
            <a:endParaRPr lang="nl-BE" dirty="0"/>
          </a:p>
          <a:p>
            <a:pPr>
              <a:lnSpc>
                <a:spcPts val="2800"/>
              </a:lnSpc>
            </a:pPr>
            <a:r>
              <a:rPr lang="nl-BE" dirty="0" err="1"/>
              <a:t>Priorities</a:t>
            </a:r>
            <a:endParaRPr lang="nl-BE" dirty="0"/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nl-BE" dirty="0" err="1"/>
              <a:t>cancer</a:t>
            </a:r>
            <a:r>
              <a:rPr lang="nl-BE" dirty="0"/>
              <a:t>, AMR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vaccination</a:t>
            </a:r>
            <a:r>
              <a:rPr lang="nl-BE" dirty="0"/>
              <a:t> </a:t>
            </a:r>
            <a:r>
              <a:rPr lang="nl-BE" dirty="0" err="1"/>
              <a:t>rates</a:t>
            </a:r>
            <a:endParaRPr lang="nl-BE" dirty="0"/>
          </a:p>
          <a:p>
            <a:pPr lvl="0">
              <a:lnSpc>
                <a:spcPts val="2800"/>
              </a:lnSpc>
              <a:buClr>
                <a:srgbClr val="1E64C8"/>
              </a:buClr>
            </a:pPr>
            <a:r>
              <a:rPr lang="nl-BE" dirty="0" err="1"/>
              <a:t>Emphasis</a:t>
            </a:r>
            <a:r>
              <a:rPr lang="nl-BE" dirty="0"/>
              <a:t> on </a:t>
            </a:r>
            <a:r>
              <a:rPr lang="nl-BE" dirty="0" err="1"/>
              <a:t>education</a:t>
            </a:r>
            <a:r>
              <a:rPr lang="nl-BE" dirty="0"/>
              <a:t>, training, policy </a:t>
            </a:r>
            <a:r>
              <a:rPr lang="nl-BE" dirty="0" err="1"/>
              <a:t>guidelines</a:t>
            </a:r>
            <a:r>
              <a:rPr lang="nl-BE" dirty="0"/>
              <a:t>…</a:t>
            </a:r>
          </a:p>
          <a:p>
            <a:pPr lvl="0">
              <a:lnSpc>
                <a:spcPts val="2800"/>
              </a:lnSpc>
              <a:buClr>
                <a:srgbClr val="1E64C8"/>
              </a:buClr>
            </a:pPr>
            <a:r>
              <a:rPr lang="nl-BE" dirty="0"/>
              <a:t>60-80% </a:t>
            </a:r>
            <a:r>
              <a:rPr lang="nl-BE" dirty="0" err="1"/>
              <a:t>funding</a:t>
            </a:r>
            <a:endParaRPr lang="nl-BE" dirty="0"/>
          </a:p>
          <a:p>
            <a:pPr>
              <a:lnSpc>
                <a:spcPts val="2800"/>
              </a:lnSpc>
              <a:buFont typeface="Wingdings" panose="05000000000000000000" pitchFamily="2" charset="2"/>
              <a:buChar char="§"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529E9C-70D6-44B0-991F-BDA41038A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38" y="0"/>
            <a:ext cx="32289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Horizon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160D-8C1C-405D-9EB5-C2B4CE97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nl-BE" dirty="0" err="1"/>
              <a:t>Key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>
                <a:solidFill>
                  <a:srgbClr val="F2850E"/>
                </a:solidFill>
              </a:rPr>
              <a:t>research and </a:t>
            </a:r>
            <a:r>
              <a:rPr lang="nl-BE" dirty="0" err="1">
                <a:solidFill>
                  <a:srgbClr val="F2850E"/>
                </a:solidFill>
              </a:rPr>
              <a:t>innovation</a:t>
            </a:r>
            <a:endParaRPr lang="nl-BE" dirty="0">
              <a:solidFill>
                <a:srgbClr val="F2850E"/>
              </a:solidFill>
            </a:endParaRPr>
          </a:p>
          <a:p>
            <a:pPr>
              <a:lnSpc>
                <a:spcPts val="3200"/>
              </a:lnSpc>
            </a:pPr>
            <a:r>
              <a:rPr lang="nl-BE" dirty="0"/>
              <a:t>General </a:t>
            </a:r>
            <a:r>
              <a:rPr lang="nl-BE" dirty="0" err="1"/>
              <a:t>aims</a:t>
            </a:r>
            <a:endParaRPr lang="nl-BE" dirty="0"/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nl-BE" dirty="0"/>
              <a:t>tackle </a:t>
            </a:r>
            <a:r>
              <a:rPr lang="nl-BE" dirty="0" err="1"/>
              <a:t>climate</a:t>
            </a:r>
            <a:r>
              <a:rPr lang="nl-BE" dirty="0"/>
              <a:t> change</a:t>
            </a: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nl-BE" dirty="0" err="1"/>
              <a:t>contribute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sustainable</a:t>
            </a:r>
            <a:r>
              <a:rPr lang="nl-BE" dirty="0"/>
              <a:t> development goals (</a:t>
            </a:r>
            <a:r>
              <a:rPr lang="nl-BE" dirty="0" err="1"/>
              <a:t>SDGs</a:t>
            </a:r>
            <a:r>
              <a:rPr lang="nl-BE" dirty="0"/>
              <a:t>) of UN</a:t>
            </a: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dirty="0"/>
              <a:t>boost EU’s competitiveness and growth </a:t>
            </a:r>
            <a:endParaRPr lang="nl-BE" dirty="0"/>
          </a:p>
          <a:p>
            <a:pPr>
              <a:lnSpc>
                <a:spcPts val="3200"/>
              </a:lnSpc>
            </a:pPr>
            <a:r>
              <a:rPr lang="nl-BE" dirty="0" err="1"/>
              <a:t>Leading</a:t>
            </a:r>
            <a:r>
              <a:rPr lang="nl-BE" dirty="0"/>
              <a:t> </a:t>
            </a:r>
            <a:r>
              <a:rPr lang="nl-BE" dirty="0" err="1"/>
              <a:t>to</a:t>
            </a:r>
            <a:endParaRPr lang="nl-BE" dirty="0"/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dirty="0"/>
              <a:t>strengthening collaboration, impact of research and innovation </a:t>
            </a:r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en-US" dirty="0"/>
              <a:t>creating and dispersing excellent knowledge and technologies</a:t>
            </a:r>
            <a:endParaRPr lang="nl-BE" dirty="0"/>
          </a:p>
          <a:p>
            <a:pPr lvl="1">
              <a:lnSpc>
                <a:spcPts val="3200"/>
              </a:lnSpc>
              <a:buFont typeface="Wingdings" panose="05000000000000000000" pitchFamily="2" charset="2"/>
              <a:buChar char="§"/>
            </a:pPr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growth</a:t>
            </a:r>
            <a:r>
              <a:rPr lang="nl-BE" dirty="0"/>
              <a:t>, </a:t>
            </a:r>
            <a:r>
              <a:rPr lang="nl-BE" dirty="0" err="1"/>
              <a:t>creating</a:t>
            </a:r>
            <a:r>
              <a:rPr lang="nl-BE" dirty="0"/>
              <a:t> jobs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3590-1062-4AEB-AEFE-58CC4FCB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3"/>
          <a:stretch/>
        </p:blipFill>
        <p:spPr>
          <a:xfrm>
            <a:off x="8900393" y="-3803"/>
            <a:ext cx="3277268" cy="22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EC0A-E3A1-4012-8C7D-DC6653F2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000" dirty="0"/>
              <a:t>Horizon Europe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D12F3-01DC-428C-9120-B679D334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44" y="1524884"/>
            <a:ext cx="9390711" cy="496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5A3AF-2877-40DC-BBC5-8C80ECDD1C85}"/>
              </a:ext>
            </a:extLst>
          </p:cNvPr>
          <p:cNvSpPr txBox="1"/>
          <p:nvPr/>
        </p:nvSpPr>
        <p:spPr>
          <a:xfrm>
            <a:off x="2418302" y="1340218"/>
            <a:ext cx="43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ACF598-00AF-4E16-B95F-51931200DBC7}"/>
              </a:ext>
            </a:extLst>
          </p:cNvPr>
          <p:cNvSpPr txBox="1"/>
          <p:nvPr/>
        </p:nvSpPr>
        <p:spPr>
          <a:xfrm>
            <a:off x="5834610" y="928604"/>
            <a:ext cx="4320000" cy="369332"/>
          </a:xfrm>
          <a:prstGeom prst="rect">
            <a:avLst/>
          </a:prstGeom>
          <a:solidFill>
            <a:srgbClr val="F2850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860A0-DC36-4D6F-A4E3-268DA0574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INNOVATIE LOKET</a:t>
            </a:r>
            <a:br>
              <a:rPr lang="nl-BE" dirty="0"/>
            </a:br>
            <a:r>
              <a:rPr lang="nl-BE" dirty="0"/>
              <a:t>VALORISATIE LOKET</a:t>
            </a:r>
          </a:p>
        </p:txBody>
      </p:sp>
    </p:spTree>
    <p:extLst>
      <p:ext uri="{BB962C8B-B14F-4D97-AF65-F5344CB8AC3E}">
        <p14:creationId xmlns:p14="http://schemas.microsoft.com/office/powerpoint/2010/main" val="42858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BA47-EAD5-4DE3-9803-12AD6107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Innovatie loket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D9CDA0-D042-40B7-9776-94DB054D1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Primair aanspreekpunt met vragen rond innovatie</a:t>
            </a:r>
          </a:p>
          <a:p>
            <a:pPr>
              <a:lnSpc>
                <a:spcPct val="150000"/>
              </a:lnSpc>
            </a:pPr>
            <a:r>
              <a:rPr lang="nl-BE" dirty="0"/>
              <a:t>Open deur principe</a:t>
            </a:r>
          </a:p>
          <a:p>
            <a:pPr>
              <a:lnSpc>
                <a:spcPct val="150000"/>
              </a:lnSpc>
            </a:pPr>
            <a:r>
              <a:rPr lang="nl-BE" dirty="0"/>
              <a:t>Ondersteuning van innovatieve ideeën</a:t>
            </a:r>
          </a:p>
          <a:p>
            <a:pPr>
              <a:lnSpc>
                <a:spcPct val="150000"/>
              </a:lnSpc>
            </a:pPr>
            <a:r>
              <a:rPr lang="nl-BE" dirty="0"/>
              <a:t>HIRUZ team als adviseurs</a:t>
            </a:r>
          </a:p>
          <a:p>
            <a:pPr>
              <a:lnSpc>
                <a:spcPct val="150000"/>
              </a:lnSpc>
            </a:pPr>
            <a:r>
              <a:rPr lang="nl-BE" dirty="0"/>
              <a:t>Maandelijkse basis- eerste dinsdag van de maand</a:t>
            </a:r>
          </a:p>
          <a:p>
            <a:pPr>
              <a:lnSpc>
                <a:spcPct val="150000"/>
              </a:lnSpc>
            </a:pPr>
            <a:r>
              <a:rPr lang="nl-BE" dirty="0"/>
              <a:t>Dinsdag 13:00 – 15:00</a:t>
            </a:r>
          </a:p>
          <a:p>
            <a:pPr>
              <a:lnSpc>
                <a:spcPct val="150000"/>
              </a:lnSpc>
            </a:pPr>
            <a:r>
              <a:rPr lang="nl-BE" dirty="0"/>
              <a:t>Meer informatie op HIRUZ website</a:t>
            </a:r>
          </a:p>
          <a:p>
            <a:pPr>
              <a:lnSpc>
                <a:spcPct val="150000"/>
              </a:lnSpc>
            </a:pPr>
            <a:r>
              <a:rPr lang="nl-BE" dirty="0"/>
              <a:t>Start: 3 mei 2022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FCCED2-605B-4D22-94C7-6D8AED8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A5E970-4A42-44FF-9886-C52EC49C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29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60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99554-03DD-4D3D-9FAB-615910B94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Nationale/Regionale </a:t>
            </a:r>
            <a:r>
              <a:rPr lang="nl-BE" dirty="0" err="1"/>
              <a:t>Funding</a:t>
            </a:r>
            <a:r>
              <a:rPr lang="nl-BE" dirty="0"/>
              <a:t> met focus op Maatschappelijke valorisatie</a:t>
            </a:r>
          </a:p>
        </p:txBody>
      </p:sp>
    </p:spTree>
    <p:extLst>
      <p:ext uri="{BB962C8B-B14F-4D97-AF65-F5344CB8AC3E}">
        <p14:creationId xmlns:p14="http://schemas.microsoft.com/office/powerpoint/2010/main" val="12978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BA47-EAD5-4DE3-9803-12AD6107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Valorisatie loket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D9CDA0-D042-40B7-9776-94DB054D1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Primair aanspreekpunt met vragen rond valorisatie/</a:t>
            </a:r>
            <a:r>
              <a:rPr lang="nl-BE" dirty="0" err="1"/>
              <a:t>funding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Open deur principe</a:t>
            </a:r>
          </a:p>
          <a:p>
            <a:pPr>
              <a:lnSpc>
                <a:spcPct val="150000"/>
              </a:lnSpc>
            </a:pPr>
            <a:r>
              <a:rPr lang="nl-BE" dirty="0"/>
              <a:t>Ondersteuning van innovatieve ideeën</a:t>
            </a:r>
          </a:p>
          <a:p>
            <a:pPr>
              <a:lnSpc>
                <a:spcPct val="150000"/>
              </a:lnSpc>
            </a:pPr>
            <a:r>
              <a:rPr lang="nl-BE" dirty="0"/>
              <a:t>HIRUZ – IVU </a:t>
            </a:r>
          </a:p>
          <a:p>
            <a:pPr>
              <a:lnSpc>
                <a:spcPct val="150000"/>
              </a:lnSpc>
            </a:pPr>
            <a:r>
              <a:rPr lang="nl-BE" dirty="0"/>
              <a:t>Maandelijkse basis – derde dinsdag van de maand</a:t>
            </a:r>
          </a:p>
          <a:p>
            <a:pPr>
              <a:lnSpc>
                <a:spcPct val="150000"/>
              </a:lnSpc>
            </a:pPr>
            <a:r>
              <a:rPr lang="nl-BE" dirty="0"/>
              <a:t>Dinsdag 13:00 – 15:00</a:t>
            </a:r>
          </a:p>
          <a:p>
            <a:pPr>
              <a:lnSpc>
                <a:spcPct val="150000"/>
              </a:lnSpc>
            </a:pPr>
            <a:r>
              <a:rPr lang="nl-BE" dirty="0"/>
              <a:t>Meer informatie op HIRUZ website</a:t>
            </a:r>
          </a:p>
          <a:p>
            <a:pPr>
              <a:lnSpc>
                <a:spcPct val="150000"/>
              </a:lnSpc>
            </a:pPr>
            <a:r>
              <a:rPr lang="nl-BE" dirty="0"/>
              <a:t>Start: 3 mei 2022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FCCED2-605B-4D22-94C7-6D8AED8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A5E970-4A42-44FF-9886-C52EC49C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30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0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 HIRUZ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Doorsturen van potentieel interessante calls</a:t>
            </a:r>
          </a:p>
          <a:p>
            <a:pPr>
              <a:lnSpc>
                <a:spcPct val="150000"/>
              </a:lnSpc>
            </a:pPr>
            <a:r>
              <a:rPr lang="nl-BE" dirty="0"/>
              <a:t>Begeleiding in mogelijkheden project financiering</a:t>
            </a:r>
          </a:p>
          <a:p>
            <a:pPr>
              <a:lnSpc>
                <a:spcPct val="150000"/>
              </a:lnSpc>
            </a:pPr>
            <a:r>
              <a:rPr lang="nl-BE" dirty="0"/>
              <a:t>Begeleiding utilisatie en valorisatie onderdelen project</a:t>
            </a:r>
          </a:p>
          <a:p>
            <a:pPr>
              <a:lnSpc>
                <a:spcPct val="150000"/>
              </a:lnSpc>
            </a:pPr>
            <a:r>
              <a:rPr lang="nl-BE" dirty="0"/>
              <a:t>Financiële begeleiding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100" dirty="0"/>
              <a:t>Budgetopmaak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100" dirty="0"/>
              <a:t>Financiële verslaggeving 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>
                <a:solidFill>
                  <a:srgbClr val="FF0000"/>
                </a:solidFill>
              </a:rPr>
              <a:t>Enkel mogelijk indien minimum </a:t>
            </a:r>
            <a:r>
              <a:rPr lang="nl-BE" b="1" dirty="0">
                <a:solidFill>
                  <a:srgbClr val="FF0000"/>
                </a:solidFill>
              </a:rPr>
              <a:t>3 weken </a:t>
            </a:r>
            <a:r>
              <a:rPr lang="nl-BE" dirty="0">
                <a:solidFill>
                  <a:srgbClr val="FF0000"/>
                </a:solidFill>
              </a:rPr>
              <a:t>voor indiening aangemeld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358105" y="6308807"/>
            <a:ext cx="4180090" cy="136522"/>
          </a:xfrm>
        </p:spPr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31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23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E6A19-D2DD-44F5-8C5F-60F5E68D8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Waar vind ik informatie over openstaande oproepen?</a:t>
            </a:r>
          </a:p>
        </p:txBody>
      </p:sp>
    </p:spTree>
    <p:extLst>
      <p:ext uri="{BB962C8B-B14F-4D97-AF65-F5344CB8AC3E}">
        <p14:creationId xmlns:p14="http://schemas.microsoft.com/office/powerpoint/2010/main" val="32932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25285-D533-49A6-8105-289A4797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50" y="888323"/>
            <a:ext cx="10515600" cy="1325563"/>
          </a:xfrm>
        </p:spPr>
        <p:txBody>
          <a:bodyPr/>
          <a:lstStyle/>
          <a:p>
            <a:r>
              <a:rPr lang="nl-BE" dirty="0"/>
              <a:t>TOOLS – HIRUZ.BE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1605B1D3-C98E-4FB8-9E04-4BA17789A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990" y="191272"/>
            <a:ext cx="4957495" cy="6475455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3FFC41-62C0-4EA2-BC81-F1F64830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43E439-9A32-4695-AB1D-66057ABD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33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B2A10C-D83A-4231-96FE-7D9C3C611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9" y="3852521"/>
            <a:ext cx="10659291" cy="230613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6918C3-26F7-459F-B5D0-F3BAA9676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44" y="1944816"/>
            <a:ext cx="9839417" cy="491318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67D901-D871-4C13-A993-31F11158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88" y="2012817"/>
            <a:ext cx="9613264" cy="44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25285-D533-49A6-8105-289A4797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TOOL - https://www.ugent.be/nl/onderzoek/financiering/ 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F4049A6-47B8-45FD-83A3-FB606DCE5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43" y="1460829"/>
            <a:ext cx="6382403" cy="480440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3FFC41-62C0-4EA2-BC81-F1F64830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43E439-9A32-4695-AB1D-66057ABD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34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2E60F52-ADD1-4995-9448-8FE8AAB8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" y="1736029"/>
            <a:ext cx="10389326" cy="36611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F93874-FC71-4638-A169-2DEEAA01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4" y="1320269"/>
            <a:ext cx="10326590" cy="498038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A78416-FC86-4F12-9FD4-336F7667F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65" y="1417521"/>
            <a:ext cx="10515601" cy="51562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3EDCB4B-5A9E-48D8-9633-3A3E93CB7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03" y="1306715"/>
            <a:ext cx="8642158" cy="49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25285-D533-49A6-8105-289A4797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TOOL - https://www.ugent.be/nl/onderzoek/financiering/ 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F4049A6-47B8-45FD-83A3-FB606DCE5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43" y="1460829"/>
            <a:ext cx="6382403" cy="480440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3FFC41-62C0-4EA2-BC81-F1F64830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43E439-9A32-4695-AB1D-66057ABD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35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901E9D-E91F-4F6E-8E1C-41D222CBC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76" y="1929164"/>
            <a:ext cx="8321336" cy="43360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BE5EEFB-6401-4D65-9ABC-7D5B8E42B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367" y="2363117"/>
            <a:ext cx="8197049" cy="32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36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79" y="2491158"/>
            <a:ext cx="2857500" cy="1257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83" y="1122745"/>
            <a:ext cx="4057606" cy="8050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9" y="3950160"/>
            <a:ext cx="2390775" cy="1914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019" y="4839814"/>
            <a:ext cx="3495675" cy="13049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392" y="4128958"/>
            <a:ext cx="2143125" cy="21431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05" y="2504425"/>
            <a:ext cx="3381375" cy="13525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0583" y="1967484"/>
            <a:ext cx="2857500" cy="16002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19" y="289527"/>
            <a:ext cx="2790825" cy="16383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0173" y="289527"/>
            <a:ext cx="3424637" cy="7198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1963" y="4433574"/>
            <a:ext cx="2867025" cy="15906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8063" y="3214425"/>
            <a:ext cx="1689812" cy="141392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2838" y="3805784"/>
            <a:ext cx="1904288" cy="7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A8630-E517-48CD-8E1B-C91F902AF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5766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F8973-41CB-429B-B904-42397827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0B02A-F00A-4FBD-94E4-42690A7D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Veel financieringskanalen – multiple onderwerpen beschikbaar</a:t>
            </a:r>
          </a:p>
          <a:p>
            <a:pPr>
              <a:lnSpc>
                <a:spcPct val="150000"/>
              </a:lnSpc>
            </a:pPr>
            <a:r>
              <a:rPr lang="nl-BE" dirty="0"/>
              <a:t>Goede aanvraag – beantwoord aan beschrijving van de oproep</a:t>
            </a:r>
          </a:p>
          <a:p>
            <a:pPr>
              <a:lnSpc>
                <a:spcPct val="150000"/>
              </a:lnSpc>
            </a:pPr>
            <a:r>
              <a:rPr lang="nl-BE" dirty="0"/>
              <a:t>Begin er op tijd aan</a:t>
            </a:r>
          </a:p>
          <a:p>
            <a:pPr>
              <a:lnSpc>
                <a:spcPct val="150000"/>
              </a:lnSpc>
            </a:pPr>
            <a:r>
              <a:rPr lang="nl-BE" dirty="0"/>
              <a:t>Maak gebruik van experten (IOF business </a:t>
            </a:r>
            <a:r>
              <a:rPr lang="nl-BE" dirty="0" err="1"/>
              <a:t>developers</a:t>
            </a:r>
            <a:r>
              <a:rPr lang="nl-BE" dirty="0"/>
              <a:t>, HIRUZ, DOZA, e.a.)</a:t>
            </a:r>
          </a:p>
          <a:p>
            <a:pPr>
              <a:lnSpc>
                <a:spcPct val="150000"/>
              </a:lnSpc>
            </a:pPr>
            <a:r>
              <a:rPr lang="nl-BE" dirty="0"/>
              <a:t>Bij niet toegekende financiering -&gt; zoek naar andere kanalen</a:t>
            </a:r>
          </a:p>
          <a:p>
            <a:pPr>
              <a:lnSpc>
                <a:spcPct val="150000"/>
              </a:lnSpc>
            </a:pPr>
            <a:r>
              <a:rPr lang="nl-BE" dirty="0"/>
              <a:t>Ga de uitdaging aan!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FF0000"/>
                </a:solidFill>
              </a:rPr>
              <a:t>Contacteer HIRUZ-CTU van zodra er sprake is van data / materiaal transfer, er gewerkt wordt met patiënten data (GDPR!)</a:t>
            </a:r>
          </a:p>
          <a:p>
            <a:pPr>
              <a:lnSpc>
                <a:spcPct val="150000"/>
              </a:lnSpc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9EC7EB-ED33-451C-B618-D85EC5EB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6AF2ED-B37D-4C54-B8C7-410AED88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38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241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CONTACT</a:t>
            </a:r>
            <a:br>
              <a:rPr lang="nl-BE" dirty="0"/>
            </a:br>
            <a:r>
              <a:rPr lang="nl-BE" sz="2800" dirty="0">
                <a:solidFill>
                  <a:srgbClr val="FFC000"/>
                </a:solidFill>
              </a:rPr>
              <a:t>HIRUZ.IVU@UZGent.be</a:t>
            </a:r>
            <a:endParaRPr lang="nl-BE" dirty="0">
              <a:solidFill>
                <a:srgbClr val="FFC000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169699" y="518488"/>
            <a:ext cx="5300133" cy="545790"/>
          </a:xfrm>
        </p:spPr>
        <p:txBody>
          <a:bodyPr/>
          <a:lstStyle/>
          <a:p>
            <a:r>
              <a:rPr lang="nl-BE" dirty="0"/>
              <a:t>Lieve Nuytinck</a:t>
            </a:r>
          </a:p>
          <a:p>
            <a:r>
              <a:rPr lang="nl-BE" dirty="0"/>
              <a:t>Chloë De Witte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818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BFECA-8F1A-4DB9-AB4A-0542FED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215884"/>
            <a:ext cx="10515600" cy="1325563"/>
          </a:xfrm>
        </p:spPr>
        <p:txBody>
          <a:bodyPr/>
          <a:lstStyle/>
          <a:p>
            <a:r>
              <a:rPr lang="nl-BE" dirty="0"/>
              <a:t>        FWO - Onderzoeksprojecten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908501-7FD8-4B37-BF45-D5AEEFCF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159404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nl-BE" dirty="0"/>
              <a:t>Toegepast Biomedisch Onderzoek met Maatschappelijke finaliteit (</a:t>
            </a:r>
            <a:r>
              <a:rPr lang="nl-BE" b="1" dirty="0"/>
              <a:t>TBM</a:t>
            </a:r>
            <a:r>
              <a:rPr lang="nl-BE" dirty="0"/>
              <a:t>)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Biomedisch onderzoek dat zich richt op nieuwe vormen van therapie en/of diagnose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Ver in het traject van ontdekking naar klinische toepassing bevindt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Duidelijke maatschappelijke toepasbaarheid in Vlaanderen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Geen industriële interesse op het ogenblik van indiening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Ondersteuning: HIRUZ-IVU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Preadvies FWO zeer waardevol</a:t>
            </a:r>
          </a:p>
          <a:p>
            <a:pPr lvl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Jaarlijkse oproepen</a:t>
            </a:r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  <a:p>
            <a:pPr marL="0" indent="0">
              <a:lnSpc>
                <a:spcPts val="3000"/>
              </a:lnSpc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CAF95C-81AA-48FE-A6F4-4DAD24B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HIRUZ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88C40D-74FB-4238-8576-CE63A48C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4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  <p:sp>
        <p:nvSpPr>
          <p:cNvPr id="11" name="Punthaak 6">
            <a:extLst>
              <a:ext uri="{FF2B5EF4-FFF2-40B4-BE49-F238E27FC236}">
                <a16:creationId xmlns:a16="http://schemas.microsoft.com/office/drawing/2014/main" id="{4234CCA8-829B-42AA-A289-C082EF4BBE70}"/>
              </a:ext>
            </a:extLst>
          </p:cNvPr>
          <p:cNvSpPr/>
          <p:nvPr/>
        </p:nvSpPr>
        <p:spPr>
          <a:xfrm rot="5400000">
            <a:off x="19662" y="1626473"/>
            <a:ext cx="1360605" cy="852273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unthaak 4">
            <a:extLst>
              <a:ext uri="{FF2B5EF4-FFF2-40B4-BE49-F238E27FC236}">
                <a16:creationId xmlns:a16="http://schemas.microsoft.com/office/drawing/2014/main" id="{85B0846D-B011-40AB-ADBE-D7E9BE8BF01E}"/>
              </a:ext>
            </a:extLst>
          </p:cNvPr>
          <p:cNvSpPr/>
          <p:nvPr/>
        </p:nvSpPr>
        <p:spPr>
          <a:xfrm>
            <a:off x="273828" y="1848519"/>
            <a:ext cx="852273" cy="408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200" dirty="0"/>
              <a:t>FUNDAMENTAL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99A6E7F-D18D-420F-A7AE-0A95E7D8B171}"/>
              </a:ext>
            </a:extLst>
          </p:cNvPr>
          <p:cNvGrpSpPr/>
          <p:nvPr/>
        </p:nvGrpSpPr>
        <p:grpSpPr>
          <a:xfrm>
            <a:off x="273819" y="2268130"/>
            <a:ext cx="852282" cy="1360605"/>
            <a:chOff x="-13" y="-215342"/>
            <a:chExt cx="1352034" cy="1931458"/>
          </a:xfrm>
          <a:solidFill>
            <a:schemeClr val="bg2">
              <a:lumMod val="75000"/>
            </a:schemeClr>
          </a:solidFill>
        </p:grpSpPr>
        <p:sp>
          <p:nvSpPr>
            <p:cNvPr id="14" name="Punthaak 9">
              <a:extLst>
                <a:ext uri="{FF2B5EF4-FFF2-40B4-BE49-F238E27FC236}">
                  <a16:creationId xmlns:a16="http://schemas.microsoft.com/office/drawing/2014/main" id="{A4AC9C04-9C69-42DE-8771-5110319F5579}"/>
                </a:ext>
              </a:extLst>
            </p:cNvPr>
            <p:cNvSpPr/>
            <p:nvPr/>
          </p:nvSpPr>
          <p:spPr>
            <a:xfrm rot="5400000">
              <a:off x="-289732" y="74377"/>
              <a:ext cx="1931458" cy="1352020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unthaak 4">
              <a:extLst>
                <a:ext uri="{FF2B5EF4-FFF2-40B4-BE49-F238E27FC236}">
                  <a16:creationId xmlns:a16="http://schemas.microsoft.com/office/drawing/2014/main" id="{D57D818F-F3EC-41A9-831D-08F29D38A9EE}"/>
                </a:ext>
              </a:extLst>
            </p:cNvPr>
            <p:cNvSpPr/>
            <p:nvPr/>
          </p:nvSpPr>
          <p:spPr>
            <a:xfrm>
              <a:off x="1" y="445053"/>
              <a:ext cx="1352020" cy="5794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STRATEGIC BASIC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4282810-F857-44C7-BFAC-238410C8E777}"/>
              </a:ext>
            </a:extLst>
          </p:cNvPr>
          <p:cNvGrpSpPr/>
          <p:nvPr/>
        </p:nvGrpSpPr>
        <p:grpSpPr>
          <a:xfrm>
            <a:off x="273828" y="3160482"/>
            <a:ext cx="852273" cy="1360605"/>
            <a:chOff x="1" y="3086"/>
            <a:chExt cx="1352020" cy="1931458"/>
          </a:xfrm>
        </p:grpSpPr>
        <p:sp>
          <p:nvSpPr>
            <p:cNvPr id="17" name="Punthaak 12">
              <a:extLst>
                <a:ext uri="{FF2B5EF4-FFF2-40B4-BE49-F238E27FC236}">
                  <a16:creationId xmlns:a16="http://schemas.microsoft.com/office/drawing/2014/main" id="{EBC5C415-3D04-45AD-8605-C53D6A145420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unthaak 4">
              <a:extLst>
                <a:ext uri="{FF2B5EF4-FFF2-40B4-BE49-F238E27FC236}">
                  <a16:creationId xmlns:a16="http://schemas.microsoft.com/office/drawing/2014/main" id="{27CF4881-E9D1-47B5-ABA6-51E42B16DD6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APPLIED</a:t>
              </a:r>
              <a:r>
                <a:rPr lang="nl-BE" sz="1400" kern="1200" dirty="0"/>
                <a:t> 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41C9654-5B5B-472F-9F16-11E7421EEDA6}"/>
              </a:ext>
            </a:extLst>
          </p:cNvPr>
          <p:cNvGrpSpPr/>
          <p:nvPr/>
        </p:nvGrpSpPr>
        <p:grpSpPr>
          <a:xfrm>
            <a:off x="273828" y="4062823"/>
            <a:ext cx="852273" cy="1360605"/>
            <a:chOff x="1" y="3086"/>
            <a:chExt cx="1352020" cy="1931458"/>
          </a:xfrm>
        </p:grpSpPr>
        <p:sp>
          <p:nvSpPr>
            <p:cNvPr id="20" name="Punthaak 15">
              <a:extLst>
                <a:ext uri="{FF2B5EF4-FFF2-40B4-BE49-F238E27FC236}">
                  <a16:creationId xmlns:a16="http://schemas.microsoft.com/office/drawing/2014/main" id="{14AE6815-B351-4768-8B65-DF3871F49A7C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unthaak 4">
              <a:extLst>
                <a:ext uri="{FF2B5EF4-FFF2-40B4-BE49-F238E27FC236}">
                  <a16:creationId xmlns:a16="http://schemas.microsoft.com/office/drawing/2014/main" id="{FD9294ED-7EE6-45F9-B77B-A0CB4D34FA1F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kern="1200" dirty="0"/>
                <a:t>ECONOMIC VALORISATION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C949A2-F6EC-4BFE-90E1-672FFDF60365}"/>
              </a:ext>
            </a:extLst>
          </p:cNvPr>
          <p:cNvGrpSpPr/>
          <p:nvPr/>
        </p:nvGrpSpPr>
        <p:grpSpPr>
          <a:xfrm>
            <a:off x="273828" y="4971695"/>
            <a:ext cx="852273" cy="1462675"/>
            <a:chOff x="1" y="3086"/>
            <a:chExt cx="1352020" cy="1931458"/>
          </a:xfrm>
        </p:grpSpPr>
        <p:sp>
          <p:nvSpPr>
            <p:cNvPr id="23" name="Punthaak 19">
              <a:extLst>
                <a:ext uri="{FF2B5EF4-FFF2-40B4-BE49-F238E27FC236}">
                  <a16:creationId xmlns:a16="http://schemas.microsoft.com/office/drawing/2014/main" id="{E62E764F-D951-4145-B91E-9B37596410D5}"/>
                </a:ext>
              </a:extLst>
            </p:cNvPr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unthaak 4">
              <a:extLst>
                <a:ext uri="{FF2B5EF4-FFF2-40B4-BE49-F238E27FC236}">
                  <a16:creationId xmlns:a16="http://schemas.microsoft.com/office/drawing/2014/main" id="{8DA9A31C-899F-4876-9137-E36D6D28FDBA}"/>
                </a:ext>
              </a:extLst>
            </p:cNvPr>
            <p:cNvSpPr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100" dirty="0"/>
                <a:t>SOCIETAL </a:t>
              </a:r>
              <a:r>
                <a:rPr lang="nl-BE" sz="1100" kern="1200" dirty="0"/>
                <a:t>VALORISATION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FCB94E-53BA-4A4A-A6F4-32BC6B00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360634"/>
            <a:ext cx="406028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TBM – toegepast biomedisch onderzoek met maatschappelijke finaliteit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ts val="3000"/>
              </a:lnSpc>
            </a:pPr>
            <a:r>
              <a:rPr lang="nl-BE" dirty="0"/>
              <a:t>Programma kenmerken</a:t>
            </a:r>
          </a:p>
          <a:p>
            <a:pPr lvl="1" indent="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 biomedisch onderzoek</a:t>
            </a:r>
          </a:p>
          <a:p>
            <a:pPr lvl="1" indent="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 vergevorderd</a:t>
            </a:r>
          </a:p>
          <a:p>
            <a:pPr lvl="1" indent="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 </a:t>
            </a:r>
            <a:r>
              <a:rPr lang="nl-BE" dirty="0" err="1"/>
              <a:t>toepassingsgedreven</a:t>
            </a:r>
            <a:endParaRPr lang="nl-BE" dirty="0"/>
          </a:p>
          <a:p>
            <a:pPr lvl="1" indent="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nl-BE" dirty="0"/>
              <a:t> uitgesproken maatschappelijke toepasbaarheid</a:t>
            </a:r>
          </a:p>
          <a:p>
            <a:pPr indent="0">
              <a:lnSpc>
                <a:spcPts val="3000"/>
              </a:lnSpc>
            </a:pPr>
            <a:r>
              <a:rPr lang="nl-BE" dirty="0"/>
              <a:t>Doel:</a:t>
            </a:r>
          </a:p>
          <a:p>
            <a:pPr lvl="1" indent="0">
              <a:lnSpc>
                <a:spcPts val="3000"/>
              </a:lnSpc>
              <a:buNone/>
            </a:pPr>
            <a:r>
              <a:rPr lang="nl-BE" dirty="0"/>
              <a:t>Het TBM-programma beoogt op lange termijn bij te dragen aan de implementatie van (nieuwe) therapieën, diagnosetechnieken en preventiemethoden, die -ten gevolge van een gebrek aan industriële interesse- zonder overheidsfinanciering niet tot bij de patiënt zouden geraken.</a:t>
            </a:r>
          </a:p>
          <a:p>
            <a:pPr indent="0">
              <a:lnSpc>
                <a:spcPts val="3000"/>
              </a:lnSpc>
            </a:pPr>
            <a:r>
              <a:rPr lang="nl-BE" dirty="0"/>
              <a:t>Deze kenmerken en doelen vallen binnen de visie en missie van UZGent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F806C4-B039-4E37-8AB7-D284C760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5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79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405" y="-23985"/>
            <a:ext cx="10515600" cy="1325563"/>
          </a:xfrm>
        </p:spPr>
        <p:txBody>
          <a:bodyPr/>
          <a:lstStyle/>
          <a:p>
            <a:r>
              <a:rPr lang="nl-BE" dirty="0"/>
              <a:t>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1578"/>
            <a:ext cx="10455876" cy="4875385"/>
          </a:xfrm>
        </p:spPr>
        <p:txBody>
          <a:bodyPr>
            <a:normAutofit/>
          </a:bodyPr>
          <a:lstStyle/>
          <a:p>
            <a:r>
              <a:rPr lang="nl-BE" dirty="0"/>
              <a:t>Institutionele indiening</a:t>
            </a:r>
          </a:p>
          <a:p>
            <a:r>
              <a:rPr lang="nl-BE" dirty="0"/>
              <a:t>Subsidieerbare organisaties: onderzoekscentra (zoals o.a. universiteiten, universitaire ziekenhuizen, hogescholen, strategische onderzoekscentra)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maximum 20% van de begroting naar niet-Vlaamse onderzoekscentra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minstens 10% van de begroting naar een Vlaams ziekenhuis of ITG (gezien de klinische finaliteit)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maximum 30% van de begroting naar </a:t>
            </a:r>
            <a:r>
              <a:rPr lang="nl-BE" dirty="0" err="1"/>
              <a:t>onderaannemingen</a:t>
            </a:r>
            <a:endParaRPr lang="nl-BE" dirty="0"/>
          </a:p>
          <a:p>
            <a:r>
              <a:rPr lang="nl-BE" dirty="0"/>
              <a:t>Startdatum projecten: 1 oktober 20XX</a:t>
            </a:r>
          </a:p>
          <a:p>
            <a:r>
              <a:rPr lang="nl-BE" dirty="0"/>
              <a:t>Projectduur: 2 tot 4 jaar</a:t>
            </a:r>
          </a:p>
          <a:p>
            <a:r>
              <a:rPr lang="nl-BE" dirty="0"/>
              <a:t>Aanvaardbare kosten: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personeel, werking, uitrusting, </a:t>
            </a:r>
            <a:r>
              <a:rPr lang="nl-BE" dirty="0" err="1"/>
              <a:t>onderaannemingen</a:t>
            </a:r>
            <a:r>
              <a:rPr lang="nl-BE" dirty="0"/>
              <a:t> (volgens regels kostenmodel)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budget: min 215.000 euro - max. 850.000 euro (voor grote of multicentrische trials worden uitzonderlijk budgetten tot 1.275.000 euro toegestaan)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6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30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405" y="-23985"/>
            <a:ext cx="10515600" cy="1325563"/>
          </a:xfrm>
        </p:spPr>
        <p:txBody>
          <a:bodyPr/>
          <a:lstStyle/>
          <a:p>
            <a:r>
              <a:rPr lang="nl-BE" dirty="0"/>
              <a:t>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1578"/>
            <a:ext cx="10455876" cy="48753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Call open: vanaf 2 december 2022</a:t>
            </a:r>
          </a:p>
          <a:p>
            <a:pPr>
              <a:lnSpc>
                <a:spcPct val="150000"/>
              </a:lnSpc>
            </a:pPr>
            <a:r>
              <a:rPr lang="nl-BE" dirty="0"/>
              <a:t>Indiening van projectvoorstellen via </a:t>
            </a:r>
            <a:r>
              <a:rPr lang="nl-BE" b="1" dirty="0"/>
              <a:t>FWO e-loket</a:t>
            </a:r>
          </a:p>
          <a:p>
            <a:pPr>
              <a:lnSpc>
                <a:spcPct val="150000"/>
              </a:lnSpc>
            </a:pPr>
            <a:r>
              <a:rPr lang="nl-BE" dirty="0"/>
              <a:t>Deadline van de projecttransfer van de promotor naar de ‘instelling van de promotor’ (= hoofdaanvrager): </a:t>
            </a:r>
            <a:r>
              <a:rPr lang="nl-BE" b="1" dirty="0">
                <a:solidFill>
                  <a:srgbClr val="FF0000"/>
                </a:solidFill>
              </a:rPr>
              <a:t>2 maart 2023, 17u</a:t>
            </a:r>
          </a:p>
          <a:p>
            <a:pPr>
              <a:lnSpc>
                <a:spcPct val="150000"/>
              </a:lnSpc>
            </a:pPr>
            <a:r>
              <a:rPr lang="nl-BE" dirty="0"/>
              <a:t>Deadline indiening projectvoorstel door instelling van de hoofdaanvrager naar het FWO: </a:t>
            </a:r>
            <a:r>
              <a:rPr lang="nl-BE" b="1" dirty="0">
                <a:solidFill>
                  <a:srgbClr val="FF0000"/>
                </a:solidFill>
              </a:rPr>
              <a:t>16 maart 2023, 17u</a:t>
            </a:r>
          </a:p>
          <a:p>
            <a:pPr>
              <a:lnSpc>
                <a:spcPct val="150000"/>
              </a:lnSpc>
            </a:pPr>
            <a:r>
              <a:rPr lang="nl-BE" dirty="0"/>
              <a:t>Bekendmaking resultaten: 7 juli 2023</a:t>
            </a:r>
          </a:p>
          <a:p>
            <a:pPr>
              <a:lnSpc>
                <a:spcPct val="150000"/>
              </a:lnSpc>
            </a:pPr>
            <a:r>
              <a:rPr lang="nl-BE" dirty="0"/>
              <a:t>Slaagpercentage 2021: 25,8%</a:t>
            </a:r>
          </a:p>
          <a:p>
            <a:pPr>
              <a:lnSpc>
                <a:spcPct val="150000"/>
              </a:lnSpc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7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55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405" y="-23985"/>
            <a:ext cx="10515600" cy="1325563"/>
          </a:xfrm>
        </p:spPr>
        <p:txBody>
          <a:bodyPr/>
          <a:lstStyle/>
          <a:p>
            <a:r>
              <a:rPr lang="nl-BE" dirty="0"/>
              <a:t>TBM binnen </a:t>
            </a:r>
            <a:r>
              <a:rPr lang="nl-BE" dirty="0" err="1"/>
              <a:t>UZGent</a:t>
            </a:r>
            <a:r>
              <a:rPr lang="nl-BE" dirty="0"/>
              <a:t> context: ondersteuning HIRUZ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1578"/>
            <a:ext cx="10455876" cy="4875385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nl-BE" dirty="0"/>
              <a:t>Informatie verspreiden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organisatie </a:t>
            </a:r>
            <a:r>
              <a:rPr lang="nl-BE" dirty="0" err="1"/>
              <a:t>pitching</a:t>
            </a:r>
            <a:r>
              <a:rPr lang="nl-BE" dirty="0"/>
              <a:t> sessie – </a:t>
            </a:r>
            <a:r>
              <a:rPr lang="nl-BE" b="1" dirty="0">
                <a:solidFill>
                  <a:srgbClr val="FF0000"/>
                </a:solidFill>
              </a:rPr>
              <a:t>januari 2023</a:t>
            </a:r>
            <a:r>
              <a:rPr lang="nl-BE" dirty="0"/>
              <a:t>: informatie volgt nog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overleggen met de FWO adviseurs</a:t>
            </a:r>
          </a:p>
          <a:p>
            <a:pPr>
              <a:lnSpc>
                <a:spcPts val="2200"/>
              </a:lnSpc>
            </a:pPr>
            <a:r>
              <a:rPr lang="nl-BE" dirty="0"/>
              <a:t>Voorbereiding project 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beoordelen </a:t>
            </a:r>
            <a:r>
              <a:rPr lang="nl-BE" dirty="0" err="1"/>
              <a:t>eligibility</a:t>
            </a:r>
            <a:r>
              <a:rPr lang="nl-BE" dirty="0"/>
              <a:t> 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budget opstellen, in samenspraak met andere partners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bespreking en verdere ondersteuning utilisatieluik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advies begeleidingscomité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nalezen projectaanvraag</a:t>
            </a:r>
          </a:p>
          <a:p>
            <a:pPr>
              <a:lnSpc>
                <a:spcPts val="2200"/>
              </a:lnSpc>
            </a:pPr>
            <a:r>
              <a:rPr lang="nl-BE" dirty="0"/>
              <a:t>Betrokkenheid andere HIRUZ diensten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 err="1"/>
              <a:t>clinical</a:t>
            </a:r>
            <a:r>
              <a:rPr lang="nl-BE" dirty="0"/>
              <a:t> </a:t>
            </a:r>
            <a:r>
              <a:rPr lang="nl-BE" dirty="0" err="1"/>
              <a:t>testing</a:t>
            </a:r>
            <a:r>
              <a:rPr lang="nl-BE" dirty="0"/>
              <a:t> – monitoring</a:t>
            </a:r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 err="1"/>
              <a:t>biobanking</a:t>
            </a:r>
            <a:endParaRPr lang="nl-BE" dirty="0"/>
          </a:p>
          <a:p>
            <a:pPr lvl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nl-BE" dirty="0"/>
              <a:t>datamanagement (</a:t>
            </a:r>
            <a:r>
              <a:rPr lang="nl-BE" dirty="0" err="1"/>
              <a:t>Redcap</a:t>
            </a:r>
            <a:r>
              <a:rPr lang="nl-BE" dirty="0"/>
              <a:t>)</a:t>
            </a:r>
          </a:p>
          <a:p>
            <a:pPr>
              <a:lnSpc>
                <a:spcPts val="2200"/>
              </a:lnSpc>
            </a:pPr>
            <a:r>
              <a:rPr lang="nl-BE" dirty="0"/>
              <a:t>In samenspraak met UGent, </a:t>
            </a:r>
            <a:r>
              <a:rPr lang="nl-BE" dirty="0" err="1"/>
              <a:t>Onderzoekscoördinatie</a:t>
            </a:r>
            <a:r>
              <a:rPr lang="nl-BE" dirty="0"/>
              <a:t> (DOZA)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8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2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Aanmelding verplicht bij de resp. onderzoeksinstellingen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/>
              <a:t>UZGent</a:t>
            </a:r>
            <a:r>
              <a:rPr lang="nl-BE" dirty="0"/>
              <a:t> – HIRUZ – IVU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UGent – Vlaams federaal</a:t>
            </a:r>
          </a:p>
          <a:p>
            <a:pPr>
              <a:lnSpc>
                <a:spcPct val="150000"/>
              </a:lnSpc>
            </a:pPr>
            <a:r>
              <a:rPr lang="nl-BE" dirty="0"/>
              <a:t>Begin op </a:t>
            </a:r>
            <a:r>
              <a:rPr lang="nl-BE" b="1" dirty="0"/>
              <a:t>tijd</a:t>
            </a:r>
            <a:r>
              <a:rPr lang="nl-BE" dirty="0"/>
              <a:t> aan de aanvraag</a:t>
            </a:r>
          </a:p>
          <a:p>
            <a:pPr>
              <a:lnSpc>
                <a:spcPct val="150000"/>
              </a:lnSpc>
            </a:pPr>
            <a:r>
              <a:rPr lang="nl-BE" dirty="0"/>
              <a:t>Vraag om advies betreffende </a:t>
            </a:r>
            <a:r>
              <a:rPr lang="nl-BE" dirty="0" err="1"/>
              <a:t>eligibility</a:t>
            </a:r>
            <a:r>
              <a:rPr lang="nl-BE" dirty="0"/>
              <a:t> (FWO, HIRUZ, …), </a:t>
            </a:r>
            <a:r>
              <a:rPr lang="nl-BE" dirty="0" err="1"/>
              <a:t>cfr</a:t>
            </a:r>
            <a:r>
              <a:rPr lang="nl-BE" dirty="0"/>
              <a:t>. </a:t>
            </a:r>
            <a:r>
              <a:rPr lang="nl-BE" dirty="0">
                <a:solidFill>
                  <a:srgbClr val="FF0000"/>
                </a:solidFill>
              </a:rPr>
              <a:t>INFOSESSIE</a:t>
            </a:r>
          </a:p>
          <a:p>
            <a:pPr>
              <a:lnSpc>
                <a:spcPct val="150000"/>
              </a:lnSpc>
            </a:pPr>
            <a:r>
              <a:rPr lang="nl-BE" dirty="0"/>
              <a:t>Lees de manual en scorerooster, beschikbaar op de FWO website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351-5C7C-4395-AC7F-763D97B6BE0B}" type="slidenum">
              <a:rPr lang="nl-BE" smtClean="0"/>
              <a:pPr/>
              <a:t>9</a:t>
            </a:fld>
            <a:r>
              <a:rPr lang="nl-BE"/>
              <a:t> </a:t>
            </a:r>
            <a:r>
              <a:rPr lang="nl-BE">
                <a:solidFill>
                  <a:schemeClr val="bg2"/>
                </a:solidFill>
              </a:rPr>
              <a:t>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19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Z_Gent">
  <a:themeElements>
    <a:clrScheme name="UZ_Gent">
      <a:dk1>
        <a:sysClr val="windowText" lastClr="000000"/>
      </a:dk1>
      <a:lt1>
        <a:sysClr val="window" lastClr="FFFFFF"/>
      </a:lt1>
      <a:dk2>
        <a:srgbClr val="1E64C8"/>
      </a:dk2>
      <a:lt2>
        <a:srgbClr val="E7E6E6"/>
      </a:lt2>
      <a:accent1>
        <a:srgbClr val="1E64C8"/>
      </a:accent1>
      <a:accent2>
        <a:srgbClr val="E7E6E6"/>
      </a:accent2>
      <a:accent3>
        <a:srgbClr val="1E64C8"/>
      </a:accent3>
      <a:accent4>
        <a:srgbClr val="F2F2F2"/>
      </a:accent4>
      <a:accent5>
        <a:srgbClr val="1E64C8"/>
      </a:accent5>
      <a:accent6>
        <a:srgbClr val="7F7F7F"/>
      </a:accent6>
      <a:hlink>
        <a:srgbClr val="000000"/>
      </a:hlink>
      <a:folHlink>
        <a:srgbClr val="000000"/>
      </a:folHlink>
    </a:clrScheme>
    <a:fontScheme name="UZ_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2" id="{1A65D308-92F8-4F23-88B6-3DA20BEAD2CA}" vid="{420A3358-5F96-4B19-A606-230863126F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Z_Gent">
    <a:dk1>
      <a:sysClr val="windowText" lastClr="000000"/>
    </a:dk1>
    <a:lt1>
      <a:sysClr val="window" lastClr="FFFFFF"/>
    </a:lt1>
    <a:dk2>
      <a:srgbClr val="1E64C8"/>
    </a:dk2>
    <a:lt2>
      <a:srgbClr val="E7E6E6"/>
    </a:lt2>
    <a:accent1>
      <a:srgbClr val="1E64C8"/>
    </a:accent1>
    <a:accent2>
      <a:srgbClr val="E7E6E6"/>
    </a:accent2>
    <a:accent3>
      <a:srgbClr val="1E64C8"/>
    </a:accent3>
    <a:accent4>
      <a:srgbClr val="F2F2F2"/>
    </a:accent4>
    <a:accent5>
      <a:srgbClr val="1E64C8"/>
    </a:accent5>
    <a:accent6>
      <a:srgbClr val="7F7F7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ZG Document" ma:contentTypeID="0x0101005811507AE97540BE9341F835BA50A44700CFD78B7E2B8DDE44A6ED38A06DBF5AA5" ma:contentTypeVersion="29" ma:contentTypeDescription="Een nieuw document maken." ma:contentTypeScope="" ma:versionID="535f0269f3cc213b098f0fee5e8f06fc">
  <xsd:schema xmlns:xsd="http://www.w3.org/2001/XMLSchema" xmlns:xs="http://www.w3.org/2001/XMLSchema" xmlns:p="http://schemas.microsoft.com/office/2006/metadata/properties" xmlns:ns2="5414dcef-00a9-4546-bb64-f540b7816a02" xmlns:ns3="05a9a014-8e83-4b81-a09e-90a8e79c7c6a" targetNamespace="http://schemas.microsoft.com/office/2006/metadata/properties" ma:root="true" ma:fieldsID="57418a9bdd61f77624d35a2187a1bf67" ns2:_="" ns3:_="">
    <xsd:import namespace="5414dcef-00a9-4546-bb64-f540b7816a02"/>
    <xsd:import namespace="05a9a014-8e83-4b81-a09e-90a8e79c7c6a"/>
    <xsd:element name="properties">
      <xsd:complexType>
        <xsd:sequence>
          <xsd:element name="documentManagement">
            <xsd:complexType>
              <xsd:all>
                <xsd:element ref="ns2:UZGDescription" minOccurs="0"/>
                <xsd:element ref="ns3:TaxKeywordTaxHTField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4dcef-00a9-4546-bb64-f540b7816a02" elementFormDefault="qualified">
    <xsd:import namespace="http://schemas.microsoft.com/office/2006/documentManagement/types"/>
    <xsd:import namespace="http://schemas.microsoft.com/office/infopath/2007/PartnerControls"/>
    <xsd:element name="UZGDescription" ma:index="8" nillable="true" ma:displayName="Beschrijving" ma:internalName="UZGDescription">
      <xsd:simpleType>
        <xsd:restriction base="dms:Note"/>
      </xsd:simpleType>
    </xsd:element>
    <xsd:element name="TaxCatchAll" ma:index="14" nillable="true" ma:displayName="Taxonomy Catch All Column" ma:description="" ma:hidden="true" ma:list="{777de36d-bb78-4281-bcbb-1cc4ae77640a}" ma:internalName="TaxCatchAll" ma:showField="CatchAllData" ma:web="5414dcef-00a9-4546-bb64-f540b7816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9a014-8e83-4b81-a09e-90a8e79c7c6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Trefwoorden" ma:fieldId="{23f27201-bee3-471e-b2e7-b64fd8b7ca38}" ma:taxonomyMulti="true" ma:sspId="d827be2f-2bae-4375-8dba-54ae5ec4153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1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ZGDescription xmlns="5414dcef-00a9-4546-bb64-f540b7816a02" xsi:nil="true"/>
    <TaxCatchAll xmlns="5414dcef-00a9-4546-bb64-f540b7816a02"/>
    <TaxKeywordTaxHTField xmlns="05a9a014-8e83-4b81-a09e-90a8e79c7c6a">
      <Terms xmlns="http://schemas.microsoft.com/office/infopath/2007/PartnerControls"/>
    </TaxKeywordTaxHTField>
  </documentManagement>
</p:properties>
</file>

<file path=customXml/item4.xml><?xml version="1.0" encoding="utf-8"?>
<?mso-contentType ?>
<SharedContentType xmlns="Microsoft.SharePoint.Taxonomy.ContentTypeSync" SourceId="d827be2f-2bae-4375-8dba-54ae5ec41532" ContentTypeId="0x0101005811507AE97540BE9341F835BA50A447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1B106-165C-4CF3-9819-B90ABBED689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D4A8F8-34D9-4194-84EB-5FDE9197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14dcef-00a9-4546-bb64-f540b7816a02"/>
    <ds:schemaRef ds:uri="05a9a014-8e83-4b81-a09e-90a8e79c7c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AE85D-E9C6-47AB-8EF0-E5861B72F65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05a9a014-8e83-4b81-a09e-90a8e79c7c6a"/>
    <ds:schemaRef ds:uri="5414dcef-00a9-4546-bb64-f540b7816a02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58F881B-4470-4A17-A484-C822A89FD177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37AC5B7-D431-4EDE-965C-EC7DCD4B53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5359</TotalTime>
  <Words>1825</Words>
  <Application>Microsoft Macintosh PowerPoint</Application>
  <PresentationFormat>Breedbeeld</PresentationFormat>
  <Paragraphs>382</Paragraphs>
  <Slides>39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Webdings</vt:lpstr>
      <vt:lpstr>Wingdings</vt:lpstr>
      <vt:lpstr>UZ_Gent</vt:lpstr>
      <vt:lpstr>PowerPoint-presentatie</vt:lpstr>
      <vt:lpstr>PowerPoint-presentatie</vt:lpstr>
      <vt:lpstr>Nationale/Regionale Funding met focus op Maatschappelijke valorisatie</vt:lpstr>
      <vt:lpstr>        FWO - Onderzoeksprojecten</vt:lpstr>
      <vt:lpstr>TBM – toegepast biomedisch onderzoek met maatschappelijke finaliteit</vt:lpstr>
      <vt:lpstr>Kenmerken</vt:lpstr>
      <vt:lpstr>Kenmerken</vt:lpstr>
      <vt:lpstr>TBM binnen UZGent context: ondersteuning HIRUZ</vt:lpstr>
      <vt:lpstr>Take home messages</vt:lpstr>
      <vt:lpstr>        FWO - Onderzoeksprojecten</vt:lpstr>
      <vt:lpstr>        FWO - Onderzoeksprojecten</vt:lpstr>
      <vt:lpstr>        FWO - Onderzoeksprojecten</vt:lpstr>
      <vt:lpstr>        FWO - Onderzoeksprojecten</vt:lpstr>
      <vt:lpstr>        FWO - Onderzoeksprojecten</vt:lpstr>
      <vt:lpstr>        FWO - Onderzoeksprojecten</vt:lpstr>
      <vt:lpstr>        FWO - Onderzoeksprojecten</vt:lpstr>
      <vt:lpstr>        FWO - Onderzoeksprojecten</vt:lpstr>
      <vt:lpstr>        KCE Trials programma </vt:lpstr>
      <vt:lpstr> KCE Trials programma</vt:lpstr>
      <vt:lpstr> Andere kanalen</vt:lpstr>
      <vt:lpstr>Europese funding  met Maatschappelijke valorisatie</vt:lpstr>
      <vt:lpstr>CERV</vt:lpstr>
      <vt:lpstr>ERASMUS +</vt:lpstr>
      <vt:lpstr>COST</vt:lpstr>
      <vt:lpstr>EU4Health</vt:lpstr>
      <vt:lpstr>Horizon Europe</vt:lpstr>
      <vt:lpstr>Horizon Europe</vt:lpstr>
      <vt:lpstr>INNOVATIE LOKET VALORISATIE LOKET</vt:lpstr>
      <vt:lpstr>Innovatie loket</vt:lpstr>
      <vt:lpstr>Valorisatie loket</vt:lpstr>
      <vt:lpstr>Rol HIRUZ</vt:lpstr>
      <vt:lpstr>Waar vind ik informatie over openstaande oproepen?</vt:lpstr>
      <vt:lpstr>TOOLS – HIRUZ.BE</vt:lpstr>
      <vt:lpstr>TOOL - https://www.ugent.be/nl/onderzoek/financiering/ </vt:lpstr>
      <vt:lpstr>TOOL - https://www.ugent.be/nl/onderzoek/financiering/ </vt:lpstr>
      <vt:lpstr>PowerPoint-presentatie</vt:lpstr>
      <vt:lpstr>Take home messages</vt:lpstr>
      <vt:lpstr>Take home messages</vt:lpstr>
      <vt:lpstr>CONTACT HIRUZ.IVU@UZGent.be</vt:lpstr>
    </vt:vector>
  </TitlesOfParts>
  <Company>UZ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Burggraeve Lieselot</dc:creator>
  <cp:lastModifiedBy>Anne Magherman</cp:lastModifiedBy>
  <cp:revision>348</cp:revision>
  <cp:lastPrinted>2022-10-19T08:43:13Z</cp:lastPrinted>
  <dcterms:created xsi:type="dcterms:W3CDTF">2020-03-05T17:36:07Z</dcterms:created>
  <dcterms:modified xsi:type="dcterms:W3CDTF">2022-10-27T13:57:18Z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0x0101005811507AE97540BE9341F835BA50A44700CFD78B7E2B8DDE44A6ED38A06DBF5AA5</vt:lpwstr>
  </property>
  <property fmtid="{D5CDD505-2E9C-101B-9397-08002B2CF9AE}" pid="4" name="Soort">
    <vt:lpwstr>PowerPoint</vt:lpwstr>
  </property>
</Properties>
</file>