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823" r:id="rId2"/>
    <p:sldId id="372" r:id="rId3"/>
    <p:sldId id="363" r:id="rId4"/>
    <p:sldId id="364" r:id="rId5"/>
    <p:sldId id="365" r:id="rId6"/>
    <p:sldId id="304" r:id="rId7"/>
    <p:sldId id="366" r:id="rId8"/>
    <p:sldId id="367" r:id="rId9"/>
    <p:sldId id="378" r:id="rId10"/>
    <p:sldId id="368" r:id="rId11"/>
    <p:sldId id="371" r:id="rId12"/>
    <p:sldId id="369" r:id="rId13"/>
    <p:sldId id="303" r:id="rId14"/>
    <p:sldId id="305" r:id="rId15"/>
    <p:sldId id="322" r:id="rId16"/>
    <p:sldId id="307" r:id="rId17"/>
    <p:sldId id="308" r:id="rId18"/>
    <p:sldId id="313" r:id="rId19"/>
    <p:sldId id="314" r:id="rId20"/>
    <p:sldId id="315" r:id="rId21"/>
    <p:sldId id="316" r:id="rId22"/>
    <p:sldId id="317" r:id="rId23"/>
    <p:sldId id="323" r:id="rId24"/>
    <p:sldId id="354" r:id="rId25"/>
    <p:sldId id="334" r:id="rId26"/>
    <p:sldId id="375" r:id="rId27"/>
    <p:sldId id="257" r:id="rId28"/>
    <p:sldId id="336" r:id="rId29"/>
    <p:sldId id="824" r:id="rId30"/>
  </p:sldIdLst>
  <p:sldSz cx="17338675" cy="9753600"/>
  <p:notesSz cx="6858000" cy="9144000"/>
  <p:defaultTextStyle>
    <a:defPPr>
      <a:defRPr lang="en-US"/>
    </a:defPPr>
    <a:lvl1pPr marL="0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1pPr>
    <a:lvl2pPr marL="650184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2pPr>
    <a:lvl3pPr marL="1300368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3pPr>
    <a:lvl4pPr marL="1950552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4pPr>
    <a:lvl5pPr marL="2600736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5pPr>
    <a:lvl6pPr marL="3250921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6pPr>
    <a:lvl7pPr marL="3901105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7pPr>
    <a:lvl8pPr marL="4551289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8pPr>
    <a:lvl9pPr marL="5201473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64C8"/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26" autoAdjust="0"/>
    <p:restoredTop sz="78873" autoAdjust="0"/>
  </p:normalViewPr>
  <p:slideViewPr>
    <p:cSldViewPr snapToGrid="0" showGuides="1">
      <p:cViewPr varScale="1">
        <p:scale>
          <a:sx n="40" d="100"/>
          <a:sy n="40" d="100"/>
        </p:scale>
        <p:origin x="840" y="72"/>
      </p:cViewPr>
      <p:guideLst>
        <p:guide orient="horz" pos="3072"/>
        <p:guide pos="546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B2A1B-C712-48EE-9B7F-17D3C50D8778}" type="datetimeFigureOut">
              <a:rPr lang="nl-BE" smtClean="0"/>
              <a:t>5/04/2022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42FCF-0B1A-49D7-800D-369C237FA5E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50142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80C0C-85DF-417F-8238-DB0D15743621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A0A48-EDB1-4AFE-B1B7-10CE2A416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01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alt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9219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BE"/>
              <a:t>DIT IS NOG EEN OUDE LINK NAAR DE STUDIEGIDS VAN 2020</a:t>
            </a:r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75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899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62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809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627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972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225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2054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DEZE PRENT IS BIJ MIJ BOVEN DE TEKST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522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rpora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UGent Panno Text" pitchFamily="50" charset="0"/>
              </a:defRPr>
            </a:lvl1pPr>
          </a:lstStyle>
          <a:p>
            <a:fld id="{5A24147F-ED97-47AF-A1B3-C82A179CF7F3}" type="datetime1">
              <a:rPr lang="nl-NL" smtClean="0"/>
              <a:pPr/>
              <a:t>5-4-2022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UGent Panno Text" pitchFamily="50" charset="0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UGent Panno Text" pitchFamily="50" charset="0"/>
              </a:defRPr>
            </a:lvl1pPr>
          </a:lstStyle>
          <a:p>
            <a:fld id="{7AE184E0-0BD4-4705-A12B-9B71DDE6330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Logo Larg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518" y="2275285"/>
            <a:ext cx="5462027" cy="417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3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1393200"/>
            <a:ext cx="16424275" cy="6505200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291074" y="228600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nl-NL" noProof="0"/>
              <a:t>Klik om de stijl te bewerken</a:t>
            </a:r>
            <a:endParaRPr lang="nl-BE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283414" y="6874716"/>
            <a:ext cx="15191026" cy="583200"/>
          </a:xfrm>
        </p:spPr>
        <p:txBody>
          <a:bodyPr>
            <a:normAutofit/>
          </a:bodyPr>
          <a:lstStyle>
            <a:lvl1pPr marL="0" indent="0" algn="l">
              <a:lnSpc>
                <a:spcPts val="3600"/>
              </a:lnSpc>
              <a:buNone/>
              <a:defRPr sz="3000" baseline="0">
                <a:solidFill>
                  <a:srgbClr val="FFD200"/>
                </a:solidFill>
              </a:defRPr>
            </a:lvl1pPr>
            <a:lvl2pPr marL="650184" indent="0" algn="ctr">
              <a:buNone/>
              <a:defRPr sz="2844"/>
            </a:lvl2pPr>
            <a:lvl3pPr marL="1300368" indent="0" algn="ctr">
              <a:buNone/>
              <a:defRPr sz="2560"/>
            </a:lvl3pPr>
            <a:lvl4pPr marL="1950552" indent="0" algn="ctr">
              <a:buNone/>
              <a:defRPr sz="2275"/>
            </a:lvl4pPr>
            <a:lvl5pPr marL="2600736" indent="0" algn="ctr">
              <a:buNone/>
              <a:defRPr sz="2275"/>
            </a:lvl5pPr>
            <a:lvl6pPr marL="3250921" indent="0" algn="ctr">
              <a:buNone/>
              <a:defRPr sz="2275"/>
            </a:lvl6pPr>
            <a:lvl7pPr marL="3901105" indent="0" algn="ctr">
              <a:buNone/>
              <a:defRPr sz="2275"/>
            </a:lvl7pPr>
            <a:lvl8pPr marL="4551289" indent="0" algn="ctr">
              <a:buNone/>
              <a:defRPr sz="2275"/>
            </a:lvl8pPr>
            <a:lvl9pPr marL="5201473" indent="0" algn="ctr">
              <a:buNone/>
              <a:defRPr sz="2275"/>
            </a:lvl9pPr>
          </a:lstStyle>
          <a:p>
            <a:r>
              <a:rPr lang="nl-BE" noProof="0" dirty="0"/>
              <a:t>Klik om de ondertitel / presentator / datum [</a:t>
            </a:r>
            <a:r>
              <a:rPr lang="nl-BE" noProof="0" dirty="0" err="1"/>
              <a:t>dd</a:t>
            </a:r>
            <a:r>
              <a:rPr lang="nl-BE" noProof="0" dirty="0"/>
              <a:t>-mm-</a:t>
            </a:r>
            <a:r>
              <a:rPr lang="nl-BE" noProof="0" dirty="0" err="1"/>
              <a:t>yyyy</a:t>
            </a:r>
            <a:r>
              <a:rPr lang="nl-BE" noProof="0" dirty="0"/>
              <a:t>] te maken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6408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rganisation Placeholder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8564451" y="388531"/>
            <a:ext cx="8293993" cy="540000"/>
          </a:xfrm>
        </p:spPr>
        <p:txBody>
          <a:bodyPr anchor="b" anchorCtr="0">
            <a:normAutofit/>
          </a:bodyPr>
          <a:lstStyle>
            <a:lvl1pPr marL="0" indent="0">
              <a:lnSpc>
                <a:spcPts val="1700"/>
              </a:lnSpc>
              <a:buNone/>
              <a:defRPr sz="1400" b="1" i="0" u="sng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1pPr>
            <a:lvl2pPr marL="0" indent="0">
              <a:lnSpc>
                <a:spcPts val="1700"/>
              </a:lnSpc>
              <a:buNone/>
              <a:defRPr sz="1400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2pPr>
          </a:lstStyle>
          <a:p>
            <a:pPr lvl="0"/>
            <a:r>
              <a:rPr lang="nl-BE" noProof="0" dirty="0"/>
              <a:t>Klik om de organisatie stijlen te bewerken</a:t>
            </a:r>
          </a:p>
          <a:p>
            <a:pPr lvl="1"/>
            <a:r>
              <a:rPr lang="nl-BE" noProof="0"/>
              <a:t>tweede niveau</a:t>
            </a:r>
            <a:endParaRPr lang="nl-BE" noProof="0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32004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1</a:t>
            </a:r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57132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2</a:t>
            </a:r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82296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3</a:t>
            </a:r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07460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4</a:t>
            </a:r>
          </a:p>
        </p:txBody>
      </p:sp>
      <p:sp>
        <p:nvSpPr>
          <p:cNvPr id="5" name="Rectangle 4" hidden="1"/>
          <p:cNvSpPr/>
          <p:nvPr userDrawn="1"/>
        </p:nvSpPr>
        <p:spPr>
          <a:xfrm>
            <a:off x="914400" y="464400"/>
            <a:ext cx="15560040" cy="4644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" y="0"/>
            <a:ext cx="4644216" cy="13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81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0"/>
            <a:ext cx="16424275" cy="7898400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324612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nl-BE" noProof="0" dirty="0"/>
              <a:t>klik om een hoofdstuktitel te maken.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7344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‹#›</a:t>
            </a:fld>
            <a:endParaRPr lang="nl-BE" noProof="0" dirty="0"/>
          </a:p>
        </p:txBody>
      </p:sp>
      <p:sp>
        <p:nvSpPr>
          <p:cNvPr id="10" name="Rectangle 9" hidden="1"/>
          <p:cNvSpPr/>
          <p:nvPr userDrawn="1"/>
        </p:nvSpPr>
        <p:spPr>
          <a:xfrm>
            <a:off x="914400" y="464400"/>
            <a:ext cx="15560040" cy="4644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47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de stijl te bewerken</a:t>
            </a:r>
            <a:endParaRPr lang="nl-B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5825" y="1194364"/>
            <a:ext cx="15699575" cy="6696000"/>
          </a:xfrm>
        </p:spPr>
        <p:txBody>
          <a:bodyPr/>
          <a:lstStyle>
            <a:lvl1pPr defTabSz="457200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457200">
              <a:lnSpc>
                <a:spcPct val="120000"/>
              </a:lnSpc>
              <a:defRPr/>
            </a:lvl3pPr>
            <a:lvl4pPr marL="2328863" indent="-550863" defTabSz="1912938">
              <a:lnSpc>
                <a:spcPct val="120000"/>
              </a:lnSpc>
              <a:tabLst/>
              <a:defRPr>
                <a:latin typeface="UGent Panno Text" pitchFamily="50" charset="0"/>
              </a:defRPr>
            </a:lvl4pPr>
            <a:lvl5pPr marL="2962275" indent="-442913" defTabSz="457200">
              <a:lnSpc>
                <a:spcPct val="120000"/>
              </a:lnSpc>
              <a:buFont typeface="Arial" panose="020B0604020202020204" pitchFamily="34" charset="0"/>
              <a:buChar char="̶"/>
              <a:defRPr>
                <a:latin typeface="UGent Panno Text" pitchFamily="50" charset="0"/>
              </a:defRPr>
            </a:lvl5pPr>
          </a:lstStyle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  <a:p>
            <a:pPr lvl="3"/>
            <a:r>
              <a:rPr lang="nl-BE" noProof="0" dirty="0" err="1"/>
              <a:t>Fourth</a:t>
            </a:r>
            <a:r>
              <a:rPr lang="nl-BE" noProof="0" dirty="0"/>
              <a:t> level</a:t>
            </a:r>
          </a:p>
          <a:p>
            <a:pPr lvl="4"/>
            <a:r>
              <a:rPr lang="nl-BE" noProof="0" dirty="0" err="1"/>
              <a:t>Fifth</a:t>
            </a:r>
            <a:r>
              <a:rPr lang="nl-BE" noProof="0" dirty="0"/>
              <a:t>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0885-0B31-4E06-AE71-7E16801F2838}" type="datetime1">
              <a:rPr lang="nl-BE" noProof="0" smtClean="0"/>
              <a:t>5/04/2022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‹#›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08157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de stijl te bewerken</a:t>
            </a:r>
            <a:endParaRPr lang="nl-BE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F60-8C93-4C37-B51A-4DDAE36F7E9B}" type="datetime1">
              <a:rPr lang="nl-BE" noProof="0" smtClean="0"/>
              <a:t>5/04/2022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10104438" y="1371918"/>
            <a:ext cx="6300000" cy="64980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‹#›</a:t>
            </a:fld>
            <a:endParaRPr lang="nl-BE" noProof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5825" y="1194364"/>
            <a:ext cx="8442000" cy="6696000"/>
          </a:xfrm>
        </p:spPr>
        <p:txBody>
          <a:bodyPr/>
          <a:lstStyle>
            <a:lvl1pPr defTabSz="457200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457200">
              <a:lnSpc>
                <a:spcPct val="120000"/>
              </a:lnSpc>
              <a:defRPr/>
            </a:lvl3pPr>
            <a:lvl4pPr defTabSz="457200">
              <a:lnSpc>
                <a:spcPct val="120000"/>
              </a:lnSpc>
              <a:defRPr/>
            </a:lvl4pPr>
            <a:lvl5pPr defTabSz="457200">
              <a:lnSpc>
                <a:spcPct val="120000"/>
              </a:lnSpc>
              <a:defRPr/>
            </a:lvl5pPr>
          </a:lstStyle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</p:txBody>
      </p:sp>
    </p:spTree>
    <p:extLst>
      <p:ext uri="{BB962C8B-B14F-4D97-AF65-F5344CB8AC3E}">
        <p14:creationId xmlns:p14="http://schemas.microsoft.com/office/powerpoint/2010/main" val="131488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de stijl te bewerken</a:t>
            </a:r>
            <a:endParaRPr lang="nl-BE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94B6-17DF-4759-A7A5-128AFEA77F2C}" type="datetime1">
              <a:rPr lang="nl-BE" noProof="0" smtClean="0"/>
              <a:t>5/04/2022</a:t>
            </a:fld>
            <a:endParaRPr lang="nl-BE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‹#›</a:t>
            </a:fld>
            <a:endParaRPr lang="nl-BE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952038" y="1371600"/>
            <a:ext cx="15480000" cy="65016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37451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1384-1200-4D40-BEF0-3A17A1F906F4}" type="datetime1">
              <a:rPr lang="nl-NL" noProof="0" smtClean="0"/>
              <a:t>5-4-2022</a:t>
            </a:fld>
            <a:endParaRPr lang="nl-N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7" name="Covering Background"/>
          <p:cNvSpPr/>
          <p:nvPr userDrawn="1"/>
        </p:nvSpPr>
        <p:spPr>
          <a:xfrm>
            <a:off x="-1" y="0"/>
            <a:ext cx="17337600" cy="975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-1" y="0"/>
            <a:ext cx="17337600" cy="97536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294941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1393200"/>
            <a:ext cx="16424275" cy="6505200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9215999" y="3095999"/>
            <a:ext cx="7257600" cy="1717969"/>
          </a:xfr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de namen van </a:t>
            </a:r>
            <a:r>
              <a:rPr lang="nl-NL" dirty="0" err="1"/>
              <a:t>social</a:t>
            </a:r>
            <a:r>
              <a:rPr lang="nl-NL" dirty="0"/>
              <a:t> media in te typen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1743240"/>
            <a:ext cx="7419544" cy="5769600"/>
          </a:xfrm>
        </p:spPr>
        <p:txBody>
          <a:bodyPr anchor="t" anchorCtr="0">
            <a:noAutofit/>
          </a:bodyPr>
          <a:lstStyle>
            <a:lvl1pPr algn="l">
              <a:lnSpc>
                <a:spcPts val="3500"/>
              </a:lnSpc>
              <a:defRPr sz="2500" u="none" cap="none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UGent Panno Text" pitchFamily="50" charset="0"/>
              </a:defRPr>
            </a:lvl1pPr>
          </a:lstStyle>
          <a:p>
            <a:r>
              <a:rPr lang="nl-BE" noProof="0" dirty="0"/>
              <a:t>Klik om de gegevens van de presentator in te typen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1828800"/>
            <a:ext cx="15012000" cy="59997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" y="0"/>
            <a:ext cx="4644216" cy="13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8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0118" y="136025"/>
            <a:ext cx="15705282" cy="86369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BE" noProof="0" dirty="0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825" y="1194364"/>
            <a:ext cx="15699575" cy="66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72394" y="8948703"/>
            <a:ext cx="2297926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  <a:latin typeface="UGent Panno Text" pitchFamily="50" charset="0"/>
              </a:defRPr>
            </a:lvl1pPr>
          </a:lstStyle>
          <a:p>
            <a:fld id="{FA870D1A-A3AB-4E9F-892E-C45B5A80FDBF}" type="datetime1">
              <a:rPr lang="nl-BE" smtClean="0"/>
              <a:pPr/>
              <a:t>5/04/2022</a:t>
            </a:fld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10236" y="8994423"/>
            <a:ext cx="8353564" cy="437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  <a:latin typeface="UGent Panno Text" pitchFamily="50" charset="0"/>
              </a:defRPr>
            </a:lvl1pPr>
          </a:lstStyle>
          <a:p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  <a:latin typeface="UGent Panno Text" pitchFamily="50" charset="0"/>
              </a:defRPr>
            </a:lvl1pPr>
          </a:lstStyle>
          <a:p>
            <a:fld id="{7AE184E0-0BD4-4705-A12B-9B71DDE63301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7" name="Title positioning box" hidden="1"/>
          <p:cNvSpPr/>
          <p:nvPr/>
        </p:nvSpPr>
        <p:spPr>
          <a:xfrm>
            <a:off x="927265" y="367200"/>
            <a:ext cx="15480000" cy="463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ositoning box" hidden="1"/>
          <p:cNvSpPr/>
          <p:nvPr/>
        </p:nvSpPr>
        <p:spPr>
          <a:xfrm>
            <a:off x="927265" y="1584000"/>
            <a:ext cx="82296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ogo positioning box" hidden="1"/>
          <p:cNvSpPr/>
          <p:nvPr/>
        </p:nvSpPr>
        <p:spPr>
          <a:xfrm flipV="1">
            <a:off x="928800" y="7878842"/>
            <a:ext cx="15478465" cy="141635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17" y="7906160"/>
            <a:ext cx="2308379" cy="1847440"/>
          </a:xfrm>
          <a:prstGeom prst="rect">
            <a:avLst/>
          </a:prstGeom>
        </p:spPr>
      </p:pic>
      <p:sp>
        <p:nvSpPr>
          <p:cNvPr id="12" name="Text positoning box" hidden="1"/>
          <p:cNvSpPr/>
          <p:nvPr/>
        </p:nvSpPr>
        <p:spPr>
          <a:xfrm>
            <a:off x="9172105" y="1584000"/>
            <a:ext cx="9144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 positoning box" hidden="1"/>
          <p:cNvSpPr/>
          <p:nvPr/>
        </p:nvSpPr>
        <p:spPr>
          <a:xfrm>
            <a:off x="10099369" y="1356360"/>
            <a:ext cx="6307895" cy="6527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58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73" r:id="rId3"/>
    <p:sldLayoutId id="2147483662" r:id="rId4"/>
    <p:sldLayoutId id="2147483674" r:id="rId5"/>
    <p:sldLayoutId id="2147483666" r:id="rId6"/>
    <p:sldLayoutId id="2147483675" r:id="rId7"/>
    <p:sldLayoutId id="2147483676" r:id="rId8"/>
  </p:sldLayoutIdLst>
  <p:hf hdr="0" ftr="0" dt="0"/>
  <p:txStyles>
    <p:titleStyle>
      <a:lvl1pPr algn="l" defTabSz="1300368" rtl="0" eaLnBrk="1" latinLnBrk="0" hangingPunct="1">
        <a:lnSpc>
          <a:spcPct val="90000"/>
        </a:lnSpc>
        <a:spcBef>
          <a:spcPct val="0"/>
        </a:spcBef>
        <a:buNone/>
        <a:defRPr sz="5400" u="sng" kern="1200" cap="all" baseline="0">
          <a:solidFill>
            <a:srgbClr val="1E64C8"/>
          </a:solidFill>
          <a:uFill>
            <a:solidFill>
              <a:srgbClr val="1E64C8"/>
            </a:solidFill>
          </a:uFill>
          <a:latin typeface="UGent Panno Text" pitchFamily="50" charset="0"/>
          <a:ea typeface="+mj-ea"/>
          <a:cs typeface="+mj-cs"/>
        </a:defRPr>
      </a:lvl1pPr>
    </p:titleStyle>
    <p:bodyStyle>
      <a:lvl1pPr marL="536575" indent="-450850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defRPr sz="4800" kern="1200">
          <a:solidFill>
            <a:schemeClr val="tx1"/>
          </a:solidFill>
          <a:latin typeface="UGent Panno Text" pitchFamily="50" charset="0"/>
          <a:ea typeface="+mn-ea"/>
          <a:cs typeface="+mn-cs"/>
        </a:defRPr>
      </a:lvl1pPr>
      <a:lvl2pPr marL="1169988" indent="-450850" algn="l" defTabSz="457200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tabLst/>
        <a:defRPr sz="4800" kern="1200">
          <a:solidFill>
            <a:schemeClr val="tx1"/>
          </a:solidFill>
          <a:latin typeface="UGent Panno Text" pitchFamily="50" charset="0"/>
          <a:ea typeface="+mn-ea"/>
          <a:cs typeface="+mn-cs"/>
        </a:defRPr>
      </a:lvl2pPr>
      <a:lvl3pPr marL="1755775" indent="-450000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‒"/>
        <a:defRPr sz="4800" kern="1200">
          <a:solidFill>
            <a:schemeClr val="tx1"/>
          </a:solidFill>
          <a:latin typeface="UGent Panno Text" pitchFamily="50" charset="0"/>
          <a:ea typeface="+mn-ea"/>
          <a:cs typeface="+mn-cs"/>
        </a:defRPr>
      </a:lvl3pPr>
      <a:lvl4pPr marL="1441450" indent="-550863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325" indent="-1158875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013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197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381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565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84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68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52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36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21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05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289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473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gent.be/student/nl/administratie/flexibel-studeren/bijzonder-statuut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gent.be/nl/studeren/flexibel-studeren/bijzonder-statuut/functiebeperking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gent.be/student/nl/studeren/kalender/kalender20222023.htm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prd.oasis.ugent.be/studiekiezer-web/nl/afstudeerrichting/dmgevo/praktisch?openwithform=fmDisplayCourseOverview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gent.be/nl/onderwijs/administratie/studiegids" TargetMode="External"/><Relationship Id="rId2" Type="http://schemas.openxmlformats.org/officeDocument/2006/relationships/hyperlink" Target="https://studiekiezer.ugent.be/nl/zoek?zt=gezondheidsbevordering&amp;aj=2021&amp;otc=ManaBa&amp;otc=SCHA&amp;otc=VBP&amp;voMa=&amp;voPB=&amp;voAB=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gent.be/student/nl/administratie/flexibel-studeren/werken-studeren" TargetMode="External"/><Relationship Id="rId2" Type="http://schemas.openxmlformats.org/officeDocument/2006/relationships/hyperlink" Target="http://www.ugent.be/student/nl/administratie/flexibel-studeren/werken-studeren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ugent.be/student/nl/administratie/flexibel-studeren/werken-studeren/vlaams-opleidingsverlof.ht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gent.be/nl/univgent/contact-adressen/campussen-gent" TargetMode="Externa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uzgent.be/wegwijs/naar-het-uz-gent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gent.be/student/nl/administratie/studiegeld" TargetMode="External"/><Relationship Id="rId2" Type="http://schemas.openxmlformats.org/officeDocument/2006/relationships/hyperlink" Target="https://www.ugent.be/student/nl/administratie/inschrijven" TargetMode="Externa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Benedicte.Deforche@UGent.b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Katelijne.DeMeyere@UGent.be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gent.be/student/nl/studeren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oudersvanstudenten.druglijn.be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gent.be/ge/nl/voor-studenten/monitoraat#Trajectbegeleiding" TargetMode="External"/><Relationship Id="rId13" Type="http://schemas.openxmlformats.org/officeDocument/2006/relationships/hyperlink" Target="http://www.ugent.be/nl/studeren/flexibel-studeren/bijzonder-statuut/functiebeperking" TargetMode="External"/><Relationship Id="rId3" Type="http://schemas.openxmlformats.org/officeDocument/2006/relationships/hyperlink" Target="https://studiekiezer.ugent.be/nl/zoek?zt=gezondheidsbevordering&amp;aj=2021&amp;otc=ManaBa&amp;otc=SCHA&amp;otc=VBP&amp;voMa=&amp;voPB=&amp;voAB=" TargetMode="External"/><Relationship Id="rId7" Type="http://schemas.openxmlformats.org/officeDocument/2006/relationships/hyperlink" Target="https://www.ugent.be/ge/nl/voor-studenten/monitoraat/puntenbekendmaking-sem1.htm" TargetMode="External"/><Relationship Id="rId12" Type="http://schemas.openxmlformats.org/officeDocument/2006/relationships/hyperlink" Target="https://www.ugent.be/student/nl/studeren/studiebegeleiding/afdeling-studieadvies/overzicht.htm" TargetMode="External"/><Relationship Id="rId2" Type="http://schemas.openxmlformats.org/officeDocument/2006/relationships/hyperlink" Target="https://www.ugent.be/student/nl/a-z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ugent.be/student/nl/studeren/studiebegeleiding/overzicht.htm" TargetMode="External"/><Relationship Id="rId11" Type="http://schemas.openxmlformats.org/officeDocument/2006/relationships/hyperlink" Target="https://www.ugent.be/student/nl/administratie/vrijstellingen/beroepservaring.htm" TargetMode="External"/><Relationship Id="rId5" Type="http://schemas.openxmlformats.org/officeDocument/2006/relationships/hyperlink" Target="https://www.ugent.be/student/nl/studeren/facultairestudentenadministratie/overzicht.htm" TargetMode="External"/><Relationship Id="rId15" Type="http://schemas.openxmlformats.org/officeDocument/2006/relationships/hyperlink" Target="http://www.uct.ugent.be/" TargetMode="External"/><Relationship Id="rId10" Type="http://schemas.openxmlformats.org/officeDocument/2006/relationships/hyperlink" Target="https://www.ugent.be/student/nl/administratie/flexibel-studeren/werken-studeren/vlaams-opleidingsverlof.htm" TargetMode="External"/><Relationship Id="rId4" Type="http://schemas.openxmlformats.org/officeDocument/2006/relationships/hyperlink" Target="https://www.ugent.be/student/nl/studeren/regelgeving/overzicht.htm" TargetMode="External"/><Relationship Id="rId9" Type="http://schemas.openxmlformats.org/officeDocument/2006/relationships/hyperlink" Target="https://www.ugent.be/student/nl/administratie/leerkrediet" TargetMode="External"/><Relationship Id="rId14" Type="http://schemas.openxmlformats.org/officeDocument/2006/relationships/hyperlink" Target="https://www.ugent.be/student/nl/administratie/sociale-dienst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gent.be/ge/nl/voor-studenten/monitoraat/trajectbegeleiding/overzicht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traject.ge@ugent.b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gent.be/ge/nl/voor-studenten/monitoraat/studiebegeleiding/zelftest/online-vakantiecursus-wiskunde.htm" TargetMode="External"/><Relationship Id="rId2" Type="http://schemas.openxmlformats.org/officeDocument/2006/relationships/hyperlink" Target="https://www.ugent.be/lw/uct/nl/cursussen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lients.wellplayed.video/ABw/u-gent/sociale-dienst/final" TargetMode="External"/><Relationship Id="rId2" Type="http://schemas.openxmlformats.org/officeDocument/2006/relationships/hyperlink" Target="http://www.ugent.be/student/nl/administratie/sociale-dienst/contactgegevens/overzicht.htm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ctrTitle"/>
          </p:nvPr>
        </p:nvSpPr>
        <p:spPr>
          <a:xfrm>
            <a:off x="1291073" y="1299411"/>
            <a:ext cx="16047601" cy="4436316"/>
          </a:xfrm>
        </p:spPr>
        <p:txBody>
          <a:bodyPr/>
          <a:lstStyle/>
          <a:p>
            <a:r>
              <a:rPr lang="nl-NL" sz="4800" u="none" dirty="0">
                <a:latin typeface="UGent Panno Text" pitchFamily="50" charset="0"/>
              </a:rPr>
              <a:t>Info master of </a:t>
            </a:r>
            <a:r>
              <a:rPr lang="nl-NL" sz="4800" u="none" dirty="0" err="1">
                <a:latin typeface="UGent Panno Text" pitchFamily="50" charset="0"/>
              </a:rPr>
              <a:t>science</a:t>
            </a:r>
            <a:r>
              <a:rPr lang="nl-NL" sz="4800" u="none" dirty="0">
                <a:latin typeface="UGent Panno Text" pitchFamily="50" charset="0"/>
              </a:rPr>
              <a:t> in de gezondheidsbevordering</a:t>
            </a:r>
            <a:br>
              <a:rPr lang="nl-NL" sz="4800" u="none" dirty="0">
                <a:latin typeface="UGent Panno Text" pitchFamily="50" charset="0"/>
              </a:rPr>
            </a:br>
            <a:r>
              <a:rPr lang="nl-NL" sz="4800" u="none" dirty="0"/>
              <a:t>deel 2: Praktische info AJ 2022-2023</a:t>
            </a:r>
            <a:endParaRPr lang="nl-NL" sz="4800" u="none" dirty="0">
              <a:latin typeface="UGent Panno Text" pitchFamily="50" charset="0"/>
            </a:endParaRPr>
          </a:p>
        </p:txBody>
      </p:sp>
      <p:sp>
        <p:nvSpPr>
          <p:cNvPr id="18" name="Ondertitel 1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Prof. dr. B. </a:t>
            </a:r>
            <a:r>
              <a:rPr lang="nl-NL" dirty="0" err="1"/>
              <a:t>Deforche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7207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4671" y="837323"/>
            <a:ext cx="15705282" cy="863693"/>
          </a:xfrm>
        </p:spPr>
        <p:txBody>
          <a:bodyPr/>
          <a:lstStyle/>
          <a:p>
            <a:r>
              <a:rPr lang="nl-BE" sz="4000" u="none" dirty="0"/>
              <a:t>Bijzonder statuut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86413" y="2062264"/>
            <a:ext cx="15699575" cy="5719864"/>
          </a:xfrm>
        </p:spPr>
        <p:txBody>
          <a:bodyPr>
            <a:normAutofit fontScale="92500" lnSpcReduction="20000"/>
          </a:bodyPr>
          <a:lstStyle/>
          <a:p>
            <a:r>
              <a:rPr lang="nl-BE" altLang="nl-BE" sz="3500" dirty="0"/>
              <a:t>studenten met functiebeperking</a:t>
            </a:r>
          </a:p>
          <a:p>
            <a:r>
              <a:rPr lang="nl-BE" altLang="nl-BE" sz="3500" dirty="0"/>
              <a:t>topsporters</a:t>
            </a:r>
          </a:p>
          <a:p>
            <a:r>
              <a:rPr lang="nl-BE" altLang="nl-BE" sz="3500" dirty="0"/>
              <a:t>student ondernemer</a:t>
            </a:r>
          </a:p>
          <a:p>
            <a:r>
              <a:rPr lang="nl-BE" altLang="nl-BE" sz="3500" dirty="0"/>
              <a:t>professionele kunstbeoefenaar</a:t>
            </a:r>
          </a:p>
          <a:p>
            <a:r>
              <a:rPr lang="nl-BE" altLang="nl-BE" sz="3500" dirty="0"/>
              <a:t>mandaat in een centraal bestuurs- of adviesorgaan</a:t>
            </a:r>
          </a:p>
          <a:p>
            <a:r>
              <a:rPr lang="nl-BE" altLang="nl-BE" sz="3500" dirty="0"/>
              <a:t>uitzonderlijke sociale of individuele omstandigheden</a:t>
            </a:r>
          </a:p>
          <a:p>
            <a:r>
              <a:rPr lang="nl-BE" altLang="nl-BE" sz="3500" dirty="0"/>
              <a:t>werkstudentenstatuut</a:t>
            </a:r>
          </a:p>
          <a:p>
            <a:endParaRPr lang="nl-BE" altLang="nl-BE" sz="3500" dirty="0">
              <a:solidFill>
                <a:srgbClr val="FF0000"/>
              </a:solidFill>
            </a:endParaRPr>
          </a:p>
          <a:p>
            <a:endParaRPr lang="nl-BE" altLang="nl-BE" sz="3500" dirty="0"/>
          </a:p>
          <a:p>
            <a:pPr marL="0" indent="0">
              <a:buNone/>
            </a:pPr>
            <a:r>
              <a:rPr lang="nl-BE" altLang="nl-BE" sz="3500" dirty="0">
                <a:hlinkClick r:id="rId2"/>
              </a:rPr>
              <a:t>Meer info</a:t>
            </a:r>
            <a:endParaRPr lang="nl-BE" altLang="nl-BE" sz="3500" dirty="0"/>
          </a:p>
          <a:p>
            <a:pPr marL="0" indent="0">
              <a:buNone/>
            </a:pPr>
            <a:r>
              <a:rPr lang="nl-BE" altLang="nl-BE" sz="3500" dirty="0"/>
              <a:t>opgelet: bij aanvang van semester aanvraag indienen!</a:t>
            </a:r>
          </a:p>
          <a:p>
            <a:pPr>
              <a:defRPr/>
            </a:pPr>
            <a:endParaRPr lang="nl-BE" sz="36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10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347634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6696" y="285608"/>
            <a:ext cx="15705282" cy="863693"/>
          </a:xfrm>
        </p:spPr>
        <p:txBody>
          <a:bodyPr/>
          <a:lstStyle/>
          <a:p>
            <a:r>
              <a:rPr lang="nl-BE" sz="4000" u="none" dirty="0"/>
              <a:t>Student ondernemer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11</a:t>
            </a:fld>
            <a:endParaRPr lang="nl-BE" noProof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6B3D7C-A929-43D0-971D-962969F661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6631" y="538958"/>
            <a:ext cx="9035769" cy="3452021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24728F1-E4DD-4469-A38F-CFC5677D7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25" y="1315395"/>
            <a:ext cx="15699575" cy="6696000"/>
          </a:xfrm>
        </p:spPr>
        <p:txBody>
          <a:bodyPr/>
          <a:lstStyle/>
          <a:p>
            <a:pPr marL="85725" indent="0">
              <a:buNone/>
            </a:pPr>
            <a:r>
              <a:rPr lang="nl-BE" sz="4400" b="1" dirty="0"/>
              <a:t>do.ugent.be</a:t>
            </a:r>
            <a:endParaRPr lang="nl-BE" b="1" dirty="0"/>
          </a:p>
          <a:p>
            <a:pPr marL="85725" indent="0">
              <a:buNone/>
            </a:pPr>
            <a:endParaRPr lang="nl-BE" sz="5400" u="sng" dirty="0"/>
          </a:p>
          <a:p>
            <a:pPr>
              <a:buFontTx/>
              <a:buChar char="-"/>
            </a:pPr>
            <a:r>
              <a:rPr lang="nl-BE" sz="3200" dirty="0"/>
              <a:t>tips: hoe ga ik van start?</a:t>
            </a:r>
          </a:p>
          <a:p>
            <a:pPr>
              <a:buFontTx/>
              <a:buChar char="-"/>
            </a:pPr>
            <a:r>
              <a:rPr lang="nl-BE" sz="3200" dirty="0" err="1"/>
              <a:t>Inspirational</a:t>
            </a:r>
            <a:r>
              <a:rPr lang="nl-BE" sz="3200" dirty="0"/>
              <a:t> events</a:t>
            </a:r>
          </a:p>
          <a:p>
            <a:pPr>
              <a:buFontTx/>
              <a:buChar char="-"/>
            </a:pPr>
            <a:r>
              <a:rPr lang="nl-BE" sz="3200" dirty="0"/>
              <a:t>Workshops</a:t>
            </a:r>
          </a:p>
          <a:p>
            <a:pPr>
              <a:buFontTx/>
              <a:buChar char="-"/>
            </a:pPr>
            <a:r>
              <a:rPr lang="nl-BE" sz="3200" dirty="0"/>
              <a:t>Innovatie bootcamps</a:t>
            </a:r>
          </a:p>
          <a:p>
            <a:pPr>
              <a:buFontTx/>
              <a:buChar char="-"/>
            </a:pPr>
            <a:r>
              <a:rPr lang="nl-BE" sz="3200" dirty="0"/>
              <a:t>Pitch events</a:t>
            </a:r>
          </a:p>
          <a:p>
            <a:pPr marL="85725" indent="0">
              <a:buNone/>
            </a:pPr>
            <a:endParaRPr lang="nl-BE" dirty="0"/>
          </a:p>
          <a:p>
            <a:pPr marL="85725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61628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6696" y="804897"/>
            <a:ext cx="15705282" cy="863693"/>
          </a:xfrm>
        </p:spPr>
        <p:txBody>
          <a:bodyPr/>
          <a:lstStyle/>
          <a:p>
            <a:r>
              <a:rPr lang="nl-BE" sz="4000" u="none" dirty="0"/>
              <a:t>Aanspreekpunt student en functiebeperking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41532" y="2252703"/>
            <a:ext cx="15699575" cy="6696000"/>
          </a:xfrm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endParaRPr lang="nl-BE" sz="1000" dirty="0"/>
          </a:p>
          <a:p>
            <a:pPr marL="85725" indent="0">
              <a:buNone/>
              <a:defRPr/>
            </a:pPr>
            <a:r>
              <a:rPr lang="nl-BE" sz="3200" dirty="0"/>
              <a:t>Voorziet aanbod van </a:t>
            </a:r>
            <a:r>
              <a:rPr lang="nl-BE" sz="3200" dirty="0" err="1"/>
              <a:t>onderwijsgerelateerde</a:t>
            </a:r>
            <a:r>
              <a:rPr lang="nl-BE" sz="3200" dirty="0"/>
              <a:t> en niet-</a:t>
            </a:r>
            <a:r>
              <a:rPr lang="nl-BE" sz="3200" dirty="0" err="1"/>
              <a:t>onderwijsgerelateerde</a:t>
            </a:r>
            <a:r>
              <a:rPr lang="nl-BE" sz="3200" dirty="0"/>
              <a:t> activiteiten</a:t>
            </a:r>
          </a:p>
          <a:p>
            <a:pPr lvl="1">
              <a:defRPr/>
            </a:pPr>
            <a:r>
              <a:rPr lang="nl-BE" sz="3200" dirty="0"/>
              <a:t>persoonlijke assistentie voorzien</a:t>
            </a:r>
          </a:p>
          <a:p>
            <a:pPr lvl="1">
              <a:defRPr/>
            </a:pPr>
            <a:r>
              <a:rPr lang="nl-BE" sz="3200" dirty="0"/>
              <a:t>haalbaarheid van studies aftoetsen</a:t>
            </a:r>
          </a:p>
          <a:p>
            <a:pPr lvl="1">
              <a:defRPr/>
            </a:pPr>
            <a:r>
              <a:rPr lang="nl-BE" sz="3200" dirty="0"/>
              <a:t>attestering van functiebeperking</a:t>
            </a:r>
          </a:p>
          <a:p>
            <a:pPr lvl="1">
              <a:defRPr/>
            </a:pPr>
            <a:r>
              <a:rPr lang="nl-BE" sz="3200" dirty="0"/>
              <a:t>aangepaste pedagogische begeleiding voorzien</a:t>
            </a:r>
          </a:p>
          <a:p>
            <a:pPr lvl="1">
              <a:defRPr/>
            </a:pPr>
            <a:r>
              <a:rPr lang="nl-BE" sz="3200" dirty="0"/>
              <a:t>…</a:t>
            </a:r>
          </a:p>
          <a:p>
            <a:pPr marL="457200" lvl="1" indent="0">
              <a:buNone/>
              <a:defRPr/>
            </a:pPr>
            <a:endParaRPr lang="nl-BE" sz="2000" dirty="0"/>
          </a:p>
          <a:p>
            <a:pPr marL="85725" indent="0">
              <a:buNone/>
              <a:defRPr/>
            </a:pPr>
            <a:r>
              <a:rPr lang="nl-BE" sz="3600" dirty="0">
                <a:hlinkClick r:id="rId2"/>
              </a:rPr>
              <a:t>Meer info</a:t>
            </a:r>
            <a:endParaRPr lang="nl-BE" sz="2800" dirty="0"/>
          </a:p>
          <a:p>
            <a:pPr>
              <a:defRPr/>
            </a:pPr>
            <a:endParaRPr lang="nl-BE" sz="3600" dirty="0"/>
          </a:p>
          <a:p>
            <a:endParaRPr lang="nl-BE" sz="36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12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65145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85761" y="647437"/>
            <a:ext cx="15705282" cy="863693"/>
          </a:xfrm>
        </p:spPr>
        <p:txBody>
          <a:bodyPr/>
          <a:lstStyle/>
          <a:p>
            <a:r>
              <a:rPr lang="nl-BE" sz="4000" u="none" dirty="0"/>
              <a:t>organisatie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5825" y="1816934"/>
            <a:ext cx="15699575" cy="6696000"/>
          </a:xfrm>
        </p:spPr>
        <p:txBody>
          <a:bodyPr>
            <a:normAutofit/>
          </a:bodyPr>
          <a:lstStyle/>
          <a:p>
            <a:pPr lvl="1"/>
            <a:r>
              <a:rPr lang="nl-BE" sz="3200" dirty="0"/>
              <a:t>Introductiemoment: 20 september 2022 (13-17u)</a:t>
            </a:r>
          </a:p>
          <a:p>
            <a:pPr lvl="1"/>
            <a:r>
              <a:rPr lang="nl-BE" altLang="nl-BE" sz="3200" dirty="0"/>
              <a:t>Start: maandag 26 september 2022</a:t>
            </a:r>
          </a:p>
          <a:p>
            <a:pPr lvl="1"/>
            <a:r>
              <a:rPr lang="nl-BE" altLang="nl-BE" sz="3200" dirty="0"/>
              <a:t>1° semester: </a:t>
            </a:r>
          </a:p>
          <a:p>
            <a:pPr lvl="2"/>
            <a:r>
              <a:rPr lang="nl-BE" altLang="nl-BE" sz="3200" dirty="0"/>
              <a:t>Lessen: 26 september 2022 tem zaterdag 17 december 2022</a:t>
            </a:r>
          </a:p>
          <a:p>
            <a:pPr lvl="2"/>
            <a:r>
              <a:rPr lang="nl-BE" altLang="nl-BE" sz="3200" dirty="0"/>
              <a:t>Examenperiode: 9 januari 2023 tot 4 februari 2023</a:t>
            </a:r>
          </a:p>
          <a:p>
            <a:pPr lvl="1"/>
            <a:r>
              <a:rPr lang="nl-BE" altLang="nl-BE" sz="3200" dirty="0"/>
              <a:t>2° semester: </a:t>
            </a:r>
          </a:p>
          <a:p>
            <a:pPr lvl="2"/>
            <a:r>
              <a:rPr lang="nl-BE" altLang="nl-BE" sz="3200" dirty="0"/>
              <a:t>Lessen: 13 februari 2023 tem 20 mei 2023</a:t>
            </a:r>
          </a:p>
          <a:p>
            <a:pPr lvl="2"/>
            <a:r>
              <a:rPr lang="nl-BE" altLang="nl-BE" sz="3200" dirty="0"/>
              <a:t>Examenperiode: 30 mei 2023 tem 8 juli 2023</a:t>
            </a:r>
          </a:p>
          <a:p>
            <a:pPr marL="85725" indent="0">
              <a:buNone/>
            </a:pPr>
            <a:endParaRPr lang="nl-BE" sz="3200" dirty="0"/>
          </a:p>
          <a:p>
            <a:pPr marL="85725" indent="0">
              <a:buNone/>
            </a:pPr>
            <a:r>
              <a:rPr lang="nl-BE" sz="3200" dirty="0">
                <a:hlinkClick r:id="rId2"/>
              </a:rPr>
              <a:t>Academische kalender</a:t>
            </a:r>
            <a:endParaRPr lang="nl-BE" sz="32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13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951248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6696" y="562275"/>
            <a:ext cx="15705282" cy="863693"/>
          </a:xfrm>
        </p:spPr>
        <p:txBody>
          <a:bodyPr/>
          <a:lstStyle/>
          <a:p>
            <a:r>
              <a:rPr lang="nl-BE" sz="4000" u="none" dirty="0"/>
              <a:t>Lesrooster schakeljaar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77127" y="1799020"/>
            <a:ext cx="15794421" cy="6987939"/>
          </a:xfrm>
        </p:spPr>
        <p:txBody>
          <a:bodyPr/>
          <a:lstStyle/>
          <a:p>
            <a:pPr marL="85725" indent="0">
              <a:buNone/>
            </a:pPr>
            <a:r>
              <a:rPr lang="nl-BE" sz="3600" dirty="0"/>
              <a:t>1e semester: onder voorbehoud</a:t>
            </a:r>
          </a:p>
          <a:p>
            <a:endParaRPr lang="nl-BE" dirty="0">
              <a:solidFill>
                <a:srgbClr val="FF0000"/>
              </a:solidFill>
            </a:endParaRPr>
          </a:p>
          <a:p>
            <a:endParaRPr lang="nl-BE" dirty="0">
              <a:solidFill>
                <a:srgbClr val="FF0000"/>
              </a:solidFill>
            </a:endParaRPr>
          </a:p>
          <a:p>
            <a:endParaRPr lang="nl-BE" dirty="0">
              <a:solidFill>
                <a:srgbClr val="FF0000"/>
              </a:solidFill>
            </a:endParaRPr>
          </a:p>
          <a:p>
            <a:endParaRPr lang="nl-BE" sz="3600" dirty="0">
              <a:solidFill>
                <a:srgbClr val="FF0000"/>
              </a:solidFill>
            </a:endParaRPr>
          </a:p>
          <a:p>
            <a:pPr marL="85725" indent="0">
              <a:buNone/>
            </a:pPr>
            <a:r>
              <a:rPr lang="nl-BE" sz="3600" dirty="0"/>
              <a:t>2e semester: onder voorbehoud</a:t>
            </a:r>
          </a:p>
          <a:p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14</a:t>
            </a:fld>
            <a:endParaRPr lang="nl-BE" noProof="0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773948"/>
              </p:ext>
            </p:extLst>
          </p:nvPr>
        </p:nvGraphicFramePr>
        <p:xfrm>
          <a:off x="2267878" y="2606348"/>
          <a:ext cx="11559118" cy="2415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44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4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>
                          <a:latin typeface="UGent Panno Text" pitchFamily="50" charset="0"/>
                        </a:rPr>
                        <a:t>Maandag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chemeClr val="tx1"/>
                          </a:solidFill>
                          <a:latin typeface="UGent Panno Text" pitchFamily="50" charset="0"/>
                        </a:rPr>
                        <a:t>van 8u30</a:t>
                      </a:r>
                      <a:r>
                        <a:rPr lang="nl-BE" baseline="0" dirty="0">
                          <a:solidFill>
                            <a:schemeClr val="tx1"/>
                          </a:solidFill>
                          <a:latin typeface="UGent Panno Text" pitchFamily="50" charset="0"/>
                        </a:rPr>
                        <a:t> tot 19u</a:t>
                      </a:r>
                      <a:endParaRPr lang="nl-BE" dirty="0">
                        <a:solidFill>
                          <a:schemeClr val="tx1"/>
                        </a:solidFill>
                        <a:latin typeface="UGent Panno Text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>
                          <a:latin typeface="UGent Panno Text" pitchFamily="50" charset="0"/>
                        </a:rPr>
                        <a:t>Dinsdag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chemeClr val="tx1"/>
                          </a:solidFill>
                          <a:latin typeface="UGent Panno Text" pitchFamily="50" charset="0"/>
                        </a:rPr>
                        <a:t>van 10u tot 13u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528"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chemeClr val="tx1"/>
                          </a:solidFill>
                          <a:latin typeface="UGent Panno Text" pitchFamily="50" charset="0"/>
                        </a:rPr>
                        <a:t>Woensdag</a:t>
                      </a:r>
                      <a:endParaRPr lang="nl-BE" dirty="0">
                        <a:latin typeface="UGent Panno Text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3003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>
                          <a:solidFill>
                            <a:schemeClr val="tx1"/>
                          </a:solidFill>
                          <a:latin typeface="UGent Panno Text" pitchFamily="50" charset="0"/>
                        </a:rPr>
                        <a:t>van 11u30 tot 13u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970"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chemeClr val="tx1"/>
                          </a:solidFill>
                          <a:latin typeface="UGent Panno Text" pitchFamily="50" charset="0"/>
                        </a:rPr>
                        <a:t>Donderdag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3003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>
                          <a:solidFill>
                            <a:schemeClr val="tx1"/>
                          </a:solidFill>
                          <a:latin typeface="UGent Panno Text" pitchFamily="50" charset="0"/>
                        </a:rPr>
                        <a:t>van 10u tot 16u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chemeClr val="tx1"/>
                          </a:solidFill>
                          <a:latin typeface="UGent Panno Text" pitchFamily="50" charset="0"/>
                        </a:rPr>
                        <a:t>Vrijdag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chemeClr val="tx1"/>
                          </a:solidFill>
                          <a:latin typeface="UGent Panno Text" pitchFamily="50" charset="0"/>
                        </a:rPr>
                        <a:t>van 8u30 tot 13u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472101"/>
              </p:ext>
            </p:extLst>
          </p:nvPr>
        </p:nvGraphicFramePr>
        <p:xfrm>
          <a:off x="2357216" y="6434251"/>
          <a:ext cx="11559118" cy="1444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79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9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nl-BE" dirty="0">
                          <a:latin typeface="UGent Panno Text" pitchFamily="50" charset="0"/>
                        </a:rPr>
                        <a:t>Maandag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chemeClr val="tx1"/>
                          </a:solidFill>
                          <a:latin typeface="UGent Panno Text" pitchFamily="50" charset="0"/>
                        </a:rPr>
                        <a:t>van 8u30 </a:t>
                      </a:r>
                      <a:r>
                        <a:rPr lang="nl-BE" baseline="0" dirty="0">
                          <a:solidFill>
                            <a:schemeClr val="tx1"/>
                          </a:solidFill>
                          <a:latin typeface="UGent Panno Text" pitchFamily="50" charset="0"/>
                        </a:rPr>
                        <a:t>tot 19u</a:t>
                      </a:r>
                      <a:endParaRPr lang="nl-BE" dirty="0">
                        <a:solidFill>
                          <a:schemeClr val="tx1"/>
                        </a:solidFill>
                        <a:latin typeface="UGent Panno Text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>
                          <a:latin typeface="UGent Panno Text" pitchFamily="50" charset="0"/>
                        </a:rPr>
                        <a:t>Dinsdag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chemeClr val="tx1"/>
                          </a:solidFill>
                          <a:latin typeface="UGent Panno Text" pitchFamily="50" charset="0"/>
                        </a:rPr>
                        <a:t>van 13u tot 17u15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>
                          <a:latin typeface="UGent Panno Text" pitchFamily="50" charset="0"/>
                        </a:rPr>
                        <a:t>Woensdag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chemeClr val="tx1"/>
                          </a:solidFill>
                          <a:latin typeface="UGent Panno Text" pitchFamily="50" charset="0"/>
                        </a:rPr>
                        <a:t>van 8u30 tot 19u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533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6696" y="661309"/>
            <a:ext cx="15705282" cy="863693"/>
          </a:xfrm>
        </p:spPr>
        <p:txBody>
          <a:bodyPr/>
          <a:lstStyle/>
          <a:p>
            <a:r>
              <a:rPr lang="nl-BE" sz="4000" u="none" dirty="0"/>
              <a:t>Lesrooster masterjaar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3865" y="1964444"/>
            <a:ext cx="15699575" cy="6696000"/>
          </a:xfrm>
        </p:spPr>
        <p:txBody>
          <a:bodyPr/>
          <a:lstStyle/>
          <a:p>
            <a:pPr marL="85725" indent="0">
              <a:buNone/>
            </a:pPr>
            <a:r>
              <a:rPr lang="nl-BE" sz="3600" dirty="0"/>
              <a:t>1e semester: onder voorbehoud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pPr marL="85725" indent="0">
              <a:buNone/>
            </a:pPr>
            <a:r>
              <a:rPr lang="nl-BE" sz="3600" dirty="0"/>
              <a:t>2e semester: onder voorbehoud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15</a:t>
            </a:fld>
            <a:endParaRPr lang="nl-BE" noProof="0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710469"/>
              </p:ext>
            </p:extLst>
          </p:nvPr>
        </p:nvGraphicFramePr>
        <p:xfrm>
          <a:off x="2053865" y="2742534"/>
          <a:ext cx="11559118" cy="1926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79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9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>
                          <a:latin typeface="UGent Panno Text" pitchFamily="50" charset="0"/>
                        </a:rPr>
                        <a:t>Maandag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chemeClr val="tx1"/>
                          </a:solidFill>
                          <a:latin typeface="UGent Panno Text" pitchFamily="50" charset="0"/>
                        </a:rPr>
                        <a:t>van 13u</a:t>
                      </a:r>
                      <a:r>
                        <a:rPr lang="nl-BE" baseline="0" dirty="0">
                          <a:solidFill>
                            <a:schemeClr val="tx1"/>
                          </a:solidFill>
                          <a:latin typeface="UGent Panno Text" pitchFamily="50" charset="0"/>
                        </a:rPr>
                        <a:t> tot 19u</a:t>
                      </a:r>
                      <a:endParaRPr lang="nl-BE" dirty="0">
                        <a:solidFill>
                          <a:schemeClr val="tx1"/>
                        </a:solidFill>
                        <a:latin typeface="UGent Panno Text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>
                          <a:latin typeface="UGent Panno Text" pitchFamily="50" charset="0"/>
                        </a:rPr>
                        <a:t>Dinsdag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chemeClr val="tx1"/>
                          </a:solidFill>
                          <a:latin typeface="UGent Panno Text" pitchFamily="50" charset="0"/>
                        </a:rPr>
                        <a:t>van 10u tot 17u30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>
                          <a:latin typeface="UGent Panno Text" pitchFamily="50" charset="0"/>
                        </a:rPr>
                        <a:t>Woensdag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chemeClr val="tx1"/>
                          </a:solidFill>
                          <a:latin typeface="UGent Panno Text" pitchFamily="50" charset="0"/>
                        </a:rPr>
                        <a:t>van 8u30 tot 16u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>
                          <a:latin typeface="UGent Panno Text" pitchFamily="50" charset="0"/>
                        </a:rPr>
                        <a:t>Donderdag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latin typeface="UGent Panno Text" pitchFamily="50" charset="0"/>
                        </a:rPr>
                        <a:t>van 13u tot 16u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839176"/>
              </p:ext>
            </p:extLst>
          </p:nvPr>
        </p:nvGraphicFramePr>
        <p:xfrm>
          <a:off x="2173574" y="6205693"/>
          <a:ext cx="11528747" cy="1926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49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9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>
                          <a:latin typeface="UGent Panno Text" pitchFamily="50" charset="0"/>
                        </a:rPr>
                        <a:t>Maandag (tot aan paasvakantie)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latin typeface="UGent Panno Text" pitchFamily="50" charset="0"/>
                        </a:rPr>
                        <a:t>13u-16u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669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>
                          <a:latin typeface="UGent Panno Text" pitchFamily="50" charset="0"/>
                        </a:rPr>
                        <a:t>Dinsdag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latin typeface="UGent Panno Text" pitchFamily="50" charset="0"/>
                        </a:rPr>
                        <a:t>Af en toe in namiddag 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664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>
                          <a:latin typeface="UGent Panno Text" pitchFamily="50" charset="0"/>
                        </a:rPr>
                        <a:t>Donderdag (tot aan paasvakantie)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latin typeface="UGent Panno Text" pitchFamily="50" charset="0"/>
                        </a:rPr>
                        <a:t>van 8u30 tot 16u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>
                          <a:latin typeface="UGent Panno Text" pitchFamily="50" charset="0"/>
                        </a:rPr>
                        <a:t>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latin typeface="UGent Panno Text" pitchFamily="50" charset="0"/>
                        </a:rPr>
                        <a:t>3 à 5 dagen per week (totaal 30 dagen)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587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0118" y="719684"/>
            <a:ext cx="15705282" cy="863693"/>
          </a:xfrm>
        </p:spPr>
        <p:txBody>
          <a:bodyPr/>
          <a:lstStyle/>
          <a:p>
            <a:r>
              <a:rPr lang="nl-BE" sz="4000" u="none" dirty="0"/>
              <a:t>lesrooster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5825" y="2512347"/>
            <a:ext cx="15699575" cy="6696000"/>
          </a:xfrm>
        </p:spPr>
        <p:txBody>
          <a:bodyPr>
            <a:normAutofit/>
          </a:bodyPr>
          <a:lstStyle/>
          <a:p>
            <a:pPr marL="85725" indent="0">
              <a:buNone/>
            </a:pPr>
            <a:r>
              <a:rPr lang="nl-BE" sz="4000" dirty="0"/>
              <a:t>Lesmomenten </a:t>
            </a:r>
          </a:p>
          <a:p>
            <a:pPr marL="85725" indent="0">
              <a:buNone/>
            </a:pPr>
            <a:r>
              <a:rPr lang="nl-BE" sz="4000" dirty="0"/>
              <a:t>=&gt; definitief lesrooster uiterlijk </a:t>
            </a:r>
            <a:r>
              <a:rPr lang="nl-BE" sz="4000" b="1" dirty="0"/>
              <a:t>20 september 2022 </a:t>
            </a:r>
            <a:r>
              <a:rPr lang="nl-BE" sz="4000" dirty="0"/>
              <a:t>beschikbaar via persoonlijk lesrooster in oasis (na inschrijving </a:t>
            </a:r>
            <a:r>
              <a:rPr lang="nl-BE" sz="4000" dirty="0" err="1"/>
              <a:t>consulteerbaar</a:t>
            </a:r>
            <a:r>
              <a:rPr lang="nl-BE" sz="4000" dirty="0"/>
              <a:t>)</a:t>
            </a:r>
          </a:p>
          <a:p>
            <a:pPr marL="0" indent="0">
              <a:buNone/>
            </a:pPr>
            <a:endParaRPr lang="nl-BE" sz="3200" dirty="0">
              <a:hlinkClick r:id="rId2"/>
            </a:endParaRPr>
          </a:p>
          <a:p>
            <a:pPr marL="0" indent="0" algn="ctr">
              <a:buNone/>
            </a:pPr>
            <a:r>
              <a:rPr lang="nl-BE" sz="6600" dirty="0"/>
              <a:t>	</a:t>
            </a:r>
          </a:p>
          <a:p>
            <a:endParaRPr lang="nl-BE" sz="66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16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411261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5825" y="536975"/>
            <a:ext cx="15705282" cy="863693"/>
          </a:xfrm>
        </p:spPr>
        <p:txBody>
          <a:bodyPr/>
          <a:lstStyle/>
          <a:p>
            <a:r>
              <a:rPr lang="nl-BE" sz="4000" u="none" dirty="0"/>
              <a:t>Extra lesmomenten in masterjaar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5825" y="1972577"/>
            <a:ext cx="15699575" cy="6696000"/>
          </a:xfrm>
        </p:spPr>
        <p:txBody>
          <a:bodyPr>
            <a:normAutofit/>
          </a:bodyPr>
          <a:lstStyle/>
          <a:p>
            <a:pPr marL="85725" indent="0">
              <a:spcBef>
                <a:spcPct val="0"/>
              </a:spcBef>
              <a:buNone/>
              <a:defRPr/>
            </a:pPr>
            <a:r>
              <a:rPr lang="nl-BE" sz="3600" dirty="0"/>
              <a:t>Interdisciplinaire oefening zorgstrategie (masterjaar): </a:t>
            </a:r>
            <a:r>
              <a:rPr lang="nl-BE" sz="3600" b="1" dirty="0"/>
              <a:t>verplichte aanwezigheid!</a:t>
            </a:r>
          </a:p>
          <a:p>
            <a:pPr marL="857250" lvl="2" indent="0">
              <a:spcBef>
                <a:spcPct val="0"/>
              </a:spcBef>
              <a:buFontTx/>
              <a:buNone/>
              <a:defRPr/>
            </a:pPr>
            <a:endParaRPr lang="nl-BE" sz="3600" b="1" dirty="0"/>
          </a:p>
          <a:p>
            <a:pPr marL="1305775" lvl="2" indent="0">
              <a:buNone/>
            </a:pPr>
            <a:r>
              <a:rPr lang="nl-BE" sz="3600" dirty="0"/>
              <a:t>di 14.02.2023 (19u-21u)</a:t>
            </a:r>
          </a:p>
          <a:p>
            <a:pPr marL="1305775" lvl="2" indent="0">
              <a:buNone/>
            </a:pPr>
            <a:r>
              <a:rPr lang="nl-BE" sz="3600" dirty="0"/>
              <a:t>ma 13.03.2023 (08u30-12u30) </a:t>
            </a:r>
          </a:p>
          <a:p>
            <a:pPr marL="1305775" lvl="2" indent="0">
              <a:buNone/>
            </a:pPr>
            <a:r>
              <a:rPr lang="nl-BE" sz="3600" dirty="0"/>
              <a:t>di 14.03.2023 (08u30-17u)</a:t>
            </a:r>
          </a:p>
          <a:p>
            <a:pPr marL="85725" indent="0">
              <a:buNone/>
            </a:pPr>
            <a:endParaRPr lang="nl-BE" dirty="0"/>
          </a:p>
          <a:p>
            <a:pPr lvl="2">
              <a:spcBef>
                <a:spcPct val="0"/>
              </a:spcBef>
              <a:defRPr/>
            </a:pPr>
            <a:endParaRPr lang="nl-BE" sz="3600" dirty="0">
              <a:solidFill>
                <a:srgbClr val="FF0000"/>
              </a:solidFill>
            </a:endParaRPr>
          </a:p>
          <a:p>
            <a:pPr lvl="2">
              <a:spcBef>
                <a:spcPct val="0"/>
              </a:spcBef>
              <a:defRPr/>
            </a:pPr>
            <a:endParaRPr lang="nl-BE" sz="3600" dirty="0">
              <a:solidFill>
                <a:srgbClr val="FF0000"/>
              </a:solidFill>
            </a:endParaRPr>
          </a:p>
          <a:p>
            <a:pPr marL="1305775" lvl="2" indent="0">
              <a:spcBef>
                <a:spcPct val="0"/>
              </a:spcBef>
              <a:buNone/>
              <a:defRPr/>
            </a:pPr>
            <a:endParaRPr lang="nl-BE" sz="3600" dirty="0"/>
          </a:p>
          <a:p>
            <a:endParaRPr lang="nl-BE" sz="8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17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165110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6696" y="731481"/>
            <a:ext cx="15705282" cy="863693"/>
          </a:xfrm>
        </p:spPr>
        <p:txBody>
          <a:bodyPr/>
          <a:lstStyle/>
          <a:p>
            <a:r>
              <a:rPr lang="nl-BE" sz="4000" u="none" dirty="0"/>
              <a:t>onderwijsvormen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47502" y="1972577"/>
            <a:ext cx="15699575" cy="6696000"/>
          </a:xfrm>
        </p:spPr>
        <p:txBody>
          <a:bodyPr>
            <a:normAutofit/>
          </a:bodyPr>
          <a:lstStyle/>
          <a:p>
            <a:r>
              <a:rPr lang="nl-BE" sz="3600" dirty="0"/>
              <a:t>hoorcolleges</a:t>
            </a:r>
          </a:p>
          <a:p>
            <a:r>
              <a:rPr lang="nl-BE" sz="3600" dirty="0"/>
              <a:t>oefeningen</a:t>
            </a:r>
          </a:p>
          <a:p>
            <a:r>
              <a:rPr lang="nl-BE" sz="3600" dirty="0"/>
              <a:t>papers</a:t>
            </a:r>
          </a:p>
          <a:p>
            <a:r>
              <a:rPr lang="nl-BE" sz="3600" dirty="0"/>
              <a:t>groepsoefeningen</a:t>
            </a:r>
          </a:p>
          <a:p>
            <a:r>
              <a:rPr lang="nl-BE" sz="3600" dirty="0"/>
              <a:t>sessies met praktijkmensen</a:t>
            </a:r>
          </a:p>
          <a:p>
            <a:r>
              <a:rPr lang="nl-BE" sz="3600" dirty="0"/>
              <a:t>lezingen</a:t>
            </a:r>
          </a:p>
          <a:p>
            <a:r>
              <a:rPr lang="nl-BE" sz="3600" dirty="0"/>
              <a:t> …</a:t>
            </a:r>
          </a:p>
          <a:p>
            <a:pPr algn="ctr">
              <a:buNone/>
            </a:pPr>
            <a:r>
              <a:rPr lang="nl-BE" sz="3600" dirty="0"/>
              <a:t>gebruik van het elektronisch leerplatform</a:t>
            </a:r>
            <a:endParaRPr lang="nl-NL" sz="3600" dirty="0"/>
          </a:p>
          <a:p>
            <a:endParaRPr lang="nl-NL" sz="3600" dirty="0"/>
          </a:p>
          <a:p>
            <a:endParaRPr lang="nl-NL" sz="3600" i="1" dirty="0"/>
          </a:p>
          <a:p>
            <a:endParaRPr lang="nl-BE" sz="36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18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151662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6305" y="752989"/>
            <a:ext cx="15705282" cy="863693"/>
          </a:xfrm>
        </p:spPr>
        <p:txBody>
          <a:bodyPr/>
          <a:lstStyle/>
          <a:p>
            <a:r>
              <a:rPr lang="nl-BE" sz="4000" u="none" dirty="0"/>
              <a:t>lesmateriaal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27655" y="2252703"/>
            <a:ext cx="15699575" cy="66960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nl-BE" sz="3600" dirty="0"/>
              <a:t>boeken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l-BE" sz="3600" dirty="0"/>
              <a:t>syllabus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l-BE" sz="3600" dirty="0"/>
              <a:t>artikels…</a:t>
            </a:r>
          </a:p>
          <a:p>
            <a:pPr>
              <a:defRPr/>
            </a:pPr>
            <a:endParaRPr lang="nl-BE" sz="3600" dirty="0"/>
          </a:p>
          <a:p>
            <a:pPr marL="0" indent="0">
              <a:buNone/>
              <a:defRPr/>
            </a:pPr>
            <a:r>
              <a:rPr lang="nl-BE" sz="3600" dirty="0"/>
              <a:t>Lijst van verplichte handboeken zal beschikbaar zijn bij de start  van het academiejaar</a:t>
            </a:r>
          </a:p>
          <a:p>
            <a:pPr>
              <a:defRPr/>
            </a:pPr>
            <a:endParaRPr lang="nl-BE" sz="3600" dirty="0"/>
          </a:p>
          <a:p>
            <a:pPr marL="0" indent="0">
              <a:buFontTx/>
              <a:buNone/>
              <a:defRPr/>
            </a:pPr>
            <a:r>
              <a:rPr lang="nl-BE" sz="3600" dirty="0"/>
              <a:t>Te gebruiken lesmateriaal is per vak te raadplegen via de </a:t>
            </a:r>
            <a:r>
              <a:rPr lang="nl-BE" sz="3600" dirty="0">
                <a:hlinkClick r:id="rId2"/>
              </a:rPr>
              <a:t>studiekiezer</a:t>
            </a:r>
            <a:endParaRPr lang="nl-BE" sz="3600" dirty="0"/>
          </a:p>
          <a:p>
            <a:pPr marL="0" indent="0">
              <a:buFontTx/>
              <a:buNone/>
              <a:defRPr/>
            </a:pPr>
            <a:r>
              <a:rPr lang="nl-NL" sz="3600" u="sng" dirty="0">
                <a:hlinkClick r:id="rId3"/>
              </a:rPr>
              <a:t> </a:t>
            </a:r>
            <a:endParaRPr lang="nl-NL" sz="3600" u="sng" dirty="0"/>
          </a:p>
          <a:p>
            <a:pPr marL="0" indent="0">
              <a:buFontTx/>
              <a:buNone/>
              <a:defRPr/>
            </a:pPr>
            <a:r>
              <a:rPr lang="nl-NL" sz="3600" u="sng" dirty="0"/>
              <a:t> </a:t>
            </a:r>
          </a:p>
          <a:p>
            <a:pPr marL="0" indent="0">
              <a:buFontTx/>
              <a:buNone/>
              <a:defRPr/>
            </a:pPr>
            <a:endParaRPr lang="nl-NL" sz="3600" dirty="0"/>
          </a:p>
          <a:p>
            <a:pPr marL="0" indent="0">
              <a:buFontTx/>
              <a:buNone/>
              <a:defRPr/>
            </a:pPr>
            <a:endParaRPr lang="nl-NL" sz="3600" dirty="0"/>
          </a:p>
          <a:p>
            <a:endParaRPr lang="nl-BE" sz="36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19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375047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6696" y="449270"/>
            <a:ext cx="15705282" cy="863693"/>
          </a:xfrm>
        </p:spPr>
        <p:txBody>
          <a:bodyPr/>
          <a:lstStyle/>
          <a:p>
            <a:r>
              <a:rPr lang="nl-BE" sz="4000" u="none" dirty="0"/>
              <a:t>werkstudenten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30378" y="2015316"/>
            <a:ext cx="15699575" cy="6696000"/>
          </a:xfrm>
        </p:spPr>
        <p:txBody>
          <a:bodyPr>
            <a:normAutofit/>
          </a:bodyPr>
          <a:lstStyle/>
          <a:p>
            <a:r>
              <a:rPr lang="nl-BE" sz="3200" dirty="0"/>
              <a:t>Denk vooraf goed na of jouw job te combineren valt met deze studie:</a:t>
            </a:r>
          </a:p>
          <a:p>
            <a:pPr lvl="1"/>
            <a:r>
              <a:rPr lang="nl-BE" sz="3200" dirty="0"/>
              <a:t>zware studie met veel groepswerken, begeleide werkcolleges en lezingen waar aanwezigheid vereist is</a:t>
            </a:r>
          </a:p>
          <a:p>
            <a:pPr lvl="1"/>
            <a:r>
              <a:rPr lang="nl-BE" sz="3200" dirty="0"/>
              <a:t>verplichte stage in masterjaar (30 dagen)</a:t>
            </a:r>
          </a:p>
          <a:p>
            <a:r>
              <a:rPr lang="nl-BE" sz="3200" dirty="0"/>
              <a:t>Werkstudentenstatuut kan aangevraagd worden voor extra faciliteiten</a:t>
            </a:r>
          </a:p>
          <a:p>
            <a:r>
              <a:rPr lang="nl-BE" sz="3200" dirty="0"/>
              <a:t>Opleiding komt in aanmerking voor Vlaams opleidingsverlof (vroeger educatief verlof)</a:t>
            </a:r>
          </a:p>
          <a:p>
            <a:pPr marL="85725" indent="0">
              <a:buNone/>
            </a:pPr>
            <a:endParaRPr lang="nl-BE" sz="3200" dirty="0">
              <a:hlinkClick r:id="rId2"/>
            </a:endParaRPr>
          </a:p>
          <a:p>
            <a:pPr marL="85725" indent="0">
              <a:buNone/>
            </a:pPr>
            <a:r>
              <a:rPr lang="nl-BE" sz="3200" dirty="0">
                <a:hlinkClick r:id="rId3"/>
              </a:rPr>
              <a:t>Info werken en studeren</a:t>
            </a:r>
            <a:endParaRPr lang="nl-BE" sz="3200" dirty="0"/>
          </a:p>
          <a:p>
            <a:pPr marL="85725" indent="0">
              <a:buNone/>
            </a:pPr>
            <a:r>
              <a:rPr lang="nl-BE" sz="3200" dirty="0">
                <a:hlinkClick r:id="rId4"/>
              </a:rPr>
              <a:t>Info Vlaams opleidingsverlof</a:t>
            </a:r>
            <a:endParaRPr lang="nl-BE" sz="3200" dirty="0">
              <a:hlinkClick r:id="rId2"/>
            </a:endParaRPr>
          </a:p>
          <a:p>
            <a:pPr marL="85725" indent="0">
              <a:buNone/>
            </a:pP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1698005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6696" y="714714"/>
            <a:ext cx="15705282" cy="863693"/>
          </a:xfrm>
        </p:spPr>
        <p:txBody>
          <a:bodyPr/>
          <a:lstStyle/>
          <a:p>
            <a:r>
              <a:rPr lang="nl-BE" sz="4000" u="none" dirty="0"/>
              <a:t>examenvormen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62223" y="1738054"/>
            <a:ext cx="15699575" cy="70510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3200" b="1" dirty="0"/>
              <a:t>Gericht op inzicht en toepassing:</a:t>
            </a:r>
            <a:endParaRPr lang="nl-BE" sz="3200" b="1" dirty="0"/>
          </a:p>
          <a:p>
            <a:r>
              <a:rPr lang="nl-BE" sz="3200" dirty="0"/>
              <a:t>schriftelijk examen (MC, open vragen, open boek, oefeningen)</a:t>
            </a:r>
          </a:p>
          <a:p>
            <a:r>
              <a:rPr lang="nl-BE" sz="3200" dirty="0"/>
              <a:t>mondeling examen/presentaties</a:t>
            </a:r>
          </a:p>
          <a:p>
            <a:r>
              <a:rPr lang="nl-BE" sz="3200" dirty="0"/>
              <a:t>papers (groepspapers, individuele papers)</a:t>
            </a:r>
          </a:p>
          <a:p>
            <a:r>
              <a:rPr lang="nl-BE" sz="3200" dirty="0"/>
              <a:t>participatie tutorials </a:t>
            </a:r>
          </a:p>
          <a:p>
            <a:r>
              <a:rPr lang="nl-BE" sz="3200" dirty="0"/>
              <a:t>opdrachten</a:t>
            </a:r>
          </a:p>
          <a:p>
            <a:r>
              <a:rPr lang="nl-BE" sz="3200" dirty="0"/>
              <a:t>persoonlijk werk</a:t>
            </a:r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r>
              <a:rPr lang="nl-BE" sz="3200" b="1" dirty="0"/>
              <a:t>Per semester:</a:t>
            </a:r>
          </a:p>
          <a:p>
            <a:pPr>
              <a:defRPr/>
            </a:pPr>
            <a:r>
              <a:rPr lang="nl-BE" sz="3200" dirty="0"/>
              <a:t>afgewerkte gehelen</a:t>
            </a:r>
          </a:p>
          <a:p>
            <a:pPr>
              <a:defRPr/>
            </a:pPr>
            <a:r>
              <a:rPr lang="nl-BE" sz="3200" dirty="0"/>
              <a:t>resultaten worden bekend gemaakt</a:t>
            </a:r>
          </a:p>
          <a:p>
            <a:pPr>
              <a:defRPr/>
            </a:pPr>
            <a:r>
              <a:rPr lang="nl-BE" sz="3200" dirty="0"/>
              <a:t>deliberatie op het einde van het jaar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BE" sz="36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20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4893253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3582" y="789363"/>
            <a:ext cx="15705282" cy="863693"/>
          </a:xfrm>
        </p:spPr>
        <p:txBody>
          <a:bodyPr/>
          <a:lstStyle/>
          <a:p>
            <a:r>
              <a:rPr lang="nl-BE" sz="4000" u="none" dirty="0"/>
              <a:t>Locatie lessen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881" y="1761440"/>
            <a:ext cx="15699575" cy="6696000"/>
          </a:xfrm>
        </p:spPr>
        <p:txBody>
          <a:bodyPr>
            <a:normAutofit/>
          </a:bodyPr>
          <a:lstStyle/>
          <a:p>
            <a:pPr lvl="1">
              <a:defRPr/>
            </a:pPr>
            <a:endParaRPr lang="nl-BE" sz="3600" dirty="0"/>
          </a:p>
          <a:p>
            <a:pPr lvl="1">
              <a:defRPr/>
            </a:pPr>
            <a:r>
              <a:rPr lang="nl-BE" sz="3600" dirty="0"/>
              <a:t>campus UZ (grootste deel lessen)</a:t>
            </a:r>
          </a:p>
          <a:p>
            <a:pPr lvl="1">
              <a:defRPr/>
            </a:pPr>
            <a:r>
              <a:rPr lang="nl-BE" sz="3600" dirty="0"/>
              <a:t>campus Psychologie (Dunantlaan 2)</a:t>
            </a:r>
          </a:p>
          <a:p>
            <a:pPr lvl="1">
              <a:defRPr/>
            </a:pPr>
            <a:r>
              <a:rPr lang="nl-BE" sz="3600" dirty="0"/>
              <a:t>campus Sterre</a:t>
            </a:r>
          </a:p>
          <a:p>
            <a:pPr lvl="1">
              <a:defRPr/>
            </a:pPr>
            <a:r>
              <a:rPr lang="nl-BE" sz="3600" dirty="0"/>
              <a:t>campus Heymans (farmacie)</a:t>
            </a:r>
          </a:p>
          <a:p>
            <a:pPr marL="400050" lvl="1" indent="0">
              <a:buFontTx/>
              <a:buNone/>
              <a:defRPr/>
            </a:pPr>
            <a:endParaRPr lang="nl-BE" sz="3600" dirty="0"/>
          </a:p>
          <a:p>
            <a:pPr marL="0" indent="0">
              <a:buFontTx/>
              <a:buNone/>
              <a:defRPr/>
            </a:pPr>
            <a:endParaRPr lang="nl-BE" sz="3600" dirty="0"/>
          </a:p>
          <a:p>
            <a:pPr marL="0" indent="0">
              <a:buFontTx/>
              <a:buNone/>
              <a:defRPr/>
            </a:pPr>
            <a:r>
              <a:rPr lang="nl-BE" sz="3600" dirty="0"/>
              <a:t>Voor plattegrond van </a:t>
            </a:r>
            <a:r>
              <a:rPr lang="nl-BE" sz="3600" dirty="0">
                <a:hlinkClick r:id="rId2"/>
              </a:rPr>
              <a:t>campussen</a:t>
            </a:r>
            <a:endParaRPr lang="nl-BE" sz="3600" dirty="0"/>
          </a:p>
          <a:p>
            <a:pPr marL="0" indent="0">
              <a:buFontTx/>
              <a:buNone/>
              <a:defRPr/>
            </a:pPr>
            <a:endParaRPr lang="nl-BE" sz="3600" dirty="0"/>
          </a:p>
          <a:p>
            <a:pPr>
              <a:defRPr/>
            </a:pPr>
            <a:endParaRPr lang="nl-BE" sz="3600" dirty="0"/>
          </a:p>
          <a:p>
            <a:endParaRPr lang="nl-BE" sz="36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21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4116466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6696" y="680492"/>
            <a:ext cx="15705282" cy="863693"/>
          </a:xfrm>
        </p:spPr>
        <p:txBody>
          <a:bodyPr/>
          <a:lstStyle/>
          <a:p>
            <a:r>
              <a:rPr lang="nl-BE" sz="4000" u="none" dirty="0"/>
              <a:t>locatie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36574" y="1933995"/>
            <a:ext cx="6792196" cy="66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3600" b="1" dirty="0"/>
              <a:t>Bereikbaarheid UZ </a:t>
            </a:r>
            <a:r>
              <a:rPr lang="nl-BE" sz="3600" dirty="0">
                <a:hlinkClick r:id="rId2"/>
              </a:rPr>
              <a:t>https://uzgent.be/wegwijs/naar-het-uz-gent</a:t>
            </a:r>
            <a:endParaRPr lang="nl-BE" sz="3600" dirty="0"/>
          </a:p>
          <a:p>
            <a:pPr marL="0" indent="0">
              <a:buNone/>
            </a:pPr>
            <a:endParaRPr lang="nl-BE" sz="3600" dirty="0"/>
          </a:p>
          <a:p>
            <a:pPr marL="0" indent="0">
              <a:buNone/>
            </a:pPr>
            <a:endParaRPr lang="nl-BE" sz="3600" dirty="0"/>
          </a:p>
          <a:p>
            <a:endParaRPr lang="nl-BE" sz="36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22</a:t>
            </a:fld>
            <a:endParaRPr lang="nl-BE" noProof="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713"/>
          <a:stretch/>
        </p:blipFill>
        <p:spPr bwMode="auto">
          <a:xfrm>
            <a:off x="8530847" y="176542"/>
            <a:ext cx="8430989" cy="8917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8250" y="5126636"/>
            <a:ext cx="4026580" cy="2695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32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6696" y="439652"/>
            <a:ext cx="15705282" cy="863693"/>
          </a:xfrm>
        </p:spPr>
        <p:txBody>
          <a:bodyPr/>
          <a:lstStyle/>
          <a:p>
            <a:r>
              <a:rPr lang="nl-BE" sz="4000" u="none" dirty="0"/>
              <a:t>inschrijven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39100" y="1778024"/>
            <a:ext cx="15699575" cy="6696000"/>
          </a:xfrm>
        </p:spPr>
        <p:txBody>
          <a:bodyPr>
            <a:normAutofit fontScale="85000" lnSpcReduction="20000"/>
          </a:bodyPr>
          <a:lstStyle/>
          <a:p>
            <a:pPr marL="85725" indent="0">
              <a:buNone/>
              <a:defRPr/>
            </a:pPr>
            <a:r>
              <a:rPr lang="nl-BE" sz="4000" dirty="0"/>
              <a:t>Info over start inschrijvingen, studiegeld… </a:t>
            </a:r>
            <a:r>
              <a:rPr lang="nl-BE" sz="3600" b="1" dirty="0"/>
              <a:t> </a:t>
            </a:r>
          </a:p>
          <a:p>
            <a:pPr marL="85725" indent="0">
              <a:buNone/>
              <a:defRPr/>
            </a:pPr>
            <a:r>
              <a:rPr lang="nl-BE" sz="3600" dirty="0">
                <a:hlinkClick r:id="rId2"/>
              </a:rPr>
              <a:t>https://www.ugent.be/student/nl/administratie/inschrijven</a:t>
            </a:r>
            <a:endParaRPr lang="nl-BE" sz="3600" dirty="0"/>
          </a:p>
          <a:p>
            <a:pPr marL="85725" indent="0">
              <a:buNone/>
              <a:defRPr/>
            </a:pPr>
            <a:endParaRPr lang="nl-BE" sz="3600" b="1" dirty="0"/>
          </a:p>
          <a:p>
            <a:pPr marL="0" indent="-304800">
              <a:buNone/>
              <a:defRPr/>
            </a:pPr>
            <a:r>
              <a:rPr lang="nl-BE" sz="4000" dirty="0"/>
              <a:t>Inschrijvingsprocedure: </a:t>
            </a:r>
          </a:p>
          <a:p>
            <a:pPr marL="0" indent="-304800">
              <a:buNone/>
              <a:defRPr/>
            </a:pPr>
            <a:r>
              <a:rPr lang="nl-BE" sz="4000" dirty="0"/>
              <a:t>Stap 1: online inschrijvingsaanvraag (kan vanaf nu)</a:t>
            </a:r>
          </a:p>
          <a:p>
            <a:pPr marL="0" indent="-304800">
              <a:buNone/>
              <a:defRPr/>
            </a:pPr>
            <a:r>
              <a:rPr lang="nl-BE" sz="4000" dirty="0"/>
              <a:t>Stap 2: definitieve inschrijving: tussen 1 aug en 18 sept: online finaliseren van inschrijving</a:t>
            </a:r>
          </a:p>
          <a:p>
            <a:pPr marL="0" indent="-304800">
              <a:buNone/>
              <a:defRPr/>
            </a:pPr>
            <a:endParaRPr lang="nl-BE" sz="4000" dirty="0"/>
          </a:p>
          <a:p>
            <a:pPr marL="0" indent="-304800">
              <a:buNone/>
              <a:defRPr/>
            </a:pPr>
            <a:r>
              <a:rPr lang="nl-BE" sz="4000" dirty="0"/>
              <a:t>Bij inschrijving melden welk soort traject!</a:t>
            </a:r>
          </a:p>
          <a:p>
            <a:pPr lvl="2">
              <a:defRPr/>
            </a:pPr>
            <a:r>
              <a:rPr lang="nl-BE" sz="3600" dirty="0"/>
              <a:t>voltijds modeltraject</a:t>
            </a:r>
          </a:p>
          <a:p>
            <a:pPr lvl="2">
              <a:defRPr/>
            </a:pPr>
            <a:r>
              <a:rPr lang="nl-BE" sz="3600" dirty="0"/>
              <a:t>deeltijds modeltraject</a:t>
            </a:r>
          </a:p>
          <a:p>
            <a:pPr lvl="2">
              <a:defRPr/>
            </a:pPr>
            <a:r>
              <a:rPr lang="nl-BE" sz="3600" dirty="0"/>
              <a:t>geïndividualiseerd traject</a:t>
            </a:r>
          </a:p>
          <a:p>
            <a:pPr marL="85725" indent="0">
              <a:buNone/>
              <a:defRPr/>
            </a:pPr>
            <a:endParaRPr lang="nl-BE" sz="3600" dirty="0"/>
          </a:p>
          <a:p>
            <a:pPr marL="85725" indent="0">
              <a:buNone/>
              <a:defRPr/>
            </a:pPr>
            <a:r>
              <a:rPr lang="nl-BE" sz="3600" dirty="0">
                <a:hlinkClick r:id="rId3"/>
              </a:rPr>
              <a:t>Inschrijvingsgeld</a:t>
            </a:r>
            <a:endParaRPr lang="nl-BE" sz="3600" dirty="0"/>
          </a:p>
          <a:p>
            <a:pPr lvl="2">
              <a:defRPr/>
            </a:pPr>
            <a:endParaRPr lang="nl-BE" sz="3600" dirty="0"/>
          </a:p>
          <a:p>
            <a:endParaRPr lang="nl-BE" sz="36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23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7900251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696" y="544586"/>
            <a:ext cx="15705282" cy="863693"/>
          </a:xfrm>
        </p:spPr>
        <p:txBody>
          <a:bodyPr/>
          <a:lstStyle/>
          <a:p>
            <a:r>
              <a:rPr lang="en-US" sz="4000" u="none" dirty="0"/>
              <a:t>AANTAL GENERATIESTUDENTEN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169284"/>
              </p:ext>
            </p:extLst>
          </p:nvPr>
        </p:nvGraphicFramePr>
        <p:xfrm>
          <a:off x="1599060" y="2151346"/>
          <a:ext cx="11937058" cy="5523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2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12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33337">
                  <a:extLst>
                    <a:ext uri="{9D8B030D-6E8A-4147-A177-3AD203B41FA5}">
                      <a16:colId xmlns:a16="http://schemas.microsoft.com/office/drawing/2014/main" val="3310168034"/>
                    </a:ext>
                  </a:extLst>
                </a:gridCol>
                <a:gridCol w="2353456">
                  <a:extLst>
                    <a:ext uri="{9D8B030D-6E8A-4147-A177-3AD203B41FA5}">
                      <a16:colId xmlns:a16="http://schemas.microsoft.com/office/drawing/2014/main" val="1698860656"/>
                    </a:ext>
                  </a:extLst>
                </a:gridCol>
                <a:gridCol w="1454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29648">
                <a:tc>
                  <a:txBody>
                    <a:bodyPr/>
                    <a:lstStyle/>
                    <a:p>
                      <a:pPr marL="0" marR="0" lvl="0" indent="0" algn="ctr" defTabSz="13003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2800" dirty="0">
                        <a:latin typeface="UGent Panno Text Medium" panose="02000606040000040003" pitchFamily="2" charset="0"/>
                      </a:endParaRPr>
                    </a:p>
                    <a:p>
                      <a:pPr marL="0" marR="0" lvl="0" indent="0" algn="ctr" defTabSz="13003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2800" dirty="0">
                          <a:latin typeface="UGent Panno Text Medium" panose="02000606040000040003" pitchFamily="2" charset="0"/>
                        </a:rPr>
                        <a:t>Academiejaar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nl-BE" sz="2800" b="1" dirty="0">
                        <a:solidFill>
                          <a:srgbClr val="FFFFFF"/>
                        </a:solidFill>
                        <a:effectLst/>
                        <a:latin typeface="UGent Panno Text Medium" panose="02000606040000040003" pitchFamily="2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2800" b="1" dirty="0">
                          <a:solidFill>
                            <a:srgbClr val="FFFFFF"/>
                          </a:solidFill>
                          <a:effectLst/>
                          <a:latin typeface="UGent Panno Text Medium" panose="02000606040000040003" pitchFamily="2" charset="0"/>
                          <a:ea typeface="Times New Roman"/>
                          <a:cs typeface="Times New Roman"/>
                        </a:rPr>
                        <a:t>Schakeljaar</a:t>
                      </a:r>
                      <a:endParaRPr lang="en-US" sz="2800" dirty="0">
                        <a:solidFill>
                          <a:srgbClr val="FFFFFF"/>
                        </a:solidFill>
                        <a:effectLst/>
                        <a:latin typeface="UGent Panno Text Medium" panose="02000606040000040003" pitchFamily="2" charset="0"/>
                        <a:ea typeface="ＭＳ 明朝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2800" b="1" dirty="0">
                          <a:solidFill>
                            <a:srgbClr val="FFFFFF"/>
                          </a:solidFill>
                          <a:effectLst/>
                          <a:latin typeface="UGent Panno Text Medium" panose="02000606040000040003" pitchFamily="2" charset="0"/>
                          <a:ea typeface="Times New Roman"/>
                          <a:cs typeface="Times New Roman"/>
                        </a:rPr>
                        <a:t>Masterjaar</a:t>
                      </a:r>
                      <a:br>
                        <a:rPr lang="nl-BE" sz="2800" b="1" dirty="0">
                          <a:solidFill>
                            <a:srgbClr val="FFFFFF"/>
                          </a:solidFill>
                          <a:effectLst/>
                          <a:latin typeface="UGent Panno Text Medium" panose="02000606040000040003" pitchFamily="2" charset="0"/>
                          <a:ea typeface="Times New Roman"/>
                          <a:cs typeface="Times New Roman"/>
                        </a:rPr>
                      </a:br>
                      <a:endParaRPr lang="en-US" sz="2800" dirty="0">
                        <a:solidFill>
                          <a:srgbClr val="FFFFFF"/>
                        </a:solidFill>
                        <a:effectLst/>
                        <a:latin typeface="UGent Panno Text Medium" panose="02000606040000040003" pitchFamily="2" charset="0"/>
                        <a:ea typeface="ＭＳ 明朝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2800" b="1" dirty="0">
                          <a:solidFill>
                            <a:srgbClr val="FFFFFF"/>
                          </a:solidFill>
                          <a:effectLst/>
                          <a:latin typeface="UGent Panno Text Medium" panose="02000606040000040003" pitchFamily="2" charset="0"/>
                          <a:ea typeface="Times New Roman"/>
                          <a:cs typeface="Times New Roman"/>
                        </a:rPr>
                        <a:t>Scha + ma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2800" b="1" dirty="0">
                          <a:solidFill>
                            <a:srgbClr val="FFFFFF"/>
                          </a:solidFill>
                          <a:effectLst/>
                          <a:latin typeface="UGent Panno Text Medium" panose="02000606040000040003" pitchFamily="2" charset="0"/>
                          <a:ea typeface="Times New Roman"/>
                          <a:cs typeface="Times New Roman"/>
                        </a:rPr>
                        <a:t>afwerken scha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2800" b="1" dirty="0">
                          <a:solidFill>
                            <a:srgbClr val="FFFFFF"/>
                          </a:solidFill>
                          <a:effectLst/>
                          <a:latin typeface="UGent Panno Text Medium" panose="02000606040000040003" pitchFamily="2" charset="0"/>
                          <a:ea typeface="Times New Roman"/>
                          <a:cs typeface="Times New Roman"/>
                        </a:rPr>
                        <a:t>afwerken Ma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2800" b="1" dirty="0">
                          <a:solidFill>
                            <a:srgbClr val="FFFFFF"/>
                          </a:solidFill>
                          <a:effectLst/>
                          <a:latin typeface="UGent Panno Text Medium" panose="02000606040000040003" pitchFamily="2" charset="0"/>
                          <a:ea typeface="Times New Roman"/>
                          <a:cs typeface="Times New Roman"/>
                        </a:rPr>
                        <a:t>Voorbereidings-</a:t>
                      </a:r>
                      <a:br>
                        <a:rPr lang="nl-BE" sz="2800" b="1" dirty="0">
                          <a:solidFill>
                            <a:srgbClr val="FFFFFF"/>
                          </a:solidFill>
                          <a:effectLst/>
                          <a:latin typeface="UGent Panno Text Medium" panose="02000606040000040003" pitchFamily="2" charset="0"/>
                          <a:ea typeface="Times New Roman"/>
                          <a:cs typeface="Times New Roman"/>
                        </a:rPr>
                      </a:br>
                      <a:r>
                        <a:rPr lang="nl-BE" sz="2800" b="1" dirty="0">
                          <a:solidFill>
                            <a:srgbClr val="FFFFFF"/>
                          </a:solidFill>
                          <a:effectLst/>
                          <a:latin typeface="UGent Panno Text Medium" panose="02000606040000040003" pitchFamily="2" charset="0"/>
                          <a:ea typeface="Times New Roman"/>
                          <a:cs typeface="Times New Roman"/>
                        </a:rPr>
                        <a:t>jaar+ masterjaar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nl-BE" sz="2800" b="1" dirty="0">
                        <a:solidFill>
                          <a:srgbClr val="FFFFFF"/>
                        </a:solidFill>
                        <a:effectLst/>
                        <a:latin typeface="UGent Panno Text Medium" panose="02000606040000040003" pitchFamily="2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BE" sz="2800" b="1" dirty="0">
                          <a:solidFill>
                            <a:srgbClr val="FFFFFF"/>
                          </a:solidFill>
                          <a:effectLst/>
                          <a:latin typeface="UGent Panno Text Medium" panose="02000606040000040003" pitchFamily="2" charset="0"/>
                          <a:ea typeface="Times New Roman"/>
                          <a:cs typeface="Times New Roman"/>
                        </a:rPr>
                        <a:t>TOTAAL </a:t>
                      </a:r>
                      <a:endParaRPr lang="en-US" sz="2800" dirty="0">
                        <a:solidFill>
                          <a:srgbClr val="FFFFFF"/>
                        </a:solidFill>
                        <a:effectLst/>
                        <a:latin typeface="UGent Panno Text Medium" panose="02000606040000040003" pitchFamily="2" charset="0"/>
                        <a:ea typeface="ＭＳ 明朝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996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nl-BE" sz="2800" b="0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/>
                          <a:cs typeface="Times New Roman"/>
                        </a:rPr>
                        <a:t>2015-2016</a:t>
                      </a:r>
                      <a:endParaRPr lang="en-US" sz="2800" b="0" dirty="0">
                        <a:effectLst/>
                        <a:latin typeface="UGent Panno Text Medium" panose="02000606040000040003" pitchFamily="2" charset="0"/>
                        <a:ea typeface="ＭＳ 明朝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nl-BE" sz="2800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/>
                          <a:cs typeface="Times New Roman"/>
                        </a:rPr>
                        <a:t>32  </a:t>
                      </a:r>
                      <a:endParaRPr lang="en-US" sz="2800" dirty="0">
                        <a:effectLst/>
                        <a:latin typeface="UGent Panno Text Medium" panose="02000606040000040003" pitchFamily="2" charset="0"/>
                        <a:ea typeface="ＭＳ 明朝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nl-BE" sz="2800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/>
                          <a:cs typeface="Times New Roman"/>
                        </a:rPr>
                        <a:t>73</a:t>
                      </a:r>
                      <a:endParaRPr lang="en-US" sz="2800" dirty="0">
                        <a:effectLst/>
                        <a:latin typeface="UGent Panno Text Medium" panose="02000606040000040003" pitchFamily="2" charset="0"/>
                        <a:ea typeface="ＭＳ 明朝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nl-BE" sz="2800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/>
                          <a:cs typeface="Times New Roman"/>
                        </a:rPr>
                        <a:t>14</a:t>
                      </a:r>
                      <a:endParaRPr lang="en-US" sz="2800" dirty="0">
                        <a:effectLst/>
                        <a:latin typeface="UGent Panno Text Medium" panose="02000606040000040003" pitchFamily="2" charset="0"/>
                        <a:ea typeface="ＭＳ 明朝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nl-BE" sz="2800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 dirty="0">
                        <a:effectLst/>
                        <a:latin typeface="UGent Panno Text Medium" panose="02000606040000040003" pitchFamily="2" charset="0"/>
                        <a:ea typeface="ＭＳ 明朝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nl-BE" sz="2800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/>
                          <a:cs typeface="Times New Roman"/>
                        </a:rPr>
                        <a:t>121</a:t>
                      </a:r>
                      <a:endParaRPr lang="en-US" sz="2800" dirty="0">
                        <a:effectLst/>
                        <a:latin typeface="UGent Panno Text Medium" panose="02000606040000040003" pitchFamily="2" charset="0"/>
                        <a:ea typeface="ＭＳ 明朝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996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nl-BE" sz="2800" b="0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/>
                          <a:cs typeface="Times New Roman"/>
                        </a:rPr>
                        <a:t>2016-2017</a:t>
                      </a:r>
                      <a:endParaRPr lang="en-US" sz="2800" b="0" dirty="0">
                        <a:effectLst/>
                        <a:latin typeface="UGent Panno Text Medium" panose="02000606040000040003" pitchFamily="2" charset="0"/>
                        <a:ea typeface="ＭＳ 明朝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nl-BE" sz="2800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/>
                          <a:cs typeface="Times New Roman"/>
                        </a:rPr>
                        <a:t>42</a:t>
                      </a:r>
                      <a:endParaRPr lang="en-US" sz="2800" dirty="0">
                        <a:effectLst/>
                        <a:latin typeface="UGent Panno Text Medium" panose="02000606040000040003" pitchFamily="2" charset="0"/>
                        <a:ea typeface="ＭＳ 明朝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nl-BE" sz="2800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/>
                          <a:cs typeface="Times New Roman"/>
                        </a:rPr>
                        <a:t>43</a:t>
                      </a:r>
                      <a:endParaRPr lang="en-US" sz="2800" dirty="0">
                        <a:effectLst/>
                        <a:latin typeface="UGent Panno Text Medium" panose="02000606040000040003" pitchFamily="2" charset="0"/>
                        <a:ea typeface="ＭＳ 明朝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nl-BE" sz="2800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/>
                          <a:cs typeface="Times New Roman"/>
                        </a:rPr>
                        <a:t>14</a:t>
                      </a:r>
                      <a:endParaRPr lang="en-US" sz="2800" dirty="0">
                        <a:effectLst/>
                        <a:latin typeface="UGent Panno Text Medium" panose="02000606040000040003" pitchFamily="2" charset="0"/>
                        <a:ea typeface="ＭＳ 明朝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nl-BE" sz="2800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 dirty="0">
                        <a:effectLst/>
                        <a:latin typeface="UGent Panno Text Medium" panose="02000606040000040003" pitchFamily="2" charset="0"/>
                        <a:ea typeface="ＭＳ 明朝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nl-BE" sz="2800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/>
                          <a:cs typeface="Times New Roman"/>
                        </a:rPr>
                        <a:t>101</a:t>
                      </a:r>
                      <a:endParaRPr lang="en-US" sz="2800" dirty="0">
                        <a:effectLst/>
                        <a:latin typeface="UGent Panno Text Medium" panose="02000606040000040003" pitchFamily="2" charset="0"/>
                        <a:ea typeface="ＭＳ 明朝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1996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UGent Panno Text Medium" panose="02000606040000040003" pitchFamily="2" charset="0"/>
                          <a:ea typeface="ＭＳ 明朝"/>
                          <a:cs typeface="Times New Roman"/>
                        </a:rPr>
                        <a:t>2017-2018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UGent Panno Text Medium" panose="02000606040000040003" pitchFamily="2" charset="0"/>
                          <a:ea typeface="ＭＳ 明朝"/>
                          <a:cs typeface="Times New Roman"/>
                        </a:rPr>
                        <a:t>43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UGent Panno Text Medium" panose="02000606040000040003" pitchFamily="2" charset="0"/>
                          <a:ea typeface="ＭＳ 明朝"/>
                          <a:cs typeface="Times New Roman"/>
                        </a:rPr>
                        <a:t>57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UGent Panno Text Medium" panose="02000606040000040003" pitchFamily="2" charset="0"/>
                          <a:ea typeface="ＭＳ 明朝"/>
                          <a:cs typeface="Times New Roman"/>
                        </a:rPr>
                        <a:t>18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UGent Panno Text Medium" panose="02000606040000040003" pitchFamily="2" charset="0"/>
                          <a:ea typeface="ＭＳ 明朝"/>
                          <a:cs typeface="Times New Roman"/>
                        </a:rPr>
                        <a:t>2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UGent Panno Text Medium" panose="02000606040000040003" pitchFamily="2" charset="0"/>
                          <a:ea typeface="ＭＳ 明朝"/>
                          <a:cs typeface="Times New Roman"/>
                        </a:rPr>
                        <a:t>120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1996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UGent Panno Text Medium" panose="02000606040000040003" pitchFamily="2" charset="0"/>
                          <a:ea typeface="ＭＳ 明朝"/>
                          <a:cs typeface="Times New Roman"/>
                        </a:rPr>
                        <a:t>2018-2019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UGent Panno Text Medium" panose="02000606040000040003" pitchFamily="2" charset="0"/>
                          <a:ea typeface="ＭＳ 明朝"/>
                          <a:cs typeface="Times New Roman"/>
                        </a:rPr>
                        <a:t>69 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UGent Panno Text Medium" panose="02000606040000040003" pitchFamily="2" charset="0"/>
                          <a:ea typeface="ＭＳ 明朝"/>
                          <a:cs typeface="Times New Roman"/>
                        </a:rPr>
                        <a:t>64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UGent Panno Text Medium" panose="02000606040000040003" pitchFamily="2" charset="0"/>
                          <a:ea typeface="ＭＳ 明朝"/>
                          <a:cs typeface="Times New Roman"/>
                        </a:rPr>
                        <a:t>12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UGent Panno Text Medium" panose="02000606040000040003" pitchFamily="2" charset="0"/>
                          <a:ea typeface="ＭＳ 明朝"/>
                          <a:cs typeface="Times New Roman"/>
                        </a:rPr>
                        <a:t>4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UGent Panno Text Medium" panose="02000606040000040003" pitchFamily="2" charset="0"/>
                          <a:ea typeface="ＭＳ 明朝"/>
                          <a:cs typeface="Times New Roman"/>
                        </a:rPr>
                        <a:t>149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10557292"/>
                  </a:ext>
                </a:extLst>
              </a:tr>
              <a:tr h="541996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UGent Panno Text Medium" panose="02000606040000040003" pitchFamily="2" charset="0"/>
                          <a:ea typeface="ＭＳ 明朝"/>
                          <a:cs typeface="Times New Roman"/>
                        </a:rPr>
                        <a:t>2019-2020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UGent Panno Text Medium" panose="02000606040000040003" pitchFamily="2" charset="0"/>
                          <a:ea typeface="ＭＳ 明朝"/>
                          <a:cs typeface="Times New Roman"/>
                        </a:rPr>
                        <a:t>71 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UGent Panno Text Medium" panose="02000606040000040003" pitchFamily="2" charset="0"/>
                          <a:ea typeface="ＭＳ 明朝"/>
                          <a:cs typeface="Times New Roman"/>
                        </a:rPr>
                        <a:t>59</a:t>
                      </a:r>
                      <a:r>
                        <a:rPr lang="en-US" sz="2800" baseline="0" dirty="0">
                          <a:effectLst/>
                          <a:latin typeface="UGent Panno Text Medium" panose="02000606040000040003" pitchFamily="2" charset="0"/>
                          <a:ea typeface="ＭＳ 明朝"/>
                          <a:cs typeface="Times New Roman"/>
                        </a:rPr>
                        <a:t> </a:t>
                      </a:r>
                      <a:endParaRPr lang="en-US" sz="2800" dirty="0">
                        <a:effectLst/>
                        <a:latin typeface="UGent Panno Text Medium" panose="02000606040000040003" pitchFamily="2" charset="0"/>
                        <a:ea typeface="ＭＳ 明朝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UGent Panno Text Medium" panose="02000606040000040003" pitchFamily="2" charset="0"/>
                          <a:ea typeface="ＭＳ 明朝"/>
                          <a:cs typeface="Times New Roman"/>
                        </a:rPr>
                        <a:t>30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UGent Panno Text Medium" panose="02000606040000040003" pitchFamily="2" charset="0"/>
                          <a:ea typeface="ＭＳ 明朝"/>
                          <a:cs typeface="Times New Roman"/>
                        </a:rPr>
                        <a:t>13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UGent Panno Text Medium" panose="02000606040000040003" pitchFamily="2" charset="0"/>
                          <a:ea typeface="ＭＳ 明朝"/>
                          <a:cs typeface="Times New Roman"/>
                        </a:rPr>
                        <a:t>173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47719879"/>
                  </a:ext>
                </a:extLst>
              </a:tr>
              <a:tr h="541996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UGent Panno Text Medium" panose="02000606040000040003" pitchFamily="2" charset="0"/>
                          <a:ea typeface="ＭＳ 明朝"/>
                          <a:cs typeface="Times New Roman"/>
                        </a:rPr>
                        <a:t>2020-2021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UGent Panno Text Medium" panose="02000606040000040003" pitchFamily="2" charset="0"/>
                          <a:ea typeface="ＭＳ 明朝"/>
                          <a:cs typeface="Times New Roman"/>
                        </a:rPr>
                        <a:t>66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UGent Panno Text Medium" panose="02000606040000040003" pitchFamily="2" charset="0"/>
                          <a:ea typeface="ＭＳ 明朝"/>
                          <a:cs typeface="Times New Roman"/>
                        </a:rPr>
                        <a:t>52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UGent Panno Text Medium" panose="02000606040000040003" pitchFamily="2" charset="0"/>
                          <a:ea typeface="ＭＳ 明朝"/>
                          <a:cs typeface="Times New Roman"/>
                        </a:rPr>
                        <a:t>46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UGent Panno Text Medium" panose="02000606040000040003" pitchFamily="2" charset="0"/>
                          <a:ea typeface="ＭＳ 明朝"/>
                          <a:cs typeface="Times New Roman"/>
                        </a:rPr>
                        <a:t>14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UGent Panno Text Medium" panose="02000606040000040003" pitchFamily="2" charset="0"/>
                          <a:ea typeface="ＭＳ 明朝"/>
                          <a:cs typeface="Times New Roman"/>
                        </a:rPr>
                        <a:t>178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592012611"/>
                  </a:ext>
                </a:extLst>
              </a:tr>
              <a:tr h="541996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UGent Panno Text Medium" panose="02000606040000040003" pitchFamily="2" charset="0"/>
                          <a:ea typeface="ＭＳ 明朝"/>
                          <a:cs typeface="Times New Roman"/>
                        </a:rPr>
                        <a:t>2021-2022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UGent Panno Text Medium" panose="02000606040000040003" pitchFamily="2" charset="0"/>
                          <a:ea typeface="ＭＳ 明朝"/>
                          <a:cs typeface="Times New Roman"/>
                        </a:rPr>
                        <a:t>60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UGent Panno Text Medium" panose="02000606040000040003" pitchFamily="2" charset="0"/>
                          <a:ea typeface="ＭＳ 明朝"/>
                          <a:cs typeface="Times New Roman"/>
                        </a:rPr>
                        <a:t>47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UGent Panno Text Medium" panose="02000606040000040003" pitchFamily="2" charset="0"/>
                          <a:ea typeface="ＭＳ 明朝"/>
                          <a:cs typeface="Times New Roman"/>
                        </a:rPr>
                        <a:t>50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UGent Panno Text Medium" panose="02000606040000040003" pitchFamily="2" charset="0"/>
                          <a:ea typeface="ＭＳ 明朝"/>
                          <a:cs typeface="Times New Roman"/>
                        </a:rPr>
                        <a:t>18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UGent Panno Text Medium" panose="02000606040000040003" pitchFamily="2" charset="0"/>
                          <a:ea typeface="ＭＳ 明朝"/>
                          <a:cs typeface="Times New Roman"/>
                        </a:rPr>
                        <a:t>175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89922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7194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6696" y="525131"/>
            <a:ext cx="15705282" cy="863693"/>
          </a:xfrm>
        </p:spPr>
        <p:txBody>
          <a:bodyPr/>
          <a:lstStyle/>
          <a:p>
            <a:r>
              <a:rPr lang="nl-BE" sz="4000" u="none" dirty="0"/>
              <a:t>contactgegevens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6020" y="1645453"/>
            <a:ext cx="15699575" cy="7303250"/>
          </a:xfrm>
        </p:spPr>
        <p:txBody>
          <a:bodyPr>
            <a:normAutofit fontScale="25000" lnSpcReduction="20000"/>
          </a:bodyPr>
          <a:lstStyle/>
          <a:p>
            <a:pPr marL="85725" indent="0" fontAlgn="base">
              <a:buNone/>
            </a:pPr>
            <a:r>
              <a:rPr lang="nl-BE" sz="9800" b="1" dirty="0"/>
              <a:t>Inhoudelijk</a:t>
            </a:r>
            <a:r>
              <a:rPr lang="nl-BE" sz="9800" dirty="0"/>
              <a:t>:</a:t>
            </a:r>
          </a:p>
          <a:p>
            <a:pPr marL="85725" indent="0" fontAlgn="base">
              <a:buNone/>
            </a:pPr>
            <a:r>
              <a:rPr lang="nl-BE" sz="9800" dirty="0"/>
              <a:t>Prof. dr. B. </a:t>
            </a:r>
            <a:r>
              <a:rPr lang="nl-BE" sz="9800" dirty="0" err="1"/>
              <a:t>Deforche</a:t>
            </a:r>
            <a:r>
              <a:rPr lang="nl-BE" sz="9800" dirty="0"/>
              <a:t> </a:t>
            </a:r>
          </a:p>
          <a:p>
            <a:pPr marL="85725" indent="0" fontAlgn="base">
              <a:buNone/>
            </a:pPr>
            <a:r>
              <a:rPr lang="nl-BE" sz="9800" dirty="0"/>
              <a:t>Opleidingscoördinator</a:t>
            </a:r>
          </a:p>
          <a:p>
            <a:pPr marL="85725" indent="0" fontAlgn="base">
              <a:buNone/>
            </a:pPr>
            <a:r>
              <a:rPr lang="nl-BE" sz="9800" dirty="0"/>
              <a:t>UZ 4 K3- Corneel Heymanslaan 10- 9000 Gent</a:t>
            </a:r>
          </a:p>
          <a:p>
            <a:pPr marL="85725" indent="0" fontAlgn="base">
              <a:buNone/>
            </a:pPr>
            <a:r>
              <a:rPr lang="nl-BE" sz="9800" dirty="0">
                <a:hlinkClick r:id="rId3"/>
              </a:rPr>
              <a:t>Benedicte.Deforche@UGent.be</a:t>
            </a:r>
            <a:endParaRPr lang="nl-BE" sz="9800" dirty="0"/>
          </a:p>
          <a:p>
            <a:pPr marL="85725" indent="0">
              <a:buNone/>
            </a:pPr>
            <a:endParaRPr lang="nl-BE" sz="9800" dirty="0"/>
          </a:p>
          <a:p>
            <a:pPr marL="85725" indent="0">
              <a:buNone/>
            </a:pPr>
            <a:r>
              <a:rPr lang="nl-BE" sz="9800" b="1" dirty="0"/>
              <a:t>Organisatorisch</a:t>
            </a:r>
            <a:r>
              <a:rPr lang="nl-BE" sz="9800" dirty="0"/>
              <a:t>:</a:t>
            </a:r>
          </a:p>
          <a:p>
            <a:pPr marL="0" indent="0">
              <a:buNone/>
            </a:pPr>
            <a:r>
              <a:rPr lang="fr-BE" sz="9800" dirty="0"/>
              <a:t> </a:t>
            </a:r>
            <a:r>
              <a:rPr lang="fr-BE" sz="9800" dirty="0" err="1"/>
              <a:t>Mevr</a:t>
            </a:r>
            <a:r>
              <a:rPr lang="fr-BE" sz="9800" dirty="0"/>
              <a:t>. Katelijne De Meyere </a:t>
            </a:r>
          </a:p>
          <a:p>
            <a:pPr marL="0" indent="0">
              <a:buNone/>
            </a:pPr>
            <a:r>
              <a:rPr lang="nl-NL" sz="9800" dirty="0"/>
              <a:t> Curriculummanager</a:t>
            </a:r>
            <a:endParaRPr lang="fr-BE" sz="9800" dirty="0"/>
          </a:p>
          <a:p>
            <a:pPr marL="0" indent="0">
              <a:buNone/>
            </a:pPr>
            <a:r>
              <a:rPr lang="nl-BE" sz="9800" dirty="0"/>
              <a:t> UZ Blok 3K3 (Decanaat) Corneel Heymanslaan 10- 9000 Gent</a:t>
            </a:r>
          </a:p>
          <a:p>
            <a:pPr marL="0" indent="0">
              <a:buNone/>
            </a:pPr>
            <a:r>
              <a:rPr lang="nl-BE" sz="9800" dirty="0"/>
              <a:t> T</a:t>
            </a:r>
            <a:r>
              <a:rPr lang="nl-NL" sz="9800" dirty="0"/>
              <a:t>el: 09/332 32 83</a:t>
            </a:r>
          </a:p>
          <a:p>
            <a:pPr marL="0" indent="0">
              <a:buNone/>
            </a:pPr>
            <a:r>
              <a:rPr lang="nl-NL" sz="9800" dirty="0">
                <a:hlinkClick r:id="rId4"/>
              </a:rPr>
              <a:t> Katelijne.DeMeyere@UGent.be</a:t>
            </a:r>
            <a:endParaRPr lang="nl-NL" sz="9800" dirty="0"/>
          </a:p>
          <a:p>
            <a:pPr marL="0" indent="0">
              <a:buNone/>
            </a:pPr>
            <a:r>
              <a:rPr lang="nl-NL" sz="9800" dirty="0"/>
              <a:t> Afwezig op vrijdag</a:t>
            </a:r>
            <a:endParaRPr lang="nl-BE" sz="9800" dirty="0"/>
          </a:p>
          <a:p>
            <a:pPr marL="85725" indent="0" fontAlgn="base">
              <a:buNone/>
            </a:pPr>
            <a:endParaRPr lang="nl-BE" sz="7500" dirty="0"/>
          </a:p>
          <a:p>
            <a:pPr marL="85725" indent="0" fontAlgn="base">
              <a:buNone/>
            </a:pPr>
            <a:endParaRPr lang="nl-BE" sz="7500" dirty="0"/>
          </a:p>
          <a:p>
            <a:pPr marL="85725" indent="0" fontAlgn="base">
              <a:buNone/>
            </a:pPr>
            <a:r>
              <a:rPr lang="nl-NL" sz="7500" i="1" dirty="0"/>
              <a:t> </a:t>
            </a:r>
            <a:endParaRPr lang="nl-BE" sz="7500" dirty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25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2352990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7118" y="595294"/>
            <a:ext cx="15705282" cy="863693"/>
          </a:xfrm>
        </p:spPr>
        <p:txBody>
          <a:bodyPr/>
          <a:lstStyle/>
          <a:p>
            <a:r>
              <a:rPr lang="nl-BE" sz="4000" u="none" dirty="0"/>
              <a:t>Info aan ouders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9549" y="2030943"/>
            <a:ext cx="15699575" cy="6696000"/>
          </a:xfrm>
        </p:spPr>
        <p:txBody>
          <a:bodyPr/>
          <a:lstStyle/>
          <a:p>
            <a:r>
              <a:rPr lang="nl-BE" sz="3200" dirty="0"/>
              <a:t>Wegens privacywetgeving mogen geen gegevens over studenten verstrekt worden aan derden (ook niet aan ouders)</a:t>
            </a:r>
          </a:p>
          <a:p>
            <a:r>
              <a:rPr lang="nl-NL" sz="3200" dirty="0"/>
              <a:t>Studies kunnen wel enigszins opgevolgd worden door ouders via </a:t>
            </a:r>
            <a:r>
              <a:rPr lang="nl-BE" sz="3200" dirty="0">
                <a:hlinkClick r:id="rId3"/>
              </a:rPr>
              <a:t>Opleiding en studie — Studentenportaal — Universiteit Gent (ugent.be) </a:t>
            </a:r>
            <a:r>
              <a:rPr lang="nl-BE" sz="3200" dirty="0"/>
              <a:t>&gt; opleiding en studie &gt; opvolgen studies door ouders</a:t>
            </a:r>
          </a:p>
          <a:p>
            <a:endParaRPr lang="nl-BE" sz="3200" dirty="0"/>
          </a:p>
          <a:p>
            <a:endParaRPr lang="nl-NL" sz="3200" dirty="0"/>
          </a:p>
          <a:p>
            <a:pPr marL="85725" indent="0">
              <a:buNone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26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4012255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6696" y="466765"/>
            <a:ext cx="15705282" cy="863693"/>
          </a:xfrm>
        </p:spPr>
        <p:txBody>
          <a:bodyPr>
            <a:normAutofit/>
          </a:bodyPr>
          <a:lstStyle/>
          <a:p>
            <a:r>
              <a:rPr lang="nl-BE" sz="4000" u="none" dirty="0"/>
              <a:t>De start van het studentenleven is een moment van loslaten</a:t>
            </a:r>
            <a:endParaRPr lang="en-US" sz="4000" u="non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03134" y="1916896"/>
            <a:ext cx="14954607" cy="5682159"/>
          </a:xfrm>
        </p:spPr>
        <p:txBody>
          <a:bodyPr>
            <a:normAutofit/>
          </a:bodyPr>
          <a:lstStyle/>
          <a:p>
            <a:r>
              <a:rPr lang="nl-BE" sz="3600" dirty="0"/>
              <a:t>Op eigen benen leren staan, gaat met vallen en opstaan</a:t>
            </a:r>
          </a:p>
          <a:p>
            <a:r>
              <a:rPr lang="nl-BE" sz="3600" dirty="0"/>
              <a:t>Je zoon of dochter leert onder andere omgaan met alcohol en drugs en de plek die deze middelen innemen in het studentenleven</a:t>
            </a:r>
          </a:p>
          <a:p>
            <a:r>
              <a:rPr lang="nl-BE" sz="3600" dirty="0"/>
              <a:t>Jouw rol als ouder is daarbij zeker nog niet uitgespeeld</a:t>
            </a:r>
          </a:p>
          <a:p>
            <a:r>
              <a:rPr lang="nl-BE" sz="3600" dirty="0"/>
              <a:t>Lees wat jij nog kan betekenen voor je student op </a:t>
            </a:r>
            <a:r>
              <a:rPr lang="nl-BE" sz="3600" dirty="0">
                <a:hlinkClick r:id="rId3"/>
              </a:rPr>
              <a:t>oudersvanstudenten.druglijn.be </a:t>
            </a:r>
            <a:endParaRPr lang="en-US" sz="36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B9749CD-A149-4091-957E-03816485966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43"/>
          <a:stretch/>
        </p:blipFill>
        <p:spPr>
          <a:xfrm>
            <a:off x="5111646" y="5354442"/>
            <a:ext cx="6279447" cy="413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9401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7118" y="719685"/>
            <a:ext cx="15705282" cy="863693"/>
          </a:xfrm>
        </p:spPr>
        <p:txBody>
          <a:bodyPr/>
          <a:lstStyle/>
          <a:p>
            <a:r>
              <a:rPr lang="nl-BE" sz="4000" u="none" dirty="0"/>
              <a:t>Nuttige links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27042" y="1702878"/>
            <a:ext cx="15699575" cy="6696000"/>
          </a:xfrm>
        </p:spPr>
        <p:txBody>
          <a:bodyPr>
            <a:normAutofit fontScale="92500" lnSpcReduction="20000"/>
          </a:bodyPr>
          <a:lstStyle/>
          <a:p>
            <a:pPr marL="85725" indent="0">
              <a:buNone/>
            </a:pPr>
            <a:r>
              <a:rPr lang="nl-NL" sz="3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tot Z gids</a:t>
            </a:r>
            <a:endParaRPr lang="nl-BE" sz="3200" dirty="0"/>
          </a:p>
          <a:p>
            <a:pPr marL="85725" indent="0">
              <a:buNone/>
            </a:pPr>
            <a:r>
              <a:rPr lang="nl-NL" sz="32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Opleidingssite</a:t>
            </a:r>
            <a:endParaRPr lang="nl-NL" sz="3200" dirty="0"/>
          </a:p>
          <a:p>
            <a:pPr marL="85725" indent="0">
              <a:buNone/>
            </a:pPr>
            <a:r>
              <a:rPr lang="nl-NL" sz="32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Onderwijs- en examenreglement</a:t>
            </a:r>
            <a:endParaRPr lang="nl-BE" sz="3200" dirty="0"/>
          </a:p>
          <a:p>
            <a:pPr marL="85725" indent="0">
              <a:buNone/>
            </a:pPr>
            <a:r>
              <a:rPr lang="en-US" sz="32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FSA</a:t>
            </a:r>
            <a:endParaRPr lang="nl-BE" sz="3200" dirty="0"/>
          </a:p>
          <a:p>
            <a:pPr marL="85725" indent="0">
              <a:buNone/>
            </a:pPr>
            <a:r>
              <a:rPr lang="nl-NL" sz="32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Studiebegeleiding</a:t>
            </a:r>
            <a:endParaRPr lang="nl-NL" sz="3200" dirty="0"/>
          </a:p>
          <a:p>
            <a:pPr marL="85725" indent="0">
              <a:buNone/>
            </a:pPr>
            <a:r>
              <a:rPr lang="nl-NL" sz="3200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Monitoraat</a:t>
            </a:r>
            <a:endParaRPr lang="nl-BE" sz="3200" dirty="0"/>
          </a:p>
          <a:p>
            <a:pPr marL="85725" indent="0">
              <a:buNone/>
            </a:pPr>
            <a:r>
              <a:rPr lang="nl-NL" sz="3200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Trajectbegeleider</a:t>
            </a:r>
            <a:endParaRPr lang="nl-NL" sz="3200" dirty="0"/>
          </a:p>
          <a:p>
            <a:pPr marL="85725" indent="0">
              <a:buNone/>
            </a:pPr>
            <a:r>
              <a:rPr lang="nl-NL" sz="3200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Leerkrediet</a:t>
            </a:r>
            <a:endParaRPr lang="nl-BE" sz="3200" dirty="0"/>
          </a:p>
          <a:p>
            <a:pPr marL="85725" indent="0">
              <a:buNone/>
            </a:pPr>
            <a:r>
              <a:rPr lang="nl-NL" sz="3200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Vlaams opleidingsverlof</a:t>
            </a:r>
            <a:endParaRPr lang="nl-BE" sz="3200" dirty="0"/>
          </a:p>
          <a:p>
            <a:pPr marL="85725" indent="0">
              <a:buNone/>
            </a:pPr>
            <a:r>
              <a:rPr lang="nl-NL" sz="3200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Vrijstellingen</a:t>
            </a:r>
            <a:endParaRPr lang="nl-BE" sz="3200" dirty="0"/>
          </a:p>
          <a:p>
            <a:pPr marL="85725" indent="0">
              <a:buNone/>
            </a:pPr>
            <a:r>
              <a:rPr lang="nl-BE" sz="3200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Studieadvies</a:t>
            </a:r>
            <a:endParaRPr lang="nl-BE" sz="3200" dirty="0"/>
          </a:p>
          <a:p>
            <a:pPr marL="85725" indent="0">
              <a:buNone/>
            </a:pPr>
            <a:r>
              <a:rPr lang="nl-BE" sz="3200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Dienstverlening studenten met functiebeperking</a:t>
            </a:r>
            <a:endParaRPr lang="nl-BE" sz="3200" u="sng" dirty="0"/>
          </a:p>
          <a:p>
            <a:pPr marL="85725" indent="0">
              <a:buNone/>
            </a:pPr>
            <a:r>
              <a:rPr lang="nl-NL" sz="3200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Sociale voorzieningen</a:t>
            </a:r>
            <a:endParaRPr lang="nl-BE" sz="3200" dirty="0"/>
          </a:p>
          <a:p>
            <a:pPr marL="85725" indent="0">
              <a:buNone/>
            </a:pPr>
            <a:r>
              <a:rPr lang="nl-NL" sz="3200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Taalondersteuning</a:t>
            </a:r>
            <a:endParaRPr lang="nl-BE" sz="3200" dirty="0"/>
          </a:p>
          <a:p>
            <a:pPr marL="85725" indent="0">
              <a:buNone/>
            </a:pPr>
            <a:endParaRPr lang="nl-BE" dirty="0"/>
          </a:p>
          <a:p>
            <a:pPr marL="85725" indent="0">
              <a:buNone/>
            </a:pPr>
            <a:endParaRPr lang="nl-BE" dirty="0"/>
          </a:p>
          <a:p>
            <a:pPr marL="85725" indent="0">
              <a:buNone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28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7680034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073" y="1743240"/>
            <a:ext cx="11245831" cy="5769600"/>
          </a:xfrm>
        </p:spPr>
        <p:txBody>
          <a:bodyPr/>
          <a:lstStyle/>
          <a:p>
            <a:r>
              <a:rPr lang="nl-BE" sz="3600" dirty="0"/>
              <a:t>Benedicte Deforche, Opleidingscoördinator</a:t>
            </a:r>
            <a:br>
              <a:rPr lang="nl-BE" dirty="0"/>
            </a:br>
            <a:r>
              <a:rPr lang="nl-BE" dirty="0"/>
              <a:t>Benedicte.Deforche@UGent.be</a:t>
            </a:r>
            <a:br>
              <a:rPr lang="nl-BE" dirty="0"/>
            </a:br>
            <a:br>
              <a:rPr lang="nl-BE" dirty="0"/>
            </a:br>
            <a:r>
              <a:rPr lang="nl-BE" sz="3600" dirty="0"/>
              <a:t>Katelijne De Meyere, Curriculummanager</a:t>
            </a:r>
            <a:br>
              <a:rPr lang="nl-BE" dirty="0"/>
            </a:br>
            <a:r>
              <a:rPr lang="nl-BE" dirty="0"/>
              <a:t>Katelijne.Demeyere@UGent.be</a:t>
            </a:r>
            <a:br>
              <a:rPr lang="nl-BE" dirty="0"/>
            </a:br>
            <a:br>
              <a:rPr lang="nl-BE" dirty="0"/>
            </a:br>
            <a:br>
              <a:rPr lang="nl-BE" dirty="0"/>
            </a:br>
            <a:r>
              <a:rPr lang="nl-BE" cap="all" dirty="0"/>
              <a:t>Opleiding gezondheidsbevordering</a:t>
            </a:r>
            <a:br>
              <a:rPr lang="nl-BE" cap="all" dirty="0"/>
            </a:br>
            <a:br>
              <a:rPr lang="nl-BE" dirty="0"/>
            </a:br>
            <a:r>
              <a:rPr lang="nl-BE" dirty="0"/>
              <a:t>www.ugent.be</a:t>
            </a:r>
            <a:br>
              <a:rPr lang="nl-BE" dirty="0"/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2783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3842" y="567697"/>
            <a:ext cx="15705282" cy="863693"/>
          </a:xfrm>
        </p:spPr>
        <p:txBody>
          <a:bodyPr/>
          <a:lstStyle/>
          <a:p>
            <a:r>
              <a:rPr lang="nl-BE" sz="4000" u="none" dirty="0"/>
              <a:t>Mogelijke studietrajecten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2825" y="2034772"/>
            <a:ext cx="15699575" cy="6696000"/>
          </a:xfrm>
        </p:spPr>
        <p:txBody>
          <a:bodyPr>
            <a:normAutofit/>
          </a:bodyPr>
          <a:lstStyle/>
          <a:p>
            <a:pPr marL="85725" indent="0">
              <a:buNone/>
              <a:defRPr/>
            </a:pPr>
            <a:r>
              <a:rPr lang="nl-BE" sz="3600" b="1" dirty="0"/>
              <a:t>1. Voltijds studeren</a:t>
            </a:r>
          </a:p>
          <a:p>
            <a:pPr marL="85725" indent="0">
              <a:buNone/>
              <a:defRPr/>
            </a:pPr>
            <a:endParaRPr lang="nl-BE" sz="3600" b="1" dirty="0"/>
          </a:p>
          <a:p>
            <a:pPr marL="457200" lvl="1" indent="0">
              <a:buNone/>
              <a:defRPr/>
            </a:pPr>
            <a:r>
              <a:rPr lang="nl-BE" sz="3300" dirty="0"/>
              <a:t>diplomacontract via </a:t>
            </a:r>
            <a:r>
              <a:rPr lang="nl-BE" sz="3300" b="1" u="sng" dirty="0"/>
              <a:t>voltijds modeltraject</a:t>
            </a:r>
          </a:p>
          <a:p>
            <a:pPr lvl="2">
              <a:defRPr/>
            </a:pPr>
            <a:r>
              <a:rPr lang="nl-BE" sz="3300" dirty="0"/>
              <a:t>schakeljaar: 62 SP in 1 jaar opnemen = voltijds modeltraject</a:t>
            </a:r>
          </a:p>
          <a:p>
            <a:pPr lvl="2">
              <a:defRPr/>
            </a:pPr>
            <a:r>
              <a:rPr lang="nl-BE" sz="3300" dirty="0"/>
              <a:t>masterjaar: 60 SP in 1 jaar opnemen = voltijds modeltraject</a:t>
            </a:r>
          </a:p>
          <a:p>
            <a:pPr lvl="2">
              <a:defRPr/>
            </a:pPr>
            <a:endParaRPr lang="nl-BE" sz="3300" dirty="0"/>
          </a:p>
          <a:p>
            <a:pPr lvl="2">
              <a:defRPr/>
            </a:pPr>
            <a:endParaRPr lang="nl-BE" sz="3300" dirty="0"/>
          </a:p>
          <a:p>
            <a:pPr lvl="2">
              <a:defRPr/>
            </a:pPr>
            <a:endParaRPr lang="nl-BE" sz="3600" dirty="0"/>
          </a:p>
          <a:p>
            <a:pPr marL="914400" lvl="2" indent="0">
              <a:buFontTx/>
              <a:buNone/>
              <a:defRPr/>
            </a:pPr>
            <a:endParaRPr lang="nl-BE" sz="3600" dirty="0"/>
          </a:p>
          <a:p>
            <a:pPr lvl="2">
              <a:defRPr/>
            </a:pPr>
            <a:endParaRPr lang="nl-BE" sz="36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3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557418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7118" y="517472"/>
            <a:ext cx="15705282" cy="863693"/>
          </a:xfrm>
        </p:spPr>
        <p:txBody>
          <a:bodyPr/>
          <a:lstStyle/>
          <a:p>
            <a:r>
              <a:rPr lang="nl-BE" sz="4000" u="none" dirty="0"/>
              <a:t>Mogelijke studietrajecten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5825" y="1816934"/>
            <a:ext cx="15699575" cy="6696000"/>
          </a:xfrm>
        </p:spPr>
        <p:txBody>
          <a:bodyPr>
            <a:normAutofit fontScale="77500" lnSpcReduction="20000"/>
          </a:bodyPr>
          <a:lstStyle/>
          <a:p>
            <a:pPr marL="85725" indent="0">
              <a:buNone/>
              <a:defRPr/>
            </a:pPr>
            <a:r>
              <a:rPr lang="nl-BE" sz="4600" b="1" dirty="0"/>
              <a:t>2. Studies spreiden</a:t>
            </a:r>
          </a:p>
          <a:p>
            <a:pPr marL="85725" indent="0">
              <a:buNone/>
              <a:defRPr/>
            </a:pPr>
            <a:endParaRPr lang="nl-BE" sz="4200" b="1" dirty="0"/>
          </a:p>
          <a:p>
            <a:pPr marL="457200" lvl="1" indent="0">
              <a:buFontTx/>
              <a:buNone/>
              <a:defRPr/>
            </a:pPr>
            <a:r>
              <a:rPr lang="nl-BE" sz="4200" dirty="0"/>
              <a:t>Diplomacontract via </a:t>
            </a:r>
            <a:r>
              <a:rPr lang="nl-BE" sz="4200" b="1" u="sng" dirty="0"/>
              <a:t>deeltijds modeltraject </a:t>
            </a:r>
            <a:r>
              <a:rPr lang="nl-BE" sz="4200" dirty="0"/>
              <a:t>(vast traject)</a:t>
            </a:r>
          </a:p>
          <a:p>
            <a:pPr marL="1305775" lvl="2" indent="0">
              <a:buNone/>
              <a:defRPr/>
            </a:pPr>
            <a:r>
              <a:rPr lang="nl-BE" sz="4200" dirty="0"/>
              <a:t>Schakeljaar: 62 SP</a:t>
            </a:r>
          </a:p>
          <a:p>
            <a:pPr lvl="3">
              <a:defRPr/>
            </a:pPr>
            <a:r>
              <a:rPr lang="nl-BE" sz="4200" dirty="0"/>
              <a:t>34 SP in jaar 1 van schakel (zie kolom MT2 op slide 20 andere presentatie) </a:t>
            </a:r>
          </a:p>
          <a:p>
            <a:pPr lvl="3">
              <a:defRPr/>
            </a:pPr>
            <a:r>
              <a:rPr lang="nl-BE" sz="4200" dirty="0"/>
              <a:t>28 SP in jaar 2 van schakel (zie kolom MT2 op slide 20 andere presentatie) </a:t>
            </a:r>
          </a:p>
          <a:p>
            <a:pPr lvl="3">
              <a:defRPr/>
            </a:pPr>
            <a:endParaRPr lang="nl-BE" sz="4200" dirty="0"/>
          </a:p>
          <a:p>
            <a:pPr marL="1305775" lvl="2" indent="0">
              <a:buNone/>
              <a:defRPr/>
            </a:pPr>
            <a:r>
              <a:rPr lang="nl-BE" sz="4200" dirty="0"/>
              <a:t>Masterjaar: 60 SP</a:t>
            </a:r>
          </a:p>
          <a:p>
            <a:pPr lvl="3">
              <a:defRPr/>
            </a:pPr>
            <a:r>
              <a:rPr lang="nl-BE" sz="4200" dirty="0"/>
              <a:t>30 SP in jaar 1 van master (zie kolom MT2 op slide 21 andere presentatie) </a:t>
            </a:r>
          </a:p>
          <a:p>
            <a:pPr lvl="3">
              <a:defRPr/>
            </a:pPr>
            <a:r>
              <a:rPr lang="nl-BE" sz="4200" dirty="0"/>
              <a:t>30 SP in jaar 2 van master (zie kolom MT2 op slide 21 andere presentatie)</a:t>
            </a:r>
          </a:p>
          <a:p>
            <a:pPr marL="457200" lvl="1" indent="0">
              <a:buFontTx/>
              <a:buNone/>
              <a:defRPr/>
            </a:pPr>
            <a:endParaRPr lang="nl-BE" sz="2000" dirty="0"/>
          </a:p>
          <a:p>
            <a:pPr marL="457200" lvl="1" indent="0">
              <a:buFontTx/>
              <a:buNone/>
              <a:defRPr/>
            </a:pPr>
            <a:r>
              <a:rPr lang="nl-BE" sz="2000" dirty="0"/>
              <a:t> </a:t>
            </a:r>
            <a:endParaRPr lang="nl-BE" sz="2400" dirty="0"/>
          </a:p>
          <a:p>
            <a:pPr marL="914400" lvl="2" indent="0">
              <a:buFontTx/>
              <a:buNone/>
              <a:defRPr/>
            </a:pPr>
            <a:endParaRPr lang="nl-BE" dirty="0"/>
          </a:p>
          <a:p>
            <a:pPr>
              <a:buNone/>
              <a:defRPr/>
            </a:pPr>
            <a:r>
              <a:rPr lang="nl-BE" sz="2000" dirty="0"/>
              <a:t>		</a:t>
            </a:r>
          </a:p>
          <a:p>
            <a:pPr>
              <a:buNone/>
              <a:defRPr/>
            </a:pPr>
            <a:endParaRPr lang="nl-BE" sz="2000" dirty="0"/>
          </a:p>
          <a:p>
            <a:pPr>
              <a:buNone/>
              <a:defRPr/>
            </a:pPr>
            <a:endParaRPr lang="nl-BE" dirty="0"/>
          </a:p>
          <a:p>
            <a:pPr marL="85725" indent="0">
              <a:buNone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4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981891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5825" y="1797479"/>
            <a:ext cx="16304311" cy="6696000"/>
          </a:xfrm>
        </p:spPr>
        <p:txBody>
          <a:bodyPr>
            <a:normAutofit/>
          </a:bodyPr>
          <a:lstStyle/>
          <a:p>
            <a:pPr marL="85725" indent="0">
              <a:buNone/>
              <a:defRPr/>
            </a:pPr>
            <a:r>
              <a:rPr lang="nl-BE" sz="3900" b="1" dirty="0"/>
              <a:t>3. Studies spreiden</a:t>
            </a:r>
          </a:p>
          <a:p>
            <a:pPr marL="85725" indent="0">
              <a:buNone/>
              <a:defRPr/>
            </a:pPr>
            <a:endParaRPr lang="nl-BE" sz="3600" b="1" dirty="0"/>
          </a:p>
          <a:p>
            <a:pPr marL="457200" lvl="1" indent="0">
              <a:buFontTx/>
              <a:buNone/>
            </a:pPr>
            <a:r>
              <a:rPr lang="nl-BE" altLang="nl-BE" sz="3600" b="1" dirty="0"/>
              <a:t>Heel uitzonderlijk </a:t>
            </a:r>
            <a:r>
              <a:rPr lang="nl-BE" altLang="nl-BE" sz="3600" dirty="0"/>
              <a:t>kan afgeweken worden van een voltijds of deeltijds modeltraject:</a:t>
            </a:r>
          </a:p>
          <a:p>
            <a:pPr marL="457200" lvl="1" indent="0">
              <a:buFontTx/>
              <a:buNone/>
              <a:defRPr/>
            </a:pPr>
            <a:endParaRPr lang="nl-BE" sz="3600" dirty="0"/>
          </a:p>
          <a:p>
            <a:pPr marL="457200" lvl="1" indent="0">
              <a:buFontTx/>
              <a:buNone/>
              <a:defRPr/>
            </a:pPr>
            <a:r>
              <a:rPr lang="nl-BE" sz="3600" dirty="0"/>
              <a:t> Diplomacontract via </a:t>
            </a:r>
            <a:r>
              <a:rPr lang="nl-BE" sz="3600" b="1" u="sng" dirty="0"/>
              <a:t>geïndividualiseerd traject </a:t>
            </a:r>
            <a:r>
              <a:rPr lang="nl-BE" sz="3600" dirty="0"/>
              <a:t>(GIT)</a:t>
            </a:r>
          </a:p>
          <a:p>
            <a:pPr lvl="2">
              <a:defRPr/>
            </a:pPr>
            <a:r>
              <a:rPr lang="nl-BE" sz="3600" dirty="0"/>
              <a:t>Traject op maat</a:t>
            </a:r>
          </a:p>
          <a:p>
            <a:pPr lvl="2">
              <a:defRPr/>
            </a:pPr>
            <a:r>
              <a:rPr lang="nl-BE" sz="3600" dirty="0">
                <a:hlinkClick r:id="rId3"/>
              </a:rPr>
              <a:t>Meer info</a:t>
            </a:r>
            <a:endParaRPr lang="nl-BE" sz="3600" dirty="0"/>
          </a:p>
          <a:p>
            <a:pPr lvl="2">
              <a:defRPr/>
            </a:pPr>
            <a:r>
              <a:rPr lang="nl-BE" sz="3600" dirty="0"/>
              <a:t>Vragen of wens je begeleiding? Neem contact op met de trajectbegeleiders via </a:t>
            </a:r>
            <a:r>
              <a:rPr lang="nl-BE" sz="3600" dirty="0">
                <a:hlinkClick r:id="rId4"/>
              </a:rPr>
              <a:t>traject.ge@ugent.be</a:t>
            </a:r>
            <a:endParaRPr lang="nl-BE" sz="3600" dirty="0"/>
          </a:p>
          <a:p>
            <a:endParaRPr lang="nl-BE" sz="36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5</a:t>
            </a:fld>
            <a:endParaRPr lang="nl-BE" noProof="0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BE4F879C-086D-6142-9A65-693C54E4C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842" y="567697"/>
            <a:ext cx="15705282" cy="863693"/>
          </a:xfrm>
        </p:spPr>
        <p:txBody>
          <a:bodyPr/>
          <a:lstStyle/>
          <a:p>
            <a:r>
              <a:rPr lang="nl-BE" sz="4000" u="none" dirty="0"/>
              <a:t>Mogelijke studietrajecten</a:t>
            </a:r>
          </a:p>
        </p:txBody>
      </p:sp>
    </p:spTree>
    <p:extLst>
      <p:ext uri="{BB962C8B-B14F-4D97-AF65-F5344CB8AC3E}">
        <p14:creationId xmlns:p14="http://schemas.microsoft.com/office/powerpoint/2010/main" val="1895253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3122" y="535092"/>
            <a:ext cx="15705282" cy="863693"/>
          </a:xfrm>
        </p:spPr>
        <p:txBody>
          <a:bodyPr/>
          <a:lstStyle/>
          <a:p>
            <a:r>
              <a:rPr lang="nl-BE" sz="4000" u="none" dirty="0"/>
              <a:t>Voorbereiden op opleiding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83122" y="1692985"/>
            <a:ext cx="15699575" cy="6696000"/>
          </a:xfrm>
        </p:spPr>
        <p:txBody>
          <a:bodyPr>
            <a:normAutofit/>
          </a:bodyPr>
          <a:lstStyle/>
          <a:p>
            <a:pPr marL="85725" indent="0">
              <a:buNone/>
            </a:pPr>
            <a:r>
              <a:rPr lang="nl-BE" altLang="nl-BE" sz="3600" dirty="0"/>
              <a:t>Introductiemoment 20 september 2022</a:t>
            </a:r>
          </a:p>
          <a:p>
            <a:pPr marL="85725" indent="0">
              <a:buNone/>
            </a:pPr>
            <a:r>
              <a:rPr lang="nl-BE" altLang="nl-BE" sz="3600" dirty="0"/>
              <a:t>Campus UZ, Auditorium A, ingang 42</a:t>
            </a:r>
          </a:p>
          <a:p>
            <a:endParaRPr lang="nl-BE" altLang="nl-BE" sz="5400" b="1" dirty="0"/>
          </a:p>
          <a:p>
            <a:endParaRPr lang="nl-BE" altLang="nl-BE" sz="5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15637817" y="8812678"/>
            <a:ext cx="921880" cy="519289"/>
          </a:xfrm>
        </p:spPr>
        <p:txBody>
          <a:bodyPr/>
          <a:lstStyle/>
          <a:p>
            <a:fld id="{7AE184E0-0BD4-4705-A12B-9B71DDE63301}" type="slidenum">
              <a:rPr lang="nl-BE" noProof="0" smtClean="0"/>
              <a:t>6</a:t>
            </a:fld>
            <a:endParaRPr lang="nl-BE" noProof="0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571389"/>
              </p:ext>
            </p:extLst>
          </p:nvPr>
        </p:nvGraphicFramePr>
        <p:xfrm>
          <a:off x="2278506" y="3652831"/>
          <a:ext cx="13820252" cy="36560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1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18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9237">
                <a:tc>
                  <a:txBody>
                    <a:bodyPr/>
                    <a:lstStyle/>
                    <a:p>
                      <a:r>
                        <a:rPr lang="nl-BE" sz="3200" dirty="0">
                          <a:solidFill>
                            <a:schemeClr val="tx1"/>
                          </a:solidFill>
                          <a:latin typeface="UGent Panno Text" pitchFamily="50" charset="0"/>
                        </a:rPr>
                        <a:t>13u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3003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3200" dirty="0">
                          <a:latin typeface="UGent Panno Text" pitchFamily="50" charset="0"/>
                        </a:rPr>
                        <a:t>Info</a:t>
                      </a:r>
                      <a:r>
                        <a:rPr lang="nl-BE" sz="3200" baseline="0" dirty="0">
                          <a:latin typeface="UGent Panno Text" pitchFamily="50" charset="0"/>
                        </a:rPr>
                        <a:t> voor rechtstreekse instromers</a:t>
                      </a:r>
                      <a:endParaRPr lang="nl-BE" sz="3200" dirty="0">
                        <a:latin typeface="UGent Panno Text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3200" dirty="0">
                          <a:solidFill>
                            <a:schemeClr val="tx1"/>
                          </a:solidFill>
                          <a:latin typeface="UGent Panno Text" pitchFamily="50" charset="0"/>
                        </a:rPr>
                        <a:t>14u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3200" dirty="0">
                          <a:solidFill>
                            <a:schemeClr val="tx1"/>
                          </a:solidFill>
                          <a:latin typeface="UGent Panno Text" pitchFamily="50" charset="0"/>
                        </a:rPr>
                        <a:t>Algemene info over de opleiding (idem infodag)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0372">
                <a:tc>
                  <a:txBody>
                    <a:bodyPr/>
                    <a:lstStyle/>
                    <a:p>
                      <a:r>
                        <a:rPr lang="nl-BE" sz="3200" b="0" dirty="0">
                          <a:solidFill>
                            <a:schemeClr val="tx1"/>
                          </a:solidFill>
                          <a:latin typeface="UGent Panno Text" pitchFamily="50" charset="0"/>
                        </a:rPr>
                        <a:t>14u40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3003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3200" b="0" dirty="0">
                          <a:solidFill>
                            <a:schemeClr val="tx1"/>
                          </a:solidFill>
                          <a:latin typeface="UGent Panno Text" pitchFamily="50" charset="0"/>
                        </a:rPr>
                        <a:t>Praktische info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3200" b="0" dirty="0">
                          <a:solidFill>
                            <a:schemeClr val="tx1"/>
                          </a:solidFill>
                          <a:latin typeface="UGent Panno Text" pitchFamily="50" charset="0"/>
                        </a:rPr>
                        <a:t>15u00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3003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3200" b="0" kern="1200" dirty="0">
                          <a:solidFill>
                            <a:schemeClr val="tx1"/>
                          </a:solidFill>
                          <a:latin typeface="UGent Panno Text" pitchFamily="50" charset="0"/>
                          <a:ea typeface="+mn-ea"/>
                          <a:cs typeface="+mn-cs"/>
                        </a:rPr>
                        <a:t>Info duurzaam@UGent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3200" b="0" dirty="0">
                          <a:solidFill>
                            <a:schemeClr val="tx1"/>
                          </a:solidFill>
                          <a:latin typeface="UGent Panno Text" pitchFamily="50" charset="0"/>
                        </a:rPr>
                        <a:t>15u10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3003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3200" b="0" dirty="0">
                          <a:solidFill>
                            <a:schemeClr val="tx1"/>
                          </a:solidFill>
                          <a:latin typeface="UGent Panno Text" pitchFamily="50" charset="0"/>
                        </a:rPr>
                        <a:t>Info door studentenvertegenwoordigers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3200" b="0" dirty="0">
                          <a:latin typeface="UGent Panno Text" pitchFamily="50" charset="0"/>
                        </a:rPr>
                        <a:t>15u20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3003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3200" b="0" dirty="0">
                          <a:solidFill>
                            <a:schemeClr val="tx1"/>
                          </a:solidFill>
                          <a:latin typeface="UGent Panno Text" pitchFamily="50" charset="0"/>
                        </a:rPr>
                        <a:t>Rondleiding op campus door studentenvertegenwoordigers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087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0118" y="712071"/>
            <a:ext cx="15705282" cy="863693"/>
          </a:xfrm>
        </p:spPr>
        <p:txBody>
          <a:bodyPr/>
          <a:lstStyle/>
          <a:p>
            <a:r>
              <a:rPr lang="nl-BE" sz="4000" u="none" dirty="0"/>
              <a:t>Voorbereiden op opleiding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5825" y="2089308"/>
            <a:ext cx="15699575" cy="66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3600" dirty="0"/>
              <a:t> -   </a:t>
            </a:r>
            <a:r>
              <a:rPr lang="nl-BE" sz="39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Academisch Nederlands voor toekomstige studenten</a:t>
            </a:r>
            <a:endParaRPr lang="nl-BE" sz="39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nl-BE" sz="3900" dirty="0">
              <a:solidFill>
                <a:schemeClr val="accent1">
                  <a:lumMod val="75000"/>
                </a:schemeClr>
              </a:solidFill>
            </a:endParaRPr>
          </a:p>
          <a:p>
            <a:pPr marL="85725" indent="0">
              <a:buNone/>
            </a:pPr>
            <a:r>
              <a:rPr lang="nl-BE" sz="3600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nl-BE" sz="3600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nl-BE" sz="3600" dirty="0"/>
              <a:t> </a:t>
            </a:r>
            <a:r>
              <a:rPr lang="nl-BE" sz="39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Academic English</a:t>
            </a:r>
            <a:endParaRPr lang="nl-BE" sz="39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buNone/>
            </a:pPr>
            <a:endParaRPr lang="nl-BE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571500" lvl="0" indent="-571500">
              <a:buFontTx/>
              <a:buChar char="-"/>
            </a:pPr>
            <a:r>
              <a:rPr lang="nl-BE" sz="39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Online vakantiecursus wiskunde ‘</a:t>
            </a:r>
            <a:r>
              <a:rPr lang="nl-BE" sz="3900" dirty="0" err="1">
                <a:solidFill>
                  <a:schemeClr val="accent1">
                    <a:lumMod val="75000"/>
                  </a:schemeClr>
                </a:solidFill>
                <a:hlinkClick r:id="rId3"/>
              </a:rPr>
              <a:t>Maths</a:t>
            </a:r>
            <a:r>
              <a:rPr lang="nl-BE" sz="39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 </a:t>
            </a:r>
            <a:r>
              <a:rPr lang="nl-BE" sz="3900" dirty="0" err="1">
                <a:solidFill>
                  <a:schemeClr val="accent1">
                    <a:lumMod val="75000"/>
                  </a:schemeClr>
                </a:solidFill>
                <a:hlinkClick r:id="rId3"/>
              </a:rPr>
              <a:t>for</a:t>
            </a:r>
            <a:r>
              <a:rPr lang="nl-BE" sz="39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 </a:t>
            </a:r>
            <a:r>
              <a:rPr lang="nl-BE" sz="3900" dirty="0" err="1">
                <a:solidFill>
                  <a:schemeClr val="accent1">
                    <a:lumMod val="75000"/>
                  </a:schemeClr>
                </a:solidFill>
                <a:hlinkClick r:id="rId3"/>
              </a:rPr>
              <a:t>stats</a:t>
            </a:r>
            <a:r>
              <a:rPr lang="nl-BE" sz="39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’</a:t>
            </a:r>
            <a:endParaRPr lang="nl-BE" sz="3900" dirty="0">
              <a:solidFill>
                <a:schemeClr val="accent1">
                  <a:lumMod val="75000"/>
                </a:schemeClr>
              </a:solidFill>
            </a:endParaRPr>
          </a:p>
          <a:p>
            <a:pPr marL="571500" lvl="0" indent="-571500">
              <a:buFontTx/>
              <a:buChar char="-"/>
            </a:pPr>
            <a:endParaRPr lang="nl-BE" sz="36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7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4041128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6306" y="851844"/>
            <a:ext cx="15705282" cy="863693"/>
          </a:xfrm>
        </p:spPr>
        <p:txBody>
          <a:bodyPr/>
          <a:lstStyle/>
          <a:p>
            <a:r>
              <a:rPr lang="nl-BE" sz="4000" u="none" dirty="0"/>
              <a:t>Studiekosten en financiële steun: sociale dienst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39100" y="2252703"/>
            <a:ext cx="15699575" cy="6696000"/>
          </a:xfrm>
        </p:spPr>
        <p:txBody>
          <a:bodyPr>
            <a:normAutofit/>
          </a:bodyPr>
          <a:lstStyle/>
          <a:p>
            <a:pPr marL="85725" indent="0">
              <a:buNone/>
              <a:defRPr/>
            </a:pPr>
            <a:r>
              <a:rPr lang="nl-BE" sz="3600" dirty="0"/>
              <a:t>Contacteer de </a:t>
            </a:r>
            <a:r>
              <a:rPr lang="nl-BE" sz="3600" b="1" dirty="0"/>
              <a:t>sociale dienst </a:t>
            </a:r>
            <a:r>
              <a:rPr lang="nl-BE" sz="3600" dirty="0"/>
              <a:t>voor: </a:t>
            </a:r>
          </a:p>
          <a:p>
            <a:pPr lvl="1">
              <a:defRPr/>
            </a:pPr>
            <a:r>
              <a:rPr lang="nl-BE" sz="3600" dirty="0"/>
              <a:t>studiekosten</a:t>
            </a:r>
          </a:p>
          <a:p>
            <a:pPr lvl="1">
              <a:defRPr/>
            </a:pPr>
            <a:r>
              <a:rPr lang="nl-BE" sz="3600" dirty="0"/>
              <a:t>financiële steun</a:t>
            </a:r>
          </a:p>
          <a:p>
            <a:pPr lvl="1">
              <a:defRPr/>
            </a:pPr>
            <a:r>
              <a:rPr lang="nl-BE" sz="3600" dirty="0"/>
              <a:t>studentenstatuut</a:t>
            </a:r>
          </a:p>
          <a:p>
            <a:pPr lvl="1">
              <a:defRPr/>
            </a:pPr>
            <a:r>
              <a:rPr lang="nl-BE" sz="3600" dirty="0"/>
              <a:t>…</a:t>
            </a:r>
          </a:p>
          <a:p>
            <a:pPr lvl="1">
              <a:defRPr/>
            </a:pPr>
            <a:endParaRPr lang="nl-BE" sz="3600" dirty="0"/>
          </a:p>
          <a:p>
            <a:pPr marL="85725" indent="0">
              <a:buNone/>
              <a:defRPr/>
            </a:pPr>
            <a:r>
              <a:rPr lang="nl-BE" sz="3200" dirty="0">
                <a:hlinkClick r:id="rId2"/>
              </a:rPr>
              <a:t>Meer info sociale dienst</a:t>
            </a:r>
            <a:endParaRPr lang="nl-BE" sz="32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8</a:t>
            </a:fld>
            <a:endParaRPr lang="nl-BE" noProof="0" dirty="0"/>
          </a:p>
        </p:txBody>
      </p:sp>
      <p:sp>
        <p:nvSpPr>
          <p:cNvPr id="5" name="Rectangle 4"/>
          <p:cNvSpPr/>
          <p:nvPr/>
        </p:nvSpPr>
        <p:spPr>
          <a:xfrm>
            <a:off x="1789135" y="6775271"/>
            <a:ext cx="55088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3200" dirty="0">
                <a:latin typeface="UGent Panno Text" pitchFamily="50" charset="0"/>
                <a:hlinkClick r:id="rId3"/>
              </a:rPr>
              <a:t>Video werking sociale dienst </a:t>
            </a:r>
          </a:p>
        </p:txBody>
      </p:sp>
    </p:spTree>
    <p:extLst>
      <p:ext uri="{BB962C8B-B14F-4D97-AF65-F5344CB8AC3E}">
        <p14:creationId xmlns:p14="http://schemas.microsoft.com/office/powerpoint/2010/main" val="110116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6696" y="574618"/>
            <a:ext cx="15705282" cy="863693"/>
          </a:xfrm>
        </p:spPr>
        <p:txBody>
          <a:bodyPr/>
          <a:lstStyle/>
          <a:p>
            <a:r>
              <a:rPr lang="nl-BE" sz="4000" u="none" dirty="0"/>
              <a:t>Studiekosten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59179" y="1709775"/>
            <a:ext cx="15699575" cy="6696000"/>
          </a:xfrm>
        </p:spPr>
        <p:txBody>
          <a:bodyPr>
            <a:noAutofit/>
          </a:bodyPr>
          <a:lstStyle/>
          <a:p>
            <a:pPr marL="85725" indent="0">
              <a:buNone/>
              <a:defRPr/>
            </a:pPr>
            <a:r>
              <a:rPr lang="nl-BE" sz="2800" b="1" dirty="0"/>
              <a:t>Schatting van kosten schakeljaar</a:t>
            </a:r>
            <a:r>
              <a:rPr lang="nl-BE" sz="2800" dirty="0"/>
              <a:t>:</a:t>
            </a:r>
          </a:p>
          <a:p>
            <a:pPr>
              <a:buFontTx/>
              <a:buChar char="-"/>
              <a:defRPr/>
            </a:pPr>
            <a:r>
              <a:rPr lang="nl-BE" sz="2800" dirty="0"/>
              <a:t>Boeken: 350 euro</a:t>
            </a:r>
          </a:p>
          <a:p>
            <a:pPr>
              <a:buFontTx/>
              <a:buChar char="-"/>
              <a:defRPr/>
            </a:pPr>
            <a:r>
              <a:rPr lang="nl-BE" sz="2800" dirty="0"/>
              <a:t>Cursussen: 60 euro</a:t>
            </a:r>
          </a:p>
          <a:p>
            <a:pPr>
              <a:buFontTx/>
              <a:buChar char="-"/>
              <a:defRPr/>
            </a:pPr>
            <a:r>
              <a:rPr lang="nl-BE" sz="2800" dirty="0"/>
              <a:t>Printkosten: 120 euro</a:t>
            </a:r>
          </a:p>
          <a:p>
            <a:pPr marL="85725" indent="0">
              <a:buNone/>
              <a:defRPr/>
            </a:pPr>
            <a:r>
              <a:rPr lang="nl-BE" sz="2800" b="1" dirty="0"/>
              <a:t>	 Totaal = ongeveer 530 euro</a:t>
            </a:r>
          </a:p>
          <a:p>
            <a:pPr>
              <a:buFontTx/>
              <a:buChar char="-"/>
              <a:defRPr/>
            </a:pPr>
            <a:endParaRPr lang="nl-BE" sz="2800" dirty="0"/>
          </a:p>
          <a:p>
            <a:pPr marL="85725" indent="0">
              <a:buNone/>
              <a:defRPr/>
            </a:pPr>
            <a:r>
              <a:rPr lang="nl-BE" sz="2800" b="1" dirty="0"/>
              <a:t>Schatting kosten masterjaar</a:t>
            </a:r>
            <a:r>
              <a:rPr lang="nl-BE" sz="2800" dirty="0"/>
              <a:t>:</a:t>
            </a:r>
          </a:p>
          <a:p>
            <a:pPr>
              <a:buFontTx/>
              <a:buChar char="-"/>
              <a:defRPr/>
            </a:pPr>
            <a:r>
              <a:rPr lang="nl-BE" sz="2800" dirty="0"/>
              <a:t>Boeken: 180 euro</a:t>
            </a:r>
          </a:p>
          <a:p>
            <a:pPr>
              <a:buFontTx/>
              <a:buChar char="-"/>
              <a:defRPr/>
            </a:pPr>
            <a:r>
              <a:rPr lang="nl-BE" sz="2800" dirty="0"/>
              <a:t>Cursussen: 10 euro</a:t>
            </a:r>
          </a:p>
          <a:p>
            <a:pPr>
              <a:buFontTx/>
              <a:buChar char="-"/>
              <a:defRPr/>
            </a:pPr>
            <a:r>
              <a:rPr lang="nl-BE" sz="2800" dirty="0"/>
              <a:t>Printkosten (slides, artikels,…): 120 euro</a:t>
            </a:r>
          </a:p>
          <a:p>
            <a:pPr>
              <a:buFontTx/>
              <a:buChar char="-"/>
              <a:defRPr/>
            </a:pPr>
            <a:r>
              <a:rPr lang="nl-BE" sz="2800" dirty="0"/>
              <a:t>Verplaatsingskosten studiedag: 20 euro</a:t>
            </a:r>
          </a:p>
          <a:p>
            <a:pPr>
              <a:buFontTx/>
              <a:buChar char="-"/>
              <a:defRPr/>
            </a:pPr>
            <a:r>
              <a:rPr lang="nl-BE" sz="2800" dirty="0"/>
              <a:t>Verplaatsingskosten stage: afhankelijk van stageplaats</a:t>
            </a:r>
          </a:p>
          <a:p>
            <a:pPr marL="85725" indent="0">
              <a:buNone/>
              <a:defRPr/>
            </a:pPr>
            <a:r>
              <a:rPr lang="nl-BE" sz="2800" b="1" dirty="0"/>
              <a:t>	 Totaal = ongeveer 330 euro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9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971124607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UGent_NL_GE">
  <a:themeElements>
    <a:clrScheme name="Universiteit Gent">
      <a:dk1>
        <a:sysClr val="windowText" lastClr="000000"/>
      </a:dk1>
      <a:lt1>
        <a:sysClr val="window" lastClr="FFFFFF"/>
      </a:lt1>
      <a:dk2>
        <a:srgbClr val="1E64C8"/>
      </a:dk2>
      <a:lt2>
        <a:srgbClr val="FFD200"/>
      </a:lt2>
      <a:accent1>
        <a:srgbClr val="1E64C8"/>
      </a:accent1>
      <a:accent2>
        <a:srgbClr val="FFD2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Universiteit G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1750">
          <a:solidFill>
            <a:srgbClr val="1E64C8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>
          <a:headEnd type="triangle" w="lg" len="lg"/>
          <a:tailEnd type="triangl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120000"/>
          </a:lnSpc>
          <a:defRPr sz="25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e-NL-GE_1_0_13.potx" id="{CDC8038A-22BC-48F8-87C1-EF5D932E5841}" vid="{9B268255-BBCE-4B5A-A96F-7BD39E86B4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Powerpoint_UGent_NL_GE</Template>
  <TotalTime>0</TotalTime>
  <Words>1305</Words>
  <Application>Microsoft Office PowerPoint</Application>
  <PresentationFormat>Custom</PresentationFormat>
  <Paragraphs>385</Paragraphs>
  <Slides>29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ＭＳ 明朝</vt:lpstr>
      <vt:lpstr>Arial</vt:lpstr>
      <vt:lpstr>Calibri</vt:lpstr>
      <vt:lpstr>Times New Roman</vt:lpstr>
      <vt:lpstr>UGent Panno Text</vt:lpstr>
      <vt:lpstr>UGent Panno Text Medium</vt:lpstr>
      <vt:lpstr>Powerpoint_UGent_NL_GE</vt:lpstr>
      <vt:lpstr>Info master of science in de gezondheidsbevordering deel 2: Praktische info AJ 2022-2023</vt:lpstr>
      <vt:lpstr>werkstudenten</vt:lpstr>
      <vt:lpstr>Mogelijke studietrajecten</vt:lpstr>
      <vt:lpstr>Mogelijke studietrajecten</vt:lpstr>
      <vt:lpstr>Mogelijke studietrajecten</vt:lpstr>
      <vt:lpstr>Voorbereiden op opleiding</vt:lpstr>
      <vt:lpstr>Voorbereiden op opleiding</vt:lpstr>
      <vt:lpstr>Studiekosten en financiële steun: sociale dienst</vt:lpstr>
      <vt:lpstr>Studiekosten</vt:lpstr>
      <vt:lpstr>Bijzonder statuut</vt:lpstr>
      <vt:lpstr>Student ondernemer</vt:lpstr>
      <vt:lpstr>Aanspreekpunt student en functiebeperking</vt:lpstr>
      <vt:lpstr>organisatie</vt:lpstr>
      <vt:lpstr>Lesrooster schakeljaar</vt:lpstr>
      <vt:lpstr>Lesrooster masterjaar</vt:lpstr>
      <vt:lpstr>lesrooster</vt:lpstr>
      <vt:lpstr>Extra lesmomenten in masterjaar</vt:lpstr>
      <vt:lpstr>onderwijsvormen</vt:lpstr>
      <vt:lpstr>lesmateriaal</vt:lpstr>
      <vt:lpstr>examenvormen</vt:lpstr>
      <vt:lpstr>Locatie lessen</vt:lpstr>
      <vt:lpstr>locatie</vt:lpstr>
      <vt:lpstr>inschrijven</vt:lpstr>
      <vt:lpstr>AANTAL GENERATIESTUDENTEN</vt:lpstr>
      <vt:lpstr>contactgegevens</vt:lpstr>
      <vt:lpstr>Info aan ouders</vt:lpstr>
      <vt:lpstr>De start van het studentenleven is een moment van loslaten</vt:lpstr>
      <vt:lpstr>Nuttige links</vt:lpstr>
      <vt:lpstr>Benedicte Deforche, Opleidingscoördinator Benedicte.Deforche@UGent.be  Katelijne De Meyere, Curriculummanager Katelijne.Demeyere@UGent.be   Opleiding gezondheidsbevordering  www.ugent.be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Sofie Vanrobaeys</dc:creator>
  <cp:lastModifiedBy>Katelijne De Meyere</cp:lastModifiedBy>
  <cp:revision>308</cp:revision>
  <dcterms:created xsi:type="dcterms:W3CDTF">2017-02-21T15:09:11Z</dcterms:created>
  <dcterms:modified xsi:type="dcterms:W3CDTF">2022-04-05T15:32:44Z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censed to">
    <vt:lpwstr>Ghent University</vt:lpwstr>
  </property>
  <property fmtid="{D5CDD505-2E9C-101B-9397-08002B2CF9AE}" pid="3" name="Version">
    <vt:lpwstr>1.0</vt:lpwstr>
  </property>
  <property fmtid="{D5CDD505-2E9C-101B-9397-08002B2CF9AE}" pid="4" name="Date">
    <vt:filetime>2016-09-20T22:00:00Z</vt:filetime>
  </property>
  <property fmtid="{D5CDD505-2E9C-101B-9397-08002B2CF9AE}" pid="5" name="Build">
    <vt:lpwstr>13</vt:lpwstr>
  </property>
  <property fmtid="{D5CDD505-2E9C-101B-9397-08002B2CF9AE}" pid="6" name="Cmt 1">
    <vt:lpwstr>create</vt:lpwstr>
  </property>
  <property fmtid="{D5CDD505-2E9C-101B-9397-08002B2CF9AE}" pid="7" name="Cmt 2">
    <vt:lpwstr>1st draft</vt:lpwstr>
  </property>
  <property fmtid="{D5CDD505-2E9C-101B-9397-08002B2CF9AE}" pid="8" name="Cmt 3">
    <vt:lpwstr>Corporate splitt off</vt:lpwstr>
  </property>
  <property fmtid="{D5CDD505-2E9C-101B-9397-08002B2CF9AE}" pid="9" name="Cmt 4">
    <vt:lpwstr>2nd draft</vt:lpwstr>
  </property>
  <property fmtid="{D5CDD505-2E9C-101B-9397-08002B2CF9AE}" pid="10" name="Cmt 4A">
    <vt:lpwstr>copy of UK version translated to NL</vt:lpwstr>
  </property>
  <property fmtid="{D5CDD505-2E9C-101B-9397-08002B2CF9AE}" pid="11" name="Cmt 5">
    <vt:lpwstr>set text box and shape defaults</vt:lpwstr>
  </property>
  <property fmtid="{D5CDD505-2E9C-101B-9397-08002B2CF9AE}" pid="12" name="Cmt 6">
    <vt:lpwstr>closing slide acc. to letter</vt:lpwstr>
  </property>
  <property fmtid="{D5CDD505-2E9C-101B-9397-08002B2CF9AE}" pid="13" name="Cmt 7">
    <vt:lpwstr>logo opening slide sharpened</vt:lpwstr>
  </property>
  <property fmtid="{D5CDD505-2E9C-101B-9397-08002B2CF9AE}" pid="14" name="Cmt 8">
    <vt:lpwstr>split variable and fixed data in contact data; lang to NL-BE</vt:lpwstr>
  </property>
  <property fmtid="{D5CDD505-2E9C-101B-9397-08002B2CF9AE}" pid="15" name="Cmt 9">
    <vt:lpwstr>comments 19-9-2016</vt:lpwstr>
  </property>
  <property fmtid="{D5CDD505-2E9C-101B-9397-08002B2CF9AE}" pid="16" name="Cmt 10">
    <vt:lpwstr>social media redesigned</vt:lpwstr>
  </property>
  <property fmtid="{D5CDD505-2E9C-101B-9397-08002B2CF9AE}" pid="17" name="Cmt 11">
    <vt:lpwstr>Title Slide renamed to TitleSlide</vt:lpwstr>
  </property>
  <property fmtid="{D5CDD505-2E9C-101B-9397-08002B2CF9AE}" pid="18" name="Cmt 12">
    <vt:lpwstr>Title and text size</vt:lpwstr>
  </property>
  <property fmtid="{D5CDD505-2E9C-101B-9397-08002B2CF9AE}" pid="19" name="Cmt 13">
    <vt:lpwstr>socmed pictos &gt; normal view</vt:lpwstr>
  </property>
</Properties>
</file>