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9" r:id="rId5"/>
    <p:sldId id="256" r:id="rId6"/>
    <p:sldId id="275" r:id="rId7"/>
    <p:sldId id="274" r:id="rId8"/>
    <p:sldId id="265" r:id="rId9"/>
    <p:sldId id="266" r:id="rId10"/>
    <p:sldId id="267" r:id="rId11"/>
    <p:sldId id="268" r:id="rId12"/>
    <p:sldId id="278" r:id="rId13"/>
    <p:sldId id="280" r:id="rId14"/>
    <p:sldId id="281" r:id="rId15"/>
    <p:sldId id="270" r:id="rId16"/>
    <p:sldId id="276" r:id="rId17"/>
    <p:sldId id="277" r:id="rId18"/>
    <p:sldId id="271" r:id="rId19"/>
    <p:sldId id="272" r:id="rId20"/>
    <p:sldId id="269" r:id="rId21"/>
    <p:sldId id="273" r:id="rId22"/>
  </p:sldIdLst>
  <p:sldSz cx="17338675" cy="9753600"/>
  <p:notesSz cx="6797675" cy="9926638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go De Vreese" initials="HDV" lastIdx="1" clrIdx="0">
    <p:extLst>
      <p:ext uri="{19B8F6BF-5375-455C-9EA6-DF929625EA0E}">
        <p15:presenceInfo xmlns:p15="http://schemas.microsoft.com/office/powerpoint/2012/main" userId="S-1-5-21-4030456262-320625612-449655040-141727" providerId="AD"/>
      </p:ext>
    </p:extLst>
  </p:cmAuthor>
  <p:cmAuthor id="2" name="Tom Dekeyzer" initials="TD" lastIdx="6" clrIdx="1">
    <p:extLst>
      <p:ext uri="{19B8F6BF-5375-455C-9EA6-DF929625EA0E}">
        <p15:presenceInfo xmlns:p15="http://schemas.microsoft.com/office/powerpoint/2012/main" userId="S-1-5-21-4030456262-320625612-449655040-114695" providerId="AD"/>
      </p:ext>
    </p:extLst>
  </p:cmAuthor>
  <p:cmAuthor id="3" name="Ignace Lemahieu" initials="IL" lastIdx="1" clrIdx="2">
    <p:extLst>
      <p:ext uri="{19B8F6BF-5375-455C-9EA6-DF929625EA0E}">
        <p15:presenceInfo xmlns:p15="http://schemas.microsoft.com/office/powerpoint/2012/main" userId="S::ignace.lemahieu@ugent.be::14e503a4-4a7b-4dda-b426-7d5f99148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2081" autoAdjust="0"/>
  </p:normalViewPr>
  <p:slideViewPr>
    <p:cSldViewPr snapToGrid="0" showGuides="1">
      <p:cViewPr varScale="1">
        <p:scale>
          <a:sx n="75" d="100"/>
          <a:sy n="75" d="100"/>
        </p:scale>
        <p:origin x="684" y="90"/>
      </p:cViewPr>
      <p:guideLst>
        <p:guide orient="horz" pos="3072"/>
        <p:guide pos="5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EE7C4-4BCE-41C1-A4DD-3AA328CCCE6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3E5338-7690-44D9-9888-F9DED48EB333}">
      <dgm:prSet phldrT="[Tekst]"/>
      <dgm:spPr/>
      <dgm:t>
        <a:bodyPr/>
        <a:lstStyle/>
        <a:p>
          <a:r>
            <a:rPr lang="nl-NL" dirty="0"/>
            <a:t>1 jaar</a:t>
          </a:r>
        </a:p>
      </dgm:t>
    </dgm:pt>
    <dgm:pt modelId="{9FE39449-2B84-4626-A0D0-4A3D3D4854BC}" type="parTrans" cxnId="{37381DD9-D64B-4FE6-A4F1-F1080BBBCBC7}">
      <dgm:prSet/>
      <dgm:spPr/>
      <dgm:t>
        <a:bodyPr/>
        <a:lstStyle/>
        <a:p>
          <a:endParaRPr lang="nl-NL"/>
        </a:p>
      </dgm:t>
    </dgm:pt>
    <dgm:pt modelId="{1BFED916-8E30-42B6-B132-755A15B96D68}" type="sibTrans" cxnId="{37381DD9-D64B-4FE6-A4F1-F1080BBBCBC7}">
      <dgm:prSet/>
      <dgm:spPr/>
      <dgm:t>
        <a:bodyPr/>
        <a:lstStyle/>
        <a:p>
          <a:endParaRPr lang="nl-NL"/>
        </a:p>
      </dgm:t>
    </dgm:pt>
    <dgm:pt modelId="{BA117D2A-DED5-42B5-9B2A-46E8818D1FEB}">
      <dgm:prSet phldrT="[Tekst]"/>
      <dgm:spPr/>
      <dgm:t>
        <a:bodyPr/>
        <a:lstStyle/>
        <a:p>
          <a:r>
            <a:rPr lang="nl-NL" dirty="0"/>
            <a:t>3 jaar</a:t>
          </a:r>
        </a:p>
      </dgm:t>
    </dgm:pt>
    <dgm:pt modelId="{153EFDBA-A834-490F-8E89-845167086710}" type="parTrans" cxnId="{8DB799FF-61DD-46BD-A917-678D34B54397}">
      <dgm:prSet/>
      <dgm:spPr/>
      <dgm:t>
        <a:bodyPr/>
        <a:lstStyle/>
        <a:p>
          <a:endParaRPr lang="nl-NL"/>
        </a:p>
      </dgm:t>
    </dgm:pt>
    <dgm:pt modelId="{1A8A9E16-EF69-40B3-A454-8294AC9EA013}" type="sibTrans" cxnId="{8DB799FF-61DD-46BD-A917-678D34B54397}">
      <dgm:prSet/>
      <dgm:spPr/>
      <dgm:t>
        <a:bodyPr/>
        <a:lstStyle/>
        <a:p>
          <a:endParaRPr lang="nl-NL"/>
        </a:p>
      </dgm:t>
    </dgm:pt>
    <dgm:pt modelId="{40922FEE-BE14-4698-87DE-05E5B130707E}" type="pres">
      <dgm:prSet presAssocID="{C98EE7C4-4BCE-41C1-A4DD-3AA328CCCE64}" presName="CompostProcess" presStyleCnt="0">
        <dgm:presLayoutVars>
          <dgm:dir/>
          <dgm:resizeHandles val="exact"/>
        </dgm:presLayoutVars>
      </dgm:prSet>
      <dgm:spPr/>
    </dgm:pt>
    <dgm:pt modelId="{10CCE047-E85B-42F0-9059-D6D284E48E9D}" type="pres">
      <dgm:prSet presAssocID="{C98EE7C4-4BCE-41C1-A4DD-3AA328CCCE64}" presName="arrow" presStyleLbl="bgShp" presStyleIdx="0" presStyleCnt="1"/>
      <dgm:spPr/>
    </dgm:pt>
    <dgm:pt modelId="{31E691FE-5E46-45C0-AC39-611A332C86C6}" type="pres">
      <dgm:prSet presAssocID="{C98EE7C4-4BCE-41C1-A4DD-3AA328CCCE64}" presName="linearProcess" presStyleCnt="0"/>
      <dgm:spPr/>
    </dgm:pt>
    <dgm:pt modelId="{C8A0B157-F7BF-439E-A969-AA282593D4E0}" type="pres">
      <dgm:prSet presAssocID="{A73E5338-7690-44D9-9888-F9DED48EB333}" presName="textNode" presStyleLbl="node1" presStyleIdx="0" presStyleCnt="2" custScaleX="53783" custLinFactX="-15006" custLinFactNeighborX="-1000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0DDA031-88F8-4D3D-AEB5-DAB316B3CF1D}" type="pres">
      <dgm:prSet presAssocID="{1BFED916-8E30-42B6-B132-755A15B96D68}" presName="sibTrans" presStyleCnt="0"/>
      <dgm:spPr/>
    </dgm:pt>
    <dgm:pt modelId="{6F3D22CD-ED14-426B-BF13-D89F92A361F5}" type="pres">
      <dgm:prSet presAssocID="{BA117D2A-DED5-42B5-9B2A-46E8818D1FEB}" presName="textNode" presStyleLbl="node1" presStyleIdx="1" presStyleCnt="2" custScaleX="134575" custLinFactNeighborX="-3726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5DEAC65-68AC-4B88-A7F8-C984477C260A}" type="presOf" srcId="{C98EE7C4-4BCE-41C1-A4DD-3AA328CCCE64}" destId="{40922FEE-BE14-4698-87DE-05E5B130707E}" srcOrd="0" destOrd="0" presId="urn:microsoft.com/office/officeart/2005/8/layout/hProcess9"/>
    <dgm:cxn modelId="{A9E86C5C-6F60-4BB3-A95E-092B17B841C0}" type="presOf" srcId="{A73E5338-7690-44D9-9888-F9DED48EB333}" destId="{C8A0B157-F7BF-439E-A969-AA282593D4E0}" srcOrd="0" destOrd="0" presId="urn:microsoft.com/office/officeart/2005/8/layout/hProcess9"/>
    <dgm:cxn modelId="{8DB799FF-61DD-46BD-A917-678D34B54397}" srcId="{C98EE7C4-4BCE-41C1-A4DD-3AA328CCCE64}" destId="{BA117D2A-DED5-42B5-9B2A-46E8818D1FEB}" srcOrd="1" destOrd="0" parTransId="{153EFDBA-A834-490F-8E89-845167086710}" sibTransId="{1A8A9E16-EF69-40B3-A454-8294AC9EA013}"/>
    <dgm:cxn modelId="{7FDA758C-C86E-4C9D-AE76-2233AB45DADD}" type="presOf" srcId="{BA117D2A-DED5-42B5-9B2A-46E8818D1FEB}" destId="{6F3D22CD-ED14-426B-BF13-D89F92A361F5}" srcOrd="0" destOrd="0" presId="urn:microsoft.com/office/officeart/2005/8/layout/hProcess9"/>
    <dgm:cxn modelId="{37381DD9-D64B-4FE6-A4F1-F1080BBBCBC7}" srcId="{C98EE7C4-4BCE-41C1-A4DD-3AA328CCCE64}" destId="{A73E5338-7690-44D9-9888-F9DED48EB333}" srcOrd="0" destOrd="0" parTransId="{9FE39449-2B84-4626-A0D0-4A3D3D4854BC}" sibTransId="{1BFED916-8E30-42B6-B132-755A15B96D68}"/>
    <dgm:cxn modelId="{D9F05050-514C-4E5F-852D-5510F1BFE547}" type="presParOf" srcId="{40922FEE-BE14-4698-87DE-05E5B130707E}" destId="{10CCE047-E85B-42F0-9059-D6D284E48E9D}" srcOrd="0" destOrd="0" presId="urn:microsoft.com/office/officeart/2005/8/layout/hProcess9"/>
    <dgm:cxn modelId="{148DFCEF-24E6-4045-8AA0-432351A52F11}" type="presParOf" srcId="{40922FEE-BE14-4698-87DE-05E5B130707E}" destId="{31E691FE-5E46-45C0-AC39-611A332C86C6}" srcOrd="1" destOrd="0" presId="urn:microsoft.com/office/officeart/2005/8/layout/hProcess9"/>
    <dgm:cxn modelId="{6053B295-644B-41D6-9547-A5CBBB1F0D29}" type="presParOf" srcId="{31E691FE-5E46-45C0-AC39-611A332C86C6}" destId="{C8A0B157-F7BF-439E-A969-AA282593D4E0}" srcOrd="0" destOrd="0" presId="urn:microsoft.com/office/officeart/2005/8/layout/hProcess9"/>
    <dgm:cxn modelId="{9814F937-342B-4AEC-8A95-A877F7090E22}" type="presParOf" srcId="{31E691FE-5E46-45C0-AC39-611A332C86C6}" destId="{50DDA031-88F8-4D3D-AEB5-DAB316B3CF1D}" srcOrd="1" destOrd="0" presId="urn:microsoft.com/office/officeart/2005/8/layout/hProcess9"/>
    <dgm:cxn modelId="{D3B102A7-E996-4D44-B32F-C453BC2DD260}" type="presParOf" srcId="{31E691FE-5E46-45C0-AC39-611A332C86C6}" destId="{6F3D22CD-ED14-426B-BF13-D89F92A361F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EE7C4-4BCE-41C1-A4DD-3AA328CCCE6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3E5338-7690-44D9-9888-F9DED48EB333}">
      <dgm:prSet phldrT="[Tekst]"/>
      <dgm:spPr/>
      <dgm:t>
        <a:bodyPr/>
        <a:lstStyle/>
        <a:p>
          <a:r>
            <a:rPr lang="nl-NL" dirty="0"/>
            <a:t>1 jaar</a:t>
          </a:r>
        </a:p>
      </dgm:t>
    </dgm:pt>
    <dgm:pt modelId="{9FE39449-2B84-4626-A0D0-4A3D3D4854BC}" type="parTrans" cxnId="{37381DD9-D64B-4FE6-A4F1-F1080BBBCBC7}">
      <dgm:prSet/>
      <dgm:spPr/>
      <dgm:t>
        <a:bodyPr/>
        <a:lstStyle/>
        <a:p>
          <a:endParaRPr lang="nl-NL"/>
        </a:p>
      </dgm:t>
    </dgm:pt>
    <dgm:pt modelId="{1BFED916-8E30-42B6-B132-755A15B96D68}" type="sibTrans" cxnId="{37381DD9-D64B-4FE6-A4F1-F1080BBBCBC7}">
      <dgm:prSet/>
      <dgm:spPr/>
      <dgm:t>
        <a:bodyPr/>
        <a:lstStyle/>
        <a:p>
          <a:endParaRPr lang="nl-NL"/>
        </a:p>
      </dgm:t>
    </dgm:pt>
    <dgm:pt modelId="{BA117D2A-DED5-42B5-9B2A-46E8818D1FEB}">
      <dgm:prSet phldrT="[Tekst]"/>
      <dgm:spPr/>
      <dgm:t>
        <a:bodyPr/>
        <a:lstStyle/>
        <a:p>
          <a:r>
            <a:rPr lang="nl-NL" dirty="0"/>
            <a:t>3 jaar</a:t>
          </a:r>
        </a:p>
      </dgm:t>
    </dgm:pt>
    <dgm:pt modelId="{153EFDBA-A834-490F-8E89-845167086710}" type="parTrans" cxnId="{8DB799FF-61DD-46BD-A917-678D34B54397}">
      <dgm:prSet/>
      <dgm:spPr/>
      <dgm:t>
        <a:bodyPr/>
        <a:lstStyle/>
        <a:p>
          <a:endParaRPr lang="nl-NL"/>
        </a:p>
      </dgm:t>
    </dgm:pt>
    <dgm:pt modelId="{1A8A9E16-EF69-40B3-A454-8294AC9EA013}" type="sibTrans" cxnId="{8DB799FF-61DD-46BD-A917-678D34B54397}">
      <dgm:prSet/>
      <dgm:spPr/>
      <dgm:t>
        <a:bodyPr/>
        <a:lstStyle/>
        <a:p>
          <a:endParaRPr lang="nl-NL"/>
        </a:p>
      </dgm:t>
    </dgm:pt>
    <dgm:pt modelId="{40922FEE-BE14-4698-87DE-05E5B130707E}" type="pres">
      <dgm:prSet presAssocID="{C98EE7C4-4BCE-41C1-A4DD-3AA328CCCE64}" presName="CompostProcess" presStyleCnt="0">
        <dgm:presLayoutVars>
          <dgm:dir/>
          <dgm:resizeHandles val="exact"/>
        </dgm:presLayoutVars>
      </dgm:prSet>
      <dgm:spPr/>
    </dgm:pt>
    <dgm:pt modelId="{10CCE047-E85B-42F0-9059-D6D284E48E9D}" type="pres">
      <dgm:prSet presAssocID="{C98EE7C4-4BCE-41C1-A4DD-3AA328CCCE64}" presName="arrow" presStyleLbl="bgShp" presStyleIdx="0" presStyleCnt="1"/>
      <dgm:spPr/>
    </dgm:pt>
    <dgm:pt modelId="{31E691FE-5E46-45C0-AC39-611A332C86C6}" type="pres">
      <dgm:prSet presAssocID="{C98EE7C4-4BCE-41C1-A4DD-3AA328CCCE64}" presName="linearProcess" presStyleCnt="0"/>
      <dgm:spPr/>
    </dgm:pt>
    <dgm:pt modelId="{C8A0B157-F7BF-439E-A969-AA282593D4E0}" type="pres">
      <dgm:prSet presAssocID="{A73E5338-7690-44D9-9888-F9DED48EB333}" presName="textNode" presStyleLbl="node1" presStyleIdx="0" presStyleCnt="2" custScaleX="53783" custLinFactX="-15006" custLinFactNeighborX="-1000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0DDA031-88F8-4D3D-AEB5-DAB316B3CF1D}" type="pres">
      <dgm:prSet presAssocID="{1BFED916-8E30-42B6-B132-755A15B96D68}" presName="sibTrans" presStyleCnt="0"/>
      <dgm:spPr/>
    </dgm:pt>
    <dgm:pt modelId="{6F3D22CD-ED14-426B-BF13-D89F92A361F5}" type="pres">
      <dgm:prSet presAssocID="{BA117D2A-DED5-42B5-9B2A-46E8818D1FEB}" presName="textNode" presStyleLbl="node1" presStyleIdx="1" presStyleCnt="2" custScaleX="134575" custLinFactNeighborX="-3726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5DEAC65-68AC-4B88-A7F8-C984477C260A}" type="presOf" srcId="{C98EE7C4-4BCE-41C1-A4DD-3AA328CCCE64}" destId="{40922FEE-BE14-4698-87DE-05E5B130707E}" srcOrd="0" destOrd="0" presId="urn:microsoft.com/office/officeart/2005/8/layout/hProcess9"/>
    <dgm:cxn modelId="{A9E86C5C-6F60-4BB3-A95E-092B17B841C0}" type="presOf" srcId="{A73E5338-7690-44D9-9888-F9DED48EB333}" destId="{C8A0B157-F7BF-439E-A969-AA282593D4E0}" srcOrd="0" destOrd="0" presId="urn:microsoft.com/office/officeart/2005/8/layout/hProcess9"/>
    <dgm:cxn modelId="{8DB799FF-61DD-46BD-A917-678D34B54397}" srcId="{C98EE7C4-4BCE-41C1-A4DD-3AA328CCCE64}" destId="{BA117D2A-DED5-42B5-9B2A-46E8818D1FEB}" srcOrd="1" destOrd="0" parTransId="{153EFDBA-A834-490F-8E89-845167086710}" sibTransId="{1A8A9E16-EF69-40B3-A454-8294AC9EA013}"/>
    <dgm:cxn modelId="{7FDA758C-C86E-4C9D-AE76-2233AB45DADD}" type="presOf" srcId="{BA117D2A-DED5-42B5-9B2A-46E8818D1FEB}" destId="{6F3D22CD-ED14-426B-BF13-D89F92A361F5}" srcOrd="0" destOrd="0" presId="urn:microsoft.com/office/officeart/2005/8/layout/hProcess9"/>
    <dgm:cxn modelId="{37381DD9-D64B-4FE6-A4F1-F1080BBBCBC7}" srcId="{C98EE7C4-4BCE-41C1-A4DD-3AA328CCCE64}" destId="{A73E5338-7690-44D9-9888-F9DED48EB333}" srcOrd="0" destOrd="0" parTransId="{9FE39449-2B84-4626-A0D0-4A3D3D4854BC}" sibTransId="{1BFED916-8E30-42B6-B132-755A15B96D68}"/>
    <dgm:cxn modelId="{D9F05050-514C-4E5F-852D-5510F1BFE547}" type="presParOf" srcId="{40922FEE-BE14-4698-87DE-05E5B130707E}" destId="{10CCE047-E85B-42F0-9059-D6D284E48E9D}" srcOrd="0" destOrd="0" presId="urn:microsoft.com/office/officeart/2005/8/layout/hProcess9"/>
    <dgm:cxn modelId="{148DFCEF-24E6-4045-8AA0-432351A52F11}" type="presParOf" srcId="{40922FEE-BE14-4698-87DE-05E5B130707E}" destId="{31E691FE-5E46-45C0-AC39-611A332C86C6}" srcOrd="1" destOrd="0" presId="urn:microsoft.com/office/officeart/2005/8/layout/hProcess9"/>
    <dgm:cxn modelId="{6053B295-644B-41D6-9547-A5CBBB1F0D29}" type="presParOf" srcId="{31E691FE-5E46-45C0-AC39-611A332C86C6}" destId="{C8A0B157-F7BF-439E-A969-AA282593D4E0}" srcOrd="0" destOrd="0" presId="urn:microsoft.com/office/officeart/2005/8/layout/hProcess9"/>
    <dgm:cxn modelId="{9814F937-342B-4AEC-8A95-A877F7090E22}" type="presParOf" srcId="{31E691FE-5E46-45C0-AC39-611A332C86C6}" destId="{50DDA031-88F8-4D3D-AEB5-DAB316B3CF1D}" srcOrd="1" destOrd="0" presId="urn:microsoft.com/office/officeart/2005/8/layout/hProcess9"/>
    <dgm:cxn modelId="{D3B102A7-E996-4D44-B32F-C453BC2DD260}" type="presParOf" srcId="{31E691FE-5E46-45C0-AC39-611A332C86C6}" destId="{6F3D22CD-ED14-426B-BF13-D89F92A361F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8EE7C4-4BCE-41C1-A4DD-3AA328CCCE6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3E5338-7690-44D9-9888-F9DED48EB333}">
      <dgm:prSet phldrT="[Tekst]"/>
      <dgm:spPr/>
      <dgm:t>
        <a:bodyPr/>
        <a:lstStyle/>
        <a:p>
          <a:r>
            <a:rPr lang="nl-NL" dirty="0"/>
            <a:t>1 jaar</a:t>
          </a:r>
        </a:p>
      </dgm:t>
    </dgm:pt>
    <dgm:pt modelId="{9FE39449-2B84-4626-A0D0-4A3D3D4854BC}" type="parTrans" cxnId="{37381DD9-D64B-4FE6-A4F1-F1080BBBCBC7}">
      <dgm:prSet/>
      <dgm:spPr/>
      <dgm:t>
        <a:bodyPr/>
        <a:lstStyle/>
        <a:p>
          <a:endParaRPr lang="nl-NL"/>
        </a:p>
      </dgm:t>
    </dgm:pt>
    <dgm:pt modelId="{1BFED916-8E30-42B6-B132-755A15B96D68}" type="sibTrans" cxnId="{37381DD9-D64B-4FE6-A4F1-F1080BBBCBC7}">
      <dgm:prSet/>
      <dgm:spPr/>
      <dgm:t>
        <a:bodyPr/>
        <a:lstStyle/>
        <a:p>
          <a:endParaRPr lang="nl-NL"/>
        </a:p>
      </dgm:t>
    </dgm:pt>
    <dgm:pt modelId="{BA117D2A-DED5-42B5-9B2A-46E8818D1FEB}">
      <dgm:prSet phldrT="[Tekst]"/>
      <dgm:spPr/>
      <dgm:t>
        <a:bodyPr/>
        <a:lstStyle/>
        <a:p>
          <a:r>
            <a:rPr lang="nl-NL" dirty="0"/>
            <a:t>3 jaar</a:t>
          </a:r>
        </a:p>
      </dgm:t>
    </dgm:pt>
    <dgm:pt modelId="{153EFDBA-A834-490F-8E89-845167086710}" type="parTrans" cxnId="{8DB799FF-61DD-46BD-A917-678D34B54397}">
      <dgm:prSet/>
      <dgm:spPr/>
      <dgm:t>
        <a:bodyPr/>
        <a:lstStyle/>
        <a:p>
          <a:endParaRPr lang="nl-NL"/>
        </a:p>
      </dgm:t>
    </dgm:pt>
    <dgm:pt modelId="{1A8A9E16-EF69-40B3-A454-8294AC9EA013}" type="sibTrans" cxnId="{8DB799FF-61DD-46BD-A917-678D34B54397}">
      <dgm:prSet/>
      <dgm:spPr/>
      <dgm:t>
        <a:bodyPr/>
        <a:lstStyle/>
        <a:p>
          <a:endParaRPr lang="nl-NL"/>
        </a:p>
      </dgm:t>
    </dgm:pt>
    <dgm:pt modelId="{40922FEE-BE14-4698-87DE-05E5B130707E}" type="pres">
      <dgm:prSet presAssocID="{C98EE7C4-4BCE-41C1-A4DD-3AA328CCCE64}" presName="CompostProcess" presStyleCnt="0">
        <dgm:presLayoutVars>
          <dgm:dir/>
          <dgm:resizeHandles val="exact"/>
        </dgm:presLayoutVars>
      </dgm:prSet>
      <dgm:spPr/>
    </dgm:pt>
    <dgm:pt modelId="{10CCE047-E85B-42F0-9059-D6D284E48E9D}" type="pres">
      <dgm:prSet presAssocID="{C98EE7C4-4BCE-41C1-A4DD-3AA328CCCE64}" presName="arrow" presStyleLbl="bgShp" presStyleIdx="0" presStyleCnt="1"/>
      <dgm:spPr/>
    </dgm:pt>
    <dgm:pt modelId="{31E691FE-5E46-45C0-AC39-611A332C86C6}" type="pres">
      <dgm:prSet presAssocID="{C98EE7C4-4BCE-41C1-A4DD-3AA328CCCE64}" presName="linearProcess" presStyleCnt="0"/>
      <dgm:spPr/>
    </dgm:pt>
    <dgm:pt modelId="{C8A0B157-F7BF-439E-A969-AA282593D4E0}" type="pres">
      <dgm:prSet presAssocID="{A73E5338-7690-44D9-9888-F9DED48EB333}" presName="textNode" presStyleLbl="node1" presStyleIdx="0" presStyleCnt="2" custScaleX="53783" custLinFactX="-15006" custLinFactNeighborX="-1000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0DDA031-88F8-4D3D-AEB5-DAB316B3CF1D}" type="pres">
      <dgm:prSet presAssocID="{1BFED916-8E30-42B6-B132-755A15B96D68}" presName="sibTrans" presStyleCnt="0"/>
      <dgm:spPr/>
    </dgm:pt>
    <dgm:pt modelId="{6F3D22CD-ED14-426B-BF13-D89F92A361F5}" type="pres">
      <dgm:prSet presAssocID="{BA117D2A-DED5-42B5-9B2A-46E8818D1FEB}" presName="textNode" presStyleLbl="node1" presStyleIdx="1" presStyleCnt="2" custScaleX="134575" custLinFactNeighborX="-3726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5DEAC65-68AC-4B88-A7F8-C984477C260A}" type="presOf" srcId="{C98EE7C4-4BCE-41C1-A4DD-3AA328CCCE64}" destId="{40922FEE-BE14-4698-87DE-05E5B130707E}" srcOrd="0" destOrd="0" presId="urn:microsoft.com/office/officeart/2005/8/layout/hProcess9"/>
    <dgm:cxn modelId="{A9E86C5C-6F60-4BB3-A95E-092B17B841C0}" type="presOf" srcId="{A73E5338-7690-44D9-9888-F9DED48EB333}" destId="{C8A0B157-F7BF-439E-A969-AA282593D4E0}" srcOrd="0" destOrd="0" presId="urn:microsoft.com/office/officeart/2005/8/layout/hProcess9"/>
    <dgm:cxn modelId="{8DB799FF-61DD-46BD-A917-678D34B54397}" srcId="{C98EE7C4-4BCE-41C1-A4DD-3AA328CCCE64}" destId="{BA117D2A-DED5-42B5-9B2A-46E8818D1FEB}" srcOrd="1" destOrd="0" parTransId="{153EFDBA-A834-490F-8E89-845167086710}" sibTransId="{1A8A9E16-EF69-40B3-A454-8294AC9EA013}"/>
    <dgm:cxn modelId="{7FDA758C-C86E-4C9D-AE76-2233AB45DADD}" type="presOf" srcId="{BA117D2A-DED5-42B5-9B2A-46E8818D1FEB}" destId="{6F3D22CD-ED14-426B-BF13-D89F92A361F5}" srcOrd="0" destOrd="0" presId="urn:microsoft.com/office/officeart/2005/8/layout/hProcess9"/>
    <dgm:cxn modelId="{37381DD9-D64B-4FE6-A4F1-F1080BBBCBC7}" srcId="{C98EE7C4-4BCE-41C1-A4DD-3AA328CCCE64}" destId="{A73E5338-7690-44D9-9888-F9DED48EB333}" srcOrd="0" destOrd="0" parTransId="{9FE39449-2B84-4626-A0D0-4A3D3D4854BC}" sibTransId="{1BFED916-8E30-42B6-B132-755A15B96D68}"/>
    <dgm:cxn modelId="{D9F05050-514C-4E5F-852D-5510F1BFE547}" type="presParOf" srcId="{40922FEE-BE14-4698-87DE-05E5B130707E}" destId="{10CCE047-E85B-42F0-9059-D6D284E48E9D}" srcOrd="0" destOrd="0" presId="urn:microsoft.com/office/officeart/2005/8/layout/hProcess9"/>
    <dgm:cxn modelId="{148DFCEF-24E6-4045-8AA0-432351A52F11}" type="presParOf" srcId="{40922FEE-BE14-4698-87DE-05E5B130707E}" destId="{31E691FE-5E46-45C0-AC39-611A332C86C6}" srcOrd="1" destOrd="0" presId="urn:microsoft.com/office/officeart/2005/8/layout/hProcess9"/>
    <dgm:cxn modelId="{6053B295-644B-41D6-9547-A5CBBB1F0D29}" type="presParOf" srcId="{31E691FE-5E46-45C0-AC39-611A332C86C6}" destId="{C8A0B157-F7BF-439E-A969-AA282593D4E0}" srcOrd="0" destOrd="0" presId="urn:microsoft.com/office/officeart/2005/8/layout/hProcess9"/>
    <dgm:cxn modelId="{9814F937-342B-4AEC-8A95-A877F7090E22}" type="presParOf" srcId="{31E691FE-5E46-45C0-AC39-611A332C86C6}" destId="{50DDA031-88F8-4D3D-AEB5-DAB316B3CF1D}" srcOrd="1" destOrd="0" presId="urn:microsoft.com/office/officeart/2005/8/layout/hProcess9"/>
    <dgm:cxn modelId="{D3B102A7-E996-4D44-B32F-C453BC2DD260}" type="presParOf" srcId="{31E691FE-5E46-45C0-AC39-611A332C86C6}" destId="{6F3D22CD-ED14-426B-BF13-D89F92A361F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8EE7C4-4BCE-41C1-A4DD-3AA328CCCE6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3E5338-7690-44D9-9888-F9DED48EB333}">
      <dgm:prSet phldrT="[Tekst]"/>
      <dgm:spPr/>
      <dgm:t>
        <a:bodyPr/>
        <a:lstStyle/>
        <a:p>
          <a:r>
            <a:rPr lang="nl-NL" dirty="0"/>
            <a:t>1 jaar</a:t>
          </a:r>
        </a:p>
      </dgm:t>
    </dgm:pt>
    <dgm:pt modelId="{9FE39449-2B84-4626-A0D0-4A3D3D4854BC}" type="parTrans" cxnId="{37381DD9-D64B-4FE6-A4F1-F1080BBBCBC7}">
      <dgm:prSet/>
      <dgm:spPr/>
      <dgm:t>
        <a:bodyPr/>
        <a:lstStyle/>
        <a:p>
          <a:endParaRPr lang="nl-NL"/>
        </a:p>
      </dgm:t>
    </dgm:pt>
    <dgm:pt modelId="{1BFED916-8E30-42B6-B132-755A15B96D68}" type="sibTrans" cxnId="{37381DD9-D64B-4FE6-A4F1-F1080BBBCBC7}">
      <dgm:prSet/>
      <dgm:spPr/>
      <dgm:t>
        <a:bodyPr/>
        <a:lstStyle/>
        <a:p>
          <a:endParaRPr lang="nl-NL"/>
        </a:p>
      </dgm:t>
    </dgm:pt>
    <dgm:pt modelId="{BA117D2A-DED5-42B5-9B2A-46E8818D1FEB}">
      <dgm:prSet phldrT="[Tekst]"/>
      <dgm:spPr/>
      <dgm:t>
        <a:bodyPr/>
        <a:lstStyle/>
        <a:p>
          <a:r>
            <a:rPr lang="nl-NL" dirty="0"/>
            <a:t>3 jaar</a:t>
          </a:r>
        </a:p>
      </dgm:t>
    </dgm:pt>
    <dgm:pt modelId="{153EFDBA-A834-490F-8E89-845167086710}" type="parTrans" cxnId="{8DB799FF-61DD-46BD-A917-678D34B54397}">
      <dgm:prSet/>
      <dgm:spPr/>
      <dgm:t>
        <a:bodyPr/>
        <a:lstStyle/>
        <a:p>
          <a:endParaRPr lang="nl-NL"/>
        </a:p>
      </dgm:t>
    </dgm:pt>
    <dgm:pt modelId="{1A8A9E16-EF69-40B3-A454-8294AC9EA013}" type="sibTrans" cxnId="{8DB799FF-61DD-46BD-A917-678D34B54397}">
      <dgm:prSet/>
      <dgm:spPr/>
      <dgm:t>
        <a:bodyPr/>
        <a:lstStyle/>
        <a:p>
          <a:endParaRPr lang="nl-NL"/>
        </a:p>
      </dgm:t>
    </dgm:pt>
    <dgm:pt modelId="{40922FEE-BE14-4698-87DE-05E5B130707E}" type="pres">
      <dgm:prSet presAssocID="{C98EE7C4-4BCE-41C1-A4DD-3AA328CCCE64}" presName="CompostProcess" presStyleCnt="0">
        <dgm:presLayoutVars>
          <dgm:dir/>
          <dgm:resizeHandles val="exact"/>
        </dgm:presLayoutVars>
      </dgm:prSet>
      <dgm:spPr/>
    </dgm:pt>
    <dgm:pt modelId="{10CCE047-E85B-42F0-9059-D6D284E48E9D}" type="pres">
      <dgm:prSet presAssocID="{C98EE7C4-4BCE-41C1-A4DD-3AA328CCCE64}" presName="arrow" presStyleLbl="bgShp" presStyleIdx="0" presStyleCnt="1"/>
      <dgm:spPr/>
    </dgm:pt>
    <dgm:pt modelId="{31E691FE-5E46-45C0-AC39-611A332C86C6}" type="pres">
      <dgm:prSet presAssocID="{C98EE7C4-4BCE-41C1-A4DD-3AA328CCCE64}" presName="linearProcess" presStyleCnt="0"/>
      <dgm:spPr/>
    </dgm:pt>
    <dgm:pt modelId="{C8A0B157-F7BF-439E-A969-AA282593D4E0}" type="pres">
      <dgm:prSet presAssocID="{A73E5338-7690-44D9-9888-F9DED48EB333}" presName="textNode" presStyleLbl="node1" presStyleIdx="0" presStyleCnt="2" custScaleX="53783" custLinFactX="-15006" custLinFactNeighborX="-1000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0DDA031-88F8-4D3D-AEB5-DAB316B3CF1D}" type="pres">
      <dgm:prSet presAssocID="{1BFED916-8E30-42B6-B132-755A15B96D68}" presName="sibTrans" presStyleCnt="0"/>
      <dgm:spPr/>
    </dgm:pt>
    <dgm:pt modelId="{6F3D22CD-ED14-426B-BF13-D89F92A361F5}" type="pres">
      <dgm:prSet presAssocID="{BA117D2A-DED5-42B5-9B2A-46E8818D1FEB}" presName="textNode" presStyleLbl="node1" presStyleIdx="1" presStyleCnt="2" custScaleX="134575" custLinFactNeighborX="-3726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5DEAC65-68AC-4B88-A7F8-C984477C260A}" type="presOf" srcId="{C98EE7C4-4BCE-41C1-A4DD-3AA328CCCE64}" destId="{40922FEE-BE14-4698-87DE-05E5B130707E}" srcOrd="0" destOrd="0" presId="urn:microsoft.com/office/officeart/2005/8/layout/hProcess9"/>
    <dgm:cxn modelId="{A9E86C5C-6F60-4BB3-A95E-092B17B841C0}" type="presOf" srcId="{A73E5338-7690-44D9-9888-F9DED48EB333}" destId="{C8A0B157-F7BF-439E-A969-AA282593D4E0}" srcOrd="0" destOrd="0" presId="urn:microsoft.com/office/officeart/2005/8/layout/hProcess9"/>
    <dgm:cxn modelId="{8DB799FF-61DD-46BD-A917-678D34B54397}" srcId="{C98EE7C4-4BCE-41C1-A4DD-3AA328CCCE64}" destId="{BA117D2A-DED5-42B5-9B2A-46E8818D1FEB}" srcOrd="1" destOrd="0" parTransId="{153EFDBA-A834-490F-8E89-845167086710}" sibTransId="{1A8A9E16-EF69-40B3-A454-8294AC9EA013}"/>
    <dgm:cxn modelId="{7FDA758C-C86E-4C9D-AE76-2233AB45DADD}" type="presOf" srcId="{BA117D2A-DED5-42B5-9B2A-46E8818D1FEB}" destId="{6F3D22CD-ED14-426B-BF13-D89F92A361F5}" srcOrd="0" destOrd="0" presId="urn:microsoft.com/office/officeart/2005/8/layout/hProcess9"/>
    <dgm:cxn modelId="{37381DD9-D64B-4FE6-A4F1-F1080BBBCBC7}" srcId="{C98EE7C4-4BCE-41C1-A4DD-3AA328CCCE64}" destId="{A73E5338-7690-44D9-9888-F9DED48EB333}" srcOrd="0" destOrd="0" parTransId="{9FE39449-2B84-4626-A0D0-4A3D3D4854BC}" sibTransId="{1BFED916-8E30-42B6-B132-755A15B96D68}"/>
    <dgm:cxn modelId="{D9F05050-514C-4E5F-852D-5510F1BFE547}" type="presParOf" srcId="{40922FEE-BE14-4698-87DE-05E5B130707E}" destId="{10CCE047-E85B-42F0-9059-D6D284E48E9D}" srcOrd="0" destOrd="0" presId="urn:microsoft.com/office/officeart/2005/8/layout/hProcess9"/>
    <dgm:cxn modelId="{148DFCEF-24E6-4045-8AA0-432351A52F11}" type="presParOf" srcId="{40922FEE-BE14-4698-87DE-05E5B130707E}" destId="{31E691FE-5E46-45C0-AC39-611A332C86C6}" srcOrd="1" destOrd="0" presId="urn:microsoft.com/office/officeart/2005/8/layout/hProcess9"/>
    <dgm:cxn modelId="{6053B295-644B-41D6-9547-A5CBBB1F0D29}" type="presParOf" srcId="{31E691FE-5E46-45C0-AC39-611A332C86C6}" destId="{C8A0B157-F7BF-439E-A969-AA282593D4E0}" srcOrd="0" destOrd="0" presId="urn:microsoft.com/office/officeart/2005/8/layout/hProcess9"/>
    <dgm:cxn modelId="{9814F937-342B-4AEC-8A95-A877F7090E22}" type="presParOf" srcId="{31E691FE-5E46-45C0-AC39-611A332C86C6}" destId="{50DDA031-88F8-4D3D-AEB5-DAB316B3CF1D}" srcOrd="1" destOrd="0" presId="urn:microsoft.com/office/officeart/2005/8/layout/hProcess9"/>
    <dgm:cxn modelId="{D3B102A7-E996-4D44-B32F-C453BC2DD260}" type="presParOf" srcId="{31E691FE-5E46-45C0-AC39-611A332C86C6}" destId="{6F3D22CD-ED14-426B-BF13-D89F92A361F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708385-4F45-48C5-B047-3CDBA99429D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1300E51-E109-40DA-8830-793F40397509}">
      <dgm:prSet phldrT="[Tekst]" custT="1"/>
      <dgm:spPr/>
      <dgm:t>
        <a:bodyPr/>
        <a:lstStyle/>
        <a:p>
          <a:endParaRPr lang="nl-NL" sz="1800" dirty="0" smtClean="0"/>
        </a:p>
        <a:p>
          <a:r>
            <a:rPr lang="nl-NL" sz="1800" dirty="0" smtClean="0"/>
            <a:t>Collegiaal </a:t>
          </a:r>
          <a:r>
            <a:rPr lang="nl-NL" sz="1800" dirty="0"/>
            <a:t>(bv vakgroep, </a:t>
          </a:r>
          <a:r>
            <a:rPr lang="nl-NL" sz="1800" dirty="0" smtClean="0"/>
            <a:t>samenwerkingsverband, </a:t>
          </a:r>
          <a:r>
            <a:rPr lang="nl-NL" sz="1800" dirty="0"/>
            <a:t>…)</a:t>
          </a:r>
        </a:p>
      </dgm:t>
    </dgm:pt>
    <dgm:pt modelId="{75693EEA-B649-4F34-8A5A-3F838DF6C6B8}" type="parTrans" cxnId="{4C386388-A2AB-47DB-AF05-C5A7F9C3142D}">
      <dgm:prSet/>
      <dgm:spPr/>
      <dgm:t>
        <a:bodyPr/>
        <a:lstStyle/>
        <a:p>
          <a:endParaRPr lang="nl-NL"/>
        </a:p>
      </dgm:t>
    </dgm:pt>
    <dgm:pt modelId="{17EA18B0-084F-4172-BBED-2740EA490CF4}" type="sibTrans" cxnId="{4C386388-A2AB-47DB-AF05-C5A7F9C3142D}">
      <dgm:prSet/>
      <dgm:spPr/>
      <dgm:t>
        <a:bodyPr/>
        <a:lstStyle/>
        <a:p>
          <a:endParaRPr lang="nl-NL"/>
        </a:p>
      </dgm:t>
    </dgm:pt>
    <dgm:pt modelId="{40642A3E-61DC-4DAF-BAED-13F937346AA9}">
      <dgm:prSet phldrT="[Tekst]" custT="1"/>
      <dgm:spPr/>
      <dgm:t>
        <a:bodyPr/>
        <a:lstStyle/>
        <a:p>
          <a:r>
            <a:rPr lang="nl-NL" sz="1800" dirty="0"/>
            <a:t>1 promotor</a:t>
          </a:r>
        </a:p>
      </dgm:t>
    </dgm:pt>
    <dgm:pt modelId="{0639249D-F8A1-4954-A73F-9DD2C0252642}" type="parTrans" cxnId="{E83DCDEF-F979-4F87-8C02-B26F7953D73B}">
      <dgm:prSet/>
      <dgm:spPr/>
      <dgm:t>
        <a:bodyPr/>
        <a:lstStyle/>
        <a:p>
          <a:endParaRPr lang="nl-NL"/>
        </a:p>
      </dgm:t>
    </dgm:pt>
    <dgm:pt modelId="{6FE4B9A3-793C-4297-9407-9F1B061EF326}" type="sibTrans" cxnId="{E83DCDEF-F979-4F87-8C02-B26F7953D73B}">
      <dgm:prSet/>
      <dgm:spPr/>
      <dgm:t>
        <a:bodyPr/>
        <a:lstStyle/>
        <a:p>
          <a:endParaRPr lang="nl-NL"/>
        </a:p>
      </dgm:t>
    </dgm:pt>
    <dgm:pt modelId="{528E7C63-E304-485D-97F3-781D70B29F26}" type="pres">
      <dgm:prSet presAssocID="{04708385-4F45-48C5-B047-3CDBA99429D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2001BEA-21D3-4410-9E6D-AF65054FED90}" type="pres">
      <dgm:prSet presAssocID="{04708385-4F45-48C5-B047-3CDBA99429DE}" presName="comp1" presStyleCnt="0"/>
      <dgm:spPr/>
    </dgm:pt>
    <dgm:pt modelId="{AA9B6BD9-154B-44AB-975F-AE23A7FEE0DE}" type="pres">
      <dgm:prSet presAssocID="{04708385-4F45-48C5-B047-3CDBA99429DE}" presName="circle1" presStyleLbl="node1" presStyleIdx="0" presStyleCnt="2" custScaleX="81790" custScaleY="53964" custLinFactX="13005" custLinFactNeighborX="100000" custLinFactNeighborY="-23299"/>
      <dgm:spPr/>
      <dgm:t>
        <a:bodyPr/>
        <a:lstStyle/>
        <a:p>
          <a:endParaRPr lang="nl-NL"/>
        </a:p>
      </dgm:t>
    </dgm:pt>
    <dgm:pt modelId="{46B53C3E-3EB8-49DA-A0EA-3E6B60C5ACC3}" type="pres">
      <dgm:prSet presAssocID="{04708385-4F45-48C5-B047-3CDBA99429DE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552A05B-51EB-4AC0-A7CE-1A99BF22CB5B}" type="pres">
      <dgm:prSet presAssocID="{04708385-4F45-48C5-B047-3CDBA99429DE}" presName="comp2" presStyleCnt="0"/>
      <dgm:spPr/>
    </dgm:pt>
    <dgm:pt modelId="{420D082F-1389-44FA-87FB-14B30E67B46C}" type="pres">
      <dgm:prSet presAssocID="{04708385-4F45-48C5-B047-3CDBA99429DE}" presName="circle2" presStyleLbl="node1" presStyleIdx="1" presStyleCnt="2" custScaleX="57023" custScaleY="27591" custLinFactX="46296" custLinFactNeighborX="100000" custLinFactNeighborY="-35321"/>
      <dgm:spPr/>
      <dgm:t>
        <a:bodyPr/>
        <a:lstStyle/>
        <a:p>
          <a:endParaRPr lang="nl-NL"/>
        </a:p>
      </dgm:t>
    </dgm:pt>
    <dgm:pt modelId="{C7E7D05E-903A-46AA-98C0-F0B06D36E8B6}" type="pres">
      <dgm:prSet presAssocID="{04708385-4F45-48C5-B047-3CDBA99429DE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9353373-8F1E-44ED-8BB5-81408A0C9F71}" type="presOf" srcId="{04708385-4F45-48C5-B047-3CDBA99429DE}" destId="{528E7C63-E304-485D-97F3-781D70B29F26}" srcOrd="0" destOrd="0" presId="urn:microsoft.com/office/officeart/2005/8/layout/venn2"/>
    <dgm:cxn modelId="{B20D5B1E-962C-4479-BC7A-430D168165C4}" type="presOf" srcId="{A1300E51-E109-40DA-8830-793F40397509}" destId="{46B53C3E-3EB8-49DA-A0EA-3E6B60C5ACC3}" srcOrd="1" destOrd="0" presId="urn:microsoft.com/office/officeart/2005/8/layout/venn2"/>
    <dgm:cxn modelId="{4C386388-A2AB-47DB-AF05-C5A7F9C3142D}" srcId="{04708385-4F45-48C5-B047-3CDBA99429DE}" destId="{A1300E51-E109-40DA-8830-793F40397509}" srcOrd="0" destOrd="0" parTransId="{75693EEA-B649-4F34-8A5A-3F838DF6C6B8}" sibTransId="{17EA18B0-084F-4172-BBED-2740EA490CF4}"/>
    <dgm:cxn modelId="{E0871D66-C9BE-4C21-B741-EE660F4B14CD}" type="presOf" srcId="{40642A3E-61DC-4DAF-BAED-13F937346AA9}" destId="{C7E7D05E-903A-46AA-98C0-F0B06D36E8B6}" srcOrd="1" destOrd="0" presId="urn:microsoft.com/office/officeart/2005/8/layout/venn2"/>
    <dgm:cxn modelId="{E83DCDEF-F979-4F87-8C02-B26F7953D73B}" srcId="{04708385-4F45-48C5-B047-3CDBA99429DE}" destId="{40642A3E-61DC-4DAF-BAED-13F937346AA9}" srcOrd="1" destOrd="0" parTransId="{0639249D-F8A1-4954-A73F-9DD2C0252642}" sibTransId="{6FE4B9A3-793C-4297-9407-9F1B061EF326}"/>
    <dgm:cxn modelId="{472804A8-93EC-4F73-A928-B0BAC2CBFA9A}" type="presOf" srcId="{A1300E51-E109-40DA-8830-793F40397509}" destId="{AA9B6BD9-154B-44AB-975F-AE23A7FEE0DE}" srcOrd="0" destOrd="0" presId="urn:microsoft.com/office/officeart/2005/8/layout/venn2"/>
    <dgm:cxn modelId="{9A3E4CF0-C9D3-4611-BD05-7F13FA86630C}" type="presOf" srcId="{40642A3E-61DC-4DAF-BAED-13F937346AA9}" destId="{420D082F-1389-44FA-87FB-14B30E67B46C}" srcOrd="0" destOrd="0" presId="urn:microsoft.com/office/officeart/2005/8/layout/venn2"/>
    <dgm:cxn modelId="{4FE624CF-DBF7-43D5-B0D6-4516845ABD85}" type="presParOf" srcId="{528E7C63-E304-485D-97F3-781D70B29F26}" destId="{D2001BEA-21D3-4410-9E6D-AF65054FED90}" srcOrd="0" destOrd="0" presId="urn:microsoft.com/office/officeart/2005/8/layout/venn2"/>
    <dgm:cxn modelId="{C18E16C2-B625-4867-A407-563DEE8A98C4}" type="presParOf" srcId="{D2001BEA-21D3-4410-9E6D-AF65054FED90}" destId="{AA9B6BD9-154B-44AB-975F-AE23A7FEE0DE}" srcOrd="0" destOrd="0" presId="urn:microsoft.com/office/officeart/2005/8/layout/venn2"/>
    <dgm:cxn modelId="{B9A26394-C1C7-464F-AB41-B625668D7DB9}" type="presParOf" srcId="{D2001BEA-21D3-4410-9E6D-AF65054FED90}" destId="{46B53C3E-3EB8-49DA-A0EA-3E6B60C5ACC3}" srcOrd="1" destOrd="0" presId="urn:microsoft.com/office/officeart/2005/8/layout/venn2"/>
    <dgm:cxn modelId="{8E5D208A-7F92-40E0-A534-D0A3F7A69BC0}" type="presParOf" srcId="{528E7C63-E304-485D-97F3-781D70B29F26}" destId="{B552A05B-51EB-4AC0-A7CE-1A99BF22CB5B}" srcOrd="1" destOrd="0" presId="urn:microsoft.com/office/officeart/2005/8/layout/venn2"/>
    <dgm:cxn modelId="{45FC0643-01F0-4F75-AF52-B652F1CF45FA}" type="presParOf" srcId="{B552A05B-51EB-4AC0-A7CE-1A99BF22CB5B}" destId="{420D082F-1389-44FA-87FB-14B30E67B46C}" srcOrd="0" destOrd="0" presId="urn:microsoft.com/office/officeart/2005/8/layout/venn2"/>
    <dgm:cxn modelId="{840D0836-FB6D-4566-8FFE-971DD85D0F06}" type="presParOf" srcId="{B552A05B-51EB-4AC0-A7CE-1A99BF22CB5B}" destId="{C7E7D05E-903A-46AA-98C0-F0B06D36E8B6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CE047-E85B-42F0-9059-D6D284E48E9D}">
      <dsp:nvSpPr>
        <dsp:cNvPr id="0" name=""/>
        <dsp:cNvSpPr/>
      </dsp:nvSpPr>
      <dsp:spPr>
        <a:xfrm>
          <a:off x="836587" y="0"/>
          <a:ext cx="9481321" cy="346132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0B157-F7BF-439E-A969-AA282593D4E0}">
      <dsp:nvSpPr>
        <dsp:cNvPr id="0" name=""/>
        <dsp:cNvSpPr/>
      </dsp:nvSpPr>
      <dsp:spPr>
        <a:xfrm>
          <a:off x="1086949" y="1038398"/>
          <a:ext cx="1799766" cy="138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dirty="0"/>
            <a:t>1 jaar</a:t>
          </a:r>
        </a:p>
      </dsp:txBody>
      <dsp:txXfrm>
        <a:off x="1154536" y="1105985"/>
        <a:ext cx="1664592" cy="1249356"/>
      </dsp:txXfrm>
    </dsp:sp>
    <dsp:sp modelId="{6F3D22CD-ED14-426B-BF13-D89F92A361F5}">
      <dsp:nvSpPr>
        <dsp:cNvPr id="0" name=""/>
        <dsp:cNvSpPr/>
      </dsp:nvSpPr>
      <dsp:spPr>
        <a:xfrm>
          <a:off x="4296511" y="1038398"/>
          <a:ext cx="4503348" cy="138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dirty="0"/>
            <a:t>3 jaar</a:t>
          </a:r>
        </a:p>
      </dsp:txBody>
      <dsp:txXfrm>
        <a:off x="4364098" y="1105985"/>
        <a:ext cx="4368174" cy="1249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CE047-E85B-42F0-9059-D6D284E48E9D}">
      <dsp:nvSpPr>
        <dsp:cNvPr id="0" name=""/>
        <dsp:cNvSpPr/>
      </dsp:nvSpPr>
      <dsp:spPr>
        <a:xfrm>
          <a:off x="515767" y="0"/>
          <a:ext cx="5845368" cy="96173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0B157-F7BF-439E-A969-AA282593D4E0}">
      <dsp:nvSpPr>
        <dsp:cNvPr id="0" name=""/>
        <dsp:cNvSpPr/>
      </dsp:nvSpPr>
      <dsp:spPr>
        <a:xfrm>
          <a:off x="670119" y="288520"/>
          <a:ext cx="1109581" cy="38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1 jaar</a:t>
          </a:r>
        </a:p>
      </dsp:txBody>
      <dsp:txXfrm>
        <a:off x="688898" y="307299"/>
        <a:ext cx="1072023" cy="347136"/>
      </dsp:txXfrm>
    </dsp:sp>
    <dsp:sp modelId="{6F3D22CD-ED14-426B-BF13-D89F92A361F5}">
      <dsp:nvSpPr>
        <dsp:cNvPr id="0" name=""/>
        <dsp:cNvSpPr/>
      </dsp:nvSpPr>
      <dsp:spPr>
        <a:xfrm>
          <a:off x="2648859" y="288520"/>
          <a:ext cx="2776378" cy="38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3 jaar</a:t>
          </a:r>
        </a:p>
      </dsp:txBody>
      <dsp:txXfrm>
        <a:off x="2667638" y="307299"/>
        <a:ext cx="2738820" cy="347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CE047-E85B-42F0-9059-D6D284E48E9D}">
      <dsp:nvSpPr>
        <dsp:cNvPr id="0" name=""/>
        <dsp:cNvSpPr/>
      </dsp:nvSpPr>
      <dsp:spPr>
        <a:xfrm>
          <a:off x="515767" y="0"/>
          <a:ext cx="5845368" cy="96173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0B157-F7BF-439E-A969-AA282593D4E0}">
      <dsp:nvSpPr>
        <dsp:cNvPr id="0" name=""/>
        <dsp:cNvSpPr/>
      </dsp:nvSpPr>
      <dsp:spPr>
        <a:xfrm>
          <a:off x="670119" y="288520"/>
          <a:ext cx="1109581" cy="38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1 jaar</a:t>
          </a:r>
        </a:p>
      </dsp:txBody>
      <dsp:txXfrm>
        <a:off x="688898" y="307299"/>
        <a:ext cx="1072023" cy="347136"/>
      </dsp:txXfrm>
    </dsp:sp>
    <dsp:sp modelId="{6F3D22CD-ED14-426B-BF13-D89F92A361F5}">
      <dsp:nvSpPr>
        <dsp:cNvPr id="0" name=""/>
        <dsp:cNvSpPr/>
      </dsp:nvSpPr>
      <dsp:spPr>
        <a:xfrm>
          <a:off x="2648859" y="288520"/>
          <a:ext cx="2776378" cy="38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3 jaar</a:t>
          </a:r>
        </a:p>
      </dsp:txBody>
      <dsp:txXfrm>
        <a:off x="2667638" y="307299"/>
        <a:ext cx="2738820" cy="347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CE047-E85B-42F0-9059-D6D284E48E9D}">
      <dsp:nvSpPr>
        <dsp:cNvPr id="0" name=""/>
        <dsp:cNvSpPr/>
      </dsp:nvSpPr>
      <dsp:spPr>
        <a:xfrm>
          <a:off x="515767" y="0"/>
          <a:ext cx="5845368" cy="96173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0B157-F7BF-439E-A969-AA282593D4E0}">
      <dsp:nvSpPr>
        <dsp:cNvPr id="0" name=""/>
        <dsp:cNvSpPr/>
      </dsp:nvSpPr>
      <dsp:spPr>
        <a:xfrm>
          <a:off x="670119" y="288520"/>
          <a:ext cx="1109581" cy="38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1 jaar</a:t>
          </a:r>
        </a:p>
      </dsp:txBody>
      <dsp:txXfrm>
        <a:off x="688898" y="307299"/>
        <a:ext cx="1072023" cy="347136"/>
      </dsp:txXfrm>
    </dsp:sp>
    <dsp:sp modelId="{6F3D22CD-ED14-426B-BF13-D89F92A361F5}">
      <dsp:nvSpPr>
        <dsp:cNvPr id="0" name=""/>
        <dsp:cNvSpPr/>
      </dsp:nvSpPr>
      <dsp:spPr>
        <a:xfrm>
          <a:off x="2648859" y="288520"/>
          <a:ext cx="2776378" cy="38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3 jaar</a:t>
          </a:r>
        </a:p>
      </dsp:txBody>
      <dsp:txXfrm>
        <a:off x="2667638" y="307299"/>
        <a:ext cx="2738820" cy="3471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B6BD9-154B-44AB-975F-AE23A7FEE0DE}">
      <dsp:nvSpPr>
        <dsp:cNvPr id="0" name=""/>
        <dsp:cNvSpPr/>
      </dsp:nvSpPr>
      <dsp:spPr>
        <a:xfrm>
          <a:off x="10199486" y="0"/>
          <a:ext cx="3691054" cy="24353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Collegiaal </a:t>
          </a:r>
          <a:r>
            <a:rPr lang="nl-NL" sz="1800" kern="1200" dirty="0"/>
            <a:t>(bv vakgroep, </a:t>
          </a:r>
          <a:r>
            <a:rPr lang="nl-NL" sz="1800" kern="1200" dirty="0" smtClean="0"/>
            <a:t>samenwerkingsverband, </a:t>
          </a:r>
          <a:r>
            <a:rPr lang="nl-NL" sz="1800" kern="1200" dirty="0"/>
            <a:t>…)</a:t>
          </a:r>
        </a:p>
      </dsp:txBody>
      <dsp:txXfrm>
        <a:off x="11076111" y="182648"/>
        <a:ext cx="1937803" cy="414002"/>
      </dsp:txXfrm>
    </dsp:sp>
    <dsp:sp modelId="{420D082F-1389-44FA-87FB-14B30E67B46C}">
      <dsp:nvSpPr>
        <dsp:cNvPr id="0" name=""/>
        <dsp:cNvSpPr/>
      </dsp:nvSpPr>
      <dsp:spPr>
        <a:xfrm>
          <a:off x="10931847" y="1158113"/>
          <a:ext cx="1930018" cy="933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/>
            <a:t>1 promotor</a:t>
          </a:r>
        </a:p>
      </dsp:txBody>
      <dsp:txXfrm>
        <a:off x="11214491" y="1391577"/>
        <a:ext cx="1364729" cy="466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AD819-2A2D-44BF-BAF7-D79372D08A4E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A7D8A-6E28-4929-B80C-212329CCCD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1165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82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Idee : simultane belangenbehartiging</a:t>
            </a:r>
          </a:p>
          <a:p>
            <a:endParaRPr lang="nl-BE" dirty="0"/>
          </a:p>
          <a:p>
            <a:r>
              <a:rPr lang="nl-BE" dirty="0"/>
              <a:t>Vandaar een partnership tussen de bursaal, promotor en UGent waarbij</a:t>
            </a:r>
          </a:p>
          <a:p>
            <a:endParaRPr lang="nl-BE" dirty="0"/>
          </a:p>
          <a:p>
            <a:r>
              <a:rPr lang="nl-BE" dirty="0"/>
              <a:t>	Bursaal : zijn/haar drijfveer is het onderzoek</a:t>
            </a:r>
          </a:p>
          <a:p>
            <a:endParaRPr lang="nl-BE" dirty="0"/>
          </a:p>
          <a:p>
            <a:r>
              <a:rPr lang="nl-BE" dirty="0"/>
              <a:t>	Promotor : ontwikkeling  binnen het brede vakgebied</a:t>
            </a:r>
          </a:p>
          <a:p>
            <a:endParaRPr lang="nl-BE" dirty="0"/>
          </a:p>
          <a:p>
            <a:r>
              <a:rPr lang="nl-BE" dirty="0"/>
              <a:t>	UGent : zorgt er voor dat dit in optimale omstandigheden kan gebeuren</a:t>
            </a:r>
          </a:p>
          <a:p>
            <a:endParaRPr lang="nl-BE" dirty="0"/>
          </a:p>
          <a:p>
            <a:r>
              <a:rPr lang="nl-BE" dirty="0"/>
              <a:t>Beiden worden beter van elkaars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57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63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5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/>
              <a:t>1-6-2021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8" y="2275285"/>
            <a:ext cx="5462027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 baseline="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291074" y="270000"/>
            <a:ext cx="15183366" cy="540000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700"/>
              </a:lnSpc>
              <a:buNone/>
              <a:defRPr sz="1400" b="1" i="0" u="sng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 dirty="0"/>
              <a:t>tweede niveau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marL="2328863" indent="-550863" defTabSz="1912938">
              <a:lnSpc>
                <a:spcPct val="120000"/>
              </a:lnSpc>
              <a:tabLst/>
              <a:defRPr/>
            </a:lvl4pPr>
            <a:lvl5pPr marL="2962275" indent="-442913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noProof="0" smtClean="0"/>
              <a:t>1/06/2021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noProof="0" smtClean="0"/>
              <a:t>1/06/2021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noProof="0" smtClean="0"/>
              <a:t>1/06/2021</a:t>
            </a:fld>
            <a:endParaRPr lang="nl-B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1-6-2021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9544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0D1A-A3AB-4E9F-892E-C45B5A80FDBF}" type="datetime1">
              <a:rPr lang="nl-BE" noProof="0" smtClean="0"/>
              <a:t>1/06/2021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7" y="7906160"/>
            <a:ext cx="2308379" cy="1847440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536575" indent="-45085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69988" indent="-45085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755775" indent="-45000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50863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s://www.belspo.be/belspo/fsi/index_nl.st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apedoc.ugent.be/?ID=165" TargetMode="External"/><Relationship Id="rId2" Type="http://schemas.openxmlformats.org/officeDocument/2006/relationships/hyperlink" Target="https://sapedoc.ugent.be/?ID=164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gent.be/en/research/doctoralresearch/recommended-financial-means-for-phd-students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dsregulations@ugent.be" TargetMode="External"/><Relationship Id="rId3" Type="http://schemas.openxmlformats.org/officeDocument/2006/relationships/hyperlink" Target="https://www.ugent.be/intranet/nl/op-het-werk/aanwervingen/oap/nieuwreglementdb.htm" TargetMode="External"/><Relationship Id="rId7" Type="http://schemas.openxmlformats.org/officeDocument/2006/relationships/hyperlink" Target="https://www.ugent.be/en/work/phd/regulations.htm" TargetMode="External"/><Relationship Id="rId2" Type="http://schemas.openxmlformats.org/officeDocument/2006/relationships/hyperlink" Target="https://www.ugent.be/intranet/nl/op-het-werk/aanwervingen/opstart/bursalen/nieuwreglementdb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mailto:reglementdrbeurs@ugent.b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gent.be/en/work/phd/regulations.htm" TargetMode="External"/><Relationship Id="rId2" Type="http://schemas.openxmlformats.org/officeDocument/2006/relationships/hyperlink" Target="https://www.ugent.be/intranet/nl/op-het-werk/aanwervingen/opstart/bursalen/nieuwreglementdb.htm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gent.be/en/work/phd/faq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www.ugent.be/intranet/nl/op-het-werk/aanwervingen/opstart/bursalen/faqdb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webappsx.ugent.be/bozi/article.jsf?articleCode=153986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50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Duur beursovereenkomst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/>
          </p:nvPr>
        </p:nvGraphicFramePr>
        <p:xfrm>
          <a:off x="2686196" y="1082964"/>
          <a:ext cx="6876904" cy="96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10</a:t>
            </a:fld>
            <a:endParaRPr lang="nl-BE" noProof="0" dirty="0"/>
          </a:p>
        </p:txBody>
      </p:sp>
      <p:sp>
        <p:nvSpPr>
          <p:cNvPr id="6" name="Tekstvak 5"/>
          <p:cNvSpPr txBox="1"/>
          <p:nvPr/>
        </p:nvSpPr>
        <p:spPr>
          <a:xfrm>
            <a:off x="4649350" y="1272156"/>
            <a:ext cx="10402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400" dirty="0"/>
              <a:t>+</a:t>
            </a:r>
          </a:p>
        </p:txBody>
      </p:sp>
      <p:cxnSp>
        <p:nvCxnSpPr>
          <p:cNvPr id="19" name="Rechte verbindingslijn met pijl 18"/>
          <p:cNvCxnSpPr/>
          <p:nvPr/>
        </p:nvCxnSpPr>
        <p:spPr>
          <a:xfrm flipH="1">
            <a:off x="4826000" y="1707628"/>
            <a:ext cx="15008" cy="425972"/>
          </a:xfrm>
          <a:prstGeom prst="straightConnector1">
            <a:avLst/>
          </a:prstGeom>
          <a:ln w="3175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3938151" y="2085858"/>
            <a:ext cx="2462645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000" dirty="0"/>
              <a:t>GO / NO GO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2314678" y="2468857"/>
            <a:ext cx="13736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u="sng" dirty="0"/>
              <a:t>Uitzonderingen</a:t>
            </a:r>
            <a:r>
              <a:rPr lang="nl-BE" sz="2500" dirty="0"/>
              <a:t> </a:t>
            </a:r>
            <a:r>
              <a:rPr lang="nl-BE" sz="2500" dirty="0" smtClean="0"/>
              <a:t>:</a:t>
            </a:r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 smtClean="0"/>
              <a:t>Afronding </a:t>
            </a:r>
            <a:r>
              <a:rPr lang="nl-BE" sz="2500" dirty="0"/>
              <a:t>doctoraatstraject (max 2 jaar)</a:t>
            </a:r>
          </a:p>
          <a:p>
            <a:pPr>
              <a:lnSpc>
                <a:spcPct val="120000"/>
              </a:lnSpc>
            </a:pPr>
            <a:endParaRPr lang="nl-BE" sz="2500" dirty="0" smtClean="0"/>
          </a:p>
        </p:txBody>
      </p:sp>
      <p:pic>
        <p:nvPicPr>
          <p:cNvPr id="9" name="Afbeelding 22">
            <a:extLst>
              <a:ext uri="{FF2B5EF4-FFF2-40B4-BE49-F238E27FC236}">
                <a16:creationId xmlns:a16="http://schemas.microsoft.com/office/drawing/2014/main" id="{00A47033-DADC-489D-B462-CADF6A41C2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9">
            <a:off x="593831" y="2031015"/>
            <a:ext cx="1626968" cy="162696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542505" y="6864689"/>
            <a:ext cx="13775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 smtClean="0"/>
              <a:t>bv: als men na een doctoraatsbeurs onder het ‘oude’ reglement na 1/10/2021 nog een aansluitende afrondende beurs wil toekennen (max totale duur alle beurscontracten is 48 </a:t>
            </a:r>
            <a:r>
              <a:rPr lang="nl-BE" sz="2500" dirty="0" err="1" smtClean="0"/>
              <a:t>mnd</a:t>
            </a:r>
            <a:r>
              <a:rPr lang="nl-BE" sz="2500" dirty="0" smtClean="0"/>
              <a:t>)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7561" y="3729037"/>
            <a:ext cx="7465741" cy="309148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782389" y="8377350"/>
            <a:ext cx="1326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000" dirty="0" err="1" smtClean="0"/>
              <a:t>ps</a:t>
            </a:r>
            <a:r>
              <a:rPr lang="nl-BE" sz="2000" dirty="0"/>
              <a:t> </a:t>
            </a:r>
            <a:r>
              <a:rPr lang="nl-BE" sz="2000" dirty="0" smtClean="0"/>
              <a:t>bij par 2: ook de duurtijd van beurzen bij de federale wetenschappelijke instellingen wordt in </a:t>
            </a:r>
            <a:r>
              <a:rPr lang="nl-BE" sz="2000" dirty="0"/>
              <a:t>mindering gebracht  (</a:t>
            </a:r>
            <a:r>
              <a:rPr lang="nl-BE" sz="2000" dirty="0">
                <a:hlinkClick r:id="rId9"/>
              </a:rPr>
              <a:t>https://</a:t>
            </a:r>
            <a:r>
              <a:rPr lang="nl-BE" sz="2000" dirty="0" smtClean="0">
                <a:hlinkClick r:id="rId9"/>
              </a:rPr>
              <a:t>www.belspo.be/belspo/fsi/index_nl.stm</a:t>
            </a:r>
            <a:r>
              <a:rPr lang="nl-BE" sz="2000" dirty="0" smtClean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703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Duur beursovereenkomst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/>
          </p:nvPr>
        </p:nvGraphicFramePr>
        <p:xfrm>
          <a:off x="2686196" y="1082964"/>
          <a:ext cx="6876904" cy="96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11</a:t>
            </a:fld>
            <a:endParaRPr lang="nl-BE" noProof="0" dirty="0"/>
          </a:p>
        </p:txBody>
      </p:sp>
      <p:sp>
        <p:nvSpPr>
          <p:cNvPr id="6" name="Tekstvak 5"/>
          <p:cNvSpPr txBox="1"/>
          <p:nvPr/>
        </p:nvSpPr>
        <p:spPr>
          <a:xfrm>
            <a:off x="4649350" y="1272156"/>
            <a:ext cx="10402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400" dirty="0"/>
              <a:t>+</a:t>
            </a:r>
          </a:p>
        </p:txBody>
      </p:sp>
      <p:cxnSp>
        <p:nvCxnSpPr>
          <p:cNvPr id="19" name="Rechte verbindingslijn met pijl 18"/>
          <p:cNvCxnSpPr/>
          <p:nvPr/>
        </p:nvCxnSpPr>
        <p:spPr>
          <a:xfrm flipH="1">
            <a:off x="4826000" y="1707628"/>
            <a:ext cx="15008" cy="425972"/>
          </a:xfrm>
          <a:prstGeom prst="straightConnector1">
            <a:avLst/>
          </a:prstGeom>
          <a:ln w="3175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3938151" y="2085858"/>
            <a:ext cx="2462645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000" dirty="0"/>
              <a:t>GO / NO GO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2314678" y="2468857"/>
            <a:ext cx="13736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u="sng" dirty="0"/>
              <a:t>Uitzonderingen</a:t>
            </a:r>
            <a:r>
              <a:rPr lang="nl-BE" sz="2500" dirty="0"/>
              <a:t> </a:t>
            </a:r>
            <a:r>
              <a:rPr lang="nl-BE" sz="2500" dirty="0" smtClean="0"/>
              <a:t>:</a:t>
            </a:r>
            <a:endParaRPr lang="nl-BE" sz="2500" dirty="0"/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/>
              <a:t>Joint </a:t>
            </a:r>
            <a:r>
              <a:rPr lang="nl-BE" sz="2500" dirty="0" smtClean="0"/>
              <a:t>PhD</a:t>
            </a:r>
          </a:p>
          <a:p>
            <a:pPr lvl="1">
              <a:lnSpc>
                <a:spcPct val="120000"/>
              </a:lnSpc>
            </a:pPr>
            <a:endParaRPr lang="nl-BE" sz="2500" dirty="0"/>
          </a:p>
          <a:p>
            <a:pPr lvl="1">
              <a:lnSpc>
                <a:spcPct val="120000"/>
              </a:lnSpc>
            </a:pPr>
            <a:r>
              <a:rPr lang="nl-BE" sz="2400" dirty="0" smtClean="0"/>
              <a:t>bv: 1 jaar UA – 1 jaar </a:t>
            </a:r>
            <a:r>
              <a:rPr lang="nl-BE" sz="2400" dirty="0" err="1" smtClean="0"/>
              <a:t>Ugent</a:t>
            </a:r>
            <a:r>
              <a:rPr lang="nl-BE" sz="2400" dirty="0" smtClean="0"/>
              <a:t> – 1 jaar UA – 1 jaar UGent</a:t>
            </a:r>
            <a:endParaRPr lang="nl-BE" sz="2400" dirty="0"/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/>
              <a:t>Lopende beroepsprocedure</a:t>
            </a:r>
          </a:p>
          <a:p>
            <a:pPr>
              <a:lnSpc>
                <a:spcPct val="120000"/>
              </a:lnSpc>
            </a:pPr>
            <a:endParaRPr lang="nl-BE" sz="2500" dirty="0"/>
          </a:p>
        </p:txBody>
      </p:sp>
      <p:pic>
        <p:nvPicPr>
          <p:cNvPr id="9" name="Afbeelding 22">
            <a:extLst>
              <a:ext uri="{FF2B5EF4-FFF2-40B4-BE49-F238E27FC236}">
                <a16:creationId xmlns:a16="http://schemas.microsoft.com/office/drawing/2014/main" id="{00A47033-DADC-489D-B462-CADF6A41C2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9">
            <a:off x="593831" y="2031015"/>
            <a:ext cx="1626968" cy="162696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321196" y="8000932"/>
            <a:ext cx="13775146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400" dirty="0" smtClean="0"/>
              <a:t>Beurs wordt nog 3 </a:t>
            </a:r>
            <a:r>
              <a:rPr lang="nl-BE" sz="2400" dirty="0" err="1" smtClean="0"/>
              <a:t>mnd</a:t>
            </a:r>
            <a:r>
              <a:rPr lang="nl-BE" sz="2400" dirty="0" smtClean="0"/>
              <a:t> uitbetaald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796" y="2618949"/>
            <a:ext cx="8217883" cy="117799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6810" y="5049837"/>
            <a:ext cx="8217883" cy="29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72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 beurs</a:t>
            </a:r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388895"/>
              </p:ext>
            </p:extLst>
          </p:nvPr>
        </p:nvGraphicFramePr>
        <p:xfrm>
          <a:off x="2467050" y="3293503"/>
          <a:ext cx="13890550" cy="4512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12</a:t>
            </a:fld>
            <a:endParaRPr lang="nl-BE" noProof="0" dirty="0"/>
          </a:p>
        </p:txBody>
      </p:sp>
      <p:cxnSp>
        <p:nvCxnSpPr>
          <p:cNvPr id="5" name="Rechte verbindingslijn met pijl 4"/>
          <p:cNvCxnSpPr/>
          <p:nvPr/>
        </p:nvCxnSpPr>
        <p:spPr>
          <a:xfrm flipV="1">
            <a:off x="2847109" y="1766455"/>
            <a:ext cx="10952018" cy="20781"/>
          </a:xfrm>
          <a:prstGeom prst="straightConnector1">
            <a:avLst/>
          </a:prstGeom>
          <a:ln w="63500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2847109" y="1371600"/>
            <a:ext cx="0" cy="831273"/>
          </a:xfrm>
          <a:prstGeom prst="line">
            <a:avLst/>
          </a:prstGeom>
          <a:ln w="3175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11885631" y="2001976"/>
            <a:ext cx="661240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4400" dirty="0"/>
              <a:t>4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12205850" y="1316180"/>
            <a:ext cx="0" cy="831273"/>
          </a:xfrm>
          <a:prstGeom prst="line">
            <a:avLst/>
          </a:prstGeom>
          <a:ln w="3175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100" y="2548283"/>
            <a:ext cx="834735" cy="83473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02" y="2330820"/>
            <a:ext cx="834735" cy="83473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95" y="2330820"/>
            <a:ext cx="834735" cy="83473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31" y="2330820"/>
            <a:ext cx="834735" cy="834735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88" y="2330820"/>
            <a:ext cx="834735" cy="83473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423" y="2330820"/>
            <a:ext cx="834735" cy="834735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2349236" y="8333664"/>
            <a:ext cx="13152047" cy="683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200" dirty="0"/>
              <a:t>Bij gunstige beoordeling voortgang PhD-traject : beurs loopt door </a:t>
            </a: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9">
            <a:off x="15544116" y="7520180"/>
            <a:ext cx="1626968" cy="1626968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01" y="2978801"/>
            <a:ext cx="834735" cy="834735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77" y="3100330"/>
            <a:ext cx="834735" cy="83473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14542" y="2064792"/>
            <a:ext cx="3592096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200" dirty="0"/>
              <a:t>Financiële check !</a:t>
            </a:r>
          </a:p>
        </p:txBody>
      </p:sp>
      <p:cxnSp>
        <p:nvCxnSpPr>
          <p:cNvPr id="11" name="Rechte verbindingslijn met pijl 10"/>
          <p:cNvCxnSpPr/>
          <p:nvPr/>
        </p:nvCxnSpPr>
        <p:spPr>
          <a:xfrm flipH="1" flipV="1">
            <a:off x="1651000" y="1921984"/>
            <a:ext cx="698236" cy="21062"/>
          </a:xfrm>
          <a:prstGeom prst="straightConnector1">
            <a:avLst/>
          </a:prstGeom>
          <a:ln w="31750"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BF1385-7269-44B5-93EA-D2917EFCC5C8}"/>
              </a:ext>
            </a:extLst>
          </p:cNvPr>
          <p:cNvSpPr txBox="1"/>
          <p:nvPr/>
        </p:nvSpPr>
        <p:spPr>
          <a:xfrm>
            <a:off x="10656196" y="5459340"/>
            <a:ext cx="6557721" cy="235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u="sng" dirty="0"/>
              <a:t>2 opties </a:t>
            </a:r>
            <a:r>
              <a:rPr lang="nl-BE" sz="2500" dirty="0"/>
              <a:t>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/>
              <a:t>bij de start zijn middelen beschikbaar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/>
              <a:t>Op basis historische financiële wervingscapaciteit aantoonbaar met quasi zekerheid te verwerven</a:t>
            </a:r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336" y="4008608"/>
            <a:ext cx="8753764" cy="424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2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51AFA-AFE9-435B-8768-CDEB78FE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32" y="136025"/>
            <a:ext cx="15705282" cy="863693"/>
          </a:xfrm>
        </p:spPr>
        <p:txBody>
          <a:bodyPr/>
          <a:lstStyle/>
          <a:p>
            <a:r>
              <a:rPr lang="nl-BE" dirty="0"/>
              <a:t>WAT ALS </a:t>
            </a:r>
            <a:r>
              <a:rPr lang="nl-BE" dirty="0" smtClean="0"/>
              <a:t>…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9174A-E63B-4BB0-9FCA-61611DD7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13</a:t>
            </a:fld>
            <a:endParaRPr lang="nl-BE" noProof="0" dirty="0"/>
          </a:p>
        </p:txBody>
      </p:sp>
      <p:grpSp>
        <p:nvGrpSpPr>
          <p:cNvPr id="5" name="Groep 4"/>
          <p:cNvGrpSpPr/>
          <p:nvPr/>
        </p:nvGrpSpPr>
        <p:grpSpPr>
          <a:xfrm>
            <a:off x="120732" y="1206810"/>
            <a:ext cx="16108053" cy="1702691"/>
            <a:chOff x="628732" y="1562410"/>
            <a:chExt cx="16108053" cy="17026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366AE3-00EA-4B1A-8ADE-C02975BFA012}"/>
                </a:ext>
              </a:extLst>
            </p:cNvPr>
            <p:cNvSpPr txBox="1"/>
            <p:nvPr/>
          </p:nvSpPr>
          <p:spPr>
            <a:xfrm>
              <a:off x="628732" y="1562410"/>
              <a:ext cx="16108053" cy="69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79488" indent="-34290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nl-BE" sz="3600" dirty="0"/>
                <a:t>Financiering voor 4 jaar niet voorhanden bij de start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0BAF78-FCF4-442A-B30D-790001742313}"/>
                </a:ext>
              </a:extLst>
            </p:cNvPr>
            <p:cNvSpPr txBox="1"/>
            <p:nvPr/>
          </p:nvSpPr>
          <p:spPr>
            <a:xfrm>
              <a:off x="3113313" y="2249438"/>
              <a:ext cx="13623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nl-BE" sz="2500" dirty="0"/>
                <a:t>Is OK, hoeft niet</a:t>
              </a:r>
            </a:p>
            <a:p>
              <a:pPr lvl="1">
                <a:lnSpc>
                  <a:spcPct val="120000"/>
                </a:lnSpc>
              </a:pPr>
              <a:r>
                <a:rPr lang="nl-BE" sz="2500" dirty="0"/>
                <a:t>Als uit </a:t>
              </a:r>
              <a:r>
                <a:rPr lang="nl-BE" sz="2500" dirty="0" smtClean="0"/>
                <a:t>opgegeven engagement voldoende financiële wervingscapaciteit blijkt </a:t>
              </a:r>
              <a:r>
                <a:rPr lang="nl-BE" sz="2500" dirty="0"/>
                <a:t>… dan </a:t>
              </a:r>
              <a:r>
                <a:rPr lang="nl-BE" sz="2500" dirty="0" smtClean="0"/>
                <a:t>GO</a:t>
              </a:r>
            </a:p>
          </p:txBody>
        </p:sp>
      </p:grpSp>
      <p:grpSp>
        <p:nvGrpSpPr>
          <p:cNvPr id="6" name="Groep 5"/>
          <p:cNvGrpSpPr/>
          <p:nvPr/>
        </p:nvGrpSpPr>
        <p:grpSpPr>
          <a:xfrm>
            <a:off x="120732" y="3226866"/>
            <a:ext cx="16391668" cy="1909783"/>
            <a:chOff x="628732" y="4128566"/>
            <a:chExt cx="16391668" cy="19097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D73C54-274E-453E-8B34-7026E15953FC}"/>
                </a:ext>
              </a:extLst>
            </p:cNvPr>
            <p:cNvSpPr txBox="1"/>
            <p:nvPr/>
          </p:nvSpPr>
          <p:spPr>
            <a:xfrm>
              <a:off x="3113312" y="4911181"/>
              <a:ext cx="13623471" cy="112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nl-BE" sz="2500" dirty="0"/>
                <a:t>Als uit historische data blijkt dat financiële wervingscapaciteit voorhanden is … dan GO</a:t>
              </a:r>
            </a:p>
            <a:p>
              <a:pPr marL="342900" indent="-34290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nl-BE" sz="2500" dirty="0"/>
                <a:t>Concept “poolen van middelen”  biedt hier opportuniteiten … geen verplichting uiteraard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E2A5C7-8CEA-45CC-A7D6-884B105551FE}"/>
                </a:ext>
              </a:extLst>
            </p:cNvPr>
            <p:cNvSpPr txBox="1"/>
            <p:nvPr/>
          </p:nvSpPr>
          <p:spPr>
            <a:xfrm>
              <a:off x="628732" y="4128566"/>
              <a:ext cx="16391668" cy="69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08088" indent="-57150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nl-BE" sz="3600" dirty="0" smtClean="0"/>
                <a:t>Bursaal </a:t>
              </a:r>
              <a:r>
                <a:rPr lang="nl-BE" sz="3600" dirty="0"/>
                <a:t>stopt en restmiddelen onvoldoende om nieuw traject op te starten</a:t>
              </a:r>
            </a:p>
          </p:txBody>
        </p:sp>
      </p:grpSp>
      <p:sp>
        <p:nvSpPr>
          <p:cNvPr id="3" name="Tekstvak 2"/>
          <p:cNvSpPr txBox="1"/>
          <p:nvPr/>
        </p:nvSpPr>
        <p:spPr>
          <a:xfrm>
            <a:off x="721160" y="5338561"/>
            <a:ext cx="1359218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b="1" dirty="0"/>
              <a:t>In e-</a:t>
            </a:r>
            <a:r>
              <a:rPr lang="nl-BE" sz="2500" b="1" dirty="0" err="1"/>
              <a:t>vta</a:t>
            </a:r>
            <a:r>
              <a:rPr lang="nl-BE" sz="2500" b="1" dirty="0"/>
              <a:t> voor deel ontbrekende financiering een kas </a:t>
            </a:r>
            <a:r>
              <a:rPr lang="nl-BE" sz="2500" b="1" dirty="0" smtClean="0"/>
              <a:t>aanduiden</a:t>
            </a:r>
          </a:p>
          <a:p>
            <a:pPr>
              <a:lnSpc>
                <a:spcPct val="120000"/>
              </a:lnSpc>
            </a:pPr>
            <a:r>
              <a:rPr lang="nl-BE" sz="2500" b="1" dirty="0" smtClean="0"/>
              <a:t>Bij initieel e-</a:t>
            </a:r>
            <a:r>
              <a:rPr lang="nl-BE" sz="2500" b="1" dirty="0" err="1" smtClean="0"/>
              <a:t>vta</a:t>
            </a:r>
            <a:r>
              <a:rPr lang="nl-BE" sz="2500" b="1" dirty="0" smtClean="0"/>
              <a:t>: vervolgtraject financiering aanduiden (zal op te laden sjabloon worden)</a:t>
            </a:r>
          </a:p>
          <a:p>
            <a:pPr>
              <a:lnSpc>
                <a:spcPct val="120000"/>
              </a:lnSpc>
            </a:pPr>
            <a:r>
              <a:rPr lang="nl-BE" sz="2500" b="1" dirty="0" smtClean="0"/>
              <a:t>Dit is niet bindend dus daar kan via LOVB steeds van afgeweken worden.</a:t>
            </a:r>
          </a:p>
          <a:p>
            <a:pPr>
              <a:lnSpc>
                <a:spcPct val="120000"/>
              </a:lnSpc>
            </a:pPr>
            <a:endParaRPr lang="nl-BE" sz="2500" b="1" dirty="0"/>
          </a:p>
          <a:p>
            <a:pPr>
              <a:lnSpc>
                <a:spcPct val="120000"/>
              </a:lnSpc>
            </a:pPr>
            <a:endParaRPr lang="nl-BE" sz="2500" dirty="0" smtClean="0"/>
          </a:p>
        </p:txBody>
      </p:sp>
      <p:sp>
        <p:nvSpPr>
          <p:cNvPr id="10" name="Rechthoek 9"/>
          <p:cNvSpPr/>
          <p:nvPr/>
        </p:nvSpPr>
        <p:spPr>
          <a:xfrm>
            <a:off x="3740232" y="7958426"/>
            <a:ext cx="10138032" cy="2191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9488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3600" dirty="0"/>
              <a:t>Het bij uitzondering alsnog fout </a:t>
            </a:r>
            <a:r>
              <a:rPr lang="nl-BE" sz="3600" dirty="0" smtClean="0"/>
              <a:t>loopt</a:t>
            </a:r>
          </a:p>
          <a:p>
            <a:pPr marL="6365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2400" dirty="0" smtClean="0"/>
              <a:t>	</a:t>
            </a:r>
            <a:r>
              <a:rPr lang="nl-BE" sz="2500" dirty="0" smtClean="0"/>
              <a:t>Centraal </a:t>
            </a:r>
            <a:r>
              <a:rPr lang="nl-BE" sz="2500" dirty="0"/>
              <a:t>vangnet voorzien : optie is centrale </a:t>
            </a:r>
            <a:r>
              <a:rPr lang="nl-BE" sz="2500" dirty="0" err="1"/>
              <a:t>pre-financiering</a:t>
            </a:r>
            <a:r>
              <a:rPr lang="nl-BE" sz="2500" dirty="0">
                <a:highlight>
                  <a:srgbClr val="FFFF00"/>
                </a:highlight>
              </a:rPr>
              <a:t> </a:t>
            </a:r>
          </a:p>
          <a:p>
            <a:pPr marL="6365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nl-BE" sz="3600" dirty="0"/>
          </a:p>
        </p:txBody>
      </p:sp>
      <p:sp>
        <p:nvSpPr>
          <p:cNvPr id="12" name="Tekstvak 11"/>
          <p:cNvSpPr txBox="1"/>
          <p:nvPr/>
        </p:nvSpPr>
        <p:spPr>
          <a:xfrm>
            <a:off x="120732" y="6721555"/>
            <a:ext cx="1691595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65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3200" b="1" dirty="0" smtClean="0"/>
              <a:t>Collegiaal engagement</a:t>
            </a:r>
            <a:r>
              <a:rPr lang="nl-BE" sz="2500" dirty="0" smtClean="0"/>
              <a:t>: 	</a:t>
            </a:r>
            <a:r>
              <a:rPr lang="nl-BE" sz="2800" dirty="0" smtClean="0"/>
              <a:t>NL</a:t>
            </a:r>
            <a:r>
              <a:rPr lang="nl-BE" sz="2500" dirty="0" smtClean="0"/>
              <a:t>: </a:t>
            </a:r>
            <a:r>
              <a:rPr lang="nl-BE" sz="2800" dirty="0">
                <a:hlinkClick r:id="rId2"/>
              </a:rPr>
              <a:t>https://sapedoc.ugent.be/?</a:t>
            </a:r>
            <a:r>
              <a:rPr lang="nl-BE" sz="2800" dirty="0" smtClean="0">
                <a:hlinkClick r:id="rId2"/>
              </a:rPr>
              <a:t>ID=164</a:t>
            </a:r>
            <a:r>
              <a:rPr lang="nl-BE" sz="2800" dirty="0" smtClean="0"/>
              <a:t>  								EN: </a:t>
            </a:r>
            <a:r>
              <a:rPr lang="nl-BE" sz="2800" dirty="0" smtClean="0">
                <a:hlinkClick r:id="rId3"/>
              </a:rPr>
              <a:t>https</a:t>
            </a:r>
            <a:r>
              <a:rPr lang="nl-BE" sz="2800" dirty="0">
                <a:hlinkClick r:id="rId3"/>
              </a:rPr>
              <a:t>://sapedoc.ugent.be/?ID=165</a:t>
            </a:r>
            <a:r>
              <a:rPr lang="nl-BE" sz="2800" dirty="0"/>
              <a:t> </a:t>
            </a:r>
          </a:p>
          <a:p>
            <a:pPr>
              <a:lnSpc>
                <a:spcPct val="120000"/>
              </a:lnSpc>
            </a:pPr>
            <a:endParaRPr lang="nl-BE" sz="2500" dirty="0" smtClean="0"/>
          </a:p>
        </p:txBody>
      </p:sp>
    </p:spTree>
    <p:extLst>
      <p:ext uri="{BB962C8B-B14F-4D97-AF65-F5344CB8AC3E}">
        <p14:creationId xmlns:p14="http://schemas.microsoft.com/office/powerpoint/2010/main" val="113499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51AFA-AFE9-435B-8768-CDEB78FE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Deeltijdse beurs als top up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9174A-E63B-4BB0-9FCA-61611DD7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14</a:t>
            </a:fld>
            <a:endParaRPr lang="nl-BE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73C54-274E-453E-8B34-7026E15953FC}"/>
              </a:ext>
            </a:extLst>
          </p:cNvPr>
          <p:cNvSpPr txBox="1"/>
          <p:nvPr/>
        </p:nvSpPr>
        <p:spPr>
          <a:xfrm>
            <a:off x="2919548" y="6645896"/>
            <a:ext cx="12670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 smtClean="0"/>
              <a:t>Externe ‘deeltijdse’ lage beurzen hebben niet altijd een looptijd van 4 jaar:</a:t>
            </a:r>
          </a:p>
          <a:p>
            <a:pPr>
              <a:lnSpc>
                <a:spcPct val="120000"/>
              </a:lnSpc>
            </a:pPr>
            <a:r>
              <a:rPr lang="nl-BE" sz="2500" dirty="0" smtClean="0"/>
              <a:t> Bijkomende </a:t>
            </a:r>
            <a:r>
              <a:rPr lang="nl-BE" sz="2500" dirty="0"/>
              <a:t>uitzondering op de 1+3-regel bij toekenning deeltijdse beurs </a:t>
            </a:r>
            <a:endParaRPr lang="nl-BE" sz="2500" dirty="0" smtClean="0"/>
          </a:p>
          <a:p>
            <a:pPr>
              <a:lnSpc>
                <a:spcPct val="120000"/>
              </a:lnSpc>
            </a:pPr>
            <a:r>
              <a:rPr lang="nl-BE" sz="2500" dirty="0" smtClean="0"/>
              <a:t> </a:t>
            </a:r>
            <a:r>
              <a:rPr lang="nl-BE" sz="2500" dirty="0"/>
              <a:t>	=&gt; technische amendering </a:t>
            </a:r>
            <a:r>
              <a:rPr lang="nl-BE" sz="2500" dirty="0" smtClean="0"/>
              <a:t>reglement ingepland</a:t>
            </a:r>
            <a:endParaRPr lang="nl-BE" sz="2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135BDE-F5A3-4CA0-8BCB-CA816079C895}"/>
              </a:ext>
            </a:extLst>
          </p:cNvPr>
          <p:cNvSpPr txBox="1"/>
          <p:nvPr/>
        </p:nvSpPr>
        <p:spPr>
          <a:xfrm>
            <a:off x="3291588" y="3306943"/>
            <a:ext cx="126709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 smtClean="0">
                <a:hlinkClick r:id="rId2"/>
              </a:rPr>
              <a:t>bv: een deeltijdse beurs van 350 </a:t>
            </a:r>
            <a:r>
              <a:rPr lang="nl-BE" sz="2500" dirty="0" err="1" smtClean="0">
                <a:hlinkClick r:id="rId2"/>
              </a:rPr>
              <a:t>eur</a:t>
            </a:r>
            <a:r>
              <a:rPr lang="nl-BE" sz="2500" dirty="0" smtClean="0">
                <a:hlinkClick r:id="rId2"/>
              </a:rPr>
              <a:t> netto per maand kost ongeveer 560 </a:t>
            </a:r>
            <a:r>
              <a:rPr lang="nl-BE" sz="2500" dirty="0" err="1" smtClean="0">
                <a:hlinkClick r:id="rId2"/>
              </a:rPr>
              <a:t>eur</a:t>
            </a:r>
            <a:r>
              <a:rPr lang="nl-BE" sz="2500" dirty="0" smtClean="0">
                <a:hlinkClick r:id="rId2"/>
              </a:rPr>
              <a:t>.</a:t>
            </a:r>
          </a:p>
          <a:p>
            <a:pPr>
              <a:lnSpc>
                <a:spcPct val="120000"/>
              </a:lnSpc>
            </a:pPr>
            <a:endParaRPr lang="nl-BE" sz="2500" dirty="0">
              <a:hlinkClick r:id="rId2"/>
            </a:endParaRPr>
          </a:p>
          <a:p>
            <a:pPr>
              <a:lnSpc>
                <a:spcPct val="120000"/>
              </a:lnSpc>
            </a:pPr>
            <a:endParaRPr lang="nl-BE" sz="2500" dirty="0" smtClean="0">
              <a:hlinkClick r:id="rId2"/>
            </a:endParaRPr>
          </a:p>
          <a:p>
            <a:pPr>
              <a:lnSpc>
                <a:spcPct val="120000"/>
              </a:lnSpc>
            </a:pPr>
            <a:endParaRPr lang="nl-BE" sz="2500" dirty="0">
              <a:hlinkClick r:id="rId2"/>
            </a:endParaRPr>
          </a:p>
          <a:p>
            <a:pPr>
              <a:lnSpc>
                <a:spcPct val="120000"/>
              </a:lnSpc>
            </a:pPr>
            <a:r>
              <a:rPr lang="nl-BE" sz="2500" dirty="0" smtClean="0">
                <a:hlinkClick r:id="rId2"/>
              </a:rPr>
              <a:t>https</a:t>
            </a:r>
            <a:r>
              <a:rPr lang="nl-BE" sz="2500" dirty="0">
                <a:hlinkClick r:id="rId2"/>
              </a:rPr>
              <a:t>://</a:t>
            </a:r>
            <a:r>
              <a:rPr lang="nl-BE" sz="2500" dirty="0" smtClean="0">
                <a:hlinkClick r:id="rId2"/>
              </a:rPr>
              <a:t>www.ugent.be/en/research/doctoralresearch/recommended-financial-means-for-phd-students</a:t>
            </a:r>
            <a:r>
              <a:rPr lang="nl-BE" sz="2500" dirty="0" smtClean="0"/>
              <a:t> </a:t>
            </a:r>
            <a:endParaRPr lang="nl-BE" sz="2500" dirty="0"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E2A5C7-8CEA-45CC-A7D6-884B105551FE}"/>
              </a:ext>
            </a:extLst>
          </p:cNvPr>
          <p:cNvSpPr txBox="1"/>
          <p:nvPr/>
        </p:nvSpPr>
        <p:spPr>
          <a:xfrm>
            <a:off x="830118" y="1560407"/>
            <a:ext cx="16108053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8088" indent="-5715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3600" dirty="0"/>
              <a:t>Deeltijdse beurs als top up in aanvulling externe beurs &lt; 1.350 €</a:t>
            </a:r>
          </a:p>
        </p:txBody>
      </p:sp>
    </p:spTree>
    <p:extLst>
      <p:ext uri="{BB962C8B-B14F-4D97-AF65-F5344CB8AC3E}">
        <p14:creationId xmlns:p14="http://schemas.microsoft.com/office/powerpoint/2010/main" val="1525885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Einde beursovereenkomst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57407" y="1339837"/>
            <a:ext cx="9430393" cy="50817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3600" dirty="0"/>
              <a:t>Voorziene einddatum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600" dirty="0"/>
              <a:t>Onderling akkoord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600" dirty="0"/>
              <a:t>Niet-</a:t>
            </a:r>
            <a:r>
              <a:rPr lang="nl-BE" sz="3600" dirty="0" err="1"/>
              <a:t>herinschrijving</a:t>
            </a:r>
            <a:r>
              <a:rPr lang="nl-BE" sz="3600" dirty="0"/>
              <a:t>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3600" dirty="0"/>
              <a:t>Beslissing PhD-student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3600" dirty="0"/>
              <a:t>Negatief voortgangsrapport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600" dirty="0"/>
              <a:t>Tucht en dringende reden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600" dirty="0"/>
              <a:t>Voortzetting niet toegelaten nevenactiviteit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15</a:t>
            </a:fld>
            <a:endParaRPr lang="nl-BE" noProof="0" dirty="0"/>
          </a:p>
        </p:txBody>
      </p:sp>
      <p:sp>
        <p:nvSpPr>
          <p:cNvPr id="5" name="Tekstvak 4"/>
          <p:cNvSpPr txBox="1"/>
          <p:nvPr/>
        </p:nvSpPr>
        <p:spPr>
          <a:xfrm>
            <a:off x="7257408" y="7938655"/>
            <a:ext cx="9559636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600" dirty="0"/>
              <a:t>Onvoldoende financiering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73" y="2310178"/>
            <a:ext cx="3741882" cy="314623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02" y="7246197"/>
            <a:ext cx="2333625" cy="1962150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/>
        </p:nvCxnSpPr>
        <p:spPr>
          <a:xfrm>
            <a:off x="3986502" y="7086600"/>
            <a:ext cx="2467481" cy="2121747"/>
          </a:xfrm>
          <a:prstGeom prst="line">
            <a:avLst/>
          </a:prstGeom>
          <a:ln w="88900">
            <a:solidFill>
              <a:srgbClr val="FF000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3986502" y="7260604"/>
            <a:ext cx="2467481" cy="1947743"/>
          </a:xfrm>
          <a:prstGeom prst="line">
            <a:avLst/>
          </a:prstGeom>
          <a:ln w="88900">
            <a:solidFill>
              <a:srgbClr val="FF000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562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Ingangsdatum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8" y="3627192"/>
            <a:ext cx="2403837" cy="1923071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16</a:t>
            </a:fld>
            <a:endParaRPr lang="nl-BE" noProof="0" dirty="0"/>
          </a:p>
        </p:txBody>
      </p:sp>
      <p:sp>
        <p:nvSpPr>
          <p:cNvPr id="6" name="Tekstvak 5"/>
          <p:cNvSpPr txBox="1"/>
          <p:nvPr/>
        </p:nvSpPr>
        <p:spPr>
          <a:xfrm>
            <a:off x="206663" y="5273264"/>
            <a:ext cx="4178300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>
                <a:solidFill>
                  <a:srgbClr val="0070C0"/>
                </a:solidFill>
              </a:rPr>
              <a:t>Academiejaar 2021 - 2022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4073236" y="2743200"/>
            <a:ext cx="2930237" cy="1620983"/>
          </a:xfrm>
          <a:prstGeom prst="straightConnector1">
            <a:avLst/>
          </a:prstGeom>
          <a:ln w="34925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7751618" y="1828799"/>
            <a:ext cx="92790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200" dirty="0"/>
              <a:t>Op einddatum lopende beursovereenkomst :</a:t>
            </a:r>
          </a:p>
          <a:p>
            <a:pPr marL="1171575" indent="-6286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u="sng" dirty="0"/>
              <a:t>Optie 1</a:t>
            </a:r>
            <a:r>
              <a:rPr lang="nl-BE" sz="3200" dirty="0"/>
              <a:t> : nieuwe beursovereenkomst conform nieuw </a:t>
            </a:r>
            <a:r>
              <a:rPr lang="nl-BE" sz="3200" dirty="0" smtClean="0"/>
              <a:t>reglement</a:t>
            </a:r>
          </a:p>
          <a:p>
            <a:pPr marL="1171575" indent="-6286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u="sng" dirty="0" smtClean="0"/>
              <a:t>Optie </a:t>
            </a:r>
            <a:r>
              <a:rPr lang="nl-BE" sz="3200" u="sng" dirty="0"/>
              <a:t>2</a:t>
            </a:r>
            <a:r>
              <a:rPr lang="nl-BE" sz="3200" dirty="0"/>
              <a:t> : geen verlenging 		beursovereenkomst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8229599" y="6851359"/>
            <a:ext cx="810490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200" dirty="0"/>
              <a:t>Nieuwe beursovereenkomst 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200" dirty="0"/>
              <a:t>Conform het nieuwe </a:t>
            </a:r>
            <a:r>
              <a:rPr lang="nl-BE" sz="3200" dirty="0" smtClean="0"/>
              <a:t>reglement</a:t>
            </a:r>
            <a:endParaRPr lang="nl-BE" sz="3200" dirty="0"/>
          </a:p>
        </p:txBody>
      </p:sp>
      <p:cxnSp>
        <p:nvCxnSpPr>
          <p:cNvPr id="14" name="Rechte verbindingslijn met pijl 7">
            <a:extLst>
              <a:ext uri="{FF2B5EF4-FFF2-40B4-BE49-F238E27FC236}">
                <a16:creationId xmlns:a16="http://schemas.microsoft.com/office/drawing/2014/main" id="{45319F50-3CA0-421E-AB51-32209C37352E}"/>
              </a:ext>
            </a:extLst>
          </p:cNvPr>
          <p:cNvCxnSpPr>
            <a:cxnSpLocks/>
          </p:cNvCxnSpPr>
          <p:nvPr/>
        </p:nvCxnSpPr>
        <p:spPr>
          <a:xfrm>
            <a:off x="4073235" y="6199910"/>
            <a:ext cx="3241965" cy="919347"/>
          </a:xfrm>
          <a:prstGeom prst="straightConnector1">
            <a:avLst/>
          </a:prstGeom>
          <a:ln w="34925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830118" y="6851359"/>
            <a:ext cx="36599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 smtClean="0"/>
              <a:t>Voorstel: 1 oktober 2021</a:t>
            </a:r>
          </a:p>
        </p:txBody>
      </p:sp>
    </p:spTree>
    <p:extLst>
      <p:ext uri="{BB962C8B-B14F-4D97-AF65-F5344CB8AC3E}">
        <p14:creationId xmlns:p14="http://schemas.microsoft.com/office/powerpoint/2010/main" val="3551526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Praktische modaliteiten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93763" indent="-808038">
              <a:buFont typeface="Wingdings" panose="05000000000000000000" pitchFamily="2" charset="2"/>
              <a:buChar char="Ø"/>
            </a:pPr>
            <a:r>
              <a:rPr lang="nl-BE" dirty="0"/>
              <a:t>Bedrag :</a:t>
            </a:r>
          </a:p>
          <a:p>
            <a:pPr marL="2057400" lvl="1" indent="-539750">
              <a:buFont typeface="Arial" panose="020B0604020202020204" pitchFamily="34" charset="0"/>
              <a:buChar char="•"/>
            </a:pPr>
            <a:r>
              <a:rPr lang="nl-BE" sz="3600" dirty="0"/>
              <a:t>Maandelijks : netto idem als AAP in eenzelfde gezinssituatie, vastgesteld op 1 januari</a:t>
            </a:r>
          </a:p>
          <a:p>
            <a:pPr marL="2057400" lvl="1" indent="-539750">
              <a:buFont typeface="Arial" panose="020B0604020202020204" pitchFamily="34" charset="0"/>
              <a:buChar char="•"/>
            </a:pPr>
            <a:r>
              <a:rPr lang="nl-BE" sz="3600" dirty="0"/>
              <a:t>Jaarlijks : vakantiegeld, eindejaarspremie, </a:t>
            </a:r>
            <a:r>
              <a:rPr lang="nl-BE" sz="3600" dirty="0" err="1"/>
              <a:t>ecocheques</a:t>
            </a:r>
            <a:endParaRPr lang="nl-BE" sz="3600" dirty="0"/>
          </a:p>
          <a:p>
            <a:pPr marL="2057400" lvl="1" indent="-539750">
              <a:buFont typeface="Arial" panose="020B0604020202020204" pitchFamily="34" charset="0"/>
              <a:buChar char="•"/>
            </a:pPr>
            <a:r>
              <a:rPr lang="nl-BE" sz="3600" dirty="0"/>
              <a:t>Woon-werkverkeer (openbaar vervoer, fiets)</a:t>
            </a:r>
          </a:p>
          <a:p>
            <a:pPr marL="998538" indent="-998538">
              <a:spcBef>
                <a:spcPts val="3600"/>
              </a:spcBef>
              <a:buFont typeface="Wingdings" panose="05000000000000000000" pitchFamily="2" charset="2"/>
              <a:buChar char="Ø"/>
              <a:tabLst>
                <a:tab pos="811213" algn="l"/>
                <a:tab pos="893763" algn="l"/>
              </a:tabLst>
            </a:pPr>
            <a:r>
              <a:rPr lang="nl-BE" dirty="0"/>
              <a:t>Verloven :</a:t>
            </a:r>
          </a:p>
          <a:p>
            <a:pPr marL="2068513" lvl="1" indent="-631825">
              <a:buFont typeface="Arial" panose="020B0604020202020204" pitchFamily="34" charset="0"/>
              <a:buChar char="•"/>
              <a:tabLst>
                <a:tab pos="811213" algn="l"/>
                <a:tab pos="893763" algn="l"/>
              </a:tabLst>
            </a:pPr>
            <a:r>
              <a:rPr lang="nl-BE" sz="3600" dirty="0"/>
              <a:t>Vakantieverlof</a:t>
            </a:r>
          </a:p>
          <a:p>
            <a:pPr marL="2068513" lvl="1" indent="-631825">
              <a:buFont typeface="Arial" panose="020B0604020202020204" pitchFamily="34" charset="0"/>
              <a:buChar char="•"/>
              <a:tabLst>
                <a:tab pos="811213" algn="l"/>
                <a:tab pos="893763" algn="l"/>
              </a:tabLst>
            </a:pPr>
            <a:r>
              <a:rPr lang="nl-BE" sz="3600" dirty="0"/>
              <a:t>Thematische verloven</a:t>
            </a:r>
          </a:p>
          <a:p>
            <a:pPr marL="2068513" lvl="1" indent="-631825">
              <a:buFont typeface="Arial" panose="020B0604020202020204" pitchFamily="34" charset="0"/>
              <a:buChar char="•"/>
              <a:tabLst>
                <a:tab pos="811213" algn="l"/>
                <a:tab pos="893763" algn="l"/>
              </a:tabLst>
            </a:pPr>
            <a:r>
              <a:rPr lang="nl-BE" sz="3600" dirty="0"/>
              <a:t>Omstandigheidsverlof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17</a:t>
            </a:fld>
            <a:endParaRPr lang="nl-BE" noProof="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F977623-E292-4646-9FCF-20049836D00C}"/>
              </a:ext>
            </a:extLst>
          </p:cNvPr>
          <p:cNvSpPr/>
          <p:nvPr/>
        </p:nvSpPr>
        <p:spPr>
          <a:xfrm>
            <a:off x="9314121" y="5784112"/>
            <a:ext cx="404037" cy="1722474"/>
          </a:xfrm>
          <a:prstGeom prst="rightBrace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672BD7-B425-449D-A4E8-C6AA926AA081}"/>
              </a:ext>
            </a:extLst>
          </p:cNvPr>
          <p:cNvSpPr txBox="1"/>
          <p:nvPr/>
        </p:nvSpPr>
        <p:spPr>
          <a:xfrm>
            <a:off x="10164726" y="6297337"/>
            <a:ext cx="5784113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600" dirty="0"/>
              <a:t>Idem als personeelsleden</a:t>
            </a:r>
          </a:p>
        </p:txBody>
      </p:sp>
    </p:spTree>
    <p:extLst>
      <p:ext uri="{BB962C8B-B14F-4D97-AF65-F5344CB8AC3E}">
        <p14:creationId xmlns:p14="http://schemas.microsoft.com/office/powerpoint/2010/main" val="1260559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Meer info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22225" y="1418200"/>
            <a:ext cx="10515707" cy="2485008"/>
          </a:xfrm>
        </p:spPr>
        <p:txBody>
          <a:bodyPr>
            <a:normAutofit fontScale="70000" lnSpcReduction="20000"/>
          </a:bodyPr>
          <a:lstStyle/>
          <a:p>
            <a:pPr marL="85725" indent="0">
              <a:buNone/>
            </a:pPr>
            <a:r>
              <a:rPr lang="nl-BE" sz="2800" dirty="0">
                <a:solidFill>
                  <a:srgbClr val="0070C0"/>
                </a:solidFill>
                <a:hlinkClick r:id="rId2"/>
              </a:rPr>
              <a:t>https://www.ugent.be/intranet/nl/op-het-werk/aanwervingen/opstart/bursalen/nieuwreglementdb.htm</a:t>
            </a:r>
            <a:r>
              <a:rPr lang="nl-BE" sz="2800" dirty="0" smtClean="0">
                <a:solidFill>
                  <a:srgbClr val="0070C0"/>
                </a:solidFill>
                <a:hlinkClick r:id="rId2"/>
              </a:rPr>
              <a:t>#</a:t>
            </a:r>
            <a:r>
              <a:rPr lang="nl-BE" sz="2800" dirty="0" smtClean="0">
                <a:solidFill>
                  <a:srgbClr val="0070C0"/>
                </a:solidFill>
              </a:rPr>
              <a:t> </a:t>
            </a:r>
          </a:p>
          <a:p>
            <a:pPr marL="85725" indent="0">
              <a:buNone/>
            </a:pPr>
            <a:endParaRPr lang="nl-BE" sz="2800" dirty="0" smtClean="0">
              <a:solidFill>
                <a:srgbClr val="0070C0"/>
              </a:solidFill>
            </a:endParaRPr>
          </a:p>
          <a:p>
            <a:pPr marL="85725" indent="0">
              <a:buNone/>
            </a:pPr>
            <a:r>
              <a:rPr lang="nl-BE" sz="2800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lang="nl-BE" sz="2800" dirty="0">
                <a:solidFill>
                  <a:srgbClr val="0070C0"/>
                </a:solidFill>
                <a:hlinkClick r:id="rId3"/>
              </a:rPr>
              <a:t>://</a:t>
            </a:r>
            <a:r>
              <a:rPr lang="nl-BE" sz="2800" dirty="0" smtClean="0">
                <a:solidFill>
                  <a:srgbClr val="0070C0"/>
                </a:solidFill>
                <a:hlinkClick r:id="rId3"/>
              </a:rPr>
              <a:t>www.ugent.be/intranet/nl/op-het-werk/aanwervingen/oap/nieuwreglementdb.htm</a:t>
            </a:r>
            <a:r>
              <a:rPr lang="nl-BE" sz="2800" dirty="0" smtClean="0">
                <a:solidFill>
                  <a:srgbClr val="0070C0"/>
                </a:solidFill>
              </a:rPr>
              <a:t> </a:t>
            </a:r>
            <a:endParaRPr lang="nl-BE" sz="2800" dirty="0">
              <a:solidFill>
                <a:srgbClr val="0070C0"/>
              </a:solidFill>
            </a:endParaRPr>
          </a:p>
          <a:p>
            <a:pPr marL="85725" indent="0">
              <a:buNone/>
            </a:pPr>
            <a:endParaRPr lang="nl-BE" sz="2800" dirty="0"/>
          </a:p>
          <a:p>
            <a:pPr marL="85725" indent="0">
              <a:buNone/>
            </a:pPr>
            <a:r>
              <a:rPr lang="nl-BE" dirty="0" smtClean="0"/>
              <a:t>vragen: </a:t>
            </a:r>
            <a:r>
              <a:rPr lang="nl-BE" sz="3200" dirty="0" smtClean="0">
                <a:hlinkClick r:id="rId4"/>
              </a:rPr>
              <a:t>reglementdrbeurs@ugent.be</a:t>
            </a:r>
            <a:endParaRPr lang="nl-BE" sz="3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18</a:t>
            </a:fld>
            <a:endParaRPr lang="nl-BE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EF0FF-581D-492F-850D-B101D4912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371" y="2198742"/>
            <a:ext cx="2047875" cy="1228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95F4EB-153A-4DBB-A641-90B7D35AE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330" y="5635571"/>
            <a:ext cx="2047875" cy="1381125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D4587C2-B02D-4693-A6BF-30F09E5F0D37}"/>
              </a:ext>
            </a:extLst>
          </p:cNvPr>
          <p:cNvSpPr txBox="1">
            <a:spLocks/>
          </p:cNvSpPr>
          <p:nvPr/>
        </p:nvSpPr>
        <p:spPr>
          <a:xfrm>
            <a:off x="6322225" y="5635571"/>
            <a:ext cx="10515707" cy="24850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r>
              <a:rPr lang="nl-BE" sz="2800" dirty="0">
                <a:solidFill>
                  <a:srgbClr val="0070C0"/>
                </a:solidFill>
                <a:hlinkClick r:id="rId7"/>
              </a:rPr>
              <a:t>https://</a:t>
            </a:r>
            <a:r>
              <a:rPr lang="nl-BE" sz="2800" dirty="0" smtClean="0">
                <a:solidFill>
                  <a:srgbClr val="0070C0"/>
                </a:solidFill>
                <a:hlinkClick r:id="rId7"/>
              </a:rPr>
              <a:t>www.ugent.be/en/work/phd/regulations.htm</a:t>
            </a:r>
            <a:endParaRPr lang="nl-BE" sz="2800" dirty="0">
              <a:solidFill>
                <a:srgbClr val="0070C0"/>
              </a:solidFill>
            </a:endParaRPr>
          </a:p>
          <a:p>
            <a:pPr marL="85725" indent="0">
              <a:buNone/>
            </a:pPr>
            <a:r>
              <a:rPr lang="nl-BE" sz="2800" dirty="0" smtClean="0">
                <a:solidFill>
                  <a:srgbClr val="0070C0"/>
                </a:solidFill>
                <a:hlinkClick r:id="rId7"/>
              </a:rPr>
              <a:t>https</a:t>
            </a:r>
            <a:r>
              <a:rPr lang="nl-BE" sz="2800" dirty="0">
                <a:solidFill>
                  <a:srgbClr val="0070C0"/>
                </a:solidFill>
                <a:hlinkClick r:id="rId7"/>
              </a:rPr>
              <a:t>://</a:t>
            </a:r>
            <a:r>
              <a:rPr lang="nl-BE" sz="2800" dirty="0" smtClean="0">
                <a:solidFill>
                  <a:srgbClr val="0070C0"/>
                </a:solidFill>
                <a:hlinkClick r:id="rId7"/>
              </a:rPr>
              <a:t>www.ugent.be/en/work/phd/regulations.htm</a:t>
            </a:r>
            <a:r>
              <a:rPr lang="nl-BE" sz="2800" dirty="0" smtClean="0">
                <a:solidFill>
                  <a:srgbClr val="0070C0"/>
                </a:solidFill>
              </a:rPr>
              <a:t> </a:t>
            </a:r>
            <a:endParaRPr lang="nl-BE" sz="2800" dirty="0">
              <a:solidFill>
                <a:srgbClr val="0070C0"/>
              </a:solidFill>
            </a:endParaRPr>
          </a:p>
          <a:p>
            <a:pPr marL="85725" indent="0">
              <a:buFont typeface="Arial" panose="020B0604020202020204" pitchFamily="34" charset="0"/>
              <a:buNone/>
            </a:pPr>
            <a:endParaRPr lang="nl-BE" sz="2800" dirty="0"/>
          </a:p>
          <a:p>
            <a:pPr marL="85725" indent="0">
              <a:buNone/>
            </a:pPr>
            <a:r>
              <a:rPr lang="nl-BE" dirty="0" err="1" smtClean="0"/>
              <a:t>questions</a:t>
            </a:r>
            <a:r>
              <a:rPr lang="nl-BE" dirty="0" smtClean="0"/>
              <a:t>: </a:t>
            </a:r>
            <a:r>
              <a:rPr lang="nl-BE" sz="3200" dirty="0" smtClean="0">
                <a:hlinkClick r:id="rId8"/>
              </a:rPr>
              <a:t>dsregulations@ugent.be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419297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7200" dirty="0"/>
              <a:t>Doctoraatsbursalen</a:t>
            </a:r>
          </a:p>
        </p:txBody>
      </p:sp>
      <p:sp>
        <p:nvSpPr>
          <p:cNvPr id="18" name="Ondertitel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Toelichting bij reglement goedgekeurd in Raad van Bestuur d.d. 8 januari 2021</a:t>
            </a:r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0"/>
          </p:nvPr>
        </p:nvSpPr>
        <p:spPr>
          <a:xfrm>
            <a:off x="1291074" y="169987"/>
            <a:ext cx="15183366" cy="540000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DOZA</a:t>
            </a:r>
            <a:endParaRPr lang="nl-BE" dirty="0"/>
          </a:p>
          <a:p>
            <a:pPr lvl="1"/>
            <a:endParaRPr lang="nl-BE" dirty="0"/>
          </a:p>
        </p:txBody>
      </p:sp>
      <p:sp>
        <p:nvSpPr>
          <p:cNvPr id="19" name="Tijdelijke aanduiding voor afbeelding 18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Tijdelijke aanduiding voor afbeelding 19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1" name="Tijdelijke aanduiding voor afbeelding 2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2" name="Tijdelijke aanduiding voor afbeelding 21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EDC8-0E09-4E86-8ED1-E16EA7D9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Kerngedachte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5950B-719F-44E4-B6A4-54DD7917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</a:t>
            </a:fld>
            <a:endParaRPr lang="nl-BE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912A1-789B-447E-B939-54E419E67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63" y="1495086"/>
            <a:ext cx="2473916" cy="3302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BCEB95-3AEB-4B1B-AFA8-EB386B5DB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020" y="1726193"/>
            <a:ext cx="3410268" cy="2730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6DA1FC-5EB8-4888-9081-EA93ACF17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899" y="1067546"/>
            <a:ext cx="3741425" cy="3741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CD9C54-F990-4B56-B757-7B19EB7A1B37}"/>
              </a:ext>
            </a:extLst>
          </p:cNvPr>
          <p:cNvSpPr txBox="1"/>
          <p:nvPr/>
        </p:nvSpPr>
        <p:spPr>
          <a:xfrm>
            <a:off x="549232" y="4409504"/>
            <a:ext cx="4427854" cy="202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600" u="sng" dirty="0"/>
              <a:t>Focus</a:t>
            </a:r>
            <a:r>
              <a:rPr lang="nl-BE" sz="3600" dirty="0"/>
              <a:t> :</a:t>
            </a:r>
          </a:p>
          <a:p>
            <a:pPr>
              <a:lnSpc>
                <a:spcPct val="120000"/>
              </a:lnSpc>
            </a:pPr>
            <a:r>
              <a:rPr lang="nl-BE" sz="3600" dirty="0"/>
              <a:t>zijn/haar individueel onderzoek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3C3139-778A-4124-915C-B926791380FD}"/>
              </a:ext>
            </a:extLst>
          </p:cNvPr>
          <p:cNvSpPr txBox="1"/>
          <p:nvPr/>
        </p:nvSpPr>
        <p:spPr>
          <a:xfrm>
            <a:off x="11361207" y="4131521"/>
            <a:ext cx="5428236" cy="202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600" u="sng" dirty="0"/>
              <a:t>Focus</a:t>
            </a:r>
            <a:r>
              <a:rPr lang="nl-BE" sz="3600" dirty="0"/>
              <a:t> :</a:t>
            </a:r>
          </a:p>
          <a:p>
            <a:pPr>
              <a:lnSpc>
                <a:spcPct val="120000"/>
              </a:lnSpc>
            </a:pPr>
            <a:r>
              <a:rPr lang="nl-BE" sz="3600" dirty="0"/>
              <a:t>Omstandigheden waarin onderzoeker werkt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55DCA-B066-4A15-9311-0F5BE3ED1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2522" y="4876800"/>
            <a:ext cx="2784666" cy="20570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1E7821-0D79-4746-A8D7-B8CDB18537D9}"/>
              </a:ext>
            </a:extLst>
          </p:cNvPr>
          <p:cNvSpPr txBox="1"/>
          <p:nvPr/>
        </p:nvSpPr>
        <p:spPr>
          <a:xfrm>
            <a:off x="4852644" y="7380457"/>
            <a:ext cx="5950036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600" u="sng" dirty="0"/>
              <a:t>Focus</a:t>
            </a:r>
            <a:r>
              <a:rPr lang="nl-BE" sz="3600" dirty="0"/>
              <a:t> :</a:t>
            </a:r>
          </a:p>
          <a:p>
            <a:pPr>
              <a:lnSpc>
                <a:spcPct val="120000"/>
              </a:lnSpc>
            </a:pPr>
            <a:r>
              <a:rPr lang="nl-BE" sz="3600" dirty="0"/>
              <a:t>zijn/haar </a:t>
            </a:r>
            <a:r>
              <a:rPr lang="nl-BE" sz="3600" dirty="0" err="1"/>
              <a:t>onderzoeksdomein</a:t>
            </a:r>
            <a:r>
              <a:rPr lang="nl-BE" sz="3600" dirty="0"/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52DD00-C7BA-4F08-B2E9-96D9089E9D9E}"/>
              </a:ext>
            </a:extLst>
          </p:cNvPr>
          <p:cNvCxnSpPr/>
          <p:nvPr/>
        </p:nvCxnSpPr>
        <p:spPr>
          <a:xfrm>
            <a:off x="3912781" y="2938258"/>
            <a:ext cx="1826118" cy="0"/>
          </a:xfrm>
          <a:prstGeom prst="line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A7EBDA-1419-4029-8341-C55E0121298F}"/>
              </a:ext>
            </a:extLst>
          </p:cNvPr>
          <p:cNvCxnSpPr/>
          <p:nvPr/>
        </p:nvCxnSpPr>
        <p:spPr>
          <a:xfrm>
            <a:off x="9897835" y="3091658"/>
            <a:ext cx="2691114" cy="0"/>
          </a:xfrm>
          <a:prstGeom prst="line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64BC89-6926-43AC-A143-719F26FF8CC8}"/>
              </a:ext>
            </a:extLst>
          </p:cNvPr>
          <p:cNvCxnSpPr/>
          <p:nvPr/>
        </p:nvCxnSpPr>
        <p:spPr>
          <a:xfrm>
            <a:off x="3912781" y="3296093"/>
            <a:ext cx="2146479" cy="1678117"/>
          </a:xfrm>
          <a:prstGeom prst="line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D531E0-8B88-472C-B7C0-6772F6F02247}"/>
              </a:ext>
            </a:extLst>
          </p:cNvPr>
          <p:cNvCxnSpPr/>
          <p:nvPr/>
        </p:nvCxnSpPr>
        <p:spPr>
          <a:xfrm flipV="1">
            <a:off x="9897835" y="3502355"/>
            <a:ext cx="2463755" cy="1306616"/>
          </a:xfrm>
          <a:prstGeom prst="line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4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225B-AD31-4FA9-84F8-6C9667F3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een nieuw reglement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A1719-B630-4B64-A326-05BE72933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912819"/>
            <a:ext cx="15699575" cy="4792781"/>
          </a:xfrm>
        </p:spPr>
        <p:txBody>
          <a:bodyPr>
            <a:normAutofit fontScale="85000" lnSpcReduction="20000"/>
          </a:bodyPr>
          <a:lstStyle/>
          <a:p>
            <a:pPr marL="85725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l-BE" dirty="0"/>
              <a:t>Vertrouwen, ondersteuning en waardering vormen basis voor nieuw reglement doctoraatsbursalen</a:t>
            </a:r>
            <a:endParaRPr lang="nl-BE" sz="4000" dirty="0"/>
          </a:p>
          <a:p>
            <a:pPr lvl="1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4000" dirty="0"/>
              <a:t>Transparantie t.a.v. jonge onderzoekers inzake hun onderzoekstermijn als bursaal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4000" dirty="0"/>
              <a:t>Afstappen van opeenvolgende kortlopende beursovereenkomsten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4000" dirty="0"/>
              <a:t>Zekerheid bieden dat </a:t>
            </a:r>
            <a:r>
              <a:rPr lang="nl-BE" sz="4000" u="sng" dirty="0"/>
              <a:t>als</a:t>
            </a:r>
            <a:r>
              <a:rPr lang="nl-BE" sz="4000" dirty="0"/>
              <a:t> voortgang OK is, </a:t>
            </a:r>
            <a:r>
              <a:rPr lang="nl-BE" sz="4000" u="sng" dirty="0"/>
              <a:t>dan</a:t>
            </a:r>
            <a:r>
              <a:rPr lang="nl-BE" sz="4000" dirty="0"/>
              <a:t> kan bursaal het doctoraatstraject succesvol afronden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8C9DA-189F-487F-B15C-5A618F91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4</a:t>
            </a:fld>
            <a:endParaRPr lang="nl-BE" noProof="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5BBC164-23E8-461A-87DB-57D7240E2E27}"/>
              </a:ext>
            </a:extLst>
          </p:cNvPr>
          <p:cNvSpPr/>
          <p:nvPr/>
        </p:nvSpPr>
        <p:spPr>
          <a:xfrm>
            <a:off x="3674654" y="6836777"/>
            <a:ext cx="1605280" cy="878048"/>
          </a:xfrm>
          <a:prstGeom prst="rightArrow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63A044-466D-410F-BB73-A6F304FCD3E8}"/>
              </a:ext>
            </a:extLst>
          </p:cNvPr>
          <p:cNvSpPr txBox="1"/>
          <p:nvPr/>
        </p:nvSpPr>
        <p:spPr>
          <a:xfrm>
            <a:off x="5509260" y="6716923"/>
            <a:ext cx="6725920" cy="997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5400" dirty="0">
                <a:solidFill>
                  <a:srgbClr val="FF0000"/>
                </a:solidFill>
              </a:rPr>
              <a:t>Concept : 1 + 3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578100" y="8331200"/>
            <a:ext cx="14420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>
                <a:hlinkClick r:id="rId2"/>
              </a:rPr>
              <a:t>https://www.ugent.be/intranet/nl/op-het-werk/aanwervingen/opstart/bursalen/nieuwreglementdb.htm#</a:t>
            </a:r>
          </a:p>
          <a:p>
            <a:pPr>
              <a:lnSpc>
                <a:spcPct val="120000"/>
              </a:lnSpc>
            </a:pPr>
            <a:r>
              <a:rPr lang="nl-BE" sz="2500" dirty="0">
                <a:hlinkClick r:id="rId3"/>
              </a:rPr>
              <a:t>https://</a:t>
            </a:r>
            <a:r>
              <a:rPr lang="nl-BE" sz="2500" dirty="0" smtClean="0">
                <a:hlinkClick r:id="rId3"/>
              </a:rPr>
              <a:t>www.ugent.be/en/work/phd/regulations.htm</a:t>
            </a:r>
            <a:r>
              <a:rPr lang="nl-BE" sz="25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145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Beurs ≠ arbeidsovereenkomst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52756"/>
              </p:ext>
            </p:extLst>
          </p:nvPr>
        </p:nvGraphicFramePr>
        <p:xfrm>
          <a:off x="836613" y="1175669"/>
          <a:ext cx="15698787" cy="702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929">
                  <a:extLst>
                    <a:ext uri="{9D8B030D-6E8A-4147-A177-3AD203B41FA5}">
                      <a16:colId xmlns:a16="http://schemas.microsoft.com/office/drawing/2014/main" val="2036336754"/>
                    </a:ext>
                  </a:extLst>
                </a:gridCol>
                <a:gridCol w="5232929">
                  <a:extLst>
                    <a:ext uri="{9D8B030D-6E8A-4147-A177-3AD203B41FA5}">
                      <a16:colId xmlns:a16="http://schemas.microsoft.com/office/drawing/2014/main" val="202674785"/>
                    </a:ext>
                  </a:extLst>
                </a:gridCol>
                <a:gridCol w="5232929">
                  <a:extLst>
                    <a:ext uri="{9D8B030D-6E8A-4147-A177-3AD203B41FA5}">
                      <a16:colId xmlns:a16="http://schemas.microsoft.com/office/drawing/2014/main" val="3045643437"/>
                    </a:ext>
                  </a:extLst>
                </a:gridCol>
              </a:tblGrid>
              <a:tr h="998209">
                <a:tc>
                  <a:txBody>
                    <a:bodyPr/>
                    <a:lstStyle/>
                    <a:p>
                      <a:pPr marL="350838" inden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nl-B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2800" b="1" dirty="0"/>
                        <a:t>Doctoraatsbeurs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2800" b="1" dirty="0"/>
                        <a:t>Arbeidsovereenkomst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093697"/>
                  </a:ext>
                </a:extLst>
              </a:tr>
              <a:tr h="1032000">
                <a:tc>
                  <a:txBody>
                    <a:bodyPr/>
                    <a:lstStyle/>
                    <a:p>
                      <a:pPr marL="540000" inden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3200" b="1" dirty="0"/>
                        <a:t>Finaliteit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5400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3200" dirty="0"/>
                        <a:t>Uitsluitend</a:t>
                      </a:r>
                      <a:r>
                        <a:rPr lang="nl-BE" sz="3200" baseline="0" dirty="0"/>
                        <a:t> :</a:t>
                      </a:r>
                    </a:p>
                    <a:p>
                      <a:pPr marL="1163638" inden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3200" baseline="0" dirty="0"/>
                        <a:t>b</a:t>
                      </a:r>
                      <a:r>
                        <a:rPr lang="nl-BE" sz="3200" dirty="0"/>
                        <a:t>ehalen doctoraats-diploma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5400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3200" dirty="0"/>
                        <a:t>Algemeen</a:t>
                      </a:r>
                      <a:r>
                        <a:rPr lang="nl-BE" sz="3200" baseline="0" dirty="0"/>
                        <a:t> :</a:t>
                      </a:r>
                    </a:p>
                    <a:p>
                      <a:pPr marL="1163638" inden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3200" baseline="0" dirty="0"/>
                        <a:t>a</a:t>
                      </a:r>
                      <a:r>
                        <a:rPr lang="nl-BE" sz="3200" dirty="0"/>
                        <a:t>rbeid verrichten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537645"/>
                  </a:ext>
                </a:extLst>
              </a:tr>
              <a:tr h="1032000">
                <a:tc>
                  <a:txBody>
                    <a:bodyPr/>
                    <a:lstStyle/>
                    <a:p>
                      <a:pPr marL="540000" inden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3200" b="1" dirty="0"/>
                        <a:t>Vergoeding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5400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3200" dirty="0"/>
                        <a:t>Beurs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5400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3200" dirty="0"/>
                        <a:t>Loon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282482"/>
                  </a:ext>
                </a:extLst>
              </a:tr>
              <a:tr h="1032000">
                <a:tc>
                  <a:txBody>
                    <a:bodyPr/>
                    <a:lstStyle/>
                    <a:p>
                      <a:pPr marL="5400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3200" b="1" dirty="0"/>
                        <a:t>Relatie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5400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3200" dirty="0"/>
                        <a:t>Onder begeleiding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5400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3200" dirty="0"/>
                        <a:t>Onder gezag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434549"/>
                  </a:ext>
                </a:extLst>
              </a:tr>
              <a:tr h="1032000">
                <a:tc>
                  <a:txBody>
                    <a:bodyPr/>
                    <a:lstStyle/>
                    <a:p>
                      <a:pPr marL="5400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3200" b="1" dirty="0"/>
                        <a:t>Statuut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5400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3200" dirty="0"/>
                        <a:t>Student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5400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3200" dirty="0"/>
                        <a:t>Personeelslid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76013"/>
                  </a:ext>
                </a:extLst>
              </a:tr>
              <a:tr h="1032000">
                <a:tc>
                  <a:txBody>
                    <a:bodyPr/>
                    <a:lstStyle/>
                    <a:p>
                      <a:pPr marL="5400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3200" b="1" dirty="0"/>
                        <a:t>Relevante wetgeving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5400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3200" dirty="0"/>
                        <a:t>Fiscale circulaire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5400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3200" dirty="0"/>
                        <a:t>Wet arbeidsovereenkomsten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378972"/>
                  </a:ext>
                </a:extLst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5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88828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Toepassingsgebied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6</a:t>
            </a:fld>
            <a:endParaRPr lang="nl-BE" noProof="0" dirty="0"/>
          </a:p>
        </p:txBody>
      </p:sp>
      <p:sp>
        <p:nvSpPr>
          <p:cNvPr id="5" name="Ovaal 4"/>
          <p:cNvSpPr/>
          <p:nvPr/>
        </p:nvSpPr>
        <p:spPr>
          <a:xfrm>
            <a:off x="1974273" y="1496294"/>
            <a:ext cx="5985163" cy="4384964"/>
          </a:xfrm>
          <a:prstGeom prst="ellipse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/>
          <p:cNvSpPr/>
          <p:nvPr/>
        </p:nvSpPr>
        <p:spPr>
          <a:xfrm>
            <a:off x="9605357" y="1496294"/>
            <a:ext cx="5985163" cy="4384964"/>
          </a:xfrm>
          <a:prstGeom prst="ellipse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2438401" y="2639294"/>
            <a:ext cx="4876800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600" dirty="0"/>
              <a:t>UGent-bursalen</a:t>
            </a:r>
          </a:p>
          <a:p>
            <a:pPr>
              <a:lnSpc>
                <a:spcPct val="120000"/>
              </a:lnSpc>
            </a:pPr>
            <a:r>
              <a:rPr lang="nl-BE" sz="3600" dirty="0"/>
              <a:t>(= </a:t>
            </a:r>
            <a:r>
              <a:rPr lang="nl-BE" sz="3600" dirty="0" err="1"/>
              <a:t>Dehoussebursalen</a:t>
            </a:r>
            <a:r>
              <a:rPr lang="nl-BE" sz="3600" dirty="0"/>
              <a:t>)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0910455" y="2262510"/>
            <a:ext cx="3761509" cy="328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600" dirty="0"/>
              <a:t>FWO-bursalen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600" dirty="0"/>
              <a:t>VLIR-UOS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3600" dirty="0"/>
              <a:t>Buitenlandse bursalen</a:t>
            </a:r>
          </a:p>
          <a:p>
            <a:pPr algn="ctr">
              <a:lnSpc>
                <a:spcPct val="120000"/>
              </a:lnSpc>
            </a:pPr>
            <a:endParaRPr lang="nl-BE" sz="3200" dirty="0"/>
          </a:p>
        </p:txBody>
      </p:sp>
      <p:sp>
        <p:nvSpPr>
          <p:cNvPr id="9" name="Pijl-rechts 8"/>
          <p:cNvSpPr/>
          <p:nvPr/>
        </p:nvSpPr>
        <p:spPr>
          <a:xfrm rot="5400000">
            <a:off x="4114797" y="6373845"/>
            <a:ext cx="1454728" cy="912209"/>
          </a:xfrm>
          <a:prstGeom prst="rightArrow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rechts 9"/>
          <p:cNvSpPr/>
          <p:nvPr/>
        </p:nvSpPr>
        <p:spPr>
          <a:xfrm rot="5400000">
            <a:off x="12063845" y="6373845"/>
            <a:ext cx="1454728" cy="912209"/>
          </a:xfrm>
          <a:prstGeom prst="rightArrow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2951015" y="7980218"/>
            <a:ext cx="3782291" cy="62895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200" dirty="0"/>
              <a:t>IN SCOPE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0889673" y="7980217"/>
            <a:ext cx="3782291" cy="62895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3200" dirty="0"/>
              <a:t>OUT OF SCOPE</a:t>
            </a:r>
          </a:p>
        </p:txBody>
      </p:sp>
    </p:spTree>
    <p:extLst>
      <p:ext uri="{BB962C8B-B14F-4D97-AF65-F5344CB8AC3E}">
        <p14:creationId xmlns:p14="http://schemas.microsoft.com/office/powerpoint/2010/main" val="184020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Duur beursovereenkomst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117187"/>
              </p:ext>
            </p:extLst>
          </p:nvPr>
        </p:nvGraphicFramePr>
        <p:xfrm>
          <a:off x="2686196" y="1235363"/>
          <a:ext cx="11154496" cy="346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7</a:t>
            </a:fld>
            <a:endParaRPr lang="nl-BE" noProof="0" dirty="0"/>
          </a:p>
        </p:txBody>
      </p:sp>
      <p:sp>
        <p:nvSpPr>
          <p:cNvPr id="6" name="Tekstvak 5"/>
          <p:cNvSpPr txBox="1"/>
          <p:nvPr/>
        </p:nvSpPr>
        <p:spPr>
          <a:xfrm>
            <a:off x="5839690" y="2033463"/>
            <a:ext cx="9144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9600" dirty="0"/>
              <a:t>+</a:t>
            </a:r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6276108" y="4135582"/>
            <a:ext cx="0" cy="561108"/>
          </a:xfrm>
          <a:prstGeom prst="straightConnector1">
            <a:avLst/>
          </a:prstGeom>
          <a:ln w="3175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5081152" y="4818741"/>
            <a:ext cx="24626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/>
              <a:t>GO / NO GO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2902527" y="5676898"/>
            <a:ext cx="13736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nl-BE" sz="2500" u="sng" dirty="0" smtClean="0"/>
          </a:p>
          <a:p>
            <a:pPr>
              <a:lnSpc>
                <a:spcPct val="120000"/>
              </a:lnSpc>
            </a:pPr>
            <a:r>
              <a:rPr lang="nl-BE" sz="2500" u="sng" dirty="0" smtClean="0"/>
              <a:t>Uitzonderingen</a:t>
            </a:r>
            <a:r>
              <a:rPr lang="nl-BE" sz="2500" dirty="0" smtClean="0"/>
              <a:t> op 1 + 3 jaar: zie verder</a:t>
            </a:r>
          </a:p>
          <a:p>
            <a:pPr>
              <a:lnSpc>
                <a:spcPct val="120000"/>
              </a:lnSpc>
            </a:pPr>
            <a:endParaRPr lang="nl-BE" sz="2500" dirty="0"/>
          </a:p>
          <a:p>
            <a:pPr>
              <a:lnSpc>
                <a:spcPct val="120000"/>
              </a:lnSpc>
            </a:pPr>
            <a:r>
              <a:rPr lang="nl-BE" sz="2500" dirty="0" smtClean="0"/>
              <a:t>FAQ: </a:t>
            </a:r>
          </a:p>
          <a:p>
            <a:pPr>
              <a:lnSpc>
                <a:spcPct val="120000"/>
              </a:lnSpc>
            </a:pPr>
            <a:r>
              <a:rPr lang="nl-BE" sz="2500" dirty="0">
                <a:hlinkClick r:id="rId7"/>
              </a:rPr>
              <a:t>https://</a:t>
            </a:r>
            <a:r>
              <a:rPr lang="nl-BE" sz="2500" dirty="0" smtClean="0">
                <a:hlinkClick r:id="rId7"/>
              </a:rPr>
              <a:t>www.ugent.be/intranet/nl/op-het-werk/aanwervingen/opstart/bursalen/faqdb.pdf</a:t>
            </a:r>
            <a:r>
              <a:rPr lang="nl-BE" sz="2500" dirty="0" smtClean="0"/>
              <a:t> </a:t>
            </a:r>
            <a:endParaRPr lang="nl-BE" sz="2500" dirty="0"/>
          </a:p>
          <a:p>
            <a:pPr>
              <a:lnSpc>
                <a:spcPct val="120000"/>
              </a:lnSpc>
            </a:pPr>
            <a:r>
              <a:rPr lang="nl-BE" sz="2500" dirty="0">
                <a:hlinkClick r:id="rId8"/>
              </a:rPr>
              <a:t>https://</a:t>
            </a:r>
            <a:r>
              <a:rPr lang="nl-BE" sz="2500" dirty="0" smtClean="0">
                <a:hlinkClick r:id="rId8"/>
              </a:rPr>
              <a:t>www.ugent.be/en/work/phd/faq</a:t>
            </a:r>
            <a:r>
              <a:rPr lang="nl-BE" sz="2500" dirty="0" smtClean="0"/>
              <a:t> </a:t>
            </a: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23297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GO / NO GO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4346" y="3378950"/>
            <a:ext cx="6359237" cy="1007570"/>
          </a:xfrm>
        </p:spPr>
        <p:txBody>
          <a:bodyPr>
            <a:normAutofit fontScale="92500"/>
          </a:bodyPr>
          <a:lstStyle/>
          <a:p>
            <a:pPr marL="85725" indent="0">
              <a:buNone/>
            </a:pPr>
            <a:r>
              <a:rPr lang="nl-BE" sz="3200" dirty="0"/>
              <a:t>2</a:t>
            </a:r>
            <a:r>
              <a:rPr lang="nl-BE" sz="3200" baseline="30000" dirty="0"/>
              <a:t>de</a:t>
            </a:r>
            <a:r>
              <a:rPr lang="nl-BE" sz="3200" dirty="0"/>
              <a:t> beursovereenkomst : voor 3 jaar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8</a:t>
            </a:fld>
            <a:endParaRPr lang="nl-BE" noProof="0" dirty="0"/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2847109" y="1766455"/>
            <a:ext cx="10952018" cy="20781"/>
          </a:xfrm>
          <a:prstGeom prst="straightConnector1">
            <a:avLst/>
          </a:prstGeom>
          <a:ln w="63500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847109" y="1371600"/>
            <a:ext cx="0" cy="831273"/>
          </a:xfrm>
          <a:prstGeom prst="line">
            <a:avLst/>
          </a:prstGeom>
          <a:ln w="3175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5597231" y="1378526"/>
            <a:ext cx="0" cy="831273"/>
          </a:xfrm>
          <a:prstGeom prst="line">
            <a:avLst/>
          </a:prstGeom>
          <a:ln w="3175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5216237" y="2036614"/>
            <a:ext cx="727364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4400" dirty="0"/>
              <a:t>1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12212776" y="1364670"/>
            <a:ext cx="0" cy="831273"/>
          </a:xfrm>
          <a:prstGeom prst="line">
            <a:avLst/>
          </a:prstGeom>
          <a:ln w="3175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1885631" y="2001976"/>
            <a:ext cx="661240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4400" dirty="0"/>
              <a:t>4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65018" y="2868585"/>
            <a:ext cx="1579418" cy="17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9600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</a:p>
        </p:txBody>
      </p:sp>
      <p:sp>
        <p:nvSpPr>
          <p:cNvPr id="15" name="Pijl-rechts 14"/>
          <p:cNvSpPr/>
          <p:nvPr/>
        </p:nvSpPr>
        <p:spPr>
          <a:xfrm>
            <a:off x="2847109" y="3363616"/>
            <a:ext cx="1184564" cy="727363"/>
          </a:xfrm>
          <a:prstGeom prst="rightArrow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Ovaal 21"/>
          <p:cNvSpPr/>
          <p:nvPr/>
        </p:nvSpPr>
        <p:spPr>
          <a:xfrm>
            <a:off x="4447309" y="1166636"/>
            <a:ext cx="2202872" cy="1739956"/>
          </a:xfrm>
          <a:prstGeom prst="ellipse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5" name="Groep 4"/>
          <p:cNvGrpSpPr/>
          <p:nvPr/>
        </p:nvGrpSpPr>
        <p:grpSpPr>
          <a:xfrm>
            <a:off x="638889" y="4430111"/>
            <a:ext cx="16355291" cy="2228107"/>
            <a:chOff x="665018" y="4987635"/>
            <a:chExt cx="16355291" cy="2228107"/>
          </a:xfrm>
        </p:grpSpPr>
        <p:sp>
          <p:nvSpPr>
            <p:cNvPr id="14" name="Tekstvak 13"/>
            <p:cNvSpPr txBox="1"/>
            <p:nvPr/>
          </p:nvSpPr>
          <p:spPr>
            <a:xfrm>
              <a:off x="665018" y="4987635"/>
              <a:ext cx="1579418" cy="1702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nl-BE" sz="9600" dirty="0">
                  <a:solidFill>
                    <a:srgbClr val="FF0000"/>
                  </a:solidFill>
                  <a:latin typeface="Wingdings" panose="05000000000000000000" pitchFamily="2" charset="2"/>
                </a:rPr>
                <a:t>L</a:t>
              </a:r>
            </a:p>
          </p:txBody>
        </p:sp>
        <p:sp>
          <p:nvSpPr>
            <p:cNvPr id="16" name="Pijl-rechts 15"/>
            <p:cNvSpPr/>
            <p:nvPr/>
          </p:nvSpPr>
          <p:spPr>
            <a:xfrm>
              <a:off x="2847109" y="5475308"/>
              <a:ext cx="1184564" cy="727363"/>
            </a:xfrm>
            <a:prstGeom prst="rightArrow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4862946" y="5350616"/>
              <a:ext cx="6317672" cy="186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20000"/>
                </a:lnSpc>
                <a:buAutoNum type="arabicParenR"/>
              </a:pPr>
              <a:r>
                <a:rPr lang="nl-BE" sz="3200" dirty="0"/>
                <a:t>Bursaal : zelfreflectiedocument</a:t>
              </a:r>
            </a:p>
            <a:p>
              <a:pPr marL="457200" indent="-457200">
                <a:lnSpc>
                  <a:spcPct val="120000"/>
                </a:lnSpc>
                <a:buAutoNum type="arabicParenR"/>
              </a:pPr>
              <a:r>
                <a:rPr lang="nl-BE" sz="3200" dirty="0"/>
                <a:t>Promotor : verslag over zowel voortgang als functioneren</a:t>
              </a:r>
            </a:p>
          </p:txBody>
        </p:sp>
        <p:sp>
          <p:nvSpPr>
            <p:cNvPr id="19" name="Linkeraccolade 18"/>
            <p:cNvSpPr/>
            <p:nvPr/>
          </p:nvSpPr>
          <p:spPr>
            <a:xfrm>
              <a:off x="4447309" y="5376000"/>
              <a:ext cx="415637" cy="923330"/>
            </a:xfrm>
            <a:prstGeom prst="leftBrace">
              <a:avLst/>
            </a:prstGeom>
            <a:ln w="3175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1" name="Rechte verbindingslijn met pijl 20"/>
            <p:cNvCxnSpPr/>
            <p:nvPr/>
          </p:nvCxnSpPr>
          <p:spPr>
            <a:xfrm>
              <a:off x="11201734" y="6066268"/>
              <a:ext cx="979404" cy="2025"/>
            </a:xfrm>
            <a:prstGeom prst="straightConnector1">
              <a:avLst/>
            </a:prstGeom>
            <a:ln w="31750"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al 23"/>
            <p:cNvSpPr/>
            <p:nvPr/>
          </p:nvSpPr>
          <p:spPr>
            <a:xfrm>
              <a:off x="12401398" y="5133108"/>
              <a:ext cx="4618911" cy="1787937"/>
            </a:xfrm>
            <a:prstGeom prst="ellipse">
              <a:avLst/>
            </a:prstGeom>
            <a:noFill/>
            <a:ln w="31750">
              <a:solidFill>
                <a:srgbClr val="1E64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25" name="Tekstvak 24"/>
          <p:cNvSpPr txBox="1"/>
          <p:nvPr/>
        </p:nvSpPr>
        <p:spPr>
          <a:xfrm>
            <a:off x="13211115" y="4698869"/>
            <a:ext cx="3565327" cy="14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/>
              <a:t>Facultaire doctoraatscommissie</a:t>
            </a:r>
          </a:p>
          <a:p>
            <a:pPr>
              <a:lnSpc>
                <a:spcPct val="120000"/>
              </a:lnSpc>
            </a:pPr>
            <a:r>
              <a:rPr lang="nl-BE" sz="2500" dirty="0"/>
              <a:t>(termijn 60 dagen)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2820980" y="6737410"/>
            <a:ext cx="128154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u="sng" dirty="0"/>
              <a:t>Procedure</a:t>
            </a:r>
            <a:r>
              <a:rPr lang="nl-BE" sz="2500" dirty="0"/>
              <a:t> :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nl-BE" sz="2500" dirty="0"/>
              <a:t>Hoorzitting (Facultaire doctoraatscommissie, promotor, PhD-student, …)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nl-BE" sz="2500" dirty="0"/>
              <a:t>Facultair bestuur beslist (binnen 10 dagen) + notificatie beslissing door rector (binnen 30 dagen)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nl-BE" sz="2500" dirty="0"/>
              <a:t>Optie : beroep conform art. 100 </a:t>
            </a:r>
            <a:r>
              <a:rPr lang="nl-BE" sz="2500" dirty="0" smtClean="0"/>
              <a:t>OER</a:t>
            </a:r>
          </a:p>
          <a:p>
            <a:pPr>
              <a:lnSpc>
                <a:spcPct val="120000"/>
              </a:lnSpc>
            </a:pPr>
            <a:r>
              <a:rPr lang="nl-BE" sz="2500" dirty="0" smtClean="0"/>
              <a:t>(Beurs wordt nog 3 </a:t>
            </a:r>
            <a:r>
              <a:rPr lang="nl-BE" sz="2500" dirty="0" err="1" smtClean="0"/>
              <a:t>mnd</a:t>
            </a:r>
            <a:r>
              <a:rPr lang="nl-BE" sz="2500" dirty="0" smtClean="0"/>
              <a:t> uitbetaald)</a:t>
            </a: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11583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Duur beursovereenkomst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095312"/>
              </p:ext>
            </p:extLst>
          </p:nvPr>
        </p:nvGraphicFramePr>
        <p:xfrm>
          <a:off x="2686196" y="1082964"/>
          <a:ext cx="6876904" cy="96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9</a:t>
            </a:fld>
            <a:endParaRPr lang="nl-BE" noProof="0" dirty="0"/>
          </a:p>
        </p:txBody>
      </p:sp>
      <p:sp>
        <p:nvSpPr>
          <p:cNvPr id="6" name="Tekstvak 5"/>
          <p:cNvSpPr txBox="1"/>
          <p:nvPr/>
        </p:nvSpPr>
        <p:spPr>
          <a:xfrm>
            <a:off x="4649350" y="1272156"/>
            <a:ext cx="10402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400" dirty="0"/>
              <a:t>+</a:t>
            </a:r>
          </a:p>
        </p:txBody>
      </p:sp>
      <p:cxnSp>
        <p:nvCxnSpPr>
          <p:cNvPr id="19" name="Rechte verbindingslijn met pijl 18"/>
          <p:cNvCxnSpPr/>
          <p:nvPr/>
        </p:nvCxnSpPr>
        <p:spPr>
          <a:xfrm flipH="1">
            <a:off x="4826000" y="1707628"/>
            <a:ext cx="15008" cy="425972"/>
          </a:xfrm>
          <a:prstGeom prst="straightConnector1">
            <a:avLst/>
          </a:prstGeom>
          <a:ln w="3175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3938151" y="2085858"/>
            <a:ext cx="2462645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000" dirty="0"/>
              <a:t>GO / NO GO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2314678" y="2468857"/>
            <a:ext cx="13736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u="sng" dirty="0"/>
              <a:t>Uitzonderingen</a:t>
            </a:r>
            <a:r>
              <a:rPr lang="nl-BE" sz="2500" dirty="0"/>
              <a:t> :</a:t>
            </a:r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BE" sz="2500" dirty="0"/>
              <a:t>Eenmalige opstartbeurs </a:t>
            </a:r>
            <a:r>
              <a:rPr lang="nl-BE" sz="2500" dirty="0" smtClean="0"/>
              <a:t>of eenmalige overbruggingsbeurs (</a:t>
            </a:r>
            <a:r>
              <a:rPr lang="nl-BE" sz="2500" dirty="0"/>
              <a:t>in geval van concreet aangevraagd persoonsgebonden mandaat of onderzoeksproject of </a:t>
            </a:r>
            <a:r>
              <a:rPr lang="nl-BE" sz="2500" dirty="0" smtClean="0"/>
              <a:t>vervolgfinanciering)</a:t>
            </a:r>
          </a:p>
          <a:p>
            <a:pPr lvl="1">
              <a:lnSpc>
                <a:spcPct val="120000"/>
              </a:lnSpc>
            </a:pPr>
            <a:r>
              <a:rPr lang="nl-BE" sz="2500" i="1" dirty="0" smtClean="0"/>
              <a:t>(voorstel is Max 11 maanden anders stapt men in het regime 1+3 jaar)</a:t>
            </a:r>
            <a:endParaRPr lang="nl-BE" sz="2000" i="1" dirty="0" smtClean="0"/>
          </a:p>
        </p:txBody>
      </p:sp>
      <p:pic>
        <p:nvPicPr>
          <p:cNvPr id="9" name="Afbeelding 22">
            <a:extLst>
              <a:ext uri="{FF2B5EF4-FFF2-40B4-BE49-F238E27FC236}">
                <a16:creationId xmlns:a16="http://schemas.microsoft.com/office/drawing/2014/main" id="{00A47033-DADC-489D-B462-CADF6A41C2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39">
            <a:off x="593831" y="2031015"/>
            <a:ext cx="1626968" cy="162696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4648" y="4407849"/>
            <a:ext cx="8487003" cy="340349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686196" y="7846423"/>
            <a:ext cx="13775146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400" dirty="0" smtClean="0"/>
              <a:t>Opgelet </a:t>
            </a:r>
            <a:r>
              <a:rPr lang="nl-BE" sz="2400" dirty="0" err="1" smtClean="0"/>
              <a:t>mbt</a:t>
            </a:r>
            <a:r>
              <a:rPr lang="nl-BE" sz="2400" dirty="0" smtClean="0"/>
              <a:t> het aangevraagd of aan te vragen persoonsgebonden mandaat of onderzoeksproject: alle aanvragen dienen voor indiening voorgelegd te worden aan DOZA/DOWA (</a:t>
            </a:r>
            <a:r>
              <a:rPr lang="nl-BE" sz="2400" dirty="0" err="1" smtClean="0"/>
              <a:t>cfr</a:t>
            </a:r>
            <a:r>
              <a:rPr lang="nl-BE" sz="2400" dirty="0" smtClean="0"/>
              <a:t> beslissing BC van 30/09/2016). </a:t>
            </a:r>
            <a:r>
              <a:rPr lang="nl-BE" sz="2400" u="sng" dirty="0" smtClean="0">
                <a:hlinkClick r:id="rId9"/>
              </a:rPr>
              <a:t>https</a:t>
            </a:r>
            <a:r>
              <a:rPr lang="nl-BE" sz="2400" u="sng" dirty="0">
                <a:hlinkClick r:id="rId9"/>
              </a:rPr>
              <a:t>://</a:t>
            </a:r>
            <a:r>
              <a:rPr lang="nl-BE" sz="2400" u="sng" dirty="0" smtClean="0">
                <a:hlinkClick r:id="rId9"/>
              </a:rPr>
              <a:t>webappsx.ugent.be/bozi/article.jsf?articleCode=15398693</a:t>
            </a:r>
            <a:r>
              <a:rPr lang="nl-BE" sz="2400" u="sng" dirty="0" smtClean="0"/>
              <a:t> </a:t>
            </a:r>
            <a:endParaRPr lang="nl-BE" sz="2400" dirty="0" smtClean="0"/>
          </a:p>
        </p:txBody>
      </p:sp>
    </p:spTree>
    <p:extLst>
      <p:ext uri="{BB962C8B-B14F-4D97-AF65-F5344CB8AC3E}">
        <p14:creationId xmlns:p14="http://schemas.microsoft.com/office/powerpoint/2010/main" val="38622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-NL-Corporate_1_0_12.potx" id="{6A80D442-8909-4546-8B41-AE75FA785157}" vid="{71705E88-EE2D-413E-A6D9-7B7A319602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JIRAIssueURL xmlns="93eab6b3-57a7-48e6-bb7b-85441fc9e1d5">
      <Url xsi:nil="true"/>
      <Description xsi:nil="true"/>
    </_JIRAIssue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5F5328A1E87146B3AA0CC4882465FA" ma:contentTypeVersion="3" ma:contentTypeDescription="Een nieuw document maken." ma:contentTypeScope="" ma:versionID="17e757cbb4bdd83d9f7f5689dffcb473">
  <xsd:schema xmlns:xsd="http://www.w3.org/2001/XMLSchema" xmlns:xs="http://www.w3.org/2001/XMLSchema" xmlns:p="http://schemas.microsoft.com/office/2006/metadata/properties" xmlns:ns2="93eab6b3-57a7-48e6-bb7b-85441fc9e1d5" targetNamespace="http://schemas.microsoft.com/office/2006/metadata/properties" ma:root="true" ma:fieldsID="28cab413c24e51697c794042ffd2e79e" ns2:_="">
    <xsd:import namespace="93eab6b3-57a7-48e6-bb7b-85441fc9e1d5"/>
    <xsd:element name="properties">
      <xsd:complexType>
        <xsd:sequence>
          <xsd:element name="documentManagement">
            <xsd:complexType>
              <xsd:all>
                <xsd:element ref="ns2:_JIRAIssue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eab6b3-57a7-48e6-bb7b-85441fc9e1d5" elementFormDefault="qualified">
    <xsd:import namespace="http://schemas.microsoft.com/office/2006/documentManagement/types"/>
    <xsd:import namespace="http://schemas.microsoft.com/office/infopath/2007/PartnerControls"/>
    <xsd:element name="_JIRAIssueURL" ma:index="8" nillable="true" ma:displayName="Jira issue url" ma:format="Hyperlink" ma:internalName="_JIRAIssue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6D7F9E-E813-499B-8EB6-9437CBD80AB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3eab6b3-57a7-48e6-bb7b-85441fc9e1d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51572F-0DB8-4746-A95A-27E69C0072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00489C-631E-4EDB-9BBE-D1982AD6A6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eab6b3-57a7-48e6-bb7b-85441fc9e1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Powerpoint_UGent_NL</Template>
  <TotalTime>716</TotalTime>
  <Words>885</Words>
  <Application>Microsoft Office PowerPoint</Application>
  <PresentationFormat>Aangepast</PresentationFormat>
  <Paragraphs>203</Paragraphs>
  <Slides>18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Kantoorthema</vt:lpstr>
      <vt:lpstr>PowerPoint-presentatie</vt:lpstr>
      <vt:lpstr>Doctoraatsbursalen</vt:lpstr>
      <vt:lpstr>Kerngedachte</vt:lpstr>
      <vt:lpstr>Waarom een nieuw reglement ?</vt:lpstr>
      <vt:lpstr>Beurs ≠ arbeidsovereenkomst</vt:lpstr>
      <vt:lpstr>Toepassingsgebied</vt:lpstr>
      <vt:lpstr>Duur beursovereenkomst</vt:lpstr>
      <vt:lpstr>GO / NO GO</vt:lpstr>
      <vt:lpstr>Duur beursovereenkomst</vt:lpstr>
      <vt:lpstr>Duur beursovereenkomst</vt:lpstr>
      <vt:lpstr>Duur beursovereenkomst</vt:lpstr>
      <vt:lpstr>Financiering beurs</vt:lpstr>
      <vt:lpstr>WAT ALS …</vt:lpstr>
      <vt:lpstr>Deeltijdse beurs als top up</vt:lpstr>
      <vt:lpstr>Einde beursovereenkomst</vt:lpstr>
      <vt:lpstr>Ingangsdatum</vt:lpstr>
      <vt:lpstr>Praktische modaliteiten</vt:lpstr>
      <vt:lpstr>Meer info 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Hugo De Vreese</dc:creator>
  <cp:lastModifiedBy>Pascale Blancquaert</cp:lastModifiedBy>
  <cp:revision>90</cp:revision>
  <cp:lastPrinted>2021-06-01T06:13:43Z</cp:lastPrinted>
  <dcterms:created xsi:type="dcterms:W3CDTF">2016-09-26T12:12:40Z</dcterms:created>
  <dcterms:modified xsi:type="dcterms:W3CDTF">2021-06-01T09:49:41Z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lpwstr>13</vt:lpwstr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4A">
    <vt:lpwstr>copy of UK version translated to NL</vt:lpwstr>
  </property>
  <property fmtid="{D5CDD505-2E9C-101B-9397-08002B2CF9AE}" pid="11" name="Cmt 5">
    <vt:lpwstr>set text box and shape defaults</vt:lpwstr>
  </property>
  <property fmtid="{D5CDD505-2E9C-101B-9397-08002B2CF9AE}" pid="12" name="Cmt 6">
    <vt:lpwstr>closing slide acc. to letter</vt:lpwstr>
  </property>
  <property fmtid="{D5CDD505-2E9C-101B-9397-08002B2CF9AE}" pid="13" name="Cmt 7">
    <vt:lpwstr>logo opening slide sharpened</vt:lpwstr>
  </property>
  <property fmtid="{D5CDD505-2E9C-101B-9397-08002B2CF9AE}" pid="14" name="Cmt 8">
    <vt:lpwstr>split variable and fixed data in contact data; lang to NL-BE</vt:lpwstr>
  </property>
  <property fmtid="{D5CDD505-2E9C-101B-9397-08002B2CF9AE}" pid="15" name="Cmt 9">
    <vt:lpwstr>comments 19-9-2016</vt:lpwstr>
  </property>
  <property fmtid="{D5CDD505-2E9C-101B-9397-08002B2CF9AE}" pid="16" name="Cmt 10">
    <vt:lpwstr>social media redesigned</vt:lpwstr>
  </property>
  <property fmtid="{D5CDD505-2E9C-101B-9397-08002B2CF9AE}" pid="17" name="Cmt 11">
    <vt:lpwstr>Title Slide renamed to TitleSlide</vt:lpwstr>
  </property>
  <property fmtid="{D5CDD505-2E9C-101B-9397-08002B2CF9AE}" pid="18" name="Cmt 12">
    <vt:lpwstr>Title and text size</vt:lpwstr>
  </property>
  <property fmtid="{D5CDD505-2E9C-101B-9397-08002B2CF9AE}" pid="19" name="Cmt 13">
    <vt:lpwstr>socmed pictos &gt; normal view</vt:lpwstr>
  </property>
  <property fmtid="{D5CDD505-2E9C-101B-9397-08002B2CF9AE}" pid="20" name="ContentTypeId">
    <vt:lpwstr>0x010100605F5328A1E87146B3AA0CC4882465FA</vt:lpwstr>
  </property>
</Properties>
</file>