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6" r:id="rId2"/>
    <p:sldId id="838" r:id="rId3"/>
    <p:sldId id="822" r:id="rId4"/>
    <p:sldId id="267" r:id="rId5"/>
    <p:sldId id="818" r:id="rId6"/>
    <p:sldId id="349" r:id="rId7"/>
    <p:sldId id="272" r:id="rId8"/>
    <p:sldId id="819" r:id="rId9"/>
    <p:sldId id="350" r:id="rId10"/>
    <p:sldId id="362" r:id="rId11"/>
    <p:sldId id="286" r:id="rId12"/>
    <p:sldId id="384" r:id="rId13"/>
    <p:sldId id="823" r:id="rId14"/>
    <p:sldId id="352" r:id="rId15"/>
    <p:sldId id="292" r:id="rId16"/>
    <p:sldId id="826" r:id="rId17"/>
    <p:sldId id="827" r:id="rId18"/>
    <p:sldId id="828" r:id="rId19"/>
    <p:sldId id="829" r:id="rId20"/>
    <p:sldId id="830" r:id="rId21"/>
    <p:sldId id="831" r:id="rId22"/>
    <p:sldId id="832" r:id="rId23"/>
    <p:sldId id="360" r:id="rId24"/>
    <p:sldId id="825" r:id="rId25"/>
    <p:sldId id="824" r:id="rId26"/>
    <p:sldId id="285" r:id="rId27"/>
    <p:sldId id="376" r:id="rId28"/>
    <p:sldId id="821" r:id="rId29"/>
    <p:sldId id="626" r:id="rId30"/>
    <p:sldId id="839" r:id="rId31"/>
    <p:sldId id="309" r:id="rId32"/>
    <p:sldId id="386" r:id="rId33"/>
    <p:sldId id="833" r:id="rId34"/>
    <p:sldId id="372" r:id="rId35"/>
    <p:sldId id="363" r:id="rId36"/>
    <p:sldId id="364" r:id="rId37"/>
    <p:sldId id="365" r:id="rId38"/>
    <p:sldId id="304" r:id="rId39"/>
    <p:sldId id="366" r:id="rId40"/>
    <p:sldId id="367" r:id="rId41"/>
    <p:sldId id="378" r:id="rId42"/>
    <p:sldId id="368" r:id="rId43"/>
    <p:sldId id="371" r:id="rId44"/>
    <p:sldId id="369" r:id="rId45"/>
    <p:sldId id="303" r:id="rId46"/>
    <p:sldId id="305" r:id="rId47"/>
    <p:sldId id="322" r:id="rId48"/>
    <p:sldId id="307" r:id="rId49"/>
    <p:sldId id="308" r:id="rId50"/>
    <p:sldId id="313" r:id="rId51"/>
    <p:sldId id="314" r:id="rId52"/>
    <p:sldId id="315" r:id="rId53"/>
    <p:sldId id="316" r:id="rId54"/>
    <p:sldId id="317" r:id="rId55"/>
    <p:sldId id="323" r:id="rId56"/>
    <p:sldId id="354" r:id="rId57"/>
    <p:sldId id="334" r:id="rId58"/>
    <p:sldId id="375" r:id="rId59"/>
    <p:sldId id="257" r:id="rId60"/>
    <p:sldId id="336" r:id="rId61"/>
    <p:sldId id="264" r:id="rId62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0282" autoAdjust="0"/>
  </p:normalViewPr>
  <p:slideViewPr>
    <p:cSldViewPr snapToGrid="0" showGuides="1">
      <p:cViewPr varScale="1">
        <p:scale>
          <a:sx n="65" d="100"/>
          <a:sy n="65" d="100"/>
        </p:scale>
        <p:origin x="108" y="78"/>
      </p:cViewPr>
      <p:guideLst>
        <p:guide orient="horz" pos="3072"/>
        <p:guide pos="54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B2A1B-C712-48EE-9B7F-17D3C50D8778}" type="datetimeFigureOut">
              <a:rPr lang="nl-BE" smtClean="0"/>
              <a:t>19/04/2023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2FCF-0B1A-49D7-800D-369C237FA5E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0142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alt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0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834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9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592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90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24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83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77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855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81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7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90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72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758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48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445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88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  <a:p>
            <a:endParaRPr lang="en-BE" dirty="0"/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0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00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227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1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789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890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HEBBEN WE DEZE CIJFERS OOK VAN HET SCHAKELJAAR? IS EEN VRAAG DIE WE VAAK KRIJGEN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295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99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62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0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627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972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25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05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DEZE PRENT IS BIJ MIJ BOVEN DE 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52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183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4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7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433187-D236-7A4D-B5AB-01CAC21E544C}" type="slidenum">
              <a:rPr lang="nl-NL" sz="1200"/>
              <a:pPr/>
              <a:t>6</a:t>
            </a:fld>
            <a:endParaRPr lang="nl-NL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>
              <a:latin typeface="+mj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87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0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433187-D236-7A4D-B5AB-01CAC21E544C}" type="slidenum">
              <a:rPr lang="nl-NL" sz="1200"/>
              <a:pPr/>
              <a:t>9</a:t>
            </a:fld>
            <a:endParaRPr lang="nl-NL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dirty="0">
              <a:latin typeface="Calibri" charset="0"/>
            </a:endParaRPr>
          </a:p>
          <a:p>
            <a:pPr marL="0" indent="0"/>
            <a:endParaRPr lang="nl-NL" sz="1200" dirty="0">
              <a:latin typeface="Calibri" charset="0"/>
            </a:endParaRPr>
          </a:p>
          <a:p>
            <a:pPr marL="0" indent="0"/>
            <a:endParaRPr lang="nl-BE" sz="1200" dirty="0">
              <a:latin typeface="Calibri" charset="0"/>
            </a:endParaRPr>
          </a:p>
          <a:p>
            <a:pPr defTabSz="880719"/>
            <a:endParaRPr lang="nl-B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Gent Panno Text" pitchFamily="50" charset="0"/>
              </a:defRPr>
            </a:lvl1pPr>
          </a:lstStyle>
          <a:p>
            <a:fld id="{5A24147F-ED97-47AF-A1B3-C82A179CF7F3}" type="datetime1">
              <a:rPr lang="nl-NL" smtClean="0"/>
              <a:pPr/>
              <a:t>19-4-2023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Gent Panno Text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Gent Panno Text" pitchFamily="50" charset="0"/>
              </a:defRPr>
            </a:lvl1pPr>
          </a:lstStyle>
          <a:p>
            <a:fld id="{7AE184E0-0BD4-4705-A12B-9B71DDE633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Logo Lar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8" y="2275285"/>
            <a:ext cx="5462027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 baseline="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564451" y="388531"/>
            <a:ext cx="8293993" cy="5400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buNone/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644216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‹#›</a:t>
            </a:fld>
            <a:endParaRPr lang="nl-BE" noProof="0" dirty="0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marL="2328863" indent="-550863" defTabSz="1912938">
              <a:lnSpc>
                <a:spcPct val="120000"/>
              </a:lnSpc>
              <a:tabLst/>
              <a:defRPr>
                <a:latin typeface="UGent Panno Text" pitchFamily="50" charset="0"/>
              </a:defRPr>
            </a:lvl4pPr>
            <a:lvl5pPr marL="2962275" indent="-442913" defTabSz="457200">
              <a:lnSpc>
                <a:spcPct val="120000"/>
              </a:lnSpc>
              <a:buFont typeface="Arial" panose="020B0604020202020204" pitchFamily="34" charset="0"/>
              <a:buChar char="̶"/>
              <a:defRPr>
                <a:latin typeface="UGent Panno Text" pitchFamily="50" charset="0"/>
              </a:defRPr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  <a:p>
            <a:pPr lvl="3"/>
            <a:r>
              <a:rPr lang="nl-BE" noProof="0" dirty="0" err="1"/>
              <a:t>Fourth</a:t>
            </a:r>
            <a:r>
              <a:rPr lang="nl-BE" noProof="0" dirty="0"/>
              <a:t> level</a:t>
            </a:r>
          </a:p>
          <a:p>
            <a:pPr lvl="4"/>
            <a:r>
              <a:rPr lang="nl-BE" noProof="0" dirty="0" err="1"/>
              <a:t>Fifth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0885-0B31-4E06-AE71-7E16801F2838}" type="datetime1">
              <a:rPr lang="nl-BE" noProof="0" smtClean="0"/>
              <a:t>19/04/2023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‹#›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F60-8C93-4C37-B51A-4DDAE36F7E9B}" type="datetime1">
              <a:rPr lang="nl-BE" noProof="0" smtClean="0"/>
              <a:t>19/04/2023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‹#›</a:t>
            </a:fld>
            <a:endParaRPr lang="nl-BE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94B6-17DF-4759-A7A5-128AFEA77F2C}" type="datetime1">
              <a:rPr lang="nl-BE" noProof="0" smtClean="0"/>
              <a:t>19/04/2023</a:t>
            </a:fld>
            <a:endParaRPr lang="nl-B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‹#›</a:t>
            </a:fld>
            <a:endParaRPr lang="nl-BE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19-4-2023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9544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UGent Panno Text" pitchFamily="50" charset="0"/>
              </a:defRPr>
            </a:lvl1pPr>
          </a:lstStyle>
          <a:p>
            <a:r>
              <a:rPr lang="nl-BE" noProof="0" dirty="0"/>
              <a:t>Klik om de gegevens van de presentator in te typen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644216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  <a:latin typeface="UGent Panno Text" pitchFamily="50" charset="0"/>
              </a:defRPr>
            </a:lvl1pPr>
          </a:lstStyle>
          <a:p>
            <a:fld id="{FA870D1A-A3AB-4E9F-892E-C45B5A80FDBF}" type="datetime1">
              <a:rPr lang="nl-BE" smtClean="0"/>
              <a:pPr/>
              <a:t>19/04/2023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  <a:latin typeface="UGent Panno Text" pitchFamily="50" charset="0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  <a:latin typeface="UGent Panno Text" pitchFamily="50" charset="0"/>
              </a:defRPr>
            </a:lvl1pPr>
          </a:lstStyle>
          <a:p>
            <a:fld id="{7AE184E0-0BD4-4705-A12B-9B71DDE63301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7" name="Title positioning box" hidden="1"/>
          <p:cNvSpPr/>
          <p:nvPr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7" y="7906160"/>
            <a:ext cx="2308379" cy="1847440"/>
          </a:xfrm>
          <a:prstGeom prst="rect">
            <a:avLst/>
          </a:prstGeom>
        </p:spPr>
      </p:pic>
      <p:sp>
        <p:nvSpPr>
          <p:cNvPr id="12" name="Text positoning box" hidden="1"/>
          <p:cNvSpPr/>
          <p:nvPr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UGent Panno Text" pitchFamily="50" charset="0"/>
          <a:ea typeface="+mj-ea"/>
          <a:cs typeface="+mj-cs"/>
        </a:defRPr>
      </a:lvl1pPr>
    </p:titleStyle>
    <p:bodyStyle>
      <a:lvl1pPr marL="536575" indent="-45085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UGent Panno Text" pitchFamily="50" charset="0"/>
          <a:ea typeface="+mn-ea"/>
          <a:cs typeface="+mn-cs"/>
        </a:defRPr>
      </a:lvl1pPr>
      <a:lvl2pPr marL="1169988" indent="-45085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UGent Panno Text" pitchFamily="50" charset="0"/>
          <a:ea typeface="+mn-ea"/>
          <a:cs typeface="+mn-cs"/>
        </a:defRPr>
      </a:lvl2pPr>
      <a:lvl3pPr marL="1755775" indent="-45000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UGent Panno Text" pitchFamily="50" charset="0"/>
          <a:ea typeface="+mn-ea"/>
          <a:cs typeface="+mn-cs"/>
        </a:defRPr>
      </a:lvl3pPr>
      <a:lvl4pPr marL="1441450" indent="-550863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tif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tif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5.tiff"/><Relationship Id="rId20" Type="http://schemas.openxmlformats.org/officeDocument/2006/relationships/image" Target="../media/image39.png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tiff"/><Relationship Id="rId10" Type="http://schemas.openxmlformats.org/officeDocument/2006/relationships/image" Target="../media/image29.png"/><Relationship Id="rId19" Type="http://schemas.openxmlformats.org/officeDocument/2006/relationships/image" Target="../media/image38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ent.be/educatievemaste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gent.be/student/nl/administratie/flexibel-studeren/werken-studeren" TargetMode="External"/><Relationship Id="rId2" Type="http://schemas.openxmlformats.org/officeDocument/2006/relationships/hyperlink" Target="http://www.ugent.be/student/nl/administratie/flexibel-studeren/werken-studere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gent.be/student/nl/administratie/flexibel-studeren/werken-studeren/vlaams-opleidingsverlof.ht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gent.be/ge/nl/voor-studenten/monitoraat/trajectbegeleiding/overzicht.h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traject.ge@ugent.b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t.ugent.be/nl/academisch-professioneel-taalgebruik/detail-2/A005417" TargetMode="External"/><Relationship Id="rId2" Type="http://schemas.openxmlformats.org/officeDocument/2006/relationships/hyperlink" Target="https://www.ugent.be/ge/nl/voor-studenten/monitoraat/studiebegeleiding/zelftest/online-vakantiecursus-wiskunde.htm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ents.wellplayed.video/ABw/u-gent/sociale-dienst/final" TargetMode="External"/><Relationship Id="rId2" Type="http://schemas.openxmlformats.org/officeDocument/2006/relationships/hyperlink" Target="http://www.ugent.be/student/nl/administratie/sociale-dienst/contactgegevens/overzicht.htm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gent.be/student/nl/administratie/flexibel-studeren/bijzonder-statuut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gent.be/nl/studeren/flexibel-studeren/bijzonder-statuut/functiebeperking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gent.be/student/nl/studeren/kalender/kalender20232024.htm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prd.oasis.ugent.be/studiekiezer-web/nl/afstudeerrichting/dmgevo/praktisch?openwithform=fmDisplayCourseOverview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ent.be/nl/onderwijs/administratie/studiegids" TargetMode="External"/><Relationship Id="rId2" Type="http://schemas.openxmlformats.org/officeDocument/2006/relationships/hyperlink" Target="https://studiekiezer.ugent.be/nl/zoek?zt=gezondheidsbevordering&amp;aj=2021&amp;otc=ManaBa&amp;otc=SCHA&amp;otc=VBP&amp;voMa=&amp;voPB=&amp;voAB=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gent.be/nl/univgent/contact-adressen/campussen-gent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uzgent.be/wegwijs/naar-het-uz-ge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ent.be/student/nl/administratie/studiegeld" TargetMode="External"/><Relationship Id="rId2" Type="http://schemas.openxmlformats.org/officeDocument/2006/relationships/hyperlink" Target="https://www.ugent.be/student/nl/administratie/inschrijven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Benedicte.Deforche@UGent.b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Katelijne.DeMeyere@UGent.be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gent.be/student/nl/studeren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udersvanstudenten.druglijn.b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gent.be/ge/nl/voor-studenten/monitoraat#Trajectbegeleiding" TargetMode="External"/><Relationship Id="rId13" Type="http://schemas.openxmlformats.org/officeDocument/2006/relationships/hyperlink" Target="http://www.ugent.be/nl/studeren/flexibel-studeren/bijzonder-statuut/functiebeperking" TargetMode="External"/><Relationship Id="rId3" Type="http://schemas.openxmlformats.org/officeDocument/2006/relationships/hyperlink" Target="https://studiekiezer.ugent.be/master-of-science-in-de-gezondheidsbevordering/2021" TargetMode="External"/><Relationship Id="rId7" Type="http://schemas.openxmlformats.org/officeDocument/2006/relationships/hyperlink" Target="https://www.ugent.be/ge/nl/studenten/monitoraat" TargetMode="External"/><Relationship Id="rId12" Type="http://schemas.openxmlformats.org/officeDocument/2006/relationships/hyperlink" Target="https://www.ugent.be/student/nl/studeren/studiebegeleiding/afdeling-studieadvies/overzicht.htm" TargetMode="External"/><Relationship Id="rId2" Type="http://schemas.openxmlformats.org/officeDocument/2006/relationships/hyperlink" Target="https://www.ugent.be/student/nl/a-z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gent.be/student/nl/studeren/studiebegeleiding/overzicht.htm" TargetMode="External"/><Relationship Id="rId11" Type="http://schemas.openxmlformats.org/officeDocument/2006/relationships/hyperlink" Target="https://www.ugent.be/student/nl/administratie/vrijstellingen/beroepservaring.htm" TargetMode="External"/><Relationship Id="rId5" Type="http://schemas.openxmlformats.org/officeDocument/2006/relationships/hyperlink" Target="https://www.ugent.be/student/nl/studeren/facultairestudentenadministratie/overzicht.htm" TargetMode="External"/><Relationship Id="rId15" Type="http://schemas.openxmlformats.org/officeDocument/2006/relationships/hyperlink" Target="http://www.uct.ugent.be/" TargetMode="External"/><Relationship Id="rId10" Type="http://schemas.openxmlformats.org/officeDocument/2006/relationships/hyperlink" Target="https://www.ugent.be/student/nl/administratie/flexibel-studeren/werken-studeren/vlaams-opleidingsverlof.htm" TargetMode="External"/><Relationship Id="rId4" Type="http://schemas.openxmlformats.org/officeDocument/2006/relationships/hyperlink" Target="https://www.ugent.be/student/nl/studeren/regelgeving/overzicht.htm" TargetMode="External"/><Relationship Id="rId9" Type="http://schemas.openxmlformats.org/officeDocument/2006/relationships/hyperlink" Target="https://www.ugent.be/student/nl/administratie/leerkrediet" TargetMode="External"/><Relationship Id="rId14" Type="http://schemas.openxmlformats.org/officeDocument/2006/relationships/hyperlink" Target="https://www.ugent.be/student/nl/administratie/sociale-dienst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kiezer.ugent.be/master-of-science-in-de-gezondheidsbevordering/202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/>
          </p:nvPr>
        </p:nvSpPr>
        <p:spPr>
          <a:xfrm>
            <a:off x="1291073" y="1299411"/>
            <a:ext cx="16047601" cy="4436316"/>
          </a:xfrm>
        </p:spPr>
        <p:txBody>
          <a:bodyPr/>
          <a:lstStyle/>
          <a:p>
            <a:r>
              <a:rPr lang="nl-NL" sz="4800" u="none" dirty="0">
                <a:latin typeface="UGent Panno Text" pitchFamily="50" charset="0"/>
              </a:rPr>
              <a:t>Infomoment master of </a:t>
            </a:r>
            <a:r>
              <a:rPr lang="nl-NL" sz="4800" u="none" dirty="0" err="1">
                <a:latin typeface="UGent Panno Text" pitchFamily="50" charset="0"/>
              </a:rPr>
              <a:t>science</a:t>
            </a:r>
            <a:r>
              <a:rPr lang="nl-NL" sz="4800" u="none" dirty="0">
                <a:latin typeface="UGent Panno Text" pitchFamily="50" charset="0"/>
              </a:rPr>
              <a:t> in de gezondheidsbevordering</a:t>
            </a:r>
            <a:br>
              <a:rPr lang="nl-NL" sz="4800" u="none" dirty="0">
                <a:latin typeface="UGent Panno Text" pitchFamily="50" charset="0"/>
              </a:rPr>
            </a:br>
            <a:r>
              <a:rPr lang="nl-NL" sz="4800" u="none" dirty="0"/>
              <a:t>27 april 2023</a:t>
            </a:r>
            <a:endParaRPr lang="nl-NL" sz="4800" u="none" dirty="0">
              <a:latin typeface="UGent Panno Text" pitchFamily="50" charset="0"/>
            </a:endParaRPr>
          </a:p>
        </p:txBody>
      </p:sp>
      <p:sp>
        <p:nvSpPr>
          <p:cNvPr id="18" name="Ondertitel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9" y="546347"/>
            <a:ext cx="2483768" cy="12659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4" y="5126303"/>
            <a:ext cx="1707224" cy="1707224"/>
          </a:xfrm>
          <a:prstGeom prst="rect">
            <a:avLst/>
          </a:prstGeom>
        </p:spPr>
      </p:pic>
      <p:pic>
        <p:nvPicPr>
          <p:cNvPr id="11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23" y="3406892"/>
            <a:ext cx="3101680" cy="2171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723" y="789557"/>
            <a:ext cx="4589842" cy="118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962" y="7252385"/>
            <a:ext cx="36830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94770" y="2966727"/>
            <a:ext cx="3677199" cy="2611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3193" y="5409934"/>
            <a:ext cx="3048000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7501" y="7402045"/>
            <a:ext cx="3048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56793" y="4320364"/>
            <a:ext cx="2209677" cy="228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6161" y="7441230"/>
            <a:ext cx="3492500" cy="2324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9777" y="808442"/>
            <a:ext cx="3392950" cy="2061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27CB2-C28C-2D4C-B37A-BD6EC61D46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521" y="1941672"/>
            <a:ext cx="3267657" cy="3267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751D86-3726-B64C-B771-2735263373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8611" y="2773836"/>
            <a:ext cx="1460250" cy="2214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B3D39C-958E-5149-97D6-2CD4190EA9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48045" y="745879"/>
            <a:ext cx="2280616" cy="23915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900334-3AE0-B74D-BE6C-CFE47281E9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5636" y="5783940"/>
            <a:ext cx="2432567" cy="16455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795EA-C153-DF48-8A01-078D7C8FD7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45919" y="7680523"/>
            <a:ext cx="2374900" cy="237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318353" y="5905488"/>
            <a:ext cx="2540000" cy="1828800"/>
          </a:xfrm>
          <a:prstGeom prst="rect">
            <a:avLst/>
          </a:prstGeom>
        </p:spPr>
      </p:pic>
      <p:pic>
        <p:nvPicPr>
          <p:cNvPr id="20" name="Picture 2" descr="Stichting tegen kanker - Giften &amp; Legaten">
            <a:extLst>
              <a:ext uri="{FF2B5EF4-FFF2-40B4-BE49-F238E27FC236}">
                <a16:creationId xmlns:a16="http://schemas.microsoft.com/office/drawing/2014/main" id="{F9C79685-F985-6846-AE7D-CC0D1B4D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490" y="2531745"/>
            <a:ext cx="3262247" cy="12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8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61922" y="1937874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3600" dirty="0"/>
              <a:t>ontwikkelaar</a:t>
            </a:r>
          </a:p>
          <a:p>
            <a:pPr marL="85725" indent="0">
              <a:buNone/>
            </a:pPr>
            <a:r>
              <a:rPr lang="nl-BE" sz="3600" dirty="0"/>
              <a:t>uitvoerder</a:t>
            </a:r>
          </a:p>
          <a:p>
            <a:pPr marL="85725" indent="0">
              <a:buNone/>
            </a:pPr>
            <a:r>
              <a:rPr lang="nl-BE" sz="3600" dirty="0"/>
              <a:t>evaluator</a:t>
            </a:r>
          </a:p>
          <a:p>
            <a:pPr marL="85725" indent="0">
              <a:buNone/>
            </a:pPr>
            <a:r>
              <a:rPr lang="nl-BE" sz="3600" dirty="0"/>
              <a:t>communicator</a:t>
            </a:r>
          </a:p>
          <a:p>
            <a:pPr marL="85725" indent="0">
              <a:buNone/>
            </a:pPr>
            <a:r>
              <a:rPr lang="nl-BE" sz="3600" dirty="0"/>
              <a:t>onderzoeker</a:t>
            </a:r>
          </a:p>
          <a:p>
            <a:pPr marL="85725" indent="0">
              <a:buNone/>
            </a:pPr>
            <a:r>
              <a:rPr lang="nl-BE" sz="3600" dirty="0"/>
              <a:t>projectleider</a:t>
            </a:r>
          </a:p>
          <a:p>
            <a:pPr marL="85725" indent="0">
              <a:buNone/>
            </a:pPr>
            <a:r>
              <a:rPr lang="nl-BE" sz="3600" dirty="0"/>
              <a:t>manager</a:t>
            </a:r>
          </a:p>
          <a:p>
            <a:pPr marL="85725" indent="0">
              <a:buNone/>
            </a:pPr>
            <a:r>
              <a:rPr lang="nl-BE" sz="3600" dirty="0"/>
              <a:t>beleidsmedewerker</a:t>
            </a:r>
          </a:p>
          <a:p>
            <a:pPr marL="85725" indent="0">
              <a:buNone/>
            </a:pPr>
            <a:r>
              <a:rPr lang="nl-BE" sz="3600" dirty="0"/>
              <a:t>pleitbezorger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11</a:t>
            </a:fld>
            <a:endParaRPr lang="nl-B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45D85-ECAB-4449-81BC-597657C3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634" y="1904709"/>
            <a:ext cx="7814826" cy="51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1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402774"/>
            <a:ext cx="15705282" cy="863693"/>
          </a:xfrm>
        </p:spPr>
        <p:txBody>
          <a:bodyPr/>
          <a:lstStyle/>
          <a:p>
            <a:r>
              <a:rPr lang="nl-BE" sz="4000" u="none" dirty="0"/>
              <a:t>Verschil met Master in de verpleeg- en vroedkunde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22400" y="1847096"/>
            <a:ext cx="15038379" cy="689085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nl-NL" sz="2600" b="1" dirty="0">
                <a:cs typeface="Calibri"/>
              </a:rPr>
              <a:t>Doelstelling Master in de Verpleegkunde- en vroedkunde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cs typeface="Calibri"/>
              </a:rPr>
              <a:t>vormen van verpleegkundige en vroedkundige leidinggevenden met een academisch denk­- en werkniveau;</a:t>
            </a:r>
            <a:endParaRPr lang="nl-BE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cs typeface="Calibri"/>
              </a:rPr>
              <a:t>bijdragen tot de ontwikkeling van de verplegingswetenschap en de vroedkundige wetenschap;</a:t>
            </a:r>
            <a:endParaRPr lang="nl-BE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cs typeface="Calibri"/>
              </a:rPr>
              <a:t>ontwikkelen van de deskundigheid om </a:t>
            </a:r>
            <a:r>
              <a:rPr lang="nl-NL" sz="2400" dirty="0" err="1">
                <a:cs typeface="Calibri"/>
              </a:rPr>
              <a:t>evidence</a:t>
            </a:r>
            <a:r>
              <a:rPr lang="nl-NL" sz="2400" dirty="0">
                <a:cs typeface="Calibri"/>
              </a:rPr>
              <a:t> </a:t>
            </a:r>
            <a:r>
              <a:rPr lang="nl-NL" sz="2400" dirty="0" err="1">
                <a:cs typeface="Calibri"/>
              </a:rPr>
              <a:t>based</a:t>
            </a:r>
            <a:r>
              <a:rPr lang="nl-NL" sz="2400" dirty="0">
                <a:cs typeface="Calibri"/>
              </a:rPr>
              <a:t> </a:t>
            </a:r>
            <a:r>
              <a:rPr lang="nl-NL" sz="2400" dirty="0" err="1">
                <a:cs typeface="Calibri"/>
              </a:rPr>
              <a:t>practice</a:t>
            </a:r>
            <a:r>
              <a:rPr lang="nl-NL" sz="2400" dirty="0">
                <a:cs typeface="Calibri"/>
              </a:rPr>
              <a:t> en kwaliteitsvolle gezondheidszorg te realiseren;</a:t>
            </a:r>
            <a:endParaRPr lang="nl-BE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cs typeface="Calibri"/>
              </a:rPr>
              <a:t>vormen van universitair opgeleiden voor het onderwijs in verpleegkunde en vroedkunde en voor het secundair onderwijs</a:t>
            </a:r>
          </a:p>
          <a:p>
            <a:pPr>
              <a:buFont typeface="Arial" panose="020B0604020202020204" pitchFamily="34" charset="0"/>
              <a:buChar char="•"/>
            </a:pPr>
            <a:endParaRPr lang="nl-BE" altLang="nl-BE" sz="2400" b="1" dirty="0">
              <a:cs typeface="Calibri"/>
            </a:endParaRPr>
          </a:p>
          <a:p>
            <a:pPr marL="0" lvl="1" indent="0">
              <a:buNone/>
            </a:pPr>
            <a:r>
              <a:rPr lang="nl-BE" sz="2600" b="1" dirty="0">
                <a:cs typeface="Calibri"/>
              </a:rPr>
              <a:t>in Master Verpleeg- en Vroedkunde, ook aandacht voor preventie, maar accent op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BE" sz="2600" dirty="0">
                <a:cs typeface="Calibri"/>
              </a:rPr>
              <a:t>tertiaire preventie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BE" sz="2600" dirty="0">
                <a:cs typeface="Calibri"/>
              </a:rPr>
              <a:t>zelfmanagement (bij chronisch zieken)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BE" sz="2600" dirty="0">
                <a:cs typeface="Calibri"/>
              </a:rPr>
              <a:t>microniveau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nl-BE" sz="2600" dirty="0">
              <a:cs typeface="Calibri"/>
            </a:endParaRPr>
          </a:p>
          <a:p>
            <a:pPr marL="0" lvl="1" indent="0">
              <a:buNone/>
            </a:pPr>
            <a:r>
              <a:rPr lang="nl-BE" sz="2600" b="1" dirty="0">
                <a:cs typeface="Calibri"/>
              </a:rPr>
              <a:t>in Master Gezondheidsbevordering, aandacht voor alle vormen van preventie, maar </a:t>
            </a:r>
            <a:r>
              <a:rPr lang="nl-BE" altLang="nl-BE" sz="2600" b="1" dirty="0">
                <a:cs typeface="Calibri"/>
              </a:rPr>
              <a:t>accent op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BE" altLang="nl-BE" sz="2600" dirty="0">
                <a:cs typeface="Calibri"/>
              </a:rPr>
              <a:t>primaire preventie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BE" altLang="nl-BE" sz="2600" dirty="0" err="1">
                <a:cs typeface="Calibri"/>
              </a:rPr>
              <a:t>meso</a:t>
            </a:r>
            <a:r>
              <a:rPr lang="nl-BE" altLang="nl-BE" sz="2600" dirty="0">
                <a:cs typeface="Calibri"/>
              </a:rPr>
              <a:t>- en macroniveau </a:t>
            </a:r>
          </a:p>
          <a:p>
            <a:pPr marL="85725" indent="0">
              <a:buNone/>
            </a:pPr>
            <a:endParaRPr lang="nl-BE" sz="2600" b="1" dirty="0">
              <a:cs typeface="Calibri"/>
            </a:endParaRPr>
          </a:p>
          <a:p>
            <a:pPr marL="0" lvl="1" indent="0">
              <a:buNone/>
            </a:pPr>
            <a:endParaRPr lang="nl-BE" sz="2600" b="1" dirty="0"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l-BE" altLang="nl-BE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nl-BE" sz="3900" dirty="0">
              <a:cs typeface="Calibri"/>
            </a:endParaRPr>
          </a:p>
          <a:p>
            <a:pPr marL="0" lvl="1" indent="0">
              <a:buNone/>
            </a:pPr>
            <a:endParaRPr lang="nl-BE" sz="3900" dirty="0">
              <a:cs typeface="Calibri"/>
            </a:endParaRPr>
          </a:p>
          <a:p>
            <a:pPr marL="85725" indent="0">
              <a:buNone/>
            </a:pPr>
            <a:endParaRPr lang="nl-BE" sz="7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12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367085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4E841-8406-DE4E-9B5F-AF4701794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pPr/>
              <a:t>13</a:t>
            </a:fld>
            <a:endParaRPr lang="nl-BE" noProof="0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A79141B-9D80-6F47-972E-3DECAC161997}"/>
              </a:ext>
            </a:extLst>
          </p:cNvPr>
          <p:cNvSpPr txBox="1">
            <a:spLocks/>
          </p:cNvSpPr>
          <p:nvPr/>
        </p:nvSpPr>
        <p:spPr bwMode="white">
          <a:xfrm>
            <a:off x="1443474" y="3398520"/>
            <a:ext cx="15183366" cy="44363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1300368" rtl="0" eaLnBrk="1" latinLnBrk="0" hangingPunct="1">
              <a:lnSpc>
                <a:spcPts val="11000"/>
              </a:lnSpc>
              <a:spcBef>
                <a:spcPct val="0"/>
              </a:spcBef>
              <a:buNone/>
              <a:defRPr sz="10000" u="sng" kern="120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UGent Panno Text" pitchFamily="50" charset="0"/>
                <a:ea typeface="+mj-ea"/>
                <a:cs typeface="+mj-cs"/>
              </a:defRPr>
            </a:lvl1pPr>
          </a:lstStyle>
          <a:p>
            <a:r>
              <a:rPr lang="en-GB" sz="7200" u="none" dirty="0" err="1"/>
              <a:t>opleidingsprogramma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7064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rocess 16"/>
          <p:cNvSpPr/>
          <p:nvPr/>
        </p:nvSpPr>
        <p:spPr>
          <a:xfrm>
            <a:off x="12968530" y="2564836"/>
            <a:ext cx="3905952" cy="163237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08" tIns="77404" rIns="154808" bIns="77404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nl-BE" altLang="nl-BE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2979924" y="5700890"/>
            <a:ext cx="3913799" cy="193842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08" tIns="77404" rIns="154808" bIns="77404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nl-BE" altLang="nl-BE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0966" name="Picture 4" descr="Tekening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45" y="2424854"/>
            <a:ext cx="9003469" cy="634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5"/>
          <p:cNvSpPr txBox="1">
            <a:spLocks noChangeArrowheads="1"/>
          </p:cNvSpPr>
          <p:nvPr/>
        </p:nvSpPr>
        <p:spPr bwMode="auto">
          <a:xfrm>
            <a:off x="205895" y="394743"/>
            <a:ext cx="3190390" cy="5696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54808" tIns="77404" rIns="154808" bIns="7740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l-BE" sz="2000" dirty="0">
                <a:latin typeface="+mn-lt"/>
              </a:rPr>
              <a:t>Bachelor in verpleegkunde, vroedkunde, logopedie en audiologie, optiek &amp; optometrie, ergotherapie, toegepaste psychologie, sociaal werk, voedings- en dieetkunde, podologie, sport &amp; bewegen, toegepaste </a:t>
            </a:r>
            <a:r>
              <a:rPr lang="nl-BE" sz="2000" dirty="0" err="1">
                <a:latin typeface="+mn-lt"/>
              </a:rPr>
              <a:t>gezondheidswetensch</a:t>
            </a:r>
            <a:r>
              <a:rPr lang="nl-BE" sz="2000" dirty="0">
                <a:latin typeface="+mn-lt"/>
              </a:rPr>
              <a:t>,</a:t>
            </a:r>
            <a:r>
              <a:rPr lang="nl-BE" sz="2000" dirty="0"/>
              <a:t> zorgtechnologie, mondzorg, med beeldvorming, </a:t>
            </a:r>
            <a:r>
              <a:rPr lang="nl-BE" sz="2000" dirty="0" err="1"/>
              <a:t>wellbeing</a:t>
            </a:r>
            <a:r>
              <a:rPr lang="nl-BE" sz="2000" dirty="0"/>
              <a:t>- en vitaliteit management, biomedische laboratoriumtechnologie,…</a:t>
            </a:r>
            <a:endParaRPr lang="nl-BE" sz="2000" dirty="0">
              <a:latin typeface="+mn-lt"/>
            </a:endParaRPr>
          </a:p>
        </p:txBody>
      </p:sp>
      <p:sp>
        <p:nvSpPr>
          <p:cNvPr id="40968" name="Text Box 13"/>
          <p:cNvSpPr txBox="1">
            <a:spLocks noChangeArrowheads="1"/>
          </p:cNvSpPr>
          <p:nvPr/>
        </p:nvSpPr>
        <p:spPr bwMode="auto">
          <a:xfrm>
            <a:off x="13007017" y="5834098"/>
            <a:ext cx="3867465" cy="163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4808" tIns="77404" rIns="154808" bIns="7740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dirty="0" err="1">
                <a:latin typeface="+mn-lt"/>
                <a:cs typeface="Calibri"/>
              </a:rPr>
              <a:t>Academische</a:t>
            </a:r>
            <a:r>
              <a:rPr lang="fr-BE" dirty="0">
                <a:latin typeface="+mn-lt"/>
                <a:cs typeface="Calibri"/>
              </a:rPr>
              <a:t> </a:t>
            </a:r>
            <a:r>
              <a:rPr lang="fr-BE" dirty="0" err="1">
                <a:latin typeface="+mn-lt"/>
                <a:cs typeface="Calibri"/>
              </a:rPr>
              <a:t>bachelor</a:t>
            </a:r>
            <a:r>
              <a:rPr lang="fr-BE" dirty="0">
                <a:latin typeface="+mn-lt"/>
                <a:cs typeface="Calibri"/>
              </a:rPr>
              <a:t>: </a:t>
            </a:r>
          </a:p>
          <a:p>
            <a:r>
              <a:rPr lang="fr-BE" dirty="0">
                <a:latin typeface="+mn-lt"/>
                <a:cs typeface="Calibri"/>
              </a:rPr>
              <a:t>Psychologie </a:t>
            </a:r>
            <a:r>
              <a:rPr lang="nl-BE" dirty="0"/>
              <a:t>afstudeerrichting klinische psychologie</a:t>
            </a:r>
            <a:endParaRPr lang="nl-NL" dirty="0">
              <a:latin typeface="+mn-lt"/>
              <a:cs typeface="Calibri"/>
            </a:endParaRPr>
          </a:p>
        </p:txBody>
      </p:sp>
      <p:sp>
        <p:nvSpPr>
          <p:cNvPr id="40970" name="Line 16"/>
          <p:cNvSpPr>
            <a:spLocks noChangeShapeType="1"/>
          </p:cNvSpPr>
          <p:nvPr/>
        </p:nvSpPr>
        <p:spPr bwMode="auto">
          <a:xfrm flipH="1">
            <a:off x="11125650" y="6412089"/>
            <a:ext cx="1854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4808" tIns="77404" rIns="154808" bIns="77404"/>
          <a:lstStyle/>
          <a:p>
            <a:endParaRPr lang="en-US"/>
          </a:p>
        </p:txBody>
      </p:sp>
      <p:sp>
        <p:nvSpPr>
          <p:cNvPr id="40971" name="TextBox 3"/>
          <p:cNvSpPr txBox="1">
            <a:spLocks noChangeArrowheads="1"/>
          </p:cNvSpPr>
          <p:nvPr/>
        </p:nvSpPr>
        <p:spPr bwMode="auto">
          <a:xfrm>
            <a:off x="13065632" y="2278661"/>
            <a:ext cx="3967426" cy="27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4808" tIns="77404" rIns="154808" bIns="7740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BE" dirty="0">
              <a:latin typeface="+mn-lt"/>
            </a:endParaRPr>
          </a:p>
          <a:p>
            <a:pPr eaLnBrk="1" hangingPunct="1"/>
            <a:r>
              <a:rPr lang="nl-BE" dirty="0">
                <a:latin typeface="+mn-lt"/>
              </a:rPr>
              <a:t>Academische bachelors: geneeskunde, tandheelkunde, </a:t>
            </a:r>
            <a:r>
              <a:rPr lang="nl-BE" dirty="0" err="1">
                <a:latin typeface="+mn-lt"/>
              </a:rPr>
              <a:t>farmac</a:t>
            </a:r>
            <a:r>
              <a:rPr lang="nl-BE" dirty="0">
                <a:latin typeface="+mn-lt"/>
              </a:rPr>
              <a:t>. wetenschappen, …</a:t>
            </a:r>
          </a:p>
          <a:p>
            <a:pPr eaLnBrk="1" hangingPunct="1"/>
            <a:endParaRPr lang="nl-BE" dirty="0">
              <a:latin typeface="+mn-lt"/>
            </a:endParaRPr>
          </a:p>
          <a:p>
            <a:pPr eaLnBrk="1" hangingPunct="1"/>
            <a:endParaRPr lang="nl-BE" dirty="0">
              <a:latin typeface="+mn-lt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12930048" y="4576517"/>
            <a:ext cx="3963675" cy="91665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08" tIns="77404" rIns="154808" bIns="77404" anchor="ctr"/>
          <a:lstStyle/>
          <a:p>
            <a:pPr algn="ctr"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Voorbereidingsprogramma</a:t>
            </a:r>
          </a:p>
        </p:txBody>
      </p:sp>
      <p:sp>
        <p:nvSpPr>
          <p:cNvPr id="40973" name="Line 16"/>
          <p:cNvSpPr>
            <a:spLocks noChangeShapeType="1"/>
          </p:cNvSpPr>
          <p:nvPr/>
        </p:nvSpPr>
        <p:spPr bwMode="auto">
          <a:xfrm>
            <a:off x="14691361" y="4207372"/>
            <a:ext cx="0" cy="27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4808" tIns="77404" rIns="154808" bIns="77404"/>
          <a:lstStyle/>
          <a:p>
            <a:endParaRPr lang="en-US"/>
          </a:p>
        </p:txBody>
      </p:sp>
      <p:sp>
        <p:nvSpPr>
          <p:cNvPr id="40974" name="Rectangle 11"/>
          <p:cNvSpPr>
            <a:spLocks noChangeArrowheads="1"/>
          </p:cNvSpPr>
          <p:nvPr/>
        </p:nvSpPr>
        <p:spPr bwMode="auto">
          <a:xfrm>
            <a:off x="3618244" y="7570330"/>
            <a:ext cx="9009490" cy="130048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54808" tIns="77404" rIns="154808" bIns="77404" anchor="ctr"/>
          <a:lstStyle/>
          <a:p>
            <a:pPr algn="ctr" eaLnBrk="1" hangingPunct="1"/>
            <a:r>
              <a:rPr lang="nl-BE" sz="3200" b="1" dirty="0">
                <a:solidFill>
                  <a:schemeClr val="bg1"/>
                </a:solidFill>
              </a:rPr>
              <a:t>Master in de gezondheidsbevordering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8245" y="2400019"/>
            <a:ext cx="9003469" cy="94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08" tIns="77404" rIns="154808" bIns="77404" anchor="ctr"/>
          <a:lstStyle/>
          <a:p>
            <a:pPr algn="ctr" eaLnBrk="1" hangingPunct="1">
              <a:defRPr/>
            </a:pPr>
            <a:r>
              <a:rPr lang="nl-BE" sz="5400" dirty="0">
                <a:solidFill>
                  <a:srgbClr val="FFFFFF"/>
                </a:solidFill>
                <a:cs typeface="Calibri" pitchFamily="34" charset="0"/>
              </a:rPr>
              <a:t>Instroom</a:t>
            </a: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11278050" y="5340773"/>
            <a:ext cx="1651998" cy="9166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54808" tIns="77404" rIns="154808" bIns="77404"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1072-39B6-5F44-81C2-6A9BCEF41D12}"/>
              </a:ext>
            </a:extLst>
          </p:cNvPr>
          <p:cNvCxnSpPr>
            <a:cxnSpLocks/>
          </p:cNvCxnSpPr>
          <p:nvPr/>
        </p:nvCxnSpPr>
        <p:spPr>
          <a:xfrm>
            <a:off x="3368841" y="2871895"/>
            <a:ext cx="417845" cy="0"/>
          </a:xfrm>
          <a:prstGeom prst="line">
            <a:avLst/>
          </a:prstGeom>
          <a:ln w="31750"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695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0967" grpId="0" animBg="1"/>
      <p:bldP spid="40968" grpId="0"/>
      <p:bldP spid="40970" grpId="0" animBg="1"/>
      <p:bldP spid="40971" grpId="0"/>
      <p:bldP spid="5" grpId="0" animBg="1"/>
      <p:bldP spid="40973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u="none" dirty="0"/>
              <a:t>toelatingsvoorwaarden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68985" y="1097041"/>
            <a:ext cx="15699575" cy="865655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None/>
            </a:pPr>
            <a:endParaRPr lang="nl-NL" sz="12800" b="1" dirty="0"/>
          </a:p>
          <a:p>
            <a:pPr>
              <a:lnSpc>
                <a:spcPct val="80000"/>
              </a:lnSpc>
              <a:buNone/>
            </a:pPr>
            <a:r>
              <a:rPr lang="nl-NL" sz="11200" b="1" dirty="0"/>
              <a:t>Via rechtstreekse instroom</a:t>
            </a:r>
            <a:r>
              <a:rPr lang="nl-NL" sz="11200" dirty="0"/>
              <a:t>: (enkel masterjaar)</a:t>
            </a:r>
          </a:p>
          <a:p>
            <a:pPr>
              <a:lnSpc>
                <a:spcPct val="80000"/>
              </a:lnSpc>
              <a:buNone/>
            </a:pPr>
            <a:endParaRPr lang="nl-NL" sz="7200" b="1" dirty="0"/>
          </a:p>
          <a:p>
            <a:pPr marL="719138" lvl="1" indent="0" fontAlgn="t">
              <a:buNone/>
            </a:pPr>
            <a:r>
              <a:rPr lang="nl-BE" sz="8600" dirty="0"/>
              <a:t>	      </a:t>
            </a:r>
            <a:r>
              <a:rPr lang="nl-BE" sz="8800" dirty="0"/>
              <a:t>Academische bachelor in de psychologie afstudeerrichting klinische psychologie</a:t>
            </a:r>
          </a:p>
          <a:p>
            <a:pPr marL="719138" lvl="1" indent="0" fontAlgn="t">
              <a:buNone/>
            </a:pPr>
            <a:endParaRPr lang="nl-BE" sz="8600" dirty="0"/>
          </a:p>
          <a:p>
            <a:pPr marL="719138" lvl="1" indent="0" fontAlgn="t">
              <a:buNone/>
            </a:pPr>
            <a:endParaRPr lang="nl-BE" sz="3600" dirty="0"/>
          </a:p>
          <a:p>
            <a:pPr marL="0" indent="0">
              <a:buNone/>
            </a:pPr>
            <a:r>
              <a:rPr lang="nl-BE" sz="11200" b="1" dirty="0"/>
              <a:t> Via schakelprogramma van 62 studiepunten</a:t>
            </a:r>
            <a:r>
              <a:rPr lang="nl-BE" sz="11200" dirty="0"/>
              <a:t>: (schakeljaar en masterjaar)</a:t>
            </a:r>
          </a:p>
          <a:p>
            <a:pPr marL="0" indent="0">
              <a:buNone/>
            </a:pPr>
            <a:endParaRPr lang="nl-BE" sz="5700" dirty="0"/>
          </a:p>
          <a:p>
            <a:pPr marL="1305775" lvl="2" indent="0">
              <a:buNone/>
            </a:pPr>
            <a:r>
              <a:rPr lang="nl-BE" sz="8800" dirty="0"/>
              <a:t>Professionele bachelor in biomedische laboratoriumtechnologie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ergotherapie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logopedie en audiologie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medische beeldvorming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mondzorg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optiek en de optometrie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orthopedagogie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podologie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toegepaste gezondheidswetenschappen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toegepaste psychologie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verpleegkunde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voedings- en dieetkunde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vroedkunde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de zorgtechnologie</a:t>
            </a:r>
          </a:p>
          <a:p>
            <a:pPr marL="1305775" lvl="2" indent="0">
              <a:buNone/>
            </a:pPr>
            <a:r>
              <a:rPr lang="nl-BE" sz="8800" dirty="0"/>
              <a:t>Professionele bachelor in het sociaal werk</a:t>
            </a:r>
          </a:p>
          <a:p>
            <a:pPr marL="1305775" lvl="2" indent="0">
              <a:buNone/>
            </a:pPr>
            <a:r>
              <a:rPr lang="nl-BE" sz="8800" dirty="0"/>
              <a:t>Professionele bachelor in </a:t>
            </a:r>
            <a:r>
              <a:rPr lang="nl-BE" sz="8800" dirty="0" err="1"/>
              <a:t>wellbeing</a:t>
            </a:r>
            <a:r>
              <a:rPr lang="nl-BE" sz="8800" dirty="0"/>
              <a:t>- en vitaliteitmanagement</a:t>
            </a:r>
          </a:p>
          <a:p>
            <a:pPr marL="1305775" lvl="2" indent="0">
              <a:buNone/>
            </a:pPr>
            <a:r>
              <a:rPr lang="nl-BE" sz="8800" dirty="0"/>
              <a:t>Professionele bachelor sport en bewegen</a:t>
            </a:r>
          </a:p>
          <a:p>
            <a:pPr marL="1305775" lvl="2" indent="0">
              <a:buNone/>
            </a:pPr>
            <a:r>
              <a:rPr lang="nl-BE" sz="8800" dirty="0"/>
              <a:t>Educatieve bachelor in secundair onderwijs (Bewegingsrecreatie of lichamelijke opvoeding of gezondheidsopvoeding)</a:t>
            </a:r>
          </a:p>
          <a:p>
            <a:pPr marL="1305775" lvl="2" indent="0">
              <a:buNone/>
            </a:pPr>
            <a:endParaRPr lang="nl-BE" sz="8800" dirty="0"/>
          </a:p>
          <a:p>
            <a:pPr marL="719138" lvl="1" indent="0" fontAlgn="t">
              <a:buNone/>
            </a:pP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021572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8962" y="1023012"/>
            <a:ext cx="15699575" cy="73481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nl-BE" sz="5800" b="1" dirty="0"/>
              <a:t>Via voorbereidingsprogramma</a:t>
            </a:r>
            <a:r>
              <a:rPr lang="nl-BE" sz="5800" dirty="0"/>
              <a:t>: (voorbereidingsjaar en masterjaar) </a:t>
            </a:r>
            <a:endParaRPr lang="nl-BE" sz="5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nl-BE" sz="5800" dirty="0"/>
          </a:p>
          <a:p>
            <a:pPr marL="85725" lvl="0" indent="0">
              <a:buNone/>
            </a:pPr>
            <a:r>
              <a:rPr lang="nl-BE" sz="5100" b="1" dirty="0"/>
              <a:t>Voorbereidingsprogramma 1 : 25 SP: </a:t>
            </a:r>
            <a:r>
              <a:rPr lang="nl-BE" sz="5100" dirty="0"/>
              <a:t>Academische bachelor in de biomedische wetenschappen en Academische bachelor in de farmaceutische wetenschappen</a:t>
            </a:r>
          </a:p>
          <a:p>
            <a:pPr lvl="1"/>
            <a:r>
              <a:rPr lang="nl-BE" dirty="0"/>
              <a:t>Methodologie: kwantitatief onderzoek voor de </a:t>
            </a:r>
            <a:r>
              <a:rPr lang="nl-BE" sz="4700" dirty="0"/>
              <a:t>gezondheidswetenschappen</a:t>
            </a:r>
          </a:p>
          <a:p>
            <a:pPr lvl="1"/>
            <a:r>
              <a:rPr lang="nl-BE" dirty="0"/>
              <a:t>Methodologie: kwalitatief onderzoek voor de gezondheidswetenschappen</a:t>
            </a:r>
          </a:p>
          <a:p>
            <a:pPr lvl="1"/>
            <a:r>
              <a:rPr lang="nl-BE" dirty="0"/>
              <a:t>Psychologie</a:t>
            </a:r>
          </a:p>
          <a:p>
            <a:pPr lvl="1"/>
            <a:r>
              <a:rPr lang="nl-BE" dirty="0"/>
              <a:t>Samenleving en gezondheid</a:t>
            </a:r>
          </a:p>
          <a:p>
            <a:pPr lvl="1"/>
            <a:r>
              <a:rPr lang="nl-BE" dirty="0"/>
              <a:t>Toepassingen kwalitatief onderzoek</a:t>
            </a:r>
          </a:p>
          <a:p>
            <a:pPr lvl="1"/>
            <a:endParaRPr lang="nl-BE" dirty="0"/>
          </a:p>
          <a:p>
            <a:pPr marL="85725" lvl="0" indent="0">
              <a:buNone/>
            </a:pPr>
            <a:r>
              <a:rPr lang="nl-BE" sz="5100" b="1" dirty="0"/>
              <a:t>Voorbereidingsprogramma 2: 23 SP: </a:t>
            </a:r>
            <a:r>
              <a:rPr lang="nl-BE" sz="5100" dirty="0"/>
              <a:t>Academische bachelor in de geneeskunde en Academische bachelor in de tandheelkunde</a:t>
            </a:r>
          </a:p>
          <a:p>
            <a:pPr lvl="1"/>
            <a:r>
              <a:rPr lang="nl-BE" dirty="0"/>
              <a:t>Methodologie: kwantitatief onderzoek voor de gezondheidswetenschappen</a:t>
            </a:r>
          </a:p>
          <a:p>
            <a:pPr lvl="1"/>
            <a:r>
              <a:rPr lang="nl-BE" dirty="0"/>
              <a:t>Methodologie: kwalitatief onderzoek voor de gezondheidswetenschappen</a:t>
            </a:r>
          </a:p>
          <a:p>
            <a:pPr lvl="1"/>
            <a:r>
              <a:rPr lang="nl-BE" dirty="0"/>
              <a:t>Statistiek voor de gezondheidswetenschappen : theorie</a:t>
            </a:r>
          </a:p>
          <a:p>
            <a:pPr lvl="1"/>
            <a:r>
              <a:rPr lang="nl-BE" dirty="0"/>
              <a:t>Statistiek voor de gezondheidswetenschappen : data-analyse</a:t>
            </a:r>
          </a:p>
          <a:p>
            <a:pPr lvl="1"/>
            <a:r>
              <a:rPr lang="nl-BE" dirty="0"/>
              <a:t>Toepassingen kwalitatief onderzoek</a:t>
            </a:r>
          </a:p>
          <a:p>
            <a:pPr marL="719138" lvl="1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16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74276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4406" y="1142171"/>
            <a:ext cx="15699575" cy="703517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nl-BE" sz="5800" b="1" dirty="0"/>
              <a:t>Via voorbereidingsprogramma</a:t>
            </a:r>
            <a:r>
              <a:rPr lang="nl-BE" sz="5800" dirty="0"/>
              <a:t>: (voorbereidingsjaar en masterjaar) </a:t>
            </a:r>
          </a:p>
          <a:p>
            <a:pPr marL="0" indent="0">
              <a:buNone/>
            </a:pPr>
            <a:endParaRPr lang="nl-BE" sz="3200" dirty="0"/>
          </a:p>
          <a:p>
            <a:pPr marL="0" indent="0">
              <a:buNone/>
            </a:pPr>
            <a:endParaRPr lang="nl-BE" sz="3200" dirty="0"/>
          </a:p>
          <a:p>
            <a:pPr marL="85725" indent="0">
              <a:buNone/>
            </a:pPr>
            <a:r>
              <a:rPr lang="nl-BE" sz="5100" b="1" dirty="0"/>
              <a:t>Voorbereidingsprogramma 3: 17 SP: </a:t>
            </a:r>
            <a:r>
              <a:rPr lang="nl-BE" sz="5100" dirty="0"/>
              <a:t>Academische bachelor in de revalidatiewetenschappen en de kinesitherapie en </a:t>
            </a:r>
            <a:r>
              <a:rPr lang="nl-BE" sz="5400" dirty="0"/>
              <a:t>Academische </a:t>
            </a:r>
            <a:r>
              <a:rPr lang="nl-BE" sz="5100" dirty="0"/>
              <a:t>bachelor in de logopedische en audiologische wetenschappen</a:t>
            </a:r>
          </a:p>
          <a:p>
            <a:pPr lvl="1"/>
            <a:r>
              <a:rPr lang="nl-BE" dirty="0"/>
              <a:t>Methodologie: kwalitatief onderzoek voor de gezondheidswetenschappen</a:t>
            </a:r>
          </a:p>
          <a:p>
            <a:pPr lvl="1"/>
            <a:r>
              <a:rPr lang="nl-BE" dirty="0"/>
              <a:t>Samenleving en gezondheid</a:t>
            </a:r>
          </a:p>
          <a:p>
            <a:pPr lvl="1"/>
            <a:r>
              <a:rPr lang="nl-BE" dirty="0"/>
              <a:t>Toepassingen kwalitatief onderzoek</a:t>
            </a:r>
          </a:p>
          <a:p>
            <a:pPr marL="719138" lvl="1" indent="0">
              <a:buNone/>
            </a:pPr>
            <a:endParaRPr lang="nl-BE" dirty="0"/>
          </a:p>
          <a:p>
            <a:pPr marL="85725" indent="0">
              <a:buNone/>
            </a:pPr>
            <a:r>
              <a:rPr lang="nl-BE" sz="5100" b="1" dirty="0"/>
              <a:t>Voorbereidingsprogramma 4: 17 SP: </a:t>
            </a:r>
            <a:r>
              <a:rPr lang="nl-BE" sz="5100" dirty="0"/>
              <a:t>Academische bachelor in de lichamelijke opvoeding en de bewegingswetenschappen</a:t>
            </a:r>
          </a:p>
          <a:p>
            <a:pPr lvl="1"/>
            <a:r>
              <a:rPr lang="nl-BE" dirty="0"/>
              <a:t>Methodologie: kwalitatief onderzoek voor de gezondheidswetenschappen</a:t>
            </a:r>
          </a:p>
          <a:p>
            <a:pPr lvl="1"/>
            <a:r>
              <a:rPr lang="nl-BE" dirty="0"/>
              <a:t>Samenleving en gezondheid</a:t>
            </a:r>
          </a:p>
          <a:p>
            <a:pPr lvl="1"/>
            <a:r>
              <a:rPr lang="nl-BE" dirty="0"/>
              <a:t>Toepassingen kwalitatief onderzoek</a:t>
            </a:r>
          </a:p>
          <a:p>
            <a:endParaRPr lang="nl-BE" dirty="0"/>
          </a:p>
          <a:p>
            <a:pPr marL="85725" indent="0">
              <a:buNone/>
            </a:pPr>
            <a:r>
              <a:rPr lang="nl-BE" sz="5100" b="1" dirty="0"/>
              <a:t>Voorbereidingsprogramma 5: 12 SP: </a:t>
            </a:r>
            <a:r>
              <a:rPr lang="nl-BE" sz="5100" dirty="0"/>
              <a:t>Master in de verpleegkunde en de vroedkunde</a:t>
            </a:r>
          </a:p>
          <a:p>
            <a:pPr lvl="1"/>
            <a:r>
              <a:rPr lang="nl-BE" dirty="0"/>
              <a:t>Samenleving en gezondheid</a:t>
            </a:r>
          </a:p>
          <a:p>
            <a:pPr lvl="1"/>
            <a:r>
              <a:rPr lang="nl-BE" dirty="0"/>
              <a:t>Toepassingen kwalitatief onderzoek</a:t>
            </a:r>
          </a:p>
          <a:p>
            <a:pPr marL="719138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17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24103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22531" y="1503118"/>
            <a:ext cx="15699575" cy="67473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nl-BE" sz="3200" b="1" dirty="0"/>
              <a:t>Via voorbereidingsprogramma</a:t>
            </a:r>
            <a:r>
              <a:rPr lang="nl-BE" sz="3200" dirty="0"/>
              <a:t>: (voorbereidingsjaar en masterjaar) </a:t>
            </a:r>
          </a:p>
          <a:p>
            <a:endParaRPr lang="nl-BE" sz="3200" b="1" dirty="0"/>
          </a:p>
          <a:p>
            <a:pPr marL="85725" indent="0">
              <a:lnSpc>
                <a:spcPct val="100000"/>
              </a:lnSpc>
              <a:buNone/>
            </a:pPr>
            <a:r>
              <a:rPr lang="nl-BE" sz="2800" b="1" dirty="0"/>
              <a:t>Voorbereidingsprogramma 6: 20 SP: </a:t>
            </a:r>
            <a:r>
              <a:rPr lang="nl-BE" sz="2800" dirty="0"/>
              <a:t>Academische bachelor in de communicatiewetenschappen en Master in de ergotherapeutische wetenschappen</a:t>
            </a:r>
          </a:p>
          <a:p>
            <a:pPr lvl="1">
              <a:lnSpc>
                <a:spcPct val="100000"/>
              </a:lnSpc>
            </a:pPr>
            <a:r>
              <a:rPr lang="nl-BE" sz="2600" dirty="0"/>
              <a:t>Samenleving en gezondheid</a:t>
            </a:r>
          </a:p>
          <a:p>
            <a:pPr lvl="1">
              <a:lnSpc>
                <a:spcPct val="100000"/>
              </a:lnSpc>
            </a:pPr>
            <a:r>
              <a:rPr lang="nl-BE" sz="2600" dirty="0"/>
              <a:t>Fysiopathologie</a:t>
            </a:r>
          </a:p>
          <a:p>
            <a:pPr lvl="1">
              <a:lnSpc>
                <a:spcPct val="100000"/>
              </a:lnSpc>
            </a:pPr>
            <a:r>
              <a:rPr lang="nl-BE" sz="2600" dirty="0"/>
              <a:t>Toepassingen kwalitatief onderzoek</a:t>
            </a:r>
          </a:p>
          <a:p>
            <a:pPr>
              <a:lnSpc>
                <a:spcPct val="100000"/>
              </a:lnSpc>
            </a:pPr>
            <a:endParaRPr lang="nl-BE" sz="2600" dirty="0"/>
          </a:p>
          <a:p>
            <a:pPr marL="85725" indent="0">
              <a:lnSpc>
                <a:spcPct val="100000"/>
              </a:lnSpc>
              <a:buNone/>
            </a:pPr>
            <a:r>
              <a:rPr lang="nl-BE" sz="2800" b="1" dirty="0"/>
              <a:t>Voorbereidingsprogramma 7: 8 SP: </a:t>
            </a:r>
            <a:r>
              <a:rPr lang="nl-BE" sz="2800" dirty="0"/>
              <a:t>Academische bachelor in de sociologie</a:t>
            </a:r>
          </a:p>
          <a:p>
            <a:pPr lvl="1">
              <a:lnSpc>
                <a:spcPct val="100000"/>
              </a:lnSpc>
            </a:pPr>
            <a:r>
              <a:rPr lang="nl-BE" sz="2600" dirty="0"/>
              <a:t>Fysiopathologie</a:t>
            </a:r>
          </a:p>
          <a:p>
            <a:pPr marL="0" indent="0">
              <a:buNone/>
            </a:pPr>
            <a:endParaRPr lang="nl-BE" sz="3200" dirty="0"/>
          </a:p>
          <a:p>
            <a:pPr lvl="1"/>
            <a:endParaRPr lang="nl-BE" b="1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18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07312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9100" y="1311442"/>
            <a:ext cx="15699575" cy="67614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nl-BE" sz="5100" b="1" dirty="0"/>
              <a:t>Via voorbereidingsprogramma</a:t>
            </a:r>
            <a:r>
              <a:rPr lang="nl-BE" sz="5100" dirty="0"/>
              <a:t>: (voorbereidingsjaar en masterjaar) </a:t>
            </a:r>
            <a:endParaRPr lang="nl-BE" sz="3200" dirty="0"/>
          </a:p>
          <a:p>
            <a:pPr lvl="1"/>
            <a:endParaRPr lang="nl-BE" sz="4200" dirty="0"/>
          </a:p>
          <a:p>
            <a:pPr marL="85725" indent="0">
              <a:buNone/>
            </a:pPr>
            <a:r>
              <a:rPr lang="nl-BE" sz="4500" b="1" dirty="0"/>
              <a:t>Voorbereidingsprogramma 8: 15 SP: </a:t>
            </a:r>
            <a:r>
              <a:rPr lang="nl-BE" sz="4500" dirty="0"/>
              <a:t>Academische bachelor in de pedagogische wetenschappen</a:t>
            </a:r>
          </a:p>
          <a:p>
            <a:pPr lvl="1"/>
            <a:r>
              <a:rPr lang="nl-BE" sz="4200" dirty="0"/>
              <a:t>Methodologie: kwantitatief onderzoek voor de gezondheidswetenschappen</a:t>
            </a:r>
          </a:p>
          <a:p>
            <a:pPr lvl="1"/>
            <a:r>
              <a:rPr lang="nl-BE" sz="4200" dirty="0"/>
              <a:t>Methodologie: kwalitatief onderzoek voor de gezondheidswetenschappen</a:t>
            </a:r>
          </a:p>
          <a:p>
            <a:pPr lvl="1"/>
            <a:r>
              <a:rPr lang="nl-BE" sz="4200" dirty="0"/>
              <a:t>Toepassingen kwalitatief onderzoek</a:t>
            </a:r>
          </a:p>
          <a:p>
            <a:endParaRPr lang="nl-BE" dirty="0"/>
          </a:p>
          <a:p>
            <a:pPr marL="85725" indent="0">
              <a:buNone/>
            </a:pPr>
            <a:r>
              <a:rPr lang="nl-BE" sz="4500" b="1" dirty="0"/>
              <a:t>Voorbereidingsprogramma 9:  12 SP: </a:t>
            </a:r>
            <a:r>
              <a:rPr lang="nl-BE" sz="4500" dirty="0"/>
              <a:t>Academische bachelor in de psychologie  </a:t>
            </a:r>
          </a:p>
          <a:p>
            <a:pPr lvl="1"/>
            <a:r>
              <a:rPr lang="nl-BE" sz="4200" dirty="0"/>
              <a:t>Samenleving en gezondheid</a:t>
            </a:r>
          </a:p>
          <a:p>
            <a:pPr lvl="1"/>
            <a:r>
              <a:rPr lang="nl-BE" sz="4200" dirty="0"/>
              <a:t>Toepassingen kwalitatief onderzoek</a:t>
            </a:r>
          </a:p>
          <a:p>
            <a:pPr lvl="1"/>
            <a:endParaRPr lang="nl-BE" sz="4200" dirty="0"/>
          </a:p>
          <a:p>
            <a:pPr marL="85725" indent="0">
              <a:buNone/>
            </a:pPr>
            <a:r>
              <a:rPr lang="nl-BE" sz="4500" b="1" dirty="0"/>
              <a:t>Voorbereidingsprogramma 10: 15 SP: </a:t>
            </a:r>
            <a:r>
              <a:rPr lang="nl-BE" sz="4500" dirty="0"/>
              <a:t>Academische bachelor in milieu- en preventiemanagement</a:t>
            </a:r>
          </a:p>
          <a:p>
            <a:pPr lvl="1"/>
            <a:r>
              <a:rPr lang="nl-BE" sz="4200" dirty="0"/>
              <a:t>Samenleving en gezondheid</a:t>
            </a:r>
          </a:p>
          <a:p>
            <a:pPr lvl="1"/>
            <a:r>
              <a:rPr lang="nl-BE" sz="4200" dirty="0"/>
              <a:t>Psychologie</a:t>
            </a:r>
          </a:p>
          <a:p>
            <a:pPr lvl="1"/>
            <a:r>
              <a:rPr lang="nl-BE" sz="4200" dirty="0"/>
              <a:t>Toepassingen kwalitatief onderzoek</a:t>
            </a:r>
          </a:p>
          <a:p>
            <a:pPr lvl="1"/>
            <a:endParaRPr lang="nl-BE" sz="4200" dirty="0"/>
          </a:p>
          <a:p>
            <a:pPr marL="719138" lvl="1" indent="0">
              <a:buNone/>
            </a:pPr>
            <a:endParaRPr lang="nl-BE" sz="4200" dirty="0"/>
          </a:p>
          <a:p>
            <a:pPr marL="719138" lvl="1" indent="0">
              <a:buNone/>
            </a:pPr>
            <a:endParaRPr lang="nl-BE" sz="45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19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41828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7C47-6840-407A-968C-9985151A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EF4B-660B-45C2-A697-37496C07F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pPr marL="85725" indent="0">
              <a:buNone/>
            </a:pPr>
            <a:r>
              <a:rPr lang="nl-BE" dirty="0"/>
              <a:t>	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4B26E-0182-432F-9DB5-8B5A4668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</a:t>
            </a:fld>
            <a:endParaRPr lang="nl-BE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47FD42-9AB8-4CA4-A4A1-395827D64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89249"/>
              </p:ext>
            </p:extLst>
          </p:nvPr>
        </p:nvGraphicFramePr>
        <p:xfrm>
          <a:off x="1457857" y="2074385"/>
          <a:ext cx="13069303" cy="523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543">
                  <a:extLst>
                    <a:ext uri="{9D8B030D-6E8A-4147-A177-3AD203B41FA5}">
                      <a16:colId xmlns:a16="http://schemas.microsoft.com/office/drawing/2014/main" val="1642367315"/>
                    </a:ext>
                  </a:extLst>
                </a:gridCol>
                <a:gridCol w="11732760">
                  <a:extLst>
                    <a:ext uri="{9D8B030D-6E8A-4147-A177-3AD203B41FA5}">
                      <a16:colId xmlns:a16="http://schemas.microsoft.com/office/drawing/2014/main" val="639847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7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18u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Verwelkoming en kennismaking met het curriculum en onderwijsdoelstellingen van de opleiding, door Professor Benedicte Deforche</a:t>
                      </a:r>
                    </a:p>
                    <a:p>
                      <a:endParaRPr lang="nl-BE" sz="32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35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18u30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Praktische info door Katelijne De Meyere</a:t>
                      </a:r>
                    </a:p>
                    <a:p>
                      <a:endParaRPr lang="nl-BE" sz="32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25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18u45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Ervaringen van een afgestudeerde</a:t>
                      </a:r>
                    </a:p>
                    <a:p>
                      <a:endParaRPr lang="nl-BE" sz="32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0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19u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3200" dirty="0">
                          <a:latin typeface="UGent Panno Text Medium" panose="02000606040000040003" pitchFamily="2" charset="0"/>
                        </a:rPr>
                        <a:t>Mogelijkheid tot contact met huidige studenten en inkijk lesmateriaal</a:t>
                      </a:r>
                    </a:p>
                    <a:p>
                      <a:endParaRPr lang="nl-BE" sz="32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536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57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589399"/>
            <a:ext cx="15705282" cy="863693"/>
          </a:xfrm>
        </p:spPr>
        <p:txBody>
          <a:bodyPr/>
          <a:lstStyle/>
          <a:p>
            <a:r>
              <a:rPr lang="nl-BE" sz="4000" u="none" dirty="0"/>
              <a:t>Combinatie voorbereidingsjaar + masterjaar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21128" y="2036354"/>
            <a:ext cx="15917547" cy="6696000"/>
          </a:xfrm>
        </p:spPr>
        <p:txBody>
          <a:bodyPr/>
          <a:lstStyle/>
          <a:p>
            <a:r>
              <a:rPr lang="nl-BE" sz="3600" dirty="0"/>
              <a:t>Adviseren programma van max 72 SP/jaar</a:t>
            </a:r>
          </a:p>
          <a:p>
            <a:r>
              <a:rPr lang="nl-BE" sz="3600" dirty="0"/>
              <a:t>Rekening houden met lesroosters - overlap vermijden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20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72599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17" y="136025"/>
            <a:ext cx="16267035" cy="863693"/>
          </a:xfrm>
        </p:spPr>
        <p:txBody>
          <a:bodyPr/>
          <a:lstStyle/>
          <a:p>
            <a:r>
              <a:rPr lang="nl-BE" sz="4000" u="none" dirty="0"/>
              <a:t>Schakelprogramma (62 SP)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21</a:t>
            </a:fld>
            <a:endParaRPr lang="nl-BE" noProof="0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641813"/>
              </p:ext>
            </p:extLst>
          </p:nvPr>
        </p:nvGraphicFramePr>
        <p:xfrm>
          <a:off x="722671" y="1390247"/>
          <a:ext cx="13414652" cy="7901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3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913">
                <a:tc>
                  <a:txBody>
                    <a:bodyPr/>
                    <a:lstStyle/>
                    <a:p>
                      <a:endParaRPr lang="nl-BE" sz="24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400" dirty="0" err="1">
                          <a:latin typeface="UGent Panno Text Medium" panose="02000606040000040003" pitchFamily="2" charset="0"/>
                        </a:rPr>
                        <a:t>sem</a:t>
                      </a:r>
                      <a:endParaRPr lang="nl-BE" sz="24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Filosofie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206776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Psychologie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Sociale psychologie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67327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Samenleving en gezondheid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Algemeen beheer en organisatie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655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Fysiopathologie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Communicatiewetenschap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071633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Methodologie:</a:t>
                      </a:r>
                      <a:r>
                        <a:rPr lang="nl-BE" sz="24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kwalitatief onderzoek voor de gezondheidswetenschappen</a:t>
                      </a:r>
                      <a:endParaRPr lang="nl-BE" sz="24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44258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Methodologie: kwantitatief onderzoek</a:t>
                      </a:r>
                      <a:r>
                        <a:rPr lang="nl-BE" sz="24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voor de gezondheidswetenschappen</a:t>
                      </a:r>
                      <a:endParaRPr lang="nl-BE" sz="24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524367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Statistiek voor de gezondheidswetenschappen:</a:t>
                      </a:r>
                      <a:r>
                        <a:rPr lang="nl-BE" sz="24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theorie</a:t>
                      </a:r>
                      <a:endParaRPr lang="nl-BE" sz="24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Statistiek voor de gezondheidswetenschappen: data-analyse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Wetenschappelijk projectvoorstel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2913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Toepassingen kwalitatief onderzoek</a:t>
                      </a:r>
                    </a:p>
                    <a:p>
                      <a:endParaRPr lang="nl-BE" sz="24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66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272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6104626" cy="863693"/>
          </a:xfrm>
        </p:spPr>
        <p:txBody>
          <a:bodyPr/>
          <a:lstStyle/>
          <a:p>
            <a:r>
              <a:rPr lang="nl-BE" sz="4000" u="none" dirty="0"/>
              <a:t>Masterprogramma (60 SP)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22</a:t>
            </a:fld>
            <a:endParaRPr lang="nl-BE" noProof="0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16693"/>
              </p:ext>
            </p:extLst>
          </p:nvPr>
        </p:nvGraphicFramePr>
        <p:xfrm>
          <a:off x="617023" y="1627246"/>
          <a:ext cx="16104627" cy="7840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2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7041">
                <a:tc>
                  <a:txBody>
                    <a:bodyPr/>
                    <a:lstStyle/>
                    <a:p>
                      <a:endParaRPr lang="nl-BE" sz="28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err="1">
                          <a:latin typeface="UGent Panno Text Medium" panose="02000606040000040003" pitchFamily="2" charset="0"/>
                        </a:rPr>
                        <a:t>sem</a:t>
                      </a:r>
                      <a:endParaRPr lang="nl-BE" sz="2800" dirty="0"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Gezondheidsbevordering: alg begrippen, politicologie en beleid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344372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Theorieën</a:t>
                      </a:r>
                      <a:r>
                        <a:rPr lang="nl-BE" sz="28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van gedragsverklaring en gedragsverandering</a:t>
                      </a:r>
                      <a:endParaRPr lang="nl-BE" sz="28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Individugerichte methoden en technieken voor</a:t>
                      </a:r>
                      <a:r>
                        <a:rPr lang="nl-BE" sz="28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gedragsverandering</a:t>
                      </a:r>
                      <a:endParaRPr lang="nl-BE" sz="28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56">
                <a:tc>
                  <a:txBody>
                    <a:bodyPr/>
                    <a:lstStyle/>
                    <a:p>
                      <a:r>
                        <a:rPr lang="nl-BE" sz="2800" dirty="0" err="1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Gezondheidsbevorderende</a:t>
                      </a:r>
                      <a:r>
                        <a:rPr lang="nl-BE" sz="28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interventies: planmatige ontwikkeling</a:t>
                      </a:r>
                      <a:endParaRPr lang="nl-BE" sz="28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 err="1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Gezondheidsbevorderende</a:t>
                      </a:r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interventies: implementatie, evaluatie en beleidsgerichte strategieën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309377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Ethiek binnen gezondheidsbevordering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 err="1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Economic</a:t>
                      </a:r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</a:t>
                      </a:r>
                      <a:r>
                        <a:rPr lang="nl-BE" sz="2800" dirty="0" err="1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perspectives</a:t>
                      </a:r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on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Communicatie en participatie binnen de gezondheidsbevordering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Gevorderde statistiek</a:t>
                      </a:r>
                      <a:r>
                        <a:rPr lang="nl-BE" sz="2800" baseline="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 binnen de gezondheidsbevordering</a:t>
                      </a:r>
                      <a:endParaRPr lang="nl-BE" sz="2800" dirty="0">
                        <a:solidFill>
                          <a:schemeClr val="tx1"/>
                        </a:solidFill>
                        <a:latin typeface="UGent Panno Text Medium" panose="0200060604000004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745296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7041">
                <a:tc>
                  <a:txBody>
                    <a:bodyPr/>
                    <a:lstStyle/>
                    <a:p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Masterproef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74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4813" y="547680"/>
            <a:ext cx="15705282" cy="863693"/>
          </a:xfrm>
        </p:spPr>
        <p:txBody>
          <a:bodyPr/>
          <a:lstStyle/>
          <a:p>
            <a:r>
              <a:rPr lang="nl-BE" sz="4000" u="none" dirty="0"/>
              <a:t>stage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43346" y="1832038"/>
            <a:ext cx="15699575" cy="6696000"/>
          </a:xfrm>
        </p:spPr>
        <p:txBody>
          <a:bodyPr>
            <a:normAutofit/>
          </a:bodyPr>
          <a:lstStyle/>
          <a:p>
            <a:r>
              <a:rPr lang="nl-BE" sz="3200" dirty="0"/>
              <a:t>Tijdstip: 2e semester </a:t>
            </a:r>
          </a:p>
          <a:p>
            <a:r>
              <a:rPr lang="nl-BE" sz="3200" dirty="0"/>
              <a:t>Duur: 30 dagen verspreid over 6 tot 10 weken (in periode van paasvakantie tot einde examens, afhankelijk van stageplaats)</a:t>
            </a:r>
          </a:p>
          <a:p>
            <a:r>
              <a:rPr lang="nl-BE" sz="3200" dirty="0"/>
              <a:t>Doel stage: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3200" dirty="0"/>
              <a:t>kennis maken met verschillende taken van gezondheidsbevorderaar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3200" dirty="0"/>
              <a:t>taken </a:t>
            </a:r>
            <a:r>
              <a:rPr lang="nl-BE" sz="3200" dirty="0" err="1"/>
              <a:t>mbt</a:t>
            </a:r>
            <a:r>
              <a:rPr lang="nl-BE" sz="3200" dirty="0"/>
              <a:t> gezondheidsbevordering zelf uitvoeren (interventieontwikkeling, implementatie en/of evaluatie)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3200" dirty="0"/>
              <a:t>inzicht verwerven in algemene doelstellingen van organisatie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23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499314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24</a:t>
            </a:fld>
            <a:endParaRPr lang="nl-BE" noProof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93209"/>
              </p:ext>
            </p:extLst>
          </p:nvPr>
        </p:nvGraphicFramePr>
        <p:xfrm>
          <a:off x="564116" y="964072"/>
          <a:ext cx="16210441" cy="850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645">
                <a:tc gridSpan="2">
                  <a:txBody>
                    <a:bodyPr/>
                    <a:lstStyle/>
                    <a:p>
                      <a:r>
                        <a:rPr lang="nl-BE" sz="2600" dirty="0">
                          <a:latin typeface="UGent Panno Text Medium" panose="02000606040000040003" pitchFamily="2" charset="0"/>
                        </a:rPr>
                        <a:t>Mogelijke praktijk stageplaatsen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8929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Vlaams Instituut Gezond Leven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Sensoa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VAD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Eetexpert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Logo’s 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Wijkgezondheidscentra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Diabetes liga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Dienst gezondheidspromotie van het nationaal verbond der Socialistische mutualiteiten</a:t>
                      </a:r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Federatie van Socialistische Mutualiteit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Bond </a:t>
                      </a: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Moyson</a:t>
                      </a: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Oost-</a:t>
                      </a: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Vlaanderen</a:t>
                      </a: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BE" sz="2600" kern="1200" dirty="0">
                        <a:solidFill>
                          <a:schemeClr val="tx1"/>
                        </a:solidFill>
                        <a:effectLst/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Dienst gezondheidspromotie van de Landsbond van Liberale Mutualiteiten 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Stad Leuven, Gent, Roeselare, Harelbeke</a:t>
                      </a:r>
                    </a:p>
                    <a:p>
                      <a:pPr lvl="0"/>
                      <a:r>
                        <a:rPr lang="nl-BE" sz="2600" kern="1200" dirty="0" err="1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Mensura</a:t>
                      </a:r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Mediwet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IDEWE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Groep Intro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Vlaams expertisecentrum suïcidepreventie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Expertisecentrum</a:t>
                      </a: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Dementie</a:t>
                      </a: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Vlaanderen</a:t>
                      </a:r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Centrum voor Kankeropsporing</a:t>
                      </a:r>
                      <a:endParaRPr lang="en-BE" sz="2600" kern="1200" dirty="0">
                        <a:solidFill>
                          <a:schemeClr val="tx1"/>
                        </a:solidFill>
                        <a:effectLst/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Domus </a:t>
                      </a:r>
                      <a:r>
                        <a:rPr lang="en-GB" sz="2600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Medica</a:t>
                      </a:r>
                      <a:r>
                        <a:rPr lang="en-GB" sz="2600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VZW </a:t>
                      </a:r>
                      <a:endParaRPr lang="en-BE" sz="2600" kern="1200" dirty="0">
                        <a:solidFill>
                          <a:schemeClr val="tx1"/>
                        </a:solidFill>
                        <a:effectLst/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Kind &amp; Gezin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Zorggezind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Vzw de sloep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Joetz</a:t>
                      </a:r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Tropisch Instituut </a:t>
                      </a:r>
                    </a:p>
                    <a:p>
                      <a:r>
                        <a:rPr lang="en-BE" sz="2600" dirty="0">
                          <a:latin typeface="UGent Panno Text Medium" panose="02000606040000040003" pitchFamily="2" charset="0"/>
                        </a:rPr>
                        <a:t>Centrum voor alcohol en andere drugsproblemen</a:t>
                      </a:r>
                    </a:p>
                    <a:p>
                      <a:pPr lvl="0"/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Centra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Geestelijke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Gezondheidszorg</a:t>
                      </a:r>
                      <a:endParaRPr lang="en-GB" sz="2600" b="0" i="0" u="none" strike="noStrike" kern="1200" dirty="0">
                        <a:solidFill>
                          <a:schemeClr val="tx1"/>
                        </a:solidFill>
                        <a:effectLst/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Vereniging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voor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respiratoire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gezondheidszorg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tuberculosebestrijding</a:t>
                      </a:r>
                      <a:r>
                        <a:rPr lang="en-GB" sz="2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VRGT)</a:t>
                      </a:r>
                    </a:p>
                    <a:p>
                      <a:pPr lvl="0"/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VITO</a:t>
                      </a:r>
                    </a:p>
                    <a:p>
                      <a:pPr lvl="0"/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Triamant</a:t>
                      </a:r>
                    </a:p>
                    <a:p>
                      <a:pPr lvl="0"/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MOEV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600" kern="120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Go! Onderwijs van de Vlaamse</a:t>
                      </a:r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gemeenschap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Vereniging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voor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het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Onderwijs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in de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Biologie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, de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Milieuleer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Gezondheidseducatie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en-GB" sz="2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vzw</a:t>
                      </a:r>
                      <a:r>
                        <a:rPr lang="en-GB" sz="2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 </a:t>
                      </a:r>
                      <a:endParaRPr lang="nl-BE" sz="2600" kern="1200" baseline="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nl-BE" sz="2600" kern="1200" baseline="0" dirty="0">
                          <a:solidFill>
                            <a:schemeClr val="dk1"/>
                          </a:solidFill>
                          <a:latin typeface="UGent Panno Text Medium" panose="02000606040000040003" pitchFamily="2" charset="0"/>
                          <a:ea typeface="+mn-ea"/>
                          <a:cs typeface="+mn-cs"/>
                        </a:rPr>
                        <a:t>Colruyt Group</a:t>
                      </a:r>
                    </a:p>
                    <a:p>
                      <a:pPr lvl="0"/>
                      <a:endParaRPr lang="nl-BE" sz="26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302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D1BCD-F96A-7341-B92B-034D3309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25</a:t>
            </a:fld>
            <a:endParaRPr lang="nl-BE" noProof="0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438B119-2F10-414B-BD5E-3824897B2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421025"/>
              </p:ext>
            </p:extLst>
          </p:nvPr>
        </p:nvGraphicFramePr>
        <p:xfrm>
          <a:off x="1031265" y="1267684"/>
          <a:ext cx="11857615" cy="360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7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903"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Mogelijke onderzoek stageplaatsen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956">
                <a:tc>
                  <a:txBody>
                    <a:bodyPr/>
                    <a:lstStyle/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Gezondheidsbevordering,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Gezondheidspsychologie,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Gezondheidsociologie,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Epidemiologie en Preventie,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Equity in (primary) health care,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Onderzoeksgroep Fysieke activiteit en gezondheid, UGent</a:t>
                      </a:r>
                    </a:p>
                    <a:p>
                      <a:pPr lvl="0"/>
                      <a:r>
                        <a:rPr lang="nl-BE" sz="2800" kern="1200" dirty="0">
                          <a:latin typeface="UGent Panno Text Medium" panose="02000606040000040003" pitchFamily="2" charset="0"/>
                        </a:rPr>
                        <a:t>International Centre for Reproductive Health (ICRH), UGent</a:t>
                      </a:r>
                      <a:endParaRPr lang="nl-BE" sz="2800" kern="1200" dirty="0">
                        <a:solidFill>
                          <a:schemeClr val="dk1"/>
                        </a:solidFill>
                        <a:latin typeface="UGent Panno Text Medium" panose="0200060604000004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409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402774"/>
            <a:ext cx="15705282" cy="863693"/>
          </a:xfrm>
        </p:spPr>
        <p:txBody>
          <a:bodyPr/>
          <a:lstStyle/>
          <a:p>
            <a:r>
              <a:rPr lang="nl-NL" sz="4000" u="none" dirty="0"/>
              <a:t>Internationalisering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59877" y="1422457"/>
            <a:ext cx="16080575" cy="9001137"/>
          </a:xfrm>
        </p:spPr>
        <p:txBody>
          <a:bodyPr>
            <a:normAutofit fontScale="92500" lnSpcReduction="10000"/>
          </a:bodyPr>
          <a:lstStyle/>
          <a:p>
            <a:pPr marL="85725" lvl="1" indent="0">
              <a:lnSpc>
                <a:spcPct val="130000"/>
              </a:lnSpc>
              <a:buNone/>
            </a:pPr>
            <a:r>
              <a:rPr lang="nl-BE" altLang="nl-BE" sz="2800" b="1" dirty="0"/>
              <a:t>Internationalisation@home (ingebed in volledige opleiding) </a:t>
            </a:r>
          </a:p>
          <a:p>
            <a:pPr marL="0" lvl="2" indent="0">
              <a:lnSpc>
                <a:spcPct val="130000"/>
              </a:lnSpc>
              <a:buNone/>
            </a:pPr>
            <a:r>
              <a:rPr lang="nl-BE" altLang="nl-BE" sz="2400" dirty="0"/>
              <a:t>     Integratie van internationalisering in opleidingsonderdelen: </a:t>
            </a:r>
          </a:p>
          <a:p>
            <a:pPr marL="1108076" lvl="3" indent="-5349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BE" altLang="nl-BE" sz="2400" dirty="0"/>
              <a:t>recente internationale wetenschappelijke bevindingen </a:t>
            </a:r>
          </a:p>
          <a:p>
            <a:pPr marL="1108076" lvl="3" indent="-5349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BE" altLang="nl-BE" sz="2400" dirty="0"/>
              <a:t>internationale gastsprekers</a:t>
            </a:r>
          </a:p>
          <a:p>
            <a:pPr marL="1108076" lvl="3" indent="-5349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BE" altLang="nl-BE" sz="2400" dirty="0"/>
              <a:t>internationale wetenschappelijke artikels </a:t>
            </a:r>
          </a:p>
          <a:p>
            <a:pPr marL="1108076" lvl="3" indent="-5349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nl-BE" sz="2400" dirty="0" err="1"/>
              <a:t>Facultaire</a:t>
            </a:r>
            <a:r>
              <a:rPr lang="en-GB" altLang="nl-BE" sz="2400" dirty="0"/>
              <a:t> international day ‘Health Sciences crossing borders’</a:t>
            </a:r>
            <a:endParaRPr lang="nl-BE" altLang="nl-BE" sz="2400" dirty="0"/>
          </a:p>
          <a:p>
            <a:pPr marL="1257300" lvl="2" indent="-457200">
              <a:lnSpc>
                <a:spcPct val="130000"/>
              </a:lnSpc>
              <a:buFontTx/>
              <a:buNone/>
            </a:pPr>
            <a:endParaRPr lang="nl-BE" altLang="nl-BE" sz="1800" dirty="0"/>
          </a:p>
          <a:p>
            <a:pPr marL="85725" lvl="1" indent="0">
              <a:lnSpc>
                <a:spcPct val="130000"/>
              </a:lnSpc>
              <a:buNone/>
            </a:pPr>
            <a:r>
              <a:rPr lang="nl-NL" sz="2800" b="1" dirty="0"/>
              <a:t>Mogelijkheid tot deelname aan internationale symposia</a:t>
            </a:r>
            <a:r>
              <a:rPr lang="nl-NL" sz="2800" dirty="0"/>
              <a:t> (</a:t>
            </a:r>
            <a:r>
              <a:rPr lang="nl-NL" sz="2800" dirty="0" err="1"/>
              <a:t>co-financiering</a:t>
            </a:r>
            <a:r>
              <a:rPr lang="nl-NL" sz="2800" dirty="0"/>
              <a:t> voor studenten)</a:t>
            </a:r>
            <a:endParaRPr lang="nl-BE" sz="2800" dirty="0"/>
          </a:p>
          <a:p>
            <a:pPr marL="85725" lvl="1" indent="0">
              <a:lnSpc>
                <a:spcPct val="130000"/>
              </a:lnSpc>
              <a:buNone/>
            </a:pPr>
            <a:endParaRPr lang="nl-BE" altLang="nl-BE" sz="2800" b="1" dirty="0"/>
          </a:p>
          <a:p>
            <a:pPr marL="85725" lvl="1" indent="0">
              <a:lnSpc>
                <a:spcPct val="130000"/>
              </a:lnSpc>
              <a:buNone/>
            </a:pPr>
            <a:r>
              <a:rPr lang="nl-BE" altLang="nl-BE" sz="2800" b="1" dirty="0"/>
              <a:t>Internationale mogelijkheden: i.f.v. masterproef en/of onderzoekstage </a:t>
            </a:r>
            <a:r>
              <a:rPr lang="nl-BE" altLang="nl-BE" sz="2800" dirty="0"/>
              <a:t>(2</a:t>
            </a:r>
            <a:r>
              <a:rPr lang="nl-BE" altLang="nl-BE" sz="2800" baseline="30000" dirty="0"/>
              <a:t>de</a:t>
            </a:r>
            <a:r>
              <a:rPr lang="nl-BE" altLang="nl-BE" sz="2800" dirty="0"/>
              <a:t> semester masterjaar)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NL" altLang="nl-BE" sz="2400" dirty="0" err="1"/>
              <a:t>Universidad</a:t>
            </a:r>
            <a:r>
              <a:rPr lang="nl-NL" altLang="nl-BE" sz="2400" dirty="0"/>
              <a:t> de Zaragoza (Spanje)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University of Porto (Portugal)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Vrije Universiteit Amsterdam (Nederland)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Universiteit Maastricht (Nederland)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University of Oslo (Noorwegen)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University of Southern Denmark (Odense, Denemarken)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/>
              <a:t>Deakin University (Melbourne, Australië)</a:t>
            </a:r>
          </a:p>
          <a:p>
            <a:pPr marL="573088" lvl="3" indent="0">
              <a:lnSpc>
                <a:spcPct val="140000"/>
              </a:lnSpc>
              <a:buNone/>
            </a:pPr>
            <a:r>
              <a:rPr lang="nl-BE" altLang="nl-BE" sz="2400" dirty="0" err="1"/>
              <a:t>Universidad</a:t>
            </a:r>
            <a:r>
              <a:rPr lang="nl-BE" altLang="nl-BE" sz="2400" dirty="0"/>
              <a:t> de Cuenca (Ecuador)</a:t>
            </a:r>
          </a:p>
          <a:p>
            <a:pPr marL="534988" lvl="2" indent="-534988">
              <a:lnSpc>
                <a:spcPct val="140000"/>
              </a:lnSpc>
            </a:pPr>
            <a:endParaRPr lang="nl-BE" altLang="nl-BE" sz="2400" dirty="0"/>
          </a:p>
          <a:p>
            <a:pPr marL="534988" lvl="2" indent="-534988">
              <a:lnSpc>
                <a:spcPct val="140000"/>
              </a:lnSpc>
            </a:pPr>
            <a:endParaRPr lang="nl-BE" altLang="nl-BE" sz="1800" dirty="0"/>
          </a:p>
          <a:p>
            <a:pPr marL="85725" lvl="1" indent="0">
              <a:lnSpc>
                <a:spcPct val="130000"/>
              </a:lnSpc>
              <a:buFontTx/>
              <a:buNone/>
            </a:pPr>
            <a:r>
              <a:rPr lang="nl-BE" altLang="nl-BE" sz="2400" b="1" dirty="0"/>
              <a:t>				</a:t>
            </a:r>
            <a:endParaRPr lang="nl-BE" sz="2800" dirty="0"/>
          </a:p>
          <a:p>
            <a:pPr marL="85725" indent="0">
              <a:lnSpc>
                <a:spcPct val="130000"/>
              </a:lnSpc>
              <a:buNone/>
            </a:pP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26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21930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491067"/>
            <a:ext cx="15705282" cy="863693"/>
          </a:xfrm>
        </p:spPr>
        <p:txBody>
          <a:bodyPr/>
          <a:lstStyle/>
          <a:p>
            <a:r>
              <a:rPr lang="nl-BE" sz="4000" u="none" dirty="0"/>
              <a:t>Educatieve master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77636" y="2036575"/>
            <a:ext cx="14783401" cy="6696000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3600" dirty="0"/>
              <a:t>Na master gezondheidsbevordering toelating tot verkorte educatieve master van 60 SP</a:t>
            </a:r>
          </a:p>
          <a:p>
            <a:r>
              <a:rPr lang="nl-BE" sz="3600" dirty="0"/>
              <a:t>meer info zie </a:t>
            </a:r>
            <a:r>
              <a:rPr lang="en-GB" sz="3600" u="sng" dirty="0">
                <a:hlinkClick r:id="rId3"/>
              </a:rPr>
              <a:t>www.ugent.be/educatievemaster</a:t>
            </a:r>
            <a:endParaRPr lang="nl-BE" sz="3600" dirty="0"/>
          </a:p>
          <a:p>
            <a:r>
              <a:rPr lang="nl-BE" sz="3600" dirty="0"/>
              <a:t>mogelijk om reeds tijdens masterjaar aantal credits extra op te nemen uit educatieve master</a:t>
            </a:r>
          </a:p>
          <a:p>
            <a:r>
              <a:rPr lang="nl-BE" sz="3600" dirty="0"/>
              <a:t>vrijstelling voor masterproef in educatieve master mogelijk indien in masterproef gezondheidsbevordering met educatieve inslag </a:t>
            </a:r>
          </a:p>
          <a:p>
            <a:pPr marL="85725" indent="0">
              <a:buNone/>
            </a:pP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27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81536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373051"/>
            <a:ext cx="15705282" cy="863693"/>
          </a:xfrm>
        </p:spPr>
        <p:txBody>
          <a:bodyPr/>
          <a:lstStyle/>
          <a:p>
            <a:r>
              <a:rPr lang="nl-BE" sz="4000" u="none" dirty="0"/>
              <a:t>Educatieve master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825" y="1626209"/>
            <a:ext cx="15699575" cy="7322493"/>
          </a:xfrm>
        </p:spPr>
        <p:txBody>
          <a:bodyPr>
            <a:normAutofit fontScale="47500" lnSpcReduction="20000"/>
          </a:bodyPr>
          <a:lstStyle/>
          <a:p>
            <a:pPr marL="719138" lvl="1" indent="0">
              <a:lnSpc>
                <a:spcPct val="140000"/>
              </a:lnSpc>
              <a:buNone/>
            </a:pPr>
            <a:r>
              <a:rPr lang="nl-BE" sz="5100" dirty="0"/>
              <a:t>Master gezondheidsbevordering </a:t>
            </a:r>
            <a:r>
              <a:rPr lang="nl-BE" sz="5100" b="1" dirty="0"/>
              <a:t>zonder</a:t>
            </a:r>
            <a:r>
              <a:rPr lang="nl-BE" sz="5100" dirty="0"/>
              <a:t> de educatieve master</a:t>
            </a:r>
          </a:p>
          <a:p>
            <a:pPr lvl="2">
              <a:lnSpc>
                <a:spcPct val="140000"/>
              </a:lnSpc>
            </a:pPr>
            <a:r>
              <a:rPr lang="nl-BE" sz="5100" dirty="0"/>
              <a:t>geen pedagogische bekwaamheidsbewijzen omdat die geen vakdidactiek gevolgd heeft</a:t>
            </a:r>
          </a:p>
          <a:p>
            <a:pPr lvl="2">
              <a:lnSpc>
                <a:spcPct val="140000"/>
              </a:lnSpc>
            </a:pPr>
            <a:endParaRPr lang="nl-BE" sz="5100" dirty="0"/>
          </a:p>
          <a:p>
            <a:pPr marL="719138" lvl="1" indent="0">
              <a:lnSpc>
                <a:spcPct val="140000"/>
              </a:lnSpc>
              <a:buNone/>
            </a:pPr>
            <a:r>
              <a:rPr lang="nl-BE" sz="5100" dirty="0"/>
              <a:t>Master gezondheidsbevordering </a:t>
            </a:r>
            <a:r>
              <a:rPr lang="nl-BE" sz="5100" b="1" dirty="0"/>
              <a:t>met</a:t>
            </a:r>
            <a:r>
              <a:rPr lang="nl-BE" sz="5100" dirty="0"/>
              <a:t> de educatieve master</a:t>
            </a:r>
          </a:p>
          <a:p>
            <a:pPr lvl="2">
              <a:lnSpc>
                <a:spcPct val="140000"/>
              </a:lnSpc>
            </a:pPr>
            <a:r>
              <a:rPr lang="nl-BE" sz="5100" dirty="0"/>
              <a:t>volgt </a:t>
            </a:r>
            <a:r>
              <a:rPr lang="nl-BE" sz="5100" u="sng" dirty="0"/>
              <a:t>verplicht</a:t>
            </a:r>
            <a:r>
              <a:rPr lang="nl-BE" sz="5100" dirty="0"/>
              <a:t> de cluster </a:t>
            </a:r>
            <a:r>
              <a:rPr lang="nl-BE" sz="5100" u="sng" dirty="0"/>
              <a:t>vakdidactiek gezondheidswetenschappen</a:t>
            </a:r>
            <a:r>
              <a:rPr lang="nl-BE" sz="5100" dirty="0"/>
              <a:t>, maar die levert geen pedagogische bekwaamheid op</a:t>
            </a:r>
          </a:p>
          <a:p>
            <a:pPr lvl="2">
              <a:lnSpc>
                <a:spcPct val="140000"/>
              </a:lnSpc>
            </a:pPr>
            <a:r>
              <a:rPr lang="nl-BE" sz="5100" dirty="0"/>
              <a:t>kan </a:t>
            </a:r>
            <a:r>
              <a:rPr lang="nl-BE" sz="5100" u="sng" dirty="0"/>
              <a:t>bijkomend</a:t>
            </a:r>
            <a:r>
              <a:rPr lang="nl-BE" sz="5100" dirty="0"/>
              <a:t> de </a:t>
            </a:r>
            <a:r>
              <a:rPr lang="nl-BE" sz="5100" u="sng" dirty="0"/>
              <a:t>vakdidactiek maatschappijwetenschappen</a:t>
            </a:r>
            <a:r>
              <a:rPr lang="nl-BE" sz="5100" dirty="0"/>
              <a:t> volgen en die levert pedagogische bekwaamheid op voor vakken Cultuurbeschouwing, Cultuurwetenschappen, Sociale Wetenschappen, Media, Sociologie</a:t>
            </a:r>
          </a:p>
          <a:p>
            <a:pPr lvl="2">
              <a:lnSpc>
                <a:spcPct val="140000"/>
              </a:lnSpc>
            </a:pPr>
            <a:r>
              <a:rPr lang="nl-BE" sz="5100" dirty="0"/>
              <a:t>kan </a:t>
            </a:r>
            <a:r>
              <a:rPr lang="nl-BE" sz="5100" u="sng" dirty="0"/>
              <a:t>bijkomend</a:t>
            </a:r>
            <a:r>
              <a:rPr lang="nl-BE" sz="5100" dirty="0"/>
              <a:t> de </a:t>
            </a:r>
            <a:r>
              <a:rPr lang="nl-BE" sz="5100" u="sng" dirty="0"/>
              <a:t>vakdidactiek specifieke gezondheidswetenschappen</a:t>
            </a:r>
            <a:r>
              <a:rPr lang="nl-BE" sz="5100" dirty="0"/>
              <a:t> volgen maar levert geen pedagogische bekwaamheid op</a:t>
            </a:r>
          </a:p>
          <a:p>
            <a:pPr lvl="2">
              <a:lnSpc>
                <a:spcPct val="140000"/>
              </a:lnSpc>
            </a:pPr>
            <a:r>
              <a:rPr lang="nl-NL" sz="5100" dirty="0"/>
              <a:t>kan </a:t>
            </a:r>
            <a:r>
              <a:rPr lang="nl-NL" sz="5100" u="sng" dirty="0"/>
              <a:t>bijkomend</a:t>
            </a:r>
            <a:r>
              <a:rPr lang="nl-NL" sz="5100" dirty="0"/>
              <a:t> de </a:t>
            </a:r>
            <a:r>
              <a:rPr lang="nl-NL" sz="5100" u="sng" dirty="0"/>
              <a:t>vakdidactiek gedragswetenschappen</a:t>
            </a:r>
            <a:r>
              <a:rPr lang="nl-NL" sz="5100" dirty="0"/>
              <a:t> volgen en levert </a:t>
            </a:r>
            <a:r>
              <a:rPr lang="nl-BE" sz="5100" dirty="0"/>
              <a:t>pedagogische bekwaamheid op voor vakken: Gedragswetenschappen, Sociale wetenschappen</a:t>
            </a:r>
          </a:p>
          <a:p>
            <a:pPr lvl="2">
              <a:lnSpc>
                <a:spcPct val="140000"/>
              </a:lnSpc>
            </a:pPr>
            <a:r>
              <a:rPr lang="nl-NL" sz="5100" dirty="0"/>
              <a:t>kan </a:t>
            </a:r>
            <a:r>
              <a:rPr lang="nl-NL" sz="5100" u="sng" dirty="0"/>
              <a:t>bijkomend</a:t>
            </a:r>
            <a:r>
              <a:rPr lang="nl-NL" sz="5100" dirty="0"/>
              <a:t> de </a:t>
            </a:r>
            <a:r>
              <a:rPr lang="nl-NL" sz="5100" u="sng" dirty="0"/>
              <a:t>vakdidactiek psychologie en pedagogische wetenschappen</a:t>
            </a:r>
            <a:r>
              <a:rPr lang="nl-NL" sz="5100" dirty="0"/>
              <a:t> volgen en levert </a:t>
            </a:r>
            <a:r>
              <a:rPr lang="nl-BE" sz="5100" dirty="0"/>
              <a:t>pedagogische bekwaamheid op voor vakken pedagogie, psychologie, praktijk toegepaste psychologie, gedragswetenschappen, sociale wetenschappen</a:t>
            </a:r>
          </a:p>
          <a:p>
            <a:pPr lvl="2">
              <a:lnSpc>
                <a:spcPct val="140000"/>
              </a:lnSpc>
            </a:pPr>
            <a:r>
              <a:rPr lang="nl-BE" sz="5100" dirty="0"/>
              <a:t>kan </a:t>
            </a:r>
            <a:r>
              <a:rPr lang="nl-BE" sz="5100" u="sng" dirty="0"/>
              <a:t>bijkomend</a:t>
            </a:r>
            <a:r>
              <a:rPr lang="nl-BE" sz="5100" dirty="0"/>
              <a:t> de </a:t>
            </a:r>
            <a:r>
              <a:rPr lang="nl-BE" sz="5100" u="sng" dirty="0"/>
              <a:t>vakdidactiek PAV/MAVO</a:t>
            </a:r>
            <a:r>
              <a:rPr lang="nl-BE" sz="5100" dirty="0"/>
              <a:t> volgen en levert pedagogische bekwaamheid op voor PAV en MAVO </a:t>
            </a:r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28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721794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3A889-5ECF-41D7-B696-A1E40F820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4" y="1335192"/>
            <a:ext cx="14954607" cy="6188192"/>
          </a:xfrm>
        </p:spPr>
        <p:txBody>
          <a:bodyPr>
            <a:normAutofit/>
          </a:bodyPr>
          <a:lstStyle/>
          <a:p>
            <a:pPr marL="85725" indent="0">
              <a:buNone/>
            </a:pPr>
            <a:endParaRPr lang="nl-BE" dirty="0">
              <a:highlight>
                <a:srgbClr val="FFFF00"/>
              </a:highlight>
            </a:endParaRPr>
          </a:p>
          <a:p>
            <a:pPr lvl="1"/>
            <a:endParaRPr lang="nl-BE" b="1" dirty="0">
              <a:latin typeface="UGent Panno Text Medium" panose="02000606040000040003" pitchFamily="2" charset="0"/>
            </a:endParaRP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49320A61-C514-4A5D-8BFB-08B7EC8CF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03" y="950669"/>
            <a:ext cx="7301314" cy="72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8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E5612CA-3EFD-834A-B768-F6D78DE3E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7200" u="none" dirty="0" err="1"/>
              <a:t>Doelstelling</a:t>
            </a:r>
            <a:r>
              <a:rPr lang="en-GB" sz="7200" u="none" dirty="0"/>
              <a:t> </a:t>
            </a:r>
            <a:r>
              <a:rPr lang="en-GB" sz="7200" u="none" dirty="0" err="1"/>
              <a:t>opleiding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3701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4E841-8406-DE4E-9B5F-AF4701794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pPr/>
              <a:t>30</a:t>
            </a:fld>
            <a:endParaRPr lang="nl-BE" noProof="0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A79141B-9D80-6F47-972E-3DECAC161997}"/>
              </a:ext>
            </a:extLst>
          </p:cNvPr>
          <p:cNvSpPr txBox="1">
            <a:spLocks/>
          </p:cNvSpPr>
          <p:nvPr/>
        </p:nvSpPr>
        <p:spPr bwMode="white">
          <a:xfrm>
            <a:off x="1443474" y="3398520"/>
            <a:ext cx="15183366" cy="44363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1300368" rtl="0" eaLnBrk="1" latinLnBrk="0" hangingPunct="1">
              <a:lnSpc>
                <a:spcPts val="11000"/>
              </a:lnSpc>
              <a:spcBef>
                <a:spcPct val="0"/>
              </a:spcBef>
              <a:buNone/>
              <a:defRPr sz="10000" u="sng" kern="120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UGent Panno Text" pitchFamily="50" charset="0"/>
                <a:ea typeface="+mj-ea"/>
                <a:cs typeface="+mj-cs"/>
              </a:defRPr>
            </a:lvl1pPr>
          </a:lstStyle>
          <a:p>
            <a:r>
              <a:rPr lang="en-GB" sz="7200" u="none" dirty="0" err="1"/>
              <a:t>Praktische</a:t>
            </a:r>
            <a:r>
              <a:rPr lang="en-GB" sz="7200" u="none" dirty="0"/>
              <a:t> info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45203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285608"/>
            <a:ext cx="15705282" cy="863693"/>
          </a:xfrm>
        </p:spPr>
        <p:txBody>
          <a:bodyPr/>
          <a:lstStyle/>
          <a:p>
            <a:r>
              <a:rPr lang="nl-BE" sz="4000" u="none" dirty="0"/>
              <a:t>studiebelasting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825" y="1651045"/>
            <a:ext cx="15699575" cy="3474408"/>
          </a:xfrm>
        </p:spPr>
        <p:txBody>
          <a:bodyPr>
            <a:normAutofit fontScale="55000" lnSpcReduction="20000"/>
          </a:bodyPr>
          <a:lstStyle/>
          <a:p>
            <a:pPr marL="719138" lvl="1" indent="0">
              <a:buNone/>
              <a:defRPr/>
            </a:pPr>
            <a:r>
              <a:rPr lang="nl-BE" sz="5900" dirty="0"/>
              <a:t>belastend: full-time opleiding</a:t>
            </a:r>
          </a:p>
          <a:p>
            <a:pPr marL="719138" lvl="1" indent="0">
              <a:buNone/>
              <a:defRPr/>
            </a:pPr>
            <a:r>
              <a:rPr lang="nl-NL" sz="5900" dirty="0"/>
              <a:t>veel groepswerken met verplichte aanwezigheid</a:t>
            </a:r>
          </a:p>
          <a:p>
            <a:pPr marL="719138" lvl="1" indent="0">
              <a:buNone/>
              <a:defRPr/>
            </a:pPr>
            <a:r>
              <a:rPr lang="nl-NL" sz="5900" dirty="0"/>
              <a:t>participatie in veel lessen vereist</a:t>
            </a:r>
          </a:p>
          <a:p>
            <a:pPr marL="719138" lvl="1" indent="0">
              <a:buNone/>
              <a:defRPr/>
            </a:pPr>
            <a:r>
              <a:rPr lang="nl-NL" sz="5900" dirty="0"/>
              <a:t>enkele verplichte lezingen </a:t>
            </a:r>
          </a:p>
          <a:p>
            <a:pPr marL="719138" lvl="1" indent="0">
              <a:buNone/>
              <a:defRPr/>
            </a:pPr>
            <a:r>
              <a:rPr lang="nl-NL" sz="5900" dirty="0"/>
              <a:t>verplichte stage</a:t>
            </a:r>
          </a:p>
          <a:p>
            <a:pPr marL="719138" lvl="1" indent="0">
              <a:buNone/>
              <a:defRPr/>
            </a:pPr>
            <a:r>
              <a:rPr lang="nl-NL" sz="5900" dirty="0"/>
              <a:t>voor werkstudenten: max 2 tot 3 vakken per semester haalbaar</a:t>
            </a:r>
          </a:p>
          <a:p>
            <a:pPr marL="914400" lvl="2" indent="0">
              <a:buFontTx/>
              <a:buNone/>
              <a:defRPr/>
            </a:pPr>
            <a:endParaRPr lang="nl-BE" sz="7600" dirty="0"/>
          </a:p>
          <a:p>
            <a:pPr lvl="2">
              <a:defRPr/>
            </a:pPr>
            <a:endParaRPr lang="nl-BE" sz="7600" dirty="0"/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31</a:t>
            </a:fld>
            <a:endParaRPr lang="nl-BE" noProof="0" dirty="0"/>
          </a:p>
        </p:txBody>
      </p:sp>
      <p:sp>
        <p:nvSpPr>
          <p:cNvPr id="5" name="Tekstvak 4"/>
          <p:cNvSpPr txBox="1"/>
          <p:nvPr/>
        </p:nvSpPr>
        <p:spPr>
          <a:xfrm>
            <a:off x="4375994" y="6202940"/>
            <a:ext cx="9340425" cy="18355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400" dirty="0">
                <a:latin typeface="UGent Panno Text" pitchFamily="50" charset="0"/>
              </a:rPr>
              <a:t>60 studiepunten per jaar</a:t>
            </a:r>
          </a:p>
          <a:p>
            <a:pPr>
              <a:lnSpc>
                <a:spcPct val="120000"/>
              </a:lnSpc>
            </a:pPr>
            <a:r>
              <a:rPr lang="nl-BE" sz="2400" dirty="0">
                <a:latin typeface="UGent Panno Text" pitchFamily="50" charset="0"/>
              </a:rPr>
              <a:t>25 à 30 studiebelastingsuren per studiepunt</a:t>
            </a:r>
          </a:p>
          <a:p>
            <a:pPr>
              <a:lnSpc>
                <a:spcPct val="120000"/>
              </a:lnSpc>
            </a:pPr>
            <a:r>
              <a:rPr lang="nl-BE" sz="2400" dirty="0">
                <a:latin typeface="UGent Panno Text" pitchFamily="50" charset="0"/>
              </a:rPr>
              <a:t>1500-1800 uur per jaar</a:t>
            </a:r>
          </a:p>
          <a:p>
            <a:pPr>
              <a:lnSpc>
                <a:spcPct val="120000"/>
              </a:lnSpc>
            </a:pPr>
            <a:r>
              <a:rPr lang="nl-BE" sz="2400" dirty="0">
                <a:latin typeface="UGent Panno Text" pitchFamily="50" charset="0"/>
              </a:rPr>
              <a:t>39-47 weken van 38 u/jaar</a:t>
            </a:r>
          </a:p>
        </p:txBody>
      </p:sp>
    </p:spTree>
    <p:extLst>
      <p:ext uri="{BB962C8B-B14F-4D97-AF65-F5344CB8AC3E}">
        <p14:creationId xmlns:p14="http://schemas.microsoft.com/office/powerpoint/2010/main" val="3044030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3410" y="471870"/>
            <a:ext cx="15705282" cy="863693"/>
          </a:xfrm>
        </p:spPr>
        <p:txBody>
          <a:bodyPr/>
          <a:lstStyle/>
          <a:p>
            <a:r>
              <a:rPr lang="nl-BE" sz="4000" u="none" dirty="0"/>
              <a:t>Slaagcijfers generatiestudenten masterjaar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32</a:t>
            </a:fld>
            <a:endParaRPr lang="nl-BE" noProof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10209"/>
              </p:ext>
            </p:extLst>
          </p:nvPr>
        </p:nvGraphicFramePr>
        <p:xfrm>
          <a:off x="3254245" y="1863236"/>
          <a:ext cx="9294436" cy="539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439">
                  <a:extLst>
                    <a:ext uri="{9D8B030D-6E8A-4147-A177-3AD203B41FA5}">
                      <a16:colId xmlns:a16="http://schemas.microsoft.com/office/drawing/2014/main" val="1162375762"/>
                    </a:ext>
                  </a:extLst>
                </a:gridCol>
                <a:gridCol w="6595997">
                  <a:extLst>
                    <a:ext uri="{9D8B030D-6E8A-4147-A177-3AD203B41FA5}">
                      <a16:colId xmlns:a16="http://schemas.microsoft.com/office/drawing/2014/main" val="3361579725"/>
                    </a:ext>
                  </a:extLst>
                </a:gridCol>
              </a:tblGrid>
              <a:tr h="1203873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Academiejaar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% studenten dat </a:t>
                      </a:r>
                    </a:p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in 1 jaar slaagt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87539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2014-2015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93329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2015-2016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7395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2016-2017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865280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9611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1475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924149"/>
                  </a:ext>
                </a:extLst>
              </a:tr>
              <a:tr h="598791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solidFill>
                            <a:schemeClr val="tx1"/>
                          </a:solidFill>
                          <a:latin typeface="UGent Panno Text Medium" panose="02000606040000040003" pitchFamily="2" charset="0"/>
                        </a:rPr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93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311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F42FA-530A-439A-A41C-A22A0AE3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25" y="486098"/>
            <a:ext cx="15705282" cy="863693"/>
          </a:xfrm>
        </p:spPr>
        <p:txBody>
          <a:bodyPr/>
          <a:lstStyle/>
          <a:p>
            <a:pPr marL="85725" defTabSz="457200">
              <a:lnSpc>
                <a:spcPct val="120000"/>
              </a:lnSpc>
              <a:spcBef>
                <a:spcPts val="0"/>
              </a:spcBef>
            </a:pPr>
            <a:r>
              <a:rPr lang="nl-BE" sz="4000" u="none" dirty="0"/>
              <a:t>Slaagcijfers generatiestudenten schakeljaar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C8B489-6EE9-44D6-AB8B-9DE27E48E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273061"/>
              </p:ext>
            </p:extLst>
          </p:nvPr>
        </p:nvGraphicFramePr>
        <p:xfrm>
          <a:off x="2107096" y="2861342"/>
          <a:ext cx="1333831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7">
                  <a:extLst>
                    <a:ext uri="{9D8B030D-6E8A-4147-A177-3AD203B41FA5}">
                      <a16:colId xmlns:a16="http://schemas.microsoft.com/office/drawing/2014/main" val="1038329981"/>
                    </a:ext>
                  </a:extLst>
                </a:gridCol>
                <a:gridCol w="3820490">
                  <a:extLst>
                    <a:ext uri="{9D8B030D-6E8A-4147-A177-3AD203B41FA5}">
                      <a16:colId xmlns:a16="http://schemas.microsoft.com/office/drawing/2014/main" val="1044623382"/>
                    </a:ext>
                  </a:extLst>
                </a:gridCol>
                <a:gridCol w="3740519">
                  <a:extLst>
                    <a:ext uri="{9D8B030D-6E8A-4147-A177-3AD203B41FA5}">
                      <a16:colId xmlns:a16="http://schemas.microsoft.com/office/drawing/2014/main" val="1373377620"/>
                    </a:ext>
                  </a:extLst>
                </a:gridCol>
                <a:gridCol w="3113617">
                  <a:extLst>
                    <a:ext uri="{9D8B030D-6E8A-4147-A177-3AD203B41FA5}">
                      <a16:colId xmlns:a16="http://schemas.microsoft.com/office/drawing/2014/main" val="392447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academiejaar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% studenten dat </a:t>
                      </a:r>
                    </a:p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in 1</a:t>
                      </a:r>
                      <a:r>
                        <a:rPr lang="nl-BE" sz="2800" b="1" baseline="30000" dirty="0">
                          <a:latin typeface="UGent Panno Text" panose="02000506040000040003" pitchFamily="2" charset="0"/>
                        </a:rPr>
                        <a:t>e</a:t>
                      </a:r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 zittijd slaagt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% studenten dat</a:t>
                      </a:r>
                    </a:p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 in 2</a:t>
                      </a:r>
                      <a:r>
                        <a:rPr lang="nl-BE" sz="2800" b="1" baseline="30000" dirty="0">
                          <a:latin typeface="UGent Panno Text" panose="02000506040000040003" pitchFamily="2" charset="0"/>
                        </a:rPr>
                        <a:t>e</a:t>
                      </a:r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 zittijd slaagt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% studenten dat </a:t>
                      </a:r>
                    </a:p>
                    <a:p>
                      <a:r>
                        <a:rPr lang="nl-BE" sz="2800" b="1" dirty="0">
                          <a:latin typeface="UGent Panno Text" panose="02000506040000040003" pitchFamily="2" charset="0"/>
                        </a:rPr>
                        <a:t>in 1 jaar slaagt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882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" panose="02000506040000040003" pitchFamily="2" charset="0"/>
                        </a:rPr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" panose="02000506040000040003" pitchFamily="2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" panose="02000506040000040003" pitchFamily="2" charset="0"/>
                        </a:rPr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800" dirty="0">
                          <a:latin typeface="UGent Panno Text" panose="02000506040000040003" pitchFamily="2" charset="0"/>
                        </a:rPr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9725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21231-CA58-4FE0-8FB3-FD74B9C0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33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566871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449270"/>
            <a:ext cx="15705282" cy="863693"/>
          </a:xfrm>
        </p:spPr>
        <p:txBody>
          <a:bodyPr/>
          <a:lstStyle/>
          <a:p>
            <a:r>
              <a:rPr lang="nl-BE" sz="4000" u="none" dirty="0"/>
              <a:t>werkstudenten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0378" y="2015316"/>
            <a:ext cx="15699575" cy="6696000"/>
          </a:xfrm>
        </p:spPr>
        <p:txBody>
          <a:bodyPr>
            <a:normAutofit/>
          </a:bodyPr>
          <a:lstStyle/>
          <a:p>
            <a:r>
              <a:rPr lang="nl-BE" sz="3200" dirty="0"/>
              <a:t>Denk vooraf goed na of jouw job te combineren valt met deze studie:</a:t>
            </a:r>
          </a:p>
          <a:p>
            <a:pPr lvl="1"/>
            <a:r>
              <a:rPr lang="nl-BE" sz="3200" dirty="0"/>
              <a:t>zware studie met veel groepswerken, begeleide werkcolleges en lezingen waar aanwezigheid vereist is</a:t>
            </a:r>
          </a:p>
          <a:p>
            <a:pPr lvl="1"/>
            <a:r>
              <a:rPr lang="nl-BE" sz="3200" dirty="0"/>
              <a:t>verplichte stage in masterjaar (30 dagen)</a:t>
            </a:r>
          </a:p>
          <a:p>
            <a:r>
              <a:rPr lang="nl-BE" sz="3200" dirty="0"/>
              <a:t>Werkstudentenstatuut kan aangevraagd worden voor extra faciliteiten</a:t>
            </a:r>
          </a:p>
          <a:p>
            <a:r>
              <a:rPr lang="nl-BE" sz="3200" dirty="0"/>
              <a:t>Opleiding komt in aanmerking voor Vlaams opleidingsverlof (vroeger educatief verlof)</a:t>
            </a:r>
          </a:p>
          <a:p>
            <a:pPr marL="85725" indent="0">
              <a:buNone/>
            </a:pPr>
            <a:endParaRPr lang="nl-BE" sz="3200" dirty="0">
              <a:hlinkClick r:id="rId2"/>
            </a:endParaRPr>
          </a:p>
          <a:p>
            <a:pPr marL="85725" indent="0">
              <a:buNone/>
            </a:pPr>
            <a:r>
              <a:rPr lang="nl-BE" sz="3200" dirty="0">
                <a:hlinkClick r:id="rId3"/>
              </a:rPr>
              <a:t>Info werken en studeren</a:t>
            </a:r>
            <a:endParaRPr lang="nl-BE" sz="3200" dirty="0"/>
          </a:p>
          <a:p>
            <a:pPr marL="85725" indent="0">
              <a:buNone/>
            </a:pPr>
            <a:r>
              <a:rPr lang="nl-BE" sz="3200" dirty="0">
                <a:hlinkClick r:id="rId4"/>
              </a:rPr>
              <a:t>Info Vlaams opleidingsverlof</a:t>
            </a:r>
            <a:endParaRPr lang="nl-BE" sz="3200" dirty="0">
              <a:hlinkClick r:id="rId2"/>
            </a:endParaRPr>
          </a:p>
          <a:p>
            <a:pPr marL="85725" indent="0">
              <a:buNone/>
            </a:pP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34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169800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842" y="567697"/>
            <a:ext cx="15705282" cy="863693"/>
          </a:xfrm>
        </p:spPr>
        <p:txBody>
          <a:bodyPr/>
          <a:lstStyle/>
          <a:p>
            <a:r>
              <a:rPr lang="nl-BE" sz="4000" u="none" dirty="0"/>
              <a:t>Mogelijke studietrajecten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825" y="2034772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  <a:defRPr/>
            </a:pPr>
            <a:r>
              <a:rPr lang="nl-BE" sz="3600" b="1" dirty="0"/>
              <a:t>1. Voltijds studeren</a:t>
            </a:r>
          </a:p>
          <a:p>
            <a:pPr marL="85725" indent="0">
              <a:buNone/>
              <a:defRPr/>
            </a:pPr>
            <a:endParaRPr lang="nl-BE" sz="3600" b="1" dirty="0"/>
          </a:p>
          <a:p>
            <a:pPr marL="457200" lvl="1" indent="0">
              <a:buNone/>
              <a:defRPr/>
            </a:pPr>
            <a:r>
              <a:rPr lang="nl-BE" sz="3300" dirty="0"/>
              <a:t>diplomacontract via </a:t>
            </a:r>
            <a:r>
              <a:rPr lang="nl-BE" sz="3300" b="1" u="sng" dirty="0"/>
              <a:t>voltijds modeltraject</a:t>
            </a:r>
          </a:p>
          <a:p>
            <a:pPr lvl="2">
              <a:defRPr/>
            </a:pPr>
            <a:r>
              <a:rPr lang="nl-BE" sz="3300" dirty="0"/>
              <a:t>schakeljaar: 62 SP in 1 jaar opnemen = voltijds modeltraject</a:t>
            </a:r>
          </a:p>
          <a:p>
            <a:pPr lvl="2">
              <a:defRPr/>
            </a:pPr>
            <a:r>
              <a:rPr lang="nl-BE" sz="3300" dirty="0"/>
              <a:t>masterjaar: 60 SP in 1 jaar opnemen = voltijds modeltraject</a:t>
            </a:r>
          </a:p>
          <a:p>
            <a:pPr lvl="2">
              <a:defRPr/>
            </a:pPr>
            <a:endParaRPr lang="nl-BE" sz="3300" dirty="0"/>
          </a:p>
          <a:p>
            <a:pPr lvl="2">
              <a:defRPr/>
            </a:pPr>
            <a:endParaRPr lang="nl-BE" sz="3300" dirty="0"/>
          </a:p>
          <a:p>
            <a:pPr lvl="2">
              <a:defRPr/>
            </a:pPr>
            <a:endParaRPr lang="nl-BE" sz="3600" dirty="0"/>
          </a:p>
          <a:p>
            <a:pPr marL="914400" lvl="2" indent="0">
              <a:buFontTx/>
              <a:buNone/>
              <a:defRPr/>
            </a:pPr>
            <a:endParaRPr lang="nl-BE" sz="3600" dirty="0"/>
          </a:p>
          <a:p>
            <a:pPr lvl="2">
              <a:defRPr/>
            </a:pP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557418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517472"/>
            <a:ext cx="15705282" cy="863693"/>
          </a:xfrm>
        </p:spPr>
        <p:txBody>
          <a:bodyPr/>
          <a:lstStyle/>
          <a:p>
            <a:r>
              <a:rPr lang="nl-BE" sz="4000" u="none" dirty="0"/>
              <a:t>Mogelijke studietrajecten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816934"/>
            <a:ext cx="15699575" cy="6696000"/>
          </a:xfrm>
        </p:spPr>
        <p:txBody>
          <a:bodyPr>
            <a:normAutofit fontScale="77500" lnSpcReduction="20000"/>
          </a:bodyPr>
          <a:lstStyle/>
          <a:p>
            <a:pPr marL="85725" indent="0">
              <a:buNone/>
              <a:defRPr/>
            </a:pPr>
            <a:r>
              <a:rPr lang="nl-BE" sz="4600" b="1" dirty="0"/>
              <a:t>2. Studies spreiden</a:t>
            </a:r>
          </a:p>
          <a:p>
            <a:pPr marL="85725" indent="0">
              <a:buNone/>
              <a:defRPr/>
            </a:pPr>
            <a:endParaRPr lang="nl-BE" sz="4200" b="1" dirty="0"/>
          </a:p>
          <a:p>
            <a:pPr marL="457200" lvl="1" indent="0">
              <a:buFontTx/>
              <a:buNone/>
              <a:defRPr/>
            </a:pPr>
            <a:r>
              <a:rPr lang="nl-BE" sz="4200" dirty="0"/>
              <a:t>Diplomacontract via </a:t>
            </a:r>
            <a:r>
              <a:rPr lang="nl-BE" sz="4200" b="1" u="sng" dirty="0"/>
              <a:t>deeltijds modeltraject </a:t>
            </a:r>
            <a:r>
              <a:rPr lang="nl-BE" sz="4200" dirty="0"/>
              <a:t>(vast traject)</a:t>
            </a:r>
          </a:p>
          <a:p>
            <a:pPr marL="1305775" lvl="2" indent="0">
              <a:buNone/>
              <a:defRPr/>
            </a:pPr>
            <a:r>
              <a:rPr lang="nl-BE" sz="4200" dirty="0"/>
              <a:t>Schakeljaar: 62 SP</a:t>
            </a:r>
          </a:p>
          <a:p>
            <a:pPr lvl="3">
              <a:defRPr/>
            </a:pPr>
            <a:r>
              <a:rPr lang="nl-BE" sz="4200" dirty="0"/>
              <a:t>34 SP in jaar 1 van schakel (zie kolom MT2 op slide 21) </a:t>
            </a:r>
          </a:p>
          <a:p>
            <a:pPr lvl="3">
              <a:defRPr/>
            </a:pPr>
            <a:r>
              <a:rPr lang="nl-BE" sz="4200" dirty="0"/>
              <a:t>28 SP in jaar 2 van schakel (zie kolom MT2 op slide 21) </a:t>
            </a:r>
          </a:p>
          <a:p>
            <a:pPr lvl="3">
              <a:defRPr/>
            </a:pPr>
            <a:endParaRPr lang="nl-BE" sz="4200" dirty="0"/>
          </a:p>
          <a:p>
            <a:pPr marL="1305775" lvl="2" indent="0">
              <a:buNone/>
              <a:defRPr/>
            </a:pPr>
            <a:r>
              <a:rPr lang="nl-BE" sz="4200" dirty="0"/>
              <a:t>Masterjaar: 60 SP</a:t>
            </a:r>
          </a:p>
          <a:p>
            <a:pPr lvl="3">
              <a:defRPr/>
            </a:pPr>
            <a:r>
              <a:rPr lang="nl-BE" sz="4200" dirty="0"/>
              <a:t>30 SP in jaar 1 van master (zie kolom MT2 op slide 22) </a:t>
            </a:r>
          </a:p>
          <a:p>
            <a:pPr lvl="3">
              <a:defRPr/>
            </a:pPr>
            <a:r>
              <a:rPr lang="nl-BE" sz="4200" dirty="0"/>
              <a:t>30 SP in jaar 2 van master (zie kolom MT2 op slide 22)</a:t>
            </a:r>
          </a:p>
          <a:p>
            <a:pPr marL="457200" lvl="1" indent="0">
              <a:buFontTx/>
              <a:buNone/>
              <a:defRPr/>
            </a:pPr>
            <a:endParaRPr lang="nl-BE" sz="2000" dirty="0"/>
          </a:p>
          <a:p>
            <a:pPr marL="457200" lvl="1" indent="0">
              <a:buFontTx/>
              <a:buNone/>
              <a:defRPr/>
            </a:pPr>
            <a:r>
              <a:rPr lang="nl-BE" sz="2000" dirty="0"/>
              <a:t> </a:t>
            </a:r>
            <a:endParaRPr lang="nl-BE" sz="2400" dirty="0"/>
          </a:p>
          <a:p>
            <a:pPr marL="914400" lvl="2" indent="0">
              <a:buFontTx/>
              <a:buNone/>
              <a:defRPr/>
            </a:pPr>
            <a:endParaRPr lang="nl-BE" dirty="0"/>
          </a:p>
          <a:p>
            <a:pPr>
              <a:buNone/>
              <a:defRPr/>
            </a:pPr>
            <a:r>
              <a:rPr lang="nl-BE" sz="2000" dirty="0"/>
              <a:t>		</a:t>
            </a:r>
          </a:p>
          <a:p>
            <a:pPr>
              <a:buNone/>
              <a:defRPr/>
            </a:pPr>
            <a:endParaRPr lang="nl-BE" sz="2000" dirty="0"/>
          </a:p>
          <a:p>
            <a:pPr>
              <a:buNone/>
              <a:defRPr/>
            </a:pPr>
            <a:endParaRPr lang="nl-BE" dirty="0"/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36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981891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797479"/>
            <a:ext cx="16304311" cy="6696000"/>
          </a:xfrm>
        </p:spPr>
        <p:txBody>
          <a:bodyPr>
            <a:normAutofit/>
          </a:bodyPr>
          <a:lstStyle/>
          <a:p>
            <a:pPr marL="85725" indent="0">
              <a:buNone/>
              <a:defRPr/>
            </a:pPr>
            <a:r>
              <a:rPr lang="nl-BE" sz="3900" b="1" dirty="0"/>
              <a:t>3. Studies spreiden</a:t>
            </a:r>
          </a:p>
          <a:p>
            <a:pPr marL="85725" indent="0">
              <a:buNone/>
              <a:defRPr/>
            </a:pPr>
            <a:endParaRPr lang="nl-BE" sz="3600" b="1" dirty="0"/>
          </a:p>
          <a:p>
            <a:pPr marL="457200" lvl="1" indent="0">
              <a:buFontTx/>
              <a:buNone/>
            </a:pPr>
            <a:r>
              <a:rPr lang="nl-BE" altLang="nl-BE" sz="3600" b="1" dirty="0"/>
              <a:t>Heel uitzonderlijk </a:t>
            </a:r>
            <a:r>
              <a:rPr lang="nl-BE" altLang="nl-BE" sz="3600" dirty="0"/>
              <a:t>kan afgeweken worden van een voltijds of deeltijds modeltraject:</a:t>
            </a:r>
          </a:p>
          <a:p>
            <a:pPr marL="457200" lvl="1" indent="0">
              <a:buFontTx/>
              <a:buNone/>
              <a:defRPr/>
            </a:pPr>
            <a:endParaRPr lang="nl-BE" sz="3600" dirty="0"/>
          </a:p>
          <a:p>
            <a:pPr marL="457200" lvl="1" indent="0">
              <a:buFontTx/>
              <a:buNone/>
              <a:defRPr/>
            </a:pPr>
            <a:r>
              <a:rPr lang="nl-BE" sz="3600" dirty="0"/>
              <a:t> Diplomacontract via </a:t>
            </a:r>
            <a:r>
              <a:rPr lang="nl-BE" sz="3600" b="1" u="sng" dirty="0"/>
              <a:t>geïndividualiseerd traject </a:t>
            </a:r>
            <a:r>
              <a:rPr lang="nl-BE" sz="3600" dirty="0"/>
              <a:t>(GIT)</a:t>
            </a:r>
          </a:p>
          <a:p>
            <a:pPr lvl="2">
              <a:defRPr/>
            </a:pPr>
            <a:r>
              <a:rPr lang="nl-BE" sz="3600" dirty="0"/>
              <a:t>Traject op maat</a:t>
            </a:r>
          </a:p>
          <a:p>
            <a:pPr lvl="2">
              <a:defRPr/>
            </a:pPr>
            <a:r>
              <a:rPr lang="nl-BE" sz="3600" dirty="0">
                <a:hlinkClick r:id="rId3"/>
              </a:rPr>
              <a:t>Meer info</a:t>
            </a:r>
            <a:endParaRPr lang="nl-BE" sz="3600" dirty="0"/>
          </a:p>
          <a:p>
            <a:pPr lvl="2">
              <a:defRPr/>
            </a:pPr>
            <a:r>
              <a:rPr lang="nl-BE" sz="3600" dirty="0"/>
              <a:t>Vragen of wens je begeleiding? Neem contact op met de trajectbegeleiders via </a:t>
            </a:r>
            <a:r>
              <a:rPr lang="nl-BE" sz="3600" dirty="0">
                <a:hlinkClick r:id="rId4"/>
              </a:rPr>
              <a:t>traject.ge@ugent.be</a:t>
            </a:r>
            <a:endParaRPr lang="nl-BE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37</a:t>
            </a:fld>
            <a:endParaRPr lang="nl-BE" noProof="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E4F879C-086D-6142-9A65-693C54E4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42" y="567697"/>
            <a:ext cx="15705282" cy="863693"/>
          </a:xfrm>
        </p:spPr>
        <p:txBody>
          <a:bodyPr/>
          <a:lstStyle/>
          <a:p>
            <a:r>
              <a:rPr lang="nl-BE" sz="4000" u="none" dirty="0"/>
              <a:t>Mogelijke studietrajecten</a:t>
            </a:r>
          </a:p>
        </p:txBody>
      </p:sp>
    </p:spTree>
    <p:extLst>
      <p:ext uri="{BB962C8B-B14F-4D97-AF65-F5344CB8AC3E}">
        <p14:creationId xmlns:p14="http://schemas.microsoft.com/office/powerpoint/2010/main" val="1895253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122" y="535092"/>
            <a:ext cx="15705282" cy="863693"/>
          </a:xfrm>
        </p:spPr>
        <p:txBody>
          <a:bodyPr/>
          <a:lstStyle/>
          <a:p>
            <a:r>
              <a:rPr lang="nl-BE" sz="4000" u="none" dirty="0"/>
              <a:t>Voorbereiden op opleiding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83122" y="1692985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altLang="nl-BE" sz="3600" dirty="0"/>
              <a:t>Introductiemoment 19 september 2023</a:t>
            </a:r>
          </a:p>
          <a:p>
            <a:pPr marL="85725" indent="0">
              <a:buNone/>
            </a:pPr>
            <a:r>
              <a:rPr lang="nl-BE" altLang="nl-BE" sz="3600" dirty="0"/>
              <a:t>Campus UZ, Auditorium A, ingang 42</a:t>
            </a:r>
          </a:p>
          <a:p>
            <a:endParaRPr lang="nl-BE" altLang="nl-BE" sz="5400" b="1" dirty="0"/>
          </a:p>
          <a:p>
            <a:endParaRPr lang="nl-BE" altLang="nl-BE" sz="5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637817" y="8812678"/>
            <a:ext cx="921880" cy="519289"/>
          </a:xfrm>
        </p:spPr>
        <p:txBody>
          <a:bodyPr/>
          <a:lstStyle/>
          <a:p>
            <a:fld id="{7AE184E0-0BD4-4705-A12B-9B71DDE63301}" type="slidenum">
              <a:rPr lang="nl-BE" noProof="0" smtClean="0"/>
              <a:t>38</a:t>
            </a:fld>
            <a:endParaRPr lang="nl-BE" noProof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634679"/>
              </p:ext>
            </p:extLst>
          </p:nvPr>
        </p:nvGraphicFramePr>
        <p:xfrm>
          <a:off x="2278506" y="3652831"/>
          <a:ext cx="13820252" cy="42352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8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237">
                <a:tc>
                  <a:txBody>
                    <a:bodyPr/>
                    <a:lstStyle/>
                    <a:p>
                      <a:r>
                        <a:rPr lang="nl-BE" sz="320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13u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dirty="0">
                          <a:latin typeface="UGent Panno Text" pitchFamily="50" charset="0"/>
                        </a:rPr>
                        <a:t>Info</a:t>
                      </a:r>
                      <a:r>
                        <a:rPr lang="nl-BE" sz="3200" baseline="0" dirty="0">
                          <a:latin typeface="UGent Panno Text" pitchFamily="50" charset="0"/>
                        </a:rPr>
                        <a:t> voor rechtstreekse instromers</a:t>
                      </a:r>
                      <a:endParaRPr lang="nl-BE" sz="3200" dirty="0">
                        <a:latin typeface="UGent Panno Text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14u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320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Algemene info over de opleiding (idem infodag)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372">
                <a:tc>
                  <a:txBody>
                    <a:bodyPr/>
                    <a:lstStyle/>
                    <a:p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14u40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Praktische info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15u10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b="0" kern="1200" dirty="0">
                          <a:solidFill>
                            <a:schemeClr val="tx1"/>
                          </a:solidFill>
                          <a:latin typeface="UGent Panno Text" pitchFamily="50" charset="0"/>
                          <a:ea typeface="+mn-ea"/>
                          <a:cs typeface="+mn-cs"/>
                        </a:rPr>
                        <a:t>Info duurzaam@UGent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15u20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Info door studentenvertegenwoordigers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b="0" dirty="0">
                          <a:latin typeface="UGent Panno Text" pitchFamily="50" charset="0"/>
                        </a:rPr>
                        <a:t>15u50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Rondleiding op campus door studentenvertegenwoordigers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3200" b="0" dirty="0">
                          <a:latin typeface="UGent Panno Text" pitchFamily="50" charset="0"/>
                        </a:rPr>
                        <a:t>16u20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3200" b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Vrijblijvende kennismakingsactiviteit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623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087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18" y="712071"/>
            <a:ext cx="15705282" cy="863693"/>
          </a:xfrm>
        </p:spPr>
        <p:txBody>
          <a:bodyPr/>
          <a:lstStyle/>
          <a:p>
            <a:r>
              <a:rPr lang="nl-BE" sz="4000" u="none" dirty="0"/>
              <a:t>Voorbereiden op opleiding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2089308"/>
            <a:ext cx="15699575" cy="66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Online vakantiecursus wiskunde ‘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Maths</a:t>
            </a: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 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for</a:t>
            </a: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 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stats</a:t>
            </a: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’</a:t>
            </a:r>
            <a:endParaRPr lang="nl-BE" sz="39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BE" sz="39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Preparing English 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3"/>
              </a:rPr>
              <a:t>for</a:t>
            </a: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 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3"/>
              </a:rPr>
              <a:t>academic</a:t>
            </a:r>
            <a:r>
              <a:rPr lang="nl-BE" sz="39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 </a:t>
            </a:r>
            <a:r>
              <a:rPr lang="nl-BE" sz="3900" dirty="0" err="1">
                <a:solidFill>
                  <a:schemeClr val="accent1">
                    <a:lumMod val="75000"/>
                  </a:schemeClr>
                </a:solidFill>
                <a:hlinkClick r:id="rId3"/>
              </a:rPr>
              <a:t>purposes</a:t>
            </a:r>
            <a:endParaRPr lang="nl-BE" sz="39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39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04112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</a:t>
            </a:fld>
            <a:endParaRPr lang="nl-BE" noProof="0" dirty="0"/>
          </a:p>
        </p:txBody>
      </p:sp>
      <p:grpSp>
        <p:nvGrpSpPr>
          <p:cNvPr id="5" name="Groep 4"/>
          <p:cNvGrpSpPr/>
          <p:nvPr/>
        </p:nvGrpSpPr>
        <p:grpSpPr>
          <a:xfrm>
            <a:off x="3031473" y="1571117"/>
            <a:ext cx="12053434" cy="5267181"/>
            <a:chOff x="468313" y="1628775"/>
            <a:chExt cx="8667417" cy="3623901"/>
          </a:xfrm>
        </p:grpSpPr>
        <p:pic>
          <p:nvPicPr>
            <p:cNvPr id="6" name="Picture 3" descr="childhood obes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628775"/>
              <a:ext cx="2160587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depress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180" y="1628775"/>
              <a:ext cx="1860550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8" descr="HIV-AIDS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471" y="3671526"/>
              <a:ext cx="1584325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E33F3B2-EB20-A644-A493-F91E6F334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06" y="4742798"/>
            <a:ext cx="40894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8B5D8-4467-4A4F-935A-179829B3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823" y="1685619"/>
            <a:ext cx="3871519" cy="2686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D4675A-FE2D-1E47-ABE1-91243867D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1161" y="5689232"/>
            <a:ext cx="4617682" cy="229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70375-4D86-F046-9DF8-F98D74266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823" y="7419030"/>
            <a:ext cx="34925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00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306" y="851844"/>
            <a:ext cx="15705282" cy="863693"/>
          </a:xfrm>
        </p:spPr>
        <p:txBody>
          <a:bodyPr/>
          <a:lstStyle/>
          <a:p>
            <a:r>
              <a:rPr lang="nl-BE" sz="4000" u="none" dirty="0"/>
              <a:t>Studiekosten en financiële steun: sociale dienst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9100" y="2252703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  <a:defRPr/>
            </a:pPr>
            <a:r>
              <a:rPr lang="nl-BE" sz="3600" dirty="0"/>
              <a:t>Contacteer de </a:t>
            </a:r>
            <a:r>
              <a:rPr lang="nl-BE" sz="3600" b="1" dirty="0"/>
              <a:t>sociale dienst </a:t>
            </a:r>
            <a:r>
              <a:rPr lang="nl-BE" sz="3600" dirty="0"/>
              <a:t>voor: </a:t>
            </a:r>
          </a:p>
          <a:p>
            <a:pPr lvl="1">
              <a:defRPr/>
            </a:pPr>
            <a:r>
              <a:rPr lang="nl-BE" sz="3600" dirty="0"/>
              <a:t>studiekosten</a:t>
            </a:r>
          </a:p>
          <a:p>
            <a:pPr lvl="1">
              <a:defRPr/>
            </a:pPr>
            <a:r>
              <a:rPr lang="nl-BE" sz="3600" dirty="0"/>
              <a:t>financiële steun</a:t>
            </a:r>
          </a:p>
          <a:p>
            <a:pPr lvl="1">
              <a:defRPr/>
            </a:pPr>
            <a:r>
              <a:rPr lang="nl-BE" sz="3600" dirty="0"/>
              <a:t>studentenstatuut</a:t>
            </a:r>
          </a:p>
          <a:p>
            <a:pPr lvl="1">
              <a:defRPr/>
            </a:pPr>
            <a:r>
              <a:rPr lang="nl-BE" sz="3600" dirty="0"/>
              <a:t>…</a:t>
            </a:r>
          </a:p>
          <a:p>
            <a:pPr lvl="1">
              <a:defRPr/>
            </a:pPr>
            <a:endParaRPr lang="nl-BE" sz="3600" dirty="0"/>
          </a:p>
          <a:p>
            <a:pPr marL="85725" indent="0">
              <a:buNone/>
              <a:defRPr/>
            </a:pPr>
            <a:r>
              <a:rPr lang="nl-BE" sz="3200" dirty="0">
                <a:hlinkClick r:id="rId2"/>
              </a:rPr>
              <a:t>Meer info sociale dienst</a:t>
            </a:r>
            <a:endParaRPr lang="nl-BE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40</a:t>
            </a:fld>
            <a:endParaRPr lang="nl-BE" noProof="0" dirty="0"/>
          </a:p>
        </p:txBody>
      </p:sp>
      <p:sp>
        <p:nvSpPr>
          <p:cNvPr id="5" name="Rectangle 4"/>
          <p:cNvSpPr/>
          <p:nvPr/>
        </p:nvSpPr>
        <p:spPr>
          <a:xfrm>
            <a:off x="1789135" y="6775271"/>
            <a:ext cx="5508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dirty="0">
                <a:latin typeface="UGent Panno Text" pitchFamily="50" charset="0"/>
                <a:hlinkClick r:id="rId3"/>
              </a:rPr>
              <a:t>Video werking sociale dienst </a:t>
            </a:r>
          </a:p>
        </p:txBody>
      </p:sp>
    </p:spTree>
    <p:extLst>
      <p:ext uri="{BB962C8B-B14F-4D97-AF65-F5344CB8AC3E}">
        <p14:creationId xmlns:p14="http://schemas.microsoft.com/office/powerpoint/2010/main" val="110116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574618"/>
            <a:ext cx="15705282" cy="863693"/>
          </a:xfrm>
        </p:spPr>
        <p:txBody>
          <a:bodyPr/>
          <a:lstStyle/>
          <a:p>
            <a:r>
              <a:rPr lang="nl-BE" sz="4000" u="none" dirty="0"/>
              <a:t>Studiekosten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59179" y="1709775"/>
            <a:ext cx="15699575" cy="6696000"/>
          </a:xfrm>
        </p:spPr>
        <p:txBody>
          <a:bodyPr>
            <a:noAutofit/>
          </a:bodyPr>
          <a:lstStyle/>
          <a:p>
            <a:pPr marL="85725" indent="0">
              <a:buNone/>
              <a:defRPr/>
            </a:pPr>
            <a:r>
              <a:rPr lang="nl-BE" sz="2800" b="1" dirty="0"/>
              <a:t>Schatting van kosten schakeljaar</a:t>
            </a:r>
            <a:r>
              <a:rPr lang="nl-BE" sz="2800" dirty="0"/>
              <a:t>: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Boeken: 552 euro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Cursussen: 5 euro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Printkosten (slides, artikels,…): 150 euro</a:t>
            </a:r>
          </a:p>
          <a:p>
            <a:pPr marL="85725" indent="0">
              <a:buNone/>
              <a:defRPr/>
            </a:pPr>
            <a:r>
              <a:rPr lang="nl-BE" sz="2800" b="1" dirty="0"/>
              <a:t>	 Totaal = ongeveer 707 euro</a:t>
            </a:r>
          </a:p>
          <a:p>
            <a:pPr>
              <a:buFontTx/>
              <a:buChar char="-"/>
              <a:defRPr/>
            </a:pPr>
            <a:endParaRPr lang="nl-BE" sz="2800" dirty="0"/>
          </a:p>
          <a:p>
            <a:pPr marL="85725" indent="0">
              <a:buNone/>
              <a:defRPr/>
            </a:pPr>
            <a:r>
              <a:rPr lang="nl-BE" sz="2800" b="1" dirty="0"/>
              <a:t>Schatting kosten masterjaar</a:t>
            </a:r>
            <a:r>
              <a:rPr lang="nl-BE" sz="2800" dirty="0"/>
              <a:t>: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Boeken: 192 euro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Printkosten (slides, artikels,…): 140 euro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Verplaatsingskosten studiedag: 20 euro</a:t>
            </a:r>
          </a:p>
          <a:p>
            <a:pPr>
              <a:buFontTx/>
              <a:buChar char="-"/>
              <a:defRPr/>
            </a:pPr>
            <a:r>
              <a:rPr lang="nl-BE" sz="2800" dirty="0"/>
              <a:t>Verplaatsingskosten stage: afhankelijk van stageplaats</a:t>
            </a:r>
          </a:p>
          <a:p>
            <a:pPr marL="85725" indent="0">
              <a:buNone/>
              <a:defRPr/>
            </a:pPr>
            <a:r>
              <a:rPr lang="nl-BE" sz="2800" b="1" dirty="0"/>
              <a:t>	 Totaal = ongeveer 332 euro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41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971124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671" y="837323"/>
            <a:ext cx="15705282" cy="863693"/>
          </a:xfrm>
        </p:spPr>
        <p:txBody>
          <a:bodyPr/>
          <a:lstStyle/>
          <a:p>
            <a:r>
              <a:rPr lang="nl-BE" sz="4000" u="none" dirty="0"/>
              <a:t>Bijzonder statuut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86413" y="2062264"/>
            <a:ext cx="15699575" cy="5719864"/>
          </a:xfrm>
        </p:spPr>
        <p:txBody>
          <a:bodyPr>
            <a:normAutofit fontScale="92500" lnSpcReduction="20000"/>
          </a:bodyPr>
          <a:lstStyle/>
          <a:p>
            <a:r>
              <a:rPr lang="nl-BE" altLang="nl-BE" sz="3500" dirty="0"/>
              <a:t>studenten met functiebeperking</a:t>
            </a:r>
          </a:p>
          <a:p>
            <a:r>
              <a:rPr lang="nl-BE" altLang="nl-BE" sz="3500" dirty="0"/>
              <a:t>topsporters</a:t>
            </a:r>
          </a:p>
          <a:p>
            <a:r>
              <a:rPr lang="nl-BE" altLang="nl-BE" sz="3500" dirty="0"/>
              <a:t>student ondernemer</a:t>
            </a:r>
          </a:p>
          <a:p>
            <a:r>
              <a:rPr lang="nl-BE" altLang="nl-BE" sz="3500" dirty="0"/>
              <a:t>professionele kunstbeoefenaar</a:t>
            </a:r>
          </a:p>
          <a:p>
            <a:r>
              <a:rPr lang="nl-BE" altLang="nl-BE" sz="3500" dirty="0"/>
              <a:t>mandaat in een centraal bestuurs- of adviesorgaan</a:t>
            </a:r>
          </a:p>
          <a:p>
            <a:r>
              <a:rPr lang="nl-BE" altLang="nl-BE" sz="3500" dirty="0"/>
              <a:t>uitzonderlijke sociale of individuele omstandigheden</a:t>
            </a:r>
          </a:p>
          <a:p>
            <a:r>
              <a:rPr lang="nl-BE" altLang="nl-BE" sz="3500" dirty="0"/>
              <a:t>werkstudentenstatuut</a:t>
            </a:r>
          </a:p>
          <a:p>
            <a:endParaRPr lang="nl-BE" altLang="nl-BE" sz="3500" dirty="0">
              <a:solidFill>
                <a:srgbClr val="FF0000"/>
              </a:solidFill>
            </a:endParaRPr>
          </a:p>
          <a:p>
            <a:endParaRPr lang="nl-BE" altLang="nl-BE" sz="3500" dirty="0"/>
          </a:p>
          <a:p>
            <a:pPr marL="0" indent="0">
              <a:buNone/>
            </a:pPr>
            <a:r>
              <a:rPr lang="nl-BE" altLang="nl-BE" sz="3500" dirty="0">
                <a:hlinkClick r:id="rId2"/>
              </a:rPr>
              <a:t>Meer info</a:t>
            </a:r>
            <a:endParaRPr lang="nl-BE" altLang="nl-BE" sz="3500" dirty="0"/>
          </a:p>
          <a:p>
            <a:pPr marL="0" indent="0">
              <a:buNone/>
            </a:pPr>
            <a:r>
              <a:rPr lang="nl-BE" altLang="nl-BE" sz="3500" dirty="0"/>
              <a:t>opgelet: bij aanvang van semester aanvraag indienen!</a:t>
            </a:r>
          </a:p>
          <a:p>
            <a:pPr>
              <a:defRPr/>
            </a:pP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42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347634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285608"/>
            <a:ext cx="15705282" cy="863693"/>
          </a:xfrm>
        </p:spPr>
        <p:txBody>
          <a:bodyPr/>
          <a:lstStyle/>
          <a:p>
            <a:r>
              <a:rPr lang="nl-BE" sz="4000" u="none" dirty="0"/>
              <a:t>Student ondernemer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43</a:t>
            </a:fld>
            <a:endParaRPr lang="nl-BE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B3D7C-A929-43D0-971D-962969F6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631" y="538958"/>
            <a:ext cx="9035769" cy="34520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4728F1-E4DD-4469-A38F-CFC5677D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25" y="1315395"/>
            <a:ext cx="15699575" cy="6696000"/>
          </a:xfrm>
        </p:spPr>
        <p:txBody>
          <a:bodyPr/>
          <a:lstStyle/>
          <a:p>
            <a:pPr marL="85725" indent="0">
              <a:buNone/>
            </a:pPr>
            <a:r>
              <a:rPr lang="nl-BE" sz="4400" b="1" dirty="0"/>
              <a:t>do.ugent.be</a:t>
            </a:r>
            <a:endParaRPr lang="nl-BE" b="1" dirty="0"/>
          </a:p>
          <a:p>
            <a:pPr marL="85725" indent="0">
              <a:buNone/>
            </a:pPr>
            <a:endParaRPr lang="nl-BE" sz="5400" u="sng" dirty="0"/>
          </a:p>
          <a:p>
            <a:pPr>
              <a:buFontTx/>
              <a:buChar char="-"/>
            </a:pPr>
            <a:r>
              <a:rPr lang="nl-BE" sz="3200" dirty="0"/>
              <a:t>tips: hoe ga ik van start?</a:t>
            </a:r>
          </a:p>
          <a:p>
            <a:pPr>
              <a:buFontTx/>
              <a:buChar char="-"/>
            </a:pPr>
            <a:r>
              <a:rPr lang="nl-BE" sz="3200" dirty="0" err="1"/>
              <a:t>Inspirational</a:t>
            </a:r>
            <a:r>
              <a:rPr lang="nl-BE" sz="3200" dirty="0"/>
              <a:t> events</a:t>
            </a:r>
          </a:p>
          <a:p>
            <a:pPr>
              <a:buFontTx/>
              <a:buChar char="-"/>
            </a:pPr>
            <a:r>
              <a:rPr lang="nl-BE" sz="3200" dirty="0"/>
              <a:t>Workshops</a:t>
            </a:r>
          </a:p>
          <a:p>
            <a:pPr>
              <a:buFontTx/>
              <a:buChar char="-"/>
            </a:pPr>
            <a:r>
              <a:rPr lang="nl-BE" sz="3200" dirty="0"/>
              <a:t>Innovatie bootcamps</a:t>
            </a:r>
          </a:p>
          <a:p>
            <a:pPr>
              <a:buFontTx/>
              <a:buChar char="-"/>
            </a:pPr>
            <a:r>
              <a:rPr lang="nl-BE" sz="3200" dirty="0"/>
              <a:t>Pitch events</a:t>
            </a:r>
          </a:p>
          <a:p>
            <a:pPr marL="85725" indent="0">
              <a:buNone/>
            </a:pPr>
            <a:endParaRPr lang="nl-BE" dirty="0"/>
          </a:p>
          <a:p>
            <a:pPr marL="85725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1628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804897"/>
            <a:ext cx="15705282" cy="863693"/>
          </a:xfrm>
        </p:spPr>
        <p:txBody>
          <a:bodyPr/>
          <a:lstStyle/>
          <a:p>
            <a:r>
              <a:rPr lang="nl-BE" sz="4000" u="none" dirty="0"/>
              <a:t>Aanspreekpunt student en functiebeperking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41532" y="2252703"/>
            <a:ext cx="15699575" cy="6696000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endParaRPr lang="nl-BE" sz="1000" dirty="0"/>
          </a:p>
          <a:p>
            <a:pPr marL="85725" indent="0">
              <a:buNone/>
              <a:defRPr/>
            </a:pPr>
            <a:r>
              <a:rPr lang="nl-BE" sz="3200" dirty="0"/>
              <a:t>Voorziet aanbod van </a:t>
            </a:r>
            <a:r>
              <a:rPr lang="nl-BE" sz="3200" dirty="0" err="1"/>
              <a:t>onderwijsgerelateerde</a:t>
            </a:r>
            <a:r>
              <a:rPr lang="nl-BE" sz="3200" dirty="0"/>
              <a:t> en niet-</a:t>
            </a:r>
            <a:r>
              <a:rPr lang="nl-BE" sz="3200" dirty="0" err="1"/>
              <a:t>onderwijsgerelateerde</a:t>
            </a:r>
            <a:r>
              <a:rPr lang="nl-BE" sz="3200" dirty="0"/>
              <a:t> activiteiten</a:t>
            </a:r>
          </a:p>
          <a:p>
            <a:pPr lvl="1">
              <a:defRPr/>
            </a:pPr>
            <a:r>
              <a:rPr lang="nl-BE" sz="3200" dirty="0"/>
              <a:t>persoonlijke assistentie voorzien</a:t>
            </a:r>
          </a:p>
          <a:p>
            <a:pPr lvl="1">
              <a:defRPr/>
            </a:pPr>
            <a:r>
              <a:rPr lang="nl-BE" sz="3200" dirty="0"/>
              <a:t>haalbaarheid van studies aftoetsen</a:t>
            </a:r>
          </a:p>
          <a:p>
            <a:pPr lvl="1">
              <a:defRPr/>
            </a:pPr>
            <a:r>
              <a:rPr lang="nl-BE" sz="3200" dirty="0"/>
              <a:t>attestering van functiebeperking</a:t>
            </a:r>
          </a:p>
          <a:p>
            <a:pPr lvl="1">
              <a:defRPr/>
            </a:pPr>
            <a:r>
              <a:rPr lang="nl-BE" sz="3200" dirty="0"/>
              <a:t>aangepaste pedagogische begeleiding voorzien</a:t>
            </a:r>
          </a:p>
          <a:p>
            <a:pPr lvl="1">
              <a:defRPr/>
            </a:pPr>
            <a:r>
              <a:rPr lang="nl-BE" sz="3200" dirty="0"/>
              <a:t>…</a:t>
            </a:r>
          </a:p>
          <a:p>
            <a:pPr marL="457200" lvl="1" indent="0">
              <a:buNone/>
              <a:defRPr/>
            </a:pPr>
            <a:endParaRPr lang="nl-BE" sz="2000" dirty="0"/>
          </a:p>
          <a:p>
            <a:pPr marL="85725" indent="0">
              <a:buNone/>
              <a:defRPr/>
            </a:pPr>
            <a:r>
              <a:rPr lang="nl-BE" sz="3600" dirty="0">
                <a:hlinkClick r:id="rId2"/>
              </a:rPr>
              <a:t>Meer info</a:t>
            </a:r>
            <a:endParaRPr lang="nl-BE" sz="2800" dirty="0"/>
          </a:p>
          <a:p>
            <a:pPr>
              <a:defRPr/>
            </a:pPr>
            <a:endParaRPr lang="nl-BE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44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65145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5761" y="647437"/>
            <a:ext cx="15705282" cy="863693"/>
          </a:xfrm>
        </p:spPr>
        <p:txBody>
          <a:bodyPr/>
          <a:lstStyle/>
          <a:p>
            <a:r>
              <a:rPr lang="nl-BE" sz="4000" u="none" dirty="0"/>
              <a:t>organisatie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816934"/>
            <a:ext cx="15699575" cy="6696000"/>
          </a:xfrm>
        </p:spPr>
        <p:txBody>
          <a:bodyPr>
            <a:normAutofit/>
          </a:bodyPr>
          <a:lstStyle/>
          <a:p>
            <a:pPr lvl="1"/>
            <a:r>
              <a:rPr lang="nl-BE" sz="3200" dirty="0"/>
              <a:t>Introductiemoment: 19 september (13u/14u- 17u30)</a:t>
            </a:r>
          </a:p>
          <a:p>
            <a:pPr lvl="1"/>
            <a:r>
              <a:rPr lang="nl-BE" altLang="nl-BE" sz="3200" dirty="0"/>
              <a:t>Start: maandag 25 september </a:t>
            </a:r>
          </a:p>
          <a:p>
            <a:pPr lvl="1"/>
            <a:r>
              <a:rPr lang="nl-BE" altLang="nl-BE" sz="3200" dirty="0"/>
              <a:t>1° semester: </a:t>
            </a:r>
          </a:p>
          <a:p>
            <a:pPr lvl="2"/>
            <a:r>
              <a:rPr lang="nl-BE" altLang="nl-BE" sz="3200" dirty="0"/>
              <a:t>Lessen: 25 september 2023 tem zaterdag 16 december 2023</a:t>
            </a:r>
          </a:p>
          <a:p>
            <a:pPr lvl="2"/>
            <a:r>
              <a:rPr lang="nl-BE" altLang="nl-BE" sz="3200" dirty="0"/>
              <a:t>Examenperiode: 8 januari 2023 tot 3 februari 2024</a:t>
            </a:r>
          </a:p>
          <a:p>
            <a:pPr lvl="1"/>
            <a:r>
              <a:rPr lang="nl-BE" altLang="nl-BE" sz="3200" dirty="0"/>
              <a:t>2° semester: </a:t>
            </a:r>
          </a:p>
          <a:p>
            <a:pPr lvl="2"/>
            <a:r>
              <a:rPr lang="nl-BE" altLang="nl-BE" sz="3200" dirty="0"/>
              <a:t>Lessen: 12 februari 2024 tem 18 mei 2024</a:t>
            </a:r>
          </a:p>
          <a:p>
            <a:pPr lvl="2"/>
            <a:r>
              <a:rPr lang="nl-BE" altLang="nl-BE" sz="3200" dirty="0"/>
              <a:t>Examenperiode: 27 mei 2024 tem 6 juli 2024</a:t>
            </a:r>
          </a:p>
          <a:p>
            <a:pPr marL="85725" indent="0">
              <a:buNone/>
            </a:pPr>
            <a:endParaRPr lang="nl-BE" sz="3200" dirty="0"/>
          </a:p>
          <a:p>
            <a:pPr marL="85725" indent="0">
              <a:buNone/>
            </a:pPr>
            <a:r>
              <a:rPr lang="nl-BE" sz="3200" dirty="0">
                <a:hlinkClick r:id="rId2"/>
              </a:rPr>
              <a:t>Academische kalender</a:t>
            </a:r>
            <a:endParaRPr lang="nl-BE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951248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562275"/>
            <a:ext cx="15705282" cy="863693"/>
          </a:xfrm>
        </p:spPr>
        <p:txBody>
          <a:bodyPr/>
          <a:lstStyle/>
          <a:p>
            <a:r>
              <a:rPr lang="nl-BE" sz="4000" u="none" dirty="0"/>
              <a:t>Lesrooster schakeljaar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77127" y="1799020"/>
            <a:ext cx="15794421" cy="6987939"/>
          </a:xfrm>
        </p:spPr>
        <p:txBody>
          <a:bodyPr/>
          <a:lstStyle/>
          <a:p>
            <a:pPr marL="85725" indent="0">
              <a:buNone/>
            </a:pPr>
            <a:r>
              <a:rPr lang="nl-BE" sz="3600" dirty="0"/>
              <a:t>1e semester: onder voorbehoud</a:t>
            </a:r>
          </a:p>
          <a:p>
            <a:endParaRPr lang="nl-BE" dirty="0">
              <a:solidFill>
                <a:srgbClr val="FF0000"/>
              </a:solidFill>
            </a:endParaRPr>
          </a:p>
          <a:p>
            <a:endParaRPr lang="nl-BE" dirty="0">
              <a:solidFill>
                <a:srgbClr val="FF0000"/>
              </a:solidFill>
            </a:endParaRPr>
          </a:p>
          <a:p>
            <a:endParaRPr lang="nl-BE" dirty="0">
              <a:solidFill>
                <a:srgbClr val="FF0000"/>
              </a:solidFill>
            </a:endParaRPr>
          </a:p>
          <a:p>
            <a:endParaRPr lang="nl-BE" sz="3600" dirty="0">
              <a:solidFill>
                <a:srgbClr val="FF0000"/>
              </a:solidFill>
            </a:endParaRPr>
          </a:p>
          <a:p>
            <a:pPr marL="85725" indent="0">
              <a:buNone/>
            </a:pPr>
            <a:r>
              <a:rPr lang="nl-BE" sz="3600" dirty="0"/>
              <a:t>2e semester: onder voorbehoud</a:t>
            </a:r>
          </a:p>
          <a:p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46</a:t>
            </a:fld>
            <a:endParaRPr lang="nl-BE" noProof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267878" y="2606348"/>
          <a:ext cx="11559118" cy="2415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4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4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Maandag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8u30</a:t>
                      </a:r>
                      <a:r>
                        <a:rPr lang="nl-BE" baseline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 tot 19u</a:t>
                      </a:r>
                      <a:endParaRPr lang="nl-BE" dirty="0">
                        <a:solidFill>
                          <a:schemeClr val="tx1"/>
                        </a:solidFill>
                        <a:latin typeface="UGent Panno Text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Dinsdag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10u tot 13u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528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Woensdag</a:t>
                      </a:r>
                      <a:endParaRPr lang="nl-BE" dirty="0">
                        <a:latin typeface="UGent Panno Text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11u30 tot 13u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7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Donderdag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10u tot 16u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Vrijdag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8u30 tot 13u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8745"/>
              </p:ext>
            </p:extLst>
          </p:nvPr>
        </p:nvGraphicFramePr>
        <p:xfrm>
          <a:off x="2357216" y="6434251"/>
          <a:ext cx="11559118" cy="1444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Maandag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8u30 </a:t>
                      </a:r>
                      <a:r>
                        <a:rPr lang="nl-BE" baseline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tot 19u</a:t>
                      </a:r>
                      <a:endParaRPr lang="nl-BE" dirty="0">
                        <a:solidFill>
                          <a:schemeClr val="tx1"/>
                        </a:solidFill>
                        <a:latin typeface="UGent Panno Text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Dinsdag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13u tot 16u30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Woensdag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8u30 tot 19u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533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661309"/>
            <a:ext cx="15705282" cy="863693"/>
          </a:xfrm>
        </p:spPr>
        <p:txBody>
          <a:bodyPr/>
          <a:lstStyle/>
          <a:p>
            <a:r>
              <a:rPr lang="nl-BE" sz="4000" u="none" dirty="0"/>
              <a:t>Lesrooster masterjaar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3865" y="1964444"/>
            <a:ext cx="15699575" cy="6696000"/>
          </a:xfrm>
        </p:spPr>
        <p:txBody>
          <a:bodyPr/>
          <a:lstStyle/>
          <a:p>
            <a:pPr marL="85725" indent="0">
              <a:buNone/>
            </a:pPr>
            <a:r>
              <a:rPr lang="nl-BE" sz="3600" dirty="0"/>
              <a:t>1e semester: onder voorbehoud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85725" indent="0">
              <a:buNone/>
            </a:pPr>
            <a:endParaRPr lang="nl-BE" sz="3600" dirty="0"/>
          </a:p>
          <a:p>
            <a:pPr marL="85725" indent="0">
              <a:buNone/>
            </a:pPr>
            <a:r>
              <a:rPr lang="nl-BE" sz="3600" dirty="0"/>
              <a:t>2e semester: onder voorbehoud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47</a:t>
            </a:fld>
            <a:endParaRPr lang="nl-BE" noProof="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06565"/>
              </p:ext>
            </p:extLst>
          </p:nvPr>
        </p:nvGraphicFramePr>
        <p:xfrm>
          <a:off x="2053865" y="2742534"/>
          <a:ext cx="11559118" cy="240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Maandag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13u</a:t>
                      </a:r>
                      <a:r>
                        <a:rPr lang="nl-BE" baseline="0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 tot 19u</a:t>
                      </a:r>
                      <a:endParaRPr lang="nl-BE" dirty="0">
                        <a:solidFill>
                          <a:schemeClr val="tx1"/>
                        </a:solidFill>
                        <a:latin typeface="UGent Panno Text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Dinsdag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van 10u tot 17u30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woensdag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chemeClr val="tx1"/>
                          </a:solidFill>
                          <a:latin typeface="UGent Panno Text" pitchFamily="50" charset="0"/>
                        </a:rPr>
                        <a:t>uitzonderlijk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Donderdag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van 8u30 tot 16u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Vrijdag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8u30 tot 11u30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117152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792011"/>
              </p:ext>
            </p:extLst>
          </p:nvPr>
        </p:nvGraphicFramePr>
        <p:xfrm>
          <a:off x="2084236" y="6734108"/>
          <a:ext cx="11528747" cy="1926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Maandag (tot aan paasvakantie)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13u-16u (soms vanaf 8u30)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66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>
                          <a:latin typeface="UGent Panno Text" pitchFamily="50" charset="0"/>
                        </a:rPr>
                        <a:t>Dinsdag (tot aan paasvakantie)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13u-16u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64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Donderdag (tot aan paasvakantie)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van 8u30 tot 16u/ 17u30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latin typeface="UGent Panno Text" pitchFamily="50" charset="0"/>
                        </a:rPr>
                        <a:t>3 à 5 dagen per week (totaal 30 dagen)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587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18" y="719684"/>
            <a:ext cx="15705282" cy="863693"/>
          </a:xfrm>
        </p:spPr>
        <p:txBody>
          <a:bodyPr/>
          <a:lstStyle/>
          <a:p>
            <a:r>
              <a:rPr lang="nl-BE" sz="4000" u="none" dirty="0"/>
              <a:t>lesrooster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2512347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4000" dirty="0"/>
              <a:t>Lesmomenten </a:t>
            </a:r>
          </a:p>
          <a:p>
            <a:pPr marL="85725" indent="0">
              <a:buNone/>
            </a:pPr>
            <a:r>
              <a:rPr lang="nl-BE" sz="4000" dirty="0"/>
              <a:t>=&gt; definitief lesrooster uiterlijk </a:t>
            </a:r>
            <a:r>
              <a:rPr lang="nl-BE" sz="4000" b="1" dirty="0"/>
              <a:t>19 september 2023 </a:t>
            </a:r>
            <a:r>
              <a:rPr lang="nl-BE" sz="4000" dirty="0"/>
              <a:t>beschikbaar via persoonlijk lesrooster in oasis (na inschrijving </a:t>
            </a:r>
            <a:r>
              <a:rPr lang="nl-BE" sz="4000" dirty="0" err="1"/>
              <a:t>consulteerbaar</a:t>
            </a:r>
            <a:r>
              <a:rPr lang="nl-BE" sz="4000" dirty="0"/>
              <a:t>)</a:t>
            </a:r>
          </a:p>
          <a:p>
            <a:pPr marL="0" indent="0">
              <a:buNone/>
            </a:pPr>
            <a:endParaRPr lang="nl-BE" sz="3200" dirty="0">
              <a:hlinkClick r:id="rId2"/>
            </a:endParaRPr>
          </a:p>
          <a:p>
            <a:pPr marL="0" indent="0" algn="ctr">
              <a:buNone/>
            </a:pPr>
            <a:r>
              <a:rPr lang="nl-BE" sz="6600" dirty="0"/>
              <a:t>	</a:t>
            </a:r>
          </a:p>
          <a:p>
            <a:endParaRPr lang="nl-BE" sz="6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48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11261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5825" y="536975"/>
            <a:ext cx="15705282" cy="863693"/>
          </a:xfrm>
        </p:spPr>
        <p:txBody>
          <a:bodyPr/>
          <a:lstStyle/>
          <a:p>
            <a:r>
              <a:rPr lang="nl-BE" sz="4000" u="none" dirty="0"/>
              <a:t>Extra lesmomenten in masterjaar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972577"/>
            <a:ext cx="15699575" cy="6696000"/>
          </a:xfrm>
        </p:spPr>
        <p:txBody>
          <a:bodyPr>
            <a:normAutofit/>
          </a:bodyPr>
          <a:lstStyle/>
          <a:p>
            <a:pPr marL="85725" indent="0">
              <a:spcBef>
                <a:spcPct val="0"/>
              </a:spcBef>
              <a:buNone/>
              <a:defRPr/>
            </a:pPr>
            <a:r>
              <a:rPr lang="nl-BE" sz="3600" dirty="0"/>
              <a:t>Interdisciplinaire oefening zorgstrategie (masterjaar): </a:t>
            </a:r>
            <a:r>
              <a:rPr lang="nl-BE" sz="3600" b="1" dirty="0"/>
              <a:t>verplichte aanwezigheid!</a:t>
            </a:r>
          </a:p>
          <a:p>
            <a:pPr marL="857250" lvl="2" indent="0">
              <a:spcBef>
                <a:spcPct val="0"/>
              </a:spcBef>
              <a:buFontTx/>
              <a:buNone/>
              <a:defRPr/>
            </a:pPr>
            <a:endParaRPr lang="nl-BE" sz="3600" b="1" dirty="0"/>
          </a:p>
          <a:p>
            <a:pPr marL="1305775" lvl="2" indent="0">
              <a:buNone/>
            </a:pPr>
            <a:r>
              <a:rPr lang="nl-BE" sz="3600" dirty="0"/>
              <a:t>di 13.02.2024 (19u-21u)</a:t>
            </a:r>
          </a:p>
          <a:p>
            <a:pPr marL="1305775" lvl="2" indent="0">
              <a:buNone/>
            </a:pPr>
            <a:r>
              <a:rPr lang="nl-BE" sz="3600" dirty="0"/>
              <a:t>ma 11.03.2024 (08u30-12u30) </a:t>
            </a:r>
          </a:p>
          <a:p>
            <a:pPr marL="1305775" lvl="2" indent="0">
              <a:buNone/>
            </a:pPr>
            <a:r>
              <a:rPr lang="nl-BE" sz="3600" dirty="0"/>
              <a:t>di 12.03.2024 (08u30-17u)</a:t>
            </a:r>
          </a:p>
          <a:p>
            <a:pPr marL="85725" indent="0">
              <a:buNone/>
            </a:pPr>
            <a:endParaRPr lang="nl-BE" dirty="0"/>
          </a:p>
          <a:p>
            <a:pPr lvl="2">
              <a:spcBef>
                <a:spcPct val="0"/>
              </a:spcBef>
              <a:defRPr/>
            </a:pPr>
            <a:endParaRPr lang="nl-BE" sz="3600" dirty="0">
              <a:solidFill>
                <a:srgbClr val="FF0000"/>
              </a:solidFill>
            </a:endParaRPr>
          </a:p>
          <a:p>
            <a:pPr lvl="2">
              <a:spcBef>
                <a:spcPct val="0"/>
              </a:spcBef>
              <a:defRPr/>
            </a:pPr>
            <a:endParaRPr lang="nl-BE" sz="3600" dirty="0">
              <a:solidFill>
                <a:srgbClr val="FF0000"/>
              </a:solidFill>
            </a:endParaRPr>
          </a:p>
          <a:p>
            <a:pPr marL="1305775" lvl="2" indent="0">
              <a:spcBef>
                <a:spcPct val="0"/>
              </a:spcBef>
              <a:buNone/>
              <a:defRPr/>
            </a:pPr>
            <a:endParaRPr lang="nl-BE" sz="3600" dirty="0"/>
          </a:p>
          <a:p>
            <a:endParaRPr lang="nl-BE" sz="8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49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16511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</a:t>
            </a:fld>
            <a:endParaRPr lang="nl-BE" noProof="0" dirty="0"/>
          </a:p>
        </p:txBody>
      </p:sp>
      <p:grpSp>
        <p:nvGrpSpPr>
          <p:cNvPr id="15" name="Groep 4">
            <a:extLst>
              <a:ext uri="{FF2B5EF4-FFF2-40B4-BE49-F238E27FC236}">
                <a16:creationId xmlns:a16="http://schemas.microsoft.com/office/drawing/2014/main" id="{8424E114-16EF-AE44-960B-49BB03A81257}"/>
              </a:ext>
            </a:extLst>
          </p:cNvPr>
          <p:cNvGrpSpPr/>
          <p:nvPr/>
        </p:nvGrpSpPr>
        <p:grpSpPr>
          <a:xfrm>
            <a:off x="3031473" y="1571117"/>
            <a:ext cx="12053434" cy="5267181"/>
            <a:chOff x="468313" y="1628775"/>
            <a:chExt cx="8667417" cy="3623901"/>
          </a:xfrm>
        </p:grpSpPr>
        <p:pic>
          <p:nvPicPr>
            <p:cNvPr id="16" name="Picture 3" descr="childhood obesity">
              <a:extLst>
                <a:ext uri="{FF2B5EF4-FFF2-40B4-BE49-F238E27FC236}">
                  <a16:creationId xmlns:a16="http://schemas.microsoft.com/office/drawing/2014/main" id="{5DB52215-3E31-214A-9DEA-F44DF407D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628775"/>
              <a:ext cx="2160587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depressie">
              <a:extLst>
                <a:ext uri="{FF2B5EF4-FFF2-40B4-BE49-F238E27FC236}">
                  <a16:creationId xmlns:a16="http://schemas.microsoft.com/office/drawing/2014/main" id="{48605A29-D793-8949-8D05-A78DC3982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180" y="1628775"/>
              <a:ext cx="1860550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HIV-AIDS33">
              <a:extLst>
                <a:ext uri="{FF2B5EF4-FFF2-40B4-BE49-F238E27FC236}">
                  <a16:creationId xmlns:a16="http://schemas.microsoft.com/office/drawing/2014/main" id="{E32781F8-C296-3546-9502-651E72D56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471" y="3671526"/>
              <a:ext cx="1584325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6D486-6231-DB4E-A1BC-76E14258B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06" y="4742798"/>
            <a:ext cx="4089400" cy="2095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1CCAE-103A-AB4A-A8F3-D850AAB1E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823" y="1685619"/>
            <a:ext cx="3871519" cy="2686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CB7036-3157-3C46-B222-A6083AA37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1161" y="5689232"/>
            <a:ext cx="4617682" cy="229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5E020-F41A-5646-81BB-41730E3A17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823" y="7419030"/>
            <a:ext cx="3492500" cy="1968500"/>
          </a:xfrm>
          <a:prstGeom prst="rect">
            <a:avLst/>
          </a:prstGeom>
        </p:spPr>
      </p:pic>
      <p:sp>
        <p:nvSpPr>
          <p:cNvPr id="14" name="Flowchart: Process 11"/>
          <p:cNvSpPr/>
          <p:nvPr/>
        </p:nvSpPr>
        <p:spPr>
          <a:xfrm>
            <a:off x="4521880" y="3056164"/>
            <a:ext cx="8294914" cy="36412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8800" dirty="0">
                <a:cs typeface="Calibri" pitchFamily="34" charset="0"/>
              </a:rPr>
              <a:t>Levensstijl</a:t>
            </a:r>
          </a:p>
        </p:txBody>
      </p:sp>
    </p:spTree>
    <p:extLst>
      <p:ext uri="{BB962C8B-B14F-4D97-AF65-F5344CB8AC3E}">
        <p14:creationId xmlns:p14="http://schemas.microsoft.com/office/powerpoint/2010/main" val="142227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731481"/>
            <a:ext cx="15705282" cy="863693"/>
          </a:xfrm>
        </p:spPr>
        <p:txBody>
          <a:bodyPr/>
          <a:lstStyle/>
          <a:p>
            <a:r>
              <a:rPr lang="nl-BE" sz="4000" u="none" dirty="0"/>
              <a:t>onderwijsvormen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47502" y="1972577"/>
            <a:ext cx="15699575" cy="6696000"/>
          </a:xfrm>
        </p:spPr>
        <p:txBody>
          <a:bodyPr>
            <a:normAutofit/>
          </a:bodyPr>
          <a:lstStyle/>
          <a:p>
            <a:r>
              <a:rPr lang="nl-BE" sz="3600" dirty="0"/>
              <a:t>hoorcolleges</a:t>
            </a:r>
          </a:p>
          <a:p>
            <a:r>
              <a:rPr lang="nl-BE" sz="3600" dirty="0"/>
              <a:t>oefeningen</a:t>
            </a:r>
          </a:p>
          <a:p>
            <a:r>
              <a:rPr lang="nl-BE" sz="3600" dirty="0"/>
              <a:t>papers</a:t>
            </a:r>
          </a:p>
          <a:p>
            <a:r>
              <a:rPr lang="nl-BE" sz="3600" dirty="0"/>
              <a:t>groepsoefeningen</a:t>
            </a:r>
          </a:p>
          <a:p>
            <a:r>
              <a:rPr lang="nl-BE" sz="3600" dirty="0"/>
              <a:t>sessies met praktijkmensen</a:t>
            </a:r>
          </a:p>
          <a:p>
            <a:r>
              <a:rPr lang="nl-BE" sz="3600" dirty="0"/>
              <a:t>lezingen</a:t>
            </a:r>
          </a:p>
          <a:p>
            <a:r>
              <a:rPr lang="nl-BE" sz="3600" dirty="0"/>
              <a:t> …</a:t>
            </a:r>
          </a:p>
          <a:p>
            <a:pPr algn="ctr">
              <a:buNone/>
            </a:pPr>
            <a:r>
              <a:rPr lang="nl-BE" sz="3600" dirty="0"/>
              <a:t>gebruik van het elektronisch leerplatform</a:t>
            </a:r>
            <a:endParaRPr lang="nl-NL" sz="3600" dirty="0"/>
          </a:p>
          <a:p>
            <a:endParaRPr lang="nl-NL" sz="3600" dirty="0"/>
          </a:p>
          <a:p>
            <a:endParaRPr lang="nl-NL" sz="3600" i="1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50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151662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305" y="752989"/>
            <a:ext cx="15705282" cy="863693"/>
          </a:xfrm>
        </p:spPr>
        <p:txBody>
          <a:bodyPr/>
          <a:lstStyle/>
          <a:p>
            <a:r>
              <a:rPr lang="nl-BE" sz="4000" u="none" dirty="0"/>
              <a:t>lesmateriaal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655" y="2252703"/>
            <a:ext cx="15699575" cy="6696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nl-BE" sz="3600" dirty="0"/>
              <a:t>boeken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BE" sz="3600" dirty="0"/>
              <a:t>syllabus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BE" sz="3600" dirty="0"/>
              <a:t>artikels…</a:t>
            </a:r>
          </a:p>
          <a:p>
            <a:pPr>
              <a:defRPr/>
            </a:pPr>
            <a:endParaRPr lang="nl-BE" sz="3600" dirty="0"/>
          </a:p>
          <a:p>
            <a:pPr marL="0" indent="0">
              <a:buNone/>
              <a:defRPr/>
            </a:pPr>
            <a:r>
              <a:rPr lang="nl-BE" sz="3600" dirty="0"/>
              <a:t>Lijst van verplichte handboeken zal beschikbaar zijn bij de start  van het academiejaar</a:t>
            </a:r>
          </a:p>
          <a:p>
            <a:pPr>
              <a:defRPr/>
            </a:pPr>
            <a:endParaRPr lang="nl-BE" sz="3600" dirty="0"/>
          </a:p>
          <a:p>
            <a:pPr marL="0" indent="0">
              <a:buFontTx/>
              <a:buNone/>
              <a:defRPr/>
            </a:pPr>
            <a:r>
              <a:rPr lang="nl-BE" sz="3600" dirty="0"/>
              <a:t>Te gebruiken lesmateriaal is per vak te raadplegen via de </a:t>
            </a:r>
            <a:r>
              <a:rPr lang="nl-BE" sz="3600" dirty="0">
                <a:hlinkClick r:id="rId2"/>
              </a:rPr>
              <a:t>studiekiezer</a:t>
            </a:r>
            <a:endParaRPr lang="nl-BE" sz="3600" dirty="0"/>
          </a:p>
          <a:p>
            <a:pPr marL="0" indent="0">
              <a:buFontTx/>
              <a:buNone/>
              <a:defRPr/>
            </a:pPr>
            <a:r>
              <a:rPr lang="nl-NL" sz="3600" u="sng" dirty="0">
                <a:hlinkClick r:id="rId3"/>
              </a:rPr>
              <a:t> </a:t>
            </a:r>
            <a:endParaRPr lang="nl-NL" sz="3600" u="sng" dirty="0"/>
          </a:p>
          <a:p>
            <a:pPr marL="0" indent="0">
              <a:buFontTx/>
              <a:buNone/>
              <a:defRPr/>
            </a:pPr>
            <a:r>
              <a:rPr lang="nl-NL" sz="3600" u="sng" dirty="0"/>
              <a:t> </a:t>
            </a:r>
          </a:p>
          <a:p>
            <a:pPr marL="0" indent="0">
              <a:buFontTx/>
              <a:buNone/>
              <a:defRPr/>
            </a:pPr>
            <a:endParaRPr lang="nl-NL" sz="3600" dirty="0"/>
          </a:p>
          <a:p>
            <a:pPr marL="0" indent="0">
              <a:buFontTx/>
              <a:buNone/>
              <a:defRPr/>
            </a:pPr>
            <a:endParaRPr lang="nl-NL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51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375047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714714"/>
            <a:ext cx="15705282" cy="863693"/>
          </a:xfrm>
        </p:spPr>
        <p:txBody>
          <a:bodyPr/>
          <a:lstStyle/>
          <a:p>
            <a:r>
              <a:rPr lang="nl-BE" sz="4000" u="none" dirty="0"/>
              <a:t>examenvormen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62223" y="1738054"/>
            <a:ext cx="15699575" cy="70510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200" b="1" dirty="0"/>
              <a:t>Gericht op inzicht en toepassing:</a:t>
            </a:r>
            <a:endParaRPr lang="nl-BE" sz="3200" b="1" dirty="0"/>
          </a:p>
          <a:p>
            <a:r>
              <a:rPr lang="nl-BE" sz="3200" dirty="0"/>
              <a:t>schriftelijk examen (MC, open vragen, open boek, oefeningen)</a:t>
            </a:r>
          </a:p>
          <a:p>
            <a:r>
              <a:rPr lang="nl-BE" sz="3200" dirty="0"/>
              <a:t>mondeling examen/presentaties</a:t>
            </a:r>
          </a:p>
          <a:p>
            <a:r>
              <a:rPr lang="nl-BE" sz="3200" dirty="0"/>
              <a:t>papers (groepspapers, individuele papers)</a:t>
            </a:r>
          </a:p>
          <a:p>
            <a:r>
              <a:rPr lang="nl-BE" sz="3200" dirty="0"/>
              <a:t>participatie tutorials </a:t>
            </a:r>
          </a:p>
          <a:p>
            <a:r>
              <a:rPr lang="nl-BE" sz="3200" dirty="0"/>
              <a:t>opdrachten</a:t>
            </a:r>
          </a:p>
          <a:p>
            <a:r>
              <a:rPr lang="nl-BE" sz="3200" dirty="0"/>
              <a:t>persoonlijk werk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3200" b="1" dirty="0"/>
              <a:t>Per semester:</a:t>
            </a:r>
          </a:p>
          <a:p>
            <a:pPr>
              <a:defRPr/>
            </a:pPr>
            <a:r>
              <a:rPr lang="nl-BE" sz="3200" dirty="0"/>
              <a:t>afgewerkte gehelen</a:t>
            </a:r>
          </a:p>
          <a:p>
            <a:pPr>
              <a:defRPr/>
            </a:pPr>
            <a:r>
              <a:rPr lang="nl-BE" sz="3200" dirty="0"/>
              <a:t>resultaten worden bekend gemaakt</a:t>
            </a:r>
          </a:p>
          <a:p>
            <a:pPr>
              <a:defRPr/>
            </a:pPr>
            <a:r>
              <a:rPr lang="nl-BE" sz="3200" dirty="0"/>
              <a:t>deliberatie op het einde van het jaar</a:t>
            </a:r>
          </a:p>
          <a:p>
            <a:endParaRPr lang="nl-NL" sz="3600" dirty="0"/>
          </a:p>
          <a:p>
            <a:endParaRPr lang="nl-NL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52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89325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3582" y="789363"/>
            <a:ext cx="15705282" cy="863693"/>
          </a:xfrm>
        </p:spPr>
        <p:txBody>
          <a:bodyPr/>
          <a:lstStyle/>
          <a:p>
            <a:r>
              <a:rPr lang="nl-BE" sz="4000" u="none" dirty="0"/>
              <a:t>Locatie lessen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03881" y="1761440"/>
            <a:ext cx="15699575" cy="6696000"/>
          </a:xfrm>
        </p:spPr>
        <p:txBody>
          <a:bodyPr>
            <a:normAutofit/>
          </a:bodyPr>
          <a:lstStyle/>
          <a:p>
            <a:pPr lvl="1">
              <a:defRPr/>
            </a:pPr>
            <a:endParaRPr lang="nl-BE" sz="3600" dirty="0"/>
          </a:p>
          <a:p>
            <a:pPr lvl="1">
              <a:defRPr/>
            </a:pPr>
            <a:r>
              <a:rPr lang="nl-BE" sz="3600" dirty="0"/>
              <a:t>campus UZ (grootste deel lessen)- niet parkeren op UZ</a:t>
            </a:r>
          </a:p>
          <a:p>
            <a:pPr lvl="1">
              <a:defRPr/>
            </a:pPr>
            <a:r>
              <a:rPr lang="nl-BE" sz="3600" dirty="0"/>
              <a:t>campus Sterre</a:t>
            </a:r>
          </a:p>
          <a:p>
            <a:pPr lvl="1">
              <a:defRPr/>
            </a:pPr>
            <a:r>
              <a:rPr lang="nl-BE" sz="3600" dirty="0"/>
              <a:t>campus Heymans (farmacie)</a:t>
            </a:r>
          </a:p>
          <a:p>
            <a:pPr marL="400050" lvl="1" indent="0">
              <a:buFontTx/>
              <a:buNone/>
              <a:defRPr/>
            </a:pPr>
            <a:endParaRPr lang="nl-BE" sz="3600" dirty="0"/>
          </a:p>
          <a:p>
            <a:pPr marL="0" indent="0">
              <a:buFontTx/>
              <a:buNone/>
              <a:defRPr/>
            </a:pPr>
            <a:endParaRPr lang="nl-BE" sz="3600" dirty="0"/>
          </a:p>
          <a:p>
            <a:pPr marL="0" indent="0">
              <a:buFontTx/>
              <a:buNone/>
              <a:defRPr/>
            </a:pPr>
            <a:r>
              <a:rPr lang="nl-BE" sz="3600" dirty="0"/>
              <a:t>Voor plattegrond van </a:t>
            </a:r>
            <a:r>
              <a:rPr lang="nl-BE" sz="3600" dirty="0">
                <a:hlinkClick r:id="rId2"/>
              </a:rPr>
              <a:t>campussen</a:t>
            </a:r>
            <a:endParaRPr lang="nl-BE" sz="3600" dirty="0"/>
          </a:p>
          <a:p>
            <a:pPr marL="0" indent="0">
              <a:buFontTx/>
              <a:buNone/>
              <a:defRPr/>
            </a:pPr>
            <a:endParaRPr lang="nl-BE" sz="3600" dirty="0"/>
          </a:p>
          <a:p>
            <a:pPr>
              <a:defRPr/>
            </a:pPr>
            <a:endParaRPr lang="nl-BE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53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411646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680492"/>
            <a:ext cx="15705282" cy="863693"/>
          </a:xfrm>
        </p:spPr>
        <p:txBody>
          <a:bodyPr/>
          <a:lstStyle/>
          <a:p>
            <a:r>
              <a:rPr lang="nl-BE" sz="4000" u="none" dirty="0"/>
              <a:t>locatie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36574" y="1933995"/>
            <a:ext cx="6792196" cy="66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600" b="1" dirty="0"/>
              <a:t>Bereikbaarheid UZ </a:t>
            </a:r>
            <a:r>
              <a:rPr lang="nl-BE" sz="3600" dirty="0">
                <a:hlinkClick r:id="rId2"/>
              </a:rPr>
              <a:t>https://uzgent.be/wegwijs/naar-het-uz-gent</a:t>
            </a:r>
            <a:endParaRPr lang="nl-BE" sz="3600" dirty="0"/>
          </a:p>
          <a:p>
            <a:pPr marL="0" indent="0">
              <a:buNone/>
            </a:pPr>
            <a:endParaRPr lang="nl-BE" sz="3600" dirty="0"/>
          </a:p>
          <a:p>
            <a:pPr marL="0" indent="0">
              <a:buNone/>
            </a:pPr>
            <a:endParaRPr lang="nl-BE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54</a:t>
            </a:fld>
            <a:endParaRPr lang="nl-BE" noProof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3"/>
          <a:stretch/>
        </p:blipFill>
        <p:spPr bwMode="auto">
          <a:xfrm>
            <a:off x="8530847" y="176542"/>
            <a:ext cx="8430989" cy="891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50" y="5126636"/>
            <a:ext cx="4026580" cy="26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439652"/>
            <a:ext cx="15705282" cy="863693"/>
          </a:xfrm>
        </p:spPr>
        <p:txBody>
          <a:bodyPr/>
          <a:lstStyle/>
          <a:p>
            <a:r>
              <a:rPr lang="nl-BE" sz="4000" u="none" dirty="0"/>
              <a:t>inschrijven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9100" y="1778024"/>
            <a:ext cx="15699575" cy="6696000"/>
          </a:xfrm>
        </p:spPr>
        <p:txBody>
          <a:bodyPr>
            <a:normAutofit fontScale="85000" lnSpcReduction="20000"/>
          </a:bodyPr>
          <a:lstStyle/>
          <a:p>
            <a:pPr marL="85725" indent="0">
              <a:buNone/>
              <a:defRPr/>
            </a:pPr>
            <a:r>
              <a:rPr lang="nl-BE" sz="4000" dirty="0"/>
              <a:t>Info over start inschrijvingen, studiegeld… </a:t>
            </a:r>
            <a:r>
              <a:rPr lang="nl-BE" sz="3600" b="1" dirty="0"/>
              <a:t> </a:t>
            </a:r>
          </a:p>
          <a:p>
            <a:pPr marL="85725" indent="0">
              <a:buNone/>
              <a:defRPr/>
            </a:pPr>
            <a:r>
              <a:rPr lang="nl-BE" sz="3600" dirty="0">
                <a:hlinkClick r:id="rId2"/>
              </a:rPr>
              <a:t>https://www.ugent.be/student/nl/administratie/inschrijven</a:t>
            </a:r>
            <a:endParaRPr lang="nl-BE" sz="3600" dirty="0"/>
          </a:p>
          <a:p>
            <a:pPr marL="85725" indent="0">
              <a:buNone/>
              <a:defRPr/>
            </a:pPr>
            <a:endParaRPr lang="nl-BE" sz="3600" b="1" dirty="0"/>
          </a:p>
          <a:p>
            <a:pPr marL="0" indent="-304800">
              <a:buNone/>
              <a:defRPr/>
            </a:pPr>
            <a:r>
              <a:rPr lang="nl-BE" sz="4000" dirty="0"/>
              <a:t>Inschrijvingsprocedure: </a:t>
            </a:r>
          </a:p>
          <a:p>
            <a:pPr marL="0" indent="-304800">
              <a:buNone/>
              <a:defRPr/>
            </a:pPr>
            <a:r>
              <a:rPr lang="nl-BE" sz="4000" dirty="0"/>
              <a:t>Stap 1: online inschrijvingsaanvraag (kan vanaf nu)</a:t>
            </a:r>
          </a:p>
          <a:p>
            <a:pPr marL="0" indent="-304800">
              <a:buNone/>
              <a:defRPr/>
            </a:pPr>
            <a:r>
              <a:rPr lang="nl-BE" sz="4000" dirty="0"/>
              <a:t>Stap 2: definitieve inschrijving: tussen 1 aug en 18 sept: online finaliseren van inschrijving</a:t>
            </a:r>
          </a:p>
          <a:p>
            <a:pPr marL="0" indent="-304800">
              <a:buNone/>
              <a:defRPr/>
            </a:pPr>
            <a:endParaRPr lang="nl-BE" sz="4000" dirty="0"/>
          </a:p>
          <a:p>
            <a:pPr marL="0" indent="-304800">
              <a:buNone/>
              <a:defRPr/>
            </a:pPr>
            <a:r>
              <a:rPr lang="nl-BE" sz="4000" dirty="0"/>
              <a:t>Bij inschrijving melden welk soort traject!</a:t>
            </a:r>
          </a:p>
          <a:p>
            <a:pPr lvl="2">
              <a:defRPr/>
            </a:pPr>
            <a:r>
              <a:rPr lang="nl-BE" sz="3600" dirty="0"/>
              <a:t>voltijds modeltraject</a:t>
            </a:r>
          </a:p>
          <a:p>
            <a:pPr lvl="2">
              <a:defRPr/>
            </a:pPr>
            <a:r>
              <a:rPr lang="nl-BE" sz="3600" dirty="0"/>
              <a:t>deeltijds modeltraject</a:t>
            </a:r>
          </a:p>
          <a:p>
            <a:pPr lvl="2">
              <a:defRPr/>
            </a:pPr>
            <a:r>
              <a:rPr lang="nl-BE" sz="3600" dirty="0"/>
              <a:t>geïndividualiseerd traject</a:t>
            </a:r>
          </a:p>
          <a:p>
            <a:pPr marL="85725" indent="0">
              <a:buNone/>
              <a:defRPr/>
            </a:pPr>
            <a:endParaRPr lang="nl-BE" sz="3600" dirty="0"/>
          </a:p>
          <a:p>
            <a:pPr marL="85725" indent="0">
              <a:buNone/>
              <a:defRPr/>
            </a:pPr>
            <a:r>
              <a:rPr lang="nl-BE" sz="3600" dirty="0">
                <a:hlinkClick r:id="rId3"/>
              </a:rPr>
              <a:t>Inschrijvingsgeld</a:t>
            </a:r>
            <a:endParaRPr lang="nl-BE" sz="3600" dirty="0"/>
          </a:p>
          <a:p>
            <a:pPr lvl="2">
              <a:defRPr/>
            </a:pPr>
            <a:endParaRPr lang="nl-BE" sz="3600" dirty="0"/>
          </a:p>
          <a:p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790025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696" y="544586"/>
            <a:ext cx="15705282" cy="863693"/>
          </a:xfrm>
        </p:spPr>
        <p:txBody>
          <a:bodyPr/>
          <a:lstStyle/>
          <a:p>
            <a:r>
              <a:rPr lang="en-US" sz="4000" u="none" dirty="0"/>
              <a:t>AANTAL GENERATIESTUDENTEN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925068"/>
              </p:ext>
            </p:extLst>
          </p:nvPr>
        </p:nvGraphicFramePr>
        <p:xfrm>
          <a:off x="1599060" y="2151346"/>
          <a:ext cx="13488540" cy="552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4296">
                  <a:extLst>
                    <a:ext uri="{9D8B030D-6E8A-4147-A177-3AD203B41FA5}">
                      <a16:colId xmlns:a16="http://schemas.microsoft.com/office/drawing/2014/main" val="3310168034"/>
                    </a:ext>
                  </a:extLst>
                </a:gridCol>
                <a:gridCol w="2623930">
                  <a:extLst>
                    <a:ext uri="{9D8B030D-6E8A-4147-A177-3AD203B41FA5}">
                      <a16:colId xmlns:a16="http://schemas.microsoft.com/office/drawing/2014/main" val="16988606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9648">
                <a:tc>
                  <a:txBody>
                    <a:bodyPr/>
                    <a:lstStyle/>
                    <a:p>
                      <a:pPr marL="0" marR="0" lvl="0" indent="0" algn="ctr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2800" dirty="0">
                        <a:latin typeface="UGent Panno Text Medium" panose="02000606040000040003" pitchFamily="2" charset="0"/>
                      </a:endParaRPr>
                    </a:p>
                    <a:p>
                      <a:pPr marL="0" marR="0" lvl="0" indent="0" algn="ctr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>
                          <a:latin typeface="UGent Panno Text Medium" panose="02000606040000040003" pitchFamily="2" charset="0"/>
                        </a:rPr>
                        <a:t>Academiejaar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BE" sz="2800" b="1" dirty="0">
                        <a:solidFill>
                          <a:srgbClr val="FFFFFF"/>
                        </a:solidFill>
                        <a:effectLst/>
                        <a:latin typeface="UGent Panno Text Medium" panose="02000606040000040003" pitchFamily="2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Schakeljaar</a:t>
                      </a:r>
                      <a:endParaRPr lang="en-US" sz="2800" dirty="0">
                        <a:solidFill>
                          <a:srgbClr val="FFFFFF"/>
                        </a:solidFill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Masterjaar</a:t>
                      </a:r>
                      <a:b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</a:br>
                      <a:endParaRPr lang="en-US" sz="2800" dirty="0">
                        <a:solidFill>
                          <a:srgbClr val="FFFFFF"/>
                        </a:solidFill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Scha + ma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afwerken scha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afwerken Ma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Voorbereidings-</a:t>
                      </a:r>
                      <a:b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</a:b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jaar+ masterjaar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BE" sz="2800" b="1" dirty="0">
                        <a:solidFill>
                          <a:srgbClr val="FFFFFF"/>
                        </a:solidFill>
                        <a:effectLst/>
                        <a:latin typeface="UGent Panno Text Medium" panose="02000606040000040003" pitchFamily="2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BE" sz="2800" b="1" dirty="0">
                          <a:solidFill>
                            <a:srgbClr val="FFFFFF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TOTAAL </a:t>
                      </a:r>
                      <a:endParaRPr lang="en-US" sz="2800" dirty="0">
                        <a:solidFill>
                          <a:srgbClr val="FFFFFF"/>
                        </a:solidFill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b="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2015-2016</a:t>
                      </a:r>
                      <a:endParaRPr lang="en-US" sz="2800" b="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32  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73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121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b="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2016-2017</a:t>
                      </a:r>
                      <a:endParaRPr lang="en-US" sz="2800" b="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42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43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>
                          <a:solidFill>
                            <a:srgbClr val="000000"/>
                          </a:solidFill>
                          <a:effectLst/>
                          <a:latin typeface="UGent Panno Text Medium" panose="02000606040000040003" pitchFamily="2" charset="0"/>
                          <a:ea typeface="Times New Roman"/>
                          <a:cs typeface="Times New Roman"/>
                        </a:rPr>
                        <a:t>101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2017-2018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43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57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120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2018-2019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69 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64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149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10557292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2019-2020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71 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59</a:t>
                      </a:r>
                      <a:r>
                        <a:rPr lang="en-US" sz="2800" baseline="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 </a:t>
                      </a:r>
                      <a:endParaRPr lang="en-US" sz="2800" dirty="0">
                        <a:effectLst/>
                        <a:latin typeface="UGent Panno Text Medium" panose="02000606040000040003" pitchFamily="2" charset="0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30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173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47719879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2020-2021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66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52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46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178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92012611"/>
                  </a:ext>
                </a:extLst>
              </a:tr>
              <a:tr h="54199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2021-2022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60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47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50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UGent Panno Text Medium" panose="02000606040000040003" pitchFamily="2" charset="0"/>
                          <a:ea typeface="ＭＳ 明朝"/>
                          <a:cs typeface="Times New Roman"/>
                        </a:rPr>
                        <a:t>175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89922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719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525131"/>
            <a:ext cx="15705282" cy="863693"/>
          </a:xfrm>
        </p:spPr>
        <p:txBody>
          <a:bodyPr/>
          <a:lstStyle/>
          <a:p>
            <a:r>
              <a:rPr lang="nl-BE" sz="4000" u="none" dirty="0"/>
              <a:t>contactgegevens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6020" y="1645453"/>
            <a:ext cx="15699575" cy="7303250"/>
          </a:xfrm>
        </p:spPr>
        <p:txBody>
          <a:bodyPr>
            <a:normAutofit fontScale="25000" lnSpcReduction="20000"/>
          </a:bodyPr>
          <a:lstStyle/>
          <a:p>
            <a:pPr marL="85725" indent="0" fontAlgn="base">
              <a:buNone/>
            </a:pPr>
            <a:r>
              <a:rPr lang="nl-BE" sz="9800" b="1" dirty="0"/>
              <a:t>Inhoudelijk</a:t>
            </a:r>
            <a:r>
              <a:rPr lang="nl-BE" sz="9800" dirty="0"/>
              <a:t>:</a:t>
            </a:r>
          </a:p>
          <a:p>
            <a:pPr marL="85725" indent="0" fontAlgn="base">
              <a:buNone/>
            </a:pPr>
            <a:r>
              <a:rPr lang="nl-BE" sz="9800" dirty="0"/>
              <a:t>Prof. dr. B. </a:t>
            </a:r>
            <a:r>
              <a:rPr lang="nl-BE" sz="9800" dirty="0" err="1"/>
              <a:t>Deforche</a:t>
            </a:r>
            <a:r>
              <a:rPr lang="nl-BE" sz="9800" dirty="0"/>
              <a:t> </a:t>
            </a:r>
          </a:p>
          <a:p>
            <a:pPr marL="85725" indent="0" fontAlgn="base">
              <a:buNone/>
            </a:pPr>
            <a:r>
              <a:rPr lang="nl-BE" sz="9800" dirty="0"/>
              <a:t>Opleidingscoördinator</a:t>
            </a:r>
          </a:p>
          <a:p>
            <a:pPr marL="85725" indent="0" fontAlgn="base">
              <a:buNone/>
            </a:pPr>
            <a:r>
              <a:rPr lang="nl-BE" sz="9800" dirty="0"/>
              <a:t>UZ 4 K3- Corneel Heymanslaan 10- 9000 Gent</a:t>
            </a:r>
          </a:p>
          <a:p>
            <a:pPr marL="85725" indent="0" fontAlgn="base">
              <a:buNone/>
            </a:pPr>
            <a:r>
              <a:rPr lang="nl-BE" sz="9800" dirty="0">
                <a:hlinkClick r:id="rId3"/>
              </a:rPr>
              <a:t>Benedicte.Deforche@UGent.be</a:t>
            </a:r>
            <a:endParaRPr lang="nl-BE" sz="9800" dirty="0"/>
          </a:p>
          <a:p>
            <a:pPr marL="85725" indent="0">
              <a:buNone/>
            </a:pPr>
            <a:endParaRPr lang="nl-BE" sz="9800" dirty="0"/>
          </a:p>
          <a:p>
            <a:pPr marL="85725" indent="0">
              <a:buNone/>
            </a:pPr>
            <a:r>
              <a:rPr lang="nl-BE" sz="9800" b="1" dirty="0"/>
              <a:t>Organisatorisch</a:t>
            </a:r>
            <a:r>
              <a:rPr lang="nl-BE" sz="9800" dirty="0"/>
              <a:t>:</a:t>
            </a:r>
          </a:p>
          <a:p>
            <a:pPr marL="0" indent="0">
              <a:buNone/>
            </a:pPr>
            <a:r>
              <a:rPr lang="fr-BE" sz="9800" dirty="0"/>
              <a:t> </a:t>
            </a:r>
            <a:r>
              <a:rPr lang="fr-BE" sz="9800" dirty="0" err="1"/>
              <a:t>Mevr</a:t>
            </a:r>
            <a:r>
              <a:rPr lang="fr-BE" sz="9800" dirty="0"/>
              <a:t>. Katelijne De Meyere </a:t>
            </a:r>
          </a:p>
          <a:p>
            <a:pPr marL="0" indent="0">
              <a:buNone/>
            </a:pPr>
            <a:r>
              <a:rPr lang="nl-NL" sz="9800" dirty="0"/>
              <a:t> Curriculummanager</a:t>
            </a:r>
            <a:endParaRPr lang="fr-BE" sz="9800" dirty="0"/>
          </a:p>
          <a:p>
            <a:pPr marL="0" indent="0">
              <a:buNone/>
            </a:pPr>
            <a:r>
              <a:rPr lang="nl-BE" sz="9800" dirty="0"/>
              <a:t> UZ Blok 3K3 (Decanaat) Corneel Heymanslaan 10- 9000 Gent</a:t>
            </a:r>
          </a:p>
          <a:p>
            <a:pPr marL="0" indent="0">
              <a:buNone/>
            </a:pPr>
            <a:r>
              <a:rPr lang="nl-BE" sz="9800" dirty="0"/>
              <a:t> T</a:t>
            </a:r>
            <a:r>
              <a:rPr lang="nl-NL" sz="9800" dirty="0"/>
              <a:t>el: 09/332 32 83</a:t>
            </a:r>
          </a:p>
          <a:p>
            <a:pPr marL="0" indent="0">
              <a:buNone/>
            </a:pPr>
            <a:r>
              <a:rPr lang="nl-NL" sz="9800" dirty="0">
                <a:hlinkClick r:id="rId4"/>
              </a:rPr>
              <a:t> Katelijne.DeMeyere@UGent.be</a:t>
            </a:r>
            <a:endParaRPr lang="nl-NL" sz="9800" dirty="0"/>
          </a:p>
          <a:p>
            <a:pPr marL="0" indent="0">
              <a:buNone/>
            </a:pPr>
            <a:r>
              <a:rPr lang="nl-NL" sz="9800" dirty="0"/>
              <a:t> Afwezig op vrijdag</a:t>
            </a:r>
            <a:endParaRPr lang="nl-BE" sz="9800" dirty="0"/>
          </a:p>
          <a:p>
            <a:pPr marL="85725" indent="0" fontAlgn="base">
              <a:buNone/>
            </a:pPr>
            <a:endParaRPr lang="nl-BE" sz="7500" dirty="0"/>
          </a:p>
          <a:p>
            <a:pPr marL="85725" indent="0" fontAlgn="base">
              <a:buNone/>
            </a:pPr>
            <a:endParaRPr lang="nl-BE" sz="7500" dirty="0"/>
          </a:p>
          <a:p>
            <a:pPr marL="85725" indent="0" fontAlgn="base">
              <a:buNone/>
            </a:pPr>
            <a:r>
              <a:rPr lang="nl-NL" sz="7500" i="1" dirty="0"/>
              <a:t> </a:t>
            </a:r>
            <a:endParaRPr lang="nl-BE" sz="75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57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235299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595294"/>
            <a:ext cx="15705282" cy="863693"/>
          </a:xfrm>
        </p:spPr>
        <p:txBody>
          <a:bodyPr/>
          <a:lstStyle/>
          <a:p>
            <a:r>
              <a:rPr lang="nl-BE" sz="4000" u="none" dirty="0"/>
              <a:t>Info aan ouders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9549" y="2030943"/>
            <a:ext cx="15699575" cy="6696000"/>
          </a:xfrm>
        </p:spPr>
        <p:txBody>
          <a:bodyPr/>
          <a:lstStyle/>
          <a:p>
            <a:r>
              <a:rPr lang="nl-BE" sz="3200" dirty="0"/>
              <a:t>Wegens privacywetgeving mogen geen gegevens over studenten verstrekt worden aan derden (ook niet aan ouders)</a:t>
            </a:r>
          </a:p>
          <a:p>
            <a:r>
              <a:rPr lang="nl-NL" sz="3200" dirty="0"/>
              <a:t>Studies kunnen wel enigszins opgevolgd worden door ouders via </a:t>
            </a:r>
            <a:r>
              <a:rPr lang="nl-BE" sz="3200" dirty="0">
                <a:hlinkClick r:id="rId3"/>
              </a:rPr>
              <a:t>Opleiding en studie — Studentenportaal — Universiteit Gent (ugent.be) </a:t>
            </a:r>
            <a:r>
              <a:rPr lang="nl-BE" sz="3200" dirty="0"/>
              <a:t>&gt; opleiding en studie &gt; opvolgen studies door ouders</a:t>
            </a:r>
          </a:p>
          <a:p>
            <a:endParaRPr lang="nl-BE" sz="3200" dirty="0"/>
          </a:p>
          <a:p>
            <a:endParaRPr lang="nl-NL" sz="3200" dirty="0"/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58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01225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466765"/>
            <a:ext cx="15705282" cy="863693"/>
          </a:xfrm>
        </p:spPr>
        <p:txBody>
          <a:bodyPr>
            <a:normAutofit/>
          </a:bodyPr>
          <a:lstStyle/>
          <a:p>
            <a:r>
              <a:rPr lang="nl-BE" sz="4000" u="none" dirty="0"/>
              <a:t>De start van het studentenleven is een moment van loslaten</a:t>
            </a:r>
            <a:endParaRPr lang="en-US" sz="4000" u="non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3134" y="1916896"/>
            <a:ext cx="14954607" cy="5682159"/>
          </a:xfrm>
        </p:spPr>
        <p:txBody>
          <a:bodyPr>
            <a:normAutofit/>
          </a:bodyPr>
          <a:lstStyle/>
          <a:p>
            <a:r>
              <a:rPr lang="nl-BE" sz="3600" dirty="0"/>
              <a:t>Op eigen benen leren staan, gaat met vallen en opstaan</a:t>
            </a:r>
          </a:p>
          <a:p>
            <a:r>
              <a:rPr lang="nl-BE" sz="3600" dirty="0"/>
              <a:t>Je zoon of dochter leert onder andere omgaan met alcohol en drugs en de plek die deze middelen innemen in het studentenleven</a:t>
            </a:r>
          </a:p>
          <a:p>
            <a:r>
              <a:rPr lang="nl-BE" sz="3600" dirty="0"/>
              <a:t>Jouw rol als ouder is daarbij zeker nog niet uitgespeeld</a:t>
            </a:r>
          </a:p>
          <a:p>
            <a:r>
              <a:rPr lang="nl-BE" sz="3600" dirty="0"/>
              <a:t>Lees wat jij nog kan betekenen voor je student op </a:t>
            </a:r>
            <a:r>
              <a:rPr lang="nl-BE" sz="3600" dirty="0">
                <a:hlinkClick r:id="rId3"/>
              </a:rPr>
              <a:t>oudersvanstudenten.druglijn.be </a:t>
            </a:r>
            <a:endParaRPr lang="en-US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9749CD-A149-4091-957E-038164859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9047542" y="5354442"/>
            <a:ext cx="6279447" cy="41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04" y="2588748"/>
            <a:ext cx="3142666" cy="3879567"/>
          </a:xfrm>
          <a:prstGeom prst="rect">
            <a:avLst/>
          </a:prstGeom>
        </p:spPr>
      </p:pic>
      <p:grpSp>
        <p:nvGrpSpPr>
          <p:cNvPr id="28683" name="Group 28682"/>
          <p:cNvGrpSpPr/>
          <p:nvPr/>
        </p:nvGrpSpPr>
        <p:grpSpPr>
          <a:xfrm>
            <a:off x="6752371" y="2074557"/>
            <a:ext cx="5997491" cy="5736787"/>
            <a:chOff x="6752371" y="2074557"/>
            <a:chExt cx="5997491" cy="5736787"/>
          </a:xfrm>
        </p:grpSpPr>
        <p:sp>
          <p:nvSpPr>
            <p:cNvPr id="4" name="Oval 3"/>
            <p:cNvSpPr/>
            <p:nvPr/>
          </p:nvSpPr>
          <p:spPr>
            <a:xfrm>
              <a:off x="6752371" y="2074557"/>
              <a:ext cx="5757508" cy="5736787"/>
            </a:xfrm>
            <a:prstGeom prst="ellipse">
              <a:avLst/>
            </a:prstGeom>
            <a:solidFill>
              <a:srgbClr val="FFA290"/>
            </a:solidFill>
            <a:ln w="63500">
              <a:solidFill>
                <a:srgbClr val="FFA2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91615" y="2607035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/>
                <a:t>school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14889" y="3321285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werk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9801" y="3805835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zorg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39046" y="6157973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buurt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24274" y="6434318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gezin</a:t>
              </a:r>
              <a:endParaRPr lang="en-US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12551" y="5228188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individu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77645" y="4796199"/>
              <a:ext cx="1672217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err="1"/>
                <a:t>vrije</a:t>
              </a:r>
              <a:r>
                <a:rPr lang="en-US" sz="2800" dirty="0"/>
                <a:t> </a:t>
              </a:r>
              <a:r>
                <a:rPr lang="en-US" sz="2800" dirty="0" err="1"/>
                <a:t>tijd</a:t>
              </a:r>
              <a:endParaRPr lang="en-US" sz="2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15282" y="3652961"/>
            <a:ext cx="2549387" cy="2380194"/>
            <a:chOff x="8415282" y="3652961"/>
            <a:chExt cx="2549387" cy="2380194"/>
          </a:xfrm>
        </p:grpSpPr>
        <p:sp>
          <p:nvSpPr>
            <p:cNvPr id="5" name="Oval 4"/>
            <p:cNvSpPr/>
            <p:nvPr/>
          </p:nvSpPr>
          <p:spPr>
            <a:xfrm>
              <a:off x="8415282" y="3652961"/>
              <a:ext cx="2401208" cy="2380194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15097" y="4085610"/>
              <a:ext cx="2349572" cy="146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500" dirty="0" err="1">
                  <a:solidFill>
                    <a:srgbClr val="FFFFFF"/>
                  </a:solidFill>
                </a:rPr>
                <a:t>gezondheids-bevorderende</a:t>
              </a:r>
              <a:r>
                <a:rPr lang="en-US" sz="2500" dirty="0">
                  <a:solidFill>
                    <a:srgbClr val="FFFFFF"/>
                  </a:solidFill>
                </a:rPr>
                <a:t> </a:t>
              </a:r>
              <a:r>
                <a:rPr lang="en-US" sz="2500" dirty="0" err="1">
                  <a:solidFill>
                    <a:srgbClr val="FFFFFF"/>
                  </a:solidFill>
                </a:rPr>
                <a:t>programma’s</a:t>
              </a:r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687" name="Group 28686"/>
          <p:cNvGrpSpPr/>
          <p:nvPr/>
        </p:nvGrpSpPr>
        <p:grpSpPr>
          <a:xfrm>
            <a:off x="10688284" y="1595276"/>
            <a:ext cx="2988927" cy="1523940"/>
            <a:chOff x="10688284" y="1595276"/>
            <a:chExt cx="2988927" cy="1523940"/>
          </a:xfrm>
        </p:grpSpPr>
        <p:sp>
          <p:nvSpPr>
            <p:cNvPr id="9" name="Rectangle 8"/>
            <p:cNvSpPr/>
            <p:nvPr/>
          </p:nvSpPr>
          <p:spPr>
            <a:xfrm rot="2153571">
              <a:off x="10688284" y="1595276"/>
              <a:ext cx="2988927" cy="914400"/>
            </a:xfrm>
            <a:prstGeom prst="rect">
              <a:avLst/>
            </a:prstGeom>
            <a:solidFill>
              <a:srgbClr val="5AAAFF"/>
            </a:solidFill>
            <a:ln w="31750">
              <a:solidFill>
                <a:srgbClr val="5AA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84" name="Group 28683"/>
            <p:cNvGrpSpPr/>
            <p:nvPr/>
          </p:nvGrpSpPr>
          <p:grpSpPr>
            <a:xfrm>
              <a:off x="11106323" y="1707199"/>
              <a:ext cx="2349572" cy="1412017"/>
              <a:chOff x="11106323" y="1707199"/>
              <a:chExt cx="2349572" cy="1412017"/>
            </a:xfrm>
          </p:grpSpPr>
          <p:sp>
            <p:nvSpPr>
              <p:cNvPr id="6" name="TextBox 5"/>
              <p:cNvSpPr txBox="1"/>
              <p:nvPr/>
            </p:nvSpPr>
            <p:spPr>
              <a:xfrm rot="2176617">
                <a:off x="11106323" y="1707199"/>
                <a:ext cx="2349572" cy="666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dirty="0" err="1"/>
                  <a:t>ontwikkelen</a:t>
                </a:r>
                <a:endParaRPr lang="en-US" sz="3200" dirty="0"/>
              </a:p>
            </p:txBody>
          </p:sp>
          <p:sp>
            <p:nvSpPr>
              <p:cNvPr id="48" name="Down Arrow 47"/>
              <p:cNvSpPr/>
              <p:nvPr/>
            </p:nvSpPr>
            <p:spPr>
              <a:xfrm rot="2311687">
                <a:off x="11293984" y="2286922"/>
                <a:ext cx="575485" cy="832294"/>
              </a:xfrm>
              <a:prstGeom prst="downArrow">
                <a:avLst/>
              </a:prstGeom>
              <a:solidFill>
                <a:schemeClr val="tx2">
                  <a:lumMod val="75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689" name="Group 28688"/>
          <p:cNvGrpSpPr/>
          <p:nvPr/>
        </p:nvGrpSpPr>
        <p:grpSpPr>
          <a:xfrm>
            <a:off x="9355031" y="7245075"/>
            <a:ext cx="3435123" cy="1528856"/>
            <a:chOff x="9355031" y="7245075"/>
            <a:chExt cx="3435123" cy="1528856"/>
          </a:xfrm>
        </p:grpSpPr>
        <p:sp>
          <p:nvSpPr>
            <p:cNvPr id="22" name="Rectangle 21"/>
            <p:cNvSpPr/>
            <p:nvPr/>
          </p:nvSpPr>
          <p:spPr>
            <a:xfrm rot="9161165" flipV="1">
              <a:off x="9355031" y="7923985"/>
              <a:ext cx="3435123" cy="849946"/>
            </a:xfrm>
            <a:prstGeom prst="rect">
              <a:avLst/>
            </a:prstGeom>
            <a:solidFill>
              <a:srgbClr val="5AAAFF"/>
            </a:solidFill>
            <a:ln w="31750">
              <a:solidFill>
                <a:srgbClr val="5AA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9933217">
              <a:off x="9549694" y="7853306"/>
              <a:ext cx="3165370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dirty="0" err="1"/>
                <a:t>implementeren</a:t>
              </a:r>
              <a:endParaRPr lang="en-US" sz="3200" dirty="0"/>
            </a:p>
          </p:txBody>
        </p:sp>
        <p:sp>
          <p:nvSpPr>
            <p:cNvPr id="51" name="Down Arrow 50"/>
            <p:cNvSpPr/>
            <p:nvPr/>
          </p:nvSpPr>
          <p:spPr>
            <a:xfrm rot="9068843">
              <a:off x="10323495" y="7245075"/>
              <a:ext cx="580181" cy="832294"/>
            </a:xfrm>
            <a:prstGeom prst="downArrow">
              <a:avLst>
                <a:gd name="adj1" fmla="val 50000"/>
                <a:gd name="adj2" fmla="val 53567"/>
              </a:avLst>
            </a:prstGeom>
            <a:solidFill>
              <a:schemeClr val="tx2">
                <a:lumMod val="75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8688" name="Group 28687"/>
          <p:cNvGrpSpPr/>
          <p:nvPr/>
        </p:nvGrpSpPr>
        <p:grpSpPr>
          <a:xfrm>
            <a:off x="5526646" y="2377276"/>
            <a:ext cx="1633788" cy="2734898"/>
            <a:chOff x="5526646" y="2377276"/>
            <a:chExt cx="1633788" cy="2734898"/>
          </a:xfrm>
        </p:grpSpPr>
        <p:sp>
          <p:nvSpPr>
            <p:cNvPr id="23" name="Rectangle 22"/>
            <p:cNvSpPr/>
            <p:nvPr/>
          </p:nvSpPr>
          <p:spPr>
            <a:xfrm rot="6484097" flipV="1">
              <a:off x="4654666" y="3315374"/>
              <a:ext cx="2668780" cy="924820"/>
            </a:xfrm>
            <a:prstGeom prst="rect">
              <a:avLst/>
            </a:prstGeom>
            <a:solidFill>
              <a:srgbClr val="5AAAFF"/>
            </a:solidFill>
            <a:ln w="31750">
              <a:solidFill>
                <a:srgbClr val="5AA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86" name="Group 28685"/>
            <p:cNvGrpSpPr/>
            <p:nvPr/>
          </p:nvGrpSpPr>
          <p:grpSpPr>
            <a:xfrm>
              <a:off x="5594337" y="2377276"/>
              <a:ext cx="1566097" cy="2443885"/>
              <a:chOff x="5594337" y="2377276"/>
              <a:chExt cx="1566097" cy="2443885"/>
            </a:xfrm>
          </p:grpSpPr>
          <p:sp>
            <p:nvSpPr>
              <p:cNvPr id="11" name="TextBox 10"/>
              <p:cNvSpPr txBox="1"/>
              <p:nvPr/>
            </p:nvSpPr>
            <p:spPr>
              <a:xfrm rot="17319616">
                <a:off x="4705819" y="3265794"/>
                <a:ext cx="2443885" cy="666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dirty="0" err="1"/>
                  <a:t>evalueren</a:t>
                </a:r>
                <a:endParaRPr lang="en-US" sz="3200" dirty="0"/>
              </a:p>
            </p:txBody>
          </p:sp>
          <p:sp>
            <p:nvSpPr>
              <p:cNvPr id="52" name="Down Arrow 51"/>
              <p:cNvSpPr/>
              <p:nvPr/>
            </p:nvSpPr>
            <p:spPr>
              <a:xfrm rot="17205529">
                <a:off x="6457114" y="3571553"/>
                <a:ext cx="632068" cy="774572"/>
              </a:xfrm>
              <a:prstGeom prst="downArrow">
                <a:avLst>
                  <a:gd name="adj1" fmla="val 50000"/>
                  <a:gd name="adj2" fmla="val 53567"/>
                </a:avLst>
              </a:prstGeom>
              <a:solidFill>
                <a:schemeClr val="tx2">
                  <a:lumMod val="75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1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7118" y="719685"/>
            <a:ext cx="15705282" cy="863693"/>
          </a:xfrm>
        </p:spPr>
        <p:txBody>
          <a:bodyPr/>
          <a:lstStyle/>
          <a:p>
            <a:r>
              <a:rPr lang="nl-BE" sz="4000" u="none" dirty="0"/>
              <a:t>Nuttige links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7042" y="1702878"/>
            <a:ext cx="15699575" cy="6696000"/>
          </a:xfrm>
        </p:spPr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r>
              <a:rPr lang="nl-NL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tot Z gids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3"/>
              </a:rPr>
              <a:t>Opleidingssite</a:t>
            </a:r>
            <a:endParaRPr lang="nl-NL" sz="3200" dirty="0"/>
          </a:p>
          <a:p>
            <a:pPr marL="85725" indent="0">
              <a:buNone/>
            </a:pPr>
            <a:r>
              <a:rPr lang="nl-NL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Onderwijs- en examenreglement</a:t>
            </a:r>
            <a:endParaRPr lang="nl-BE" sz="3200" dirty="0"/>
          </a:p>
          <a:p>
            <a:pPr marL="85725" indent="0">
              <a:buNone/>
            </a:pPr>
            <a:r>
              <a:rPr lang="en-US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FSA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Studiebegeleiding</a:t>
            </a:r>
            <a:endParaRPr lang="nl-NL" sz="3200" dirty="0"/>
          </a:p>
          <a:p>
            <a:pPr marL="85725" indent="0">
              <a:buNone/>
            </a:pPr>
            <a:r>
              <a:rPr lang="nl-NL" sz="3200" dirty="0">
                <a:hlinkClick r:id="rId7"/>
              </a:rPr>
              <a:t>Monitoraat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Trajectbegeleider</a:t>
            </a:r>
            <a:endParaRPr lang="nl-NL" sz="3200" dirty="0"/>
          </a:p>
          <a:p>
            <a:pPr marL="85725" indent="0">
              <a:buNone/>
            </a:pPr>
            <a:r>
              <a:rPr lang="nl-NL" sz="3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Leerkrediet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Vlaams opleidingsverlof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Vrijstellingen</a:t>
            </a:r>
            <a:endParaRPr lang="nl-BE" sz="3200" dirty="0"/>
          </a:p>
          <a:p>
            <a:pPr marL="85725" indent="0">
              <a:buNone/>
            </a:pPr>
            <a:r>
              <a:rPr lang="nl-BE" sz="3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Studieadvies</a:t>
            </a:r>
            <a:endParaRPr lang="nl-BE" sz="3200" dirty="0"/>
          </a:p>
          <a:p>
            <a:pPr marL="85725" indent="0">
              <a:buNone/>
            </a:pPr>
            <a:r>
              <a:rPr lang="nl-BE" sz="3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Dienstverlening studenten met functiebeperking</a:t>
            </a:r>
            <a:endParaRPr lang="nl-BE" sz="3200" u="sng" dirty="0"/>
          </a:p>
          <a:p>
            <a:pPr marL="85725" indent="0">
              <a:buNone/>
            </a:pPr>
            <a:r>
              <a:rPr lang="nl-NL" sz="32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Sociale voorzieningen</a:t>
            </a:r>
            <a:endParaRPr lang="nl-BE" sz="3200" dirty="0"/>
          </a:p>
          <a:p>
            <a:pPr marL="85725" indent="0">
              <a:buNone/>
            </a:pPr>
            <a:r>
              <a:rPr lang="nl-NL" sz="32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Taalondersteuning</a:t>
            </a:r>
            <a:endParaRPr lang="nl-BE" sz="3200" dirty="0"/>
          </a:p>
          <a:p>
            <a:pPr marL="85725" indent="0">
              <a:buNone/>
            </a:pPr>
            <a:endParaRPr lang="nl-BE" dirty="0"/>
          </a:p>
          <a:p>
            <a:pPr marL="85725" indent="0">
              <a:buNone/>
            </a:pPr>
            <a:endParaRPr lang="nl-BE" dirty="0"/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60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768003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073" y="1743240"/>
            <a:ext cx="11245831" cy="5769600"/>
          </a:xfrm>
        </p:spPr>
        <p:txBody>
          <a:bodyPr/>
          <a:lstStyle/>
          <a:p>
            <a:r>
              <a:rPr lang="nl-BE" sz="3600" dirty="0"/>
              <a:t>Benedicte Deforche, Opleidingscoördinator</a:t>
            </a:r>
            <a:br>
              <a:rPr lang="nl-BE" dirty="0"/>
            </a:br>
            <a:r>
              <a:rPr lang="nl-BE" dirty="0"/>
              <a:t>Benedicte.Deforche@UGent.be</a:t>
            </a:r>
            <a:br>
              <a:rPr lang="nl-BE" dirty="0"/>
            </a:br>
            <a:br>
              <a:rPr lang="nl-BE" dirty="0"/>
            </a:br>
            <a:r>
              <a:rPr lang="nl-BE" sz="3600" dirty="0"/>
              <a:t>Katelijne De Meyere, Curriculummanager</a:t>
            </a:r>
            <a:br>
              <a:rPr lang="nl-BE" dirty="0"/>
            </a:br>
            <a:r>
              <a:rPr lang="nl-BE" dirty="0"/>
              <a:t>Katelijne.Demeyere@UGent.be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cap="al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Opleiding gezondheidsbevordering</a:t>
            </a:r>
            <a:br>
              <a:rPr lang="nl-BE" cap="all" dirty="0"/>
            </a:br>
            <a:br>
              <a:rPr lang="nl-BE" dirty="0"/>
            </a:br>
            <a:r>
              <a:rPr lang="nl-BE" dirty="0"/>
              <a:t>www.ugent.be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</a:t>
            </a:fld>
            <a:endParaRPr lang="nl-BE" noProof="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/>
        </p:blipFill>
        <p:spPr bwMode="auto">
          <a:xfrm>
            <a:off x="3065259" y="201770"/>
            <a:ext cx="11805771" cy="87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4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8</a:t>
            </a:fld>
            <a:endParaRPr lang="nl-BE" noProof="0" dirty="0"/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029" y="6950749"/>
            <a:ext cx="3753425" cy="227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A2AAE-801D-9143-A6E7-9A7BFBE2D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4473" y="3155844"/>
            <a:ext cx="2079886" cy="3074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63E64-0768-074D-9727-9E53A0A05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955" y="599173"/>
            <a:ext cx="4762500" cy="323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73035-2D47-C943-B756-BB4FC2EDC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134" y="4393665"/>
            <a:ext cx="3268902" cy="3268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2C435C-61FF-5A47-8CBA-AC764D0CC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7097" y="4693151"/>
            <a:ext cx="5879788" cy="45151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F110B-D9AB-6948-AE8A-DACE26CE04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36" y="451842"/>
            <a:ext cx="4626427" cy="3238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2F792-2192-084B-AB85-AD1F9AAD1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1902" y="599173"/>
            <a:ext cx="3075677" cy="30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2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graph_eyecat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209" y="3945381"/>
            <a:ext cx="3297371" cy="27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97784" y="1768357"/>
            <a:ext cx="5373493" cy="1097295"/>
            <a:chOff x="5349068" y="2321807"/>
            <a:chExt cx="5373493" cy="1097295"/>
          </a:xfrm>
        </p:grpSpPr>
        <p:sp>
          <p:nvSpPr>
            <p:cNvPr id="2" name="TextBox 1"/>
            <p:cNvSpPr txBox="1"/>
            <p:nvPr/>
          </p:nvSpPr>
          <p:spPr>
            <a:xfrm>
              <a:off x="6252792" y="2321807"/>
              <a:ext cx="3590471" cy="90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dirty="0">
                  <a:latin typeface="UGent Panno Text Medium" panose="02000606040000040003" pitchFamily="2" charset="0"/>
                </a:rPr>
                <a:t>professional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349068" y="2344529"/>
              <a:ext cx="5373493" cy="1074573"/>
            </a:xfrm>
            <a:prstGeom prst="rect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28059" y="4092628"/>
            <a:ext cx="5373493" cy="1123413"/>
            <a:chOff x="5379343" y="4646078"/>
            <a:chExt cx="5373493" cy="1123413"/>
          </a:xfrm>
        </p:grpSpPr>
        <p:sp>
          <p:nvSpPr>
            <p:cNvPr id="5" name="TextBox 4"/>
            <p:cNvSpPr txBox="1"/>
            <p:nvPr/>
          </p:nvSpPr>
          <p:spPr>
            <a:xfrm>
              <a:off x="5648018" y="4646078"/>
              <a:ext cx="4781444" cy="90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dirty="0" err="1">
                  <a:latin typeface="UGent Panno Text Medium" panose="02000606040000040003" pitchFamily="2" charset="0"/>
                </a:rPr>
                <a:t>wetenschapper</a:t>
              </a:r>
              <a:endParaRPr lang="en-US" sz="4800" dirty="0">
                <a:latin typeface="UGent Panno Text Medium" panose="02000606040000040003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379343" y="4694918"/>
              <a:ext cx="5373493" cy="1074573"/>
            </a:xfrm>
            <a:prstGeom prst="rect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52484" y="6516289"/>
            <a:ext cx="5373493" cy="1117551"/>
            <a:chOff x="5403768" y="7069739"/>
            <a:chExt cx="5373493" cy="1117551"/>
          </a:xfrm>
        </p:grpSpPr>
        <p:sp>
          <p:nvSpPr>
            <p:cNvPr id="6" name="TextBox 5"/>
            <p:cNvSpPr txBox="1"/>
            <p:nvPr/>
          </p:nvSpPr>
          <p:spPr>
            <a:xfrm>
              <a:off x="5751568" y="7069739"/>
              <a:ext cx="4781444" cy="90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dirty="0">
                  <a:latin typeface="UGent Panno Text Medium" panose="02000606040000040003" pitchFamily="2" charset="0"/>
                </a:rPr>
                <a:t>communicator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03768" y="7112717"/>
              <a:ext cx="5373493" cy="1074573"/>
            </a:xfrm>
            <a:prstGeom prst="rect">
              <a:avLst/>
            </a:prstGeom>
            <a:noFill/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fbeelding 10" descr="stap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90360" y="689371"/>
            <a:ext cx="3175246" cy="274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ocus-group-picture-1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78421" y="7216204"/>
            <a:ext cx="3309310" cy="2206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14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3|2.1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1.1|11.3|7.2|8.2|7.4|6.8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9.7|9.9|7.1|4.1"/>
</p:tagLst>
</file>

<file path=ppt/theme/theme1.xml><?xml version="1.0" encoding="utf-8"?>
<a:theme xmlns:a="http://schemas.openxmlformats.org/drawingml/2006/main" name="Powerpoint_UGent_NL_GE">
  <a:themeElements>
    <a:clrScheme name="Universiteit Gent">
      <a:dk1>
        <a:sysClr val="windowText" lastClr="000000"/>
      </a:dk1>
      <a:lt1>
        <a:sysClr val="window" lastClr="FFFFFF"/>
      </a:lt1>
      <a:dk2>
        <a:srgbClr val="1E64C8"/>
      </a:dk2>
      <a:lt2>
        <a:srgbClr val="FFD200"/>
      </a:lt2>
      <a:accent1>
        <a:srgbClr val="1E64C8"/>
      </a:accent1>
      <a:accent2>
        <a:srgbClr val="FFD2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-NL-GE_1_0_13.potx" id="{CDC8038A-22BC-48F8-87C1-EF5D932E5841}" vid="{9B268255-BBCE-4B5A-A96F-7BD39E86B4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Powerpoint_UGent_NL_GE</Template>
  <TotalTime>0</TotalTime>
  <Words>2918</Words>
  <Application>Microsoft Office PowerPoint</Application>
  <PresentationFormat>Custom</PresentationFormat>
  <Paragraphs>837</Paragraphs>
  <Slides>61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ＭＳ 明朝</vt:lpstr>
      <vt:lpstr>ＭＳ Ｐゴシック</vt:lpstr>
      <vt:lpstr>Arial</vt:lpstr>
      <vt:lpstr>Calibri</vt:lpstr>
      <vt:lpstr>Calibri Light</vt:lpstr>
      <vt:lpstr>Times New Roman</vt:lpstr>
      <vt:lpstr>UGent Panno Text</vt:lpstr>
      <vt:lpstr>UGent Panno Text Medium</vt:lpstr>
      <vt:lpstr>Verdana</vt:lpstr>
      <vt:lpstr>Powerpoint_UGent_NL_GE</vt:lpstr>
      <vt:lpstr>Infomoment master of science in de gezondheidsbevordering 27 april 2023</vt:lpstr>
      <vt:lpstr>programma</vt:lpstr>
      <vt:lpstr>Doelstelling opleiding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Verschil met Master in de verpleeg- en vroedkunde</vt:lpstr>
      <vt:lpstr>PowerPoint Presentation</vt:lpstr>
      <vt:lpstr>PowerPoint Presentation</vt:lpstr>
      <vt:lpstr>toelatingsvoorwaarden</vt:lpstr>
      <vt:lpstr>PowerPoint Presentation</vt:lpstr>
      <vt:lpstr>PowerPoint Presentation</vt:lpstr>
      <vt:lpstr>PowerPoint Presentation</vt:lpstr>
      <vt:lpstr>PowerPoint Presentation</vt:lpstr>
      <vt:lpstr>Combinatie voorbereidingsjaar + masterjaar</vt:lpstr>
      <vt:lpstr>Schakelprogramma (62 SP)</vt:lpstr>
      <vt:lpstr>Masterprogramma (60 SP)</vt:lpstr>
      <vt:lpstr>stage</vt:lpstr>
      <vt:lpstr>PowerPoint Presentation</vt:lpstr>
      <vt:lpstr>PowerPoint Presentation</vt:lpstr>
      <vt:lpstr>Internationalisering</vt:lpstr>
      <vt:lpstr>Educatieve master</vt:lpstr>
      <vt:lpstr>Educatieve master</vt:lpstr>
      <vt:lpstr>PowerPoint Presentation</vt:lpstr>
      <vt:lpstr>PowerPoint Presentation</vt:lpstr>
      <vt:lpstr>studiebelasting</vt:lpstr>
      <vt:lpstr>Slaagcijfers generatiestudenten masterjaar</vt:lpstr>
      <vt:lpstr>Slaagcijfers generatiestudenten schakeljaar</vt:lpstr>
      <vt:lpstr>werkstudenten</vt:lpstr>
      <vt:lpstr>Mogelijke studietrajecten</vt:lpstr>
      <vt:lpstr>Mogelijke studietrajecten</vt:lpstr>
      <vt:lpstr>Mogelijke studietrajecten</vt:lpstr>
      <vt:lpstr>Voorbereiden op opleiding</vt:lpstr>
      <vt:lpstr>Voorbereiden op opleiding</vt:lpstr>
      <vt:lpstr>Studiekosten en financiële steun: sociale dienst</vt:lpstr>
      <vt:lpstr>Studiekosten</vt:lpstr>
      <vt:lpstr>Bijzonder statuut</vt:lpstr>
      <vt:lpstr>Student ondernemer</vt:lpstr>
      <vt:lpstr>Aanspreekpunt student en functiebeperking</vt:lpstr>
      <vt:lpstr>organisatie</vt:lpstr>
      <vt:lpstr>Lesrooster schakeljaar</vt:lpstr>
      <vt:lpstr>Lesrooster masterjaar</vt:lpstr>
      <vt:lpstr>lesrooster</vt:lpstr>
      <vt:lpstr>Extra lesmomenten in masterjaar</vt:lpstr>
      <vt:lpstr>onderwijsvormen</vt:lpstr>
      <vt:lpstr>lesmateriaal</vt:lpstr>
      <vt:lpstr>examenvormen</vt:lpstr>
      <vt:lpstr>Locatie lessen</vt:lpstr>
      <vt:lpstr>locatie</vt:lpstr>
      <vt:lpstr>inschrijven</vt:lpstr>
      <vt:lpstr>AANTAL GENERATIESTUDENTEN</vt:lpstr>
      <vt:lpstr>contactgegevens</vt:lpstr>
      <vt:lpstr>Info aan ouders</vt:lpstr>
      <vt:lpstr>De start van het studentenleven is een moment van loslaten</vt:lpstr>
      <vt:lpstr>Nuttige links</vt:lpstr>
      <vt:lpstr>Benedicte Deforche, Opleidingscoördinator Benedicte.Deforche@UGent.be  Katelijne De Meyere, Curriculummanager Katelijne.Demeyere@UGent.be   Opleiding gezondheidsbevordering  www.ugent.be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Sofie Vanrobaeys</dc:creator>
  <cp:lastModifiedBy>Katelijne De Meyere</cp:lastModifiedBy>
  <cp:revision>411</cp:revision>
  <dcterms:created xsi:type="dcterms:W3CDTF">2017-02-21T15:09:11Z</dcterms:created>
  <dcterms:modified xsi:type="dcterms:W3CDTF">2023-04-19T15:36:04Z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lpwstr>13</vt:lpwstr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4A">
    <vt:lpwstr>copy of UK version translated to NL</vt:lpwstr>
  </property>
  <property fmtid="{D5CDD505-2E9C-101B-9397-08002B2CF9AE}" pid="11" name="Cmt 5">
    <vt:lpwstr>set text box and shape defaults</vt:lpwstr>
  </property>
  <property fmtid="{D5CDD505-2E9C-101B-9397-08002B2CF9AE}" pid="12" name="Cmt 6">
    <vt:lpwstr>closing slide acc. to letter</vt:lpwstr>
  </property>
  <property fmtid="{D5CDD505-2E9C-101B-9397-08002B2CF9AE}" pid="13" name="Cmt 7">
    <vt:lpwstr>logo opening slide sharpened</vt:lpwstr>
  </property>
  <property fmtid="{D5CDD505-2E9C-101B-9397-08002B2CF9AE}" pid="14" name="Cmt 8">
    <vt:lpwstr>split variable and fixed data in contact data; lang to NL-BE</vt:lpwstr>
  </property>
  <property fmtid="{D5CDD505-2E9C-101B-9397-08002B2CF9AE}" pid="15" name="Cmt 9">
    <vt:lpwstr>comments 19-9-2016</vt:lpwstr>
  </property>
  <property fmtid="{D5CDD505-2E9C-101B-9397-08002B2CF9AE}" pid="16" name="Cmt 10">
    <vt:lpwstr>social media redesigned</vt:lpwstr>
  </property>
  <property fmtid="{D5CDD505-2E9C-101B-9397-08002B2CF9AE}" pid="17" name="Cmt 11">
    <vt:lpwstr>Title Slide renamed to TitleSlide</vt:lpwstr>
  </property>
  <property fmtid="{D5CDD505-2E9C-101B-9397-08002B2CF9AE}" pid="18" name="Cmt 12">
    <vt:lpwstr>Title and text size</vt:lpwstr>
  </property>
  <property fmtid="{D5CDD505-2E9C-101B-9397-08002B2CF9AE}" pid="19" name="Cmt 13">
    <vt:lpwstr>socmed pictos &gt; normal view</vt:lpwstr>
  </property>
</Properties>
</file>