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36"/>
  </p:notesMasterIdLst>
  <p:sldIdLst>
    <p:sldId id="259" r:id="rId5"/>
    <p:sldId id="256" r:id="rId6"/>
    <p:sldId id="260" r:id="rId7"/>
    <p:sldId id="291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6" r:id="rId18"/>
    <p:sldId id="277" r:id="rId19"/>
    <p:sldId id="278" r:id="rId20"/>
    <p:sldId id="279" r:id="rId21"/>
    <p:sldId id="282" r:id="rId22"/>
    <p:sldId id="283" r:id="rId23"/>
    <p:sldId id="297" r:id="rId24"/>
    <p:sldId id="275" r:id="rId25"/>
    <p:sldId id="280" r:id="rId26"/>
    <p:sldId id="281" r:id="rId27"/>
    <p:sldId id="290" r:id="rId28"/>
    <p:sldId id="299" r:id="rId29"/>
    <p:sldId id="298" r:id="rId30"/>
    <p:sldId id="285" r:id="rId31"/>
    <p:sldId id="286" r:id="rId32"/>
    <p:sldId id="287" r:id="rId33"/>
    <p:sldId id="288" r:id="rId34"/>
    <p:sldId id="289" r:id="rId35"/>
  </p:sldIdLst>
  <p:sldSz cx="17338675" cy="9753600"/>
  <p:notesSz cx="6858000" cy="9144000"/>
  <p:defaultTextStyle>
    <a:defPPr>
      <a:defRPr lang="en-US"/>
    </a:defPPr>
    <a:lvl1pPr marL="0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1pPr>
    <a:lvl2pPr marL="650184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2pPr>
    <a:lvl3pPr marL="1300368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3pPr>
    <a:lvl4pPr marL="1950552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4pPr>
    <a:lvl5pPr marL="2600736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5pPr>
    <a:lvl6pPr marL="3250921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6pPr>
    <a:lvl7pPr marL="3901105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7pPr>
    <a:lvl8pPr marL="4551289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8pPr>
    <a:lvl9pPr marL="5201473" algn="l" defTabSz="1300368" rtl="0" eaLnBrk="1" latinLnBrk="0" hangingPunct="1">
      <a:defRPr sz="256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72" userDrawn="1">
          <p15:clr>
            <a:srgbClr val="A4A3A4"/>
          </p15:clr>
        </p15:guide>
        <p15:guide id="2" pos="546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200"/>
    <a:srgbClr val="1E64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38" autoAdjust="0"/>
    <p:restoredTop sz="94718" autoAdjust="0"/>
  </p:normalViewPr>
  <p:slideViewPr>
    <p:cSldViewPr snapToGrid="0" showGuides="1">
      <p:cViewPr varScale="1">
        <p:scale>
          <a:sx n="48" d="100"/>
          <a:sy n="48" d="100"/>
        </p:scale>
        <p:origin x="588" y="66"/>
      </p:cViewPr>
      <p:guideLst>
        <p:guide orient="horz" pos="3072"/>
        <p:guide pos="546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heme" Target="theme/theme1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80C0C-85DF-417F-8238-DB0D15743621}" type="datetimeFigureOut">
              <a:rPr lang="en-GB" smtClean="0"/>
              <a:t>03/05/2023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9A0A48-EDB1-4AFE-B1B7-10CE2A416496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01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106151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97723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26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2560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34579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Op het eerste zicht geen veranderingen, maar wel één vak weg (25 &gt; 20 SP): Architectuurtheorie 1 -&gt; minor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2380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Geschiedenis – ipv Rituele aspecten</a:t>
            </a:r>
          </a:p>
          <a:p>
            <a:endParaRPr lang="nl-BE" dirty="0"/>
          </a:p>
          <a:p>
            <a:r>
              <a:rPr lang="nl-BE" dirty="0"/>
              <a:t>Valt weg: Muziek van de twintigste eeuw 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032155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Muziek &amp; sociale actie – ipv Etnno</a:t>
            </a:r>
          </a:p>
          <a:p>
            <a:r>
              <a:rPr lang="nl-BE" dirty="0"/>
              <a:t>Geschiedenis theater – ipv Rituele aspecten</a:t>
            </a:r>
          </a:p>
          <a:p>
            <a:endParaRPr lang="nl-BE" dirty="0"/>
          </a:p>
          <a:p>
            <a:r>
              <a:rPr lang="nl-BE" dirty="0"/>
              <a:t>Verdwijnt: theaterwetenschappen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00328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Naast naamswijziging Erfgoed ook wijziging jaar: BA3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49056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BE" dirty="0"/>
              <a:t>! Let op: situatie in AJ 2024-23, maw, voor studenten in MT die volgend jaar BA2 aanvatten en in 2024-25 BA3</a:t>
            </a:r>
          </a:p>
          <a:p>
            <a:r>
              <a:rPr lang="nl-BE" dirty="0"/>
              <a:t>Studenten die volgend jaar BA3 aanvatten: vakken in grijswaarden, samen met studenten BA2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3546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BE" dirty="0">
                <a:latin typeface="UGent Panno Text" panose="02000506040000040003" pitchFamily="2" charset="0"/>
              </a:rPr>
              <a:t>Ontwikkeling en esthetiek van de film (jaarlijks) – nu vast in BA3, niet langer alternerend met film &amp; video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95366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BE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39A0A48-EDB1-4AFE-B1B7-10CE2A416496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2118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Corporate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147F-ED97-47AF-A1B3-C82A179CF7F3}" type="datetime1">
              <a:rPr lang="nl-NL" smtClean="0"/>
              <a:t>3-5-2023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en-GB" smtClean="0"/>
              <a:t>‹nr.›</a:t>
            </a:fld>
            <a:endParaRPr lang="en-GB"/>
          </a:p>
        </p:txBody>
      </p:sp>
      <p:pic>
        <p:nvPicPr>
          <p:cNvPr id="9" name="Logo Large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9518" y="2275285"/>
            <a:ext cx="5462027" cy="4172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436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9215999" y="3095999"/>
            <a:ext cx="7257600" cy="2108390"/>
          </a:xfrm>
        </p:spPr>
        <p:txBody>
          <a:bodyPr>
            <a:normAutofit/>
          </a:bodyPr>
          <a:lstStyle>
            <a:lvl1pPr marL="0" indent="0">
              <a:lnSpc>
                <a:spcPts val="3500"/>
              </a:lnSpc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nl-NL" dirty="0"/>
              <a:t>Klik om de namen van </a:t>
            </a:r>
            <a:r>
              <a:rPr lang="nl-NL" dirty="0" err="1"/>
              <a:t>social</a:t>
            </a:r>
            <a:r>
              <a:rPr lang="nl-NL" dirty="0"/>
              <a:t> media in te typen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1743240"/>
            <a:ext cx="7419544" cy="5769600"/>
          </a:xfrm>
        </p:spPr>
        <p:txBody>
          <a:bodyPr anchor="t" anchorCtr="0">
            <a:noAutofit/>
          </a:bodyPr>
          <a:lstStyle>
            <a:lvl1pPr algn="l" defTabSz="542925">
              <a:lnSpc>
                <a:spcPts val="3500"/>
              </a:lnSpc>
              <a:defRPr sz="2500" u="none" cap="none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  <a:latin typeface="+mn-lt"/>
              </a:defRPr>
            </a:lvl1pPr>
          </a:lstStyle>
          <a:p>
            <a:r>
              <a:rPr lang="nl-BE" noProof="0" dirty="0"/>
              <a:t>Klik om de gegevens van de presentator in </a:t>
            </a:r>
            <a:r>
              <a:rPr lang="nl-BE" noProof="0"/>
              <a:t>te typen</a:t>
            </a:r>
            <a:endParaRPr lang="nl-BE" noProof="0" dirty="0"/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1828800"/>
            <a:ext cx="15012000" cy="599976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" name="Afbeelding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3714979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378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1393200"/>
            <a:ext cx="16424275" cy="65052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291074" y="228600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283414" y="6874716"/>
            <a:ext cx="15191026" cy="583200"/>
          </a:xfrm>
        </p:spPr>
        <p:txBody>
          <a:bodyPr>
            <a:normAutofit/>
          </a:bodyPr>
          <a:lstStyle>
            <a:lvl1pPr marL="0" indent="0" algn="l">
              <a:lnSpc>
                <a:spcPts val="3600"/>
              </a:lnSpc>
              <a:buNone/>
              <a:defRPr sz="3000" baseline="0">
                <a:solidFill>
                  <a:schemeClr val="accent1"/>
                </a:solidFill>
              </a:defRPr>
            </a:lvl1pPr>
            <a:lvl2pPr marL="650184" indent="0" algn="ctr">
              <a:buNone/>
              <a:defRPr sz="2844"/>
            </a:lvl2pPr>
            <a:lvl3pPr marL="1300368" indent="0" algn="ctr">
              <a:buNone/>
              <a:defRPr sz="2560"/>
            </a:lvl3pPr>
            <a:lvl4pPr marL="1950552" indent="0" algn="ctr">
              <a:buNone/>
              <a:defRPr sz="2275"/>
            </a:lvl4pPr>
            <a:lvl5pPr marL="2600736" indent="0" algn="ctr">
              <a:buNone/>
              <a:defRPr sz="2275"/>
            </a:lvl5pPr>
            <a:lvl6pPr marL="3250921" indent="0" algn="ctr">
              <a:buNone/>
              <a:defRPr sz="2275"/>
            </a:lvl6pPr>
            <a:lvl7pPr marL="3901105" indent="0" algn="ctr">
              <a:buNone/>
              <a:defRPr sz="2275"/>
            </a:lvl7pPr>
            <a:lvl8pPr marL="4551289" indent="0" algn="ctr">
              <a:buNone/>
              <a:defRPr sz="2275"/>
            </a:lvl8pPr>
            <a:lvl9pPr marL="5201473" indent="0" algn="ctr">
              <a:buNone/>
              <a:defRPr sz="2275"/>
            </a:lvl9pPr>
          </a:lstStyle>
          <a:p>
            <a:r>
              <a:rPr lang="nl-BE" noProof="0" dirty="0"/>
              <a:t>Klik om de ondertitel / presentator / datum [</a:t>
            </a:r>
            <a:r>
              <a:rPr lang="nl-BE" noProof="0" dirty="0" err="1"/>
              <a:t>dd</a:t>
            </a:r>
            <a:r>
              <a:rPr lang="nl-BE" noProof="0" dirty="0"/>
              <a:t>-mm-</a:t>
            </a:r>
            <a:r>
              <a:rPr lang="nl-BE" noProof="0" dirty="0" err="1"/>
              <a:t>yyyy</a:t>
            </a:r>
            <a:r>
              <a:rPr lang="nl-BE" noProof="0" dirty="0"/>
              <a:t>] te maken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6408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Organisation Placeholder"/>
          <p:cNvSpPr>
            <a:spLocks noGrp="1"/>
          </p:cNvSpPr>
          <p:nvPr>
            <p:ph type="body" sz="quarter" idx="10" hasCustomPrompt="1"/>
          </p:nvPr>
        </p:nvSpPr>
        <p:spPr bwMode="white">
          <a:xfrm>
            <a:off x="8564451" y="388531"/>
            <a:ext cx="8293993" cy="540000"/>
          </a:xfrm>
        </p:spPr>
        <p:txBody>
          <a:bodyPr anchor="b" anchorCtr="0">
            <a:normAutofit/>
          </a:bodyPr>
          <a:lstStyle>
            <a:lvl1pPr marL="0" indent="0">
              <a:lnSpc>
                <a:spcPts val="1700"/>
              </a:lnSpc>
              <a:buNone/>
              <a:defRPr sz="1400" b="1" i="0" u="sng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1pPr>
            <a:lvl2pPr marL="0" indent="0">
              <a:lnSpc>
                <a:spcPts val="1700"/>
              </a:lnSpc>
              <a:buNone/>
              <a:defRPr sz="1400" cap="all" baseline="0">
                <a:solidFill>
                  <a:srgbClr val="1E64C8"/>
                </a:solidFill>
                <a:uFill>
                  <a:solidFill>
                    <a:schemeClr val="bg1"/>
                  </a:solidFill>
                </a:uFill>
              </a:defRPr>
            </a:lvl2pPr>
          </a:lstStyle>
          <a:p>
            <a:pPr lvl="0"/>
            <a:r>
              <a:rPr lang="nl-BE" noProof="0" dirty="0"/>
              <a:t>Klik om de organisatie stijlen te bewerken</a:t>
            </a:r>
          </a:p>
          <a:p>
            <a:pPr lvl="1"/>
            <a:r>
              <a:rPr lang="nl-BE" noProof="0"/>
              <a:t>tweede niveau</a:t>
            </a:r>
            <a:endParaRPr lang="nl-BE" noProof="0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 hasCustomPrompt="1"/>
          </p:nvPr>
        </p:nvSpPr>
        <p:spPr>
          <a:xfrm>
            <a:off x="32004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1</a:t>
            </a:r>
          </a:p>
        </p:txBody>
      </p:sp>
      <p:sp>
        <p:nvSpPr>
          <p:cNvPr id="13" name="Picture Placeholder 11"/>
          <p:cNvSpPr>
            <a:spLocks noGrp="1"/>
          </p:cNvSpPr>
          <p:nvPr>
            <p:ph type="pic" sz="quarter" idx="12" hasCustomPrompt="1"/>
          </p:nvPr>
        </p:nvSpPr>
        <p:spPr>
          <a:xfrm>
            <a:off x="5713200" y="8366400"/>
            <a:ext cx="2286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2</a:t>
            </a:r>
          </a:p>
        </p:txBody>
      </p:sp>
      <p:sp>
        <p:nvSpPr>
          <p:cNvPr id="14" name="Picture Placeholder 11"/>
          <p:cNvSpPr>
            <a:spLocks noGrp="1"/>
          </p:cNvSpPr>
          <p:nvPr>
            <p:ph type="pic" sz="quarter" idx="13" hasCustomPrompt="1"/>
          </p:nvPr>
        </p:nvSpPr>
        <p:spPr>
          <a:xfrm>
            <a:off x="82296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3</a:t>
            </a:r>
          </a:p>
        </p:txBody>
      </p:sp>
      <p:sp>
        <p:nvSpPr>
          <p:cNvPr id="15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0746000" y="8366400"/>
            <a:ext cx="2322000" cy="928800"/>
          </a:xfrm>
        </p:spPr>
        <p:txBody>
          <a:bodyPr/>
          <a:lstStyle>
            <a:lvl1pPr>
              <a:defRPr sz="16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Partnerlogo 4</a:t>
            </a:r>
          </a:p>
        </p:txBody>
      </p:sp>
      <p:sp>
        <p:nvSpPr>
          <p:cNvPr id="5" name="Rectangle 4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21" name="Afbeelding 2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" y="0"/>
            <a:ext cx="3714979" cy="139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14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white">
          <a:xfrm>
            <a:off x="1291074" y="3246120"/>
            <a:ext cx="15183366" cy="4436316"/>
          </a:xfrm>
        </p:spPr>
        <p:txBody>
          <a:bodyPr anchor="b">
            <a:noAutofit/>
          </a:bodyPr>
          <a:lstStyle>
            <a:lvl1pPr algn="l">
              <a:lnSpc>
                <a:spcPts val="11000"/>
              </a:lnSpc>
              <a:defRPr sz="10000" u="sng" baseline="0">
                <a:solidFill>
                  <a:schemeClr val="bg1"/>
                </a:solidFill>
                <a:uFill>
                  <a:solidFill>
                    <a:schemeClr val="bg1"/>
                  </a:solidFill>
                </a:uFill>
              </a:defRPr>
            </a:lvl1pPr>
          </a:lstStyle>
          <a:p>
            <a:r>
              <a:rPr lang="nl-BE" noProof="0" dirty="0"/>
              <a:t>klik om een hoofdstuktitel te maken.</a:t>
            </a:r>
          </a:p>
        </p:txBody>
      </p:sp>
      <p:sp>
        <p:nvSpPr>
          <p:cNvPr id="8" name="Titles positoning box" hidden="1"/>
          <p:cNvSpPr/>
          <p:nvPr userDrawn="1"/>
        </p:nvSpPr>
        <p:spPr>
          <a:xfrm>
            <a:off x="1371600" y="7344000"/>
            <a:ext cx="15012000" cy="576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10" name="Rectangle 9" hidden="1"/>
          <p:cNvSpPr/>
          <p:nvPr userDrawn="1"/>
        </p:nvSpPr>
        <p:spPr>
          <a:xfrm>
            <a:off x="914400" y="464400"/>
            <a:ext cx="15560040" cy="464400"/>
          </a:xfrm>
          <a:prstGeom prst="rect">
            <a:avLst/>
          </a:prstGeom>
          <a:noFill/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4732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15699575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marL="2328863" indent="-550863" defTabSz="1912938">
              <a:lnSpc>
                <a:spcPct val="120000"/>
              </a:lnSpc>
              <a:tabLst/>
              <a:defRPr/>
            </a:lvl4pPr>
            <a:lvl5pPr marL="2962275" indent="-442913" defTabSz="457200">
              <a:lnSpc>
                <a:spcPct val="120000"/>
              </a:lnSpc>
              <a:buFont typeface="Arial" panose="020B0604020202020204" pitchFamily="34" charset="0"/>
              <a:buChar char="̶"/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  <a:p>
            <a:pPr lvl="3"/>
            <a:r>
              <a:rPr lang="nl-BE" noProof="0" dirty="0" err="1"/>
              <a:t>Fourth</a:t>
            </a:r>
            <a:r>
              <a:rPr lang="nl-BE" noProof="0" dirty="0"/>
              <a:t> level</a:t>
            </a:r>
          </a:p>
          <a:p>
            <a:pPr lvl="4"/>
            <a:r>
              <a:rPr lang="nl-BE" noProof="0" dirty="0" err="1"/>
              <a:t>Fifth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70885-0B31-4E06-AE71-7E16801F2838}" type="datetime1">
              <a:rPr lang="nl-BE" noProof="0" smtClean="0"/>
              <a:t>3/05/2023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‹nr.›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081577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410F60-8C93-4C37-B51A-4DDAE36F7E9B}" type="datetime1">
              <a:rPr lang="nl-BE" noProof="0" smtClean="0"/>
              <a:t>3/05/2023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 hasCustomPrompt="1"/>
          </p:nvPr>
        </p:nvSpPr>
        <p:spPr>
          <a:xfrm>
            <a:off x="10104438" y="1371918"/>
            <a:ext cx="6300000" cy="6498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12" name="Content Placeholder 2"/>
          <p:cNvSpPr>
            <a:spLocks noGrp="1"/>
          </p:cNvSpPr>
          <p:nvPr>
            <p:ph idx="1" hasCustomPrompt="1"/>
          </p:nvPr>
        </p:nvSpPr>
        <p:spPr>
          <a:xfrm>
            <a:off x="835825" y="1194364"/>
            <a:ext cx="8442000" cy="6696000"/>
          </a:xfrm>
        </p:spPr>
        <p:txBody>
          <a:bodyPr/>
          <a:lstStyle>
            <a:lvl1pPr defTabSz="457200"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 defTabSz="457200">
              <a:lnSpc>
                <a:spcPct val="120000"/>
              </a:lnSpc>
              <a:defRPr/>
            </a:lvl3pPr>
            <a:lvl4pPr defTabSz="457200">
              <a:lnSpc>
                <a:spcPct val="120000"/>
              </a:lnSpc>
              <a:defRPr/>
            </a:lvl4pPr>
            <a:lvl5pPr defTabSz="457200">
              <a:lnSpc>
                <a:spcPct val="120000"/>
              </a:lnSpc>
              <a:defRPr/>
            </a:lvl5pPr>
          </a:lstStyle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</p:spTree>
    <p:extLst>
      <p:ext uri="{BB962C8B-B14F-4D97-AF65-F5344CB8AC3E}">
        <p14:creationId xmlns:p14="http://schemas.microsoft.com/office/powerpoint/2010/main" val="131488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noProof="0"/>
              <a:t>Klik om stijl te bewerken</a:t>
            </a:r>
            <a:endParaRPr lang="nl-BE" noProof="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6594B6-17DF-4759-A7A5-128AFEA77F2C}" type="datetime1">
              <a:rPr lang="nl-BE" noProof="0" smtClean="0"/>
              <a:t>3/05/2023</a:t>
            </a:fld>
            <a:endParaRPr lang="nl-BE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 noProof="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‹nr.›</a:t>
            </a:fld>
            <a:endParaRPr lang="nl-BE" noProof="0" dirty="0"/>
          </a:p>
        </p:txBody>
      </p:sp>
      <p:sp>
        <p:nvSpPr>
          <p:cNvPr id="7" name="Picture Placeholder 6"/>
          <p:cNvSpPr>
            <a:spLocks noGrp="1"/>
          </p:cNvSpPr>
          <p:nvPr>
            <p:ph type="pic" sz="quarter" idx="13" hasCustomPrompt="1"/>
          </p:nvPr>
        </p:nvSpPr>
        <p:spPr>
          <a:xfrm>
            <a:off x="952038" y="1371600"/>
            <a:ext cx="15480000" cy="6501600"/>
          </a:xfrm>
        </p:spPr>
        <p:txBody>
          <a:bodyPr/>
          <a:lstStyle>
            <a:lvl1pPr marL="0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374516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3-5-2023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7" name="Covering Background"/>
          <p:cNvSpPr/>
          <p:nvPr userDrawn="1"/>
        </p:nvSpPr>
        <p:spPr>
          <a:xfrm>
            <a:off x="-1" y="0"/>
            <a:ext cx="17337600" cy="97536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-1" y="0"/>
            <a:ext cx="17337600" cy="97536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 dirty="0"/>
              <a:t>Photo</a:t>
            </a:r>
          </a:p>
        </p:txBody>
      </p:sp>
    </p:spTree>
    <p:extLst>
      <p:ext uri="{BB962C8B-B14F-4D97-AF65-F5344CB8AC3E}">
        <p14:creationId xmlns:p14="http://schemas.microsoft.com/office/powerpoint/2010/main" val="2949418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textbox over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914400" y="0"/>
            <a:ext cx="16424275" cy="7920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Picture</a:t>
            </a:r>
            <a:endParaRPr lang="nl-BE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3-5-2023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301F6D1-3E66-4198-8305-F0FF1745CC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400" y="2691979"/>
            <a:ext cx="6764400" cy="5230800"/>
          </a:xfrm>
          <a:solidFill>
            <a:srgbClr val="1E64C8"/>
          </a:solidFill>
        </p:spPr>
        <p:txBody>
          <a:bodyPr anchor="b" anchorCtr="0">
            <a:noAutofit/>
          </a:bodyPr>
          <a:lstStyle>
            <a:lvl1pPr marL="85725" indent="0">
              <a:buNone/>
              <a:defRPr sz="10000" u="sng" cap="all" baseline="0">
                <a:solidFill>
                  <a:schemeClr val="bg1"/>
                </a:solidFill>
              </a:defRPr>
            </a:lvl1pPr>
            <a:lvl2pPr marL="984250" indent="-625475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565226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ght blue textbox over pictu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876AD30-96E8-448B-B97A-24B00ADE12C5}"/>
              </a:ext>
            </a:extLst>
          </p:cNvPr>
          <p:cNvSpPr/>
          <p:nvPr userDrawn="1"/>
        </p:nvSpPr>
        <p:spPr>
          <a:xfrm>
            <a:off x="914400" y="0"/>
            <a:ext cx="16424275" cy="7898400"/>
          </a:xfrm>
          <a:prstGeom prst="rect">
            <a:avLst/>
          </a:prstGeom>
          <a:solidFill>
            <a:srgbClr val="1E64C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BE" noProof="0" dirty="0"/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2" hasCustomPrompt="1"/>
          </p:nvPr>
        </p:nvSpPr>
        <p:spPr>
          <a:xfrm>
            <a:off x="914400" y="0"/>
            <a:ext cx="16424275" cy="7920000"/>
          </a:xfrm>
        </p:spPr>
        <p:txBody>
          <a:bodyPr/>
          <a:lstStyle>
            <a:lvl1pPr marL="85725" indent="0">
              <a:buNone/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nl-BE" noProof="0"/>
              <a:t>Picture</a:t>
            </a:r>
            <a:endParaRPr lang="nl-BE" noProof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81384-1200-4D40-BEF0-3A17A1F906F4}" type="datetime1">
              <a:rPr lang="nl-NL" noProof="0" smtClean="0"/>
              <a:t>3-5-2023</a:t>
            </a:fld>
            <a:endParaRPr lang="nl-NL" noProof="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 noProof="0" dirty="0"/>
          </a:p>
        </p:txBody>
      </p:sp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0301F6D1-3E66-4198-8305-F0FF1745CC9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914399" y="1011602"/>
            <a:ext cx="7754938" cy="6908398"/>
          </a:xfrm>
          <a:solidFill>
            <a:srgbClr val="E9F0FA"/>
          </a:solidFill>
        </p:spPr>
        <p:txBody>
          <a:bodyPr>
            <a:normAutofit/>
          </a:bodyPr>
          <a:lstStyle>
            <a:lvl1pPr marL="85725" indent="0">
              <a:buNone/>
              <a:defRPr sz="5400" u="sng" cap="all" baseline="0">
                <a:solidFill>
                  <a:srgbClr val="1E64C8"/>
                </a:solidFill>
              </a:defRPr>
            </a:lvl1pPr>
            <a:lvl2pPr marL="984250" indent="-625475">
              <a:defRPr>
                <a:solidFill>
                  <a:srgbClr val="1E64C8"/>
                </a:solidFill>
              </a:defRPr>
            </a:lvl2pPr>
            <a:lvl3pPr>
              <a:defRPr>
                <a:solidFill>
                  <a:srgbClr val="1E64C8"/>
                </a:solidFill>
              </a:defRPr>
            </a:lvl3pPr>
            <a:lvl4pPr>
              <a:defRPr>
                <a:solidFill>
                  <a:srgbClr val="1E64C8"/>
                </a:solidFill>
              </a:defRPr>
            </a:lvl4pPr>
            <a:lvl5pPr>
              <a:defRPr>
                <a:solidFill>
                  <a:srgbClr val="1E64C8"/>
                </a:solidFill>
              </a:defRPr>
            </a:lvl5pPr>
          </a:lstStyle>
          <a:p>
            <a:pPr lvl="0"/>
            <a:r>
              <a:rPr lang="nl-NL"/>
              <a:t>Tekststijl van het model bewerken</a:t>
            </a:r>
          </a:p>
        </p:txBody>
      </p:sp>
    </p:spTree>
    <p:extLst>
      <p:ext uri="{BB962C8B-B14F-4D97-AF65-F5344CB8AC3E}">
        <p14:creationId xmlns:p14="http://schemas.microsoft.com/office/powerpoint/2010/main" val="675953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0118" y="252000"/>
            <a:ext cx="15705282" cy="86369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nl-BE" noProof="0" dirty="0"/>
              <a:t>Klik om de stijl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5825" y="1194364"/>
            <a:ext cx="15699575" cy="669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BE" noProof="0" dirty="0"/>
              <a:t>Click </a:t>
            </a:r>
            <a:r>
              <a:rPr lang="nl-BE" noProof="0" dirty="0" err="1"/>
              <a:t>to</a:t>
            </a:r>
            <a:r>
              <a:rPr lang="nl-BE" noProof="0" dirty="0"/>
              <a:t> </a:t>
            </a:r>
            <a:r>
              <a:rPr lang="nl-BE" noProof="0" dirty="0" err="1"/>
              <a:t>edit</a:t>
            </a:r>
            <a:r>
              <a:rPr lang="nl-BE" noProof="0" dirty="0"/>
              <a:t> Master </a:t>
            </a:r>
            <a:r>
              <a:rPr lang="nl-BE" noProof="0" dirty="0" err="1"/>
              <a:t>text</a:t>
            </a:r>
            <a:r>
              <a:rPr lang="nl-BE" noProof="0" dirty="0"/>
              <a:t> </a:t>
            </a:r>
            <a:r>
              <a:rPr lang="nl-BE" noProof="0" dirty="0" err="1"/>
              <a:t>styles</a:t>
            </a:r>
            <a:endParaRPr lang="nl-BE" noProof="0" dirty="0"/>
          </a:p>
          <a:p>
            <a:pPr lvl="1"/>
            <a:r>
              <a:rPr lang="nl-BE" noProof="0" dirty="0"/>
              <a:t>Second level</a:t>
            </a:r>
          </a:p>
          <a:p>
            <a:pPr lvl="2"/>
            <a:r>
              <a:rPr lang="nl-BE" noProof="0" dirty="0" err="1"/>
              <a:t>Third</a:t>
            </a:r>
            <a:r>
              <a:rPr lang="nl-BE" noProof="0" dirty="0"/>
              <a:t>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72394" y="8948703"/>
            <a:ext cx="2297926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0D1A-A3AB-4E9F-892E-C45B5A80FDBF}" type="datetime1">
              <a:rPr lang="nl-BE" noProof="0" smtClean="0"/>
              <a:t>3/05/2023</a:t>
            </a:fld>
            <a:endParaRPr lang="nl-BE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10236" y="8994423"/>
            <a:ext cx="8353564" cy="4379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 noProof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590520" y="8948703"/>
            <a:ext cx="921880" cy="5192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7">
                <a:solidFill>
                  <a:srgbClr val="1E64C8"/>
                </a:solidFill>
              </a:defRPr>
            </a:lvl1pPr>
          </a:lstStyle>
          <a:p>
            <a:fld id="{7AE184E0-0BD4-4705-A12B-9B71DDE63301}" type="slidenum">
              <a:rPr lang="nl-BE" noProof="0" smtClean="0"/>
              <a:pPr/>
              <a:t>‹nr.›</a:t>
            </a:fld>
            <a:endParaRPr lang="nl-BE" noProof="0" dirty="0"/>
          </a:p>
        </p:txBody>
      </p:sp>
      <p:sp>
        <p:nvSpPr>
          <p:cNvPr id="7" name="Title positioning box" hidden="1"/>
          <p:cNvSpPr/>
          <p:nvPr userDrawn="1"/>
        </p:nvSpPr>
        <p:spPr>
          <a:xfrm>
            <a:off x="927265" y="367200"/>
            <a:ext cx="15480000" cy="463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 positoning box" hidden="1"/>
          <p:cNvSpPr/>
          <p:nvPr userDrawn="1"/>
        </p:nvSpPr>
        <p:spPr>
          <a:xfrm>
            <a:off x="927265" y="1584000"/>
            <a:ext cx="82296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Logo positioning box" hidden="1"/>
          <p:cNvSpPr/>
          <p:nvPr userDrawn="1"/>
        </p:nvSpPr>
        <p:spPr>
          <a:xfrm flipV="1">
            <a:off x="928800" y="7878842"/>
            <a:ext cx="15478465" cy="1416353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617" y="7906160"/>
            <a:ext cx="2308379" cy="1847440"/>
          </a:xfrm>
          <a:prstGeom prst="rect">
            <a:avLst/>
          </a:prstGeom>
        </p:spPr>
      </p:pic>
      <p:sp>
        <p:nvSpPr>
          <p:cNvPr id="12" name="Text positoning box" hidden="1"/>
          <p:cNvSpPr/>
          <p:nvPr userDrawn="1"/>
        </p:nvSpPr>
        <p:spPr>
          <a:xfrm>
            <a:off x="9172105" y="1584000"/>
            <a:ext cx="914400" cy="630000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 positoning box" hidden="1"/>
          <p:cNvSpPr/>
          <p:nvPr userDrawn="1"/>
        </p:nvSpPr>
        <p:spPr>
          <a:xfrm>
            <a:off x="10099369" y="1356360"/>
            <a:ext cx="6307895" cy="6527640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058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1" r:id="rId2"/>
    <p:sldLayoutId id="2147483673" r:id="rId3"/>
    <p:sldLayoutId id="2147483662" r:id="rId4"/>
    <p:sldLayoutId id="2147483674" r:id="rId5"/>
    <p:sldLayoutId id="2147483666" r:id="rId6"/>
    <p:sldLayoutId id="2147483675" r:id="rId7"/>
    <p:sldLayoutId id="2147483677" r:id="rId8"/>
    <p:sldLayoutId id="2147483678" r:id="rId9"/>
    <p:sldLayoutId id="2147483676" r:id="rId10"/>
  </p:sldLayoutIdLst>
  <p:hf hdr="0" ftr="0" dt="0"/>
  <p:txStyles>
    <p:titleStyle>
      <a:lvl1pPr algn="l" defTabSz="1300368" rtl="0" eaLnBrk="1" latinLnBrk="0" hangingPunct="1">
        <a:lnSpc>
          <a:spcPct val="90000"/>
        </a:lnSpc>
        <a:spcBef>
          <a:spcPct val="0"/>
        </a:spcBef>
        <a:buNone/>
        <a:defRPr sz="5400" u="sng" kern="1200" cap="all" baseline="0">
          <a:solidFill>
            <a:srgbClr val="1E64C8"/>
          </a:solidFill>
          <a:uFill>
            <a:solidFill>
              <a:srgbClr val="1E64C8"/>
            </a:solidFill>
          </a:uFill>
          <a:latin typeface="+mj-lt"/>
          <a:ea typeface="+mj-ea"/>
          <a:cs typeface="+mj-cs"/>
        </a:defRPr>
      </a:lvl1pPr>
    </p:titleStyle>
    <p:bodyStyle>
      <a:lvl1pPr marL="536575" indent="-45085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169988" indent="-450850" algn="l" defTabSz="457200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̶"/>
        <a:tabLst/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1755775" indent="-450000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‒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1450" indent="-550863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Char char="–"/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2600325" indent="-1158875" algn="l" defTabSz="1300368" rtl="0" eaLnBrk="1" latinLnBrk="0" hangingPunct="1">
        <a:lnSpc>
          <a:spcPct val="120000"/>
        </a:lnSpc>
        <a:spcBef>
          <a:spcPts val="0"/>
        </a:spcBef>
        <a:buFont typeface="Arial" panose="020B0604020202020204" pitchFamily="34" charset="0"/>
        <a:buNone/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3576013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4226197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876381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526565" indent="-325092" algn="l" defTabSz="1300368" rtl="0" eaLnBrk="1" latinLnBrk="0" hangingPunct="1">
        <a:lnSpc>
          <a:spcPct val="90000"/>
        </a:lnSpc>
        <a:spcBef>
          <a:spcPts val="711"/>
        </a:spcBef>
        <a:buFont typeface="Arial" panose="020B0604020202020204" pitchFamily="34" charset="0"/>
        <a:buChar char="•"/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1pPr>
      <a:lvl2pPr marL="650184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2pPr>
      <a:lvl3pPr marL="1300368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3pPr>
      <a:lvl4pPr marL="1950552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4pPr>
      <a:lvl5pPr marL="2600736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5pPr>
      <a:lvl6pPr marL="3250921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6pPr>
      <a:lvl7pPr marL="3901105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7pPr>
      <a:lvl8pPr marL="4551289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8pPr>
      <a:lvl9pPr marL="5201473" algn="l" defTabSz="1300368" rtl="0" eaLnBrk="1" latinLnBrk="0" hangingPunct="1">
        <a:defRPr sz="2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gent.be/lw/nl/student/opleiding-studie/programma-info" TargetMode="External"/><Relationship Id="rId2" Type="http://schemas.openxmlformats.org/officeDocument/2006/relationships/hyperlink" Target="https://studiekiezer.ugent.be/bachelor-of-arts-in-de-kunstwetenschappen/programma/2023" TargetMode="External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25078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0F793C-A88F-4280-9F01-ACE53F616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Bachelor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E061D54-54EF-4AA9-966E-8ADE0951D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>
                <a:latin typeface="UGent Panno Text" panose="02000506040000040003" pitchFamily="2" charset="0"/>
              </a:rPr>
              <a:t>Minor (15 </a:t>
            </a:r>
            <a:r>
              <a:rPr lang="nl-BE" dirty="0" err="1">
                <a:latin typeface="UGent Panno Text" panose="02000506040000040003" pitchFamily="2" charset="0"/>
              </a:rPr>
              <a:t>sp</a:t>
            </a:r>
            <a:r>
              <a:rPr lang="nl-BE" dirty="0">
                <a:latin typeface="UGent Panno Text" panose="02000506040000040003" pitchFamily="2" charset="0"/>
              </a:rPr>
              <a:t>), keuze uit: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Archeologie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highlight>
                  <a:srgbClr val="FFD200"/>
                </a:highlight>
                <a:latin typeface="UGent Panno Text" panose="02000506040000040003" pitchFamily="2" charset="0"/>
              </a:rPr>
              <a:t>Architectuur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Cultuur en maatschappij (</a:t>
            </a:r>
            <a:r>
              <a:rPr lang="nl-BE" dirty="0">
                <a:highlight>
                  <a:srgbClr val="FFD200"/>
                </a:highlight>
                <a:latin typeface="UGent Panno Text" panose="02000506040000040003" pitchFamily="2" charset="0"/>
              </a:rPr>
              <a:t>naamswijziging</a:t>
            </a:r>
            <a:r>
              <a:rPr lang="nl-BE" dirty="0">
                <a:latin typeface="UGent Panno Text" panose="02000506040000040003" pitchFamily="2" charset="0"/>
              </a:rPr>
              <a:t> Gender &amp; Diversiteit)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Economie en bedrijfskunde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Geschiedenis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Letterkunde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Onderwijs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85E6D0F-E11F-41DF-ABE8-1CD6CF33F9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10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943250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F6FD21F-FB3B-4F00-9978-C604FA585C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Bachelor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56AB868-9202-466A-9AB7-313C9D23B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highlight>
                  <a:srgbClr val="FFD200"/>
                </a:highlight>
                <a:latin typeface="UGent Panno Text" panose="02000506040000040003" pitchFamily="2" charset="0"/>
              </a:rPr>
              <a:t>Keuzevak (5 sp)</a:t>
            </a:r>
            <a:r>
              <a:rPr lang="nl-BE" dirty="0">
                <a:latin typeface="UGent Panno Text" panose="02000506040000040003" pitchFamily="2" charset="0"/>
              </a:rPr>
              <a:t>, te kiezen uit: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Lijst met keuzevakken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Vrij te kiezen (bv. uit andere opleiding)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Uit de andere (dan de eerder gekozen) major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23131E8F-4983-47D4-8906-2805ED706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11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74204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E120E8-C11B-47EA-BB83-1F6DE4200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Bachelor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D56F147-55A0-421B-9BD1-6E77917657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Verplichte opleidingsonderdelen (25 sp):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Inleiding tot Erfgoed (</a:t>
            </a:r>
            <a:r>
              <a:rPr lang="nl-BE" dirty="0">
                <a:highlight>
                  <a:srgbClr val="FFD200"/>
                </a:highlight>
                <a:latin typeface="UGent Panno Text" panose="02000506040000040003" pitchFamily="2" charset="0"/>
              </a:rPr>
              <a:t>naams- &amp; MTJ-wijziging</a:t>
            </a:r>
            <a:r>
              <a:rPr lang="nl-BE" dirty="0">
                <a:latin typeface="UGent Panno Text" panose="02000506040000040003" pitchFamily="2" charset="0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BE" dirty="0">
              <a:latin typeface="UGent Panno Text" panose="02000506040000040003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 err="1">
                <a:latin typeface="UGent Panno Text" panose="02000506040000040003" pitchFamily="2" charset="0"/>
              </a:rPr>
              <a:t>Bachelorproef</a:t>
            </a:r>
            <a:r>
              <a:rPr lang="nl-BE" dirty="0">
                <a:latin typeface="UGent Panno Text" panose="02000506040000040003" pitchFamily="2" charset="0"/>
              </a:rPr>
              <a:t> (10 </a:t>
            </a:r>
            <a:r>
              <a:rPr lang="nl-BE" dirty="0" err="1">
                <a:latin typeface="UGent Panno Text" panose="02000506040000040003" pitchFamily="2" charset="0"/>
              </a:rPr>
              <a:t>sp</a:t>
            </a:r>
            <a:r>
              <a:rPr lang="nl-BE" dirty="0">
                <a:latin typeface="UGent Panno Text" panose="02000506040000040003" pitchFamily="2" charset="0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Stage (10 </a:t>
            </a:r>
            <a:r>
              <a:rPr lang="nl-BE" dirty="0" err="1">
                <a:latin typeface="UGent Panno Text" panose="02000506040000040003" pitchFamily="2" charset="0"/>
              </a:rPr>
              <a:t>sp</a:t>
            </a:r>
            <a:r>
              <a:rPr lang="nl-BE" dirty="0">
                <a:latin typeface="UGent Panno Text" panose="02000506040000040003" pitchFamily="2" charset="0"/>
              </a:rPr>
              <a:t>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422F2B2-6EE6-4ACE-8437-54084E1378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12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349126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B5FC9-3373-47DD-A2E3-F975D1D090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Bachelor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9AC802-BA7A-4357-9F0B-CE63C9EE8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Verderzetting van eerder gekozen major (20 </a:t>
            </a:r>
            <a:r>
              <a:rPr lang="nl-BE" dirty="0" err="1">
                <a:latin typeface="UGent Panno Text" panose="02000506040000040003" pitchFamily="2" charset="0"/>
              </a:rPr>
              <a:t>sp</a:t>
            </a:r>
            <a:r>
              <a:rPr lang="nl-BE" dirty="0">
                <a:latin typeface="UGent Panno Text" panose="02000506040000040003" pitchFamily="2" charset="0"/>
              </a:rPr>
              <a:t>), keuze uit: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Major Beeldende kunst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Major Podiumkunsten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Major Muziek</a:t>
            </a:r>
          </a:p>
          <a:p>
            <a:pPr marL="85725" indent="0">
              <a:buNone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02F9726-1F0A-45A1-8C62-6346703CF8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13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5966678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074E31-8E1D-4FAA-8B0C-7C4025CC4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Bachelor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D24A85B-BEA4-45E2-A89C-4ED6FFBE7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BE" dirty="0">
                <a:latin typeface="UGent Panno Text" panose="02000506040000040003" pitchFamily="2" charset="0"/>
              </a:rPr>
              <a:t>Major Beeldende kunst: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Geschiedenis van de beeldende kunst in de Ndl I (2-jaarlijks)</a:t>
            </a:r>
          </a:p>
          <a:p>
            <a:pPr marL="719138" lvl="1" indent="0">
              <a:buNone/>
            </a:pP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UGent Panno Text" panose="02000506040000040003" pitchFamily="2" charset="0"/>
              </a:rPr>
              <a:t>		Geschiedenis van de beeldende kunst in de Ndl II (2-jaarlijks)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19</a:t>
            </a:r>
            <a:r>
              <a:rPr lang="nl-BE" baseline="30000" dirty="0">
                <a:latin typeface="UGent Panno Text" panose="02000506040000040003" pitchFamily="2" charset="0"/>
              </a:rPr>
              <a:t>de</a:t>
            </a:r>
            <a:r>
              <a:rPr lang="nl-BE" dirty="0">
                <a:latin typeface="UGent Panno Text" panose="02000506040000040003" pitchFamily="2" charset="0"/>
              </a:rPr>
              <a:t>-eeuwse kunst: capita selecta (2-jaarlijks)</a:t>
            </a:r>
          </a:p>
          <a:p>
            <a:pPr marL="719138" lvl="1" indent="0">
              <a:buNone/>
            </a:pPr>
            <a:r>
              <a:rPr lang="nl-BE" dirty="0">
                <a:latin typeface="UGent Panno Text" panose="02000506040000040003" pitchFamily="2" charset="0"/>
              </a:rPr>
              <a:t>		</a:t>
            </a: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UGent Panno Text" panose="02000506040000040003" pitchFamily="2" charset="0"/>
              </a:rPr>
              <a:t>Historisch interieur en design (2-jaarlijks)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Avant-garde film &amp; video (2-jaarlijks)</a:t>
            </a:r>
          </a:p>
          <a:p>
            <a:pPr marL="719138" lvl="1" indent="0">
              <a:buNone/>
            </a:pP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UGent Panno Text" panose="02000506040000040003" pitchFamily="2" charset="0"/>
              </a:rPr>
              <a:t>		Moderne en actuele kunst: capita selecta (2-jaarlijks)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Architectuurgeschiedenis 2: historiografische perspectieven op de 20</a:t>
            </a:r>
            <a:r>
              <a:rPr lang="nl-BE" baseline="30000" dirty="0">
                <a:latin typeface="UGent Panno Text" panose="02000506040000040003" pitchFamily="2" charset="0"/>
              </a:rPr>
              <a:t>e</a:t>
            </a:r>
            <a:r>
              <a:rPr lang="nl-BE" dirty="0">
                <a:latin typeface="UGent Panno Text" panose="02000506040000040003" pitchFamily="2" charset="0"/>
              </a:rPr>
              <a:t> eeuw (jaarlijks, </a:t>
            </a:r>
            <a:r>
              <a:rPr lang="nl-BE" dirty="0">
                <a:highlight>
                  <a:srgbClr val="FFD200"/>
                </a:highlight>
                <a:latin typeface="UGent Panno Text" panose="02000506040000040003" pitchFamily="2" charset="0"/>
              </a:rPr>
              <a:t>naamswijziging</a:t>
            </a:r>
            <a:r>
              <a:rPr lang="nl-BE" dirty="0">
                <a:latin typeface="UGent Panno Text" panose="02000506040000040003" pitchFamily="2" charset="0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01655F50-8646-4063-AD5F-712EAEEEB1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14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634406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4BC4B50-23E1-4158-82F1-362DE0F624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Bachelor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DC51781-70EF-422C-A35F-87F4B01C52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>
                <a:latin typeface="UGent Panno Text" panose="02000506040000040003" pitchFamily="2" charset="0"/>
              </a:rPr>
              <a:t>Major Podiumkunsten: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Dramaturgie (jaarlijks)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Repertoirestudie van het theater (2-jaarlijks)</a:t>
            </a:r>
          </a:p>
          <a:p>
            <a:pPr marL="719138" lvl="1" indent="0">
              <a:buNone/>
            </a:pP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UGent Panno Text" panose="02000506040000040003" pitchFamily="2" charset="0"/>
              </a:rPr>
              <a:t>		Cultuurhistorische aspecten van danstheater (2-jaarlijks)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Avant-garde film en video (2-jaarlijks)</a:t>
            </a:r>
          </a:p>
          <a:p>
            <a:pPr marL="719138" lvl="1" indent="0">
              <a:buNone/>
            </a:pP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UGent Panno Text" panose="02000506040000040003" pitchFamily="2" charset="0"/>
              </a:rPr>
              <a:t>		Muziekgeschiedenis: 1750-1900 (2-jaarlijks)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Ontwikkeling en esthetiek van de film (jaarlijks, </a:t>
            </a:r>
            <a:r>
              <a:rPr lang="nl-BE" dirty="0">
                <a:highlight>
                  <a:srgbClr val="FFD200"/>
                </a:highlight>
                <a:latin typeface="UGent Panno Text" panose="02000506040000040003" pitchFamily="2" charset="0"/>
              </a:rPr>
              <a:t>ba3</a:t>
            </a:r>
            <a:r>
              <a:rPr lang="nl-BE" dirty="0">
                <a:latin typeface="UGent Panno Text" panose="02000506040000040003" pitchFamily="2" charset="0"/>
              </a:rPr>
              <a:t>)</a:t>
            </a:r>
          </a:p>
          <a:p>
            <a:pPr marL="719138" lvl="1" indent="0">
              <a:buNone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92E4E15-0BCA-48AD-A6EC-6A6433417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15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629510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1FBF8B7-52D0-416A-98A1-15D315A6BF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Bachelor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CB89583-9107-4E2B-97D1-80B1DE23F9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>
                <a:latin typeface="UGent Panno Text" panose="02000506040000040003" pitchFamily="2" charset="0"/>
              </a:rPr>
              <a:t>Major Muziek: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Muziek van de twintigste eeuw (2-jaarlijks)</a:t>
            </a:r>
          </a:p>
          <a:p>
            <a:pPr marL="719138" lvl="1" indent="0">
              <a:buNone/>
            </a:pP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UGent Panno Text" panose="02000506040000040003" pitchFamily="2" charset="0"/>
              </a:rPr>
              <a:t>		Muziekgeschiedenis: 1750-1900 (2-jaarlijks)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Grondslagen van muzikale actie en perceptie (2-jaarlijks)</a:t>
            </a:r>
          </a:p>
          <a:p>
            <a:pPr marL="719138" lvl="1" indent="0">
              <a:buNone/>
            </a:pP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UGent Panno Text" panose="02000506040000040003" pitchFamily="2" charset="0"/>
              </a:rPr>
              <a:t>		Grondslagen van de muzikale akoestiek en sonologie (2-jaarlijks)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Muzikale analyse (jaarlijks)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Muziekpsychologie (jaarlijks)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26CA01F-9A4F-4BA9-8ECC-2F3C65465D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16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19471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D884419-8C81-400D-8342-A4DDD3B438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Bachelor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F27C98-DF2C-47C0-A854-F25CCD768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-BE" dirty="0">
                <a:latin typeface="UGent Panno Text" panose="02000506040000040003" pitchFamily="2" charset="0"/>
              </a:rPr>
              <a:t>Keuzevakken (15 </a:t>
            </a:r>
            <a:r>
              <a:rPr lang="nl-BE" dirty="0" err="1">
                <a:latin typeface="UGent Panno Text" panose="02000506040000040003" pitchFamily="2" charset="0"/>
              </a:rPr>
              <a:t>sp</a:t>
            </a:r>
            <a:r>
              <a:rPr lang="nl-BE" dirty="0">
                <a:latin typeface="UGent Panno Text" panose="02000506040000040003" pitchFamily="2" charset="0"/>
              </a:rPr>
              <a:t>), waarvan: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Twee keuzevakken verplicht uit een andere major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 err="1">
                <a:latin typeface="UGent Panno Text" panose="02000506040000040003" pitchFamily="2" charset="0"/>
              </a:rPr>
              <a:t>Één</a:t>
            </a:r>
            <a:r>
              <a:rPr lang="nl-BE" dirty="0">
                <a:latin typeface="UGent Panno Text" panose="02000506040000040003" pitchFamily="2" charset="0"/>
              </a:rPr>
              <a:t> keuzevak uit: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Lijst met keuzevakken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Volledig vrij te kiezen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nl-BE" dirty="0">
              <a:latin typeface="UGent Panno Text" panose="02000506040000040003" pitchFamily="2" charset="0"/>
            </a:endParaRPr>
          </a:p>
          <a:p>
            <a:pPr marL="86575" indent="0">
              <a:buNone/>
            </a:pPr>
            <a:r>
              <a:rPr lang="nl-BE" dirty="0">
                <a:latin typeface="UGent Panno Text" panose="02000506040000040003" pitchFamily="2" charset="0"/>
              </a:rPr>
              <a:t>Nieuw vanaf ‘23-’24: totaalpakket aan keuzevakken (35 sp bestaande uit minor, 10 sp andere major en 10 sp vrije keuze) </a:t>
            </a:r>
            <a:r>
              <a:rPr lang="nl-BE" dirty="0">
                <a:highlight>
                  <a:srgbClr val="FFD200"/>
                </a:highlight>
                <a:latin typeface="UGent Panno Text" panose="02000506040000040003" pitchFamily="2" charset="0"/>
              </a:rPr>
              <a:t>vrij te verdelen over ba2 en ba3</a:t>
            </a:r>
            <a:r>
              <a:rPr lang="nl-BE" dirty="0">
                <a:latin typeface="UGent Panno Text" panose="02000506040000040003" pitchFamily="2" charset="0"/>
              </a:rPr>
              <a:t> (om lesoverlappingen te vermijden). Advies binnen MOT: 15 sp minor + 5 sp keuzevak in </a:t>
            </a:r>
            <a:r>
              <a:rPr lang="nl-BE" b="1" dirty="0">
                <a:latin typeface="UGent Panno Text" panose="02000506040000040003" pitchFamily="2" charset="0"/>
              </a:rPr>
              <a:t>ba2</a:t>
            </a:r>
            <a:r>
              <a:rPr lang="nl-BE" dirty="0">
                <a:latin typeface="UGent Panno Text" panose="02000506040000040003" pitchFamily="2" charset="0"/>
              </a:rPr>
              <a:t> en 10 sp andere major + 5 sp keuzevak in </a:t>
            </a:r>
            <a:r>
              <a:rPr lang="nl-BE" b="1" dirty="0">
                <a:latin typeface="UGent Panno Text" panose="02000506040000040003" pitchFamily="2" charset="0"/>
              </a:rPr>
              <a:t>ba3</a:t>
            </a:r>
            <a:r>
              <a:rPr lang="nl-BE" dirty="0">
                <a:latin typeface="UGent Panno Text" panose="02000506040000040003" pitchFamily="2" charset="0"/>
              </a:rPr>
              <a:t>.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3C6F33B-735D-4E6D-9FAD-7B53932D2D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17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77512969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FBE511-7FED-46D7-AF6E-0F9A5DBB5E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master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AFA745B-899D-462E-BD57-E6FBB29843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>
                <a:latin typeface="UGent Panno Text" panose="02000506040000040003" pitchFamily="2" charset="0"/>
              </a:rPr>
              <a:t>2 verplicht op te nemen vakken voor 10 </a:t>
            </a:r>
            <a:r>
              <a:rPr lang="nl-BE" dirty="0" err="1">
                <a:latin typeface="UGent Panno Text" panose="02000506040000040003" pitchFamily="2" charset="0"/>
              </a:rPr>
              <a:t>sp</a:t>
            </a:r>
            <a:r>
              <a:rPr lang="nl-BE" dirty="0">
                <a:latin typeface="UGent Panno Text" panose="02000506040000040003" pitchFamily="2" charset="0"/>
              </a:rPr>
              <a:t> (</a:t>
            </a:r>
            <a:r>
              <a:rPr lang="nl-BE" dirty="0" err="1">
                <a:highlight>
                  <a:srgbClr val="FFD200"/>
                </a:highlight>
                <a:latin typeface="UGent Panno Text" panose="02000506040000040003" pitchFamily="2" charset="0"/>
              </a:rPr>
              <a:t>sem</a:t>
            </a:r>
            <a:r>
              <a:rPr lang="nl-BE" dirty="0">
                <a:highlight>
                  <a:srgbClr val="FFD200"/>
                </a:highlight>
                <a:latin typeface="UGent Panno Text" panose="02000506040000040003" pitchFamily="2" charset="0"/>
              </a:rPr>
              <a:t> 1</a:t>
            </a:r>
            <a:r>
              <a:rPr lang="nl-BE" dirty="0">
                <a:latin typeface="UGent Panno Text" panose="02000506040000040003" pitchFamily="2" charset="0"/>
              </a:rPr>
              <a:t>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highlight>
                  <a:srgbClr val="FFD200"/>
                </a:highlight>
                <a:latin typeface="UGent Panno Text" panose="02000506040000040003" pitchFamily="2" charset="0"/>
              </a:rPr>
              <a:t>Kunsteconomie</a:t>
            </a:r>
            <a:r>
              <a:rPr lang="nl-BE" dirty="0">
                <a:latin typeface="UGent Panno Text" panose="02000506040000040003" pitchFamily="2" charset="0"/>
              </a:rPr>
              <a:t> (</a:t>
            </a:r>
            <a:r>
              <a:rPr lang="nl-BE" dirty="0">
                <a:highlight>
                  <a:srgbClr val="FFD200"/>
                </a:highlight>
                <a:latin typeface="UGent Panno Text" panose="02000506040000040003" pitchFamily="2" charset="0"/>
              </a:rPr>
              <a:t>sem 1</a:t>
            </a:r>
            <a:r>
              <a:rPr lang="nl-BE" dirty="0">
                <a:latin typeface="UGent Panno Text" panose="02000506040000040003" pitchFamily="2" charset="0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Media-archeologie van beeldstrategieën</a:t>
            </a:r>
          </a:p>
          <a:p>
            <a:pPr marL="719138" lvl="1" indent="0">
              <a:buNone/>
            </a:pPr>
            <a:endParaRPr lang="nl-BE" dirty="0">
              <a:latin typeface="UGent Panno Text" panose="02000506040000040003" pitchFamily="2" charset="0"/>
            </a:endParaRPr>
          </a:p>
          <a:p>
            <a:pPr lvl="0"/>
            <a:r>
              <a:rPr lang="nl-BE" dirty="0">
                <a:solidFill>
                  <a:prstClr val="black"/>
                </a:solidFill>
                <a:latin typeface="UGent Panno Text" panose="02000506040000040003" pitchFamily="2" charset="0"/>
              </a:rPr>
              <a:t>2 verplicht op te nemen onderzoeksseminaries (</a:t>
            </a:r>
            <a:r>
              <a:rPr lang="nl-BE" dirty="0">
                <a:solidFill>
                  <a:prstClr val="black"/>
                </a:solidFill>
                <a:highlight>
                  <a:srgbClr val="FFD200"/>
                </a:highlight>
                <a:latin typeface="UGent Panno Text" panose="02000506040000040003" pitchFamily="2" charset="0"/>
              </a:rPr>
              <a:t>I, jaarvak </a:t>
            </a:r>
            <a:r>
              <a:rPr lang="nl-BE" dirty="0">
                <a:solidFill>
                  <a:prstClr val="black"/>
                </a:solidFill>
                <a:latin typeface="UGent Panno Text" panose="02000506040000040003" pitchFamily="2" charset="0"/>
              </a:rPr>
              <a:t>&amp; II, sem 2) van elk 10 sp. Via Ufora keuze maken uit </a:t>
            </a:r>
            <a:r>
              <a:rPr lang="nl-BE" dirty="0">
                <a:solidFill>
                  <a:prstClr val="black"/>
                </a:solidFill>
                <a:highlight>
                  <a:srgbClr val="FFD200"/>
                </a:highlight>
                <a:latin typeface="UGent Panno Text" panose="02000506040000040003" pitchFamily="2" charset="0"/>
              </a:rPr>
              <a:t>diverse modules </a:t>
            </a:r>
            <a:r>
              <a:rPr lang="nl-BE" dirty="0">
                <a:solidFill>
                  <a:prstClr val="black"/>
                </a:solidFill>
                <a:latin typeface="UGent Panno Text" panose="02000506040000040003" pitchFamily="2" charset="0"/>
              </a:rPr>
              <a:t>binnen elk OS</a:t>
            </a:r>
          </a:p>
          <a:p>
            <a:pPr lvl="0"/>
            <a:endParaRPr lang="nl-BE" dirty="0">
              <a:solidFill>
                <a:prstClr val="black"/>
              </a:solidFill>
              <a:latin typeface="UGent Panno Text" panose="02000506040000040003" pitchFamily="2" charset="0"/>
            </a:endParaRPr>
          </a:p>
          <a:p>
            <a:pPr lvl="0"/>
            <a:r>
              <a:rPr lang="nl-BE" dirty="0">
                <a:solidFill>
                  <a:prstClr val="black"/>
                </a:solidFill>
                <a:highlight>
                  <a:srgbClr val="FFD200"/>
                </a:highlight>
                <a:latin typeface="UGent Panno Text" panose="02000506040000040003" pitchFamily="2" charset="0"/>
              </a:rPr>
              <a:t>Majors vallen weg</a:t>
            </a:r>
            <a:r>
              <a:rPr lang="nl-BE" dirty="0">
                <a:solidFill>
                  <a:prstClr val="black"/>
                </a:solidFill>
                <a:latin typeface="UGent Panno Text" panose="02000506040000040003" pitchFamily="2" charset="0"/>
              </a:rPr>
              <a:t> - interdisciplinariteit</a:t>
            </a:r>
          </a:p>
          <a:p>
            <a:pPr marL="719138" lvl="1" indent="0">
              <a:buNone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1B29448-DA07-45FF-A430-2437CAC9A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18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4102046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B1C54B-EEDA-40A1-BEAA-2192E3ABC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master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EF7300-0DB0-400E-B073-3D1C64D980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7695" y="1277491"/>
            <a:ext cx="15699575" cy="6696000"/>
          </a:xfrm>
        </p:spPr>
        <p:txBody>
          <a:bodyPr/>
          <a:lstStyle/>
          <a:p>
            <a:pPr lvl="0"/>
            <a:r>
              <a:rPr lang="nl-BE" dirty="0">
                <a:solidFill>
                  <a:prstClr val="black"/>
                </a:solidFill>
                <a:latin typeface="UGent Panno Text" panose="02000506040000040003" pitchFamily="2" charset="0"/>
              </a:rPr>
              <a:t>Masterproef (20 sp) + </a:t>
            </a:r>
            <a:r>
              <a:rPr lang="nl-BE" dirty="0">
                <a:solidFill>
                  <a:prstClr val="black"/>
                </a:solidFill>
                <a:highlight>
                  <a:srgbClr val="FFD200"/>
                </a:highlight>
                <a:latin typeface="UGent Panno Text" panose="02000506040000040003" pitchFamily="2" charset="0"/>
              </a:rPr>
              <a:t>Project Publiek</a:t>
            </a:r>
            <a:r>
              <a:rPr lang="nl-BE" dirty="0">
                <a:solidFill>
                  <a:prstClr val="black"/>
                </a:solidFill>
                <a:latin typeface="UGent Panno Text" panose="02000506040000040003" pitchFamily="2" charset="0"/>
              </a:rPr>
              <a:t> (5 sp)</a:t>
            </a:r>
          </a:p>
          <a:p>
            <a:pPr lvl="0"/>
            <a:endParaRPr lang="nl-BE" dirty="0">
              <a:solidFill>
                <a:prstClr val="black"/>
              </a:solidFill>
              <a:latin typeface="UGent Panno Text" panose="02000506040000040003" pitchFamily="2" charset="0"/>
            </a:endParaRPr>
          </a:p>
          <a:p>
            <a:r>
              <a:rPr lang="nl-BE" dirty="0">
                <a:latin typeface="UGent Panno Text" panose="02000506040000040003" pitchFamily="2" charset="0"/>
              </a:rPr>
              <a:t>1 keuzevak (5 </a:t>
            </a:r>
            <a:r>
              <a:rPr lang="nl-BE" dirty="0" err="1">
                <a:latin typeface="UGent Panno Text" panose="02000506040000040003" pitchFamily="2" charset="0"/>
              </a:rPr>
              <a:t>sp</a:t>
            </a:r>
            <a:r>
              <a:rPr lang="nl-BE" dirty="0">
                <a:latin typeface="UGent Panno Text" panose="02000506040000040003" pitchFamily="2" charset="0"/>
              </a:rPr>
              <a:t>), te kiezen uit: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Lijst met keuzevakken (uitgebreid met extra </a:t>
            </a:r>
            <a:r>
              <a:rPr lang="nl-BE" dirty="0">
                <a:highlight>
                  <a:srgbClr val="FFD200"/>
                </a:highlight>
                <a:latin typeface="UGent Panno Text" panose="02000506040000040003" pitchFamily="2" charset="0"/>
              </a:rPr>
              <a:t>stage</a:t>
            </a:r>
            <a:r>
              <a:rPr lang="nl-BE" dirty="0">
                <a:latin typeface="UGent Panno Text" panose="02000506040000040003" pitchFamily="2" charset="0"/>
              </a:rPr>
              <a:t>mogelijkheid)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Volledig vrij te kiezen</a:t>
            </a:r>
          </a:p>
          <a:p>
            <a:pPr marL="85725" lvl="0" indent="0">
              <a:buNone/>
            </a:pPr>
            <a:endParaRPr lang="nl-BE" dirty="0">
              <a:solidFill>
                <a:prstClr val="black"/>
              </a:solidFill>
            </a:endParaRPr>
          </a:p>
          <a:p>
            <a:pPr marL="719138" lvl="1" indent="0">
              <a:buNone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F15454DD-2C46-47AB-870B-A0C2DAE681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19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325949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el 1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6000" dirty="0">
                <a:latin typeface="UGent Panno Text" panose="02000506040000040003" pitchFamily="2" charset="0"/>
              </a:rPr>
              <a:t>programma Kunstwetenschappen vanaf 2023-2024 </a:t>
            </a:r>
            <a:br>
              <a:rPr lang="nl-NL" sz="6000" dirty="0">
                <a:latin typeface="UGent Panno Text" panose="02000506040000040003" pitchFamily="2" charset="0"/>
              </a:rPr>
            </a:br>
            <a:r>
              <a:rPr lang="nl-NL" sz="6000" dirty="0">
                <a:latin typeface="UGent Panno Text" panose="02000506040000040003" pitchFamily="2" charset="0"/>
              </a:rPr>
              <a:t>met bijhorende overgangsmaatregelen</a:t>
            </a:r>
          </a:p>
        </p:txBody>
      </p:sp>
      <p:sp>
        <p:nvSpPr>
          <p:cNvPr id="18" name="Ondertitel 17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>
                <a:latin typeface="UGent Panno Text" panose="02000506040000040003" pitchFamily="2" charset="0"/>
              </a:rPr>
              <a:t>5 mei 2023</a:t>
            </a:r>
          </a:p>
        </p:txBody>
      </p:sp>
      <p:sp>
        <p:nvSpPr>
          <p:cNvPr id="6" name="Text Placeholder Organsation L1/L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marL="0" indent="0">
              <a:buNone/>
            </a:pPr>
            <a:r>
              <a:rPr lang="nl-BE" dirty="0">
                <a:latin typeface="UGent Panno Text" panose="02000506040000040003" pitchFamily="2" charset="0"/>
              </a:rPr>
              <a:t>Opleiding Kunstwetenschappen</a:t>
            </a:r>
          </a:p>
        </p:txBody>
      </p:sp>
    </p:spTree>
    <p:extLst>
      <p:ext uri="{BB962C8B-B14F-4D97-AF65-F5344CB8AC3E}">
        <p14:creationId xmlns:p14="http://schemas.microsoft.com/office/powerpoint/2010/main" val="335561808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6600" dirty="0">
                <a:latin typeface="UGent Panno Text" panose="02000506040000040003" pitchFamily="2" charset="0"/>
              </a:rPr>
              <a:t>Overzicht wijzigingen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smtClean="0"/>
              <a:pPr/>
              <a:t>20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711541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D0759BD-2019-4F03-B422-EB930C5AC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Programmawijzigingen ba1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4A894F1-9036-41EB-BBE3-5631625AE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err="1">
                <a:latin typeface="UGent Panno Text" panose="02000506040000040003" pitchFamily="2" charset="0"/>
              </a:rPr>
              <a:t>Onderzoeksvaardigheden</a:t>
            </a:r>
            <a:r>
              <a:rPr lang="nl-BE" dirty="0">
                <a:latin typeface="UGent Panno Text" panose="02000506040000040003" pitchFamily="2" charset="0"/>
              </a:rPr>
              <a:t> I wordt een </a:t>
            </a:r>
            <a:r>
              <a:rPr lang="nl-BE" dirty="0" err="1">
                <a:latin typeface="UGent Panno Text" panose="02000506040000040003" pitchFamily="2" charset="0"/>
              </a:rPr>
              <a:t>jaarvak</a:t>
            </a:r>
            <a:r>
              <a:rPr lang="nl-BE" dirty="0">
                <a:latin typeface="UGent Panno Text" panose="02000506040000040003" pitchFamily="2" charset="0"/>
              </a:rPr>
              <a:t> </a:t>
            </a:r>
            <a:r>
              <a:rPr lang="nl-BE" dirty="0" err="1">
                <a:latin typeface="UGent Panno Text" panose="02000506040000040003" pitchFamily="2" charset="0"/>
              </a:rPr>
              <a:t>ipv</a:t>
            </a:r>
            <a:r>
              <a:rPr lang="nl-BE" dirty="0">
                <a:latin typeface="UGent Panno Text" panose="02000506040000040003" pitchFamily="2" charset="0"/>
              </a:rPr>
              <a:t> semester 2</a:t>
            </a:r>
          </a:p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73FC547E-0DC0-4F15-894C-ACB7F7B5D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21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54447869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F3B76FC-72BA-4B2D-B937-B2FCC10F8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Programmawijzigingen Ba2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E6B6108-003F-40BF-915E-45455A641B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>
                <a:latin typeface="UGent Panno Text" panose="02000506040000040003" pitchFamily="2" charset="0"/>
              </a:rPr>
              <a:t>Art Policy </a:t>
            </a:r>
            <a:r>
              <a:rPr lang="nl-BE" dirty="0" err="1">
                <a:latin typeface="UGent Panno Text" panose="02000506040000040003" pitchFamily="2" charset="0"/>
              </a:rPr>
              <a:t>and</a:t>
            </a:r>
            <a:r>
              <a:rPr lang="nl-BE" dirty="0">
                <a:latin typeface="UGent Panno Text" panose="02000506040000040003" pitchFamily="2" charset="0"/>
              </a:rPr>
              <a:t> Museum Studies (</a:t>
            </a:r>
            <a:r>
              <a:rPr lang="nl-BE" dirty="0" err="1">
                <a:latin typeface="UGent Panno Text" panose="02000506040000040003" pitchFamily="2" charset="0"/>
              </a:rPr>
              <a:t>sem</a:t>
            </a:r>
            <a:r>
              <a:rPr lang="nl-BE" dirty="0">
                <a:latin typeface="UGent Panno Text" panose="02000506040000040003" pitchFamily="2" charset="0"/>
              </a:rPr>
              <a:t> 2 </a:t>
            </a:r>
            <a:r>
              <a:rPr lang="nl-BE" dirty="0" err="1">
                <a:latin typeface="UGent Panno Text" panose="02000506040000040003" pitchFamily="2" charset="0"/>
              </a:rPr>
              <a:t>ipv</a:t>
            </a:r>
            <a:r>
              <a:rPr lang="nl-BE" dirty="0">
                <a:latin typeface="UGent Panno Text" panose="02000506040000040003" pitchFamily="2" charset="0"/>
              </a:rPr>
              <a:t> </a:t>
            </a:r>
            <a:r>
              <a:rPr lang="nl-BE" dirty="0" err="1">
                <a:latin typeface="UGent Panno Text" panose="02000506040000040003" pitchFamily="2" charset="0"/>
              </a:rPr>
              <a:t>sem</a:t>
            </a:r>
            <a:r>
              <a:rPr lang="nl-BE" dirty="0">
                <a:latin typeface="UGent Panno Text" panose="02000506040000040003" pitchFamily="2" charset="0"/>
              </a:rPr>
              <a:t> 1)</a:t>
            </a:r>
          </a:p>
          <a:p>
            <a:r>
              <a:rPr lang="nl-BE" dirty="0">
                <a:latin typeface="UGent Panno Text" panose="02000506040000040003" pitchFamily="2" charset="0"/>
              </a:rPr>
              <a:t>Nieuw (gemeenschappelijk) vak Fashion and Textiles (sem 1)</a:t>
            </a:r>
          </a:p>
          <a:p>
            <a:r>
              <a:rPr lang="nl-BE" dirty="0">
                <a:latin typeface="UGent Panno Text" panose="02000506040000040003" pitchFamily="2" charset="0"/>
              </a:rPr>
              <a:t>Reductie van major: 40 sp ipv 45 sp + naamswijziging</a:t>
            </a:r>
          </a:p>
          <a:p>
            <a:r>
              <a:rPr lang="nl-BE" dirty="0">
                <a:latin typeface="UGent Panno Text" panose="02000506040000040003" pitchFamily="2" charset="0"/>
              </a:rPr>
              <a:t>Toevoeging van een vrij keuzevak (aangepaste keuzelijst)</a:t>
            </a:r>
          </a:p>
          <a:p>
            <a:r>
              <a:rPr lang="nl-BE" dirty="0">
                <a:latin typeface="UGent Panno Text" panose="02000506040000040003" pitchFamily="2" charset="0"/>
              </a:rPr>
              <a:t>Toevoeging van een extra minor Architectuur</a:t>
            </a:r>
          </a:p>
          <a:p>
            <a:r>
              <a:rPr lang="nl-BE" dirty="0">
                <a:latin typeface="UGent Panno Text" panose="02000506040000040003" pitchFamily="2" charset="0"/>
              </a:rPr>
              <a:t>Mogelijkheid om keuzepakket vrij te verdelen over ba2/ba3</a:t>
            </a:r>
          </a:p>
          <a:p>
            <a:pPr marL="85725" indent="0">
              <a:buNone/>
            </a:pPr>
            <a:endParaRPr lang="nl-BE" dirty="0"/>
          </a:p>
          <a:p>
            <a:pPr>
              <a:buFont typeface="Arial" panose="020B0604020202020204" pitchFamily="34" charset="0"/>
              <a:buChar char="•"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C0148FA-9D06-4D38-BD59-439721CD6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22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60224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E80AA2-F755-4D4E-920E-5936F0E1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Programmawijzigingen ba3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FA2CE96-CD6A-492D-B86B-1C64FD6930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Verschuiving Esthetica II (voorheen plichtvak) naar keuzelijst</a:t>
            </a:r>
          </a:p>
          <a:p>
            <a:r>
              <a:rPr lang="nl-BE" dirty="0">
                <a:latin typeface="UGent Panno Text" panose="02000506040000040003" pitchFamily="2" charset="0"/>
              </a:rPr>
              <a:t>Verschuiving van Inleiding tot Erfgoed van ba2 naar ba3</a:t>
            </a:r>
          </a:p>
          <a:p>
            <a:r>
              <a:rPr lang="nl-BE" dirty="0">
                <a:latin typeface="UGent Panno Text" panose="02000506040000040003" pitchFamily="2" charset="0"/>
              </a:rPr>
              <a:t>Mogelijkheid om keuzepakket vrij te verdelen over ba2/ba3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DB830E4-0E31-44AB-BAD5-4980647EF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23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9668478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3CD11F-08DF-41F6-9E3B-646C5D953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Programmawijzigingen ba2/3: majors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E15DCEE-CFCA-4100-B99D-10ED85549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nl-BE" sz="4000" dirty="0">
                <a:latin typeface="UGent Panno Text" panose="02000506040000040003" pitchFamily="2" charset="0"/>
              </a:rPr>
              <a:t>Beeldende kunst:</a:t>
            </a:r>
          </a:p>
          <a:p>
            <a:pPr lvl="1"/>
            <a:r>
              <a:rPr lang="nl-BE" sz="4000" dirty="0">
                <a:latin typeface="UGent Panno Text" panose="02000506040000040003" pitchFamily="2" charset="0"/>
              </a:rPr>
              <a:t>Architectuurtheorie I wordt geschrapt</a:t>
            </a:r>
          </a:p>
          <a:p>
            <a:r>
              <a:rPr lang="nl-BE" sz="4000" dirty="0">
                <a:latin typeface="UGent Panno Text" panose="02000506040000040003" pitchFamily="2" charset="0"/>
              </a:rPr>
              <a:t>Podiumkunsten:</a:t>
            </a:r>
          </a:p>
          <a:p>
            <a:pPr lvl="1"/>
            <a:r>
              <a:rPr lang="nl-BE" sz="4000" dirty="0">
                <a:latin typeface="UGent Panno Text" panose="02000506040000040003" pitchFamily="2" charset="0"/>
              </a:rPr>
              <a:t>Muziek van de twintigste eeuw wordt geschrapt </a:t>
            </a:r>
          </a:p>
          <a:p>
            <a:pPr lvl="1"/>
            <a:r>
              <a:rPr lang="nl-BE" sz="4000" dirty="0">
                <a:latin typeface="UGent Panno Text" panose="02000506040000040003" pitchFamily="2" charset="0"/>
              </a:rPr>
              <a:t>Rituele aspecten van podium- en mediale kunsten wordt geschrapt en vervangen door nieuw vak Geschiedenis van het Westerse theater vanaf de oudheid tot 1850</a:t>
            </a:r>
          </a:p>
          <a:p>
            <a:r>
              <a:rPr lang="nl-BE" sz="4000" dirty="0">
                <a:latin typeface="UGent Panno Text" panose="02000506040000040003" pitchFamily="2" charset="0"/>
              </a:rPr>
              <a:t>Muziek: </a:t>
            </a:r>
          </a:p>
          <a:p>
            <a:pPr lvl="1"/>
            <a:r>
              <a:rPr lang="nl-BE" sz="4000" dirty="0">
                <a:latin typeface="UGent Panno Text" panose="02000506040000040003" pitchFamily="2" charset="0"/>
              </a:rPr>
              <a:t>Inleiding tot de theaterwetenschappen wordt geschrapt</a:t>
            </a:r>
          </a:p>
          <a:p>
            <a:pPr lvl="1"/>
            <a:r>
              <a:rPr lang="nl-BE" sz="4000" dirty="0">
                <a:latin typeface="UGent Panno Text" panose="02000506040000040003" pitchFamily="2" charset="0"/>
              </a:rPr>
              <a:t>Etnomusicologie geschrapt en vervangen door nieuw vak Muziek en sociale actie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F36AEB6-37CF-41EE-AD31-D83C24BCCB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24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9707383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4D3BDE-1B09-9BD8-B0A0-79FC5CAEDA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Programmawijzigingen master</a:t>
            </a:r>
            <a:endParaRPr lang="nl-BE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EFFA0FF-EE73-D18A-1148-44251EF64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Nieuw vak Kunsteconomie, ter vervanging van Methodologieën van de Kunstwetenschappen</a:t>
            </a:r>
          </a:p>
          <a:p>
            <a:r>
              <a:rPr lang="nl-BE" dirty="0">
                <a:latin typeface="UGent Panno Text" panose="02000506040000040003" pitchFamily="2" charset="0"/>
              </a:rPr>
              <a:t>Onderzoeksseminaries I en II, ter vervanging van onderzoeksseminaries per major</a:t>
            </a:r>
          </a:p>
          <a:p>
            <a:r>
              <a:rPr lang="nl-BE" dirty="0">
                <a:latin typeface="UGent Panno Text" panose="02000506040000040003" pitchFamily="2" charset="0"/>
              </a:rPr>
              <a:t>Nieuw vak Project Publiek, samen op te nemen met de masterproef, waardoor 5 ipv 10 sp vrije keuze</a:t>
            </a:r>
          </a:p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BD0AAC2-58C8-9149-3496-B211F7DF1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25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81931552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6600" dirty="0">
                <a:latin typeface="UGent Panno Text" panose="02000506040000040003" pitchFamily="2" charset="0"/>
              </a:rPr>
              <a:t>overgangsmaatregelen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smtClean="0"/>
              <a:pPr/>
              <a:t>26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1110094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499F03-5E3D-462D-86D6-420D5B5329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7118" y="285608"/>
            <a:ext cx="15705282" cy="863693"/>
          </a:xfrm>
        </p:spPr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overgangsmaatregelen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CC22244-9723-490C-AFF9-AFAC3315D5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>
                <a:latin typeface="UGent Panno Text" panose="02000506040000040003" pitchFamily="2" charset="0"/>
              </a:rPr>
              <a:t>Alle studenten volgen nieuwe programma (zie studiekiezer en brochure ‘Wegwijzer Kunstwetenschappen’)</a:t>
            </a:r>
          </a:p>
          <a:p>
            <a:endParaRPr lang="nl-BE" dirty="0">
              <a:latin typeface="UGent Panno Text" panose="02000506040000040003" pitchFamily="2" charset="0"/>
            </a:endParaRPr>
          </a:p>
          <a:p>
            <a:r>
              <a:rPr lang="nl-BE" dirty="0">
                <a:latin typeface="UGent Panno Text" panose="02000506040000040003" pitchFamily="2" charset="0"/>
              </a:rPr>
              <a:t>Reeds credit voor Erfgoed behaald in ba2? &gt; je neemt het nieuwe vak Fashion and Textiles op in ba3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A470D59B-183B-4258-BD3A-D0B44D7F7E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27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7406464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9FBA2C-8410-447C-AB5F-576E0BC5AE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overgangsmaatregelen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70ED17C-8D0E-4CFC-84E5-B3518BF3CD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>
                <a:latin typeface="UGent Panno Text" panose="02000506040000040003" pitchFamily="2" charset="0"/>
              </a:rPr>
              <a:t>GIT-studenten binnen major Beeldende kunst: reeds credit voor majorvak ‘Architectuurtheorie I’? &gt; wordt verschoven naar de vrije keuze</a:t>
            </a:r>
          </a:p>
          <a:p>
            <a:r>
              <a:rPr lang="nl-BE" dirty="0">
                <a:latin typeface="UGent Panno Text" panose="02000506040000040003" pitchFamily="2" charset="0"/>
              </a:rPr>
              <a:t>GIT-studenten binnen major Podiumkunsten: reeds credit voor majorvak ‘Muziek van de twintigste eeuw’? &gt; wordt verschoven naar de vrije keuze</a:t>
            </a:r>
          </a:p>
          <a:p>
            <a:r>
              <a:rPr lang="nl-BE" dirty="0">
                <a:latin typeface="UGent Panno Text" panose="02000506040000040003" pitchFamily="2" charset="0"/>
              </a:rPr>
              <a:t>GIT-studenten binnen major Muziek: reeds credit voor majorvak ‘Inleiding tot de theaterwetenschappen’? &gt; wordt verschoven naar de vrije keuze</a:t>
            </a:r>
          </a:p>
          <a:p>
            <a:endParaRPr lang="nl-BE" dirty="0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86BB391-972C-4835-9E34-30C25D71F1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28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63571715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2B9CA43-C723-44D2-8AB9-62E91402F5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overgangsmaatregelen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7D54D00-434D-43FD-B668-28FA2BF6B3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>
                <a:latin typeface="UGent Panno Text" panose="02000506040000040003" pitchFamily="2" charset="0"/>
              </a:rPr>
              <a:t>Wil je graag één van de nieuwe vakken? &gt; probeer deze onder de vrije keuze van de bachelor/master te volgen</a:t>
            </a:r>
          </a:p>
          <a:p>
            <a:endParaRPr lang="nl-BE" dirty="0">
              <a:latin typeface="UGent Panno Text" panose="02000506040000040003" pitchFamily="2" charset="0"/>
            </a:endParaRPr>
          </a:p>
          <a:p>
            <a:r>
              <a:rPr lang="nl-BE" b="1" dirty="0">
                <a:latin typeface="UGent Panno Text" panose="02000506040000040003" pitchFamily="2" charset="0"/>
              </a:rPr>
              <a:t>Verkorte ba</a:t>
            </a:r>
            <a:r>
              <a:rPr lang="nl-BE" dirty="0">
                <a:latin typeface="UGent Panno Text" panose="02000506040000040003" pitchFamily="2" charset="0"/>
              </a:rPr>
              <a:t>: reductie van major (40 sp ipv 45 sp), toevoeging van plichtvak Fashion and Textiles</a:t>
            </a:r>
          </a:p>
          <a:p>
            <a:r>
              <a:rPr lang="nl-BE" b="1" dirty="0">
                <a:latin typeface="UGent Panno Text" panose="02000506040000040003" pitchFamily="2" charset="0"/>
              </a:rPr>
              <a:t>Voorbereidingsprogramma</a:t>
            </a:r>
            <a:r>
              <a:rPr lang="nl-BE" dirty="0">
                <a:latin typeface="UGent Panno Text" panose="02000506040000040003" pitchFamily="2" charset="0"/>
              </a:rPr>
              <a:t>: reductie naar 95 sp door schrappen van Esthetica I en Historiografie van de kunstwetenschappen: inleiding &gt; Fashion and Textiles wordt toegevoegd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DD5A021-220C-421C-9B23-5F2DA63C2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29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4480528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6600" dirty="0">
                <a:latin typeface="UGent Panno Text" panose="02000506040000040003" pitchFamily="2" charset="0"/>
              </a:rPr>
              <a:t>Programma Kunstwetenschappen </a:t>
            </a:r>
            <a:br>
              <a:rPr lang="nl-NL" sz="6600" dirty="0">
                <a:latin typeface="UGent Panno Text" panose="02000506040000040003" pitchFamily="2" charset="0"/>
              </a:rPr>
            </a:br>
            <a:r>
              <a:rPr lang="nl-NL" sz="6600" dirty="0">
                <a:latin typeface="UGent Panno Text" panose="02000506040000040003" pitchFamily="2" charset="0"/>
              </a:rPr>
              <a:t>vanaf Academiejaar 2023-2024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smtClean="0"/>
              <a:pPr/>
              <a:t>3</a:t>
            </a:fld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601868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5D79F11-E76B-4F0A-B173-5D743A0D7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overgangsmaatregelen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E788E4C2-FC84-49E8-8D26-CB68055DC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nl-BE" dirty="0">
                <a:latin typeface="UGent Panno Text" panose="02000506040000040003" pitchFamily="2" charset="0"/>
              </a:rPr>
              <a:t>Behaalde </a:t>
            </a:r>
            <a:r>
              <a:rPr lang="nl-BE" dirty="0" err="1">
                <a:latin typeface="UGent Panno Text" panose="02000506040000040003" pitchFamily="2" charset="0"/>
              </a:rPr>
              <a:t>credits</a:t>
            </a:r>
            <a:r>
              <a:rPr lang="nl-BE" dirty="0">
                <a:latin typeface="UGent Panno Text" panose="02000506040000040003" pitchFamily="2" charset="0"/>
              </a:rPr>
              <a:t> blijf je steeds behouden</a:t>
            </a:r>
          </a:p>
          <a:p>
            <a:r>
              <a:rPr lang="nl-BE" dirty="0">
                <a:latin typeface="UGent Panno Text" panose="02000506040000040003" pitchFamily="2" charset="0"/>
              </a:rPr>
              <a:t>Neem tijdig contact op met TB voor samenstelling curriculum</a:t>
            </a:r>
          </a:p>
          <a:p>
            <a:endParaRPr lang="nl-BE" dirty="0">
              <a:latin typeface="UGent Panno Text" panose="02000506040000040003" pitchFamily="2" charset="0"/>
            </a:endParaRPr>
          </a:p>
          <a:p>
            <a:r>
              <a:rPr lang="nl-BE" dirty="0">
                <a:latin typeface="UGent Panno Text" panose="02000506040000040003" pitchFamily="2" charset="0"/>
              </a:rPr>
              <a:t>Interessante links: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Studiekiezer: </a:t>
            </a:r>
            <a:r>
              <a:rPr lang="nl-BE" dirty="0">
                <a:latin typeface="UGent Panno Text" panose="02000506040000040003" pitchFamily="2" charset="0"/>
                <a:hlinkClick r:id="rId2"/>
              </a:rPr>
              <a:t>https://studiekiezer.ugent.be/bachelor-of-arts-in-de-kunstwetenschappen/programma/2023</a:t>
            </a:r>
            <a:r>
              <a:rPr lang="nl-BE" dirty="0">
                <a:latin typeface="UGent Panno Text" panose="02000506040000040003" pitchFamily="2" charset="0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Programma en bijhorende wijzigingen, brochure Wegwijzer: </a:t>
            </a:r>
            <a:r>
              <a:rPr lang="nl-BE" dirty="0">
                <a:latin typeface="UGent Panno Text" panose="02000506040000040003" pitchFamily="2" charset="0"/>
                <a:hlinkClick r:id="rId3"/>
              </a:rPr>
              <a:t>https://www.ugent.be/lw/nl/student/opleiding-studie/programma-info</a:t>
            </a:r>
            <a:r>
              <a:rPr lang="nl-BE" dirty="0">
                <a:latin typeface="UGent Panno Text" panose="02000506040000040003" pitchFamily="2" charset="0"/>
              </a:rPr>
              <a:t> 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C5913DC-9634-472C-B250-CCFF6F22A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30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92779475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99843C-DDE3-4062-8422-95426F4EEAC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Vragen?</a:t>
            </a:r>
          </a:p>
        </p:txBody>
      </p:sp>
      <p:sp>
        <p:nvSpPr>
          <p:cNvPr id="3" name="Tijdelijke aanduiding voor dianummer 2">
            <a:extLst>
              <a:ext uri="{FF2B5EF4-FFF2-40B4-BE49-F238E27FC236}">
                <a16:creationId xmlns:a16="http://schemas.microsoft.com/office/drawing/2014/main" id="{81B3AC8A-5C39-472E-AD42-39D8AA95CE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pPr/>
              <a:t>31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956999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afbeelding 3">
            <a:extLst>
              <a:ext uri="{FF2B5EF4-FFF2-40B4-BE49-F238E27FC236}">
                <a16:creationId xmlns:a16="http://schemas.microsoft.com/office/drawing/2014/main" id="{ECB2A3D6-07DB-8160-82C5-09497CDD8966}"/>
              </a:ext>
            </a:extLst>
          </p:cNvPr>
          <p:cNvPicPr>
            <a:picLocks noGrp="1" noChangeAspect="1"/>
          </p:cNvPicPr>
          <p:nvPr>
            <p:ph type="pic" sz="quarter" idx="12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37" t="7369" r="7351" b="20117"/>
          <a:stretch/>
        </p:blipFill>
        <p:spPr>
          <a:xfrm>
            <a:off x="277177" y="0"/>
            <a:ext cx="16784320" cy="9805425"/>
          </a:xfrm>
        </p:spPr>
      </p:pic>
      <p:sp>
        <p:nvSpPr>
          <p:cNvPr id="6" name="Afgeronde rechthoek 5">
            <a:extLst>
              <a:ext uri="{FF2B5EF4-FFF2-40B4-BE49-F238E27FC236}">
                <a16:creationId xmlns:a16="http://schemas.microsoft.com/office/drawing/2014/main" id="{5421DFCC-3852-E279-1351-34AB27BF3915}"/>
              </a:ext>
            </a:extLst>
          </p:cNvPr>
          <p:cNvSpPr/>
          <p:nvPr/>
        </p:nvSpPr>
        <p:spPr>
          <a:xfrm>
            <a:off x="2275840" y="5669280"/>
            <a:ext cx="1259840" cy="264160"/>
          </a:xfrm>
          <a:prstGeom prst="roundRect">
            <a:avLst/>
          </a:prstGeom>
          <a:noFill/>
          <a:ln w="3810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7" name="Afgeronde rechthoek 6">
            <a:extLst>
              <a:ext uri="{FF2B5EF4-FFF2-40B4-BE49-F238E27FC236}">
                <a16:creationId xmlns:a16="http://schemas.microsoft.com/office/drawing/2014/main" id="{D01B7DB3-C9D1-4FAB-5D6D-EB6AA3583335}"/>
              </a:ext>
            </a:extLst>
          </p:cNvPr>
          <p:cNvSpPr/>
          <p:nvPr/>
        </p:nvSpPr>
        <p:spPr>
          <a:xfrm>
            <a:off x="8097520" y="5374640"/>
            <a:ext cx="1534160" cy="294640"/>
          </a:xfrm>
          <a:prstGeom prst="roundRect">
            <a:avLst/>
          </a:prstGeom>
          <a:noFill/>
          <a:ln w="3810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8" name="Afgeronde rechthoek 7">
            <a:extLst>
              <a:ext uri="{FF2B5EF4-FFF2-40B4-BE49-F238E27FC236}">
                <a16:creationId xmlns:a16="http://schemas.microsoft.com/office/drawing/2014/main" id="{E262129A-2B37-B487-9494-FF91A248E052}"/>
              </a:ext>
            </a:extLst>
          </p:cNvPr>
          <p:cNvSpPr/>
          <p:nvPr/>
        </p:nvSpPr>
        <p:spPr>
          <a:xfrm>
            <a:off x="8026400" y="4897120"/>
            <a:ext cx="1625600" cy="294640"/>
          </a:xfrm>
          <a:prstGeom prst="roundRect">
            <a:avLst/>
          </a:prstGeom>
          <a:noFill/>
          <a:ln w="3810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9" name="Afgeronde rechthoek 8">
            <a:extLst>
              <a:ext uri="{FF2B5EF4-FFF2-40B4-BE49-F238E27FC236}">
                <a16:creationId xmlns:a16="http://schemas.microsoft.com/office/drawing/2014/main" id="{4B41C657-EC8D-6FCE-C660-758B697293B2}"/>
              </a:ext>
            </a:extLst>
          </p:cNvPr>
          <p:cNvSpPr/>
          <p:nvPr/>
        </p:nvSpPr>
        <p:spPr>
          <a:xfrm>
            <a:off x="8514080" y="4297680"/>
            <a:ext cx="548640" cy="294640"/>
          </a:xfrm>
          <a:prstGeom prst="roundRect">
            <a:avLst/>
          </a:prstGeom>
          <a:noFill/>
          <a:ln w="3810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0" name="Afgeronde rechthoek 9">
            <a:extLst>
              <a:ext uri="{FF2B5EF4-FFF2-40B4-BE49-F238E27FC236}">
                <a16:creationId xmlns:a16="http://schemas.microsoft.com/office/drawing/2014/main" id="{C8897CC3-249F-2CFD-D19F-E42FCCDED1D0}"/>
              </a:ext>
            </a:extLst>
          </p:cNvPr>
          <p:cNvSpPr/>
          <p:nvPr/>
        </p:nvSpPr>
        <p:spPr>
          <a:xfrm>
            <a:off x="7802880" y="5892800"/>
            <a:ext cx="2072640" cy="294640"/>
          </a:xfrm>
          <a:prstGeom prst="roundRect">
            <a:avLst/>
          </a:prstGeom>
          <a:noFill/>
          <a:ln w="3810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1" name="Afgeronde rechthoek 10">
            <a:extLst>
              <a:ext uri="{FF2B5EF4-FFF2-40B4-BE49-F238E27FC236}">
                <a16:creationId xmlns:a16="http://schemas.microsoft.com/office/drawing/2014/main" id="{D41F9A42-A559-391D-F024-4455D67834E3}"/>
              </a:ext>
            </a:extLst>
          </p:cNvPr>
          <p:cNvSpPr/>
          <p:nvPr/>
        </p:nvSpPr>
        <p:spPr>
          <a:xfrm>
            <a:off x="9489440" y="6146800"/>
            <a:ext cx="386080" cy="294640"/>
          </a:xfrm>
          <a:prstGeom prst="roundRect">
            <a:avLst/>
          </a:prstGeom>
          <a:noFill/>
          <a:ln w="3810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2" name="Afgeronde rechthoek 11">
            <a:extLst>
              <a:ext uri="{FF2B5EF4-FFF2-40B4-BE49-F238E27FC236}">
                <a16:creationId xmlns:a16="http://schemas.microsoft.com/office/drawing/2014/main" id="{D0DE2583-677D-BED3-1784-C953C03FC95A}"/>
              </a:ext>
            </a:extLst>
          </p:cNvPr>
          <p:cNvSpPr/>
          <p:nvPr/>
        </p:nvSpPr>
        <p:spPr>
          <a:xfrm>
            <a:off x="7081520" y="6675120"/>
            <a:ext cx="1209040" cy="294640"/>
          </a:xfrm>
          <a:prstGeom prst="roundRect">
            <a:avLst/>
          </a:prstGeom>
          <a:noFill/>
          <a:ln w="3810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3" name="Afgeronde rechthoek 12">
            <a:extLst>
              <a:ext uri="{FF2B5EF4-FFF2-40B4-BE49-F238E27FC236}">
                <a16:creationId xmlns:a16="http://schemas.microsoft.com/office/drawing/2014/main" id="{6C1FB316-9003-D2D2-1E7A-FE543887BC22}"/>
              </a:ext>
            </a:extLst>
          </p:cNvPr>
          <p:cNvSpPr/>
          <p:nvPr/>
        </p:nvSpPr>
        <p:spPr>
          <a:xfrm>
            <a:off x="7823200" y="7680960"/>
            <a:ext cx="1524000" cy="294640"/>
          </a:xfrm>
          <a:prstGeom prst="roundRect">
            <a:avLst/>
          </a:prstGeom>
          <a:noFill/>
          <a:ln w="3810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4" name="Afgeronde rechthoek 13">
            <a:extLst>
              <a:ext uri="{FF2B5EF4-FFF2-40B4-BE49-F238E27FC236}">
                <a16:creationId xmlns:a16="http://schemas.microsoft.com/office/drawing/2014/main" id="{8B89BD7F-2D0E-6B99-67BC-A73A1FCBFBD2}"/>
              </a:ext>
            </a:extLst>
          </p:cNvPr>
          <p:cNvSpPr/>
          <p:nvPr/>
        </p:nvSpPr>
        <p:spPr>
          <a:xfrm>
            <a:off x="13766800" y="7934960"/>
            <a:ext cx="1524000" cy="294640"/>
          </a:xfrm>
          <a:prstGeom prst="roundRect">
            <a:avLst/>
          </a:prstGeom>
          <a:noFill/>
          <a:ln w="3810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5" name="Afgeronde rechthoek 14">
            <a:extLst>
              <a:ext uri="{FF2B5EF4-FFF2-40B4-BE49-F238E27FC236}">
                <a16:creationId xmlns:a16="http://schemas.microsoft.com/office/drawing/2014/main" id="{9E0FB4C8-6632-149E-995E-5FD9840A64A4}"/>
              </a:ext>
            </a:extLst>
          </p:cNvPr>
          <p:cNvSpPr/>
          <p:nvPr/>
        </p:nvSpPr>
        <p:spPr>
          <a:xfrm flipV="1">
            <a:off x="7101840" y="8747760"/>
            <a:ext cx="3789680" cy="294640"/>
          </a:xfrm>
          <a:prstGeom prst="roundRect">
            <a:avLst/>
          </a:prstGeom>
          <a:noFill/>
          <a:ln w="3810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  <p:sp>
        <p:nvSpPr>
          <p:cNvPr id="16" name="Afgeronde rechthoek 15">
            <a:extLst>
              <a:ext uri="{FF2B5EF4-FFF2-40B4-BE49-F238E27FC236}">
                <a16:creationId xmlns:a16="http://schemas.microsoft.com/office/drawing/2014/main" id="{ED052FAE-2240-E28B-59B6-5B0ACFAAF950}"/>
              </a:ext>
            </a:extLst>
          </p:cNvPr>
          <p:cNvSpPr/>
          <p:nvPr/>
        </p:nvSpPr>
        <p:spPr>
          <a:xfrm flipV="1">
            <a:off x="7071360" y="8534400"/>
            <a:ext cx="3789680" cy="294640"/>
          </a:xfrm>
          <a:prstGeom prst="roundRect">
            <a:avLst/>
          </a:prstGeom>
          <a:noFill/>
          <a:ln w="38100">
            <a:solidFill>
              <a:srgbClr val="FFD2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nl-B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179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latin typeface="UGent Panno Text" panose="02000506040000040003" pitchFamily="2" charset="0"/>
              </a:rPr>
              <a:t>Bachelor 2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UGent Panno Text" panose="02000506040000040003" pitchFamily="2" charset="0"/>
              </a:rPr>
              <a:t>4 verplichte opleidingsonderdelen (samen 20 </a:t>
            </a:r>
            <a:r>
              <a:rPr lang="nl-NL" dirty="0" err="1">
                <a:latin typeface="UGent Panno Text" panose="02000506040000040003" pitchFamily="2" charset="0"/>
              </a:rPr>
              <a:t>sp</a:t>
            </a:r>
            <a:r>
              <a:rPr lang="nl-NL" dirty="0">
                <a:latin typeface="UGent Panno Text" panose="02000506040000040003" pitchFamily="2" charset="0"/>
              </a:rPr>
              <a:t>):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>
                <a:latin typeface="UGent Panno Text" panose="02000506040000040003" pitchFamily="2" charset="0"/>
              </a:rPr>
              <a:t>Esthetica 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>
                <a:highlight>
                  <a:srgbClr val="FFD200"/>
                </a:highlight>
                <a:latin typeface="UGent Panno Text" panose="02000506040000040003" pitchFamily="2" charset="0"/>
              </a:rPr>
              <a:t>Fashion and </a:t>
            </a:r>
            <a:r>
              <a:rPr lang="nl-NL" dirty="0" err="1">
                <a:highlight>
                  <a:srgbClr val="FFD200"/>
                </a:highlight>
                <a:latin typeface="UGent Panno Text" panose="02000506040000040003" pitchFamily="2" charset="0"/>
              </a:rPr>
              <a:t>Textiles</a:t>
            </a:r>
            <a:r>
              <a:rPr lang="nl-NL" dirty="0">
                <a:highlight>
                  <a:srgbClr val="FFD200"/>
                </a:highlight>
                <a:latin typeface="UGent Panno Text" panose="02000506040000040003" pitchFamily="2" charset="0"/>
              </a:rPr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>
                <a:latin typeface="UGent Panno Text" panose="02000506040000040003" pitchFamily="2" charset="0"/>
              </a:rPr>
              <a:t>Art Policy and Museum Studies (</a:t>
            </a:r>
            <a:r>
              <a:rPr lang="nl-NL" dirty="0" err="1">
                <a:highlight>
                  <a:srgbClr val="FFD200"/>
                </a:highlight>
                <a:latin typeface="UGent Panno Text" panose="02000506040000040003" pitchFamily="2" charset="0"/>
              </a:rPr>
              <a:t>sem</a:t>
            </a:r>
            <a:r>
              <a:rPr lang="nl-NL" dirty="0">
                <a:highlight>
                  <a:srgbClr val="FFD200"/>
                </a:highlight>
                <a:latin typeface="UGent Panno Text" panose="02000506040000040003" pitchFamily="2" charset="0"/>
              </a:rPr>
              <a:t> 2 i.p.v. </a:t>
            </a:r>
            <a:r>
              <a:rPr lang="nl-NL" dirty="0" err="1">
                <a:highlight>
                  <a:srgbClr val="FFD200"/>
                </a:highlight>
                <a:latin typeface="UGent Panno Text" panose="02000506040000040003" pitchFamily="2" charset="0"/>
              </a:rPr>
              <a:t>sem</a:t>
            </a:r>
            <a:r>
              <a:rPr lang="nl-NL" dirty="0">
                <a:highlight>
                  <a:srgbClr val="FFD200"/>
                </a:highlight>
                <a:latin typeface="UGent Panno Text" panose="02000506040000040003" pitchFamily="2" charset="0"/>
              </a:rPr>
              <a:t> 1</a:t>
            </a:r>
            <a:r>
              <a:rPr lang="nl-NL" dirty="0">
                <a:latin typeface="UGent Panno Text" panose="02000506040000040003" pitchFamily="2" charset="0"/>
              </a:rPr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NL" dirty="0">
              <a:latin typeface="UGent Panno Text" panose="02000506040000040003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nl-NL" dirty="0" err="1">
                <a:latin typeface="UGent Panno Text" panose="02000506040000040003" pitchFamily="2" charset="0"/>
              </a:rPr>
              <a:t>Onderzoeksvaardigheden</a:t>
            </a:r>
            <a:r>
              <a:rPr lang="nl-NL" dirty="0">
                <a:latin typeface="UGent Panno Text" panose="02000506040000040003" pitchFamily="2" charset="0"/>
              </a:rPr>
              <a:t> II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5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1888289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BB37CF-9F1D-433B-A42B-07C1BD8D3F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Bachelor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72B0A0B-9F24-4719-BB8D-E13E28EE8B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Verplicht op te nemen major (</a:t>
            </a:r>
            <a:r>
              <a:rPr lang="nl-BE" dirty="0">
                <a:highlight>
                  <a:srgbClr val="FFD200"/>
                </a:highlight>
                <a:latin typeface="UGent Panno Text" panose="02000506040000040003" pitchFamily="2" charset="0"/>
              </a:rPr>
              <a:t>20 </a:t>
            </a:r>
            <a:r>
              <a:rPr lang="nl-BE" dirty="0" err="1">
                <a:highlight>
                  <a:srgbClr val="FFD200"/>
                </a:highlight>
                <a:latin typeface="UGent Panno Text" panose="02000506040000040003" pitchFamily="2" charset="0"/>
              </a:rPr>
              <a:t>sp</a:t>
            </a:r>
            <a:r>
              <a:rPr lang="nl-BE" dirty="0">
                <a:latin typeface="UGent Panno Text" panose="02000506040000040003" pitchFamily="2" charset="0"/>
              </a:rPr>
              <a:t>), keuze uit: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Major </a:t>
            </a:r>
            <a:r>
              <a:rPr lang="nl-BE" dirty="0">
                <a:highlight>
                  <a:srgbClr val="FFD200"/>
                </a:highlight>
                <a:latin typeface="UGent Panno Text" panose="02000506040000040003" pitchFamily="2" charset="0"/>
              </a:rPr>
              <a:t>Beeldende kunst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Major </a:t>
            </a:r>
            <a:r>
              <a:rPr lang="nl-BE" dirty="0">
                <a:highlight>
                  <a:srgbClr val="FFD200"/>
                </a:highlight>
                <a:latin typeface="UGent Panno Text" panose="02000506040000040003" pitchFamily="2" charset="0"/>
              </a:rPr>
              <a:t>Podiumkunsten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Major Muziek</a:t>
            </a:r>
          </a:p>
          <a:p>
            <a:pPr lvl="1">
              <a:buFont typeface="Arial" panose="020B0604020202020204" pitchFamily="34" charset="0"/>
              <a:buChar char="•"/>
            </a:pPr>
            <a:endParaRPr lang="nl-BE" dirty="0">
              <a:latin typeface="UGent Panno Text" panose="02000506040000040003" pitchFamily="2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nl-BE" dirty="0">
              <a:latin typeface="UGent Panno Text" panose="02000506040000040003" pitchFamily="2" charset="0"/>
            </a:endParaRPr>
          </a:p>
          <a:p>
            <a:pPr marL="719138" lvl="1" indent="0">
              <a:buNone/>
            </a:pPr>
            <a:r>
              <a:rPr lang="nl-BE" dirty="0">
                <a:latin typeface="UGent Panno Text" panose="02000506040000040003" pitchFamily="2" charset="0"/>
              </a:rPr>
              <a:t>Opgelet: elke major bevat alternerende vakken!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8B0AA21C-32F5-48D9-BD3D-E9523A063A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6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39042486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4C2D70-871B-4F0A-B78F-80ECBC923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Bachelor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F04619C-A486-4AB3-87DA-3FB6BC834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>
                <a:latin typeface="UGent Panno Text" panose="02000506040000040003" pitchFamily="2" charset="0"/>
              </a:rPr>
              <a:t>Major Beeldende kunst: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Technologie en conservatie van de beeldende kunst (jaarlijks)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Geschiedenis van de beeldende kunst in de Ndl II (2-jaarlijks)</a:t>
            </a:r>
          </a:p>
          <a:p>
            <a:pPr marL="719138" lvl="1" indent="0">
              <a:buNone/>
            </a:pP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UGent Panno Text" panose="02000506040000040003" pitchFamily="2" charset="0"/>
              </a:rPr>
              <a:t>		Geschiedenis van de beeldende kunst in de Ndl I (2-jaarlijks)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Historisch interieur en design (2-jaarlijks)</a:t>
            </a:r>
          </a:p>
          <a:p>
            <a:pPr marL="719138" lvl="1" indent="0">
              <a:buNone/>
            </a:pP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UGent Panno Text" panose="02000506040000040003" pitchFamily="2" charset="0"/>
              </a:rPr>
              <a:t>		19</a:t>
            </a:r>
            <a:r>
              <a:rPr lang="nl-BE" baseline="30000" dirty="0">
                <a:solidFill>
                  <a:schemeClr val="bg1">
                    <a:lumMod val="50000"/>
                  </a:schemeClr>
                </a:solidFill>
                <a:latin typeface="UGent Panno Text" panose="02000506040000040003" pitchFamily="2" charset="0"/>
              </a:rPr>
              <a:t>de</a:t>
            </a: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UGent Panno Text" panose="02000506040000040003" pitchFamily="2" charset="0"/>
              </a:rPr>
              <a:t>-eeuwse kunst: capita selecta (2-jaarlijks)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Moderne en actuele kunst: capita selecta (2-jaarlijks)</a:t>
            </a:r>
          </a:p>
          <a:p>
            <a:pPr marL="719138" lvl="1" indent="0">
              <a:buNone/>
            </a:pP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UGent Panno Text" panose="02000506040000040003" pitchFamily="2" charset="0"/>
              </a:rPr>
              <a:t>		Avant-garde film &amp; video (2-jaarlijks)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99E58426-22C7-4933-BFF0-BD75B3B35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7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2096501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CC79C35-7510-4322-B4A0-C9FCCBDD8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Bachelor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2416C6-3D5F-45B5-9470-8F0CF994E6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>
                <a:latin typeface="UGent Panno Text" panose="02000506040000040003" pitchFamily="2" charset="0"/>
              </a:rPr>
              <a:t>Major Podiumkunsten: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Inleiding tot de theaterwetenschappen (jaarlijks)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highlight>
                  <a:srgbClr val="FFD200"/>
                </a:highlight>
                <a:latin typeface="UGent Panno Text" panose="02000506040000040003" pitchFamily="2" charset="0"/>
              </a:rPr>
              <a:t>Geschiedenis van het Westerse theater vanaf de oudheid tot 1850 </a:t>
            </a:r>
            <a:r>
              <a:rPr lang="nl-BE" dirty="0">
                <a:latin typeface="UGent Panno Text" panose="02000506040000040003" pitchFamily="2" charset="0"/>
              </a:rPr>
              <a:t>(jaarlijks)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Cultuurhistorische aspecten van danstheater (2-jaarlijks)</a:t>
            </a:r>
          </a:p>
          <a:p>
            <a:pPr marL="719138" lvl="1" indent="0">
              <a:buNone/>
            </a:pP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UGent Panno Text" panose="02000506040000040003" pitchFamily="2" charset="0"/>
              </a:rPr>
              <a:t>		Repertoirestudie van het theater (2-jaarlijks)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Muziekgeschiedenis: 1750-1900 (2-jaarlijks)</a:t>
            </a:r>
          </a:p>
          <a:p>
            <a:pPr marL="719138" lvl="1" indent="0">
              <a:buNone/>
            </a:pP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UGent Panno Text" panose="02000506040000040003" pitchFamily="2" charset="0"/>
              </a:rPr>
              <a:t>		Avant-garde film en video (2-jaarlijks)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DCA42774-18DA-47E5-87C3-9352B687A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8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4213972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CF8607E-DC29-4239-9FB7-36B74850D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>
                <a:latin typeface="UGent Panno Text" panose="02000506040000040003" pitchFamily="2" charset="0"/>
              </a:rPr>
              <a:t>Bachelor 2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DC9C5F3-88A3-4E4E-AAA3-BFF44BCED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>
                <a:latin typeface="UGent Panno Text" panose="02000506040000040003" pitchFamily="2" charset="0"/>
              </a:rPr>
              <a:t>Major Muziek: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Muziekgeschiedenis: 1750-1900 (2-jaarlijks)</a:t>
            </a:r>
          </a:p>
          <a:p>
            <a:pPr marL="719138" lvl="1" indent="0">
              <a:buNone/>
            </a:pPr>
            <a:r>
              <a:rPr lang="nl-BE" dirty="0">
                <a:latin typeface="UGent Panno Text" panose="02000506040000040003" pitchFamily="2" charset="0"/>
              </a:rPr>
              <a:t>		</a:t>
            </a: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UGent Panno Text" panose="02000506040000040003" pitchFamily="2" charset="0"/>
              </a:rPr>
              <a:t>Muziek van de twintigste eeuw (2-jaarlijks)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latin typeface="UGent Panno Text" panose="02000506040000040003" pitchFamily="2" charset="0"/>
              </a:rPr>
              <a:t>Grondslagen van muzikale akoustiek en sonologie (2-jaarlijks)</a:t>
            </a:r>
          </a:p>
          <a:p>
            <a:pPr marL="719138" lvl="1" indent="0">
              <a:buNone/>
            </a:pPr>
            <a:r>
              <a:rPr lang="nl-BE" dirty="0">
                <a:solidFill>
                  <a:schemeClr val="bg1">
                    <a:lumMod val="50000"/>
                  </a:schemeClr>
                </a:solidFill>
                <a:latin typeface="UGent Panno Text" panose="02000506040000040003" pitchFamily="2" charset="0"/>
              </a:rPr>
              <a:t>		Grondslagen van de muzikale actie en perceptie (2-jaarlijks)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highlight>
                  <a:srgbClr val="FFD200"/>
                </a:highlight>
                <a:latin typeface="UGent Panno Text" panose="02000506040000040003" pitchFamily="2" charset="0"/>
              </a:rPr>
              <a:t>Muziek en sociale actie </a:t>
            </a:r>
            <a:r>
              <a:rPr lang="nl-BE" dirty="0">
                <a:latin typeface="UGent Panno Text" panose="02000506040000040003" pitchFamily="2" charset="0"/>
              </a:rPr>
              <a:t>(jaarlijks)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nl-BE" dirty="0">
                <a:highlight>
                  <a:srgbClr val="FFD200"/>
                </a:highlight>
                <a:latin typeface="UGent Panno Text" panose="02000506040000040003" pitchFamily="2" charset="0"/>
              </a:rPr>
              <a:t>Geschiedenis van het Westerse theater vanaf de Oudheid tot 1850 </a:t>
            </a:r>
            <a:r>
              <a:rPr lang="nl-BE" dirty="0">
                <a:latin typeface="UGent Panno Text" panose="02000506040000040003" pitchFamily="2" charset="0"/>
              </a:rPr>
              <a:t>(jaarlijks)</a:t>
            </a:r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17D8F1A9-BF86-4416-95FD-4606807B7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184E0-0BD4-4705-A12B-9B71DDE63301}" type="slidenum">
              <a:rPr lang="nl-BE" noProof="0" smtClean="0"/>
              <a:t>9</a:t>
            </a:fld>
            <a:endParaRPr lang="nl-BE" noProof="0" dirty="0"/>
          </a:p>
        </p:txBody>
      </p:sp>
    </p:spTree>
    <p:extLst>
      <p:ext uri="{BB962C8B-B14F-4D97-AF65-F5344CB8AC3E}">
        <p14:creationId xmlns:p14="http://schemas.microsoft.com/office/powerpoint/2010/main" val="42822237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antoorthema">
  <a:themeElements>
    <a:clrScheme name="UGent LW">
      <a:dk1>
        <a:sysClr val="windowText" lastClr="000000"/>
      </a:dk1>
      <a:lt1>
        <a:sysClr val="window" lastClr="FFFFFF"/>
      </a:lt1>
      <a:dk2>
        <a:srgbClr val="1E64C8"/>
      </a:dk2>
      <a:lt2>
        <a:srgbClr val="E9F0FA"/>
      </a:lt2>
      <a:accent1>
        <a:srgbClr val="F1A42B"/>
      </a:accent1>
      <a:accent2>
        <a:srgbClr val="DAAD40"/>
      </a:accent2>
      <a:accent3>
        <a:srgbClr val="DEB655"/>
      </a:accent3>
      <a:accent4>
        <a:srgbClr val="E2BF6B"/>
      </a:accent4>
      <a:accent5>
        <a:srgbClr val="E6C880"/>
      </a:accent5>
      <a:accent6>
        <a:srgbClr val="EBD295"/>
      </a:accent6>
      <a:hlink>
        <a:srgbClr val="1E64C8"/>
      </a:hlink>
      <a:folHlink>
        <a:srgbClr val="1E64C8"/>
      </a:folHlink>
    </a:clrScheme>
    <a:fontScheme name="Universiteit Ge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1750">
          <a:solidFill>
            <a:srgbClr val="1E64C8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0">
          <a:headEnd type="none" w="lg" len="lg"/>
          <a:tailEnd type="none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marL="342900" indent="-342900" algn="l">
          <a:lnSpc>
            <a:spcPct val="120000"/>
          </a:lnSpc>
          <a:buFont typeface="Arial" panose="020B0604020202020204" pitchFamily="34" charset="0"/>
          <a:buChar char="–"/>
          <a:defRPr sz="250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_UGent_NL_LW.potx" id="{E4A895C4-6959-4A57-ACEA-10A90C257DBF}" vid="{E144A56D-5E17-41D0-ABA4-9520CC342A8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9339CAC3FE5A9439143D9B4DD3762DA" ma:contentTypeVersion="12" ma:contentTypeDescription="Een nieuw document maken." ma:contentTypeScope="" ma:versionID="756a28ffe8f4b67e2c9ecced618414e4">
  <xsd:schema xmlns:xsd="http://www.w3.org/2001/XMLSchema" xmlns:xs="http://www.w3.org/2001/XMLSchema" xmlns:p="http://schemas.microsoft.com/office/2006/metadata/properties" xmlns:ns3="accf210d-3568-470d-bc24-8f84c293f95d" xmlns:ns4="e9eefd5e-eb8a-4690-b8a3-e9c1d5bacbad" targetNamespace="http://schemas.microsoft.com/office/2006/metadata/properties" ma:root="true" ma:fieldsID="08e1bc407ac0ec985a3b0d512d8a7e0e" ns3:_="" ns4:_="">
    <xsd:import namespace="accf210d-3568-470d-bc24-8f84c293f95d"/>
    <xsd:import namespace="e9eefd5e-eb8a-4690-b8a3-e9c1d5bacbad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LengthInSeconds" minOccurs="0"/>
                <xsd:element ref="ns4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f210d-3568-470d-bc24-8f84c293f95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eefd5e-eb8a-4690-b8a3-e9c1d5bacba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9" nillable="true" ma:displayName="_activity" ma:hidden="true" ma:internalName="_activity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9eefd5e-eb8a-4690-b8a3-e9c1d5bacbad" xsi:nil="true"/>
  </documentManagement>
</p:properties>
</file>

<file path=customXml/itemProps1.xml><?xml version="1.0" encoding="utf-8"?>
<ds:datastoreItem xmlns:ds="http://schemas.openxmlformats.org/officeDocument/2006/customXml" ds:itemID="{E1BB3125-B00D-43B9-9100-5E7E77E16E0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597E223-BC8D-4B91-8107-E6E67873F6B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ccf210d-3568-470d-bc24-8f84c293f95d"/>
    <ds:schemaRef ds:uri="e9eefd5e-eb8a-4690-b8a3-e9c1d5bacb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0A1D40A-CAEA-4D47-9923-AAA45D02C433}">
  <ds:schemaRefs>
    <ds:schemaRef ds:uri="accf210d-3568-470d-bc24-8f84c293f95d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e9eefd5e-eb8a-4690-b8a3-e9c1d5bacbad"/>
    <ds:schemaRef ds:uri="http://www.w3.org/XML/1998/namespace"/>
    <ds:schemaRef ds:uri="http://purl.org/dc/dcmitype/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PowerPoint_UGent_NL_LW</Template>
  <TotalTime>7476</TotalTime>
  <Words>1355</Words>
  <Application>Microsoft Office PowerPoint</Application>
  <PresentationFormat>Aangepast</PresentationFormat>
  <Paragraphs>216</Paragraphs>
  <Slides>31</Slides>
  <Notes>11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31</vt:i4>
      </vt:variant>
    </vt:vector>
  </HeadingPairs>
  <TitlesOfParts>
    <vt:vector size="35" baseType="lpstr">
      <vt:lpstr>Arial</vt:lpstr>
      <vt:lpstr>Calibri</vt:lpstr>
      <vt:lpstr>UGent Panno Text</vt:lpstr>
      <vt:lpstr>Kantoorthema</vt:lpstr>
      <vt:lpstr>PowerPoint-presentatie</vt:lpstr>
      <vt:lpstr>programma Kunstwetenschappen vanaf 2023-2024  met bijhorende overgangsmaatregelen</vt:lpstr>
      <vt:lpstr>Programma Kunstwetenschappen  vanaf Academiejaar 2023-2024</vt:lpstr>
      <vt:lpstr>PowerPoint-presentatie</vt:lpstr>
      <vt:lpstr>Bachelor 2</vt:lpstr>
      <vt:lpstr>Bachelor 2</vt:lpstr>
      <vt:lpstr>Bachelor 2</vt:lpstr>
      <vt:lpstr>Bachelor 2</vt:lpstr>
      <vt:lpstr>Bachelor 2</vt:lpstr>
      <vt:lpstr>Bachelor 2</vt:lpstr>
      <vt:lpstr>Bachelor 2</vt:lpstr>
      <vt:lpstr>Bachelor 3</vt:lpstr>
      <vt:lpstr>Bachelor 3</vt:lpstr>
      <vt:lpstr>Bachelor 3</vt:lpstr>
      <vt:lpstr>Bachelor 3</vt:lpstr>
      <vt:lpstr>Bachelor 3</vt:lpstr>
      <vt:lpstr>Bachelor 3</vt:lpstr>
      <vt:lpstr>master</vt:lpstr>
      <vt:lpstr>master</vt:lpstr>
      <vt:lpstr>Overzicht wijzigingen</vt:lpstr>
      <vt:lpstr>Programmawijzigingen ba1</vt:lpstr>
      <vt:lpstr>Programmawijzigingen Ba2</vt:lpstr>
      <vt:lpstr>Programmawijzigingen ba3</vt:lpstr>
      <vt:lpstr>Programmawijzigingen ba2/3: majors</vt:lpstr>
      <vt:lpstr>Programmawijzigingen master</vt:lpstr>
      <vt:lpstr>overgangsmaatregelen</vt:lpstr>
      <vt:lpstr>overgangsmaatregelen</vt:lpstr>
      <vt:lpstr>overgangsmaatregelen</vt:lpstr>
      <vt:lpstr>overgangsmaatregelen</vt:lpstr>
      <vt:lpstr>overgangsmaatregelen</vt:lpstr>
      <vt:lpstr>Vragen?</vt:lpstr>
    </vt:vector>
  </TitlesOfParts>
  <Manager/>
  <Company>Universiteit Gent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subject/>
  <dc:creator>Els Wille</dc:creator>
  <cp:keywords/>
  <dc:description/>
  <cp:lastModifiedBy>Els Wille</cp:lastModifiedBy>
  <cp:revision>36</cp:revision>
  <dcterms:created xsi:type="dcterms:W3CDTF">2023-04-18T08:13:53Z</dcterms:created>
  <dcterms:modified xsi:type="dcterms:W3CDTF">2023-05-03T13:09:53Z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icensed to">
    <vt:lpwstr>Ghent University</vt:lpwstr>
  </property>
  <property fmtid="{D5CDD505-2E9C-101B-9397-08002B2CF9AE}" pid="3" name="Version">
    <vt:lpwstr>1.1</vt:lpwstr>
  </property>
  <property fmtid="{D5CDD505-2E9C-101B-9397-08002B2CF9AE}" pid="4" name="Date">
    <vt:filetime>2019-05-23T22:00:00Z</vt:filetime>
  </property>
  <property fmtid="{D5CDD505-2E9C-101B-9397-08002B2CF9AE}" pid="5" name="Build">
    <vt:lpwstr>20</vt:lpwstr>
  </property>
  <property fmtid="{D5CDD505-2E9C-101B-9397-08002B2CF9AE}" pid="6" name="ContentTypeId">
    <vt:lpwstr>0x010100C9339CAC3FE5A9439143D9B4DD3762DA</vt:lpwstr>
  </property>
</Properties>
</file>