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4"/>
  </p:notesMasterIdLst>
  <p:sldIdLst>
    <p:sldId id="259" r:id="rId2"/>
    <p:sldId id="267" r:id="rId3"/>
    <p:sldId id="575" r:id="rId4"/>
    <p:sldId id="574" r:id="rId5"/>
    <p:sldId id="308" r:id="rId6"/>
    <p:sldId id="268" r:id="rId7"/>
    <p:sldId id="269" r:id="rId8"/>
    <p:sldId id="270" r:id="rId9"/>
    <p:sldId id="272" r:id="rId10"/>
    <p:sldId id="271" r:id="rId11"/>
    <p:sldId id="274" r:id="rId12"/>
    <p:sldId id="373" r:id="rId13"/>
    <p:sldId id="374" r:id="rId14"/>
    <p:sldId id="279" r:id="rId15"/>
    <p:sldId id="275" r:id="rId16"/>
    <p:sldId id="375" r:id="rId17"/>
    <p:sldId id="280" r:id="rId18"/>
    <p:sldId id="281" r:id="rId19"/>
    <p:sldId id="282" r:id="rId20"/>
    <p:sldId id="292" r:id="rId21"/>
    <p:sldId id="293" r:id="rId22"/>
    <p:sldId id="474" r:id="rId23"/>
    <p:sldId id="299" r:id="rId24"/>
    <p:sldId id="300" r:id="rId25"/>
    <p:sldId id="379" r:id="rId26"/>
    <p:sldId id="301" r:id="rId27"/>
    <p:sldId id="302" r:id="rId28"/>
    <p:sldId id="380" r:id="rId29"/>
    <p:sldId id="303" r:id="rId30"/>
    <p:sldId id="304" r:id="rId31"/>
    <p:sldId id="305" r:id="rId32"/>
    <p:sldId id="306" r:id="rId33"/>
    <p:sldId id="381" r:id="rId34"/>
    <p:sldId id="310" r:id="rId35"/>
    <p:sldId id="311" r:id="rId36"/>
    <p:sldId id="312" r:id="rId37"/>
    <p:sldId id="388" r:id="rId38"/>
    <p:sldId id="387" r:id="rId39"/>
    <p:sldId id="576" r:id="rId40"/>
    <p:sldId id="283" r:id="rId41"/>
    <p:sldId id="284" r:id="rId42"/>
    <p:sldId id="285" r:id="rId43"/>
    <p:sldId id="286" r:id="rId44"/>
    <p:sldId id="287" r:id="rId45"/>
    <p:sldId id="289" r:id="rId46"/>
    <p:sldId id="377" r:id="rId47"/>
    <p:sldId id="291" r:id="rId48"/>
    <p:sldId id="382" r:id="rId49"/>
    <p:sldId id="316" r:id="rId50"/>
    <p:sldId id="459" r:id="rId51"/>
    <p:sldId id="467" r:id="rId52"/>
    <p:sldId id="473" r:id="rId53"/>
    <p:sldId id="475" r:id="rId54"/>
    <p:sldId id="476" r:id="rId55"/>
    <p:sldId id="477" r:id="rId56"/>
    <p:sldId id="478" r:id="rId57"/>
    <p:sldId id="479" r:id="rId58"/>
    <p:sldId id="480" r:id="rId59"/>
    <p:sldId id="481" r:id="rId60"/>
    <p:sldId id="573" r:id="rId61"/>
    <p:sldId id="577" r:id="rId62"/>
    <p:sldId id="579" r:id="rId63"/>
  </p:sldIdLst>
  <p:sldSz cx="17338675" cy="9753600"/>
  <p:notesSz cx="6858000" cy="9144000"/>
  <p:defaultText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userDrawn="1">
          <p15:clr>
            <a:srgbClr val="A4A3A4"/>
          </p15:clr>
        </p15:guide>
        <p15:guide id="2" pos="546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8CE212-7628-34BC-9EE0-F1E34B0BEF12}" name="Chloé Lybaert" initials="CL" userId="S::Chloe.Lybaert@UGent.be::526051c5-d34f-4f3d-a9b6-bb88e72eaf3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64C8"/>
    <a:srgbClr val="FFD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2452" autoAdjust="0"/>
  </p:normalViewPr>
  <p:slideViewPr>
    <p:cSldViewPr snapToGrid="0" showGuides="1">
      <p:cViewPr varScale="1">
        <p:scale>
          <a:sx n="49" d="100"/>
          <a:sy n="49" d="100"/>
        </p:scale>
        <p:origin x="1171" y="48"/>
      </p:cViewPr>
      <p:guideLst>
        <p:guide orient="horz" pos="3072"/>
        <p:guide pos="54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oleObject" Target="Map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6402970258751522E-2"/>
          <c:y val="0.12143809803675053"/>
          <c:w val="0.95502514379273551"/>
          <c:h val="0.74588938488081302"/>
        </c:manualLayout>
      </c:layout>
      <c:barChart>
        <c:barDir val="col"/>
        <c:grouping val="clustered"/>
        <c:varyColors val="0"/>
        <c:ser>
          <c:idx val="0"/>
          <c:order val="0"/>
          <c:tx>
            <c:strRef>
              <c:f>Blad1!$B$9</c:f>
              <c:strCache>
                <c:ptCount val="1"/>
                <c:pt idx="0">
                  <c:v>Ad without  errors</c:v>
                </c:pt>
              </c:strCache>
            </c:strRef>
          </c:tx>
          <c:spPr>
            <a:solidFill>
              <a:srgbClr val="1E64C8"/>
            </a:solidFill>
            <a:ln>
              <a:solidFill>
                <a:srgbClr val="1E64C8"/>
              </a:solidFill>
            </a:ln>
          </c:spPr>
          <c:invertIfNegative val="0"/>
          <c:dLbls>
            <c:spPr>
              <a:noFill/>
              <a:ln>
                <a:noFill/>
              </a:ln>
              <a:effectLst/>
            </c:spPr>
            <c:txPr>
              <a:bodyPr wrap="square" lIns="38100" tIns="19050" rIns="38100" bIns="19050" anchor="ctr">
                <a:spAutoFit/>
              </a:bodyPr>
              <a:lstStyle/>
              <a:p>
                <a:pPr>
                  <a:defRPr sz="1500"/>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Blad1!$A$10:$A$14</c:f>
              <c:strCache>
                <c:ptCount val="5"/>
                <c:pt idx="0">
                  <c:v>Intention to read on </c:v>
                </c:pt>
                <c:pt idx="1">
                  <c:v>Credibility of the advertisement</c:v>
                </c:pt>
                <c:pt idx="2">
                  <c:v>Reliability of the product</c:v>
                </c:pt>
                <c:pt idx="3">
                  <c:v>Credibility of the seller</c:v>
                </c:pt>
                <c:pt idx="4">
                  <c:v>Buying intention</c:v>
                </c:pt>
              </c:strCache>
            </c:strRef>
          </c:cat>
          <c:val>
            <c:numRef>
              <c:f>Blad1!$B$10:$B$14</c:f>
              <c:numCache>
                <c:formatCode>General</c:formatCode>
                <c:ptCount val="5"/>
                <c:pt idx="0">
                  <c:v>4.8</c:v>
                </c:pt>
                <c:pt idx="1">
                  <c:v>4.46</c:v>
                </c:pt>
                <c:pt idx="2">
                  <c:v>4.49</c:v>
                </c:pt>
                <c:pt idx="3">
                  <c:v>4.75</c:v>
                </c:pt>
                <c:pt idx="4">
                  <c:v>3.47</c:v>
                </c:pt>
              </c:numCache>
            </c:numRef>
          </c:val>
          <c:extLst>
            <c:ext xmlns:c16="http://schemas.microsoft.com/office/drawing/2014/chart" uri="{C3380CC4-5D6E-409C-BE32-E72D297353CC}">
              <c16:uniqueId val="{00000000-E8F5-4270-AA74-343E57CABC17}"/>
            </c:ext>
          </c:extLst>
        </c:ser>
        <c:ser>
          <c:idx val="1"/>
          <c:order val="1"/>
          <c:tx>
            <c:strRef>
              <c:f>Blad1!$C$9</c:f>
              <c:strCache>
                <c:ptCount val="1"/>
                <c:pt idx="0">
                  <c:v>Ad with  errors </c:v>
                </c:pt>
              </c:strCache>
            </c:strRef>
          </c:tx>
          <c:spPr>
            <a:solidFill>
              <a:srgbClr val="F1A42B"/>
            </a:solidFill>
            <a:ln>
              <a:solidFill>
                <a:srgbClr val="F1A42B"/>
              </a:solidFill>
            </a:ln>
          </c:spPr>
          <c:invertIfNegative val="0"/>
          <c:dLbls>
            <c:spPr>
              <a:noFill/>
              <a:ln>
                <a:noFill/>
              </a:ln>
              <a:effectLst/>
            </c:spPr>
            <c:txPr>
              <a:bodyPr wrap="square" lIns="38100" tIns="19050" rIns="38100" bIns="19050" anchor="ctr">
                <a:spAutoFit/>
              </a:bodyPr>
              <a:lstStyle/>
              <a:p>
                <a:pPr>
                  <a:defRPr sz="1500"/>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Blad1!$A$10:$A$14</c:f>
              <c:strCache>
                <c:ptCount val="5"/>
                <c:pt idx="0">
                  <c:v>Intention to read on </c:v>
                </c:pt>
                <c:pt idx="1">
                  <c:v>Credibility of the advertisement</c:v>
                </c:pt>
                <c:pt idx="2">
                  <c:v>Reliability of the product</c:v>
                </c:pt>
                <c:pt idx="3">
                  <c:v>Credibility of the seller</c:v>
                </c:pt>
                <c:pt idx="4">
                  <c:v>Buying intention</c:v>
                </c:pt>
              </c:strCache>
            </c:strRef>
          </c:cat>
          <c:val>
            <c:numRef>
              <c:f>Blad1!$C$10:$C$14</c:f>
              <c:numCache>
                <c:formatCode>General</c:formatCode>
                <c:ptCount val="5"/>
                <c:pt idx="0">
                  <c:v>3.88</c:v>
                </c:pt>
                <c:pt idx="1">
                  <c:v>3.37</c:v>
                </c:pt>
                <c:pt idx="2">
                  <c:v>3.7</c:v>
                </c:pt>
                <c:pt idx="3">
                  <c:v>3.56</c:v>
                </c:pt>
                <c:pt idx="4">
                  <c:v>2.58</c:v>
                </c:pt>
              </c:numCache>
            </c:numRef>
          </c:val>
          <c:extLst>
            <c:ext xmlns:c16="http://schemas.microsoft.com/office/drawing/2014/chart" uri="{C3380CC4-5D6E-409C-BE32-E72D297353CC}">
              <c16:uniqueId val="{00000001-E8F5-4270-AA74-343E57CABC17}"/>
            </c:ext>
          </c:extLst>
        </c:ser>
        <c:dLbls>
          <c:dLblPos val="outEnd"/>
          <c:showLegendKey val="0"/>
          <c:showVal val="1"/>
          <c:showCatName val="0"/>
          <c:showSerName val="0"/>
          <c:showPercent val="0"/>
          <c:showBubbleSize val="0"/>
        </c:dLbls>
        <c:gapWidth val="150"/>
        <c:axId val="242092008"/>
        <c:axId val="371680944"/>
      </c:barChart>
      <c:catAx>
        <c:axId val="242092008"/>
        <c:scaling>
          <c:orientation val="minMax"/>
        </c:scaling>
        <c:delete val="0"/>
        <c:axPos val="b"/>
        <c:numFmt formatCode="General" sourceLinked="0"/>
        <c:majorTickMark val="out"/>
        <c:minorTickMark val="none"/>
        <c:tickLblPos val="nextTo"/>
        <c:txPr>
          <a:bodyPr/>
          <a:lstStyle/>
          <a:p>
            <a:pPr>
              <a:defRPr sz="1800"/>
            </a:pPr>
            <a:endParaRPr lang="en-BE"/>
          </a:p>
        </c:txPr>
        <c:crossAx val="371680944"/>
        <c:crosses val="autoZero"/>
        <c:auto val="1"/>
        <c:lblAlgn val="ctr"/>
        <c:lblOffset val="100"/>
        <c:noMultiLvlLbl val="0"/>
      </c:catAx>
      <c:valAx>
        <c:axId val="371680944"/>
        <c:scaling>
          <c:orientation val="minMax"/>
          <c:max val="7"/>
        </c:scaling>
        <c:delete val="0"/>
        <c:axPos val="l"/>
        <c:majorGridlines/>
        <c:numFmt formatCode="General" sourceLinked="1"/>
        <c:majorTickMark val="out"/>
        <c:minorTickMark val="none"/>
        <c:tickLblPos val="nextTo"/>
        <c:txPr>
          <a:bodyPr/>
          <a:lstStyle/>
          <a:p>
            <a:pPr>
              <a:defRPr sz="1500"/>
            </a:pPr>
            <a:endParaRPr lang="en-BE"/>
          </a:p>
        </c:txPr>
        <c:crossAx val="242092008"/>
        <c:crossesAt val="1"/>
        <c:crossBetween val="between"/>
      </c:valAx>
    </c:plotArea>
    <c:legend>
      <c:legendPos val="t"/>
      <c:layout>
        <c:manualLayout>
          <c:xMode val="edge"/>
          <c:yMode val="edge"/>
          <c:x val="0.19100361711946537"/>
          <c:y val="4.5294626317961141E-2"/>
          <c:w val="0.62138448292070114"/>
          <c:h val="9.6032015152712299E-2"/>
        </c:manualLayout>
      </c:layout>
      <c:overlay val="0"/>
      <c:txPr>
        <a:bodyPr/>
        <a:lstStyle/>
        <a:p>
          <a:pPr>
            <a:defRPr sz="2000"/>
          </a:pPr>
          <a:endParaRPr lang="en-BE"/>
        </a:p>
      </c:txPr>
    </c:legend>
    <c:plotVisOnly val="1"/>
    <c:dispBlanksAs val="gap"/>
    <c:showDLblsOverMax val="0"/>
  </c:chart>
  <c:spPr>
    <a:solidFill>
      <a:schemeClr val="bg1"/>
    </a:solidFill>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80C0C-85DF-417F-8238-DB0D15743621}" type="datetimeFigureOut">
              <a:rPr lang="en-GB" smtClean="0"/>
              <a:t>06/05/2022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A0A48-EDB1-4AFE-B1B7-10CE2A416496}" type="slidenum">
              <a:rPr lang="en-GB" smtClean="0"/>
              <a:t>‹#›</a:t>
            </a:fld>
            <a:endParaRPr lang="en-GB"/>
          </a:p>
        </p:txBody>
      </p:sp>
    </p:spTree>
    <p:extLst>
      <p:ext uri="{BB962C8B-B14F-4D97-AF65-F5344CB8AC3E}">
        <p14:creationId xmlns:p14="http://schemas.microsoft.com/office/powerpoint/2010/main" val="32620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Deelname</a:t>
            </a:r>
            <a:r>
              <a:rPr lang="en-US" dirty="0"/>
              <a:t> </a:t>
            </a:r>
            <a:r>
              <a:rPr lang="en-US" dirty="0" err="1"/>
              <a:t>gevoed</a:t>
            </a:r>
            <a:r>
              <a:rPr lang="en-US" dirty="0"/>
              <a:t> door de </a:t>
            </a:r>
            <a:r>
              <a:rPr lang="en-US" dirty="0" err="1"/>
              <a:t>vaststelling</a:t>
            </a:r>
            <a:r>
              <a:rPr lang="en-US" dirty="0"/>
              <a:t> het </a:t>
            </a:r>
            <a:r>
              <a:rPr lang="en-US" dirty="0" err="1"/>
              <a:t>aantal</a:t>
            </a:r>
            <a:r>
              <a:rPr lang="en-US" dirty="0"/>
              <a:t> </a:t>
            </a:r>
            <a:r>
              <a:rPr lang="en-US" dirty="0" err="1"/>
              <a:t>inschrijvingen</a:t>
            </a:r>
            <a:r>
              <a:rPr lang="en-US" dirty="0"/>
              <a:t> </a:t>
            </a:r>
            <a:r>
              <a:rPr lang="en-US" dirty="0" err="1"/>
              <a:t>voor</a:t>
            </a:r>
            <a:r>
              <a:rPr lang="en-US" dirty="0"/>
              <a:t> </a:t>
            </a:r>
            <a:r>
              <a:rPr lang="en-US" dirty="0" err="1"/>
              <a:t>talenopleidingen</a:t>
            </a:r>
            <a:r>
              <a:rPr lang="en-US" dirty="0"/>
              <a:t> </a:t>
            </a:r>
            <a:r>
              <a:rPr lang="en-US" dirty="0" err="1"/>
              <a:t>daalt</a:t>
            </a:r>
            <a:r>
              <a:rPr lang="en-US" dirty="0"/>
              <a:t>, </a:t>
            </a:r>
            <a:r>
              <a:rPr lang="en-US" dirty="0" err="1"/>
              <a:t>terwijl</a:t>
            </a:r>
            <a:r>
              <a:rPr lang="en-US" dirty="0"/>
              <a:t> </a:t>
            </a:r>
            <a:r>
              <a:rPr lang="en-US" dirty="0" err="1"/>
              <a:t>talen</a:t>
            </a:r>
            <a:r>
              <a:rPr lang="en-US" dirty="0"/>
              <a:t> net zo </a:t>
            </a:r>
            <a:r>
              <a:rPr lang="en-US" dirty="0" err="1"/>
              <a:t>interessant</a:t>
            </a:r>
            <a:r>
              <a:rPr lang="en-US" dirty="0"/>
              <a:t>, </a:t>
            </a:r>
            <a:r>
              <a:rPr lang="en-US" dirty="0" err="1"/>
              <a:t>boeiend</a:t>
            </a:r>
            <a:r>
              <a:rPr lang="en-US" dirty="0"/>
              <a:t> </a:t>
            </a:r>
            <a:r>
              <a:rPr lang="en-US" dirty="0" err="1"/>
              <a:t>en</a:t>
            </a:r>
            <a:r>
              <a:rPr lang="en-US" dirty="0"/>
              <a:t> </a:t>
            </a:r>
            <a:r>
              <a:rPr lang="en-US" dirty="0" err="1"/>
              <a:t>belangrijk</a:t>
            </a:r>
            <a:r>
              <a:rPr lang="en-US" dirty="0"/>
              <a:t> </a:t>
            </a:r>
            <a:r>
              <a:rPr lang="en-US" dirty="0" err="1"/>
              <a:t>zijn</a:t>
            </a:r>
            <a:r>
              <a:rPr lang="en-US" dirty="0"/>
              <a:t>. </a:t>
            </a:r>
            <a:r>
              <a:rPr lang="en-US" dirty="0" err="1"/>
              <a:t>En</a:t>
            </a:r>
            <a:r>
              <a:rPr lang="en-US" dirty="0"/>
              <a:t> </a:t>
            </a:r>
            <a:r>
              <a:rPr lang="en-US" dirty="0" err="1"/>
              <a:t>tegelijkertijd</a:t>
            </a:r>
            <a:r>
              <a:rPr lang="en-US" dirty="0"/>
              <a:t> </a:t>
            </a:r>
            <a:r>
              <a:rPr lang="en-US" dirty="0" err="1"/>
              <a:t>dacht</a:t>
            </a:r>
            <a:r>
              <a:rPr lang="en-US" dirty="0"/>
              <a:t> </a:t>
            </a:r>
            <a:r>
              <a:rPr lang="en-US" dirty="0" err="1"/>
              <a:t>ik</a:t>
            </a:r>
            <a:r>
              <a:rPr lang="en-US" dirty="0"/>
              <a:t> </a:t>
            </a:r>
            <a:r>
              <a:rPr lang="en-US" dirty="0" err="1"/>
              <a:t>aan</a:t>
            </a:r>
            <a:r>
              <a:rPr lang="en-US" dirty="0"/>
              <a:t> lessen </a:t>
            </a:r>
            <a:r>
              <a:rPr lang="en-US" dirty="0" err="1"/>
              <a:t>Nederlands</a:t>
            </a:r>
            <a:r>
              <a:rPr lang="en-US" dirty="0"/>
              <a:t> </a:t>
            </a:r>
            <a:r>
              <a:rPr lang="en-US" dirty="0" err="1"/>
              <a:t>als</a:t>
            </a:r>
            <a:r>
              <a:rPr lang="en-US" dirty="0"/>
              <a:t> </a:t>
            </a:r>
            <a:r>
              <a:rPr lang="en-US" dirty="0" err="1"/>
              <a:t>een</a:t>
            </a:r>
            <a:r>
              <a:rPr lang="en-US" dirty="0"/>
              <a:t> </a:t>
            </a:r>
            <a:r>
              <a:rPr lang="en-US" dirty="0" err="1"/>
              <a:t>vruchtbare</a:t>
            </a:r>
            <a:r>
              <a:rPr lang="en-US" dirty="0"/>
              <a:t> </a:t>
            </a:r>
            <a:r>
              <a:rPr lang="en-US" dirty="0" err="1"/>
              <a:t>voedingsbodem</a:t>
            </a:r>
            <a:r>
              <a:rPr lang="en-US" dirty="0"/>
              <a:t> om de interesse in taal </a:t>
            </a:r>
            <a:r>
              <a:rPr lang="en-US" dirty="0" err="1"/>
              <a:t>aan</a:t>
            </a:r>
            <a:r>
              <a:rPr lang="en-US" dirty="0"/>
              <a:t> </a:t>
            </a:r>
            <a:r>
              <a:rPr lang="en-US" dirty="0" err="1"/>
              <a:t>te</a:t>
            </a:r>
            <a:r>
              <a:rPr lang="en-US" dirty="0"/>
              <a:t> </a:t>
            </a:r>
            <a:r>
              <a:rPr lang="en-US" dirty="0" err="1"/>
              <a:t>zwengelen</a:t>
            </a:r>
            <a:r>
              <a:rPr lang="en-US" dirty="0"/>
              <a:t>. </a:t>
            </a:r>
            <a:r>
              <a:rPr lang="en-US" dirty="0" err="1"/>
              <a:t>En</a:t>
            </a:r>
            <a:r>
              <a:rPr lang="en-US" dirty="0"/>
              <a:t> dan is de </a:t>
            </a:r>
            <a:r>
              <a:rPr lang="en-US" dirty="0" err="1"/>
              <a:t>vraag</a:t>
            </a:r>
            <a:r>
              <a:rPr lang="en-US" dirty="0"/>
              <a:t>? </a:t>
            </a:r>
            <a:r>
              <a:rPr lang="en-US" dirty="0" err="1"/>
              <a:t>Welke</a:t>
            </a:r>
            <a:r>
              <a:rPr lang="en-US" dirty="0"/>
              <a:t> topics </a:t>
            </a:r>
            <a:r>
              <a:rPr lang="en-US" dirty="0" err="1"/>
              <a:t>kunnen</a:t>
            </a:r>
            <a:r>
              <a:rPr lang="en-US" dirty="0"/>
              <a:t> dan </a:t>
            </a:r>
            <a:r>
              <a:rPr lang="en-US" dirty="0" err="1"/>
              <a:t>interessant</a:t>
            </a:r>
            <a:r>
              <a:rPr lang="en-US" dirty="0"/>
              <a:t> </a:t>
            </a:r>
            <a:r>
              <a:rPr lang="en-US" dirty="0" err="1"/>
              <a:t>zijn</a:t>
            </a:r>
            <a:r>
              <a:rPr lang="en-US" dirty="0"/>
              <a:t> om het </a:t>
            </a:r>
            <a:r>
              <a:rPr lang="en-US" dirty="0" err="1"/>
              <a:t>belang</a:t>
            </a:r>
            <a:r>
              <a:rPr lang="en-US" dirty="0"/>
              <a:t> van taal in de </a:t>
            </a:r>
            <a:r>
              <a:rPr lang="en-US" dirty="0" err="1"/>
              <a:t>verf</a:t>
            </a:r>
            <a:r>
              <a:rPr lang="en-US" dirty="0"/>
              <a:t> </a:t>
            </a:r>
            <a:r>
              <a:rPr lang="en-US" dirty="0" err="1"/>
              <a:t>te</a:t>
            </a:r>
            <a:r>
              <a:rPr lang="en-US" dirty="0"/>
              <a:t> </a:t>
            </a:r>
            <a:r>
              <a:rPr lang="en-US" dirty="0" err="1"/>
              <a:t>zetten</a:t>
            </a:r>
            <a:r>
              <a:rPr lang="en-US" dirty="0"/>
              <a:t>? </a:t>
            </a:r>
            <a:r>
              <a:rPr lang="en-US" dirty="0" err="1"/>
              <a:t>En</a:t>
            </a:r>
            <a:r>
              <a:rPr lang="en-US" dirty="0"/>
              <a:t> </a:t>
            </a:r>
            <a:r>
              <a:rPr lang="en-US" dirty="0" err="1"/>
              <a:t>toen</a:t>
            </a:r>
            <a:r>
              <a:rPr lang="en-US" dirty="0"/>
              <a:t> </a:t>
            </a:r>
            <a:r>
              <a:rPr lang="en-US" dirty="0" err="1"/>
              <a:t>zat</a:t>
            </a:r>
            <a:r>
              <a:rPr lang="en-US" dirty="0"/>
              <a:t> </a:t>
            </a:r>
            <a:r>
              <a:rPr lang="en-US" dirty="0" err="1"/>
              <a:t>ik</a:t>
            </a:r>
            <a:r>
              <a:rPr lang="en-US" dirty="0"/>
              <a:t> al </a:t>
            </a:r>
            <a:r>
              <a:rPr lang="en-US" dirty="0" err="1"/>
              <a:t>snel</a:t>
            </a:r>
            <a:r>
              <a:rPr lang="en-US" dirty="0"/>
              <a:t> </a:t>
            </a:r>
            <a:r>
              <a:rPr lang="en-US" dirty="0" err="1"/>
              <a:t>bij</a:t>
            </a:r>
            <a:r>
              <a:rPr lang="en-US" dirty="0"/>
              <a:t> het </a:t>
            </a:r>
            <a:r>
              <a:rPr lang="en-US" dirty="0" err="1"/>
              <a:t>belang</a:t>
            </a:r>
            <a:r>
              <a:rPr lang="en-US" dirty="0"/>
              <a:t> van taal op </a:t>
            </a:r>
            <a:r>
              <a:rPr lang="en-US" dirty="0" err="1"/>
              <a:t>perceptie</a:t>
            </a:r>
            <a:r>
              <a:rPr lang="en-US" dirty="0"/>
              <a:t> in online </a:t>
            </a:r>
            <a:r>
              <a:rPr lang="en-US" dirty="0" err="1"/>
              <a:t>contexten</a:t>
            </a:r>
            <a:r>
              <a:rPr lang="en-US" dirty="0"/>
              <a:t>. </a:t>
            </a:r>
            <a:r>
              <a:rPr lang="en-US" dirty="0" err="1"/>
              <a:t>En</a:t>
            </a:r>
            <a:r>
              <a:rPr lang="en-US" dirty="0"/>
              <a:t> hoe taal mee </a:t>
            </a:r>
            <a:r>
              <a:rPr lang="en-US" dirty="0" err="1"/>
              <a:t>bepaalt</a:t>
            </a:r>
            <a:r>
              <a:rPr lang="en-US" dirty="0"/>
              <a:t> hoe we de </a:t>
            </a:r>
            <a:r>
              <a:rPr lang="en-US" dirty="0" err="1"/>
              <a:t>wereld</a:t>
            </a:r>
            <a:r>
              <a:rPr lang="en-US" dirty="0"/>
              <a:t> </a:t>
            </a:r>
            <a:r>
              <a:rPr lang="en-US" dirty="0" err="1"/>
              <a:t>zien</a:t>
            </a:r>
            <a:r>
              <a:rPr lang="en-US" dirty="0"/>
              <a:t>, hoe we </a:t>
            </a:r>
            <a:r>
              <a:rPr lang="en-US" dirty="0" err="1"/>
              <a:t>anderen</a:t>
            </a:r>
            <a:r>
              <a:rPr lang="en-US" dirty="0"/>
              <a:t> </a:t>
            </a:r>
            <a:r>
              <a:rPr lang="en-US" dirty="0" err="1"/>
              <a:t>zien</a:t>
            </a:r>
            <a:r>
              <a:rPr lang="en-US" dirty="0"/>
              <a:t> </a:t>
            </a:r>
            <a:r>
              <a:rPr lang="en-US" dirty="0" err="1"/>
              <a:t>en</a:t>
            </a:r>
            <a:r>
              <a:rPr lang="en-US" dirty="0"/>
              <a:t> hoe </a:t>
            </a:r>
            <a:r>
              <a:rPr lang="en-US" dirty="0" err="1"/>
              <a:t>geloofwaardig</a:t>
            </a:r>
            <a:r>
              <a:rPr lang="en-US" dirty="0"/>
              <a:t> we content </a:t>
            </a:r>
            <a:r>
              <a:rPr lang="en-US" dirty="0" err="1"/>
              <a:t>vinden</a:t>
            </a:r>
            <a:r>
              <a:rPr lang="en-US" dirty="0"/>
              <a:t> die online </a:t>
            </a:r>
            <a:r>
              <a:rPr lang="en-US" dirty="0" err="1"/>
              <a:t>te</a:t>
            </a:r>
            <a:r>
              <a:rPr lang="en-US" dirty="0"/>
              <a:t> </a:t>
            </a:r>
            <a:r>
              <a:rPr lang="en-US" dirty="0" err="1"/>
              <a:t>vinden</a:t>
            </a:r>
            <a:r>
              <a:rPr lang="en-US" dirty="0"/>
              <a:t> is. </a:t>
            </a:r>
            <a:r>
              <a:rPr lang="en-US" dirty="0" err="1"/>
              <a:t>En</a:t>
            </a:r>
            <a:r>
              <a:rPr lang="en-US" dirty="0"/>
              <a:t> net </a:t>
            </a:r>
            <a:r>
              <a:rPr lang="en-US" dirty="0" err="1"/>
              <a:t>dat</a:t>
            </a:r>
            <a:r>
              <a:rPr lang="en-US" dirty="0"/>
              <a:t> is </a:t>
            </a:r>
            <a:r>
              <a:rPr lang="en-US" dirty="0" err="1"/>
              <a:t>misschien</a:t>
            </a:r>
            <a:r>
              <a:rPr lang="en-US" dirty="0"/>
              <a:t> </a:t>
            </a:r>
            <a:r>
              <a:rPr lang="en-US" dirty="0" err="1"/>
              <a:t>ook</a:t>
            </a:r>
            <a:r>
              <a:rPr lang="en-US" dirty="0"/>
              <a:t> </a:t>
            </a:r>
            <a:r>
              <a:rPr lang="en-US" dirty="0" err="1"/>
              <a:t>wel</a:t>
            </a:r>
            <a:r>
              <a:rPr lang="en-US" dirty="0"/>
              <a:t> </a:t>
            </a:r>
            <a:r>
              <a:rPr lang="en-US" dirty="0" err="1"/>
              <a:t>belangrijk</a:t>
            </a:r>
            <a:r>
              <a:rPr lang="en-US" dirty="0"/>
              <a:t> </a:t>
            </a:r>
            <a:r>
              <a:rPr lang="en-US" dirty="0" err="1"/>
              <a:t>voor</a:t>
            </a:r>
            <a:r>
              <a:rPr lang="en-US" dirty="0"/>
              <a:t> </a:t>
            </a:r>
            <a:r>
              <a:rPr lang="en-US" dirty="0" err="1"/>
              <a:t>scholieren</a:t>
            </a:r>
            <a:r>
              <a:rPr lang="en-US" dirty="0"/>
              <a:t>, </a:t>
            </a:r>
            <a:r>
              <a:rPr lang="en-US" dirty="0" err="1"/>
              <a:t>jonge</a:t>
            </a:r>
            <a:r>
              <a:rPr lang="en-US" dirty="0"/>
              <a:t> </a:t>
            </a:r>
            <a:r>
              <a:rPr lang="en-US" dirty="0" err="1"/>
              <a:t>adolescenten</a:t>
            </a:r>
            <a:r>
              <a:rPr lang="en-US" dirty="0"/>
              <a:t> </a:t>
            </a:r>
            <a:r>
              <a:rPr lang="en-US" dirty="0" err="1"/>
              <a:t>en</a:t>
            </a:r>
            <a:r>
              <a:rPr lang="en-US" dirty="0"/>
              <a:t> </a:t>
            </a:r>
            <a:r>
              <a:rPr lang="en-US" dirty="0" err="1"/>
              <a:t>volwassenen</a:t>
            </a:r>
            <a:r>
              <a:rPr lang="en-US" dirty="0"/>
              <a:t> tout court: </a:t>
            </a:r>
            <a:r>
              <a:rPr lang="en-US" dirty="0" err="1"/>
              <a:t>geloofwaardigheid</a:t>
            </a:r>
            <a:r>
              <a:rPr lang="en-US" dirty="0"/>
              <a:t> </a:t>
            </a:r>
            <a:r>
              <a:rPr lang="en-US" dirty="0" err="1"/>
              <a:t>gevonden</a:t>
            </a:r>
            <a:r>
              <a:rPr lang="en-US" dirty="0"/>
              <a:t> </a:t>
            </a:r>
            <a:r>
              <a:rPr lang="en-US" dirty="0" err="1"/>
              <a:t>worden</a:t>
            </a:r>
            <a:r>
              <a:rPr lang="en-US" dirty="0"/>
              <a:t> wat </a:t>
            </a:r>
            <a:r>
              <a:rPr lang="en-US" dirty="0" err="1"/>
              <a:t>betreft</a:t>
            </a:r>
            <a:r>
              <a:rPr lang="en-US" dirty="0"/>
              <a:t> de online </a:t>
            </a:r>
            <a:r>
              <a:rPr lang="en-US" dirty="0" err="1"/>
              <a:t>persoonlijkheid</a:t>
            </a:r>
            <a:r>
              <a:rPr lang="en-US" dirty="0"/>
              <a:t> die we </a:t>
            </a:r>
            <a:r>
              <a:rPr lang="en-US" dirty="0" err="1"/>
              <a:t>creêren</a:t>
            </a:r>
            <a:r>
              <a:rPr lang="en-US" dirty="0"/>
              <a:t> </a:t>
            </a:r>
            <a:r>
              <a:rPr lang="en-US" dirty="0" err="1"/>
              <a:t>en</a:t>
            </a:r>
            <a:r>
              <a:rPr lang="en-US" dirty="0"/>
              <a:t> </a:t>
            </a:r>
            <a:r>
              <a:rPr lang="en-US" dirty="0" err="1"/>
              <a:t>geloofwaardig</a:t>
            </a:r>
            <a:r>
              <a:rPr lang="en-US" dirty="0"/>
              <a:t> </a:t>
            </a:r>
            <a:r>
              <a:rPr lang="en-US" dirty="0" err="1"/>
              <a:t>worden</a:t>
            </a:r>
            <a:r>
              <a:rPr lang="en-US" dirty="0"/>
              <a:t> </a:t>
            </a:r>
            <a:r>
              <a:rPr lang="en-US" dirty="0" err="1"/>
              <a:t>geacht</a:t>
            </a:r>
            <a:r>
              <a:rPr lang="en-US" dirty="0"/>
              <a:t> </a:t>
            </a:r>
            <a:r>
              <a:rPr lang="en-US" dirty="0" err="1"/>
              <a:t>mbt</a:t>
            </a:r>
            <a:r>
              <a:rPr lang="en-US" dirty="0"/>
              <a:t>. De content die we </a:t>
            </a:r>
            <a:r>
              <a:rPr lang="en-US" dirty="0" err="1"/>
              <a:t>delen</a:t>
            </a:r>
            <a:r>
              <a:rPr lang="en-US" dirty="0"/>
              <a:t> in blogs, vlogs, online reviews </a:t>
            </a:r>
            <a:r>
              <a:rPr lang="en-US" dirty="0" err="1"/>
              <a:t>en</a:t>
            </a:r>
            <a:r>
              <a:rPr lang="en-US" dirty="0"/>
              <a:t> </a:t>
            </a:r>
            <a:r>
              <a:rPr lang="en-US" dirty="0" err="1"/>
              <a:t>klachten</a:t>
            </a:r>
            <a:r>
              <a:rPr lang="en-US" dirty="0"/>
              <a:t>. </a:t>
            </a:r>
            <a:endParaRPr lang="en-BE" dirty="0"/>
          </a:p>
        </p:txBody>
      </p:sp>
      <p:sp>
        <p:nvSpPr>
          <p:cNvPr id="4" name="Slide Number Placeholder 3"/>
          <p:cNvSpPr>
            <a:spLocks noGrp="1"/>
          </p:cNvSpPr>
          <p:nvPr>
            <p:ph type="sldNum" sz="quarter" idx="5"/>
          </p:nvPr>
        </p:nvSpPr>
        <p:spPr/>
        <p:txBody>
          <a:bodyPr/>
          <a:lstStyle/>
          <a:p>
            <a:fld id="{C87A0BB0-FA1D-4657-85C4-60E2D5D5D613}" type="slidenum">
              <a:rPr lang="en-BE" smtClean="0"/>
              <a:t>2</a:t>
            </a:fld>
            <a:endParaRPr lang="en-BE"/>
          </a:p>
        </p:txBody>
      </p:sp>
    </p:spTree>
    <p:extLst>
      <p:ext uri="{BB962C8B-B14F-4D97-AF65-F5344CB8AC3E}">
        <p14:creationId xmlns:p14="http://schemas.microsoft.com/office/powerpoint/2010/main" val="4120582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539A0A48-EDB1-4AFE-B1B7-10CE2A416496}" type="slidenum">
              <a:rPr lang="en-GB" smtClean="0"/>
              <a:t>3</a:t>
            </a:fld>
            <a:endParaRPr lang="en-GB"/>
          </a:p>
        </p:txBody>
      </p:sp>
    </p:spTree>
    <p:extLst>
      <p:ext uri="{BB962C8B-B14F-4D97-AF65-F5344CB8AC3E}">
        <p14:creationId xmlns:p14="http://schemas.microsoft.com/office/powerpoint/2010/main" val="285026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539A0A48-EDB1-4AFE-B1B7-10CE2A416496}" type="slidenum">
              <a:rPr lang="en-GB" smtClean="0"/>
              <a:t>4</a:t>
            </a:fld>
            <a:endParaRPr lang="en-GB"/>
          </a:p>
        </p:txBody>
      </p:sp>
    </p:spTree>
    <p:extLst>
      <p:ext uri="{BB962C8B-B14F-4D97-AF65-F5344CB8AC3E}">
        <p14:creationId xmlns:p14="http://schemas.microsoft.com/office/powerpoint/2010/main" val="504805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Afwijkende</a:t>
            </a:r>
            <a:r>
              <a:rPr lang="en-US" dirty="0"/>
              <a:t>: </a:t>
            </a:r>
            <a:r>
              <a:rPr lang="en-US" dirty="0" err="1"/>
              <a:t>niet</a:t>
            </a:r>
            <a:r>
              <a:rPr lang="en-US" dirty="0"/>
              <a:t> </a:t>
            </a:r>
            <a:r>
              <a:rPr lang="en-US" dirty="0" err="1"/>
              <a:t>grammaticaal</a:t>
            </a:r>
            <a:r>
              <a:rPr lang="en-US" dirty="0"/>
              <a:t>, </a:t>
            </a:r>
            <a:r>
              <a:rPr lang="en-US" dirty="0" err="1"/>
              <a:t>ongepast</a:t>
            </a:r>
            <a:r>
              <a:rPr lang="en-US" dirty="0"/>
              <a:t>, </a:t>
            </a:r>
            <a:r>
              <a:rPr lang="en-US" dirty="0" err="1"/>
              <a:t>ongebruikelijk</a:t>
            </a:r>
            <a:r>
              <a:rPr lang="en-US" dirty="0"/>
              <a:t>, </a:t>
            </a:r>
            <a:r>
              <a:rPr lang="en-US" dirty="0" err="1"/>
              <a:t>niet</a:t>
            </a:r>
            <a:r>
              <a:rPr lang="en-US" dirty="0"/>
              <a:t> </a:t>
            </a:r>
            <a:r>
              <a:rPr lang="en-US" dirty="0" err="1"/>
              <a:t>volgens</a:t>
            </a:r>
            <a:r>
              <a:rPr lang="en-US" dirty="0"/>
              <a:t> </a:t>
            </a:r>
            <a:r>
              <a:rPr lang="en-US" dirty="0" err="1"/>
              <a:t>een</a:t>
            </a:r>
            <a:r>
              <a:rPr lang="en-US" dirty="0"/>
              <a:t> </a:t>
            </a:r>
            <a:r>
              <a:rPr lang="en-US" dirty="0" err="1"/>
              <a:t>bepaalde</a:t>
            </a:r>
            <a:r>
              <a:rPr lang="en-US" dirty="0"/>
              <a:t> norm of </a:t>
            </a:r>
            <a:r>
              <a:rPr lang="en-US" dirty="0" err="1"/>
              <a:t>verwachting</a:t>
            </a:r>
            <a:r>
              <a:rPr lang="en-US" dirty="0"/>
              <a:t>, etc. Kan </a:t>
            </a:r>
            <a:r>
              <a:rPr lang="en-US" dirty="0" err="1"/>
              <a:t>gaan</a:t>
            </a:r>
            <a:r>
              <a:rPr lang="en-US" dirty="0"/>
              <a:t> over </a:t>
            </a:r>
            <a:r>
              <a:rPr lang="en-US" dirty="0" err="1"/>
              <a:t>pragmatiek</a:t>
            </a:r>
            <a:r>
              <a:rPr lang="en-US" dirty="0"/>
              <a:t>, spelling, </a:t>
            </a:r>
            <a:r>
              <a:rPr lang="en-US" dirty="0" err="1"/>
              <a:t>uitspraak</a:t>
            </a:r>
            <a:r>
              <a:rPr lang="en-US" dirty="0"/>
              <a:t>, </a:t>
            </a:r>
            <a:r>
              <a:rPr lang="en-US" dirty="0" err="1"/>
              <a:t>woordenschat</a:t>
            </a:r>
            <a:r>
              <a:rPr lang="en-US" dirty="0"/>
              <a:t>, </a:t>
            </a:r>
            <a:r>
              <a:rPr lang="en-US" dirty="0" err="1"/>
              <a:t>formaliteit</a:t>
            </a:r>
            <a:r>
              <a:rPr lang="en-US" dirty="0"/>
              <a:t> </a:t>
            </a:r>
            <a:r>
              <a:rPr lang="en-US" dirty="0" err="1"/>
              <a:t>en</a:t>
            </a:r>
            <a:r>
              <a:rPr lang="en-US" dirty="0"/>
              <a:t> register, </a:t>
            </a:r>
            <a:endParaRPr lang="en-BE" dirty="0"/>
          </a:p>
          <a:p>
            <a:endParaRPr lang="en-US" dirty="0"/>
          </a:p>
          <a:p>
            <a:r>
              <a:rPr lang="en-US" dirty="0" err="1"/>
              <a:t>Bv</a:t>
            </a:r>
            <a:r>
              <a:rPr lang="en-US" dirty="0"/>
              <a:t>. </a:t>
            </a:r>
            <a:r>
              <a:rPr lang="en-US" dirty="0" err="1"/>
              <a:t>Goedemorgen</a:t>
            </a:r>
            <a:r>
              <a:rPr lang="en-US" dirty="0"/>
              <a:t> </a:t>
            </a:r>
            <a:r>
              <a:rPr lang="en-US" dirty="0" err="1"/>
              <a:t>meneer</a:t>
            </a:r>
            <a:r>
              <a:rPr lang="en-US" dirty="0"/>
              <a:t> </a:t>
            </a:r>
            <a:r>
              <a:rPr lang="en-US" dirty="0" err="1"/>
              <a:t>en</a:t>
            </a:r>
            <a:r>
              <a:rPr lang="en-US" dirty="0"/>
              <a:t> ‘ja’ </a:t>
            </a:r>
            <a:r>
              <a:rPr lang="en-US" dirty="0" err="1"/>
              <a:t>als</a:t>
            </a:r>
            <a:r>
              <a:rPr lang="en-US" dirty="0"/>
              <a:t> </a:t>
            </a:r>
            <a:r>
              <a:rPr lang="en-US" dirty="0" err="1"/>
              <a:t>antwoord</a:t>
            </a:r>
            <a:r>
              <a:rPr lang="en-US" dirty="0"/>
              <a:t>. </a:t>
            </a:r>
            <a:endParaRPr lang="en-BE" dirty="0"/>
          </a:p>
        </p:txBody>
      </p:sp>
      <p:sp>
        <p:nvSpPr>
          <p:cNvPr id="4" name="Slide Number Placeholder 3"/>
          <p:cNvSpPr>
            <a:spLocks noGrp="1"/>
          </p:cNvSpPr>
          <p:nvPr>
            <p:ph type="sldNum" sz="quarter" idx="5"/>
          </p:nvPr>
        </p:nvSpPr>
        <p:spPr/>
        <p:txBody>
          <a:bodyPr/>
          <a:lstStyle/>
          <a:p>
            <a:fld id="{539A0A48-EDB1-4AFE-B1B7-10CE2A416496}" type="slidenum">
              <a:rPr lang="en-GB" smtClean="0"/>
              <a:t>8</a:t>
            </a:fld>
            <a:endParaRPr lang="en-GB"/>
          </a:p>
        </p:txBody>
      </p:sp>
    </p:spTree>
    <p:extLst>
      <p:ext uri="{BB962C8B-B14F-4D97-AF65-F5344CB8AC3E}">
        <p14:creationId xmlns:p14="http://schemas.microsoft.com/office/powerpoint/2010/main" val="683345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jdelijke aanduiding voor dia-afbeelding 1"/>
          <p:cNvSpPr>
            <a:spLocks noGrp="1" noRot="1" noChangeAspect="1" noTextEdit="1"/>
          </p:cNvSpPr>
          <p:nvPr>
            <p:ph type="sldImg"/>
          </p:nvPr>
        </p:nvSpPr>
        <p:spPr>
          <a:ln/>
        </p:spPr>
      </p:sp>
      <p:sp>
        <p:nvSpPr>
          <p:cNvPr id="69635"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en-US" dirty="0"/>
              <a:t>Illustratie van tussentaal Geslacht De Pauw:</a:t>
            </a:r>
          </a:p>
          <a:p>
            <a:endParaRPr lang="nl-NL" altLang="en-US" dirty="0"/>
          </a:p>
          <a:p>
            <a:r>
              <a:rPr lang="nl-NL" altLang="en-US" dirty="0"/>
              <a:t>Begin: schijn wordt opgehouden =&gt; ong. SN</a:t>
            </a:r>
          </a:p>
          <a:p>
            <a:r>
              <a:rPr lang="nl-NL" altLang="en-US" dirty="0"/>
              <a:t>Oma komt thuis, privégesprek: tussentaliger (kunde)</a:t>
            </a:r>
          </a:p>
          <a:p>
            <a:endParaRPr lang="nl-NL" altLang="en-US" dirty="0">
              <a:latin typeface="Arial" panose="020B0604020202020204" pitchFamily="34" charset="0"/>
            </a:endParaRPr>
          </a:p>
        </p:txBody>
      </p:sp>
      <p:sp>
        <p:nvSpPr>
          <p:cNvPr id="69636"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19E7A3B-E0A1-4A59-8CA3-7A16F9EFB5E2}" type="slidenum">
              <a:rPr lang="nl-BE" altLang="en-US">
                <a:latin typeface="Times New Roman" panose="02020603050405020304" pitchFamily="18" charset="0"/>
              </a:rPr>
              <a:pPr eaLnBrk="1" hangingPunct="1">
                <a:spcBef>
                  <a:spcPct val="0"/>
                </a:spcBef>
              </a:pPr>
              <a:t>21</a:t>
            </a:fld>
            <a:endParaRPr lang="nl-BE" altLang="en-US">
              <a:latin typeface="Times New Roman" panose="02020603050405020304" pitchFamily="18" charset="0"/>
            </a:endParaRPr>
          </a:p>
        </p:txBody>
      </p:sp>
    </p:spTree>
    <p:extLst>
      <p:ext uri="{BB962C8B-B14F-4D97-AF65-F5344CB8AC3E}">
        <p14:creationId xmlns:p14="http://schemas.microsoft.com/office/powerpoint/2010/main" val="3017976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D3596642-D257-4BF1-BE72-ACC0C630F0D7}" type="slidenum">
              <a:rPr lang="en-BE" smtClean="0"/>
              <a:t>37</a:t>
            </a:fld>
            <a:endParaRPr lang="en-BE"/>
          </a:p>
        </p:txBody>
      </p:sp>
    </p:spTree>
    <p:extLst>
      <p:ext uri="{BB962C8B-B14F-4D97-AF65-F5344CB8AC3E}">
        <p14:creationId xmlns:p14="http://schemas.microsoft.com/office/powerpoint/2010/main" val="931855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Original</a:t>
            </a:r>
            <a:r>
              <a:rPr lang="nl-BE" baseline="0"/>
              <a:t> comment rewritten in Standard Dutch, then flipped the valence and implemented the old and new vernacular features (go over them in the presentation)</a:t>
            </a:r>
          </a:p>
          <a:p>
            <a:endParaRPr lang="nl-BE" baseline="0"/>
          </a:p>
          <a:p>
            <a:endParaRPr lang="en-GB"/>
          </a:p>
        </p:txBody>
      </p:sp>
      <p:sp>
        <p:nvSpPr>
          <p:cNvPr id="4" name="Slide Number Placeholder 3"/>
          <p:cNvSpPr>
            <a:spLocks noGrp="1"/>
          </p:cNvSpPr>
          <p:nvPr>
            <p:ph type="sldNum" sz="quarter" idx="10"/>
          </p:nvPr>
        </p:nvSpPr>
        <p:spPr/>
        <p:txBody>
          <a:bodyPr/>
          <a:lstStyle/>
          <a:p>
            <a:fld id="{539A0A48-EDB1-4AFE-B1B7-10CE2A416496}" type="slidenum">
              <a:rPr lang="en-GB" smtClean="0"/>
              <a:t>50</a:t>
            </a:fld>
            <a:endParaRPr lang="en-GB"/>
          </a:p>
        </p:txBody>
      </p:sp>
    </p:spTree>
    <p:extLst>
      <p:ext uri="{BB962C8B-B14F-4D97-AF65-F5344CB8AC3E}">
        <p14:creationId xmlns:p14="http://schemas.microsoft.com/office/powerpoint/2010/main" val="2700248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39A0A48-EDB1-4AFE-B1B7-10CE2A416496}" type="slidenum">
              <a:rPr lang="en-GB" smtClean="0"/>
              <a:t>51</a:t>
            </a:fld>
            <a:endParaRPr lang="en-GB"/>
          </a:p>
        </p:txBody>
      </p:sp>
    </p:spTree>
    <p:extLst>
      <p:ext uri="{BB962C8B-B14F-4D97-AF65-F5344CB8AC3E}">
        <p14:creationId xmlns:p14="http://schemas.microsoft.com/office/powerpoint/2010/main" val="604638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39A0A48-EDB1-4AFE-B1B7-10CE2A416496}" type="slidenum">
              <a:rPr lang="en-GB" smtClean="0"/>
              <a:t>52</a:t>
            </a:fld>
            <a:endParaRPr lang="en-GB"/>
          </a:p>
        </p:txBody>
      </p:sp>
    </p:spTree>
    <p:extLst>
      <p:ext uri="{BB962C8B-B14F-4D97-AF65-F5344CB8AC3E}">
        <p14:creationId xmlns:p14="http://schemas.microsoft.com/office/powerpoint/2010/main" val="7952178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Corporate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4147F-ED97-47AF-A1B3-C82A179CF7F3}" type="datetime1">
              <a:rPr lang="nl-NL" smtClean="0"/>
              <a:t>6-5-2022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E184E0-0BD4-4705-A12B-9B71DDE63301}" type="slidenum">
              <a:rPr lang="en-GB" smtClean="0"/>
              <a:t>‹#›</a:t>
            </a:fld>
            <a:endParaRPr lang="en-GB"/>
          </a:p>
        </p:txBody>
      </p:sp>
      <p:pic>
        <p:nvPicPr>
          <p:cNvPr id="9" name="Logo Larg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9518" y="2275285"/>
            <a:ext cx="5462027" cy="4172720"/>
          </a:xfrm>
          <a:prstGeom prst="rect">
            <a:avLst/>
          </a:prstGeom>
        </p:spPr>
      </p:pic>
    </p:spTree>
    <p:extLst>
      <p:ext uri="{BB962C8B-B14F-4D97-AF65-F5344CB8AC3E}">
        <p14:creationId xmlns:p14="http://schemas.microsoft.com/office/powerpoint/2010/main" val="1091436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p:cNvSpPr/>
          <p:nvPr userDrawn="1"/>
        </p:nvSpPr>
        <p:spPr>
          <a:xfrm>
            <a:off x="914400" y="1393200"/>
            <a:ext cx="16424275" cy="650520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5" name="Tijdelijke aanduiding voor tekst 4"/>
          <p:cNvSpPr>
            <a:spLocks noGrp="1"/>
          </p:cNvSpPr>
          <p:nvPr>
            <p:ph type="body" sz="quarter" idx="10" hasCustomPrompt="1"/>
          </p:nvPr>
        </p:nvSpPr>
        <p:spPr bwMode="white">
          <a:xfrm>
            <a:off x="9215999" y="3095999"/>
            <a:ext cx="7257600" cy="2108390"/>
          </a:xfrm>
        </p:spPr>
        <p:txBody>
          <a:bodyPr>
            <a:normAutofit/>
          </a:bodyPr>
          <a:lstStyle>
            <a:lvl1pPr marL="0" indent="0">
              <a:lnSpc>
                <a:spcPts val="3500"/>
              </a:lnSpc>
              <a:buNone/>
              <a:defRPr sz="2400">
                <a:solidFill>
                  <a:schemeClr val="bg1"/>
                </a:solidFill>
              </a:defRPr>
            </a:lvl1pPr>
          </a:lstStyle>
          <a:p>
            <a:pPr lvl="0"/>
            <a:r>
              <a:rPr lang="nl-NL" dirty="0"/>
              <a:t>Klik om de namen van </a:t>
            </a:r>
            <a:r>
              <a:rPr lang="nl-NL" dirty="0" err="1"/>
              <a:t>social</a:t>
            </a:r>
            <a:r>
              <a:rPr lang="nl-NL" dirty="0"/>
              <a:t> media in te typen</a:t>
            </a:r>
          </a:p>
        </p:txBody>
      </p:sp>
      <p:sp>
        <p:nvSpPr>
          <p:cNvPr id="2" name="Title 1"/>
          <p:cNvSpPr>
            <a:spLocks noGrp="1"/>
          </p:cNvSpPr>
          <p:nvPr>
            <p:ph type="ctrTitle" hasCustomPrompt="1"/>
          </p:nvPr>
        </p:nvSpPr>
        <p:spPr bwMode="white">
          <a:xfrm>
            <a:off x="1291074" y="1743240"/>
            <a:ext cx="7419544" cy="5769600"/>
          </a:xfrm>
        </p:spPr>
        <p:txBody>
          <a:bodyPr anchor="t" anchorCtr="0">
            <a:noAutofit/>
          </a:bodyPr>
          <a:lstStyle>
            <a:lvl1pPr algn="l" defTabSz="542925">
              <a:lnSpc>
                <a:spcPts val="3500"/>
              </a:lnSpc>
              <a:defRPr sz="2500" u="none" cap="none" baseline="0">
                <a:solidFill>
                  <a:schemeClr val="bg1"/>
                </a:solidFill>
                <a:uFill>
                  <a:solidFill>
                    <a:schemeClr val="bg1"/>
                  </a:solidFill>
                </a:uFill>
                <a:latin typeface="+mn-lt"/>
              </a:defRPr>
            </a:lvl1pPr>
          </a:lstStyle>
          <a:p>
            <a:r>
              <a:rPr lang="nl-BE" noProof="0" dirty="0"/>
              <a:t>Klik om de gegevens van de presentator in </a:t>
            </a:r>
            <a:r>
              <a:rPr lang="nl-BE" noProof="0"/>
              <a:t>te typen</a:t>
            </a:r>
            <a:endParaRPr lang="nl-BE" noProof="0" dirty="0"/>
          </a:p>
        </p:txBody>
      </p:sp>
      <p:sp>
        <p:nvSpPr>
          <p:cNvPr id="8" name="Titles positoning box" hidden="1"/>
          <p:cNvSpPr/>
          <p:nvPr userDrawn="1"/>
        </p:nvSpPr>
        <p:spPr>
          <a:xfrm>
            <a:off x="1371600" y="1828800"/>
            <a:ext cx="15012000" cy="599976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Afbeelding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00" y="0"/>
            <a:ext cx="3714979" cy="1393200"/>
          </a:xfrm>
          <a:prstGeom prst="rect">
            <a:avLst/>
          </a:prstGeom>
        </p:spPr>
      </p:pic>
    </p:spTree>
    <p:extLst>
      <p:ext uri="{BB962C8B-B14F-4D97-AF65-F5344CB8AC3E}">
        <p14:creationId xmlns:p14="http://schemas.microsoft.com/office/powerpoint/2010/main" val="310378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1" y="-1"/>
            <a:ext cx="17338679" cy="97536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1" y="1"/>
            <a:ext cx="3278095" cy="97536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2668530" y="1596249"/>
            <a:ext cx="12502810" cy="3395698"/>
          </a:xfrm>
        </p:spPr>
        <p:txBody>
          <a:bodyPr anchor="b">
            <a:normAutofit/>
          </a:bodyPr>
          <a:lstStyle>
            <a:lvl1pPr algn="l">
              <a:defRPr sz="6826"/>
            </a:lvl1pPr>
          </a:lstStyle>
          <a:p>
            <a:r>
              <a:rPr lang="en-US"/>
              <a:t>Click to edit Master title style</a:t>
            </a:r>
            <a:endParaRPr lang="en-US" dirty="0"/>
          </a:p>
        </p:txBody>
      </p:sp>
      <p:sp>
        <p:nvSpPr>
          <p:cNvPr id="3" name="Subtitle 2"/>
          <p:cNvSpPr>
            <a:spLocks noGrp="1"/>
          </p:cNvSpPr>
          <p:nvPr>
            <p:ph type="subTitle" idx="1"/>
          </p:nvPr>
        </p:nvSpPr>
        <p:spPr>
          <a:xfrm>
            <a:off x="2668530" y="5122898"/>
            <a:ext cx="12502810" cy="2354862"/>
          </a:xfrm>
        </p:spPr>
        <p:txBody>
          <a:bodyPr>
            <a:normAutofit/>
          </a:bodyPr>
          <a:lstStyle>
            <a:lvl1pPr marL="0" indent="0" algn="l">
              <a:buNone/>
              <a:defRPr sz="2844" cap="all" baseline="0">
                <a:solidFill>
                  <a:schemeClr val="tx2"/>
                </a:solidFill>
              </a:defRPr>
            </a:lvl1pPr>
            <a:lvl2pPr marL="650184" indent="0" algn="ctr">
              <a:buNone/>
              <a:defRPr sz="2844"/>
            </a:lvl2pPr>
            <a:lvl3pPr marL="1300368" indent="0" algn="ctr">
              <a:buNone/>
              <a:defRPr sz="2560"/>
            </a:lvl3pPr>
            <a:lvl4pPr marL="1950552" indent="0" algn="ctr">
              <a:buNone/>
              <a:defRPr sz="2275"/>
            </a:lvl4pPr>
            <a:lvl5pPr marL="2600736" indent="0" algn="ctr">
              <a:buNone/>
              <a:defRPr sz="2275"/>
            </a:lvl5pPr>
            <a:lvl6pPr marL="3250921" indent="0" algn="ctr">
              <a:buNone/>
              <a:defRPr sz="2275"/>
            </a:lvl6pPr>
            <a:lvl7pPr marL="3901105" indent="0" algn="ctr">
              <a:buNone/>
              <a:defRPr sz="2275"/>
            </a:lvl7pPr>
            <a:lvl8pPr marL="4551289" indent="0" algn="ctr">
              <a:buNone/>
              <a:defRPr sz="2275"/>
            </a:lvl8pPr>
            <a:lvl9pPr marL="5201473" indent="0" algn="ctr">
              <a:buNone/>
              <a:defRPr sz="2275"/>
            </a:lvl9pPr>
          </a:lstStyle>
          <a:p>
            <a:r>
              <a:rPr lang="en-US"/>
              <a:t>Click to edit Master subtitle style</a:t>
            </a:r>
            <a:endParaRPr lang="en-US" dirty="0"/>
          </a:p>
        </p:txBody>
      </p:sp>
      <p:sp>
        <p:nvSpPr>
          <p:cNvPr id="4" name="Date Placeholder 3"/>
          <p:cNvSpPr>
            <a:spLocks noGrp="1"/>
          </p:cNvSpPr>
          <p:nvPr>
            <p:ph type="dt" sz="half" idx="10"/>
          </p:nvPr>
        </p:nvSpPr>
        <p:spPr>
          <a:xfrm>
            <a:off x="10065179" y="7694509"/>
            <a:ext cx="3901202" cy="519289"/>
          </a:xfrm>
        </p:spPr>
        <p:txBody>
          <a:bodyPr/>
          <a:lstStyle/>
          <a:p>
            <a:fld id="{48A87A34-81AB-432B-8DAE-1953F412C126}" type="datetimeFigureOut">
              <a:rPr lang="en-US" dirty="0"/>
              <a:t>5/6/2022</a:t>
            </a:fld>
            <a:endParaRPr lang="en-US" dirty="0"/>
          </a:p>
        </p:txBody>
      </p:sp>
      <p:sp>
        <p:nvSpPr>
          <p:cNvPr id="5" name="Footer Placeholder 4"/>
          <p:cNvSpPr>
            <a:spLocks noGrp="1"/>
          </p:cNvSpPr>
          <p:nvPr>
            <p:ph type="ftr" sz="quarter" idx="11"/>
          </p:nvPr>
        </p:nvSpPr>
        <p:spPr>
          <a:xfrm>
            <a:off x="2668529" y="7694509"/>
            <a:ext cx="7288282" cy="519289"/>
          </a:xfrm>
        </p:spPr>
        <p:txBody>
          <a:bodyPr/>
          <a:lstStyle/>
          <a:p>
            <a:endParaRPr lang="en-US" dirty="0"/>
          </a:p>
        </p:txBody>
      </p:sp>
      <p:sp>
        <p:nvSpPr>
          <p:cNvPr id="6" name="Slide Number Placeholder 5"/>
          <p:cNvSpPr>
            <a:spLocks noGrp="1"/>
          </p:cNvSpPr>
          <p:nvPr>
            <p:ph type="sldNum" sz="quarter" idx="12"/>
          </p:nvPr>
        </p:nvSpPr>
        <p:spPr>
          <a:xfrm>
            <a:off x="14074748" y="7694506"/>
            <a:ext cx="1096593" cy="5192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735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sp>
        <p:nvSpPr>
          <p:cNvPr id="7" name="Rectangle 6"/>
          <p:cNvSpPr/>
          <p:nvPr userDrawn="1"/>
        </p:nvSpPr>
        <p:spPr>
          <a:xfrm>
            <a:off x="914400" y="1393200"/>
            <a:ext cx="16424275" cy="650520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2" name="Title 1"/>
          <p:cNvSpPr>
            <a:spLocks noGrp="1"/>
          </p:cNvSpPr>
          <p:nvPr>
            <p:ph type="ctrTitle"/>
          </p:nvPr>
        </p:nvSpPr>
        <p:spPr bwMode="white">
          <a:xfrm>
            <a:off x="1291074" y="228600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nl-NL" noProof="0"/>
              <a:t>Klik om de stijl te bewerken</a:t>
            </a:r>
            <a:endParaRPr lang="nl-BE" noProof="0" dirty="0"/>
          </a:p>
        </p:txBody>
      </p:sp>
      <p:sp>
        <p:nvSpPr>
          <p:cNvPr id="3" name="Subtitle 2"/>
          <p:cNvSpPr>
            <a:spLocks noGrp="1"/>
          </p:cNvSpPr>
          <p:nvPr>
            <p:ph type="subTitle" idx="1" hasCustomPrompt="1"/>
          </p:nvPr>
        </p:nvSpPr>
        <p:spPr bwMode="white">
          <a:xfrm>
            <a:off x="1283414" y="6874716"/>
            <a:ext cx="15191026" cy="583200"/>
          </a:xfrm>
        </p:spPr>
        <p:txBody>
          <a:bodyPr>
            <a:normAutofit/>
          </a:bodyPr>
          <a:lstStyle>
            <a:lvl1pPr marL="0" indent="0" algn="l">
              <a:lnSpc>
                <a:spcPts val="3600"/>
              </a:lnSpc>
              <a:buNone/>
              <a:defRPr sz="3000" baseline="0">
                <a:solidFill>
                  <a:schemeClr val="accent1"/>
                </a:solidFill>
              </a:defRPr>
            </a:lvl1pPr>
            <a:lvl2pPr marL="650184" indent="0" algn="ctr">
              <a:buNone/>
              <a:defRPr sz="2844"/>
            </a:lvl2pPr>
            <a:lvl3pPr marL="1300368" indent="0" algn="ctr">
              <a:buNone/>
              <a:defRPr sz="2560"/>
            </a:lvl3pPr>
            <a:lvl4pPr marL="1950552" indent="0" algn="ctr">
              <a:buNone/>
              <a:defRPr sz="2275"/>
            </a:lvl4pPr>
            <a:lvl5pPr marL="2600736" indent="0" algn="ctr">
              <a:buNone/>
              <a:defRPr sz="2275"/>
            </a:lvl5pPr>
            <a:lvl6pPr marL="3250921" indent="0" algn="ctr">
              <a:buNone/>
              <a:defRPr sz="2275"/>
            </a:lvl6pPr>
            <a:lvl7pPr marL="3901105" indent="0" algn="ctr">
              <a:buNone/>
              <a:defRPr sz="2275"/>
            </a:lvl7pPr>
            <a:lvl8pPr marL="4551289" indent="0" algn="ctr">
              <a:buNone/>
              <a:defRPr sz="2275"/>
            </a:lvl8pPr>
            <a:lvl9pPr marL="5201473" indent="0" algn="ctr">
              <a:buNone/>
              <a:defRPr sz="2275"/>
            </a:lvl9pPr>
          </a:lstStyle>
          <a:p>
            <a:r>
              <a:rPr lang="nl-BE" noProof="0" dirty="0"/>
              <a:t>Klik om de ondertitel / presentator / datum [</a:t>
            </a:r>
            <a:r>
              <a:rPr lang="nl-BE" noProof="0" dirty="0" err="1"/>
              <a:t>dd</a:t>
            </a:r>
            <a:r>
              <a:rPr lang="nl-BE" noProof="0" dirty="0"/>
              <a:t>-mm-</a:t>
            </a:r>
            <a:r>
              <a:rPr lang="nl-BE" noProof="0" dirty="0" err="1"/>
              <a:t>yyyy</a:t>
            </a:r>
            <a:r>
              <a:rPr lang="nl-BE" noProof="0" dirty="0"/>
              <a:t>] te maken</a:t>
            </a:r>
          </a:p>
        </p:txBody>
      </p:sp>
      <p:sp>
        <p:nvSpPr>
          <p:cNvPr id="8" name="Titles positoning box" hidden="1"/>
          <p:cNvSpPr/>
          <p:nvPr userDrawn="1"/>
        </p:nvSpPr>
        <p:spPr>
          <a:xfrm>
            <a:off x="1371600" y="6408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rganisation Placeholder"/>
          <p:cNvSpPr>
            <a:spLocks noGrp="1"/>
          </p:cNvSpPr>
          <p:nvPr>
            <p:ph type="body" sz="quarter" idx="10" hasCustomPrompt="1"/>
          </p:nvPr>
        </p:nvSpPr>
        <p:spPr bwMode="white">
          <a:xfrm>
            <a:off x="8564451" y="388531"/>
            <a:ext cx="8293993" cy="540000"/>
          </a:xfrm>
        </p:spPr>
        <p:txBody>
          <a:bodyPr anchor="b" anchorCtr="0">
            <a:normAutofit/>
          </a:bodyPr>
          <a:lstStyle>
            <a:lvl1pPr marL="0" indent="0">
              <a:lnSpc>
                <a:spcPts val="1700"/>
              </a:lnSpc>
              <a:buNone/>
              <a:defRPr sz="1400" b="1" i="0" u="sng" cap="all" baseline="0">
                <a:solidFill>
                  <a:srgbClr val="1E64C8"/>
                </a:solidFill>
                <a:uFill>
                  <a:solidFill>
                    <a:schemeClr val="bg1"/>
                  </a:solidFill>
                </a:uFill>
              </a:defRPr>
            </a:lvl1pPr>
            <a:lvl2pPr marL="0" indent="0">
              <a:lnSpc>
                <a:spcPts val="1700"/>
              </a:lnSpc>
              <a:buNone/>
              <a:defRPr sz="1400" cap="all" baseline="0">
                <a:solidFill>
                  <a:srgbClr val="1E64C8"/>
                </a:solidFill>
                <a:uFill>
                  <a:solidFill>
                    <a:schemeClr val="bg1"/>
                  </a:solidFill>
                </a:uFill>
              </a:defRPr>
            </a:lvl2pPr>
          </a:lstStyle>
          <a:p>
            <a:pPr lvl="0"/>
            <a:r>
              <a:rPr lang="nl-BE" noProof="0" dirty="0"/>
              <a:t>Klik om de organisatie stijlen te bewerken</a:t>
            </a:r>
          </a:p>
          <a:p>
            <a:pPr lvl="1"/>
            <a:r>
              <a:rPr lang="nl-BE" noProof="0"/>
              <a:t>tweede niveau</a:t>
            </a:r>
            <a:endParaRPr lang="nl-BE" noProof="0" dirty="0"/>
          </a:p>
        </p:txBody>
      </p:sp>
      <p:sp>
        <p:nvSpPr>
          <p:cNvPr id="12" name="Picture Placeholder 11"/>
          <p:cNvSpPr>
            <a:spLocks noGrp="1"/>
          </p:cNvSpPr>
          <p:nvPr>
            <p:ph type="pic" sz="quarter" idx="11" hasCustomPrompt="1"/>
          </p:nvPr>
        </p:nvSpPr>
        <p:spPr>
          <a:xfrm>
            <a:off x="3200400" y="8366400"/>
            <a:ext cx="2286000" cy="928800"/>
          </a:xfrm>
        </p:spPr>
        <p:txBody>
          <a:bodyPr/>
          <a:lstStyle>
            <a:lvl1pPr>
              <a:defRPr sz="1600">
                <a:solidFill>
                  <a:schemeClr val="bg1">
                    <a:lumMod val="50000"/>
                  </a:schemeClr>
                </a:solidFill>
              </a:defRPr>
            </a:lvl1pPr>
          </a:lstStyle>
          <a:p>
            <a:r>
              <a:rPr lang="nl-BE" noProof="0" dirty="0"/>
              <a:t>Partnerlogo 1</a:t>
            </a:r>
          </a:p>
        </p:txBody>
      </p:sp>
      <p:sp>
        <p:nvSpPr>
          <p:cNvPr id="13" name="Picture Placeholder 11"/>
          <p:cNvSpPr>
            <a:spLocks noGrp="1"/>
          </p:cNvSpPr>
          <p:nvPr>
            <p:ph type="pic" sz="quarter" idx="12" hasCustomPrompt="1"/>
          </p:nvPr>
        </p:nvSpPr>
        <p:spPr>
          <a:xfrm>
            <a:off x="5713200" y="8366400"/>
            <a:ext cx="2286000" cy="928800"/>
          </a:xfrm>
        </p:spPr>
        <p:txBody>
          <a:bodyPr/>
          <a:lstStyle>
            <a:lvl1pPr>
              <a:defRPr sz="1600">
                <a:solidFill>
                  <a:schemeClr val="bg1">
                    <a:lumMod val="50000"/>
                  </a:schemeClr>
                </a:solidFill>
              </a:defRPr>
            </a:lvl1pPr>
          </a:lstStyle>
          <a:p>
            <a:r>
              <a:rPr lang="nl-BE" noProof="0" dirty="0"/>
              <a:t>Partnerlogo 2</a:t>
            </a:r>
          </a:p>
        </p:txBody>
      </p:sp>
      <p:sp>
        <p:nvSpPr>
          <p:cNvPr id="14" name="Picture Placeholder 11"/>
          <p:cNvSpPr>
            <a:spLocks noGrp="1"/>
          </p:cNvSpPr>
          <p:nvPr>
            <p:ph type="pic" sz="quarter" idx="13" hasCustomPrompt="1"/>
          </p:nvPr>
        </p:nvSpPr>
        <p:spPr>
          <a:xfrm>
            <a:off x="8229600" y="8366400"/>
            <a:ext cx="2322000" cy="928800"/>
          </a:xfrm>
        </p:spPr>
        <p:txBody>
          <a:bodyPr/>
          <a:lstStyle>
            <a:lvl1pPr>
              <a:defRPr sz="1600">
                <a:solidFill>
                  <a:schemeClr val="bg1">
                    <a:lumMod val="50000"/>
                  </a:schemeClr>
                </a:solidFill>
              </a:defRPr>
            </a:lvl1pPr>
          </a:lstStyle>
          <a:p>
            <a:r>
              <a:rPr lang="nl-BE" noProof="0" dirty="0"/>
              <a:t>Partnerlogo 3</a:t>
            </a:r>
          </a:p>
        </p:txBody>
      </p:sp>
      <p:sp>
        <p:nvSpPr>
          <p:cNvPr id="15" name="Picture Placeholder 11"/>
          <p:cNvSpPr>
            <a:spLocks noGrp="1"/>
          </p:cNvSpPr>
          <p:nvPr>
            <p:ph type="pic" sz="quarter" idx="14" hasCustomPrompt="1"/>
          </p:nvPr>
        </p:nvSpPr>
        <p:spPr>
          <a:xfrm>
            <a:off x="10746000" y="8366400"/>
            <a:ext cx="2322000" cy="928800"/>
          </a:xfrm>
        </p:spPr>
        <p:txBody>
          <a:bodyPr/>
          <a:lstStyle>
            <a:lvl1pPr>
              <a:defRPr sz="1600">
                <a:solidFill>
                  <a:schemeClr val="bg1">
                    <a:lumMod val="50000"/>
                  </a:schemeClr>
                </a:solidFill>
              </a:defRPr>
            </a:lvl1pPr>
          </a:lstStyle>
          <a:p>
            <a:r>
              <a:rPr lang="nl-BE" noProof="0" dirty="0"/>
              <a:t>Partnerlogo 4</a:t>
            </a:r>
          </a:p>
        </p:txBody>
      </p:sp>
      <p:sp>
        <p:nvSpPr>
          <p:cNvPr id="5" name="Rectangle 4" hidden="1"/>
          <p:cNvSpPr/>
          <p:nvPr userDrawn="1"/>
        </p:nvSpPr>
        <p:spPr>
          <a:xfrm>
            <a:off x="914400" y="464400"/>
            <a:ext cx="15560040" cy="46440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00" y="0"/>
            <a:ext cx="3714979" cy="1393200"/>
          </a:xfrm>
          <a:prstGeom prst="rect">
            <a:avLst/>
          </a:prstGeom>
        </p:spPr>
      </p:pic>
    </p:spTree>
    <p:extLst>
      <p:ext uri="{BB962C8B-B14F-4D97-AF65-F5344CB8AC3E}">
        <p14:creationId xmlns:p14="http://schemas.microsoft.com/office/powerpoint/2010/main" val="941814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7" name="Rectangle 6"/>
          <p:cNvSpPr/>
          <p:nvPr userDrawn="1"/>
        </p:nvSpPr>
        <p:spPr>
          <a:xfrm>
            <a:off x="914400" y="0"/>
            <a:ext cx="16424275" cy="789840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2" name="Title 1"/>
          <p:cNvSpPr>
            <a:spLocks noGrp="1"/>
          </p:cNvSpPr>
          <p:nvPr>
            <p:ph type="ctrTitle" hasCustomPrompt="1"/>
          </p:nvPr>
        </p:nvSpPr>
        <p:spPr bwMode="white">
          <a:xfrm>
            <a:off x="1291074" y="324612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nl-BE" noProof="0" dirty="0"/>
              <a:t>klik om een hoofdstuktitel te maken.</a:t>
            </a:r>
          </a:p>
        </p:txBody>
      </p:sp>
      <p:sp>
        <p:nvSpPr>
          <p:cNvPr id="8" name="Titles positoning box" hidden="1"/>
          <p:cNvSpPr/>
          <p:nvPr userDrawn="1"/>
        </p:nvSpPr>
        <p:spPr>
          <a:xfrm>
            <a:off x="1371600" y="7344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a:t>
            </a:fld>
            <a:endParaRPr lang="nl-BE" noProof="0" dirty="0"/>
          </a:p>
        </p:txBody>
      </p:sp>
      <p:sp>
        <p:nvSpPr>
          <p:cNvPr id="10" name="Rectangle 9" hidden="1"/>
          <p:cNvSpPr/>
          <p:nvPr userDrawn="1"/>
        </p:nvSpPr>
        <p:spPr>
          <a:xfrm>
            <a:off x="914400" y="464400"/>
            <a:ext cx="15560040" cy="46440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94732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nl-BE" noProof="0" dirty="0"/>
          </a:p>
        </p:txBody>
      </p:sp>
      <p:sp>
        <p:nvSpPr>
          <p:cNvPr id="3" name="Content Placeholder 2"/>
          <p:cNvSpPr>
            <a:spLocks noGrp="1"/>
          </p:cNvSpPr>
          <p:nvPr>
            <p:ph idx="1" hasCustomPrompt="1"/>
          </p:nvPr>
        </p:nvSpPr>
        <p:spPr>
          <a:xfrm>
            <a:off x="835825" y="1194364"/>
            <a:ext cx="15699575" cy="6696000"/>
          </a:xfrm>
        </p:spPr>
        <p:txBody>
          <a:bodyPr/>
          <a:lstStyle>
            <a:lvl1pPr defTabSz="457200">
              <a:lnSpc>
                <a:spcPct val="120000"/>
              </a:lnSpc>
              <a:defRPr/>
            </a:lvl1pPr>
            <a:lvl2pPr>
              <a:lnSpc>
                <a:spcPct val="120000"/>
              </a:lnSpc>
              <a:defRPr/>
            </a:lvl2pPr>
            <a:lvl3pPr defTabSz="457200">
              <a:lnSpc>
                <a:spcPct val="120000"/>
              </a:lnSpc>
              <a:defRPr/>
            </a:lvl3pPr>
            <a:lvl4pPr marL="2328863" indent="-550863" defTabSz="1912938">
              <a:lnSpc>
                <a:spcPct val="120000"/>
              </a:lnSpc>
              <a:tabLst/>
              <a:defRPr/>
            </a:lvl4pPr>
            <a:lvl5pPr marL="2962275" indent="-442913" defTabSz="457200">
              <a:lnSpc>
                <a:spcPct val="120000"/>
              </a:lnSpc>
              <a:buFont typeface="Arial" panose="020B0604020202020204" pitchFamily="34" charset="0"/>
              <a:buChar char="̶"/>
              <a:defRPr/>
            </a:lvl5p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a:p>
            <a:pPr lvl="3"/>
            <a:r>
              <a:rPr lang="nl-BE" noProof="0" dirty="0" err="1"/>
              <a:t>Fourth</a:t>
            </a:r>
            <a:r>
              <a:rPr lang="nl-BE" noProof="0" dirty="0"/>
              <a:t> level</a:t>
            </a:r>
          </a:p>
          <a:p>
            <a:pPr lvl="4"/>
            <a:r>
              <a:rPr lang="nl-BE" noProof="0" dirty="0" err="1"/>
              <a:t>Fifth</a:t>
            </a:r>
            <a:r>
              <a:rPr lang="nl-BE" noProof="0" dirty="0"/>
              <a:t> level</a:t>
            </a:r>
          </a:p>
        </p:txBody>
      </p:sp>
      <p:sp>
        <p:nvSpPr>
          <p:cNvPr id="4" name="Date Placeholder 3"/>
          <p:cNvSpPr>
            <a:spLocks noGrp="1"/>
          </p:cNvSpPr>
          <p:nvPr>
            <p:ph type="dt" sz="half" idx="10"/>
          </p:nvPr>
        </p:nvSpPr>
        <p:spPr/>
        <p:txBody>
          <a:bodyPr/>
          <a:lstStyle/>
          <a:p>
            <a:fld id="{25470885-0B31-4E06-AE71-7E16801F2838}" type="datetime1">
              <a:rPr lang="nl-BE" noProof="0" smtClean="0"/>
              <a:t>6/05/2022</a:t>
            </a:fld>
            <a:endParaRPr lang="nl-BE" noProof="0" dirty="0"/>
          </a:p>
        </p:txBody>
      </p:sp>
      <p:sp>
        <p:nvSpPr>
          <p:cNvPr id="5" name="Footer Placeholder 4"/>
          <p:cNvSpPr>
            <a:spLocks noGrp="1"/>
          </p:cNvSpPr>
          <p:nvPr>
            <p:ph type="ftr" sz="quarter" idx="11"/>
          </p:nvPr>
        </p:nvSpPr>
        <p:spPr/>
        <p:txBody>
          <a:bodyPr/>
          <a:lstStyle/>
          <a:p>
            <a:endParaRPr lang="nl-BE" noProof="0" dirty="0"/>
          </a:p>
        </p:txBody>
      </p:sp>
      <p:sp>
        <p:nvSpPr>
          <p:cNvPr id="6" name="Slide Number Placeholder 5"/>
          <p:cNvSpPr>
            <a:spLocks noGrp="1"/>
          </p:cNvSpPr>
          <p:nvPr>
            <p:ph type="sldNum" sz="quarter" idx="12"/>
          </p:nvPr>
        </p:nvSpPr>
        <p:spPr/>
        <p:txBody>
          <a:bodyPr/>
          <a:lstStyle/>
          <a:p>
            <a:fld id="{7AE184E0-0BD4-4705-A12B-9B71DDE63301}" type="slidenum">
              <a:rPr lang="nl-BE" noProof="0" smtClean="0"/>
              <a:t>‹#›</a:t>
            </a:fld>
            <a:endParaRPr lang="nl-BE" noProof="0" dirty="0"/>
          </a:p>
        </p:txBody>
      </p:sp>
    </p:spTree>
    <p:extLst>
      <p:ext uri="{BB962C8B-B14F-4D97-AF65-F5344CB8AC3E}">
        <p14:creationId xmlns:p14="http://schemas.microsoft.com/office/powerpoint/2010/main" val="3081577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nl-BE" noProof="0" dirty="0"/>
          </a:p>
        </p:txBody>
      </p:sp>
      <p:sp>
        <p:nvSpPr>
          <p:cNvPr id="4" name="Date Placeholder 3"/>
          <p:cNvSpPr>
            <a:spLocks noGrp="1"/>
          </p:cNvSpPr>
          <p:nvPr>
            <p:ph type="dt" sz="half" idx="10"/>
          </p:nvPr>
        </p:nvSpPr>
        <p:spPr/>
        <p:txBody>
          <a:bodyPr/>
          <a:lstStyle/>
          <a:p>
            <a:fld id="{E7410F60-8C93-4C37-B51A-4DDAE36F7E9B}" type="datetime1">
              <a:rPr lang="nl-BE" noProof="0" smtClean="0"/>
              <a:t>6/05/2022</a:t>
            </a:fld>
            <a:endParaRPr lang="nl-BE" noProof="0" dirty="0"/>
          </a:p>
        </p:txBody>
      </p:sp>
      <p:sp>
        <p:nvSpPr>
          <p:cNvPr id="5" name="Footer Placeholder 4"/>
          <p:cNvSpPr>
            <a:spLocks noGrp="1"/>
          </p:cNvSpPr>
          <p:nvPr>
            <p:ph type="ftr" sz="quarter" idx="11"/>
          </p:nvPr>
        </p:nvSpPr>
        <p:spPr/>
        <p:txBody>
          <a:bodyPr/>
          <a:lstStyle/>
          <a:p>
            <a:endParaRPr lang="nl-BE" noProof="0" dirty="0"/>
          </a:p>
        </p:txBody>
      </p:sp>
      <p:sp>
        <p:nvSpPr>
          <p:cNvPr id="8" name="Picture Placeholder 7"/>
          <p:cNvSpPr>
            <a:spLocks noGrp="1"/>
          </p:cNvSpPr>
          <p:nvPr>
            <p:ph type="pic" sz="quarter" idx="13" hasCustomPrompt="1"/>
          </p:nvPr>
        </p:nvSpPr>
        <p:spPr>
          <a:xfrm>
            <a:off x="10104438" y="1371918"/>
            <a:ext cx="6300000" cy="6498000"/>
          </a:xfrm>
        </p:spPr>
        <p:txBody>
          <a:bodyPr/>
          <a:lstStyle>
            <a:lvl1pPr marL="85725" indent="0">
              <a:buNone/>
              <a:defRPr>
                <a:solidFill>
                  <a:schemeClr val="bg1">
                    <a:lumMod val="50000"/>
                  </a:schemeClr>
                </a:solidFill>
              </a:defRPr>
            </a:lvl1pPr>
          </a:lstStyle>
          <a:p>
            <a:r>
              <a:rPr lang="nl-BE" noProof="0" dirty="0"/>
              <a:t>Photo</a:t>
            </a:r>
          </a:p>
        </p:txBody>
      </p:sp>
      <p:sp>
        <p:nvSpPr>
          <p:cNvPr id="9"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a:t>
            </a:fld>
            <a:endParaRPr lang="nl-BE" noProof="0" dirty="0"/>
          </a:p>
        </p:txBody>
      </p:sp>
      <p:sp>
        <p:nvSpPr>
          <p:cNvPr id="12" name="Content Placeholder 2"/>
          <p:cNvSpPr>
            <a:spLocks noGrp="1"/>
          </p:cNvSpPr>
          <p:nvPr>
            <p:ph idx="1" hasCustomPrompt="1"/>
          </p:nvPr>
        </p:nvSpPr>
        <p:spPr>
          <a:xfrm>
            <a:off x="835825" y="1194364"/>
            <a:ext cx="8442000" cy="6696000"/>
          </a:xfrm>
        </p:spPr>
        <p:txBody>
          <a:bodyPr/>
          <a:lstStyle>
            <a:lvl1pPr defTabSz="457200">
              <a:lnSpc>
                <a:spcPct val="120000"/>
              </a:lnSpc>
              <a:defRPr/>
            </a:lvl1pPr>
            <a:lvl2pPr>
              <a:lnSpc>
                <a:spcPct val="120000"/>
              </a:lnSpc>
              <a:defRPr/>
            </a:lvl2pPr>
            <a:lvl3pPr defTabSz="457200">
              <a:lnSpc>
                <a:spcPct val="120000"/>
              </a:lnSpc>
              <a:defRPr/>
            </a:lvl3pPr>
            <a:lvl4pPr defTabSz="457200">
              <a:lnSpc>
                <a:spcPct val="120000"/>
              </a:lnSpc>
              <a:defRPr/>
            </a:lvl4pPr>
            <a:lvl5pPr defTabSz="457200">
              <a:lnSpc>
                <a:spcPct val="120000"/>
              </a:lnSpc>
              <a:defRPr/>
            </a:lvl5p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p:txBody>
      </p:sp>
    </p:spTree>
    <p:extLst>
      <p:ext uri="{BB962C8B-B14F-4D97-AF65-F5344CB8AC3E}">
        <p14:creationId xmlns:p14="http://schemas.microsoft.com/office/powerpoint/2010/main" val="1314887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nl-BE" noProof="0" dirty="0"/>
          </a:p>
        </p:txBody>
      </p:sp>
      <p:sp>
        <p:nvSpPr>
          <p:cNvPr id="3" name="Date Placeholder 2"/>
          <p:cNvSpPr>
            <a:spLocks noGrp="1"/>
          </p:cNvSpPr>
          <p:nvPr>
            <p:ph type="dt" sz="half" idx="10"/>
          </p:nvPr>
        </p:nvSpPr>
        <p:spPr/>
        <p:txBody>
          <a:bodyPr/>
          <a:lstStyle/>
          <a:p>
            <a:fld id="{656594B6-17DF-4759-A7A5-128AFEA77F2C}" type="datetime1">
              <a:rPr lang="nl-BE" noProof="0" smtClean="0"/>
              <a:t>6/05/2022</a:t>
            </a:fld>
            <a:endParaRPr lang="nl-BE" noProof="0" dirty="0"/>
          </a:p>
        </p:txBody>
      </p:sp>
      <p:sp>
        <p:nvSpPr>
          <p:cNvPr id="4" name="Footer Placeholder 3"/>
          <p:cNvSpPr>
            <a:spLocks noGrp="1"/>
          </p:cNvSpPr>
          <p:nvPr>
            <p:ph type="ftr" sz="quarter" idx="11"/>
          </p:nvPr>
        </p:nvSpPr>
        <p:spPr/>
        <p:txBody>
          <a:bodyPr/>
          <a:lstStyle/>
          <a:p>
            <a:endParaRPr lang="nl-BE" noProof="0" dirty="0"/>
          </a:p>
        </p:txBody>
      </p:sp>
      <p:sp>
        <p:nvSpPr>
          <p:cNvPr id="5" name="Slide Number Placeholder 4"/>
          <p:cNvSpPr>
            <a:spLocks noGrp="1"/>
          </p:cNvSpPr>
          <p:nvPr>
            <p:ph type="sldNum" sz="quarter" idx="12"/>
          </p:nvPr>
        </p:nvSpPr>
        <p:spPr/>
        <p:txBody>
          <a:bodyPr/>
          <a:lstStyle/>
          <a:p>
            <a:fld id="{7AE184E0-0BD4-4705-A12B-9B71DDE63301}" type="slidenum">
              <a:rPr lang="nl-BE" noProof="0" smtClean="0"/>
              <a:t>‹#›</a:t>
            </a:fld>
            <a:endParaRPr lang="nl-BE" noProof="0" dirty="0"/>
          </a:p>
        </p:txBody>
      </p:sp>
      <p:sp>
        <p:nvSpPr>
          <p:cNvPr id="7" name="Picture Placeholder 6"/>
          <p:cNvSpPr>
            <a:spLocks noGrp="1"/>
          </p:cNvSpPr>
          <p:nvPr>
            <p:ph type="pic" sz="quarter" idx="13" hasCustomPrompt="1"/>
          </p:nvPr>
        </p:nvSpPr>
        <p:spPr>
          <a:xfrm>
            <a:off x="952038" y="1371600"/>
            <a:ext cx="15480000" cy="6501600"/>
          </a:xfrm>
        </p:spPr>
        <p:txBody>
          <a:bodyPr/>
          <a:lstStyle>
            <a:lvl1pPr marL="0" indent="0">
              <a:buNone/>
              <a:defRPr>
                <a:solidFill>
                  <a:schemeClr val="bg1">
                    <a:lumMod val="50000"/>
                  </a:schemeClr>
                </a:solidFill>
              </a:defRPr>
            </a:lvl1pPr>
          </a:lstStyle>
          <a:p>
            <a:r>
              <a:rPr lang="nl-BE" noProof="0" dirty="0"/>
              <a:t>Photo</a:t>
            </a:r>
          </a:p>
        </p:txBody>
      </p:sp>
    </p:spTree>
    <p:extLst>
      <p:ext uri="{BB962C8B-B14F-4D97-AF65-F5344CB8AC3E}">
        <p14:creationId xmlns:p14="http://schemas.microsoft.com/office/powerpoint/2010/main" val="37451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Only">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A81384-1200-4D40-BEF0-3A17A1F906F4}" type="datetime1">
              <a:rPr lang="nl-NL" noProof="0" smtClean="0"/>
              <a:t>6-5-2022</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7" name="Covering Background"/>
          <p:cNvSpPr/>
          <p:nvPr userDrawn="1"/>
        </p:nvSpPr>
        <p:spPr>
          <a:xfrm>
            <a:off x="-1" y="0"/>
            <a:ext cx="17337600" cy="975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6" name="Picture Placeholder 5"/>
          <p:cNvSpPr>
            <a:spLocks noGrp="1"/>
          </p:cNvSpPr>
          <p:nvPr>
            <p:ph type="pic" sz="quarter" idx="12" hasCustomPrompt="1"/>
          </p:nvPr>
        </p:nvSpPr>
        <p:spPr>
          <a:xfrm>
            <a:off x="-1" y="0"/>
            <a:ext cx="17337600" cy="9753600"/>
          </a:xfrm>
        </p:spPr>
        <p:txBody>
          <a:bodyPr/>
          <a:lstStyle>
            <a:lvl1pPr marL="85725" indent="0">
              <a:buNone/>
              <a:defRPr>
                <a:solidFill>
                  <a:schemeClr val="bg1">
                    <a:lumMod val="50000"/>
                  </a:schemeClr>
                </a:solidFill>
              </a:defRPr>
            </a:lvl1pPr>
          </a:lstStyle>
          <a:p>
            <a:r>
              <a:rPr lang="nl-BE" noProof="0" dirty="0"/>
              <a:t>Photo</a:t>
            </a:r>
          </a:p>
        </p:txBody>
      </p:sp>
    </p:spTree>
    <p:extLst>
      <p:ext uri="{BB962C8B-B14F-4D97-AF65-F5344CB8AC3E}">
        <p14:creationId xmlns:p14="http://schemas.microsoft.com/office/powerpoint/2010/main" val="2949418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textbox over pictur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914400" y="0"/>
            <a:ext cx="16424275" cy="7920000"/>
          </a:xfrm>
        </p:spPr>
        <p:txBody>
          <a:bodyPr/>
          <a:lstStyle>
            <a:lvl1pPr marL="85725" indent="0">
              <a:buNone/>
              <a:defRPr>
                <a:solidFill>
                  <a:schemeClr val="bg1">
                    <a:lumMod val="50000"/>
                  </a:schemeClr>
                </a:solidFill>
              </a:defRPr>
            </a:lvl1pPr>
          </a:lstStyle>
          <a:p>
            <a:r>
              <a:rPr lang="nl-BE" noProof="0"/>
              <a:t>Picture</a:t>
            </a:r>
            <a:endParaRPr lang="nl-BE" noProof="0" dirty="0"/>
          </a:p>
        </p:txBody>
      </p:sp>
      <p:sp>
        <p:nvSpPr>
          <p:cNvPr id="2" name="Date Placeholder 1"/>
          <p:cNvSpPr>
            <a:spLocks noGrp="1"/>
          </p:cNvSpPr>
          <p:nvPr>
            <p:ph type="dt" sz="half" idx="10"/>
          </p:nvPr>
        </p:nvSpPr>
        <p:spPr/>
        <p:txBody>
          <a:bodyPr/>
          <a:lstStyle/>
          <a:p>
            <a:fld id="{66A81384-1200-4D40-BEF0-3A17A1F906F4}" type="datetime1">
              <a:rPr lang="nl-NL" noProof="0" smtClean="0"/>
              <a:t>6-5-2022</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8" name="Tijdelijke aanduiding voor tekst 7">
            <a:extLst>
              <a:ext uri="{FF2B5EF4-FFF2-40B4-BE49-F238E27FC236}">
                <a16:creationId xmlns:a16="http://schemas.microsoft.com/office/drawing/2014/main" id="{0301F6D1-3E66-4198-8305-F0FF1745CC94}"/>
              </a:ext>
            </a:extLst>
          </p:cNvPr>
          <p:cNvSpPr>
            <a:spLocks noGrp="1"/>
          </p:cNvSpPr>
          <p:nvPr>
            <p:ph type="body" sz="quarter" idx="13"/>
          </p:nvPr>
        </p:nvSpPr>
        <p:spPr>
          <a:xfrm>
            <a:off x="914400" y="2691979"/>
            <a:ext cx="6764400" cy="5230800"/>
          </a:xfrm>
          <a:solidFill>
            <a:srgbClr val="1E64C8"/>
          </a:solidFill>
        </p:spPr>
        <p:txBody>
          <a:bodyPr anchor="b" anchorCtr="0">
            <a:noAutofit/>
          </a:bodyPr>
          <a:lstStyle>
            <a:lvl1pPr marL="85725" indent="0">
              <a:buNone/>
              <a:defRPr sz="10000" u="sng" cap="all" baseline="0">
                <a:solidFill>
                  <a:schemeClr val="bg1"/>
                </a:solidFill>
              </a:defRPr>
            </a:lvl1pPr>
            <a:lvl2pPr marL="984250" indent="-625475">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Tekststijl van het model bewerken</a:t>
            </a:r>
          </a:p>
        </p:txBody>
      </p:sp>
    </p:spTree>
    <p:extLst>
      <p:ext uri="{BB962C8B-B14F-4D97-AF65-F5344CB8AC3E}">
        <p14:creationId xmlns:p14="http://schemas.microsoft.com/office/powerpoint/2010/main" val="565226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ht blue textbox over pictur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6AD30-96E8-448B-B97A-24B00ADE12C5}"/>
              </a:ext>
            </a:extLst>
          </p:cNvPr>
          <p:cNvSpPr/>
          <p:nvPr userDrawn="1"/>
        </p:nvSpPr>
        <p:spPr>
          <a:xfrm>
            <a:off x="914400" y="0"/>
            <a:ext cx="16424275" cy="78984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6" name="Picture Placeholder 5"/>
          <p:cNvSpPr>
            <a:spLocks noGrp="1"/>
          </p:cNvSpPr>
          <p:nvPr>
            <p:ph type="pic" sz="quarter" idx="12" hasCustomPrompt="1"/>
          </p:nvPr>
        </p:nvSpPr>
        <p:spPr>
          <a:xfrm>
            <a:off x="914400" y="0"/>
            <a:ext cx="16424275" cy="7920000"/>
          </a:xfrm>
        </p:spPr>
        <p:txBody>
          <a:bodyPr/>
          <a:lstStyle>
            <a:lvl1pPr marL="85725" indent="0">
              <a:buNone/>
              <a:defRPr>
                <a:solidFill>
                  <a:schemeClr val="bg1">
                    <a:lumMod val="50000"/>
                  </a:schemeClr>
                </a:solidFill>
              </a:defRPr>
            </a:lvl1pPr>
          </a:lstStyle>
          <a:p>
            <a:r>
              <a:rPr lang="nl-BE" noProof="0"/>
              <a:t>Picture</a:t>
            </a:r>
            <a:endParaRPr lang="nl-BE" noProof="0" dirty="0"/>
          </a:p>
        </p:txBody>
      </p:sp>
      <p:sp>
        <p:nvSpPr>
          <p:cNvPr id="2" name="Date Placeholder 1"/>
          <p:cNvSpPr>
            <a:spLocks noGrp="1"/>
          </p:cNvSpPr>
          <p:nvPr>
            <p:ph type="dt" sz="half" idx="10"/>
          </p:nvPr>
        </p:nvSpPr>
        <p:spPr/>
        <p:txBody>
          <a:bodyPr/>
          <a:lstStyle/>
          <a:p>
            <a:fld id="{66A81384-1200-4D40-BEF0-3A17A1F906F4}" type="datetime1">
              <a:rPr lang="nl-NL" noProof="0" smtClean="0"/>
              <a:t>6-5-2022</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8" name="Tijdelijke aanduiding voor tekst 7">
            <a:extLst>
              <a:ext uri="{FF2B5EF4-FFF2-40B4-BE49-F238E27FC236}">
                <a16:creationId xmlns:a16="http://schemas.microsoft.com/office/drawing/2014/main" id="{0301F6D1-3E66-4198-8305-F0FF1745CC94}"/>
              </a:ext>
            </a:extLst>
          </p:cNvPr>
          <p:cNvSpPr>
            <a:spLocks noGrp="1"/>
          </p:cNvSpPr>
          <p:nvPr>
            <p:ph type="body" sz="quarter" idx="13"/>
          </p:nvPr>
        </p:nvSpPr>
        <p:spPr>
          <a:xfrm>
            <a:off x="914399" y="1011602"/>
            <a:ext cx="7754938" cy="6908398"/>
          </a:xfrm>
          <a:solidFill>
            <a:srgbClr val="E9F0FA"/>
          </a:solidFill>
        </p:spPr>
        <p:txBody>
          <a:bodyPr>
            <a:normAutofit/>
          </a:bodyPr>
          <a:lstStyle>
            <a:lvl1pPr marL="85725" indent="0">
              <a:buNone/>
              <a:defRPr sz="5400" u="sng" cap="all" baseline="0">
                <a:solidFill>
                  <a:srgbClr val="1E64C8"/>
                </a:solidFill>
              </a:defRPr>
            </a:lvl1pPr>
            <a:lvl2pPr marL="984250" indent="-625475">
              <a:defRPr>
                <a:solidFill>
                  <a:srgbClr val="1E64C8"/>
                </a:solidFill>
              </a:defRPr>
            </a:lvl2pPr>
            <a:lvl3pPr>
              <a:defRPr>
                <a:solidFill>
                  <a:srgbClr val="1E64C8"/>
                </a:solidFill>
              </a:defRPr>
            </a:lvl3pPr>
            <a:lvl4pPr>
              <a:defRPr>
                <a:solidFill>
                  <a:srgbClr val="1E64C8"/>
                </a:solidFill>
              </a:defRPr>
            </a:lvl4pPr>
            <a:lvl5pPr>
              <a:defRPr>
                <a:solidFill>
                  <a:srgbClr val="1E64C8"/>
                </a:solidFill>
              </a:defRPr>
            </a:lvl5pPr>
          </a:lstStyle>
          <a:p>
            <a:pPr lvl="0"/>
            <a:r>
              <a:rPr lang="nl-NL"/>
              <a:t>Tekststijl van het model bewerken</a:t>
            </a:r>
          </a:p>
        </p:txBody>
      </p:sp>
    </p:spTree>
    <p:extLst>
      <p:ext uri="{BB962C8B-B14F-4D97-AF65-F5344CB8AC3E}">
        <p14:creationId xmlns:p14="http://schemas.microsoft.com/office/powerpoint/2010/main" val="67595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0118" y="252000"/>
            <a:ext cx="15705282" cy="863693"/>
          </a:xfrm>
          <a:prstGeom prst="rect">
            <a:avLst/>
          </a:prstGeom>
        </p:spPr>
        <p:txBody>
          <a:bodyPr vert="horz" lIns="91440" tIns="45720" rIns="91440" bIns="45720" rtlCol="0" anchor="t" anchorCtr="0">
            <a:noAutofit/>
          </a:bodyPr>
          <a:lstStyle/>
          <a:p>
            <a:r>
              <a:rPr lang="nl-BE" noProof="0" dirty="0"/>
              <a:t>Klik om de stijl te bewerken</a:t>
            </a:r>
          </a:p>
        </p:txBody>
      </p:sp>
      <p:sp>
        <p:nvSpPr>
          <p:cNvPr id="3" name="Text Placeholder 2"/>
          <p:cNvSpPr>
            <a:spLocks noGrp="1"/>
          </p:cNvSpPr>
          <p:nvPr>
            <p:ph type="body" idx="1"/>
          </p:nvPr>
        </p:nvSpPr>
        <p:spPr>
          <a:xfrm>
            <a:off x="835825" y="1194364"/>
            <a:ext cx="15699575" cy="6696000"/>
          </a:xfrm>
          <a:prstGeom prst="rect">
            <a:avLst/>
          </a:prstGeom>
        </p:spPr>
        <p:txBody>
          <a:bodyPr vert="horz" lIns="91440" tIns="45720" rIns="91440" bIns="45720" rtlCol="0">
            <a:normAutofit/>
          </a:body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p:txBody>
      </p:sp>
      <p:sp>
        <p:nvSpPr>
          <p:cNvPr id="4" name="Date Placeholder 3"/>
          <p:cNvSpPr>
            <a:spLocks noGrp="1"/>
          </p:cNvSpPr>
          <p:nvPr>
            <p:ph type="dt" sz="half" idx="2"/>
          </p:nvPr>
        </p:nvSpPr>
        <p:spPr>
          <a:xfrm>
            <a:off x="4072394" y="8948703"/>
            <a:ext cx="2297926"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FA870D1A-A3AB-4E9F-892E-C45B5A80FDBF}" type="datetime1">
              <a:rPr lang="nl-BE" noProof="0" smtClean="0"/>
              <a:t>6/05/2022</a:t>
            </a:fld>
            <a:endParaRPr lang="nl-BE" noProof="0" dirty="0"/>
          </a:p>
        </p:txBody>
      </p:sp>
      <p:sp>
        <p:nvSpPr>
          <p:cNvPr id="5" name="Footer Placeholder 4"/>
          <p:cNvSpPr>
            <a:spLocks noGrp="1"/>
          </p:cNvSpPr>
          <p:nvPr>
            <p:ph type="ftr" sz="quarter" idx="3"/>
          </p:nvPr>
        </p:nvSpPr>
        <p:spPr>
          <a:xfrm>
            <a:off x="6810236" y="8994423"/>
            <a:ext cx="8353564" cy="437932"/>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nl-BE" noProof="0" dirty="0"/>
          </a:p>
        </p:txBody>
      </p:sp>
      <p:sp>
        <p:nvSpPr>
          <p:cNvPr id="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a:t>
            </a:fld>
            <a:endParaRPr lang="nl-BE" noProof="0" dirty="0"/>
          </a:p>
        </p:txBody>
      </p:sp>
      <p:sp>
        <p:nvSpPr>
          <p:cNvPr id="7" name="Title positioning box" hidden="1"/>
          <p:cNvSpPr/>
          <p:nvPr userDrawn="1"/>
        </p:nvSpPr>
        <p:spPr>
          <a:xfrm>
            <a:off x="927265" y="367200"/>
            <a:ext cx="15480000" cy="463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ositoning box" hidden="1"/>
          <p:cNvSpPr/>
          <p:nvPr userDrawn="1"/>
        </p:nvSpPr>
        <p:spPr>
          <a:xfrm>
            <a:off x="927265" y="1584000"/>
            <a:ext cx="82296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ogo positioning box" hidden="1"/>
          <p:cNvSpPr/>
          <p:nvPr userDrawn="1"/>
        </p:nvSpPr>
        <p:spPr>
          <a:xfrm flipV="1">
            <a:off x="928800" y="7878842"/>
            <a:ext cx="15478465" cy="141635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3617" y="7906160"/>
            <a:ext cx="2308379" cy="1847440"/>
          </a:xfrm>
          <a:prstGeom prst="rect">
            <a:avLst/>
          </a:prstGeom>
        </p:spPr>
      </p:pic>
      <p:sp>
        <p:nvSpPr>
          <p:cNvPr id="12" name="Text positoning box" hidden="1"/>
          <p:cNvSpPr/>
          <p:nvPr userDrawn="1"/>
        </p:nvSpPr>
        <p:spPr>
          <a:xfrm>
            <a:off x="9172105" y="1584000"/>
            <a:ext cx="9144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ositoning box" hidden="1"/>
          <p:cNvSpPr/>
          <p:nvPr userDrawn="1"/>
        </p:nvSpPr>
        <p:spPr>
          <a:xfrm>
            <a:off x="10099369" y="1356360"/>
            <a:ext cx="6307895" cy="6527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70589907"/>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73" r:id="rId3"/>
    <p:sldLayoutId id="2147483662" r:id="rId4"/>
    <p:sldLayoutId id="2147483674" r:id="rId5"/>
    <p:sldLayoutId id="2147483666" r:id="rId6"/>
    <p:sldLayoutId id="2147483675" r:id="rId7"/>
    <p:sldLayoutId id="2147483677" r:id="rId8"/>
    <p:sldLayoutId id="2147483678" r:id="rId9"/>
    <p:sldLayoutId id="2147483676" r:id="rId10"/>
    <p:sldLayoutId id="2147483679" r:id="rId11"/>
  </p:sldLayoutIdLst>
  <p:hf hdr="0" ftr="0" dt="0"/>
  <p:txStyles>
    <p:title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p:titleStyle>
    <p:body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hyperlink" Target="http://nextshark.com/wp-content/uploads/2015/07/10358559_386541468137396_7399250687912345526_n.png" TargetMode="External"/><Relationship Id="rId7" Type="http://schemas.openxmlformats.org/officeDocument/2006/relationships/image" Target="../media/image35.jpe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thecontentwrangler.com/2017/07/10/the-formal-business-voice-is-dead/" TargetMode="External"/><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thecontentwrangler.com/2017/07/10/the-formal-business-voice-is-dead/" TargetMode="External"/><Relationship Id="rId2" Type="http://schemas.openxmlformats.org/officeDocument/2006/relationships/image" Target="../media/image40.jpeg"/><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hyperlink" Target="mailto:Bernard.declerck@ugent.be" TargetMode="External"/><Relationship Id="rId2" Type="http://schemas.openxmlformats.org/officeDocument/2006/relationships/hyperlink" Target="https://educatiefaanbod.ugent.be/nl"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507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C9D3A-D311-4F9F-8056-8C04AD022E56}"/>
              </a:ext>
            </a:extLst>
          </p:cNvPr>
          <p:cNvSpPr>
            <a:spLocks noGrp="1"/>
          </p:cNvSpPr>
          <p:nvPr>
            <p:ph type="title"/>
          </p:nvPr>
        </p:nvSpPr>
        <p:spPr/>
        <p:txBody>
          <a:bodyPr/>
          <a:lstStyle/>
          <a:p>
            <a:endParaRPr lang="en-BE"/>
          </a:p>
        </p:txBody>
      </p:sp>
      <p:sp>
        <p:nvSpPr>
          <p:cNvPr id="3" name="Content Placeholder 2">
            <a:extLst>
              <a:ext uri="{FF2B5EF4-FFF2-40B4-BE49-F238E27FC236}">
                <a16:creationId xmlns:a16="http://schemas.microsoft.com/office/drawing/2014/main" id="{69D1F008-781A-49D7-80C7-821BEE963801}"/>
              </a:ext>
            </a:extLst>
          </p:cNvPr>
          <p:cNvSpPr>
            <a:spLocks noGrp="1"/>
          </p:cNvSpPr>
          <p:nvPr>
            <p:ph idx="1"/>
          </p:nvPr>
        </p:nvSpPr>
        <p:spPr/>
        <p:txBody>
          <a:bodyPr/>
          <a:lstStyle/>
          <a:p>
            <a:endParaRPr lang="en-BE"/>
          </a:p>
        </p:txBody>
      </p:sp>
      <p:pic>
        <p:nvPicPr>
          <p:cNvPr id="1026" name="Picture 2" descr="Binnenkant : Dat is pas leuke cake!">
            <a:extLst>
              <a:ext uri="{FF2B5EF4-FFF2-40B4-BE49-F238E27FC236}">
                <a16:creationId xmlns:a16="http://schemas.microsoft.com/office/drawing/2014/main" id="{30BA8844-D8C4-4348-AFBD-B841DDC108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19" b="4876"/>
          <a:stretch/>
        </p:blipFill>
        <p:spPr bwMode="auto">
          <a:xfrm>
            <a:off x="0" y="298"/>
            <a:ext cx="17338674" cy="9715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15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D37CE7-6271-41B6-BD65-87F21B7C49D9}"/>
              </a:ext>
            </a:extLst>
          </p:cNvPr>
          <p:cNvSpPr>
            <a:spLocks noGrp="1"/>
          </p:cNvSpPr>
          <p:nvPr>
            <p:ph idx="1"/>
          </p:nvPr>
        </p:nvSpPr>
        <p:spPr/>
        <p:txBody>
          <a:bodyPr/>
          <a:lstStyle/>
          <a:p>
            <a:endParaRPr lang="en-BE" dirty="0"/>
          </a:p>
        </p:txBody>
      </p:sp>
      <p:pic>
        <p:nvPicPr>
          <p:cNvPr id="1028" name="Picture 4" descr="Image result for we berijden uw taarten">
            <a:extLst>
              <a:ext uri="{FF2B5EF4-FFF2-40B4-BE49-F238E27FC236}">
                <a16:creationId xmlns:a16="http://schemas.microsoft.com/office/drawing/2014/main" id="{236DBD87-17FE-4EB8-A990-902EFAF6E2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4380" y="0"/>
            <a:ext cx="14949914" cy="10366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20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D37CE7-6271-41B6-BD65-87F21B7C49D9}"/>
              </a:ext>
            </a:extLst>
          </p:cNvPr>
          <p:cNvSpPr>
            <a:spLocks noGrp="1"/>
          </p:cNvSpPr>
          <p:nvPr>
            <p:ph idx="1"/>
          </p:nvPr>
        </p:nvSpPr>
        <p:spPr/>
        <p:txBody>
          <a:bodyPr/>
          <a:lstStyle/>
          <a:p>
            <a:endParaRPr lang="en-BE" dirty="0"/>
          </a:p>
        </p:txBody>
      </p:sp>
      <p:pic>
        <p:nvPicPr>
          <p:cNvPr id="1032" name="Picture 8">
            <a:extLst>
              <a:ext uri="{FF2B5EF4-FFF2-40B4-BE49-F238E27FC236}">
                <a16:creationId xmlns:a16="http://schemas.microsoft.com/office/drawing/2014/main" id="{E31B079A-F200-4F0D-BAD2-C812D2CEC52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3668"/>
            <a:ext cx="12430857" cy="93134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357956-7CC7-4172-946C-974770290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7005" y="986921"/>
            <a:ext cx="7434219" cy="7037728"/>
          </a:xfrm>
          <a:prstGeom prst="rect">
            <a:avLst/>
          </a:prstGeom>
        </p:spPr>
      </p:pic>
    </p:spTree>
    <p:extLst>
      <p:ext uri="{BB962C8B-B14F-4D97-AF65-F5344CB8AC3E}">
        <p14:creationId xmlns:p14="http://schemas.microsoft.com/office/powerpoint/2010/main" val="41889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D37CE7-6271-41B6-BD65-87F21B7C49D9}"/>
              </a:ext>
            </a:extLst>
          </p:cNvPr>
          <p:cNvSpPr>
            <a:spLocks noGrp="1"/>
          </p:cNvSpPr>
          <p:nvPr>
            <p:ph idx="1"/>
          </p:nvPr>
        </p:nvSpPr>
        <p:spPr/>
        <p:txBody>
          <a:bodyPr/>
          <a:lstStyle/>
          <a:p>
            <a:endParaRPr lang="en-BE" dirty="0"/>
          </a:p>
        </p:txBody>
      </p:sp>
      <p:pic>
        <p:nvPicPr>
          <p:cNvPr id="1026" name="Picture 2" descr="Image result for we berijden uw taarten">
            <a:extLst>
              <a:ext uri="{FF2B5EF4-FFF2-40B4-BE49-F238E27FC236}">
                <a16:creationId xmlns:a16="http://schemas.microsoft.com/office/drawing/2014/main" id="{82219A66-705B-49D8-B12A-B5AB6E87254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09514" y="17661"/>
            <a:ext cx="8233490" cy="954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69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a:t>De impact van </a:t>
            </a:r>
            <a:r>
              <a:rPr lang="fr-FR" dirty="0" err="1"/>
              <a:t>fouten</a:t>
            </a:r>
            <a:endParaRPr lang="nl-BE" dirty="0">
              <a:solidFill>
                <a:srgbClr val="00B0F0"/>
              </a:solidFill>
            </a:endParaRPr>
          </a:p>
        </p:txBody>
      </p:sp>
      <p:sp>
        <p:nvSpPr>
          <p:cNvPr id="3" name="Content Placeholder 2"/>
          <p:cNvSpPr>
            <a:spLocks noGrp="1"/>
          </p:cNvSpPr>
          <p:nvPr>
            <p:ph idx="1"/>
          </p:nvPr>
        </p:nvSpPr>
        <p:spPr/>
        <p:txBody>
          <a:bodyPr>
            <a:noAutofit/>
          </a:bodyPr>
          <a:lstStyle/>
          <a:p>
            <a:r>
              <a:rPr lang="nl-BE" sz="3600" dirty="0"/>
              <a:t>Kloet, Renkema &amp; Van Wijk (2003), Harm (2008), Stevens (2006)</a:t>
            </a:r>
            <a:r>
              <a:rPr lang="nl-NL" sz="3600" dirty="0"/>
              <a:t>, Jansen (2010), Van Wijgaarden (2011), Vermeire (2017), De Clerck et al. (2020)</a:t>
            </a:r>
          </a:p>
          <a:p>
            <a:r>
              <a:rPr lang="nl-BE" sz="3600" dirty="0"/>
              <a:t>Fouten hebben een </a:t>
            </a:r>
            <a:r>
              <a:rPr lang="nl-BE" sz="3600" b="1" dirty="0"/>
              <a:t>negatieve impact </a:t>
            </a:r>
            <a:r>
              <a:rPr lang="nl-BE" sz="3600" dirty="0"/>
              <a:t>op gepercipieerde geloofwaardigheid van de auteur (en andere aspecten)</a:t>
            </a:r>
          </a:p>
          <a:p>
            <a:r>
              <a:rPr lang="nl-BE" sz="3600" dirty="0"/>
              <a:t>In zakelijke brieven, sollicitatiebrieven, persberichten, krantenartikelen, ...</a:t>
            </a:r>
          </a:p>
          <a:p>
            <a:r>
              <a:rPr lang="nl-BE" sz="3600" dirty="0"/>
              <a:t>Kadert binnen </a:t>
            </a:r>
            <a:r>
              <a:rPr lang="nl-BE" sz="3600" b="1" dirty="0"/>
              <a:t>Language Expectancy Theory </a:t>
            </a:r>
            <a:r>
              <a:rPr lang="nl-BE" sz="3600" dirty="0"/>
              <a:t>(</a:t>
            </a:r>
            <a:r>
              <a:rPr lang="nl-BE" sz="3600" dirty="0" err="1"/>
              <a:t>Burgoon</a:t>
            </a:r>
            <a:r>
              <a:rPr lang="nl-BE" sz="3600" dirty="0"/>
              <a:t> &amp; Miller 1985)</a:t>
            </a:r>
          </a:p>
          <a:p>
            <a:pPr lvl="1"/>
            <a:r>
              <a:rPr lang="nl-BE" sz="3413" dirty="0"/>
              <a:t>Als het taalgebruik niet aan de verwachtingen voldoet, krijg je een negatieve impact (of omgekeerd)</a:t>
            </a:r>
          </a:p>
          <a:p>
            <a:endParaRPr lang="nl-BE" sz="3413" b="1" dirty="0"/>
          </a:p>
        </p:txBody>
      </p:sp>
    </p:spTree>
    <p:extLst>
      <p:ext uri="{BB962C8B-B14F-4D97-AF65-F5344CB8AC3E}">
        <p14:creationId xmlns:p14="http://schemas.microsoft.com/office/powerpoint/2010/main" val="418322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10987-4D0C-4377-AB65-35E94972D7B8}"/>
              </a:ext>
            </a:extLst>
          </p:cNvPr>
          <p:cNvSpPr>
            <a:spLocks noGrp="1"/>
          </p:cNvSpPr>
          <p:nvPr>
            <p:ph type="title"/>
          </p:nvPr>
        </p:nvSpPr>
        <p:spPr/>
        <p:txBody>
          <a:bodyPr/>
          <a:lstStyle/>
          <a:p>
            <a:r>
              <a:rPr lang="en-US" dirty="0"/>
              <a:t>De impact van </a:t>
            </a:r>
            <a:r>
              <a:rPr lang="en-US" dirty="0" err="1"/>
              <a:t>Fouten</a:t>
            </a:r>
            <a:endParaRPr lang="en-BE" dirty="0"/>
          </a:p>
        </p:txBody>
      </p:sp>
      <p:sp>
        <p:nvSpPr>
          <p:cNvPr id="3" name="Content Placeholder 2">
            <a:extLst>
              <a:ext uri="{FF2B5EF4-FFF2-40B4-BE49-F238E27FC236}">
                <a16:creationId xmlns:a16="http://schemas.microsoft.com/office/drawing/2014/main" id="{B8D37CE7-6271-41B6-BD65-87F21B7C49D9}"/>
              </a:ext>
            </a:extLst>
          </p:cNvPr>
          <p:cNvSpPr>
            <a:spLocks noGrp="1"/>
          </p:cNvSpPr>
          <p:nvPr>
            <p:ph idx="1"/>
          </p:nvPr>
        </p:nvSpPr>
        <p:spPr/>
        <p:txBody>
          <a:bodyPr>
            <a:normAutofit/>
          </a:bodyPr>
          <a:lstStyle/>
          <a:p>
            <a:pPr marL="85725" indent="0">
              <a:buNone/>
            </a:pPr>
            <a:r>
              <a:rPr lang="en-US" sz="3982" dirty="0"/>
              <a:t>IMPACT van de </a:t>
            </a:r>
            <a:r>
              <a:rPr lang="en-US" sz="3982" dirty="0" err="1"/>
              <a:t>fout</a:t>
            </a:r>
            <a:r>
              <a:rPr lang="en-US" sz="3982" dirty="0"/>
              <a:t> </a:t>
            </a:r>
            <a:r>
              <a:rPr lang="en-US" sz="3982" dirty="0" err="1"/>
              <a:t>hangt</a:t>
            </a:r>
            <a:r>
              <a:rPr lang="en-US" sz="3982" dirty="0"/>
              <a:t> </a:t>
            </a:r>
            <a:r>
              <a:rPr lang="en-US" sz="3982" dirty="0" err="1"/>
              <a:t>af</a:t>
            </a:r>
            <a:r>
              <a:rPr lang="en-US" sz="3982" dirty="0"/>
              <a:t> van:</a:t>
            </a:r>
          </a:p>
          <a:p>
            <a:r>
              <a:rPr lang="en-US" sz="3982" u="sng" dirty="0"/>
              <a:t>Type </a:t>
            </a:r>
            <a:r>
              <a:rPr lang="en-US" sz="3982" u="sng" dirty="0" err="1"/>
              <a:t>fout</a:t>
            </a:r>
            <a:r>
              <a:rPr lang="en-US" sz="3982" dirty="0"/>
              <a:t>: </a:t>
            </a:r>
            <a:r>
              <a:rPr lang="en-US" sz="3982" dirty="0" err="1"/>
              <a:t>slordigheid</a:t>
            </a:r>
            <a:r>
              <a:rPr lang="en-US" sz="3982" dirty="0"/>
              <a:t>, </a:t>
            </a:r>
            <a:r>
              <a:rPr lang="en-US" sz="3982" dirty="0" err="1"/>
              <a:t>terugkerende</a:t>
            </a:r>
            <a:r>
              <a:rPr lang="en-US" sz="3982" dirty="0"/>
              <a:t> </a:t>
            </a:r>
            <a:r>
              <a:rPr lang="en-US" sz="3982" dirty="0" err="1"/>
              <a:t>grammaticale</a:t>
            </a:r>
            <a:r>
              <a:rPr lang="en-US" sz="3982" dirty="0"/>
              <a:t> </a:t>
            </a:r>
            <a:r>
              <a:rPr lang="en-US" sz="3982" dirty="0" err="1"/>
              <a:t>fout</a:t>
            </a:r>
            <a:r>
              <a:rPr lang="en-US" sz="3982" dirty="0"/>
              <a:t>, </a:t>
            </a:r>
            <a:r>
              <a:rPr lang="en-US" sz="3982" dirty="0" err="1"/>
              <a:t>fout</a:t>
            </a:r>
            <a:r>
              <a:rPr lang="en-US" sz="3982" dirty="0"/>
              <a:t> </a:t>
            </a:r>
            <a:r>
              <a:rPr lang="en-US" sz="3982" dirty="0" err="1"/>
              <a:t>tegen</a:t>
            </a:r>
            <a:r>
              <a:rPr lang="en-US" sz="3982" dirty="0"/>
              <a:t> </a:t>
            </a:r>
            <a:r>
              <a:rPr lang="en-US" sz="3982" dirty="0" err="1"/>
              <a:t>een</a:t>
            </a:r>
            <a:r>
              <a:rPr lang="en-US" sz="3982" dirty="0"/>
              <a:t> </a:t>
            </a:r>
            <a:r>
              <a:rPr lang="en-US" sz="3982" dirty="0" err="1"/>
              <a:t>moeilijke</a:t>
            </a:r>
            <a:r>
              <a:rPr lang="en-US" sz="3982" dirty="0"/>
              <a:t> regel van de </a:t>
            </a:r>
            <a:r>
              <a:rPr lang="en-US" sz="3982" dirty="0" err="1"/>
              <a:t>grammatica</a:t>
            </a:r>
            <a:r>
              <a:rPr lang="en-US" sz="3982" dirty="0"/>
              <a:t>, </a:t>
            </a:r>
            <a:r>
              <a:rPr lang="en-US" sz="3982" dirty="0" err="1"/>
              <a:t>tikfout</a:t>
            </a:r>
            <a:r>
              <a:rPr lang="en-US" sz="3982" dirty="0"/>
              <a:t>, etc. … </a:t>
            </a:r>
          </a:p>
          <a:p>
            <a:r>
              <a:rPr lang="en-US" sz="3982" u="sng" dirty="0"/>
              <a:t>Wie </a:t>
            </a:r>
            <a:r>
              <a:rPr lang="en-US" sz="3982" u="sng" dirty="0" err="1"/>
              <a:t>maakt</a:t>
            </a:r>
            <a:r>
              <a:rPr lang="en-US" sz="3982" u="sng" dirty="0"/>
              <a:t> de </a:t>
            </a:r>
            <a:r>
              <a:rPr lang="en-US" sz="3982" u="sng" dirty="0" err="1"/>
              <a:t>fout</a:t>
            </a:r>
            <a:r>
              <a:rPr lang="en-US" sz="3982" dirty="0"/>
              <a:t>? (</a:t>
            </a:r>
            <a:r>
              <a:rPr lang="en-US" sz="3982" dirty="0" err="1"/>
              <a:t>bv</a:t>
            </a:r>
            <a:r>
              <a:rPr lang="en-US" sz="3982" dirty="0"/>
              <a:t>. </a:t>
            </a:r>
            <a:r>
              <a:rPr lang="en-US" sz="3982" dirty="0" err="1"/>
              <a:t>leerkracht</a:t>
            </a:r>
            <a:r>
              <a:rPr lang="en-US" sz="3982" dirty="0"/>
              <a:t> vs. </a:t>
            </a:r>
            <a:r>
              <a:rPr lang="en-US" sz="3982" dirty="0" err="1"/>
              <a:t>leerling</a:t>
            </a:r>
            <a:r>
              <a:rPr lang="en-US" sz="3982" dirty="0"/>
              <a:t>; </a:t>
            </a:r>
            <a:r>
              <a:rPr lang="en-US" sz="3982" dirty="0" err="1"/>
              <a:t>vertaler</a:t>
            </a:r>
            <a:r>
              <a:rPr lang="en-US" sz="3982" dirty="0"/>
              <a:t> vs. </a:t>
            </a:r>
            <a:r>
              <a:rPr lang="en-US" sz="3982" dirty="0" err="1"/>
              <a:t>automatische</a:t>
            </a:r>
            <a:r>
              <a:rPr lang="en-US" sz="3982" dirty="0"/>
              <a:t> </a:t>
            </a:r>
            <a:r>
              <a:rPr lang="en-US" sz="3982" dirty="0" err="1"/>
              <a:t>vertaling</a:t>
            </a:r>
            <a:r>
              <a:rPr lang="en-US" sz="3982" dirty="0"/>
              <a:t>, L1 vs. L2)</a:t>
            </a:r>
          </a:p>
          <a:p>
            <a:r>
              <a:rPr lang="en-US" sz="3982" u="sng" dirty="0"/>
              <a:t>Context</a:t>
            </a:r>
            <a:r>
              <a:rPr lang="en-US" sz="3982" dirty="0"/>
              <a:t>: </a:t>
            </a:r>
            <a:r>
              <a:rPr lang="en-US" sz="3982" dirty="0" err="1"/>
              <a:t>waar</a:t>
            </a:r>
            <a:r>
              <a:rPr lang="en-US" sz="3982" dirty="0"/>
              <a:t> </a:t>
            </a:r>
            <a:r>
              <a:rPr lang="en-US" sz="3982" dirty="0" err="1"/>
              <a:t>komt</a:t>
            </a:r>
            <a:r>
              <a:rPr lang="en-US" sz="3982" dirty="0"/>
              <a:t> de </a:t>
            </a:r>
            <a:r>
              <a:rPr lang="en-US" sz="3982" dirty="0" err="1"/>
              <a:t>fout</a:t>
            </a:r>
            <a:r>
              <a:rPr lang="en-US" sz="3982" dirty="0"/>
              <a:t> </a:t>
            </a:r>
            <a:r>
              <a:rPr lang="en-US" sz="3982" dirty="0" err="1"/>
              <a:t>voor</a:t>
            </a:r>
            <a:r>
              <a:rPr lang="en-US" sz="3982" dirty="0"/>
              <a:t>? (</a:t>
            </a:r>
            <a:r>
              <a:rPr lang="en-US" sz="3982" dirty="0" err="1"/>
              <a:t>sollicitatiebrief</a:t>
            </a:r>
            <a:r>
              <a:rPr lang="en-US" sz="3982" dirty="0"/>
              <a:t> vs. </a:t>
            </a:r>
            <a:r>
              <a:rPr lang="en-US" sz="3982" dirty="0" err="1"/>
              <a:t>chatbericht</a:t>
            </a:r>
            <a:r>
              <a:rPr lang="en-US" sz="3982" dirty="0"/>
              <a:t>)</a:t>
            </a:r>
          </a:p>
        </p:txBody>
      </p:sp>
    </p:spTree>
    <p:extLst>
      <p:ext uri="{BB962C8B-B14F-4D97-AF65-F5344CB8AC3E}">
        <p14:creationId xmlns:p14="http://schemas.microsoft.com/office/powerpoint/2010/main" val="90091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a:t>De impact van </a:t>
            </a:r>
            <a:r>
              <a:rPr lang="fr-FR" dirty="0" err="1"/>
              <a:t>fouten</a:t>
            </a:r>
            <a:endParaRPr lang="nl-BE" dirty="0">
              <a:solidFill>
                <a:srgbClr val="00B0F0"/>
              </a:solidFill>
            </a:endParaRPr>
          </a:p>
        </p:txBody>
      </p:sp>
      <p:sp>
        <p:nvSpPr>
          <p:cNvPr id="3" name="Content Placeholder 2"/>
          <p:cNvSpPr>
            <a:spLocks noGrp="1"/>
          </p:cNvSpPr>
          <p:nvPr>
            <p:ph idx="1"/>
          </p:nvPr>
        </p:nvSpPr>
        <p:spPr/>
        <p:txBody>
          <a:bodyPr>
            <a:noAutofit/>
          </a:bodyPr>
          <a:lstStyle/>
          <a:p>
            <a:pPr marL="85725" indent="0">
              <a:buNone/>
            </a:pPr>
            <a:r>
              <a:rPr lang="nl-BE" b="1" dirty="0"/>
              <a:t>Hoe zit het met verschillende types van online communicatie?</a:t>
            </a:r>
          </a:p>
          <a:p>
            <a:pPr lvl="1"/>
            <a:r>
              <a:rPr lang="nl-BE" sz="3413" dirty="0"/>
              <a:t>Chatrooms, dating sites, online verkoopsadvertenties, reviews, websites, etc.? </a:t>
            </a:r>
          </a:p>
          <a:p>
            <a:pPr lvl="1"/>
            <a:r>
              <a:rPr lang="nl-BE" sz="3413" dirty="0"/>
              <a:t>Waarom zou het anders zijn online? </a:t>
            </a:r>
          </a:p>
        </p:txBody>
      </p:sp>
    </p:spTree>
    <p:extLst>
      <p:ext uri="{BB962C8B-B14F-4D97-AF65-F5344CB8AC3E}">
        <p14:creationId xmlns:p14="http://schemas.microsoft.com/office/powerpoint/2010/main" val="312725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A88DC-6B6B-42BF-A993-EC39EDE8E453}"/>
              </a:ext>
            </a:extLst>
          </p:cNvPr>
          <p:cNvSpPr>
            <a:spLocks noGrp="1"/>
          </p:cNvSpPr>
          <p:nvPr>
            <p:ph type="title"/>
          </p:nvPr>
        </p:nvSpPr>
        <p:spPr/>
        <p:txBody>
          <a:bodyPr/>
          <a:lstStyle/>
          <a:p>
            <a:r>
              <a:rPr lang="en-US" dirty="0" err="1"/>
              <a:t>Fouten</a:t>
            </a:r>
            <a:r>
              <a:rPr lang="en-US" dirty="0"/>
              <a:t> in online </a:t>
            </a:r>
            <a:r>
              <a:rPr lang="en-US" dirty="0" err="1"/>
              <a:t>omgevingen</a:t>
            </a:r>
            <a:endParaRPr lang="en-BE" dirty="0"/>
          </a:p>
        </p:txBody>
      </p:sp>
      <p:sp>
        <p:nvSpPr>
          <p:cNvPr id="3" name="Content Placeholder 2">
            <a:extLst>
              <a:ext uri="{FF2B5EF4-FFF2-40B4-BE49-F238E27FC236}">
                <a16:creationId xmlns:a16="http://schemas.microsoft.com/office/drawing/2014/main" id="{E7414AC9-32C4-42CB-A0B2-C55BE9CEDAA9}"/>
              </a:ext>
            </a:extLst>
          </p:cNvPr>
          <p:cNvSpPr>
            <a:spLocks noGrp="1"/>
          </p:cNvSpPr>
          <p:nvPr>
            <p:ph idx="1"/>
          </p:nvPr>
        </p:nvSpPr>
        <p:spPr/>
        <p:txBody>
          <a:bodyPr/>
          <a:lstStyle/>
          <a:p>
            <a:pPr marL="85725" indent="0">
              <a:buNone/>
            </a:pPr>
            <a:r>
              <a:rPr lang="en-US" dirty="0"/>
              <a:t>2dehands.be: “</a:t>
            </a:r>
            <a:r>
              <a:rPr lang="en-US" dirty="0" err="1"/>
              <a:t>verkeert</a:t>
            </a:r>
            <a:r>
              <a:rPr lang="en-US" dirty="0"/>
              <a:t> in </a:t>
            </a:r>
            <a:r>
              <a:rPr lang="en-US" dirty="0" err="1"/>
              <a:t>goede</a:t>
            </a:r>
            <a:r>
              <a:rPr lang="en-US" dirty="0"/>
              <a:t> </a:t>
            </a:r>
            <a:r>
              <a:rPr lang="en-US" dirty="0" err="1"/>
              <a:t>staat</a:t>
            </a:r>
            <a:r>
              <a:rPr lang="en-US" dirty="0"/>
              <a:t>” vs. “</a:t>
            </a:r>
            <a:r>
              <a:rPr lang="en-US" dirty="0" err="1"/>
              <a:t>verkeerd</a:t>
            </a:r>
            <a:r>
              <a:rPr lang="en-US" dirty="0"/>
              <a:t> in </a:t>
            </a:r>
            <a:r>
              <a:rPr lang="en-US" dirty="0" err="1"/>
              <a:t>goede</a:t>
            </a:r>
            <a:r>
              <a:rPr lang="en-US" dirty="0"/>
              <a:t> </a:t>
            </a:r>
            <a:r>
              <a:rPr lang="en-US" dirty="0" err="1"/>
              <a:t>staat</a:t>
            </a:r>
            <a:r>
              <a:rPr lang="en-US" dirty="0"/>
              <a:t>”</a:t>
            </a:r>
          </a:p>
        </p:txBody>
      </p:sp>
      <p:pic>
        <p:nvPicPr>
          <p:cNvPr id="4" name="Afbeelding 3">
            <a:extLst>
              <a:ext uri="{FF2B5EF4-FFF2-40B4-BE49-F238E27FC236}">
                <a16:creationId xmlns:a16="http://schemas.microsoft.com/office/drawing/2014/main" id="{1615D789-7178-4711-ACA0-D53BF0A0370B}"/>
              </a:ext>
            </a:extLst>
          </p:cNvPr>
          <p:cNvPicPr/>
          <p:nvPr/>
        </p:nvPicPr>
        <p:blipFill rotWithShape="1">
          <a:blip r:embed="rId2"/>
          <a:srcRect l="-5" t="15568" r="43306" b="21311"/>
          <a:stretch/>
        </p:blipFill>
        <p:spPr bwMode="auto">
          <a:xfrm>
            <a:off x="851131" y="4357994"/>
            <a:ext cx="7183810" cy="4352279"/>
          </a:xfrm>
          <a:prstGeom prst="rect">
            <a:avLst/>
          </a:prstGeom>
          <a:ln>
            <a:noFill/>
          </a:ln>
          <a:extLst>
            <a:ext uri="{53640926-AAD7-44D8-BBD7-CCE9431645EC}">
              <a14:shadowObscured xmlns:a14="http://schemas.microsoft.com/office/drawing/2010/main"/>
            </a:ext>
          </a:extLst>
        </p:spPr>
      </p:pic>
      <p:pic>
        <p:nvPicPr>
          <p:cNvPr id="5" name="Afbeelding 1">
            <a:extLst>
              <a:ext uri="{FF2B5EF4-FFF2-40B4-BE49-F238E27FC236}">
                <a16:creationId xmlns:a16="http://schemas.microsoft.com/office/drawing/2014/main" id="{45797FED-6FEA-45B6-BD6C-FBACC6852FB7}"/>
              </a:ext>
            </a:extLst>
          </p:cNvPr>
          <p:cNvPicPr/>
          <p:nvPr/>
        </p:nvPicPr>
        <p:blipFill rotWithShape="1">
          <a:blip r:embed="rId3"/>
          <a:srcRect t="16760" r="43607" b="21490"/>
          <a:stretch/>
        </p:blipFill>
        <p:spPr bwMode="auto">
          <a:xfrm>
            <a:off x="8667080" y="4357994"/>
            <a:ext cx="7700358" cy="437530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D84CEB3E-8710-4294-94BA-72187DB84E8C}"/>
              </a:ext>
            </a:extLst>
          </p:cNvPr>
          <p:cNvSpPr txBox="1"/>
          <p:nvPr/>
        </p:nvSpPr>
        <p:spPr>
          <a:xfrm>
            <a:off x="6596699" y="3681961"/>
            <a:ext cx="4172119" cy="1055225"/>
          </a:xfrm>
          <a:prstGeom prst="rect">
            <a:avLst/>
          </a:prstGeom>
          <a:solidFill>
            <a:schemeClr val="bg1"/>
          </a:solidFill>
        </p:spPr>
        <p:txBody>
          <a:bodyPr wrap="square" rtlCol="0">
            <a:spAutoFit/>
          </a:bodyPr>
          <a:lstStyle/>
          <a:p>
            <a:r>
              <a:rPr lang="en-US" sz="6257" dirty="0">
                <a:solidFill>
                  <a:srgbClr val="FF0000"/>
                </a:solidFill>
              </a:rPr>
              <a:t>46% FOUT</a:t>
            </a:r>
            <a:endParaRPr lang="en-BE" sz="6257" dirty="0">
              <a:solidFill>
                <a:srgbClr val="FF0000"/>
              </a:solidFill>
            </a:endParaRPr>
          </a:p>
        </p:txBody>
      </p:sp>
    </p:spTree>
    <p:extLst>
      <p:ext uri="{BB962C8B-B14F-4D97-AF65-F5344CB8AC3E}">
        <p14:creationId xmlns:p14="http://schemas.microsoft.com/office/powerpoint/2010/main" val="391751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A88DC-6B6B-42BF-A993-EC39EDE8E453}"/>
              </a:ext>
            </a:extLst>
          </p:cNvPr>
          <p:cNvSpPr>
            <a:spLocks noGrp="1"/>
          </p:cNvSpPr>
          <p:nvPr>
            <p:ph type="title"/>
          </p:nvPr>
        </p:nvSpPr>
        <p:spPr/>
        <p:txBody>
          <a:bodyPr/>
          <a:lstStyle/>
          <a:p>
            <a:r>
              <a:rPr lang="en-US" dirty="0" err="1"/>
              <a:t>Fouten</a:t>
            </a:r>
            <a:r>
              <a:rPr lang="en-US" dirty="0"/>
              <a:t> in online </a:t>
            </a:r>
            <a:r>
              <a:rPr lang="en-US" dirty="0" err="1"/>
              <a:t>omgevingen</a:t>
            </a:r>
            <a:endParaRPr lang="en-BE" dirty="0"/>
          </a:p>
        </p:txBody>
      </p:sp>
      <p:sp>
        <p:nvSpPr>
          <p:cNvPr id="3" name="Content Placeholder 2">
            <a:extLst>
              <a:ext uri="{FF2B5EF4-FFF2-40B4-BE49-F238E27FC236}">
                <a16:creationId xmlns:a16="http://schemas.microsoft.com/office/drawing/2014/main" id="{E7414AC9-32C4-42CB-A0B2-C55BE9CEDAA9}"/>
              </a:ext>
            </a:extLst>
          </p:cNvPr>
          <p:cNvSpPr>
            <a:spLocks noGrp="1"/>
          </p:cNvSpPr>
          <p:nvPr>
            <p:ph idx="1"/>
          </p:nvPr>
        </p:nvSpPr>
        <p:spPr/>
        <p:txBody>
          <a:bodyPr/>
          <a:lstStyle/>
          <a:p>
            <a:pPr marL="85725" indent="0">
              <a:buNone/>
            </a:pPr>
            <a:r>
              <a:rPr lang="en-US" dirty="0"/>
              <a:t>Marktplaats.nl: “X </a:t>
            </a:r>
            <a:r>
              <a:rPr lang="en-US" dirty="0" err="1"/>
              <a:t>verkeert</a:t>
            </a:r>
            <a:r>
              <a:rPr lang="en-US" dirty="0"/>
              <a:t> in </a:t>
            </a:r>
            <a:r>
              <a:rPr lang="en-US" dirty="0" err="1"/>
              <a:t>goede</a:t>
            </a:r>
            <a:r>
              <a:rPr lang="en-US" dirty="0"/>
              <a:t> </a:t>
            </a:r>
            <a:r>
              <a:rPr lang="en-US" dirty="0" err="1"/>
              <a:t>staat</a:t>
            </a:r>
            <a:r>
              <a:rPr lang="en-US" dirty="0"/>
              <a:t>” vs. “X </a:t>
            </a:r>
            <a:r>
              <a:rPr lang="en-US" dirty="0" err="1"/>
              <a:t>verkeerd</a:t>
            </a:r>
            <a:r>
              <a:rPr lang="en-US" dirty="0"/>
              <a:t> in </a:t>
            </a:r>
            <a:r>
              <a:rPr lang="en-US" dirty="0" err="1"/>
              <a:t>goede</a:t>
            </a:r>
            <a:r>
              <a:rPr lang="en-US" dirty="0"/>
              <a:t> </a:t>
            </a:r>
            <a:r>
              <a:rPr lang="en-US" dirty="0" err="1"/>
              <a:t>staat</a:t>
            </a:r>
            <a:r>
              <a:rPr lang="en-US" dirty="0"/>
              <a:t>”</a:t>
            </a:r>
          </a:p>
        </p:txBody>
      </p:sp>
      <p:sp>
        <p:nvSpPr>
          <p:cNvPr id="6" name="TextBox 5">
            <a:extLst>
              <a:ext uri="{FF2B5EF4-FFF2-40B4-BE49-F238E27FC236}">
                <a16:creationId xmlns:a16="http://schemas.microsoft.com/office/drawing/2014/main" id="{D84CEB3E-8710-4294-94BA-72187DB84E8C}"/>
              </a:ext>
            </a:extLst>
          </p:cNvPr>
          <p:cNvSpPr txBox="1"/>
          <p:nvPr/>
        </p:nvSpPr>
        <p:spPr>
          <a:xfrm>
            <a:off x="6391833" y="3558751"/>
            <a:ext cx="4172119" cy="1055225"/>
          </a:xfrm>
          <a:prstGeom prst="rect">
            <a:avLst/>
          </a:prstGeom>
          <a:solidFill>
            <a:schemeClr val="bg1"/>
          </a:solidFill>
        </p:spPr>
        <p:txBody>
          <a:bodyPr wrap="square" rtlCol="0">
            <a:spAutoFit/>
          </a:bodyPr>
          <a:lstStyle/>
          <a:p>
            <a:r>
              <a:rPr lang="en-US" sz="6257" dirty="0">
                <a:solidFill>
                  <a:srgbClr val="FF0000"/>
                </a:solidFill>
              </a:rPr>
              <a:t>43% FOUT</a:t>
            </a:r>
            <a:endParaRPr lang="en-BE" sz="6257" dirty="0">
              <a:solidFill>
                <a:srgbClr val="FF0000"/>
              </a:solidFill>
            </a:endParaRPr>
          </a:p>
        </p:txBody>
      </p:sp>
      <p:pic>
        <p:nvPicPr>
          <p:cNvPr id="7" name="Afbeelding 2">
            <a:extLst>
              <a:ext uri="{FF2B5EF4-FFF2-40B4-BE49-F238E27FC236}">
                <a16:creationId xmlns:a16="http://schemas.microsoft.com/office/drawing/2014/main" id="{2CC0F330-B9E6-4531-BE54-9FFF60A38485}"/>
              </a:ext>
            </a:extLst>
          </p:cNvPr>
          <p:cNvPicPr/>
          <p:nvPr/>
        </p:nvPicPr>
        <p:blipFill rotWithShape="1">
          <a:blip r:embed="rId2"/>
          <a:srcRect l="1" r="44465" b="65374"/>
          <a:stretch/>
        </p:blipFill>
        <p:spPr>
          <a:xfrm>
            <a:off x="474554" y="4998197"/>
            <a:ext cx="8194784" cy="4176159"/>
          </a:xfrm>
          <a:prstGeom prst="rect">
            <a:avLst/>
          </a:prstGeom>
        </p:spPr>
      </p:pic>
      <p:pic>
        <p:nvPicPr>
          <p:cNvPr id="8" name="Afbeelding 3">
            <a:extLst>
              <a:ext uri="{FF2B5EF4-FFF2-40B4-BE49-F238E27FC236}">
                <a16:creationId xmlns:a16="http://schemas.microsoft.com/office/drawing/2014/main" id="{98DB48BB-DF3B-443E-8082-44216DD2DDEB}"/>
              </a:ext>
            </a:extLst>
          </p:cNvPr>
          <p:cNvPicPr/>
          <p:nvPr/>
        </p:nvPicPr>
        <p:blipFill rotWithShape="1">
          <a:blip r:embed="rId3"/>
          <a:srcRect r="40337" b="63689"/>
          <a:stretch/>
        </p:blipFill>
        <p:spPr>
          <a:xfrm>
            <a:off x="8973060" y="4998198"/>
            <a:ext cx="8194784" cy="4176159"/>
          </a:xfrm>
          <a:prstGeom prst="rect">
            <a:avLst/>
          </a:prstGeom>
        </p:spPr>
      </p:pic>
    </p:spTree>
    <p:extLst>
      <p:ext uri="{BB962C8B-B14F-4D97-AF65-F5344CB8AC3E}">
        <p14:creationId xmlns:p14="http://schemas.microsoft.com/office/powerpoint/2010/main" val="266526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A88DC-6B6B-42BF-A993-EC39EDE8E453}"/>
              </a:ext>
            </a:extLst>
          </p:cNvPr>
          <p:cNvSpPr>
            <a:spLocks noGrp="1"/>
          </p:cNvSpPr>
          <p:nvPr>
            <p:ph type="title"/>
          </p:nvPr>
        </p:nvSpPr>
        <p:spPr/>
        <p:txBody>
          <a:bodyPr/>
          <a:lstStyle/>
          <a:p>
            <a:r>
              <a:rPr lang="en-US" dirty="0" err="1"/>
              <a:t>Fouten</a:t>
            </a:r>
            <a:r>
              <a:rPr lang="en-US" dirty="0"/>
              <a:t> in online </a:t>
            </a:r>
            <a:r>
              <a:rPr lang="en-US" dirty="0" err="1"/>
              <a:t>omgevingen</a:t>
            </a:r>
            <a:endParaRPr lang="en-BE" dirty="0"/>
          </a:p>
        </p:txBody>
      </p:sp>
      <p:pic>
        <p:nvPicPr>
          <p:cNvPr id="7170" name="Picture 2" descr="Image result for boring">
            <a:extLst>
              <a:ext uri="{FF2B5EF4-FFF2-40B4-BE49-F238E27FC236}">
                <a16:creationId xmlns:a16="http://schemas.microsoft.com/office/drawing/2014/main" id="{B6AF5268-1173-4482-85EE-2EE21480B5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03" y="1734207"/>
            <a:ext cx="17382388" cy="800213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7414AC9-32C4-42CB-A0B2-C55BE9CEDAA9}"/>
              </a:ext>
            </a:extLst>
          </p:cNvPr>
          <p:cNvSpPr>
            <a:spLocks noGrp="1"/>
          </p:cNvSpPr>
          <p:nvPr>
            <p:ph idx="1"/>
          </p:nvPr>
        </p:nvSpPr>
        <p:spPr/>
        <p:txBody>
          <a:bodyPr>
            <a:normAutofit/>
          </a:bodyPr>
          <a:lstStyle/>
          <a:p>
            <a:pPr algn="ctr"/>
            <a:endParaRPr lang="en-US" sz="3982" dirty="0">
              <a:solidFill>
                <a:schemeClr val="bg1"/>
              </a:solidFill>
            </a:endParaRPr>
          </a:p>
          <a:p>
            <a:pPr marL="85725" indent="0" algn="r">
              <a:buNone/>
            </a:pPr>
            <a:r>
              <a:rPr lang="en-US" sz="3982" dirty="0" err="1">
                <a:solidFill>
                  <a:schemeClr val="bg1"/>
                </a:solidFill>
              </a:rPr>
              <a:t>Slaat</a:t>
            </a:r>
            <a:r>
              <a:rPr lang="en-US" sz="3982" dirty="0">
                <a:solidFill>
                  <a:schemeClr val="bg1"/>
                </a:solidFill>
              </a:rPr>
              <a:t> de </a:t>
            </a:r>
            <a:r>
              <a:rPr lang="en-US" sz="3982" dirty="0" err="1">
                <a:solidFill>
                  <a:schemeClr val="bg1"/>
                </a:solidFill>
              </a:rPr>
              <a:t>gewenning</a:t>
            </a:r>
            <a:r>
              <a:rPr lang="en-US" sz="3982" dirty="0">
                <a:solidFill>
                  <a:schemeClr val="bg1"/>
                </a:solidFill>
              </a:rPr>
              <a:t> toe? </a:t>
            </a:r>
          </a:p>
        </p:txBody>
      </p:sp>
    </p:spTree>
    <p:extLst>
      <p:ext uri="{BB962C8B-B14F-4D97-AF65-F5344CB8AC3E}">
        <p14:creationId xmlns:p14="http://schemas.microsoft.com/office/powerpoint/2010/main" val="1590194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FEA45-6E79-4C77-AFFA-4A3F126307B1}"/>
              </a:ext>
            </a:extLst>
          </p:cNvPr>
          <p:cNvSpPr>
            <a:spLocks noGrp="1"/>
          </p:cNvSpPr>
          <p:nvPr>
            <p:ph type="ctrTitle"/>
          </p:nvPr>
        </p:nvSpPr>
        <p:spPr/>
        <p:txBody>
          <a:bodyPr>
            <a:noAutofit/>
          </a:bodyPr>
          <a:lstStyle/>
          <a:p>
            <a:pPr algn="ctr"/>
            <a:r>
              <a:rPr lang="nl-BE" sz="5120" b="1" u="none" dirty="0">
                <a:latin typeface="Calibri" panose="020F0502020204030204" pitchFamily="34" charset="0"/>
              </a:rPr>
              <a:t>taal en perceptie in online omgevingen</a:t>
            </a:r>
            <a:endParaRPr lang="en-BE" sz="5120" u="none" dirty="0"/>
          </a:p>
        </p:txBody>
      </p:sp>
      <p:sp>
        <p:nvSpPr>
          <p:cNvPr id="3" name="Subtitle 2">
            <a:extLst>
              <a:ext uri="{FF2B5EF4-FFF2-40B4-BE49-F238E27FC236}">
                <a16:creationId xmlns:a16="http://schemas.microsoft.com/office/drawing/2014/main" id="{B91BDEE2-4541-471A-98FB-CBADA37CDE10}"/>
              </a:ext>
            </a:extLst>
          </p:cNvPr>
          <p:cNvSpPr>
            <a:spLocks noGrp="1"/>
          </p:cNvSpPr>
          <p:nvPr>
            <p:ph type="subTitle" idx="1"/>
          </p:nvPr>
        </p:nvSpPr>
        <p:spPr>
          <a:xfrm>
            <a:off x="3509192" y="6265660"/>
            <a:ext cx="12502810" cy="2354718"/>
          </a:xfrm>
        </p:spPr>
        <p:txBody>
          <a:bodyPr/>
          <a:lstStyle/>
          <a:p>
            <a:pPr algn="r"/>
            <a:r>
              <a:rPr lang="en-US" dirty="0"/>
              <a:t>Universiteit Gent</a:t>
            </a:r>
          </a:p>
          <a:p>
            <a:pPr algn="r"/>
            <a:r>
              <a:rPr lang="en-US" dirty="0"/>
              <a:t>Bernard de </a:t>
            </a:r>
            <a:r>
              <a:rPr lang="en-US" dirty="0" err="1"/>
              <a:t>Clerck</a:t>
            </a:r>
            <a:endParaRPr lang="en-BE" dirty="0"/>
          </a:p>
        </p:txBody>
      </p:sp>
    </p:spTree>
    <p:extLst>
      <p:ext uri="{BB962C8B-B14F-4D97-AF65-F5344CB8AC3E}">
        <p14:creationId xmlns:p14="http://schemas.microsoft.com/office/powerpoint/2010/main" val="1848070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D6C43-FEEF-4314-A9D5-A92220EA1880}"/>
              </a:ext>
            </a:extLst>
          </p:cNvPr>
          <p:cNvSpPr>
            <a:spLocks noGrp="1"/>
          </p:cNvSpPr>
          <p:nvPr>
            <p:ph type="title"/>
          </p:nvPr>
        </p:nvSpPr>
        <p:spPr/>
        <p:txBody>
          <a:bodyPr/>
          <a:lstStyle/>
          <a:p>
            <a:r>
              <a:rPr lang="en-US" dirty="0"/>
              <a:t>Taal in online </a:t>
            </a:r>
            <a:r>
              <a:rPr lang="en-US" dirty="0" err="1"/>
              <a:t>omgevingen</a:t>
            </a:r>
            <a:endParaRPr lang="en-BE" dirty="0"/>
          </a:p>
        </p:txBody>
      </p:sp>
      <p:sp>
        <p:nvSpPr>
          <p:cNvPr id="3" name="Content Placeholder 2">
            <a:extLst>
              <a:ext uri="{FF2B5EF4-FFF2-40B4-BE49-F238E27FC236}">
                <a16:creationId xmlns:a16="http://schemas.microsoft.com/office/drawing/2014/main" id="{FAD53E59-1486-4E64-ACBD-CDFF698EE4F3}"/>
              </a:ext>
            </a:extLst>
          </p:cNvPr>
          <p:cNvSpPr>
            <a:spLocks noGrp="1"/>
          </p:cNvSpPr>
          <p:nvPr>
            <p:ph idx="1"/>
          </p:nvPr>
        </p:nvSpPr>
        <p:spPr/>
        <p:txBody>
          <a:bodyPr>
            <a:normAutofit/>
          </a:bodyPr>
          <a:lstStyle/>
          <a:p>
            <a:endParaRPr lang="en-US" sz="5120" dirty="0"/>
          </a:p>
          <a:p>
            <a:r>
              <a:rPr lang="en-US" sz="5120" dirty="0" err="1"/>
              <a:t>Fouten</a:t>
            </a:r>
            <a:endParaRPr lang="en-US" sz="5120" dirty="0"/>
          </a:p>
          <a:p>
            <a:r>
              <a:rPr lang="en-US" sz="5120" b="1" dirty="0" err="1"/>
              <a:t>Tussentaal</a:t>
            </a:r>
            <a:r>
              <a:rPr lang="en-US" sz="5120" b="1" dirty="0"/>
              <a:t> </a:t>
            </a:r>
            <a:r>
              <a:rPr lang="en-US" sz="5120" b="1" dirty="0" err="1"/>
              <a:t>als</a:t>
            </a:r>
            <a:r>
              <a:rPr lang="en-US" sz="5120" b="1" dirty="0"/>
              <a:t> </a:t>
            </a:r>
            <a:r>
              <a:rPr lang="en-US" sz="5120" b="1" dirty="0" err="1"/>
              <a:t>Vlaams</a:t>
            </a:r>
            <a:r>
              <a:rPr lang="en-US" sz="5120" b="1" dirty="0"/>
              <a:t> </a:t>
            </a:r>
            <a:r>
              <a:rPr lang="en-US" sz="5120" b="1" dirty="0" err="1"/>
              <a:t>fenomeen</a:t>
            </a:r>
            <a:endParaRPr lang="en-US" sz="5120" b="1" dirty="0"/>
          </a:p>
          <a:p>
            <a:r>
              <a:rPr lang="en-US" sz="5120" dirty="0"/>
              <a:t>Netspeak</a:t>
            </a:r>
          </a:p>
        </p:txBody>
      </p:sp>
    </p:spTree>
    <p:extLst>
      <p:ext uri="{BB962C8B-B14F-4D97-AF65-F5344CB8AC3E}">
        <p14:creationId xmlns:p14="http://schemas.microsoft.com/office/powerpoint/2010/main" val="2391288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p:cNvSpPr txBox="1"/>
          <p:nvPr/>
        </p:nvSpPr>
        <p:spPr>
          <a:xfrm>
            <a:off x="2767120" y="1732168"/>
            <a:ext cx="3011220" cy="664669"/>
          </a:xfrm>
          <a:prstGeom prst="rect">
            <a:avLst/>
          </a:prstGeom>
          <a:noFill/>
        </p:spPr>
        <p:txBody>
          <a:bodyPr wrap="square" rtlCol="0">
            <a:spAutoFit/>
          </a:bodyPr>
          <a:lstStyle/>
          <a:p>
            <a:pPr>
              <a:lnSpc>
                <a:spcPct val="120000"/>
              </a:lnSpc>
            </a:pPr>
            <a:r>
              <a:rPr lang="nl-BE" sz="3413" dirty="0">
                <a:solidFill>
                  <a:schemeClr val="bg1"/>
                </a:solidFill>
                <a:latin typeface="+mj-lt"/>
              </a:rPr>
              <a:t>Standaardtaal</a:t>
            </a:r>
            <a:endParaRPr lang="nl-BE" sz="3413" dirty="0">
              <a:latin typeface="+mj-lt"/>
            </a:endParaRPr>
          </a:p>
        </p:txBody>
      </p:sp>
      <p:sp>
        <p:nvSpPr>
          <p:cNvPr id="11" name="Rechthoek 10"/>
          <p:cNvSpPr/>
          <p:nvPr/>
        </p:nvSpPr>
        <p:spPr>
          <a:xfrm>
            <a:off x="7511778" y="2135356"/>
            <a:ext cx="9076640" cy="5631029"/>
          </a:xfrm>
          <a:prstGeom prst="rect">
            <a:avLst/>
          </a:prstGeom>
        </p:spPr>
        <p:txBody>
          <a:bodyPr wrap="square">
            <a:spAutoFit/>
          </a:bodyPr>
          <a:lstStyle/>
          <a:p>
            <a:pPr marL="487612" indent="-487612">
              <a:buFont typeface="Arial" panose="020B0604020202020204" pitchFamily="34" charset="0"/>
              <a:buChar char="•"/>
              <a:defRPr/>
            </a:pPr>
            <a:r>
              <a:rPr lang="nl-NL" sz="3599" kern="0" dirty="0">
                <a:latin typeface="+mj-lt"/>
                <a:cs typeface="Arial" panose="020B0604020202020204" pitchFamily="34" charset="0"/>
                <a:sym typeface="Wingdings" pitchFamily="2" charset="2"/>
              </a:rPr>
              <a:t>Tussentaal is een specifiek Vlaamse taalvariëteit die zich </a:t>
            </a:r>
            <a:r>
              <a:rPr lang="nl-NL" sz="3599" i="1" kern="0" dirty="0">
                <a:latin typeface="+mj-lt"/>
                <a:cs typeface="Arial" panose="020B0604020202020204" pitchFamily="34" charset="0"/>
                <a:sym typeface="Wingdings" pitchFamily="2" charset="2"/>
              </a:rPr>
              <a:t>tussen</a:t>
            </a:r>
            <a:r>
              <a:rPr lang="nl-NL" sz="3599" kern="0" dirty="0">
                <a:latin typeface="+mj-lt"/>
                <a:cs typeface="Arial" panose="020B0604020202020204" pitchFamily="34" charset="0"/>
                <a:sym typeface="Wingdings" pitchFamily="2" charset="2"/>
              </a:rPr>
              <a:t> het Belgische Standaardnederlands en de Vlaamse dialecten bevindt; het is m.a.w. een </a:t>
            </a:r>
            <a:r>
              <a:rPr lang="nl-NL" sz="3599" b="1" kern="0" dirty="0">
                <a:latin typeface="+mj-lt"/>
                <a:cs typeface="Arial" panose="020B0604020202020204" pitchFamily="34" charset="0"/>
                <a:sym typeface="Wingdings" pitchFamily="2" charset="2"/>
              </a:rPr>
              <a:t>mengvorm van standaardtaal en dialect</a:t>
            </a:r>
            <a:r>
              <a:rPr lang="nl-NL" sz="3599" kern="0" dirty="0">
                <a:latin typeface="+mj-lt"/>
                <a:cs typeface="Arial" panose="020B0604020202020204" pitchFamily="34" charset="0"/>
                <a:sym typeface="Wingdings" pitchFamily="2" charset="2"/>
              </a:rPr>
              <a:t>.</a:t>
            </a:r>
          </a:p>
          <a:p>
            <a:pPr marL="487612" indent="-487612">
              <a:buFont typeface="Arial" panose="020B0604020202020204" pitchFamily="34" charset="0"/>
              <a:buChar char="•"/>
              <a:defRPr/>
            </a:pPr>
            <a:endParaRPr lang="nl-NL" sz="3599" kern="0" dirty="0">
              <a:latin typeface="+mj-lt"/>
              <a:cs typeface="Arial" panose="020B0604020202020204" pitchFamily="34" charset="0"/>
              <a:sym typeface="Wingdings" pitchFamily="2" charset="2"/>
            </a:endParaRPr>
          </a:p>
          <a:p>
            <a:pPr marL="487612" indent="-487612">
              <a:buFont typeface="Arial" panose="020B0604020202020204" pitchFamily="34" charset="0"/>
              <a:buChar char="•"/>
              <a:defRPr/>
            </a:pPr>
            <a:r>
              <a:rPr lang="nl-NL" sz="3599" kern="0" dirty="0">
                <a:latin typeface="+mj-lt"/>
                <a:cs typeface="Arial" panose="020B0604020202020204" pitchFamily="34" charset="0"/>
                <a:sym typeface="Wingdings" pitchFamily="2" charset="2"/>
              </a:rPr>
              <a:t>Synoniemen: </a:t>
            </a:r>
            <a:r>
              <a:rPr lang="nl-NL" sz="3599" i="1" kern="0" dirty="0" err="1">
                <a:latin typeface="+mj-lt"/>
                <a:cs typeface="Arial" panose="020B0604020202020204" pitchFamily="34" charset="0"/>
                <a:sym typeface="Wingdings" pitchFamily="2" charset="2"/>
              </a:rPr>
              <a:t>Soapvlaams</a:t>
            </a:r>
            <a:r>
              <a:rPr lang="nl-NL" sz="3599" kern="0" dirty="0">
                <a:latin typeface="+mj-lt"/>
                <a:cs typeface="Arial" panose="020B0604020202020204" pitchFamily="34" charset="0"/>
                <a:sym typeface="Wingdings" pitchFamily="2" charset="2"/>
              </a:rPr>
              <a:t>, </a:t>
            </a:r>
            <a:r>
              <a:rPr lang="nl-NL" sz="3599" i="1" kern="0" dirty="0">
                <a:latin typeface="+mj-lt"/>
                <a:cs typeface="Arial" panose="020B0604020202020204" pitchFamily="34" charset="0"/>
                <a:sym typeface="Wingdings" pitchFamily="2" charset="2"/>
              </a:rPr>
              <a:t>Schoon Vlaams</a:t>
            </a:r>
            <a:r>
              <a:rPr lang="nl-NL" sz="3599" kern="0" dirty="0">
                <a:latin typeface="+mj-lt"/>
                <a:cs typeface="Arial" panose="020B0604020202020204" pitchFamily="34" charset="0"/>
                <a:sym typeface="Wingdings" pitchFamily="2" charset="2"/>
              </a:rPr>
              <a:t>, </a:t>
            </a:r>
            <a:r>
              <a:rPr lang="nl-NL" sz="3599" i="1" kern="0" dirty="0" err="1">
                <a:latin typeface="+mj-lt"/>
                <a:cs typeface="Arial" panose="020B0604020202020204" pitchFamily="34" charset="0"/>
                <a:sym typeface="Wingdings" pitchFamily="2" charset="2"/>
              </a:rPr>
              <a:t>Verkavelingsvlaams</a:t>
            </a:r>
            <a:r>
              <a:rPr lang="nl-NL" sz="3599" kern="0" dirty="0">
                <a:latin typeface="+mj-lt"/>
                <a:cs typeface="Arial" panose="020B0604020202020204" pitchFamily="34" charset="0"/>
                <a:sym typeface="Wingdings" pitchFamily="2" charset="2"/>
              </a:rPr>
              <a:t>, </a:t>
            </a:r>
            <a:r>
              <a:rPr lang="nl-NL" sz="3599" i="1" kern="0" dirty="0">
                <a:latin typeface="+mj-lt"/>
                <a:cs typeface="Arial" panose="020B0604020202020204" pitchFamily="34" charset="0"/>
                <a:sym typeface="Wingdings" pitchFamily="2" charset="2"/>
              </a:rPr>
              <a:t>omgangstaal in Vlaanderen. </a:t>
            </a:r>
          </a:p>
        </p:txBody>
      </p:sp>
      <p:sp>
        <p:nvSpPr>
          <p:cNvPr id="3" name="Titel 2"/>
          <p:cNvSpPr>
            <a:spLocks noGrp="1"/>
          </p:cNvSpPr>
          <p:nvPr>
            <p:ph type="title"/>
          </p:nvPr>
        </p:nvSpPr>
        <p:spPr/>
        <p:txBody>
          <a:bodyPr/>
          <a:lstStyle/>
          <a:p>
            <a:r>
              <a:rPr lang="nl-BE" dirty="0"/>
              <a:t>tussentaal </a:t>
            </a:r>
          </a:p>
        </p:txBody>
      </p:sp>
      <p:sp>
        <p:nvSpPr>
          <p:cNvPr id="12" name="Tijdelijke aanduiding voor dianummer 11"/>
          <p:cNvSpPr>
            <a:spLocks noGrp="1"/>
          </p:cNvSpPr>
          <p:nvPr>
            <p:ph type="sldNum" sz="quarter" idx="12"/>
          </p:nvPr>
        </p:nvSpPr>
        <p:spPr/>
        <p:txBody>
          <a:bodyPr/>
          <a:lstStyle/>
          <a:p>
            <a:fld id="{7AE184E0-0BD4-4705-A12B-9B71DDE63301}" type="slidenum">
              <a:rPr lang="nl-BE" noProof="0" smtClean="0">
                <a:latin typeface="+mj-lt"/>
              </a:rPr>
              <a:t>21</a:t>
            </a:fld>
            <a:endParaRPr lang="nl-BE" noProof="0" dirty="0">
              <a:latin typeface="+mj-lt"/>
            </a:endParaRPr>
          </a:p>
        </p:txBody>
      </p:sp>
      <p:sp>
        <p:nvSpPr>
          <p:cNvPr id="13" name="Tekstvak 9">
            <a:extLst>
              <a:ext uri="{FF2B5EF4-FFF2-40B4-BE49-F238E27FC236}">
                <a16:creationId xmlns:a16="http://schemas.microsoft.com/office/drawing/2014/main" id="{D40DCABB-DAA2-47F2-B252-6DF330CC83F9}"/>
              </a:ext>
            </a:extLst>
          </p:cNvPr>
          <p:cNvSpPr txBox="1"/>
          <p:nvPr/>
        </p:nvSpPr>
        <p:spPr>
          <a:xfrm>
            <a:off x="3342345" y="5055448"/>
            <a:ext cx="2646429" cy="688522"/>
          </a:xfrm>
          <a:prstGeom prst="rect">
            <a:avLst/>
          </a:prstGeom>
          <a:noFill/>
        </p:spPr>
        <p:txBody>
          <a:bodyPr wrap="square" rtlCol="0">
            <a:spAutoFit/>
          </a:bodyPr>
          <a:lstStyle/>
          <a:p>
            <a:pPr>
              <a:lnSpc>
                <a:spcPct val="120000"/>
              </a:lnSpc>
            </a:pPr>
            <a:r>
              <a:rPr lang="nl-BE" sz="3555" dirty="0">
                <a:solidFill>
                  <a:schemeClr val="bg1"/>
                </a:solidFill>
                <a:latin typeface="+mj-lt"/>
              </a:rPr>
              <a:t>Tussentaal</a:t>
            </a:r>
          </a:p>
        </p:txBody>
      </p:sp>
      <p:sp>
        <p:nvSpPr>
          <p:cNvPr id="14" name="Tekstvak 9">
            <a:extLst>
              <a:ext uri="{FF2B5EF4-FFF2-40B4-BE49-F238E27FC236}">
                <a16:creationId xmlns:a16="http://schemas.microsoft.com/office/drawing/2014/main" id="{A0022C67-B080-44D7-BB25-F3CE3F4B2342}"/>
              </a:ext>
            </a:extLst>
          </p:cNvPr>
          <p:cNvSpPr txBox="1"/>
          <p:nvPr/>
        </p:nvSpPr>
        <p:spPr>
          <a:xfrm>
            <a:off x="3220432" y="7638902"/>
            <a:ext cx="2646429" cy="688522"/>
          </a:xfrm>
          <a:prstGeom prst="rect">
            <a:avLst/>
          </a:prstGeom>
          <a:noFill/>
        </p:spPr>
        <p:txBody>
          <a:bodyPr wrap="square" rtlCol="0">
            <a:spAutoFit/>
          </a:bodyPr>
          <a:lstStyle/>
          <a:p>
            <a:pPr>
              <a:lnSpc>
                <a:spcPct val="120000"/>
              </a:lnSpc>
            </a:pPr>
            <a:r>
              <a:rPr lang="nl-BE" sz="3555" dirty="0">
                <a:solidFill>
                  <a:schemeClr val="bg1"/>
                </a:solidFill>
                <a:latin typeface="+mj-lt"/>
              </a:rPr>
              <a:t>Dialecten</a:t>
            </a:r>
          </a:p>
        </p:txBody>
      </p:sp>
      <p:sp>
        <p:nvSpPr>
          <p:cNvPr id="15" name="Ovaal 14">
            <a:extLst>
              <a:ext uri="{FF2B5EF4-FFF2-40B4-BE49-F238E27FC236}">
                <a16:creationId xmlns:a16="http://schemas.microsoft.com/office/drawing/2014/main" id="{3443AD65-921E-7345-E853-22889B1E7B1A}"/>
              </a:ext>
            </a:extLst>
          </p:cNvPr>
          <p:cNvSpPr/>
          <p:nvPr/>
        </p:nvSpPr>
        <p:spPr>
          <a:xfrm>
            <a:off x="2789509" y="6866628"/>
            <a:ext cx="4680000" cy="1116000"/>
          </a:xfrm>
          <a:prstGeom prst="ellipse">
            <a:avLst/>
          </a:prstGeom>
          <a:solidFill>
            <a:schemeClr val="bg1">
              <a:lumMod val="50000"/>
            </a:schemeClr>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mj-lt"/>
              <a:cs typeface="Calibri Light" panose="020F0302020204030204" pitchFamily="34" charset="0"/>
            </a:endParaRPr>
          </a:p>
        </p:txBody>
      </p:sp>
      <p:sp>
        <p:nvSpPr>
          <p:cNvPr id="16" name="Gelijkbenige driehoek 15">
            <a:extLst>
              <a:ext uri="{FF2B5EF4-FFF2-40B4-BE49-F238E27FC236}">
                <a16:creationId xmlns:a16="http://schemas.microsoft.com/office/drawing/2014/main" id="{1145C222-0FC5-70B0-8FD1-841BF3DEDDB4}"/>
              </a:ext>
            </a:extLst>
          </p:cNvPr>
          <p:cNvSpPr/>
          <p:nvPr/>
        </p:nvSpPr>
        <p:spPr>
          <a:xfrm>
            <a:off x="2789509" y="2744628"/>
            <a:ext cx="4680000" cy="4680000"/>
          </a:xfrm>
          <a:prstGeom prst="triangle">
            <a:avLst/>
          </a:pr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mj-lt"/>
              <a:cs typeface="Calibri Light" panose="020F0302020204030204" pitchFamily="34" charset="0"/>
            </a:endParaRPr>
          </a:p>
        </p:txBody>
      </p:sp>
      <p:sp>
        <p:nvSpPr>
          <p:cNvPr id="17" name="Tekstvak 16">
            <a:extLst>
              <a:ext uri="{FF2B5EF4-FFF2-40B4-BE49-F238E27FC236}">
                <a16:creationId xmlns:a16="http://schemas.microsoft.com/office/drawing/2014/main" id="{2B285944-794B-2194-74C9-AE5B7AF2284A}"/>
              </a:ext>
            </a:extLst>
          </p:cNvPr>
          <p:cNvSpPr txBox="1"/>
          <p:nvPr/>
        </p:nvSpPr>
        <p:spPr>
          <a:xfrm>
            <a:off x="277976" y="2465442"/>
            <a:ext cx="3274004" cy="949171"/>
          </a:xfrm>
          <a:prstGeom prst="rect">
            <a:avLst/>
          </a:prstGeom>
          <a:noFill/>
        </p:spPr>
        <p:txBody>
          <a:bodyPr wrap="square" rtlCol="0">
            <a:spAutoFit/>
          </a:bodyPr>
          <a:lstStyle/>
          <a:p>
            <a:pPr algn="ctr">
              <a:lnSpc>
                <a:spcPct val="120000"/>
              </a:lnSpc>
            </a:pPr>
            <a:r>
              <a:rPr lang="nl-NL" sz="2400" dirty="0">
                <a:latin typeface="+mj-lt"/>
                <a:cs typeface="Calibri Light" panose="020F0302020204030204" pitchFamily="34" charset="0"/>
              </a:rPr>
              <a:t>Belgisch Standaardnederlands</a:t>
            </a:r>
            <a:endParaRPr lang="nl-BE" sz="2400" dirty="0">
              <a:latin typeface="+mj-lt"/>
              <a:cs typeface="Calibri Light" panose="020F0302020204030204" pitchFamily="34" charset="0"/>
            </a:endParaRPr>
          </a:p>
        </p:txBody>
      </p:sp>
      <p:sp>
        <p:nvSpPr>
          <p:cNvPr id="18" name="Tekstvak 17">
            <a:extLst>
              <a:ext uri="{FF2B5EF4-FFF2-40B4-BE49-F238E27FC236}">
                <a16:creationId xmlns:a16="http://schemas.microsoft.com/office/drawing/2014/main" id="{56F0AEFC-98AE-4905-B044-FC16A4E9BFAE}"/>
              </a:ext>
            </a:extLst>
          </p:cNvPr>
          <p:cNvSpPr txBox="1"/>
          <p:nvPr/>
        </p:nvSpPr>
        <p:spPr>
          <a:xfrm>
            <a:off x="190532" y="4681360"/>
            <a:ext cx="3448891" cy="461665"/>
          </a:xfrm>
          <a:prstGeom prst="rect">
            <a:avLst/>
          </a:prstGeom>
          <a:noFill/>
        </p:spPr>
        <p:txBody>
          <a:bodyPr wrap="square" rtlCol="0">
            <a:spAutoFit/>
          </a:bodyPr>
          <a:lstStyle/>
          <a:p>
            <a:pPr algn="ctr"/>
            <a:r>
              <a:rPr lang="nl-NL" sz="2400" dirty="0">
                <a:latin typeface="+mj-lt"/>
                <a:cs typeface="Calibri Light" panose="020F0302020204030204" pitchFamily="34" charset="0"/>
              </a:rPr>
              <a:t>tussentaal</a:t>
            </a:r>
            <a:endParaRPr lang="nl-BE" sz="2400" dirty="0">
              <a:latin typeface="+mj-lt"/>
              <a:cs typeface="Calibri Light" panose="020F0302020204030204" pitchFamily="34" charset="0"/>
            </a:endParaRPr>
          </a:p>
        </p:txBody>
      </p:sp>
      <p:sp>
        <p:nvSpPr>
          <p:cNvPr id="19" name="Tekstvak 18">
            <a:extLst>
              <a:ext uri="{FF2B5EF4-FFF2-40B4-BE49-F238E27FC236}">
                <a16:creationId xmlns:a16="http://schemas.microsoft.com/office/drawing/2014/main" id="{EC8C887C-E391-A3D5-87DF-BEA43244C176}"/>
              </a:ext>
            </a:extLst>
          </p:cNvPr>
          <p:cNvSpPr txBox="1"/>
          <p:nvPr/>
        </p:nvSpPr>
        <p:spPr>
          <a:xfrm>
            <a:off x="1155796" y="7229099"/>
            <a:ext cx="1418978" cy="494751"/>
          </a:xfrm>
          <a:prstGeom prst="rect">
            <a:avLst/>
          </a:prstGeom>
          <a:noFill/>
        </p:spPr>
        <p:txBody>
          <a:bodyPr wrap="none" rtlCol="0">
            <a:spAutoFit/>
          </a:bodyPr>
          <a:lstStyle/>
          <a:p>
            <a:pPr>
              <a:lnSpc>
                <a:spcPct val="120000"/>
              </a:lnSpc>
            </a:pPr>
            <a:r>
              <a:rPr lang="nl-NL" sz="2400" dirty="0">
                <a:latin typeface="+mj-lt"/>
                <a:cs typeface="Calibri Light" panose="020F0302020204030204" pitchFamily="34" charset="0"/>
              </a:rPr>
              <a:t>dialecten</a:t>
            </a:r>
            <a:endParaRPr lang="nl-BE" sz="2400" dirty="0">
              <a:latin typeface="+mj-lt"/>
              <a:cs typeface="Calibri Light" panose="020F0302020204030204" pitchFamily="34" charset="0"/>
            </a:endParaRPr>
          </a:p>
        </p:txBody>
      </p:sp>
    </p:spTree>
    <p:extLst>
      <p:ext uri="{BB962C8B-B14F-4D97-AF65-F5344CB8AC3E}">
        <p14:creationId xmlns:p14="http://schemas.microsoft.com/office/powerpoint/2010/main" val="221274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CB36B-3596-9253-68ED-1BBCE533C244}"/>
              </a:ext>
            </a:extLst>
          </p:cNvPr>
          <p:cNvSpPr>
            <a:spLocks noGrp="1"/>
          </p:cNvSpPr>
          <p:nvPr>
            <p:ph type="title"/>
          </p:nvPr>
        </p:nvSpPr>
        <p:spPr/>
        <p:txBody>
          <a:bodyPr/>
          <a:lstStyle/>
          <a:p>
            <a:endParaRPr lang="en-BE"/>
          </a:p>
        </p:txBody>
      </p:sp>
      <p:sp>
        <p:nvSpPr>
          <p:cNvPr id="3" name="Content Placeholder 2">
            <a:extLst>
              <a:ext uri="{FF2B5EF4-FFF2-40B4-BE49-F238E27FC236}">
                <a16:creationId xmlns:a16="http://schemas.microsoft.com/office/drawing/2014/main" id="{0854B5FC-F172-E328-A5CE-894D64C2723D}"/>
              </a:ext>
            </a:extLst>
          </p:cNvPr>
          <p:cNvSpPr>
            <a:spLocks noGrp="1"/>
          </p:cNvSpPr>
          <p:nvPr>
            <p:ph idx="1"/>
          </p:nvPr>
        </p:nvSpPr>
        <p:spPr/>
        <p:txBody>
          <a:bodyPr/>
          <a:lstStyle/>
          <a:p>
            <a:endParaRPr lang="en-BE" dirty="0"/>
          </a:p>
        </p:txBody>
      </p:sp>
      <p:sp>
        <p:nvSpPr>
          <p:cNvPr id="4" name="Slide Number Placeholder 3">
            <a:extLst>
              <a:ext uri="{FF2B5EF4-FFF2-40B4-BE49-F238E27FC236}">
                <a16:creationId xmlns:a16="http://schemas.microsoft.com/office/drawing/2014/main" id="{8BBB6853-8455-6F3D-1688-4EE720BE0AE6}"/>
              </a:ext>
            </a:extLst>
          </p:cNvPr>
          <p:cNvSpPr>
            <a:spLocks noGrp="1"/>
          </p:cNvSpPr>
          <p:nvPr>
            <p:ph type="sldNum" sz="quarter" idx="12"/>
          </p:nvPr>
        </p:nvSpPr>
        <p:spPr/>
        <p:txBody>
          <a:bodyPr/>
          <a:lstStyle/>
          <a:p>
            <a:fld id="{7AE184E0-0BD4-4705-A12B-9B71DDE63301}" type="slidenum">
              <a:rPr lang="nl-BE" noProof="0" smtClean="0"/>
              <a:t>22</a:t>
            </a:fld>
            <a:endParaRPr lang="nl-BE" noProof="0" dirty="0"/>
          </a:p>
        </p:txBody>
      </p:sp>
      <p:pic>
        <p:nvPicPr>
          <p:cNvPr id="1026" name="Picture 2" descr="Tussentaal op de radio: het experiment van Hautekiet | Radio 1">
            <a:extLst>
              <a:ext uri="{FF2B5EF4-FFF2-40B4-BE49-F238E27FC236}">
                <a16:creationId xmlns:a16="http://schemas.microsoft.com/office/drawing/2014/main" id="{87B9A4E5-6BC0-FCE2-6A2B-69C23FC90E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845" y="1115694"/>
            <a:ext cx="12918989" cy="7532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433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Attitudes over tussentaal: </a:t>
            </a:r>
            <a:r>
              <a:rPr lang="en-GB" dirty="0" err="1"/>
              <a:t>gestigmatiseerde</a:t>
            </a:r>
            <a:r>
              <a:rPr lang="en-GB" dirty="0"/>
              <a:t> </a:t>
            </a:r>
            <a:r>
              <a:rPr lang="en-GB" dirty="0" err="1"/>
              <a:t>variëteit</a:t>
            </a:r>
            <a:endParaRPr lang="nl-BE" dirty="0"/>
          </a:p>
        </p:txBody>
      </p:sp>
      <p:sp>
        <p:nvSpPr>
          <p:cNvPr id="4" name="Tijdelijke aanduiding voor inhoud 3">
            <a:extLst>
              <a:ext uri="{FF2B5EF4-FFF2-40B4-BE49-F238E27FC236}">
                <a16:creationId xmlns:a16="http://schemas.microsoft.com/office/drawing/2014/main" id="{91684824-65B7-015D-AD52-CE5B7BB3D395}"/>
              </a:ext>
            </a:extLst>
          </p:cNvPr>
          <p:cNvSpPr>
            <a:spLocks noGrp="1"/>
          </p:cNvSpPr>
          <p:nvPr>
            <p:ph idx="1"/>
          </p:nvPr>
        </p:nvSpPr>
        <p:spPr/>
        <p:txBody>
          <a:bodyPr/>
          <a:lstStyle/>
          <a:p>
            <a:endParaRPr lang="nl-BE"/>
          </a:p>
        </p:txBody>
      </p:sp>
      <p:sp>
        <p:nvSpPr>
          <p:cNvPr id="5" name="Tekstvak 4"/>
          <p:cNvSpPr txBox="1"/>
          <p:nvPr/>
        </p:nvSpPr>
        <p:spPr>
          <a:xfrm>
            <a:off x="830598" y="3163842"/>
            <a:ext cx="4902168" cy="2308717"/>
          </a:xfrm>
          <a:prstGeom prst="wedgeRoundRectCallout">
            <a:avLst/>
          </a:prstGeom>
          <a:noFill/>
          <a:ln w="28575">
            <a:solidFill>
              <a:schemeClr val="tx2"/>
            </a:solidFill>
          </a:ln>
        </p:spPr>
        <p:txBody>
          <a:bodyPr wrap="square" rtlCol="0">
            <a:spAutoFit/>
          </a:bodyPr>
          <a:lstStyle/>
          <a:p>
            <a:pPr algn="ctr">
              <a:lnSpc>
                <a:spcPct val="120000"/>
              </a:lnSpc>
            </a:pPr>
            <a:r>
              <a:rPr lang="nl-BE" sz="5400" dirty="0"/>
              <a:t>hamburgertaal</a:t>
            </a:r>
            <a:endParaRPr lang="nl-BE" sz="3599" dirty="0"/>
          </a:p>
        </p:txBody>
      </p:sp>
      <p:sp>
        <p:nvSpPr>
          <p:cNvPr id="6" name="Tekstvak 5"/>
          <p:cNvSpPr txBox="1"/>
          <p:nvPr/>
        </p:nvSpPr>
        <p:spPr>
          <a:xfrm>
            <a:off x="3780592" y="6222308"/>
            <a:ext cx="4902168" cy="1205436"/>
          </a:xfrm>
          <a:prstGeom prst="wedgeRoundRectCallout">
            <a:avLst/>
          </a:prstGeom>
          <a:noFill/>
          <a:ln w="28575">
            <a:solidFill>
              <a:schemeClr val="tx2"/>
            </a:solidFill>
          </a:ln>
        </p:spPr>
        <p:txBody>
          <a:bodyPr wrap="square" rtlCol="0">
            <a:spAutoFit/>
          </a:bodyPr>
          <a:lstStyle/>
          <a:p>
            <a:pPr algn="ctr">
              <a:lnSpc>
                <a:spcPct val="120000"/>
              </a:lnSpc>
            </a:pPr>
            <a:r>
              <a:rPr lang="nl-BE" sz="5400" dirty="0"/>
              <a:t>lui Vlaams</a:t>
            </a:r>
            <a:endParaRPr lang="nl-BE" sz="3599" dirty="0"/>
          </a:p>
        </p:txBody>
      </p:sp>
      <p:sp>
        <p:nvSpPr>
          <p:cNvPr id="7" name="Tekstvak 6"/>
          <p:cNvSpPr txBox="1"/>
          <p:nvPr/>
        </p:nvSpPr>
        <p:spPr>
          <a:xfrm>
            <a:off x="8244989" y="2793910"/>
            <a:ext cx="4902168" cy="1205436"/>
          </a:xfrm>
          <a:prstGeom prst="wedgeRoundRectCallout">
            <a:avLst/>
          </a:prstGeom>
          <a:noFill/>
          <a:ln w="28575">
            <a:solidFill>
              <a:schemeClr val="tx2"/>
            </a:solidFill>
          </a:ln>
        </p:spPr>
        <p:txBody>
          <a:bodyPr wrap="square" rtlCol="0">
            <a:spAutoFit/>
          </a:bodyPr>
          <a:lstStyle/>
          <a:p>
            <a:pPr algn="ctr">
              <a:lnSpc>
                <a:spcPct val="120000"/>
              </a:lnSpc>
            </a:pPr>
            <a:r>
              <a:rPr lang="nl-BE" sz="5400" dirty="0"/>
              <a:t>sloddertaal</a:t>
            </a:r>
            <a:endParaRPr lang="nl-BE" sz="3599" dirty="0"/>
          </a:p>
        </p:txBody>
      </p:sp>
      <p:sp>
        <p:nvSpPr>
          <p:cNvPr id="8" name="Tekstvak 7"/>
          <p:cNvSpPr txBox="1"/>
          <p:nvPr/>
        </p:nvSpPr>
        <p:spPr>
          <a:xfrm>
            <a:off x="11726532" y="5413252"/>
            <a:ext cx="4902168" cy="1205436"/>
          </a:xfrm>
          <a:prstGeom prst="wedgeRoundRectCallout">
            <a:avLst/>
          </a:prstGeom>
          <a:noFill/>
          <a:ln w="28575">
            <a:solidFill>
              <a:schemeClr val="tx2"/>
            </a:solidFill>
          </a:ln>
        </p:spPr>
        <p:txBody>
          <a:bodyPr wrap="square" rtlCol="0">
            <a:spAutoFit/>
          </a:bodyPr>
          <a:lstStyle/>
          <a:p>
            <a:pPr algn="ctr">
              <a:lnSpc>
                <a:spcPct val="120000"/>
              </a:lnSpc>
            </a:pPr>
            <a:r>
              <a:rPr lang="nl-BE" sz="5400" dirty="0"/>
              <a:t>nepdialect</a:t>
            </a:r>
            <a:endParaRPr lang="nl-BE" sz="3599" dirty="0"/>
          </a:p>
        </p:txBody>
      </p:sp>
      <p:sp>
        <p:nvSpPr>
          <p:cNvPr id="9" name="Tekstvak 7">
            <a:extLst>
              <a:ext uri="{FF2B5EF4-FFF2-40B4-BE49-F238E27FC236}">
                <a16:creationId xmlns:a16="http://schemas.microsoft.com/office/drawing/2014/main" id="{F895208E-B310-0EA1-35D9-A58B0C986216}"/>
              </a:ext>
            </a:extLst>
          </p:cNvPr>
          <p:cNvSpPr txBox="1"/>
          <p:nvPr/>
        </p:nvSpPr>
        <p:spPr>
          <a:xfrm>
            <a:off x="9566656" y="7354172"/>
            <a:ext cx="4902168" cy="1104062"/>
          </a:xfrm>
          <a:prstGeom prst="wedgeRoundRectCallout">
            <a:avLst/>
          </a:prstGeom>
          <a:noFill/>
          <a:ln w="28575">
            <a:solidFill>
              <a:schemeClr val="tx2"/>
            </a:solidFill>
          </a:ln>
        </p:spPr>
        <p:txBody>
          <a:bodyPr wrap="square" rtlCol="0">
            <a:spAutoFit/>
          </a:bodyPr>
          <a:lstStyle/>
          <a:p>
            <a:pPr algn="ctr">
              <a:lnSpc>
                <a:spcPct val="120000"/>
              </a:lnSpc>
            </a:pPr>
            <a:r>
              <a:rPr lang="nl-BE" sz="5400" dirty="0"/>
              <a:t>plat</a:t>
            </a:r>
            <a:endParaRPr lang="nl-BE" sz="3599" dirty="0"/>
          </a:p>
        </p:txBody>
      </p:sp>
    </p:spTree>
    <p:extLst>
      <p:ext uri="{BB962C8B-B14F-4D97-AF65-F5344CB8AC3E}">
        <p14:creationId xmlns:p14="http://schemas.microsoft.com/office/powerpoint/2010/main" val="308869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attitudes over tussentaal: </a:t>
            </a:r>
            <a:r>
              <a:rPr lang="en-GB" dirty="0" err="1"/>
              <a:t>positieve</a:t>
            </a:r>
            <a:r>
              <a:rPr lang="en-GB" dirty="0"/>
              <a:t> </a:t>
            </a:r>
            <a:r>
              <a:rPr lang="en-GB" dirty="0" err="1"/>
              <a:t>aspecten</a:t>
            </a:r>
            <a:endParaRPr lang="nl-BE" dirty="0"/>
          </a:p>
        </p:txBody>
      </p:sp>
      <p:sp>
        <p:nvSpPr>
          <p:cNvPr id="5" name="Tekstvak 4"/>
          <p:cNvSpPr txBox="1"/>
          <p:nvPr/>
        </p:nvSpPr>
        <p:spPr>
          <a:xfrm>
            <a:off x="830597" y="3163842"/>
            <a:ext cx="5757771" cy="1205436"/>
          </a:xfrm>
          <a:prstGeom prst="wedgeRoundRectCallout">
            <a:avLst/>
          </a:prstGeom>
          <a:noFill/>
          <a:ln w="28575">
            <a:solidFill>
              <a:schemeClr val="tx2"/>
            </a:solidFill>
          </a:ln>
        </p:spPr>
        <p:txBody>
          <a:bodyPr wrap="square" rtlCol="0">
            <a:spAutoFit/>
          </a:bodyPr>
          <a:lstStyle/>
          <a:p>
            <a:pPr algn="ctr">
              <a:lnSpc>
                <a:spcPct val="120000"/>
              </a:lnSpc>
            </a:pPr>
            <a:r>
              <a:rPr lang="nl-BE" sz="5400" dirty="0"/>
              <a:t>samenhorigheid</a:t>
            </a:r>
            <a:endParaRPr lang="nl-BE" sz="3599" dirty="0"/>
          </a:p>
        </p:txBody>
      </p:sp>
      <p:sp>
        <p:nvSpPr>
          <p:cNvPr id="6" name="Tekstvak 5"/>
          <p:cNvSpPr txBox="1"/>
          <p:nvPr/>
        </p:nvSpPr>
        <p:spPr>
          <a:xfrm>
            <a:off x="3709482" y="5639692"/>
            <a:ext cx="4902168" cy="1205436"/>
          </a:xfrm>
          <a:prstGeom prst="wedgeRoundRectCallout">
            <a:avLst/>
          </a:prstGeom>
          <a:noFill/>
          <a:ln w="28575">
            <a:solidFill>
              <a:schemeClr val="tx2"/>
            </a:solidFill>
          </a:ln>
        </p:spPr>
        <p:txBody>
          <a:bodyPr wrap="square" rtlCol="0">
            <a:spAutoFit/>
          </a:bodyPr>
          <a:lstStyle/>
          <a:p>
            <a:pPr algn="ctr">
              <a:lnSpc>
                <a:spcPct val="120000"/>
              </a:lnSpc>
            </a:pPr>
            <a:r>
              <a:rPr lang="nl-BE" sz="5400" dirty="0"/>
              <a:t>creatief </a:t>
            </a:r>
            <a:endParaRPr lang="nl-BE" sz="3599" dirty="0"/>
          </a:p>
        </p:txBody>
      </p:sp>
      <p:sp>
        <p:nvSpPr>
          <p:cNvPr id="7" name="Tekstvak 6"/>
          <p:cNvSpPr txBox="1"/>
          <p:nvPr/>
        </p:nvSpPr>
        <p:spPr>
          <a:xfrm>
            <a:off x="8244989" y="2793910"/>
            <a:ext cx="4902168" cy="1205436"/>
          </a:xfrm>
          <a:prstGeom prst="wedgeRoundRectCallout">
            <a:avLst/>
          </a:prstGeom>
          <a:noFill/>
          <a:ln w="28575">
            <a:solidFill>
              <a:schemeClr val="tx2"/>
            </a:solidFill>
          </a:ln>
        </p:spPr>
        <p:txBody>
          <a:bodyPr wrap="square" rtlCol="0">
            <a:spAutoFit/>
          </a:bodyPr>
          <a:lstStyle/>
          <a:p>
            <a:pPr algn="ctr">
              <a:lnSpc>
                <a:spcPct val="120000"/>
              </a:lnSpc>
            </a:pPr>
            <a:r>
              <a:rPr lang="nl-BE" sz="5400" dirty="0"/>
              <a:t>dynamisch</a:t>
            </a:r>
            <a:endParaRPr lang="nl-BE" sz="3599" dirty="0"/>
          </a:p>
        </p:txBody>
      </p:sp>
      <p:sp>
        <p:nvSpPr>
          <p:cNvPr id="8" name="Tekstvak 7"/>
          <p:cNvSpPr txBox="1"/>
          <p:nvPr/>
        </p:nvSpPr>
        <p:spPr>
          <a:xfrm>
            <a:off x="11395456" y="5036974"/>
            <a:ext cx="4902168" cy="1205436"/>
          </a:xfrm>
          <a:prstGeom prst="wedgeRoundRectCallout">
            <a:avLst/>
          </a:prstGeom>
          <a:noFill/>
          <a:ln w="28575">
            <a:solidFill>
              <a:schemeClr val="tx2"/>
            </a:solidFill>
          </a:ln>
        </p:spPr>
        <p:txBody>
          <a:bodyPr wrap="square" rtlCol="0">
            <a:spAutoFit/>
          </a:bodyPr>
          <a:lstStyle/>
          <a:p>
            <a:pPr algn="ctr">
              <a:lnSpc>
                <a:spcPct val="120000"/>
              </a:lnSpc>
            </a:pPr>
            <a:r>
              <a:rPr lang="nl-BE" sz="5400" dirty="0"/>
              <a:t>cool</a:t>
            </a:r>
            <a:endParaRPr lang="nl-BE" sz="3599" dirty="0"/>
          </a:p>
        </p:txBody>
      </p:sp>
      <p:sp>
        <p:nvSpPr>
          <p:cNvPr id="9" name="Tekstvak 7">
            <a:extLst>
              <a:ext uri="{FF2B5EF4-FFF2-40B4-BE49-F238E27FC236}">
                <a16:creationId xmlns:a16="http://schemas.microsoft.com/office/drawing/2014/main" id="{D495530D-1B8D-4B5D-AFC5-0C67403ECB7A}"/>
              </a:ext>
            </a:extLst>
          </p:cNvPr>
          <p:cNvSpPr txBox="1"/>
          <p:nvPr/>
        </p:nvSpPr>
        <p:spPr>
          <a:xfrm>
            <a:off x="10087485" y="7447846"/>
            <a:ext cx="4902168" cy="1205436"/>
          </a:xfrm>
          <a:prstGeom prst="wedgeRoundRectCallout">
            <a:avLst/>
          </a:prstGeom>
          <a:noFill/>
          <a:ln w="28575">
            <a:solidFill>
              <a:schemeClr val="tx2"/>
            </a:solidFill>
          </a:ln>
        </p:spPr>
        <p:txBody>
          <a:bodyPr wrap="square" rtlCol="0">
            <a:spAutoFit/>
          </a:bodyPr>
          <a:lstStyle/>
          <a:p>
            <a:pPr algn="ctr">
              <a:lnSpc>
                <a:spcPct val="120000"/>
              </a:lnSpc>
            </a:pPr>
            <a:r>
              <a:rPr lang="nl-BE" sz="5400" dirty="0"/>
              <a:t>spontaan</a:t>
            </a:r>
            <a:endParaRPr lang="nl-BE" sz="3599" dirty="0"/>
          </a:p>
        </p:txBody>
      </p:sp>
      <p:sp>
        <p:nvSpPr>
          <p:cNvPr id="10" name="Tekstvak 7">
            <a:extLst>
              <a:ext uri="{FF2B5EF4-FFF2-40B4-BE49-F238E27FC236}">
                <a16:creationId xmlns:a16="http://schemas.microsoft.com/office/drawing/2014/main" id="{8DACE0CF-18B5-D74C-37EA-18222EC48E07}"/>
              </a:ext>
            </a:extLst>
          </p:cNvPr>
          <p:cNvSpPr txBox="1"/>
          <p:nvPr/>
        </p:nvSpPr>
        <p:spPr>
          <a:xfrm>
            <a:off x="2861056" y="8115542"/>
            <a:ext cx="4902168" cy="1104062"/>
          </a:xfrm>
          <a:prstGeom prst="wedgeRoundRectCallout">
            <a:avLst/>
          </a:prstGeom>
          <a:noFill/>
          <a:ln w="28575">
            <a:solidFill>
              <a:schemeClr val="tx2"/>
            </a:solidFill>
          </a:ln>
        </p:spPr>
        <p:txBody>
          <a:bodyPr wrap="square" rtlCol="0">
            <a:spAutoFit/>
          </a:bodyPr>
          <a:lstStyle/>
          <a:p>
            <a:pPr algn="ctr">
              <a:lnSpc>
                <a:spcPct val="120000"/>
              </a:lnSpc>
            </a:pPr>
            <a:r>
              <a:rPr lang="nl-BE" sz="5400" dirty="0"/>
              <a:t>‘naturel’</a:t>
            </a:r>
            <a:endParaRPr lang="nl-BE" sz="3599" dirty="0"/>
          </a:p>
        </p:txBody>
      </p:sp>
    </p:spTree>
    <p:extLst>
      <p:ext uri="{BB962C8B-B14F-4D97-AF65-F5344CB8AC3E}">
        <p14:creationId xmlns:p14="http://schemas.microsoft.com/office/powerpoint/2010/main" val="3577306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C5FEB-2EAF-9406-5EB4-096CA0944E79}"/>
              </a:ext>
            </a:extLst>
          </p:cNvPr>
          <p:cNvSpPr>
            <a:spLocks noGrp="1"/>
          </p:cNvSpPr>
          <p:nvPr>
            <p:ph type="title"/>
          </p:nvPr>
        </p:nvSpPr>
        <p:spPr/>
        <p:txBody>
          <a:bodyPr/>
          <a:lstStyle/>
          <a:p>
            <a:endParaRPr lang="en-BE"/>
          </a:p>
        </p:txBody>
      </p:sp>
      <p:sp>
        <p:nvSpPr>
          <p:cNvPr id="3" name="Slide Number Placeholder 2">
            <a:extLst>
              <a:ext uri="{FF2B5EF4-FFF2-40B4-BE49-F238E27FC236}">
                <a16:creationId xmlns:a16="http://schemas.microsoft.com/office/drawing/2014/main" id="{127E6BFA-5646-B289-7D55-DCA91024CAFB}"/>
              </a:ext>
            </a:extLst>
          </p:cNvPr>
          <p:cNvSpPr>
            <a:spLocks noGrp="1"/>
          </p:cNvSpPr>
          <p:nvPr>
            <p:ph type="sldNum" sz="quarter" idx="12"/>
          </p:nvPr>
        </p:nvSpPr>
        <p:spPr/>
        <p:txBody>
          <a:bodyPr/>
          <a:lstStyle/>
          <a:p>
            <a:fld id="{7AE184E0-0BD4-4705-A12B-9B71DDE63301}" type="slidenum">
              <a:rPr lang="nl-BE" noProof="0" smtClean="0"/>
              <a:t>25</a:t>
            </a:fld>
            <a:endParaRPr lang="nl-BE" noProof="0" dirty="0"/>
          </a:p>
        </p:txBody>
      </p:sp>
      <p:sp>
        <p:nvSpPr>
          <p:cNvPr id="4" name="Picture Placeholder 3">
            <a:extLst>
              <a:ext uri="{FF2B5EF4-FFF2-40B4-BE49-F238E27FC236}">
                <a16:creationId xmlns:a16="http://schemas.microsoft.com/office/drawing/2014/main" id="{5527BE22-B0B0-CE53-52AD-07CCF51A86F1}"/>
              </a:ext>
            </a:extLst>
          </p:cNvPr>
          <p:cNvSpPr>
            <a:spLocks noGrp="1"/>
          </p:cNvSpPr>
          <p:nvPr>
            <p:ph type="pic" sz="quarter" idx="13"/>
          </p:nvPr>
        </p:nvSpPr>
        <p:spPr/>
      </p:sp>
      <p:pic>
        <p:nvPicPr>
          <p:cNvPr id="6" name="Picture 5">
            <a:extLst>
              <a:ext uri="{FF2B5EF4-FFF2-40B4-BE49-F238E27FC236}">
                <a16:creationId xmlns:a16="http://schemas.microsoft.com/office/drawing/2014/main" id="{B3FC6AC7-D623-FC4A-7CF2-18D1FC314A10}"/>
              </a:ext>
            </a:extLst>
          </p:cNvPr>
          <p:cNvPicPr>
            <a:picLocks noChangeAspect="1"/>
          </p:cNvPicPr>
          <p:nvPr/>
        </p:nvPicPr>
        <p:blipFill rotWithShape="1">
          <a:blip r:embed="rId2"/>
          <a:srcRect t="5332" r="1435" b="4307"/>
          <a:stretch/>
        </p:blipFill>
        <p:spPr>
          <a:xfrm>
            <a:off x="137848" y="135779"/>
            <a:ext cx="17089821" cy="8812924"/>
          </a:xfrm>
          <a:prstGeom prst="rect">
            <a:avLst/>
          </a:prstGeom>
        </p:spPr>
      </p:pic>
    </p:spTree>
    <p:extLst>
      <p:ext uri="{BB962C8B-B14F-4D97-AF65-F5344CB8AC3E}">
        <p14:creationId xmlns:p14="http://schemas.microsoft.com/office/powerpoint/2010/main" val="1891922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0117" y="264598"/>
            <a:ext cx="15732301" cy="851095"/>
          </a:xfrm>
        </p:spPr>
        <p:txBody>
          <a:bodyPr/>
          <a:lstStyle/>
          <a:p>
            <a:r>
              <a:rPr lang="nl-NL" dirty="0"/>
              <a:t>Tussentaal in online omgevingen</a:t>
            </a:r>
            <a:endParaRPr lang="nl-BE" dirty="0"/>
          </a:p>
        </p:txBody>
      </p:sp>
      <p:sp>
        <p:nvSpPr>
          <p:cNvPr id="5" name="Tijdelijke aanduiding voor inhoud 4"/>
          <p:cNvSpPr>
            <a:spLocks noGrp="1"/>
          </p:cNvSpPr>
          <p:nvPr>
            <p:ph idx="1"/>
          </p:nvPr>
        </p:nvSpPr>
        <p:spPr>
          <a:xfrm>
            <a:off x="835825" y="1292030"/>
            <a:ext cx="15726585" cy="6598333"/>
          </a:xfrm>
        </p:spPr>
        <p:txBody>
          <a:bodyPr>
            <a:normAutofit/>
          </a:bodyPr>
          <a:lstStyle/>
          <a:p>
            <a:pPr marL="573352" indent="-487638"/>
            <a:r>
              <a:rPr lang="nl-BE" sz="3982" dirty="0">
                <a:latin typeface="+mj-lt"/>
              </a:rPr>
              <a:t>Niet alleen een spreektalig fenomeen</a:t>
            </a:r>
          </a:p>
          <a:p>
            <a:pPr marL="573352" indent="-487638"/>
            <a:r>
              <a:rPr lang="nl-BE" sz="3982" dirty="0">
                <a:latin typeface="+mj-lt"/>
              </a:rPr>
              <a:t>Meer en meer in online omgevingen</a:t>
            </a:r>
          </a:p>
          <a:p>
            <a:pPr marL="1223536" lvl="1" indent="-487638"/>
            <a:r>
              <a:rPr lang="nl-BE" sz="3982" dirty="0">
                <a:latin typeface="+mj-lt"/>
              </a:rPr>
              <a:t>Privé chatsessies,</a:t>
            </a:r>
          </a:p>
          <a:p>
            <a:pPr marL="1223536" lvl="1" indent="-487638"/>
            <a:r>
              <a:rPr lang="nl-BE" sz="3982" dirty="0">
                <a:latin typeface="+mj-lt"/>
              </a:rPr>
              <a:t>Advertenties</a:t>
            </a:r>
          </a:p>
          <a:p>
            <a:pPr marL="1223536" lvl="1" indent="-487638"/>
            <a:r>
              <a:rPr lang="nl-BE" sz="3982" dirty="0">
                <a:latin typeface="+mj-lt"/>
              </a:rPr>
              <a:t>Facebook en Instragram</a:t>
            </a:r>
          </a:p>
          <a:p>
            <a:pPr marL="1223536" lvl="1" indent="-487638"/>
            <a:r>
              <a:rPr lang="nl-BE" sz="3982" dirty="0">
                <a:latin typeface="+mj-lt"/>
              </a:rPr>
              <a:t>Tripadvisor en Booking, etc. </a:t>
            </a:r>
          </a:p>
          <a:p>
            <a:pPr marL="573352" indent="-487638"/>
            <a:endParaRPr lang="nl-BE" sz="3982" dirty="0">
              <a:latin typeface="+mj-lt"/>
            </a:endParaRPr>
          </a:p>
          <a:p>
            <a:pPr marL="573352" indent="-487638"/>
            <a:endParaRPr lang="nl-BE" dirty="0">
              <a:latin typeface="+mj-lt"/>
            </a:endParaRPr>
          </a:p>
        </p:txBody>
      </p:sp>
      <p:sp>
        <p:nvSpPr>
          <p:cNvPr id="7" name="Tijdelijke aanduiding voor dianummer 6"/>
          <p:cNvSpPr>
            <a:spLocks noGrp="1"/>
          </p:cNvSpPr>
          <p:nvPr>
            <p:ph type="sldNum" sz="quarter" idx="12"/>
          </p:nvPr>
        </p:nvSpPr>
        <p:spPr>
          <a:xfrm>
            <a:off x="15590520" y="8956277"/>
            <a:ext cx="923466" cy="511715"/>
          </a:xfrm>
        </p:spPr>
        <p:txBody>
          <a:bodyPr/>
          <a:lstStyle/>
          <a:p>
            <a:fld id="{7AE184E0-0BD4-4705-A12B-9B71DDE63301}" type="slidenum">
              <a:rPr lang="nl-BE" noProof="0" smtClean="0">
                <a:latin typeface="+mj-lt"/>
              </a:rPr>
              <a:t>26</a:t>
            </a:fld>
            <a:endParaRPr lang="nl-BE" noProof="0" dirty="0">
              <a:latin typeface="+mj-lt"/>
            </a:endParaRPr>
          </a:p>
        </p:txBody>
      </p:sp>
      <p:pic>
        <p:nvPicPr>
          <p:cNvPr id="8" name="Afbeelding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7043" y="1166921"/>
            <a:ext cx="2545849" cy="2545849"/>
          </a:xfrm>
          <a:prstGeom prst="rect">
            <a:avLst/>
          </a:prstGeom>
        </p:spPr>
      </p:pic>
      <p:pic>
        <p:nvPicPr>
          <p:cNvPr id="9" name="Picture 2" descr="Afbeeldingsresultaat voor gene zever speekselt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275" y="6845771"/>
            <a:ext cx="3835544" cy="25506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a:extLst>
              <a:ext uri="{FF2B5EF4-FFF2-40B4-BE49-F238E27FC236}">
                <a16:creationId xmlns:a16="http://schemas.microsoft.com/office/drawing/2014/main" id="{CB2E7334-A02D-49E2-9012-03852488F2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3613" y="1166921"/>
            <a:ext cx="2545849" cy="2536592"/>
          </a:xfrm>
          <a:prstGeom prst="rect">
            <a:avLst/>
          </a:prstGeom>
        </p:spPr>
      </p:pic>
      <p:pic>
        <p:nvPicPr>
          <p:cNvPr id="11" name="Picture 10" descr="Learning - GOESTING IN TAAL">
            <a:extLst>
              <a:ext uri="{FF2B5EF4-FFF2-40B4-BE49-F238E27FC236}">
                <a16:creationId xmlns:a16="http://schemas.microsoft.com/office/drawing/2014/main" id="{073D5697-A135-0EB5-5E4B-A003B7B5EC0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81376" y="3804007"/>
            <a:ext cx="5658343" cy="5663985"/>
          </a:xfrm>
          <a:prstGeom prst="rect">
            <a:avLst/>
          </a:prstGeom>
          <a:noFill/>
          <a:ln>
            <a:noFill/>
          </a:ln>
        </p:spPr>
      </p:pic>
      <p:pic>
        <p:nvPicPr>
          <p:cNvPr id="12" name="Picture 2" descr="Het gebruik van tussentaal in reclame en Het effect Hiervan op de doelgroep">
            <a:extLst>
              <a:ext uri="{FF2B5EF4-FFF2-40B4-BE49-F238E27FC236}">
                <a16:creationId xmlns:a16="http://schemas.microsoft.com/office/drawing/2014/main" id="{D61DC1CD-75DC-D61F-8F5F-26BF28F3C2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4106" y="6307638"/>
            <a:ext cx="4791312" cy="3108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741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Tussentaal in online omgevingen</a:t>
            </a:r>
          </a:p>
        </p:txBody>
      </p:sp>
      <p:sp>
        <p:nvSpPr>
          <p:cNvPr id="4" name="Tijdelijke aanduiding voor inhoud 3">
            <a:extLst>
              <a:ext uri="{FF2B5EF4-FFF2-40B4-BE49-F238E27FC236}">
                <a16:creationId xmlns:a16="http://schemas.microsoft.com/office/drawing/2014/main" id="{0899A3A7-C557-2493-F63E-6546AC01295A}"/>
              </a:ext>
            </a:extLst>
          </p:cNvPr>
          <p:cNvSpPr>
            <a:spLocks noGrp="1"/>
          </p:cNvSpPr>
          <p:nvPr>
            <p:ph idx="1"/>
          </p:nvPr>
        </p:nvSpPr>
        <p:spPr/>
        <p:txBody>
          <a:bodyPr/>
          <a:lstStyle/>
          <a:p>
            <a:endParaRPr lang="nl-BE"/>
          </a:p>
        </p:txBody>
      </p:sp>
      <p:pic>
        <p:nvPicPr>
          <p:cNvPr id="7" name="Picture 6">
            <a:extLst>
              <a:ext uri="{FF2B5EF4-FFF2-40B4-BE49-F238E27FC236}">
                <a16:creationId xmlns:a16="http://schemas.microsoft.com/office/drawing/2014/main" id="{50C1E0D4-0EA3-0276-140F-AF82DD544B14}"/>
              </a:ext>
            </a:extLst>
          </p:cNvPr>
          <p:cNvPicPr>
            <a:picLocks noChangeAspect="1"/>
          </p:cNvPicPr>
          <p:nvPr/>
        </p:nvPicPr>
        <p:blipFill rotWithShape="1">
          <a:blip r:embed="rId2"/>
          <a:srcRect l="11135" t="40085" r="34546" b="30818"/>
          <a:stretch/>
        </p:blipFill>
        <p:spPr>
          <a:xfrm>
            <a:off x="830118" y="1115693"/>
            <a:ext cx="14598207" cy="4398580"/>
          </a:xfrm>
          <a:prstGeom prst="rect">
            <a:avLst/>
          </a:prstGeom>
        </p:spPr>
      </p:pic>
      <p:pic>
        <p:nvPicPr>
          <p:cNvPr id="9" name="Picture 8">
            <a:extLst>
              <a:ext uri="{FF2B5EF4-FFF2-40B4-BE49-F238E27FC236}">
                <a16:creationId xmlns:a16="http://schemas.microsoft.com/office/drawing/2014/main" id="{F90D4C91-8B1A-F48E-CA35-2142B7405371}"/>
              </a:ext>
            </a:extLst>
          </p:cNvPr>
          <p:cNvPicPr>
            <a:picLocks noChangeAspect="1"/>
          </p:cNvPicPr>
          <p:nvPr/>
        </p:nvPicPr>
        <p:blipFill rotWithShape="1">
          <a:blip r:embed="rId3"/>
          <a:srcRect l="43827" t="33781" r="16074" b="44659"/>
          <a:stretch/>
        </p:blipFill>
        <p:spPr>
          <a:xfrm>
            <a:off x="983094" y="5209473"/>
            <a:ext cx="14087671" cy="4260644"/>
          </a:xfrm>
          <a:prstGeom prst="rect">
            <a:avLst/>
          </a:prstGeom>
        </p:spPr>
      </p:pic>
    </p:spTree>
    <p:extLst>
      <p:ext uri="{BB962C8B-B14F-4D97-AF65-F5344CB8AC3E}">
        <p14:creationId xmlns:p14="http://schemas.microsoft.com/office/powerpoint/2010/main" val="1834371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C70B0-5F09-7FE1-2A45-C051AC4440BB}"/>
              </a:ext>
            </a:extLst>
          </p:cNvPr>
          <p:cNvSpPr>
            <a:spLocks noGrp="1"/>
          </p:cNvSpPr>
          <p:nvPr>
            <p:ph type="title"/>
          </p:nvPr>
        </p:nvSpPr>
        <p:spPr/>
        <p:txBody>
          <a:bodyPr/>
          <a:lstStyle/>
          <a:p>
            <a:r>
              <a:rPr lang="nl-NL" dirty="0"/>
              <a:t>Tussentaal in online omgevingen</a:t>
            </a:r>
            <a:endParaRPr lang="en-BE" dirty="0"/>
          </a:p>
        </p:txBody>
      </p:sp>
      <p:sp>
        <p:nvSpPr>
          <p:cNvPr id="3" name="Content Placeholder 2">
            <a:extLst>
              <a:ext uri="{FF2B5EF4-FFF2-40B4-BE49-F238E27FC236}">
                <a16:creationId xmlns:a16="http://schemas.microsoft.com/office/drawing/2014/main" id="{4B3ABFCC-CE2A-0578-52A5-730267AE99F2}"/>
              </a:ext>
            </a:extLst>
          </p:cNvPr>
          <p:cNvSpPr>
            <a:spLocks noGrp="1"/>
          </p:cNvSpPr>
          <p:nvPr>
            <p:ph idx="1"/>
          </p:nvPr>
        </p:nvSpPr>
        <p:spPr/>
        <p:txBody>
          <a:bodyPr>
            <a:normAutofit fontScale="92500" lnSpcReduction="10000"/>
          </a:bodyPr>
          <a:lstStyle/>
          <a:p>
            <a:r>
              <a:rPr lang="en-US" dirty="0">
                <a:latin typeface="+mj-lt"/>
              </a:rPr>
              <a:t>Wat is de impact van </a:t>
            </a:r>
            <a:r>
              <a:rPr lang="en-US" dirty="0" err="1">
                <a:latin typeface="+mj-lt"/>
              </a:rPr>
              <a:t>geschreven</a:t>
            </a:r>
            <a:r>
              <a:rPr lang="en-US" dirty="0">
                <a:latin typeface="+mj-lt"/>
              </a:rPr>
              <a:t> </a:t>
            </a:r>
            <a:r>
              <a:rPr lang="en-US" dirty="0" err="1">
                <a:latin typeface="+mj-lt"/>
              </a:rPr>
              <a:t>tussentaal</a:t>
            </a:r>
            <a:r>
              <a:rPr lang="en-US" dirty="0">
                <a:latin typeface="+mj-lt"/>
              </a:rPr>
              <a:t> in online </a:t>
            </a:r>
            <a:r>
              <a:rPr lang="en-US" dirty="0" err="1">
                <a:latin typeface="+mj-lt"/>
              </a:rPr>
              <a:t>contexten</a:t>
            </a:r>
            <a:r>
              <a:rPr lang="en-US" dirty="0">
                <a:latin typeface="+mj-lt"/>
              </a:rPr>
              <a:t> op </a:t>
            </a:r>
            <a:r>
              <a:rPr lang="en-US" dirty="0" err="1">
                <a:latin typeface="+mj-lt"/>
              </a:rPr>
              <a:t>percepties</a:t>
            </a:r>
            <a:r>
              <a:rPr lang="en-US" dirty="0">
                <a:latin typeface="+mj-lt"/>
              </a:rPr>
              <a:t>? </a:t>
            </a:r>
          </a:p>
          <a:p>
            <a:r>
              <a:rPr lang="en-US" dirty="0">
                <a:latin typeface="+mj-lt"/>
              </a:rPr>
              <a:t>Reviews </a:t>
            </a:r>
            <a:r>
              <a:rPr lang="en-US" dirty="0" err="1">
                <a:latin typeface="+mj-lt"/>
              </a:rPr>
              <a:t>en</a:t>
            </a:r>
            <a:r>
              <a:rPr lang="en-US" dirty="0">
                <a:latin typeface="+mj-lt"/>
              </a:rPr>
              <a:t> </a:t>
            </a:r>
            <a:r>
              <a:rPr lang="en-US" dirty="0" err="1">
                <a:latin typeface="+mj-lt"/>
              </a:rPr>
              <a:t>klachten</a:t>
            </a:r>
            <a:r>
              <a:rPr lang="en-US" dirty="0">
                <a:latin typeface="+mj-lt"/>
              </a:rPr>
              <a:t>: </a:t>
            </a:r>
            <a:r>
              <a:rPr lang="en-US" dirty="0" err="1">
                <a:latin typeface="+mj-lt"/>
              </a:rPr>
              <a:t>waarom</a:t>
            </a:r>
            <a:r>
              <a:rPr lang="en-US" dirty="0">
                <a:latin typeface="+mj-lt"/>
              </a:rPr>
              <a:t>? </a:t>
            </a:r>
          </a:p>
          <a:p>
            <a:pPr lvl="1"/>
            <a:r>
              <a:rPr lang="en-US" sz="4551" dirty="0">
                <a:latin typeface="+mj-lt"/>
              </a:rPr>
              <a:t>84% </a:t>
            </a:r>
            <a:r>
              <a:rPr lang="en-US" sz="4551" dirty="0" err="1">
                <a:latin typeface="+mj-lt"/>
              </a:rPr>
              <a:t>laat</a:t>
            </a:r>
            <a:r>
              <a:rPr lang="en-US" sz="4551" dirty="0">
                <a:latin typeface="+mj-lt"/>
              </a:rPr>
              <a:t> </a:t>
            </a:r>
            <a:r>
              <a:rPr lang="en-US" sz="4551" dirty="0" err="1">
                <a:latin typeface="+mj-lt"/>
              </a:rPr>
              <a:t>aankopen</a:t>
            </a:r>
            <a:r>
              <a:rPr lang="en-US" sz="4551" dirty="0">
                <a:latin typeface="+mj-lt"/>
              </a:rPr>
              <a:t> </a:t>
            </a:r>
            <a:r>
              <a:rPr lang="en-US" sz="4551" dirty="0" err="1">
                <a:latin typeface="+mj-lt"/>
              </a:rPr>
              <a:t>leiden</a:t>
            </a:r>
            <a:r>
              <a:rPr lang="en-US" sz="4551" dirty="0">
                <a:latin typeface="+mj-lt"/>
              </a:rPr>
              <a:t> door online </a:t>
            </a:r>
            <a:r>
              <a:rPr lang="en-US" sz="4551" dirty="0" err="1">
                <a:latin typeface="+mj-lt"/>
              </a:rPr>
              <a:t>informatie</a:t>
            </a:r>
            <a:endParaRPr lang="en-US" sz="4551" dirty="0">
              <a:latin typeface="+mj-lt"/>
            </a:endParaRPr>
          </a:p>
          <a:p>
            <a:pPr lvl="1"/>
            <a:r>
              <a:rPr lang="nl-NL" sz="4551" dirty="0">
                <a:latin typeface="+mj-lt"/>
              </a:rPr>
              <a:t>Genre op zich is ook interessant</a:t>
            </a:r>
          </a:p>
          <a:p>
            <a:pPr lvl="2"/>
            <a:r>
              <a:rPr lang="nl-NL" sz="4551" dirty="0">
                <a:latin typeface="+mj-lt"/>
              </a:rPr>
              <a:t>Gediversifieerd doelpubliek</a:t>
            </a:r>
          </a:p>
          <a:p>
            <a:pPr lvl="2"/>
            <a:r>
              <a:rPr lang="nl-NL" sz="4551" dirty="0">
                <a:latin typeface="+mj-lt"/>
              </a:rPr>
              <a:t>Spanning tussen inhoud en medium</a:t>
            </a:r>
          </a:p>
          <a:p>
            <a:pPr lvl="2"/>
            <a:r>
              <a:rPr lang="nl-NL" sz="4551" dirty="0">
                <a:latin typeface="+mj-lt"/>
              </a:rPr>
              <a:t>Nog niet heel erg veel onderzoek naar geschreven tussentaal in die settings</a:t>
            </a:r>
          </a:p>
          <a:p>
            <a:pPr lvl="1"/>
            <a:endParaRPr lang="en-US" dirty="0">
              <a:latin typeface="+mj-lt"/>
            </a:endParaRPr>
          </a:p>
          <a:p>
            <a:endParaRPr lang="en-BE" dirty="0">
              <a:latin typeface="+mj-lt"/>
            </a:endParaRPr>
          </a:p>
        </p:txBody>
      </p:sp>
      <p:sp>
        <p:nvSpPr>
          <p:cNvPr id="4" name="Slide Number Placeholder 3">
            <a:extLst>
              <a:ext uri="{FF2B5EF4-FFF2-40B4-BE49-F238E27FC236}">
                <a16:creationId xmlns:a16="http://schemas.microsoft.com/office/drawing/2014/main" id="{F6FD47AB-5FE6-89E8-C794-BB4931D91CAE}"/>
              </a:ext>
            </a:extLst>
          </p:cNvPr>
          <p:cNvSpPr>
            <a:spLocks noGrp="1"/>
          </p:cNvSpPr>
          <p:nvPr>
            <p:ph type="sldNum" sz="quarter" idx="12"/>
          </p:nvPr>
        </p:nvSpPr>
        <p:spPr/>
        <p:txBody>
          <a:bodyPr/>
          <a:lstStyle/>
          <a:p>
            <a:fld id="{7AE184E0-0BD4-4705-A12B-9B71DDE63301}" type="slidenum">
              <a:rPr lang="nl-BE" noProof="0" smtClean="0">
                <a:latin typeface="+mj-lt"/>
              </a:rPr>
              <a:t>28</a:t>
            </a:fld>
            <a:endParaRPr lang="nl-BE" noProof="0" dirty="0">
              <a:latin typeface="+mj-lt"/>
            </a:endParaRPr>
          </a:p>
        </p:txBody>
      </p:sp>
    </p:spTree>
    <p:extLst>
      <p:ext uri="{BB962C8B-B14F-4D97-AF65-F5344CB8AC3E}">
        <p14:creationId xmlns:p14="http://schemas.microsoft.com/office/powerpoint/2010/main" val="713849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44AC-AE62-4CC1-A1D4-5644EC4AD40A}"/>
              </a:ext>
            </a:extLst>
          </p:cNvPr>
          <p:cNvSpPr>
            <a:spLocks noGrp="1"/>
          </p:cNvSpPr>
          <p:nvPr>
            <p:ph type="title"/>
          </p:nvPr>
        </p:nvSpPr>
        <p:spPr/>
        <p:txBody>
          <a:bodyPr/>
          <a:lstStyle/>
          <a:p>
            <a:r>
              <a:rPr lang="en-US" dirty="0"/>
              <a:t>NETSPEAK</a:t>
            </a:r>
            <a:endParaRPr lang="en-BE" dirty="0"/>
          </a:p>
        </p:txBody>
      </p:sp>
      <p:sp>
        <p:nvSpPr>
          <p:cNvPr id="3" name="Content Placeholder 2">
            <a:extLst>
              <a:ext uri="{FF2B5EF4-FFF2-40B4-BE49-F238E27FC236}">
                <a16:creationId xmlns:a16="http://schemas.microsoft.com/office/drawing/2014/main" id="{576A3902-AEE0-4339-910F-6F6FB8E05749}"/>
              </a:ext>
            </a:extLst>
          </p:cNvPr>
          <p:cNvSpPr>
            <a:spLocks noGrp="1"/>
          </p:cNvSpPr>
          <p:nvPr>
            <p:ph idx="1"/>
          </p:nvPr>
        </p:nvSpPr>
        <p:spPr>
          <a:xfrm>
            <a:off x="1623244" y="2825284"/>
            <a:ext cx="14087672" cy="5036797"/>
          </a:xfrm>
        </p:spPr>
        <p:txBody>
          <a:bodyPr>
            <a:normAutofit/>
          </a:bodyPr>
          <a:lstStyle/>
          <a:p>
            <a:r>
              <a:rPr lang="en-US" sz="5120" dirty="0" err="1"/>
              <a:t>Voorbeelden</a:t>
            </a:r>
            <a:r>
              <a:rPr lang="en-US" sz="5120" dirty="0"/>
              <a:t>? </a:t>
            </a:r>
            <a:endParaRPr lang="en-BE" sz="5120" dirty="0"/>
          </a:p>
        </p:txBody>
      </p:sp>
      <p:pic>
        <p:nvPicPr>
          <p:cNvPr id="1026" name="Picture 2" descr="Image result for emoji">
            <a:extLst>
              <a:ext uri="{FF2B5EF4-FFF2-40B4-BE49-F238E27FC236}">
                <a16:creationId xmlns:a16="http://schemas.microsoft.com/office/drawing/2014/main" id="{F3B0B354-9B16-431F-A516-186AB71E1B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0717" y="494966"/>
            <a:ext cx="5919161" cy="30864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10358559_386541468137396_7399250687912345526_n">
            <a:hlinkClick r:id="rId3"/>
            <a:extLst>
              <a:ext uri="{FF2B5EF4-FFF2-40B4-BE49-F238E27FC236}">
                <a16:creationId xmlns:a16="http://schemas.microsoft.com/office/drawing/2014/main" id="{D7638D61-D722-4B62-A762-6957FFE040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26726" y="4496283"/>
            <a:ext cx="4013152" cy="42806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eestje was lit">
            <a:extLst>
              <a:ext uri="{FF2B5EF4-FFF2-40B4-BE49-F238E27FC236}">
                <a16:creationId xmlns:a16="http://schemas.microsoft.com/office/drawing/2014/main" id="{554DA150-8DC3-4C0F-81BD-A9027603C5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0117" y="1377381"/>
            <a:ext cx="6772920" cy="62310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netspeak">
            <a:extLst>
              <a:ext uri="{FF2B5EF4-FFF2-40B4-BE49-F238E27FC236}">
                <a16:creationId xmlns:a16="http://schemas.microsoft.com/office/drawing/2014/main" id="{F5743329-AB15-4BE8-B0DB-B93A603160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4664" y="4093170"/>
            <a:ext cx="4266940" cy="42669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 ALBERT HEIJN HEEFT GEREAGEERD! &amp; DIT IS DE REDEN WAAROM JULLIE MIJN  BROER NOOIT ZIEN | #WEEKVLOG - YouTube">
            <a:extLst>
              <a:ext uri="{FF2B5EF4-FFF2-40B4-BE49-F238E27FC236}">
                <a16:creationId xmlns:a16="http://schemas.microsoft.com/office/drawing/2014/main" id="{45381AB4-7193-5B2A-0E98-2908D0CE4E9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0981"/>
          <a:stretch/>
        </p:blipFill>
        <p:spPr bwMode="auto">
          <a:xfrm>
            <a:off x="5018489" y="3907716"/>
            <a:ext cx="5284706" cy="503679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git Stock Illustrations, Vectors, &amp; Clipart – (487 Stock Illustrations)">
            <a:extLst>
              <a:ext uri="{FF2B5EF4-FFF2-40B4-BE49-F238E27FC236}">
                <a16:creationId xmlns:a16="http://schemas.microsoft.com/office/drawing/2014/main" id="{58515806-4631-738A-7251-1809575D59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5985" y="6143112"/>
            <a:ext cx="4057279" cy="2743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06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980E9-F4ED-C950-2B9A-59DA71E0926A}"/>
              </a:ext>
            </a:extLst>
          </p:cNvPr>
          <p:cNvSpPr>
            <a:spLocks noGrp="1"/>
          </p:cNvSpPr>
          <p:nvPr>
            <p:ph type="ctrTitle"/>
          </p:nvPr>
        </p:nvSpPr>
        <p:spPr/>
        <p:txBody>
          <a:bodyPr/>
          <a:lstStyle/>
          <a:p>
            <a:endParaRPr lang="en-BE"/>
          </a:p>
        </p:txBody>
      </p:sp>
      <p:sp>
        <p:nvSpPr>
          <p:cNvPr id="3" name="Subtitle 2">
            <a:extLst>
              <a:ext uri="{FF2B5EF4-FFF2-40B4-BE49-F238E27FC236}">
                <a16:creationId xmlns:a16="http://schemas.microsoft.com/office/drawing/2014/main" id="{F7490630-F970-6386-F485-9279E6BDC502}"/>
              </a:ext>
            </a:extLst>
          </p:cNvPr>
          <p:cNvSpPr>
            <a:spLocks noGrp="1"/>
          </p:cNvSpPr>
          <p:nvPr>
            <p:ph type="subTitle" idx="1"/>
          </p:nvPr>
        </p:nvSpPr>
        <p:spPr/>
        <p:txBody>
          <a:bodyPr/>
          <a:lstStyle/>
          <a:p>
            <a:endParaRPr lang="en-BE"/>
          </a:p>
        </p:txBody>
      </p:sp>
      <p:sp>
        <p:nvSpPr>
          <p:cNvPr id="4" name="Slide Number Placeholder 3">
            <a:extLst>
              <a:ext uri="{FF2B5EF4-FFF2-40B4-BE49-F238E27FC236}">
                <a16:creationId xmlns:a16="http://schemas.microsoft.com/office/drawing/2014/main" id="{CF7F811B-9A37-39C2-9EDC-49A65680339A}"/>
              </a:ext>
            </a:extLst>
          </p:cNvPr>
          <p:cNvSpPr>
            <a:spLocks noGrp="1"/>
          </p:cNvSpPr>
          <p:nvPr>
            <p:ph type="sldNum" sz="quarter" idx="12"/>
          </p:nvPr>
        </p:nvSpPr>
        <p:spPr/>
        <p:txBody>
          <a:bodyPr/>
          <a:lstStyle/>
          <a:p>
            <a:fld id="{6D22F896-40B5-4ADD-8801-0D06FADFA095}" type="slidenum">
              <a:rPr lang="en-US" smtClean="0"/>
              <a:t>3</a:t>
            </a:fld>
            <a:endParaRPr lang="en-US" dirty="0"/>
          </a:p>
        </p:txBody>
      </p:sp>
      <p:pic>
        <p:nvPicPr>
          <p:cNvPr id="6" name="Picture 5">
            <a:extLst>
              <a:ext uri="{FF2B5EF4-FFF2-40B4-BE49-F238E27FC236}">
                <a16:creationId xmlns:a16="http://schemas.microsoft.com/office/drawing/2014/main" id="{36D9FC9D-9FF5-5D77-BFB8-22B0A19C3A07}"/>
              </a:ext>
            </a:extLst>
          </p:cNvPr>
          <p:cNvPicPr>
            <a:picLocks noChangeAspect="1"/>
          </p:cNvPicPr>
          <p:nvPr/>
        </p:nvPicPr>
        <p:blipFill rotWithShape="1">
          <a:blip r:embed="rId3"/>
          <a:srcRect l="43827" t="12605" r="17802" b="6086"/>
          <a:stretch/>
        </p:blipFill>
        <p:spPr>
          <a:xfrm>
            <a:off x="5249917" y="181297"/>
            <a:ext cx="8071945" cy="9621299"/>
          </a:xfrm>
          <a:prstGeom prst="rect">
            <a:avLst/>
          </a:prstGeom>
        </p:spPr>
      </p:pic>
      <p:pic>
        <p:nvPicPr>
          <p:cNvPr id="7" name="Picture 6">
            <a:extLst>
              <a:ext uri="{FF2B5EF4-FFF2-40B4-BE49-F238E27FC236}">
                <a16:creationId xmlns:a16="http://schemas.microsoft.com/office/drawing/2014/main" id="{7638AFD9-742E-96C2-2809-CCCCA36CBECE}"/>
              </a:ext>
            </a:extLst>
          </p:cNvPr>
          <p:cNvPicPr>
            <a:picLocks noChangeAspect="1"/>
          </p:cNvPicPr>
          <p:nvPr/>
        </p:nvPicPr>
        <p:blipFill rotWithShape="1">
          <a:blip r:embed="rId3"/>
          <a:srcRect l="43827" t="12605" r="17802" b="67565"/>
          <a:stretch/>
        </p:blipFill>
        <p:spPr>
          <a:xfrm>
            <a:off x="705158" y="2561686"/>
            <a:ext cx="15928358" cy="4630227"/>
          </a:xfrm>
          <a:prstGeom prst="rect">
            <a:avLst/>
          </a:prstGeom>
        </p:spPr>
      </p:pic>
    </p:spTree>
    <p:extLst>
      <p:ext uri="{BB962C8B-B14F-4D97-AF65-F5344CB8AC3E}">
        <p14:creationId xmlns:p14="http://schemas.microsoft.com/office/powerpoint/2010/main" val="180756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CD721-1ECE-4D95-A217-1A57C497F6C4}"/>
              </a:ext>
            </a:extLst>
          </p:cNvPr>
          <p:cNvSpPr>
            <a:spLocks noGrp="1"/>
          </p:cNvSpPr>
          <p:nvPr>
            <p:ph type="title"/>
          </p:nvPr>
        </p:nvSpPr>
        <p:spPr/>
        <p:txBody>
          <a:bodyPr/>
          <a:lstStyle/>
          <a:p>
            <a:endParaRPr lang="en-BE"/>
          </a:p>
        </p:txBody>
      </p:sp>
      <p:sp>
        <p:nvSpPr>
          <p:cNvPr id="3" name="Content Placeholder 2">
            <a:extLst>
              <a:ext uri="{FF2B5EF4-FFF2-40B4-BE49-F238E27FC236}">
                <a16:creationId xmlns:a16="http://schemas.microsoft.com/office/drawing/2014/main" id="{BBAF4E89-0A9F-4548-8D94-63FC2AFD2768}"/>
              </a:ext>
            </a:extLst>
          </p:cNvPr>
          <p:cNvSpPr>
            <a:spLocks noGrp="1"/>
          </p:cNvSpPr>
          <p:nvPr>
            <p:ph idx="1"/>
          </p:nvPr>
        </p:nvSpPr>
        <p:spPr/>
        <p:txBody>
          <a:bodyPr/>
          <a:lstStyle/>
          <a:p>
            <a:endParaRPr lang="en-BE"/>
          </a:p>
        </p:txBody>
      </p:sp>
      <p:pic>
        <p:nvPicPr>
          <p:cNvPr id="5" name="Picture 4">
            <a:extLst>
              <a:ext uri="{FF2B5EF4-FFF2-40B4-BE49-F238E27FC236}">
                <a16:creationId xmlns:a16="http://schemas.microsoft.com/office/drawing/2014/main" id="{57FE0512-9A2B-48B6-AD1B-867E0A2D2EBF}"/>
              </a:ext>
            </a:extLst>
          </p:cNvPr>
          <p:cNvPicPr>
            <a:picLocks noChangeAspect="1"/>
          </p:cNvPicPr>
          <p:nvPr/>
        </p:nvPicPr>
        <p:blipFill>
          <a:blip r:embed="rId2"/>
          <a:stretch>
            <a:fillRect/>
          </a:stretch>
        </p:blipFill>
        <p:spPr>
          <a:xfrm>
            <a:off x="-1" y="298"/>
            <a:ext cx="17338675" cy="9753005"/>
          </a:xfrm>
          <a:prstGeom prst="rect">
            <a:avLst/>
          </a:prstGeom>
        </p:spPr>
      </p:pic>
    </p:spTree>
    <p:extLst>
      <p:ext uri="{BB962C8B-B14F-4D97-AF65-F5344CB8AC3E}">
        <p14:creationId xmlns:p14="http://schemas.microsoft.com/office/powerpoint/2010/main" val="2325257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D0B72-0EFD-484E-B525-14C3984E3FF1}"/>
              </a:ext>
            </a:extLst>
          </p:cNvPr>
          <p:cNvSpPr>
            <a:spLocks noGrp="1"/>
          </p:cNvSpPr>
          <p:nvPr>
            <p:ph type="title"/>
          </p:nvPr>
        </p:nvSpPr>
        <p:spPr/>
        <p:txBody>
          <a:bodyPr/>
          <a:lstStyle/>
          <a:p>
            <a:endParaRPr lang="en-BE"/>
          </a:p>
        </p:txBody>
      </p:sp>
      <p:sp>
        <p:nvSpPr>
          <p:cNvPr id="3" name="Content Placeholder 2">
            <a:extLst>
              <a:ext uri="{FF2B5EF4-FFF2-40B4-BE49-F238E27FC236}">
                <a16:creationId xmlns:a16="http://schemas.microsoft.com/office/drawing/2014/main" id="{872CFE2F-F4E9-4822-B18F-A3787429FE1E}"/>
              </a:ext>
            </a:extLst>
          </p:cNvPr>
          <p:cNvSpPr>
            <a:spLocks noGrp="1"/>
          </p:cNvSpPr>
          <p:nvPr>
            <p:ph idx="1"/>
          </p:nvPr>
        </p:nvSpPr>
        <p:spPr/>
        <p:txBody>
          <a:bodyPr/>
          <a:lstStyle/>
          <a:p>
            <a:endParaRPr lang="en-BE"/>
          </a:p>
        </p:txBody>
      </p:sp>
      <p:pic>
        <p:nvPicPr>
          <p:cNvPr id="5" name="Picture 4">
            <a:extLst>
              <a:ext uri="{FF2B5EF4-FFF2-40B4-BE49-F238E27FC236}">
                <a16:creationId xmlns:a16="http://schemas.microsoft.com/office/drawing/2014/main" id="{F6B3A353-8E9D-4F2D-B3AF-6E3758EEDCCC}"/>
              </a:ext>
            </a:extLst>
          </p:cNvPr>
          <p:cNvPicPr>
            <a:picLocks noChangeAspect="1"/>
          </p:cNvPicPr>
          <p:nvPr/>
        </p:nvPicPr>
        <p:blipFill>
          <a:blip r:embed="rId2"/>
          <a:stretch>
            <a:fillRect/>
          </a:stretch>
        </p:blipFill>
        <p:spPr>
          <a:xfrm>
            <a:off x="-1" y="298"/>
            <a:ext cx="17338675" cy="9753005"/>
          </a:xfrm>
          <a:prstGeom prst="rect">
            <a:avLst/>
          </a:prstGeom>
        </p:spPr>
      </p:pic>
    </p:spTree>
    <p:extLst>
      <p:ext uri="{BB962C8B-B14F-4D97-AF65-F5344CB8AC3E}">
        <p14:creationId xmlns:p14="http://schemas.microsoft.com/office/powerpoint/2010/main" val="29530972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AAD96-DE7C-4E05-844B-0F2D97132872}"/>
              </a:ext>
            </a:extLst>
          </p:cNvPr>
          <p:cNvSpPr>
            <a:spLocks noGrp="1"/>
          </p:cNvSpPr>
          <p:nvPr>
            <p:ph type="title"/>
          </p:nvPr>
        </p:nvSpPr>
        <p:spPr/>
        <p:txBody>
          <a:bodyPr/>
          <a:lstStyle/>
          <a:p>
            <a:endParaRPr lang="en-BE"/>
          </a:p>
        </p:txBody>
      </p:sp>
      <p:sp>
        <p:nvSpPr>
          <p:cNvPr id="3" name="Content Placeholder 2">
            <a:extLst>
              <a:ext uri="{FF2B5EF4-FFF2-40B4-BE49-F238E27FC236}">
                <a16:creationId xmlns:a16="http://schemas.microsoft.com/office/drawing/2014/main" id="{5D8C86F9-DF38-4614-BE49-C869827A9EEF}"/>
              </a:ext>
            </a:extLst>
          </p:cNvPr>
          <p:cNvSpPr>
            <a:spLocks noGrp="1"/>
          </p:cNvSpPr>
          <p:nvPr>
            <p:ph idx="1"/>
          </p:nvPr>
        </p:nvSpPr>
        <p:spPr/>
        <p:txBody>
          <a:bodyPr/>
          <a:lstStyle/>
          <a:p>
            <a:endParaRPr lang="en-BE"/>
          </a:p>
        </p:txBody>
      </p:sp>
      <p:pic>
        <p:nvPicPr>
          <p:cNvPr id="5" name="Picture 4">
            <a:extLst>
              <a:ext uri="{FF2B5EF4-FFF2-40B4-BE49-F238E27FC236}">
                <a16:creationId xmlns:a16="http://schemas.microsoft.com/office/drawing/2014/main" id="{38851A39-1A64-4DF2-B22B-C27329AEC6DD}"/>
              </a:ext>
            </a:extLst>
          </p:cNvPr>
          <p:cNvPicPr>
            <a:picLocks noChangeAspect="1"/>
          </p:cNvPicPr>
          <p:nvPr/>
        </p:nvPicPr>
        <p:blipFill>
          <a:blip r:embed="rId2"/>
          <a:stretch>
            <a:fillRect/>
          </a:stretch>
        </p:blipFill>
        <p:spPr>
          <a:xfrm>
            <a:off x="-1" y="298"/>
            <a:ext cx="17338675" cy="9753005"/>
          </a:xfrm>
          <a:prstGeom prst="rect">
            <a:avLst/>
          </a:prstGeom>
        </p:spPr>
      </p:pic>
    </p:spTree>
    <p:extLst>
      <p:ext uri="{BB962C8B-B14F-4D97-AF65-F5344CB8AC3E}">
        <p14:creationId xmlns:p14="http://schemas.microsoft.com/office/powerpoint/2010/main" val="237521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C70B0-5F09-7FE1-2A45-C051AC4440BB}"/>
              </a:ext>
            </a:extLst>
          </p:cNvPr>
          <p:cNvSpPr>
            <a:spLocks noGrp="1"/>
          </p:cNvSpPr>
          <p:nvPr>
            <p:ph type="title"/>
          </p:nvPr>
        </p:nvSpPr>
        <p:spPr/>
        <p:txBody>
          <a:bodyPr/>
          <a:lstStyle/>
          <a:p>
            <a:r>
              <a:rPr lang="nl-NL" dirty="0"/>
              <a:t>NETSPEAK in online omgevingen</a:t>
            </a:r>
            <a:endParaRPr lang="en-BE" dirty="0"/>
          </a:p>
        </p:txBody>
      </p:sp>
      <p:sp>
        <p:nvSpPr>
          <p:cNvPr id="3" name="Content Placeholder 2">
            <a:extLst>
              <a:ext uri="{FF2B5EF4-FFF2-40B4-BE49-F238E27FC236}">
                <a16:creationId xmlns:a16="http://schemas.microsoft.com/office/drawing/2014/main" id="{4B3ABFCC-CE2A-0578-52A5-730267AE99F2}"/>
              </a:ext>
            </a:extLst>
          </p:cNvPr>
          <p:cNvSpPr>
            <a:spLocks noGrp="1"/>
          </p:cNvSpPr>
          <p:nvPr>
            <p:ph idx="1"/>
          </p:nvPr>
        </p:nvSpPr>
        <p:spPr/>
        <p:txBody>
          <a:bodyPr>
            <a:normAutofit fontScale="92500" lnSpcReduction="20000"/>
          </a:bodyPr>
          <a:lstStyle/>
          <a:p>
            <a:r>
              <a:rPr lang="en-US" dirty="0">
                <a:latin typeface="+mj-lt"/>
              </a:rPr>
              <a:t>Wat is de impact van netspeak in online </a:t>
            </a:r>
            <a:r>
              <a:rPr lang="en-US" dirty="0" err="1">
                <a:latin typeface="+mj-lt"/>
              </a:rPr>
              <a:t>contexten</a:t>
            </a:r>
            <a:r>
              <a:rPr lang="en-US" dirty="0">
                <a:latin typeface="+mj-lt"/>
              </a:rPr>
              <a:t> op </a:t>
            </a:r>
            <a:r>
              <a:rPr lang="en-US" dirty="0" err="1">
                <a:latin typeface="+mj-lt"/>
              </a:rPr>
              <a:t>percepties</a:t>
            </a:r>
            <a:r>
              <a:rPr lang="en-US" dirty="0">
                <a:latin typeface="+mj-lt"/>
              </a:rPr>
              <a:t>? </a:t>
            </a:r>
          </a:p>
          <a:p>
            <a:r>
              <a:rPr lang="en-US" dirty="0">
                <a:latin typeface="+mj-lt"/>
              </a:rPr>
              <a:t>Reviews </a:t>
            </a:r>
            <a:r>
              <a:rPr lang="en-US" dirty="0" err="1">
                <a:latin typeface="+mj-lt"/>
              </a:rPr>
              <a:t>en</a:t>
            </a:r>
            <a:r>
              <a:rPr lang="en-US" dirty="0">
                <a:latin typeface="+mj-lt"/>
              </a:rPr>
              <a:t> </a:t>
            </a:r>
            <a:r>
              <a:rPr lang="en-US" dirty="0" err="1">
                <a:latin typeface="+mj-lt"/>
              </a:rPr>
              <a:t>klachten</a:t>
            </a:r>
            <a:r>
              <a:rPr lang="en-US" dirty="0">
                <a:latin typeface="+mj-lt"/>
              </a:rPr>
              <a:t> </a:t>
            </a:r>
          </a:p>
          <a:p>
            <a:r>
              <a:rPr lang="en-US" b="1" dirty="0" err="1">
                <a:latin typeface="+mj-lt"/>
              </a:rPr>
              <a:t>Antwoorden</a:t>
            </a:r>
            <a:r>
              <a:rPr lang="en-US" b="1" dirty="0">
                <a:latin typeface="+mj-lt"/>
              </a:rPr>
              <a:t> van </a:t>
            </a:r>
            <a:r>
              <a:rPr lang="en-US" b="1" dirty="0" err="1">
                <a:latin typeface="+mj-lt"/>
              </a:rPr>
              <a:t>bedrijven</a:t>
            </a:r>
            <a:r>
              <a:rPr lang="en-US" b="1" dirty="0">
                <a:latin typeface="+mj-lt"/>
              </a:rPr>
              <a:t> op </a:t>
            </a:r>
            <a:r>
              <a:rPr lang="en-US" b="1" dirty="0" err="1">
                <a:latin typeface="+mj-lt"/>
              </a:rPr>
              <a:t>klachten</a:t>
            </a:r>
            <a:endParaRPr lang="en-US" b="1" dirty="0">
              <a:latin typeface="+mj-lt"/>
            </a:endParaRPr>
          </a:p>
          <a:p>
            <a:r>
              <a:rPr lang="en-US" sz="4551" b="1" dirty="0" err="1">
                <a:latin typeface="+mj-lt"/>
              </a:rPr>
              <a:t>Klachtenmanagement</a:t>
            </a:r>
            <a:r>
              <a:rPr lang="en-US" sz="4551" dirty="0">
                <a:latin typeface="+mj-lt"/>
              </a:rPr>
              <a:t>: </a:t>
            </a:r>
            <a:r>
              <a:rPr lang="nl-NL" sz="4551" dirty="0">
                <a:latin typeface="+mj-lt"/>
              </a:rPr>
              <a:t>invloed op reputatie, verkoop, vertrouwen, tevredenheid, loyauteit, mond-aan-mondreclame (Van Vaerenberg 2017)</a:t>
            </a:r>
          </a:p>
          <a:p>
            <a:pPr lvl="1"/>
            <a:r>
              <a:rPr lang="nl-NL" sz="4551" dirty="0">
                <a:latin typeface="+mj-lt"/>
              </a:rPr>
              <a:t>Veel variabelen die een rol spelen in het bepalen van een strategie: type klacht, ernst van de klacht, type bedrijf, type platform, etc. </a:t>
            </a:r>
          </a:p>
          <a:p>
            <a:pPr lvl="1"/>
            <a:endParaRPr lang="en-US" b="1" dirty="0">
              <a:latin typeface="+mj-lt"/>
            </a:endParaRPr>
          </a:p>
          <a:p>
            <a:endParaRPr lang="en-BE" dirty="0">
              <a:latin typeface="+mj-lt"/>
            </a:endParaRPr>
          </a:p>
        </p:txBody>
      </p:sp>
      <p:sp>
        <p:nvSpPr>
          <p:cNvPr id="4" name="Slide Number Placeholder 3">
            <a:extLst>
              <a:ext uri="{FF2B5EF4-FFF2-40B4-BE49-F238E27FC236}">
                <a16:creationId xmlns:a16="http://schemas.microsoft.com/office/drawing/2014/main" id="{F6FD47AB-5FE6-89E8-C794-BB4931D91CAE}"/>
              </a:ext>
            </a:extLst>
          </p:cNvPr>
          <p:cNvSpPr>
            <a:spLocks noGrp="1"/>
          </p:cNvSpPr>
          <p:nvPr>
            <p:ph type="sldNum" sz="quarter" idx="12"/>
          </p:nvPr>
        </p:nvSpPr>
        <p:spPr/>
        <p:txBody>
          <a:bodyPr/>
          <a:lstStyle/>
          <a:p>
            <a:fld id="{7AE184E0-0BD4-4705-A12B-9B71DDE63301}" type="slidenum">
              <a:rPr lang="nl-BE" noProof="0" smtClean="0">
                <a:latin typeface="+mj-lt"/>
              </a:rPr>
              <a:t>33</a:t>
            </a:fld>
            <a:endParaRPr lang="nl-BE" noProof="0" dirty="0">
              <a:latin typeface="+mj-lt"/>
            </a:endParaRPr>
          </a:p>
        </p:txBody>
      </p:sp>
    </p:spTree>
    <p:extLst>
      <p:ext uri="{BB962C8B-B14F-4D97-AF65-F5344CB8AC3E}">
        <p14:creationId xmlns:p14="http://schemas.microsoft.com/office/powerpoint/2010/main" val="129594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63844-CA80-4009-B6A0-30510FDD488A}"/>
              </a:ext>
            </a:extLst>
          </p:cNvPr>
          <p:cNvSpPr>
            <a:spLocks noGrp="1"/>
          </p:cNvSpPr>
          <p:nvPr>
            <p:ph type="title"/>
          </p:nvPr>
        </p:nvSpPr>
        <p:spPr/>
        <p:txBody>
          <a:bodyPr/>
          <a:lstStyle/>
          <a:p>
            <a:r>
              <a:rPr lang="en-US" dirty="0"/>
              <a:t>Wat is het effect van </a:t>
            </a:r>
            <a:r>
              <a:rPr lang="en-US" dirty="0" err="1"/>
              <a:t>Tussentaal</a:t>
            </a:r>
            <a:r>
              <a:rPr lang="en-US" dirty="0"/>
              <a:t> </a:t>
            </a:r>
            <a:r>
              <a:rPr lang="en-US" dirty="0" err="1"/>
              <a:t>en</a:t>
            </a:r>
            <a:r>
              <a:rPr lang="en-US" dirty="0"/>
              <a:t> netspeak in online </a:t>
            </a:r>
            <a:r>
              <a:rPr lang="en-US" dirty="0" err="1"/>
              <a:t>omgevingen</a:t>
            </a:r>
            <a:r>
              <a:rPr lang="en-US" dirty="0"/>
              <a:t>? </a:t>
            </a:r>
            <a:endParaRPr lang="en-BE" dirty="0"/>
          </a:p>
        </p:txBody>
      </p:sp>
      <p:sp>
        <p:nvSpPr>
          <p:cNvPr id="3" name="Content Placeholder 2">
            <a:extLst>
              <a:ext uri="{FF2B5EF4-FFF2-40B4-BE49-F238E27FC236}">
                <a16:creationId xmlns:a16="http://schemas.microsoft.com/office/drawing/2014/main" id="{C0F324C8-F985-475A-8D96-C79D548058F2}"/>
              </a:ext>
            </a:extLst>
          </p:cNvPr>
          <p:cNvSpPr>
            <a:spLocks noGrp="1"/>
          </p:cNvSpPr>
          <p:nvPr>
            <p:ph idx="1"/>
          </p:nvPr>
        </p:nvSpPr>
        <p:spPr>
          <a:xfrm>
            <a:off x="520004" y="2187591"/>
            <a:ext cx="15699575" cy="6696000"/>
          </a:xfrm>
        </p:spPr>
        <p:txBody>
          <a:bodyPr>
            <a:normAutofit/>
          </a:bodyPr>
          <a:lstStyle/>
          <a:p>
            <a:r>
              <a:rPr lang="en-US" sz="4400" dirty="0" err="1"/>
              <a:t>Complicerende</a:t>
            </a:r>
            <a:r>
              <a:rPr lang="en-US" sz="4400" dirty="0"/>
              <a:t> factor: </a:t>
            </a:r>
            <a:r>
              <a:rPr lang="en-US" sz="4400" dirty="0" err="1"/>
              <a:t>recente</a:t>
            </a:r>
            <a:r>
              <a:rPr lang="en-US" sz="4400" dirty="0"/>
              <a:t> </a:t>
            </a:r>
            <a:r>
              <a:rPr lang="en-US" sz="4400" dirty="0" err="1"/>
              <a:t>ontwikkelingen</a:t>
            </a:r>
            <a:r>
              <a:rPr lang="en-US" sz="4400" dirty="0"/>
              <a:t> in </a:t>
            </a:r>
            <a:r>
              <a:rPr lang="en-US" sz="4400" dirty="0" err="1"/>
              <a:t>zakelijke</a:t>
            </a:r>
            <a:r>
              <a:rPr lang="en-US" sz="4400" dirty="0"/>
              <a:t> online </a:t>
            </a:r>
            <a:r>
              <a:rPr lang="en-US" sz="4400" dirty="0" err="1"/>
              <a:t>communicatie</a:t>
            </a:r>
            <a:endParaRPr lang="en-US" sz="4400" dirty="0"/>
          </a:p>
          <a:p>
            <a:r>
              <a:rPr lang="en-US" sz="4400" dirty="0" err="1"/>
              <a:t>Waarschuwing</a:t>
            </a:r>
            <a:r>
              <a:rPr lang="en-US" sz="4400" dirty="0"/>
              <a:t>: </a:t>
            </a:r>
            <a:r>
              <a:rPr lang="en-US" sz="4400" dirty="0" err="1"/>
              <a:t>Angelsaksisch</a:t>
            </a:r>
            <a:r>
              <a:rPr lang="en-US" sz="4400" dirty="0"/>
              <a:t> </a:t>
            </a:r>
            <a:r>
              <a:rPr lang="en-US" sz="4400" dirty="0" err="1"/>
              <a:t>gebrabbel</a:t>
            </a:r>
            <a:r>
              <a:rPr lang="en-US" sz="4400" dirty="0"/>
              <a:t> in </a:t>
            </a:r>
            <a:r>
              <a:rPr lang="en-US" sz="4400" dirty="0" err="1"/>
              <a:t>aantocht</a:t>
            </a:r>
            <a:endParaRPr lang="en-BE" sz="4400" dirty="0"/>
          </a:p>
        </p:txBody>
      </p:sp>
    </p:spTree>
    <p:extLst>
      <p:ext uri="{BB962C8B-B14F-4D97-AF65-F5344CB8AC3E}">
        <p14:creationId xmlns:p14="http://schemas.microsoft.com/office/powerpoint/2010/main" val="101059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7171D0-BCC6-4D04-BC2A-69AD2F9397F7}"/>
              </a:ext>
            </a:extLst>
          </p:cNvPr>
          <p:cNvSpPr>
            <a:spLocks noGrp="1"/>
          </p:cNvSpPr>
          <p:nvPr>
            <p:ph idx="1"/>
          </p:nvPr>
        </p:nvSpPr>
        <p:spPr>
          <a:xfrm>
            <a:off x="3037253" y="3019983"/>
            <a:ext cx="12723193" cy="5966542"/>
          </a:xfrm>
        </p:spPr>
        <p:txBody>
          <a:bodyPr/>
          <a:lstStyle/>
          <a:p>
            <a:endParaRPr lang="en-BE"/>
          </a:p>
        </p:txBody>
      </p:sp>
      <p:pic>
        <p:nvPicPr>
          <p:cNvPr id="3074" name="Picture 2" descr="The Formal Business Voice is Dead">
            <a:extLst>
              <a:ext uri="{FF2B5EF4-FFF2-40B4-BE49-F238E27FC236}">
                <a16:creationId xmlns:a16="http://schemas.microsoft.com/office/drawing/2014/main" id="{F7AD8D24-206F-471F-B9E0-ACFDC58B4F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8"/>
            <a:ext cx="17240794" cy="83493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46603BF-E818-4AC9-A7C6-1AB28444473A}"/>
              </a:ext>
            </a:extLst>
          </p:cNvPr>
          <p:cNvSpPr txBox="1"/>
          <p:nvPr/>
        </p:nvSpPr>
        <p:spPr>
          <a:xfrm>
            <a:off x="1831746" y="8733805"/>
            <a:ext cx="13675182" cy="1212896"/>
          </a:xfrm>
          <a:prstGeom prst="rect">
            <a:avLst/>
          </a:prstGeom>
          <a:solidFill>
            <a:schemeClr val="bg1"/>
          </a:solidFill>
        </p:spPr>
        <p:txBody>
          <a:bodyPr wrap="square" rtlCol="0">
            <a:spAutoFit/>
          </a:bodyPr>
          <a:lstStyle/>
          <a:p>
            <a:r>
              <a:rPr lang="nl-BE" sz="3641" dirty="0">
                <a:hlinkClick r:id="rId3"/>
              </a:rPr>
              <a:t>https://thecontentwrangler.com/2017/07/10/the-formal-business-voice-is-dead/#</a:t>
            </a:r>
            <a:endParaRPr lang="en-BE" sz="3641" dirty="0"/>
          </a:p>
        </p:txBody>
      </p:sp>
      <p:sp>
        <p:nvSpPr>
          <p:cNvPr id="6" name="Title 5">
            <a:extLst>
              <a:ext uri="{FF2B5EF4-FFF2-40B4-BE49-F238E27FC236}">
                <a16:creationId xmlns:a16="http://schemas.microsoft.com/office/drawing/2014/main" id="{B33EA2A5-5E9F-4522-B6AE-49FB8B055238}"/>
              </a:ext>
            </a:extLst>
          </p:cNvPr>
          <p:cNvSpPr>
            <a:spLocks noGrp="1"/>
          </p:cNvSpPr>
          <p:nvPr>
            <p:ph type="title"/>
          </p:nvPr>
        </p:nvSpPr>
        <p:spPr/>
        <p:txBody>
          <a:bodyPr/>
          <a:lstStyle/>
          <a:p>
            <a:endParaRPr lang="en-BE"/>
          </a:p>
        </p:txBody>
      </p:sp>
    </p:spTree>
    <p:extLst>
      <p:ext uri="{BB962C8B-B14F-4D97-AF65-F5344CB8AC3E}">
        <p14:creationId xmlns:p14="http://schemas.microsoft.com/office/powerpoint/2010/main" val="903155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7171D0-BCC6-4D04-BC2A-69AD2F9397F7}"/>
              </a:ext>
            </a:extLst>
          </p:cNvPr>
          <p:cNvSpPr>
            <a:spLocks noGrp="1"/>
          </p:cNvSpPr>
          <p:nvPr>
            <p:ph idx="1"/>
          </p:nvPr>
        </p:nvSpPr>
        <p:spPr/>
        <p:txBody>
          <a:bodyPr/>
          <a:lstStyle/>
          <a:p>
            <a:endParaRPr lang="en-BE"/>
          </a:p>
        </p:txBody>
      </p:sp>
      <p:pic>
        <p:nvPicPr>
          <p:cNvPr id="3074" name="Picture 2" descr="The Formal Business Voice is Dead">
            <a:extLst>
              <a:ext uri="{FF2B5EF4-FFF2-40B4-BE49-F238E27FC236}">
                <a16:creationId xmlns:a16="http://schemas.microsoft.com/office/drawing/2014/main" id="{F7AD8D24-206F-471F-B9E0-ACFDC58B4F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62" y="298"/>
            <a:ext cx="14551184" cy="73095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7AA03C-D73B-4355-9C47-4918145355FC}"/>
              </a:ext>
            </a:extLst>
          </p:cNvPr>
          <p:cNvSpPr txBox="1"/>
          <p:nvPr/>
        </p:nvSpPr>
        <p:spPr>
          <a:xfrm>
            <a:off x="7354954" y="298"/>
            <a:ext cx="9871858" cy="7270580"/>
          </a:xfrm>
          <a:prstGeom prst="rect">
            <a:avLst/>
          </a:prstGeom>
          <a:solidFill>
            <a:schemeClr val="bg1"/>
          </a:solidFill>
        </p:spPr>
        <p:txBody>
          <a:bodyPr wrap="square" rtlCol="0">
            <a:spAutoFit/>
          </a:bodyPr>
          <a:lstStyle/>
          <a:p>
            <a:endParaRPr lang="en-US" sz="6257" b="1" dirty="0">
              <a:latin typeface="Aharoni" panose="020B0604020202020204" pitchFamily="2" charset="-79"/>
              <a:cs typeface="Aharoni" panose="020B0604020202020204" pitchFamily="2" charset="-79"/>
            </a:endParaRPr>
          </a:p>
          <a:p>
            <a:r>
              <a:rPr lang="en-US" sz="8533" b="1" dirty="0">
                <a:latin typeface="Aharoni" panose="020B0604020202020204" pitchFamily="2" charset="-79"/>
                <a:cs typeface="Aharoni" panose="020B0604020202020204" pitchFamily="2" charset="-79"/>
              </a:rPr>
              <a:t>Long </a:t>
            </a:r>
          </a:p>
          <a:p>
            <a:r>
              <a:rPr lang="en-US" sz="8533" b="1" dirty="0">
                <a:solidFill>
                  <a:srgbClr val="FFC000"/>
                </a:solidFill>
                <a:latin typeface="Aharoni" panose="020B0604020202020204" pitchFamily="2" charset="-79"/>
                <a:cs typeface="Aharoni" panose="020B0604020202020204" pitchFamily="2" charset="-79"/>
              </a:rPr>
              <a:t>Live</a:t>
            </a:r>
            <a:r>
              <a:rPr lang="en-US" sz="8533" b="1" dirty="0">
                <a:latin typeface="Aharoni" panose="020B0604020202020204" pitchFamily="2" charset="-79"/>
                <a:cs typeface="Aharoni" panose="020B0604020202020204" pitchFamily="2" charset="-79"/>
              </a:rPr>
              <a:t> </a:t>
            </a:r>
          </a:p>
          <a:p>
            <a:r>
              <a:rPr lang="en-US" sz="8533" b="1" dirty="0">
                <a:latin typeface="Aharoni" panose="020B0604020202020204" pitchFamily="2" charset="-79"/>
                <a:cs typeface="Aharoni" panose="020B0604020202020204" pitchFamily="2" charset="-79"/>
              </a:rPr>
              <a:t>Conversational</a:t>
            </a:r>
          </a:p>
          <a:p>
            <a:r>
              <a:rPr lang="en-US" sz="8533" b="1" dirty="0">
                <a:solidFill>
                  <a:srgbClr val="FFC000"/>
                </a:solidFill>
                <a:latin typeface="Aharoni" panose="020B0604020202020204" pitchFamily="2" charset="-79"/>
                <a:cs typeface="Aharoni" panose="020B0604020202020204" pitchFamily="2" charset="-79"/>
              </a:rPr>
              <a:t>Human Voice</a:t>
            </a:r>
          </a:p>
          <a:p>
            <a:endParaRPr lang="en-BE" sz="6257" b="1" dirty="0">
              <a:latin typeface="Aharoni" panose="020B0604020202020204" pitchFamily="2" charset="-79"/>
              <a:cs typeface="Aharoni" panose="020B0604020202020204" pitchFamily="2" charset="-79"/>
            </a:endParaRPr>
          </a:p>
        </p:txBody>
      </p:sp>
      <p:sp>
        <p:nvSpPr>
          <p:cNvPr id="6" name="TextBox 5">
            <a:extLst>
              <a:ext uri="{FF2B5EF4-FFF2-40B4-BE49-F238E27FC236}">
                <a16:creationId xmlns:a16="http://schemas.microsoft.com/office/drawing/2014/main" id="{1C17C2DB-7134-4052-A6D5-82B0D12B3DF6}"/>
              </a:ext>
            </a:extLst>
          </p:cNvPr>
          <p:cNvSpPr txBox="1"/>
          <p:nvPr/>
        </p:nvSpPr>
        <p:spPr>
          <a:xfrm>
            <a:off x="-1" y="7309888"/>
            <a:ext cx="17338675" cy="3348802"/>
          </a:xfrm>
          <a:prstGeom prst="rect">
            <a:avLst/>
          </a:prstGeom>
          <a:solidFill>
            <a:schemeClr val="bg1"/>
          </a:solidFill>
        </p:spPr>
        <p:txBody>
          <a:bodyPr wrap="square" rtlCol="0">
            <a:spAutoFit/>
          </a:bodyPr>
          <a:lstStyle/>
          <a:p>
            <a:endParaRPr lang="en-US" sz="3641" b="1" i="1" dirty="0"/>
          </a:p>
          <a:p>
            <a:r>
              <a:rPr lang="en-US" sz="3413" b="1" i="1" dirty="0"/>
              <a:t>If you want to alienate and intimidate and put the fear of God (or the courts) into someone, use formal voice.  If you want to achieve almost anything else on the planet, use a conversational voice.</a:t>
            </a:r>
          </a:p>
          <a:p>
            <a:r>
              <a:rPr lang="nl-BE" sz="3641" dirty="0">
                <a:hlinkClick r:id="rId3"/>
              </a:rPr>
              <a:t>https://thecontentwrangler.com/2017/07/10/the-formal-business-voice-is-dead/#</a:t>
            </a:r>
            <a:endParaRPr lang="en-BE" sz="3641" dirty="0"/>
          </a:p>
          <a:p>
            <a:endParaRPr lang="en-US" sz="3641" b="1" i="1" dirty="0"/>
          </a:p>
        </p:txBody>
      </p:sp>
      <p:pic>
        <p:nvPicPr>
          <p:cNvPr id="4098" name="Picture 2" descr="Image result for how are you doing joey">
            <a:extLst>
              <a:ext uri="{FF2B5EF4-FFF2-40B4-BE49-F238E27FC236}">
                <a16:creationId xmlns:a16="http://schemas.microsoft.com/office/drawing/2014/main" id="{6957DCA8-50AA-4170-AD6F-946983F084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66" y="298"/>
            <a:ext cx="7140488" cy="762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30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29B67-6387-4793-8555-2AF86D15FE2A}"/>
              </a:ext>
            </a:extLst>
          </p:cNvPr>
          <p:cNvSpPr>
            <a:spLocks noGrp="1"/>
          </p:cNvSpPr>
          <p:nvPr>
            <p:ph type="title"/>
          </p:nvPr>
        </p:nvSpPr>
        <p:spPr>
          <a:xfrm>
            <a:off x="918857" y="644124"/>
            <a:ext cx="13374790" cy="1228751"/>
          </a:xfrm>
        </p:spPr>
        <p:txBody>
          <a:bodyPr/>
          <a:lstStyle/>
          <a:p>
            <a:r>
              <a:rPr lang="en-US" b="1" dirty="0"/>
              <a:t>CHV</a:t>
            </a:r>
            <a:endParaRPr lang="en-BE" b="1" dirty="0"/>
          </a:p>
        </p:txBody>
      </p:sp>
      <p:sp>
        <p:nvSpPr>
          <p:cNvPr id="3" name="Content Placeholder 2">
            <a:extLst>
              <a:ext uri="{FF2B5EF4-FFF2-40B4-BE49-F238E27FC236}">
                <a16:creationId xmlns:a16="http://schemas.microsoft.com/office/drawing/2014/main" id="{B5E0B170-A2C8-4B8F-B63B-E90959E67C79}"/>
              </a:ext>
            </a:extLst>
          </p:cNvPr>
          <p:cNvSpPr>
            <a:spLocks noGrp="1"/>
          </p:cNvSpPr>
          <p:nvPr>
            <p:ph idx="1"/>
          </p:nvPr>
        </p:nvSpPr>
        <p:spPr>
          <a:xfrm>
            <a:off x="1061903" y="2620734"/>
            <a:ext cx="12723193" cy="5966542"/>
          </a:xfrm>
        </p:spPr>
        <p:txBody>
          <a:bodyPr/>
          <a:lstStyle/>
          <a:p>
            <a:endParaRPr lang="en-BE" dirty="0"/>
          </a:p>
        </p:txBody>
      </p:sp>
      <p:pic>
        <p:nvPicPr>
          <p:cNvPr id="7" name="Afbeelding 6">
            <a:extLst>
              <a:ext uri="{FF2B5EF4-FFF2-40B4-BE49-F238E27FC236}">
                <a16:creationId xmlns:a16="http://schemas.microsoft.com/office/drawing/2014/main" id="{8E739159-8D0F-C9E0-CA26-D26C05A728E4}"/>
              </a:ext>
            </a:extLst>
          </p:cNvPr>
          <p:cNvPicPr/>
          <p:nvPr/>
        </p:nvPicPr>
        <p:blipFill rotWithShape="1">
          <a:blip r:embed="rId3" cstate="print">
            <a:extLst>
              <a:ext uri="{28A0092B-C50C-407E-A947-70E740481C1C}">
                <a14:useLocalDpi xmlns:a14="http://schemas.microsoft.com/office/drawing/2010/main" val="0"/>
              </a:ext>
            </a:extLst>
          </a:blip>
          <a:srcRect t="61211"/>
          <a:stretch/>
        </p:blipFill>
        <p:spPr>
          <a:xfrm>
            <a:off x="4162097" y="4067502"/>
            <a:ext cx="13198377" cy="5686097"/>
          </a:xfrm>
          <a:prstGeom prst="rect">
            <a:avLst/>
          </a:prstGeom>
        </p:spPr>
      </p:pic>
      <p:pic>
        <p:nvPicPr>
          <p:cNvPr id="8" name="Afbeelding 1">
            <a:extLst>
              <a:ext uri="{FF2B5EF4-FFF2-40B4-BE49-F238E27FC236}">
                <a16:creationId xmlns:a16="http://schemas.microsoft.com/office/drawing/2014/main" id="{6DF3BBD1-444C-0F6C-FA96-D5759AFBA5B2}"/>
              </a:ext>
            </a:extLst>
          </p:cNvPr>
          <p:cNvPicPr/>
          <p:nvPr/>
        </p:nvPicPr>
        <p:blipFill rotWithShape="1">
          <a:blip r:embed="rId4" cstate="print">
            <a:extLst>
              <a:ext uri="{28A0092B-C50C-407E-A947-70E740481C1C}">
                <a14:useLocalDpi xmlns:a14="http://schemas.microsoft.com/office/drawing/2010/main" val="0"/>
              </a:ext>
            </a:extLst>
          </a:blip>
          <a:srcRect t="61211"/>
          <a:stretch/>
        </p:blipFill>
        <p:spPr>
          <a:xfrm>
            <a:off x="77130" y="161152"/>
            <a:ext cx="12723192" cy="5214889"/>
          </a:xfrm>
          <a:prstGeom prst="rect">
            <a:avLst/>
          </a:prstGeom>
        </p:spPr>
      </p:pic>
    </p:spTree>
    <p:extLst>
      <p:ext uri="{BB962C8B-B14F-4D97-AF65-F5344CB8AC3E}">
        <p14:creationId xmlns:p14="http://schemas.microsoft.com/office/powerpoint/2010/main" val="15111256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A708-7AD3-405B-8C44-D9FE17B5F432}"/>
              </a:ext>
            </a:extLst>
          </p:cNvPr>
          <p:cNvSpPr>
            <a:spLocks noGrp="1"/>
          </p:cNvSpPr>
          <p:nvPr>
            <p:ph type="title"/>
          </p:nvPr>
        </p:nvSpPr>
        <p:spPr/>
        <p:txBody>
          <a:bodyPr/>
          <a:lstStyle/>
          <a:p>
            <a:r>
              <a:rPr lang="en-US" dirty="0"/>
              <a:t>Conversational human voice</a:t>
            </a:r>
            <a:endParaRPr lang="en-BE" dirty="0"/>
          </a:p>
        </p:txBody>
      </p:sp>
      <p:sp>
        <p:nvSpPr>
          <p:cNvPr id="3" name="Content Placeholder 2">
            <a:extLst>
              <a:ext uri="{FF2B5EF4-FFF2-40B4-BE49-F238E27FC236}">
                <a16:creationId xmlns:a16="http://schemas.microsoft.com/office/drawing/2014/main" id="{66CED6B1-890C-47CE-9DDD-7717CD4A7D50}"/>
              </a:ext>
            </a:extLst>
          </p:cNvPr>
          <p:cNvSpPr>
            <a:spLocks noGrp="1"/>
          </p:cNvSpPr>
          <p:nvPr>
            <p:ph idx="1"/>
          </p:nvPr>
        </p:nvSpPr>
        <p:spPr>
          <a:xfrm>
            <a:off x="693683" y="1340069"/>
            <a:ext cx="15040303" cy="7837179"/>
          </a:xfrm>
        </p:spPr>
        <p:txBody>
          <a:bodyPr>
            <a:normAutofit/>
          </a:bodyPr>
          <a:lstStyle/>
          <a:p>
            <a:pPr>
              <a:lnSpc>
                <a:spcPct val="150000"/>
              </a:lnSpc>
            </a:pPr>
            <a:r>
              <a:rPr lang="en-GB" sz="4000" dirty="0" err="1"/>
              <a:t>Percepties</a:t>
            </a:r>
            <a:r>
              <a:rPr lang="en-GB" sz="4000" dirty="0"/>
              <a:t> </a:t>
            </a:r>
            <a:r>
              <a:rPr lang="en-GB" sz="4000" dirty="0" err="1"/>
              <a:t>zijn</a:t>
            </a:r>
            <a:r>
              <a:rPr lang="en-GB" sz="4000" dirty="0"/>
              <a:t> </a:t>
            </a:r>
            <a:r>
              <a:rPr lang="en-GB" sz="4000" dirty="0" err="1"/>
              <a:t>wel</a:t>
            </a:r>
            <a:r>
              <a:rPr lang="en-GB" sz="4000" dirty="0"/>
              <a:t> </a:t>
            </a:r>
            <a:r>
              <a:rPr lang="en-GB" sz="4000" u="sng" dirty="0" err="1"/>
              <a:t>contextgevoelig</a:t>
            </a:r>
            <a:r>
              <a:rPr lang="en-GB" sz="4000" dirty="0"/>
              <a:t> (</a:t>
            </a:r>
            <a:r>
              <a:rPr lang="en-GB" sz="4000" dirty="0" err="1"/>
              <a:t>Gretry</a:t>
            </a:r>
            <a:r>
              <a:rPr lang="en-GB" sz="4000" dirty="0"/>
              <a:t> et al. 2017; </a:t>
            </a:r>
            <a:r>
              <a:rPr lang="en-GB" sz="4000" dirty="0" err="1"/>
              <a:t>Crijns</a:t>
            </a:r>
            <a:r>
              <a:rPr lang="en-GB" sz="4000" dirty="0"/>
              <a:t> et al. 2017, </a:t>
            </a:r>
            <a:r>
              <a:rPr lang="en-GB" sz="4000" dirty="0" err="1"/>
              <a:t>Jakic</a:t>
            </a:r>
            <a:r>
              <a:rPr lang="en-GB" sz="4000" dirty="0"/>
              <a:t> et al. 2017)</a:t>
            </a:r>
          </a:p>
          <a:p>
            <a:pPr>
              <a:lnSpc>
                <a:spcPct val="150000"/>
              </a:lnSpc>
            </a:pPr>
            <a:r>
              <a:rPr lang="en-US" sz="4000" b="1" dirty="0"/>
              <a:t>Hoe </a:t>
            </a:r>
            <a:r>
              <a:rPr lang="en-US" sz="4000" b="1" dirty="0" err="1"/>
              <a:t>ver</a:t>
            </a:r>
            <a:r>
              <a:rPr lang="en-US" sz="4000" b="1" dirty="0"/>
              <a:t> </a:t>
            </a:r>
            <a:r>
              <a:rPr lang="en-US" sz="4000" b="1" dirty="0" err="1"/>
              <a:t>kan</a:t>
            </a:r>
            <a:r>
              <a:rPr lang="en-US" sz="4000" b="1" dirty="0"/>
              <a:t> je </a:t>
            </a:r>
            <a:r>
              <a:rPr lang="en-US" sz="4000" b="1" dirty="0" err="1"/>
              <a:t>gaan</a:t>
            </a:r>
            <a:r>
              <a:rPr lang="en-US" sz="4000" b="1" dirty="0"/>
              <a:t> in het </a:t>
            </a:r>
            <a:r>
              <a:rPr lang="en-US" sz="4000" b="1" dirty="0" err="1"/>
              <a:t>gebruik</a:t>
            </a:r>
            <a:r>
              <a:rPr lang="en-US" sz="4000" b="1" dirty="0"/>
              <a:t> van CHV? </a:t>
            </a:r>
          </a:p>
          <a:p>
            <a:pPr lvl="1"/>
            <a:r>
              <a:rPr lang="en-US" sz="4000" dirty="0" err="1"/>
              <a:t>Welke</a:t>
            </a:r>
            <a:r>
              <a:rPr lang="en-US" sz="4000" dirty="0"/>
              <a:t> </a:t>
            </a:r>
            <a:r>
              <a:rPr lang="en-US" sz="4000" dirty="0" err="1"/>
              <a:t>operationalisering</a:t>
            </a:r>
            <a:r>
              <a:rPr lang="en-US" sz="4000" dirty="0"/>
              <a:t> </a:t>
            </a:r>
            <a:r>
              <a:rPr lang="en-US" sz="4000" dirty="0" err="1"/>
              <a:t>werkt</a:t>
            </a:r>
            <a:r>
              <a:rPr lang="en-US" sz="4000" dirty="0"/>
              <a:t> (</a:t>
            </a:r>
            <a:r>
              <a:rPr lang="en-US" sz="4000" dirty="0" err="1"/>
              <a:t>niet</a:t>
            </a:r>
            <a:r>
              <a:rPr lang="en-US" sz="4000" dirty="0"/>
              <a:t>)? </a:t>
            </a:r>
          </a:p>
          <a:p>
            <a:pPr lvl="1"/>
            <a:r>
              <a:rPr lang="en-US" sz="4000" dirty="0" err="1"/>
              <a:t>Tussentaal</a:t>
            </a:r>
            <a:r>
              <a:rPr lang="en-US" sz="4000" dirty="0"/>
              <a:t>? Netspeak? </a:t>
            </a:r>
            <a:r>
              <a:rPr lang="en-US" sz="4000" dirty="0" err="1"/>
              <a:t>Hoeveel</a:t>
            </a:r>
            <a:r>
              <a:rPr lang="en-US" sz="4000" dirty="0"/>
              <a:t> emoji? </a:t>
            </a:r>
            <a:r>
              <a:rPr lang="en-US" sz="4000" dirty="0" err="1"/>
              <a:t>Welke</a:t>
            </a:r>
            <a:r>
              <a:rPr lang="en-US" sz="4000" dirty="0"/>
              <a:t>? Flooding? </a:t>
            </a:r>
          </a:p>
          <a:p>
            <a:pPr marL="1305775" lvl="2" indent="0">
              <a:buNone/>
            </a:pPr>
            <a:r>
              <a:rPr lang="en-US" sz="4000" dirty="0"/>
              <a:t> </a:t>
            </a:r>
            <a:endParaRPr lang="en-BE" sz="4000" dirty="0"/>
          </a:p>
        </p:txBody>
      </p:sp>
    </p:spTree>
    <p:extLst>
      <p:ext uri="{BB962C8B-B14F-4D97-AF65-F5344CB8AC3E}">
        <p14:creationId xmlns:p14="http://schemas.microsoft.com/office/powerpoint/2010/main" val="2172744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6E59C-B6D7-2297-F2BF-F3BB45EF6425}"/>
              </a:ext>
            </a:extLst>
          </p:cNvPr>
          <p:cNvSpPr>
            <a:spLocks noGrp="1"/>
          </p:cNvSpPr>
          <p:nvPr>
            <p:ph type="title"/>
          </p:nvPr>
        </p:nvSpPr>
        <p:spPr/>
        <p:txBody>
          <a:bodyPr/>
          <a:lstStyle/>
          <a:p>
            <a:r>
              <a:rPr lang="en-US" dirty="0"/>
              <a:t>De impact van </a:t>
            </a:r>
            <a:r>
              <a:rPr lang="en-US" dirty="0" err="1"/>
              <a:t>fouten</a:t>
            </a:r>
            <a:endParaRPr lang="en-BE" dirty="0"/>
          </a:p>
        </p:txBody>
      </p:sp>
      <p:sp>
        <p:nvSpPr>
          <p:cNvPr id="5" name="Tijdelijke aanduiding voor inhoud 4">
            <a:extLst>
              <a:ext uri="{FF2B5EF4-FFF2-40B4-BE49-F238E27FC236}">
                <a16:creationId xmlns:a16="http://schemas.microsoft.com/office/drawing/2014/main" id="{679F6700-6B3B-3D70-DC0A-A8C7341B23F8}"/>
              </a:ext>
            </a:extLst>
          </p:cNvPr>
          <p:cNvSpPr>
            <a:spLocks noGrp="1"/>
          </p:cNvSpPr>
          <p:nvPr>
            <p:ph idx="1"/>
          </p:nvPr>
        </p:nvSpPr>
        <p:spPr/>
        <p:txBody>
          <a:bodyPr/>
          <a:lstStyle/>
          <a:p>
            <a:endParaRPr lang="nl-BE"/>
          </a:p>
        </p:txBody>
      </p:sp>
      <p:sp>
        <p:nvSpPr>
          <p:cNvPr id="4" name="Slide Number Placeholder 3">
            <a:extLst>
              <a:ext uri="{FF2B5EF4-FFF2-40B4-BE49-F238E27FC236}">
                <a16:creationId xmlns:a16="http://schemas.microsoft.com/office/drawing/2014/main" id="{617966AB-760F-BAD0-2D47-C09CB6B77E94}"/>
              </a:ext>
            </a:extLst>
          </p:cNvPr>
          <p:cNvSpPr>
            <a:spLocks noGrp="1"/>
          </p:cNvSpPr>
          <p:nvPr>
            <p:ph type="sldNum" sz="quarter" idx="12"/>
          </p:nvPr>
        </p:nvSpPr>
        <p:spPr/>
        <p:txBody>
          <a:bodyPr/>
          <a:lstStyle/>
          <a:p>
            <a:fld id="{7AE184E0-0BD4-4705-A12B-9B71DDE63301}" type="slidenum">
              <a:rPr lang="nl-BE" noProof="0" smtClean="0"/>
              <a:t>39</a:t>
            </a:fld>
            <a:endParaRPr lang="nl-BE" noProof="0" dirty="0"/>
          </a:p>
        </p:txBody>
      </p:sp>
    </p:spTree>
    <p:extLst>
      <p:ext uri="{BB962C8B-B14F-4D97-AF65-F5344CB8AC3E}">
        <p14:creationId xmlns:p14="http://schemas.microsoft.com/office/powerpoint/2010/main" val="3270357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980E9-F4ED-C950-2B9A-59DA71E0926A}"/>
              </a:ext>
            </a:extLst>
          </p:cNvPr>
          <p:cNvSpPr>
            <a:spLocks noGrp="1"/>
          </p:cNvSpPr>
          <p:nvPr>
            <p:ph type="ctrTitle"/>
          </p:nvPr>
        </p:nvSpPr>
        <p:spPr/>
        <p:txBody>
          <a:bodyPr/>
          <a:lstStyle/>
          <a:p>
            <a:endParaRPr lang="en-BE"/>
          </a:p>
        </p:txBody>
      </p:sp>
      <p:sp>
        <p:nvSpPr>
          <p:cNvPr id="3" name="Subtitle 2">
            <a:extLst>
              <a:ext uri="{FF2B5EF4-FFF2-40B4-BE49-F238E27FC236}">
                <a16:creationId xmlns:a16="http://schemas.microsoft.com/office/drawing/2014/main" id="{F7490630-F970-6386-F485-9279E6BDC502}"/>
              </a:ext>
            </a:extLst>
          </p:cNvPr>
          <p:cNvSpPr>
            <a:spLocks noGrp="1"/>
          </p:cNvSpPr>
          <p:nvPr>
            <p:ph type="subTitle" idx="1"/>
          </p:nvPr>
        </p:nvSpPr>
        <p:spPr/>
        <p:txBody>
          <a:bodyPr/>
          <a:lstStyle/>
          <a:p>
            <a:endParaRPr lang="en-BE"/>
          </a:p>
        </p:txBody>
      </p:sp>
      <p:sp>
        <p:nvSpPr>
          <p:cNvPr id="4" name="Slide Number Placeholder 3">
            <a:extLst>
              <a:ext uri="{FF2B5EF4-FFF2-40B4-BE49-F238E27FC236}">
                <a16:creationId xmlns:a16="http://schemas.microsoft.com/office/drawing/2014/main" id="{CF7F811B-9A37-39C2-9EDC-49A65680339A}"/>
              </a:ext>
            </a:extLst>
          </p:cNvPr>
          <p:cNvSpPr>
            <a:spLocks noGrp="1"/>
          </p:cNvSpPr>
          <p:nvPr>
            <p:ph type="sldNum" sz="quarter" idx="12"/>
          </p:nvPr>
        </p:nvSpPr>
        <p:spPr/>
        <p:txBody>
          <a:bodyPr/>
          <a:lstStyle/>
          <a:p>
            <a:fld id="{6D22F896-40B5-4ADD-8801-0D06FADFA095}" type="slidenum">
              <a:rPr lang="en-US" smtClean="0"/>
              <a:t>4</a:t>
            </a:fld>
            <a:endParaRPr lang="en-US" dirty="0"/>
          </a:p>
        </p:txBody>
      </p:sp>
      <p:pic>
        <p:nvPicPr>
          <p:cNvPr id="6" name="Picture 5">
            <a:extLst>
              <a:ext uri="{FF2B5EF4-FFF2-40B4-BE49-F238E27FC236}">
                <a16:creationId xmlns:a16="http://schemas.microsoft.com/office/drawing/2014/main" id="{36D9FC9D-9FF5-5D77-BFB8-22B0A19C3A07}"/>
              </a:ext>
            </a:extLst>
          </p:cNvPr>
          <p:cNvPicPr>
            <a:picLocks noChangeAspect="1"/>
          </p:cNvPicPr>
          <p:nvPr/>
        </p:nvPicPr>
        <p:blipFill rotWithShape="1">
          <a:blip r:embed="rId3"/>
          <a:srcRect l="43827" t="12605" r="17802" b="6086"/>
          <a:stretch/>
        </p:blipFill>
        <p:spPr>
          <a:xfrm>
            <a:off x="5249917" y="181297"/>
            <a:ext cx="8071945" cy="9621299"/>
          </a:xfrm>
          <a:prstGeom prst="rect">
            <a:avLst/>
          </a:prstGeom>
        </p:spPr>
      </p:pic>
      <p:pic>
        <p:nvPicPr>
          <p:cNvPr id="9" name="Picture 8">
            <a:extLst>
              <a:ext uri="{FF2B5EF4-FFF2-40B4-BE49-F238E27FC236}">
                <a16:creationId xmlns:a16="http://schemas.microsoft.com/office/drawing/2014/main" id="{1E25E0A4-13A1-F0E4-20BC-14592C299C26}"/>
              </a:ext>
            </a:extLst>
          </p:cNvPr>
          <p:cNvPicPr>
            <a:picLocks noChangeAspect="1"/>
          </p:cNvPicPr>
          <p:nvPr/>
        </p:nvPicPr>
        <p:blipFill rotWithShape="1">
          <a:blip r:embed="rId4"/>
          <a:srcRect l="45645" t="68698" r="18825" b="23332"/>
          <a:stretch/>
        </p:blipFill>
        <p:spPr>
          <a:xfrm>
            <a:off x="1130627" y="2545475"/>
            <a:ext cx="15322027" cy="1933553"/>
          </a:xfrm>
          <a:prstGeom prst="rect">
            <a:avLst/>
          </a:prstGeom>
        </p:spPr>
      </p:pic>
      <p:pic>
        <p:nvPicPr>
          <p:cNvPr id="11" name="Picture 10">
            <a:extLst>
              <a:ext uri="{FF2B5EF4-FFF2-40B4-BE49-F238E27FC236}">
                <a16:creationId xmlns:a16="http://schemas.microsoft.com/office/drawing/2014/main" id="{2A64984D-A34E-2280-F128-35E79BBCF4AB}"/>
              </a:ext>
            </a:extLst>
          </p:cNvPr>
          <p:cNvPicPr>
            <a:picLocks noChangeAspect="1"/>
          </p:cNvPicPr>
          <p:nvPr/>
        </p:nvPicPr>
        <p:blipFill rotWithShape="1">
          <a:blip r:embed="rId5"/>
          <a:srcRect l="47282" t="34976" r="19711" b="47889"/>
          <a:stretch/>
        </p:blipFill>
        <p:spPr>
          <a:xfrm>
            <a:off x="1710132" y="5122898"/>
            <a:ext cx="14163015" cy="4135756"/>
          </a:xfrm>
          <a:prstGeom prst="rect">
            <a:avLst/>
          </a:prstGeom>
        </p:spPr>
      </p:pic>
      <p:pic>
        <p:nvPicPr>
          <p:cNvPr id="13" name="Picture 12">
            <a:extLst>
              <a:ext uri="{FF2B5EF4-FFF2-40B4-BE49-F238E27FC236}">
                <a16:creationId xmlns:a16="http://schemas.microsoft.com/office/drawing/2014/main" id="{3C171CB6-D95E-0BA8-80C9-6353AF1C2A3E}"/>
              </a:ext>
            </a:extLst>
          </p:cNvPr>
          <p:cNvPicPr>
            <a:picLocks noChangeAspect="1"/>
          </p:cNvPicPr>
          <p:nvPr/>
        </p:nvPicPr>
        <p:blipFill rotWithShape="1">
          <a:blip r:embed="rId6"/>
          <a:srcRect l="47367" t="57037" r="18825" b="39087"/>
          <a:stretch/>
        </p:blipFill>
        <p:spPr>
          <a:xfrm>
            <a:off x="299273" y="5635817"/>
            <a:ext cx="17241323" cy="1111581"/>
          </a:xfrm>
          <a:prstGeom prst="rect">
            <a:avLst/>
          </a:prstGeom>
        </p:spPr>
      </p:pic>
    </p:spTree>
    <p:extLst>
      <p:ext uri="{BB962C8B-B14F-4D97-AF65-F5344CB8AC3E}">
        <p14:creationId xmlns:p14="http://schemas.microsoft.com/office/powerpoint/2010/main" val="68658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11F3-A6AF-47B2-AAE0-B3A5C52673AC}"/>
              </a:ext>
            </a:extLst>
          </p:cNvPr>
          <p:cNvSpPr>
            <a:spLocks noGrp="1"/>
          </p:cNvSpPr>
          <p:nvPr>
            <p:ph type="title"/>
          </p:nvPr>
        </p:nvSpPr>
        <p:spPr>
          <a:xfrm>
            <a:off x="830117" y="252000"/>
            <a:ext cx="16508557" cy="863693"/>
          </a:xfrm>
        </p:spPr>
        <p:txBody>
          <a:bodyPr/>
          <a:lstStyle/>
          <a:p>
            <a:r>
              <a:rPr lang="en-US" dirty="0"/>
              <a:t>De impact van </a:t>
            </a:r>
            <a:r>
              <a:rPr lang="en-US" dirty="0" err="1"/>
              <a:t>fouten</a:t>
            </a:r>
            <a:r>
              <a:rPr lang="en-US" dirty="0"/>
              <a:t> in online </a:t>
            </a:r>
            <a:r>
              <a:rPr lang="en-US" dirty="0" err="1"/>
              <a:t>contexten</a:t>
            </a:r>
            <a:endParaRPr lang="en-BE" dirty="0"/>
          </a:p>
        </p:txBody>
      </p:sp>
      <p:sp>
        <p:nvSpPr>
          <p:cNvPr id="3" name="Tijdelijke aanduiding voor inhoud 2">
            <a:extLst>
              <a:ext uri="{FF2B5EF4-FFF2-40B4-BE49-F238E27FC236}">
                <a16:creationId xmlns:a16="http://schemas.microsoft.com/office/drawing/2014/main" id="{0A61BA22-644D-C143-A67B-FAD40EF6924F}"/>
              </a:ext>
            </a:extLst>
          </p:cNvPr>
          <p:cNvSpPr>
            <a:spLocks noGrp="1"/>
          </p:cNvSpPr>
          <p:nvPr>
            <p:ph idx="1"/>
          </p:nvPr>
        </p:nvSpPr>
        <p:spPr/>
        <p:txBody>
          <a:bodyPr/>
          <a:lstStyle/>
          <a:p>
            <a:endParaRPr lang="nl-BE"/>
          </a:p>
        </p:txBody>
      </p:sp>
      <p:pic>
        <p:nvPicPr>
          <p:cNvPr id="4" name="Picture 3">
            <a:extLst>
              <a:ext uri="{FF2B5EF4-FFF2-40B4-BE49-F238E27FC236}">
                <a16:creationId xmlns:a16="http://schemas.microsoft.com/office/drawing/2014/main" id="{7256BB7C-12E3-4679-B546-54560A692EBC}"/>
              </a:ext>
            </a:extLst>
          </p:cNvPr>
          <p:cNvPicPr>
            <a:picLocks noChangeAspect="1"/>
          </p:cNvPicPr>
          <p:nvPr/>
        </p:nvPicPr>
        <p:blipFill rotWithShape="1">
          <a:blip r:embed="rId2"/>
          <a:srcRect l="15078" t="9020" r="31718" b="5555"/>
          <a:stretch/>
        </p:blipFill>
        <p:spPr>
          <a:xfrm>
            <a:off x="4088870" y="1634190"/>
            <a:ext cx="8839384" cy="7983528"/>
          </a:xfrm>
          <a:prstGeom prst="rect">
            <a:avLst/>
          </a:prstGeom>
        </p:spPr>
      </p:pic>
    </p:spTree>
    <p:extLst>
      <p:ext uri="{BB962C8B-B14F-4D97-AF65-F5344CB8AC3E}">
        <p14:creationId xmlns:p14="http://schemas.microsoft.com/office/powerpoint/2010/main" val="3528104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11F3-A6AF-47B2-AAE0-B3A5C52673AC}"/>
              </a:ext>
            </a:extLst>
          </p:cNvPr>
          <p:cNvSpPr>
            <a:spLocks noGrp="1"/>
          </p:cNvSpPr>
          <p:nvPr>
            <p:ph type="title"/>
          </p:nvPr>
        </p:nvSpPr>
        <p:spPr>
          <a:xfrm>
            <a:off x="830117" y="252000"/>
            <a:ext cx="16508558" cy="863693"/>
          </a:xfrm>
        </p:spPr>
        <p:txBody>
          <a:bodyPr/>
          <a:lstStyle/>
          <a:p>
            <a:r>
              <a:rPr lang="en-US" dirty="0"/>
              <a:t>De impact van </a:t>
            </a:r>
            <a:r>
              <a:rPr lang="en-US" dirty="0" err="1"/>
              <a:t>fouten</a:t>
            </a:r>
            <a:r>
              <a:rPr lang="en-US" dirty="0"/>
              <a:t> in online </a:t>
            </a:r>
            <a:r>
              <a:rPr lang="en-US" dirty="0" err="1"/>
              <a:t>contexten</a:t>
            </a:r>
            <a:endParaRPr lang="en-BE" dirty="0"/>
          </a:p>
        </p:txBody>
      </p:sp>
      <p:sp>
        <p:nvSpPr>
          <p:cNvPr id="3" name="Content Placeholder 2">
            <a:extLst>
              <a:ext uri="{FF2B5EF4-FFF2-40B4-BE49-F238E27FC236}">
                <a16:creationId xmlns:a16="http://schemas.microsoft.com/office/drawing/2014/main" id="{C85EE51C-4651-43C5-9A76-6EF8BD8414FB}"/>
              </a:ext>
            </a:extLst>
          </p:cNvPr>
          <p:cNvSpPr>
            <a:spLocks noGrp="1"/>
          </p:cNvSpPr>
          <p:nvPr>
            <p:ph idx="1"/>
          </p:nvPr>
        </p:nvSpPr>
        <p:spPr/>
        <p:txBody>
          <a:bodyPr>
            <a:normAutofit/>
          </a:bodyPr>
          <a:lstStyle/>
          <a:p>
            <a:r>
              <a:rPr lang="en-US" dirty="0"/>
              <a:t>ONLINE DATINGSITES</a:t>
            </a:r>
          </a:p>
          <a:p>
            <a:r>
              <a:rPr lang="en-US" dirty="0"/>
              <a:t>Van der </a:t>
            </a:r>
            <a:r>
              <a:rPr lang="en-US" dirty="0" err="1"/>
              <a:t>Zanden</a:t>
            </a:r>
            <a:r>
              <a:rPr lang="en-US" dirty="0"/>
              <a:t> (2019)</a:t>
            </a:r>
          </a:p>
          <a:p>
            <a:r>
              <a:rPr lang="nl-BE" dirty="0"/>
              <a:t>Romantische en sociale aantrekkelijkheid daalt</a:t>
            </a:r>
          </a:p>
          <a:p>
            <a:r>
              <a:rPr lang="nl-BE" dirty="0"/>
              <a:t>Fysieke aantrekkelijkheid blijft stabiel</a:t>
            </a:r>
          </a:p>
          <a:p>
            <a:r>
              <a:rPr lang="nl-BE" dirty="0"/>
              <a:t>30% (van de 800 informanten) had de fouten niet gezien!</a:t>
            </a:r>
          </a:p>
        </p:txBody>
      </p:sp>
      <p:pic>
        <p:nvPicPr>
          <p:cNvPr id="4" name="Picture 3">
            <a:extLst>
              <a:ext uri="{FF2B5EF4-FFF2-40B4-BE49-F238E27FC236}">
                <a16:creationId xmlns:a16="http://schemas.microsoft.com/office/drawing/2014/main" id="{7256BB7C-12E3-4679-B546-54560A692EBC}"/>
              </a:ext>
            </a:extLst>
          </p:cNvPr>
          <p:cNvPicPr>
            <a:picLocks noChangeAspect="1"/>
          </p:cNvPicPr>
          <p:nvPr/>
        </p:nvPicPr>
        <p:blipFill rotWithShape="1">
          <a:blip r:embed="rId2"/>
          <a:srcRect l="15078" t="9020" r="31718" b="5555"/>
          <a:stretch/>
        </p:blipFill>
        <p:spPr>
          <a:xfrm>
            <a:off x="14317716" y="1194364"/>
            <a:ext cx="3020959" cy="2728462"/>
          </a:xfrm>
          <a:prstGeom prst="rect">
            <a:avLst/>
          </a:prstGeom>
        </p:spPr>
      </p:pic>
    </p:spTree>
    <p:extLst>
      <p:ext uri="{BB962C8B-B14F-4D97-AF65-F5344CB8AC3E}">
        <p14:creationId xmlns:p14="http://schemas.microsoft.com/office/powerpoint/2010/main" val="18512659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0117" y="252000"/>
            <a:ext cx="16508558" cy="863693"/>
          </a:xfrm>
        </p:spPr>
        <p:txBody>
          <a:bodyPr>
            <a:noAutofit/>
          </a:bodyPr>
          <a:lstStyle/>
          <a:p>
            <a:r>
              <a:rPr lang="en-US" dirty="0"/>
              <a:t>De impact van </a:t>
            </a:r>
            <a:r>
              <a:rPr lang="en-US" dirty="0" err="1"/>
              <a:t>fouten</a:t>
            </a:r>
            <a:r>
              <a:rPr lang="en-US" dirty="0"/>
              <a:t> in online </a:t>
            </a:r>
            <a:r>
              <a:rPr lang="en-US" dirty="0" err="1"/>
              <a:t>contexten</a:t>
            </a:r>
            <a:endParaRPr lang="nl-BE" dirty="0"/>
          </a:p>
        </p:txBody>
      </p:sp>
      <p:sp>
        <p:nvSpPr>
          <p:cNvPr id="3" name="Tijdelijke aanduiding voor inhoud 2"/>
          <p:cNvSpPr>
            <a:spLocks noGrp="1"/>
          </p:cNvSpPr>
          <p:nvPr>
            <p:ph idx="1"/>
          </p:nvPr>
        </p:nvSpPr>
        <p:spPr/>
        <p:txBody>
          <a:bodyPr/>
          <a:lstStyle/>
          <a:p>
            <a:pPr marL="819502" indent="-650184"/>
            <a:r>
              <a:rPr lang="nl-NL" dirty="0"/>
              <a:t>Fouten in VERKOOPSADVERTENTIES</a:t>
            </a:r>
          </a:p>
          <a:p>
            <a:pPr marL="819502" indent="-650184"/>
            <a:r>
              <a:rPr lang="nl-NL" dirty="0"/>
              <a:t>Hebben fouten een invloed op de interesse en koopgedrag?</a:t>
            </a:r>
          </a:p>
          <a:p>
            <a:pPr marL="819502" indent="-650184"/>
            <a:r>
              <a:rPr lang="nl-NL" dirty="0"/>
              <a:t>Vermeiren (2017), Coelembier (2018)</a:t>
            </a:r>
          </a:p>
        </p:txBody>
      </p:sp>
      <p:pic>
        <p:nvPicPr>
          <p:cNvPr id="5" name="Afbeelding 4"/>
          <p:cNvPicPr/>
          <p:nvPr/>
        </p:nvPicPr>
        <p:blipFill>
          <a:blip r:embed="rId2">
            <a:extLst>
              <a:ext uri="{28A0092B-C50C-407E-A947-70E740481C1C}">
                <a14:useLocalDpi xmlns:a14="http://schemas.microsoft.com/office/drawing/2010/main" val="0"/>
              </a:ext>
            </a:extLst>
          </a:blip>
          <a:stretch>
            <a:fillRect/>
          </a:stretch>
        </p:blipFill>
        <p:spPr>
          <a:xfrm>
            <a:off x="14062840" y="3142120"/>
            <a:ext cx="2672629" cy="4472625"/>
          </a:xfrm>
          <a:prstGeom prst="rect">
            <a:avLst/>
          </a:prstGeom>
        </p:spPr>
      </p:pic>
    </p:spTree>
    <p:extLst>
      <p:ext uri="{BB962C8B-B14F-4D97-AF65-F5344CB8AC3E}">
        <p14:creationId xmlns:p14="http://schemas.microsoft.com/office/powerpoint/2010/main" val="11024756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0117" y="252000"/>
            <a:ext cx="16508557" cy="863693"/>
          </a:xfrm>
        </p:spPr>
        <p:txBody>
          <a:bodyPr>
            <a:noAutofit/>
          </a:bodyPr>
          <a:lstStyle/>
          <a:p>
            <a:r>
              <a:rPr lang="en-US" dirty="0"/>
              <a:t>De impact van </a:t>
            </a:r>
            <a:r>
              <a:rPr lang="en-US" dirty="0" err="1"/>
              <a:t>fouten</a:t>
            </a:r>
            <a:r>
              <a:rPr lang="en-US" dirty="0"/>
              <a:t> in online </a:t>
            </a:r>
            <a:r>
              <a:rPr lang="en-US" dirty="0" err="1"/>
              <a:t>contexten</a:t>
            </a:r>
            <a:endParaRPr lang="nl-BE" dirty="0"/>
          </a:p>
        </p:txBody>
      </p:sp>
      <p:sp>
        <p:nvSpPr>
          <p:cNvPr id="3" name="Tijdelijke aanduiding voor inhoud 2">
            <a:extLst>
              <a:ext uri="{FF2B5EF4-FFF2-40B4-BE49-F238E27FC236}">
                <a16:creationId xmlns:a16="http://schemas.microsoft.com/office/drawing/2014/main" id="{74531FBC-FCEF-E27A-3E4C-DE1B9B960656}"/>
              </a:ext>
            </a:extLst>
          </p:cNvPr>
          <p:cNvSpPr>
            <a:spLocks noGrp="1"/>
          </p:cNvSpPr>
          <p:nvPr>
            <p:ph idx="1"/>
          </p:nvPr>
        </p:nvSpPr>
        <p:spPr/>
        <p:txBody>
          <a:bodyPr/>
          <a:lstStyle/>
          <a:p>
            <a:endParaRPr lang="nl-BE"/>
          </a:p>
        </p:txBody>
      </p:sp>
      <p:pic>
        <p:nvPicPr>
          <p:cNvPr id="4" name="Afbeelding 33"/>
          <p:cNvPicPr>
            <a:picLocks noChangeAspect="1"/>
          </p:cNvPicPr>
          <p:nvPr/>
        </p:nvPicPr>
        <p:blipFill rotWithShape="1">
          <a:blip r:embed="rId2" cstate="print">
            <a:extLst>
              <a:ext uri="{28A0092B-C50C-407E-A947-70E740481C1C}">
                <a14:useLocalDpi xmlns:a14="http://schemas.microsoft.com/office/drawing/2010/main" val="0"/>
              </a:ext>
            </a:extLst>
          </a:blip>
          <a:srcRect l="-1141" t="53982" r="-1" b="11664"/>
          <a:stretch/>
        </p:blipFill>
        <p:spPr>
          <a:xfrm>
            <a:off x="6741881" y="3199374"/>
            <a:ext cx="10027306" cy="4413809"/>
          </a:xfrm>
          <a:prstGeom prst="rect">
            <a:avLst/>
          </a:prstGeom>
        </p:spPr>
      </p:pic>
      <p:pic>
        <p:nvPicPr>
          <p:cNvPr id="5" name="Afbeelding 4"/>
          <p:cNvPicPr/>
          <p:nvPr/>
        </p:nvPicPr>
        <p:blipFill>
          <a:blip r:embed="rId3">
            <a:extLst>
              <a:ext uri="{28A0092B-C50C-407E-A947-70E740481C1C}">
                <a14:useLocalDpi xmlns:a14="http://schemas.microsoft.com/office/drawing/2010/main" val="0"/>
              </a:ext>
            </a:extLst>
          </a:blip>
          <a:stretch>
            <a:fillRect/>
          </a:stretch>
        </p:blipFill>
        <p:spPr>
          <a:xfrm>
            <a:off x="725974" y="2267664"/>
            <a:ext cx="5734687" cy="7166304"/>
          </a:xfrm>
          <a:prstGeom prst="rect">
            <a:avLst/>
          </a:prstGeom>
        </p:spPr>
      </p:pic>
      <p:sp>
        <p:nvSpPr>
          <p:cNvPr id="6" name="Oval 5">
            <a:extLst>
              <a:ext uri="{FF2B5EF4-FFF2-40B4-BE49-F238E27FC236}">
                <a16:creationId xmlns:a16="http://schemas.microsoft.com/office/drawing/2014/main" id="{6D4FBF7D-1FF1-4809-B28B-10E042B41BD5}"/>
              </a:ext>
            </a:extLst>
          </p:cNvPr>
          <p:cNvSpPr/>
          <p:nvPr/>
        </p:nvSpPr>
        <p:spPr>
          <a:xfrm>
            <a:off x="9478097" y="5908915"/>
            <a:ext cx="1515029" cy="5302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3641"/>
          </a:p>
        </p:txBody>
      </p:sp>
      <p:sp>
        <p:nvSpPr>
          <p:cNvPr id="7" name="Oval 6">
            <a:extLst>
              <a:ext uri="{FF2B5EF4-FFF2-40B4-BE49-F238E27FC236}">
                <a16:creationId xmlns:a16="http://schemas.microsoft.com/office/drawing/2014/main" id="{1874A176-2157-4A57-86AF-32A9977AED72}"/>
              </a:ext>
            </a:extLst>
          </p:cNvPr>
          <p:cNvSpPr/>
          <p:nvPr/>
        </p:nvSpPr>
        <p:spPr>
          <a:xfrm>
            <a:off x="12078898" y="4945906"/>
            <a:ext cx="1515029" cy="5302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3641"/>
          </a:p>
        </p:txBody>
      </p:sp>
    </p:spTree>
    <p:extLst>
      <p:ext uri="{BB962C8B-B14F-4D97-AF65-F5344CB8AC3E}">
        <p14:creationId xmlns:p14="http://schemas.microsoft.com/office/powerpoint/2010/main" val="233298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73FD717-166A-4857-AA70-94E41FAD61A6}"/>
              </a:ext>
            </a:extLst>
          </p:cNvPr>
          <p:cNvSpPr>
            <a:spLocks noGrp="1"/>
          </p:cNvSpPr>
          <p:nvPr>
            <p:ph idx="1"/>
          </p:nvPr>
        </p:nvSpPr>
        <p:spPr/>
        <p:txBody>
          <a:bodyPr>
            <a:normAutofit fontScale="85000" lnSpcReduction="20000"/>
          </a:bodyPr>
          <a:lstStyle/>
          <a:p>
            <a:pPr>
              <a:lnSpc>
                <a:spcPct val="120000"/>
              </a:lnSpc>
            </a:pPr>
            <a:r>
              <a:rPr lang="de-DE" dirty="0"/>
              <a:t>2 x 1 between-subjects design (elke groep krijgt maar 1 advertentie te zien). </a:t>
            </a:r>
          </a:p>
          <a:p>
            <a:pPr>
              <a:lnSpc>
                <a:spcPct val="120000"/>
              </a:lnSpc>
            </a:pPr>
            <a:r>
              <a:rPr lang="nl-BE" dirty="0"/>
              <a:t>Likert schaal (1-7) vragenlijst</a:t>
            </a:r>
          </a:p>
          <a:p>
            <a:pPr lvl="1">
              <a:lnSpc>
                <a:spcPct val="120000"/>
              </a:lnSpc>
            </a:pPr>
            <a:r>
              <a:rPr lang="nl-BE" dirty="0"/>
              <a:t>Geloofwaardigheid en betrouwbaarheid van de verkoper en het product</a:t>
            </a:r>
          </a:p>
          <a:p>
            <a:pPr lvl="1">
              <a:lnSpc>
                <a:spcPct val="120000"/>
              </a:lnSpc>
            </a:pPr>
            <a:r>
              <a:rPr lang="nl-BE" dirty="0"/>
              <a:t>Intentie om verder te lezen</a:t>
            </a:r>
          </a:p>
          <a:p>
            <a:pPr lvl="1">
              <a:lnSpc>
                <a:spcPct val="120000"/>
              </a:lnSpc>
            </a:pPr>
            <a:r>
              <a:rPr lang="nl-BE" dirty="0"/>
              <a:t>Koopintentie/intentie om af te bieden</a:t>
            </a:r>
          </a:p>
          <a:p>
            <a:pPr lvl="1">
              <a:lnSpc>
                <a:spcPct val="120000"/>
              </a:lnSpc>
            </a:pPr>
            <a:r>
              <a:rPr lang="nl-BE" dirty="0"/>
              <a:t>Perceptie van slordigheid</a:t>
            </a:r>
          </a:p>
          <a:p>
            <a:pPr lvl="1">
              <a:lnSpc>
                <a:spcPct val="120000"/>
              </a:lnSpc>
            </a:pPr>
            <a:r>
              <a:rPr lang="nl-BE" dirty="0"/>
              <a:t>Perceptie van taalbeheersing</a:t>
            </a:r>
          </a:p>
          <a:p>
            <a:pPr>
              <a:lnSpc>
                <a:spcPct val="120000"/>
              </a:lnSpc>
            </a:pPr>
            <a:r>
              <a:rPr lang="nl-BE" dirty="0"/>
              <a:t>+200 participanten in Vlaanderen (geen talenopleiding)</a:t>
            </a:r>
          </a:p>
          <a:p>
            <a:endParaRPr lang="nl-BE" dirty="0">
              <a:solidFill>
                <a:schemeClr val="bg1"/>
              </a:solidFill>
            </a:endParaRPr>
          </a:p>
        </p:txBody>
      </p:sp>
      <p:sp>
        <p:nvSpPr>
          <p:cNvPr id="4" name="Tijdelijke aanduiding voor dianummer 3">
            <a:extLst>
              <a:ext uri="{FF2B5EF4-FFF2-40B4-BE49-F238E27FC236}">
                <a16:creationId xmlns:a16="http://schemas.microsoft.com/office/drawing/2014/main" id="{BDFC6015-A79A-48D0-ACD0-3B1CDF254DD6}"/>
              </a:ext>
            </a:extLst>
          </p:cNvPr>
          <p:cNvSpPr>
            <a:spLocks noGrp="1"/>
          </p:cNvSpPr>
          <p:nvPr>
            <p:ph type="sldNum" sz="quarter" idx="12"/>
          </p:nvPr>
        </p:nvSpPr>
        <p:spPr/>
        <p:txBody>
          <a:bodyPr vert="horz" lIns="76801" tIns="38401" rIns="76801" bIns="65020" rtlCol="0" anchor="ctr"/>
          <a:lstStyle/>
          <a:p>
            <a:fld id="{7AE184E0-0BD4-4705-A12B-9B71DDE63301}" type="slidenum">
              <a:rPr lang="en-GB" noProof="0" smtClean="0"/>
              <a:t>44</a:t>
            </a:fld>
            <a:endParaRPr lang="en-GB" noProof="0" dirty="0"/>
          </a:p>
        </p:txBody>
      </p:sp>
      <p:sp>
        <p:nvSpPr>
          <p:cNvPr id="8" name="Titel 1">
            <a:extLst>
              <a:ext uri="{FF2B5EF4-FFF2-40B4-BE49-F238E27FC236}">
                <a16:creationId xmlns:a16="http://schemas.microsoft.com/office/drawing/2014/main" id="{DB5E97E2-8EDA-C7F6-1105-9DCF09EBC8DB}"/>
              </a:ext>
            </a:extLst>
          </p:cNvPr>
          <p:cNvSpPr>
            <a:spLocks noGrp="1"/>
          </p:cNvSpPr>
          <p:nvPr>
            <p:ph type="title"/>
          </p:nvPr>
        </p:nvSpPr>
        <p:spPr>
          <a:xfrm>
            <a:off x="830117" y="252000"/>
            <a:ext cx="16508557" cy="863693"/>
          </a:xfrm>
        </p:spPr>
        <p:txBody>
          <a:bodyPr>
            <a:noAutofit/>
          </a:bodyPr>
          <a:lstStyle/>
          <a:p>
            <a:r>
              <a:rPr lang="en-US" dirty="0"/>
              <a:t>De impact van </a:t>
            </a:r>
            <a:r>
              <a:rPr lang="en-US" dirty="0" err="1"/>
              <a:t>fouten</a:t>
            </a:r>
            <a:r>
              <a:rPr lang="en-US" dirty="0"/>
              <a:t> in online </a:t>
            </a:r>
            <a:r>
              <a:rPr lang="en-US" dirty="0" err="1"/>
              <a:t>contexten</a:t>
            </a:r>
            <a:endParaRPr lang="nl-BE" dirty="0"/>
          </a:p>
        </p:txBody>
      </p:sp>
    </p:spTree>
    <p:extLst>
      <p:ext uri="{BB962C8B-B14F-4D97-AF65-F5344CB8AC3E}">
        <p14:creationId xmlns:p14="http://schemas.microsoft.com/office/powerpoint/2010/main" val="137040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ABC9C010-12C6-46A5-9F65-5145A67E4002}"/>
              </a:ext>
            </a:extLst>
          </p:cNvPr>
          <p:cNvSpPr>
            <a:spLocks noGrp="1"/>
          </p:cNvSpPr>
          <p:nvPr>
            <p:ph type="title"/>
          </p:nvPr>
        </p:nvSpPr>
        <p:spPr>
          <a:xfrm>
            <a:off x="830117" y="252000"/>
            <a:ext cx="16508557" cy="863693"/>
          </a:xfrm>
        </p:spPr>
        <p:txBody>
          <a:bodyPr>
            <a:noAutofit/>
          </a:bodyPr>
          <a:lstStyle/>
          <a:p>
            <a:r>
              <a:rPr lang="en-US" dirty="0"/>
              <a:t>De impact van </a:t>
            </a:r>
            <a:r>
              <a:rPr lang="en-US" dirty="0" err="1"/>
              <a:t>fouten</a:t>
            </a:r>
            <a:r>
              <a:rPr lang="en-US" dirty="0"/>
              <a:t> in online </a:t>
            </a:r>
            <a:r>
              <a:rPr lang="en-US" dirty="0" err="1"/>
              <a:t>contexten</a:t>
            </a:r>
            <a:endParaRPr lang="nl-BE" dirty="0"/>
          </a:p>
        </p:txBody>
      </p:sp>
      <p:sp>
        <p:nvSpPr>
          <p:cNvPr id="3" name="Content Placeholder 2"/>
          <p:cNvSpPr>
            <a:spLocks noGrp="1"/>
          </p:cNvSpPr>
          <p:nvPr>
            <p:ph idx="1"/>
          </p:nvPr>
        </p:nvSpPr>
        <p:spPr/>
        <p:txBody>
          <a:bodyPr/>
          <a:lstStyle/>
          <a:p>
            <a:r>
              <a:rPr lang="nl-BE" dirty="0"/>
              <a:t>25% zag de fouten niet!</a:t>
            </a:r>
          </a:p>
          <a:p>
            <a:r>
              <a:rPr lang="nl-BE" dirty="0"/>
              <a:t>In alle andere gevallen: negatieve impact op gemeten aspecten, behalve: neiging om af te bieden. </a:t>
            </a:r>
          </a:p>
        </p:txBody>
      </p:sp>
      <p:sp>
        <p:nvSpPr>
          <p:cNvPr id="4" name="Slide Number Placeholder 3"/>
          <p:cNvSpPr>
            <a:spLocks noGrp="1"/>
          </p:cNvSpPr>
          <p:nvPr>
            <p:ph type="sldNum" sz="quarter" idx="12"/>
          </p:nvPr>
        </p:nvSpPr>
        <p:spPr/>
        <p:txBody>
          <a:bodyPr vert="horz" lIns="76801" tIns="38401" rIns="76801" bIns="65020" rtlCol="0" anchor="ctr"/>
          <a:lstStyle/>
          <a:p>
            <a:fld id="{7AE184E0-0BD4-4705-A12B-9B71DDE63301}" type="slidenum">
              <a:rPr lang="en-GB" noProof="0" smtClean="0"/>
              <a:t>45</a:t>
            </a:fld>
            <a:endParaRPr lang="en-GB" noProof="0" dirty="0"/>
          </a:p>
        </p:txBody>
      </p:sp>
      <p:graphicFrame>
        <p:nvGraphicFramePr>
          <p:cNvPr id="6" name="Chart 5"/>
          <p:cNvGraphicFramePr/>
          <p:nvPr>
            <p:extLst>
              <p:ext uri="{D42A27DB-BD31-4B8C-83A1-F6EECF244321}">
                <p14:modId xmlns:p14="http://schemas.microsoft.com/office/powerpoint/2010/main" val="3990177254"/>
              </p:ext>
            </p:extLst>
          </p:nvPr>
        </p:nvGraphicFramePr>
        <p:xfrm>
          <a:off x="3498568" y="4186544"/>
          <a:ext cx="10941269" cy="52814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6097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5F5D3-44C1-AD6F-76D0-A0DF9188337E}"/>
              </a:ext>
            </a:extLst>
          </p:cNvPr>
          <p:cNvSpPr>
            <a:spLocks noGrp="1"/>
          </p:cNvSpPr>
          <p:nvPr>
            <p:ph type="title"/>
          </p:nvPr>
        </p:nvSpPr>
        <p:spPr>
          <a:xfrm>
            <a:off x="830117" y="252000"/>
            <a:ext cx="16508557" cy="863693"/>
          </a:xfrm>
        </p:spPr>
        <p:txBody>
          <a:bodyPr/>
          <a:lstStyle/>
          <a:p>
            <a:r>
              <a:rPr lang="en-US" dirty="0"/>
              <a:t>De impact van </a:t>
            </a:r>
            <a:r>
              <a:rPr lang="en-US" dirty="0" err="1"/>
              <a:t>fouten</a:t>
            </a:r>
            <a:r>
              <a:rPr lang="en-US" dirty="0"/>
              <a:t> in online </a:t>
            </a:r>
            <a:r>
              <a:rPr lang="en-US" dirty="0" err="1"/>
              <a:t>contexten</a:t>
            </a:r>
            <a:endParaRPr lang="en-BE" dirty="0"/>
          </a:p>
        </p:txBody>
      </p:sp>
      <p:sp>
        <p:nvSpPr>
          <p:cNvPr id="3" name="Content Placeholder 2">
            <a:extLst>
              <a:ext uri="{FF2B5EF4-FFF2-40B4-BE49-F238E27FC236}">
                <a16:creationId xmlns:a16="http://schemas.microsoft.com/office/drawing/2014/main" id="{D800D8EB-E4F0-E4A0-08EE-7AC9DA9DBA8E}"/>
              </a:ext>
            </a:extLst>
          </p:cNvPr>
          <p:cNvSpPr>
            <a:spLocks noGrp="1"/>
          </p:cNvSpPr>
          <p:nvPr>
            <p:ph idx="1"/>
          </p:nvPr>
        </p:nvSpPr>
        <p:spPr/>
        <p:txBody>
          <a:bodyPr/>
          <a:lstStyle/>
          <a:p>
            <a:r>
              <a:rPr lang="en-US" dirty="0" err="1"/>
              <a:t>Zelfde</a:t>
            </a:r>
            <a:r>
              <a:rPr lang="en-US" dirty="0"/>
              <a:t> trend in reviews op </a:t>
            </a:r>
            <a:r>
              <a:rPr lang="en-US" dirty="0" err="1"/>
              <a:t>Tripadvisor</a:t>
            </a:r>
            <a:endParaRPr lang="en-US" dirty="0"/>
          </a:p>
          <a:p>
            <a:pPr lvl="1"/>
            <a:r>
              <a:rPr lang="nl-NL" sz="2800" dirty="0"/>
              <a:t>Lybaert et al. (2020)</a:t>
            </a:r>
            <a:endParaRPr lang="en-BE" sz="2800" dirty="0"/>
          </a:p>
        </p:txBody>
      </p:sp>
      <p:sp>
        <p:nvSpPr>
          <p:cNvPr id="4" name="Slide Number Placeholder 3">
            <a:extLst>
              <a:ext uri="{FF2B5EF4-FFF2-40B4-BE49-F238E27FC236}">
                <a16:creationId xmlns:a16="http://schemas.microsoft.com/office/drawing/2014/main" id="{02A70AC9-187D-1475-5BAC-C1D6DC594A44}"/>
              </a:ext>
            </a:extLst>
          </p:cNvPr>
          <p:cNvSpPr>
            <a:spLocks noGrp="1"/>
          </p:cNvSpPr>
          <p:nvPr>
            <p:ph type="sldNum" sz="quarter" idx="12"/>
          </p:nvPr>
        </p:nvSpPr>
        <p:spPr/>
        <p:txBody>
          <a:bodyPr/>
          <a:lstStyle/>
          <a:p>
            <a:fld id="{7AE184E0-0BD4-4705-A12B-9B71DDE63301}" type="slidenum">
              <a:rPr lang="nl-BE" noProof="0" smtClean="0"/>
              <a:t>46</a:t>
            </a:fld>
            <a:endParaRPr lang="nl-BE" noProof="0" dirty="0"/>
          </a:p>
        </p:txBody>
      </p:sp>
      <p:pic>
        <p:nvPicPr>
          <p:cNvPr id="6" name="Picture 5">
            <a:extLst>
              <a:ext uri="{FF2B5EF4-FFF2-40B4-BE49-F238E27FC236}">
                <a16:creationId xmlns:a16="http://schemas.microsoft.com/office/drawing/2014/main" id="{298E3A30-CBB5-70F9-00B7-0B83BA804C32}"/>
              </a:ext>
            </a:extLst>
          </p:cNvPr>
          <p:cNvPicPr>
            <a:picLocks noChangeAspect="1"/>
          </p:cNvPicPr>
          <p:nvPr/>
        </p:nvPicPr>
        <p:blipFill rotWithShape="1">
          <a:blip r:embed="rId2"/>
          <a:srcRect l="35688" t="42190" r="36888" b="30465"/>
          <a:stretch/>
        </p:blipFill>
        <p:spPr>
          <a:xfrm>
            <a:off x="2686832" y="3094192"/>
            <a:ext cx="11039332" cy="6191799"/>
          </a:xfrm>
          <a:prstGeom prst="rect">
            <a:avLst/>
          </a:prstGeom>
        </p:spPr>
      </p:pic>
    </p:spTree>
    <p:extLst>
      <p:ext uri="{BB962C8B-B14F-4D97-AF65-F5344CB8AC3E}">
        <p14:creationId xmlns:p14="http://schemas.microsoft.com/office/powerpoint/2010/main" val="9445491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E6A128-CADC-42D2-92FA-5202DE492C98}"/>
              </a:ext>
            </a:extLst>
          </p:cNvPr>
          <p:cNvSpPr>
            <a:spLocks noGrp="1"/>
          </p:cNvSpPr>
          <p:nvPr>
            <p:ph type="title"/>
          </p:nvPr>
        </p:nvSpPr>
        <p:spPr>
          <a:xfrm>
            <a:off x="830117" y="252000"/>
            <a:ext cx="16508557" cy="863693"/>
          </a:xfrm>
        </p:spPr>
        <p:txBody>
          <a:bodyPr/>
          <a:lstStyle/>
          <a:p>
            <a:r>
              <a:rPr lang="en-US" dirty="0"/>
              <a:t>De impact van </a:t>
            </a:r>
            <a:r>
              <a:rPr lang="en-US" dirty="0" err="1"/>
              <a:t>fouten</a:t>
            </a:r>
            <a:r>
              <a:rPr lang="en-US" dirty="0"/>
              <a:t> in online </a:t>
            </a:r>
            <a:r>
              <a:rPr lang="en-US" dirty="0" err="1"/>
              <a:t>contexten</a:t>
            </a:r>
            <a:endParaRPr lang="en-BE" dirty="0"/>
          </a:p>
        </p:txBody>
      </p:sp>
      <p:sp>
        <p:nvSpPr>
          <p:cNvPr id="3" name="Content Placeholder 2"/>
          <p:cNvSpPr>
            <a:spLocks noGrp="1"/>
          </p:cNvSpPr>
          <p:nvPr>
            <p:ph idx="1"/>
          </p:nvPr>
        </p:nvSpPr>
        <p:spPr/>
        <p:txBody>
          <a:bodyPr>
            <a:normAutofit/>
          </a:bodyPr>
          <a:lstStyle/>
          <a:p>
            <a:r>
              <a:rPr lang="nl-BE" sz="4300" b="1" dirty="0"/>
              <a:t>Algemene trend</a:t>
            </a:r>
            <a:r>
              <a:rPr lang="nl-BE" sz="4300" dirty="0"/>
              <a:t>: </a:t>
            </a:r>
          </a:p>
          <a:p>
            <a:r>
              <a:rPr lang="nl-BE" sz="4300" dirty="0"/>
              <a:t>Stigmatiserend effect blijft krachtig in contexten waar geloofwaardigheid een rol speelt in het beslissingsproces van de lezer (Language Expectancy Theory, Role Theory)</a:t>
            </a:r>
          </a:p>
          <a:p>
            <a:r>
              <a:rPr lang="nl-BE" sz="4300" dirty="0"/>
              <a:t>... als de fouten opgemerkt worden, tenminste. </a:t>
            </a:r>
          </a:p>
          <a:p>
            <a:pPr marL="85725" indent="0">
              <a:buNone/>
            </a:pPr>
            <a:endParaRPr lang="nl-BE" sz="4300" dirty="0"/>
          </a:p>
          <a:p>
            <a:r>
              <a:rPr lang="nl-BE" sz="4300" dirty="0"/>
              <a:t>Andere interessante online genres: blogs, gesponsorde content van influencers, online opinies via twitter, etc. </a:t>
            </a:r>
          </a:p>
          <a:p>
            <a:pPr lvl="1"/>
            <a:endParaRPr lang="nl-BE" dirty="0">
              <a:solidFill>
                <a:schemeClr val="bg1"/>
              </a:solidFill>
            </a:endParaRPr>
          </a:p>
        </p:txBody>
      </p:sp>
    </p:spTree>
    <p:extLst>
      <p:ext uri="{BB962C8B-B14F-4D97-AF65-F5344CB8AC3E}">
        <p14:creationId xmlns:p14="http://schemas.microsoft.com/office/powerpoint/2010/main" val="27528239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D6C43-FEEF-4314-A9D5-A92220EA1880}"/>
              </a:ext>
            </a:extLst>
          </p:cNvPr>
          <p:cNvSpPr>
            <a:spLocks noGrp="1"/>
          </p:cNvSpPr>
          <p:nvPr>
            <p:ph type="title"/>
          </p:nvPr>
        </p:nvSpPr>
        <p:spPr/>
        <p:txBody>
          <a:bodyPr/>
          <a:lstStyle/>
          <a:p>
            <a:r>
              <a:rPr lang="en-US" dirty="0"/>
              <a:t>Taal in online </a:t>
            </a:r>
            <a:r>
              <a:rPr lang="en-US" dirty="0" err="1"/>
              <a:t>omgevingen</a:t>
            </a:r>
            <a:endParaRPr lang="en-BE" dirty="0"/>
          </a:p>
        </p:txBody>
      </p:sp>
      <p:sp>
        <p:nvSpPr>
          <p:cNvPr id="3" name="Content Placeholder 2">
            <a:extLst>
              <a:ext uri="{FF2B5EF4-FFF2-40B4-BE49-F238E27FC236}">
                <a16:creationId xmlns:a16="http://schemas.microsoft.com/office/drawing/2014/main" id="{FAD53E59-1486-4E64-ACBD-CDFF698EE4F3}"/>
              </a:ext>
            </a:extLst>
          </p:cNvPr>
          <p:cNvSpPr>
            <a:spLocks noGrp="1"/>
          </p:cNvSpPr>
          <p:nvPr>
            <p:ph idx="1"/>
          </p:nvPr>
        </p:nvSpPr>
        <p:spPr/>
        <p:txBody>
          <a:bodyPr>
            <a:normAutofit/>
          </a:bodyPr>
          <a:lstStyle/>
          <a:p>
            <a:endParaRPr lang="en-US" sz="5120" dirty="0"/>
          </a:p>
          <a:p>
            <a:r>
              <a:rPr lang="en-US" sz="5120" dirty="0" err="1"/>
              <a:t>Fouten</a:t>
            </a:r>
            <a:endParaRPr lang="en-US" sz="5120" dirty="0"/>
          </a:p>
          <a:p>
            <a:r>
              <a:rPr lang="en-US" sz="5120" b="1" dirty="0" err="1"/>
              <a:t>Tussentaal</a:t>
            </a:r>
            <a:r>
              <a:rPr lang="en-US" sz="5120" b="1" dirty="0"/>
              <a:t> </a:t>
            </a:r>
            <a:r>
              <a:rPr lang="en-US" sz="5120" b="1" dirty="0" err="1"/>
              <a:t>en</a:t>
            </a:r>
            <a:r>
              <a:rPr lang="en-US" sz="5120" b="1" dirty="0"/>
              <a:t> netspeak in reviews </a:t>
            </a:r>
            <a:r>
              <a:rPr lang="en-US" sz="5120" b="1" dirty="0" err="1"/>
              <a:t>en</a:t>
            </a:r>
            <a:r>
              <a:rPr lang="en-US" sz="5120" b="1" dirty="0"/>
              <a:t> </a:t>
            </a:r>
            <a:r>
              <a:rPr lang="en-US" sz="5120" b="1" dirty="0" err="1"/>
              <a:t>klachten</a:t>
            </a:r>
            <a:endParaRPr lang="en-US" sz="5120" b="1" dirty="0"/>
          </a:p>
        </p:txBody>
      </p:sp>
    </p:spTree>
    <p:extLst>
      <p:ext uri="{BB962C8B-B14F-4D97-AF65-F5344CB8AC3E}">
        <p14:creationId xmlns:p14="http://schemas.microsoft.com/office/powerpoint/2010/main" val="17917010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1BF6BDB-EEA1-C842-9671-1E4D75CE7A99}"/>
              </a:ext>
            </a:extLst>
          </p:cNvPr>
          <p:cNvSpPr>
            <a:spLocks noGrp="1"/>
          </p:cNvSpPr>
          <p:nvPr>
            <p:ph type="title"/>
          </p:nvPr>
        </p:nvSpPr>
        <p:spPr/>
        <p:txBody>
          <a:bodyPr/>
          <a:lstStyle/>
          <a:p>
            <a:r>
              <a:rPr lang="en-US" dirty="0"/>
              <a:t>Taal in online </a:t>
            </a:r>
            <a:r>
              <a:rPr lang="en-US" dirty="0" err="1"/>
              <a:t>omgevingen</a:t>
            </a:r>
            <a:endParaRPr lang="en-BE" dirty="0"/>
          </a:p>
        </p:txBody>
      </p:sp>
      <p:sp>
        <p:nvSpPr>
          <p:cNvPr id="3" name="Content Placeholder 2">
            <a:extLst>
              <a:ext uri="{FF2B5EF4-FFF2-40B4-BE49-F238E27FC236}">
                <a16:creationId xmlns:a16="http://schemas.microsoft.com/office/drawing/2014/main" id="{56625178-D4A5-4FD6-9FDD-932A9603194C}"/>
              </a:ext>
            </a:extLst>
          </p:cNvPr>
          <p:cNvSpPr>
            <a:spLocks noGrp="1"/>
          </p:cNvSpPr>
          <p:nvPr>
            <p:ph idx="1"/>
          </p:nvPr>
        </p:nvSpPr>
        <p:spPr>
          <a:xfrm>
            <a:off x="819549" y="1856516"/>
            <a:ext cx="15699575" cy="6696000"/>
          </a:xfrm>
        </p:spPr>
        <p:txBody>
          <a:bodyPr>
            <a:normAutofit/>
          </a:bodyPr>
          <a:lstStyle/>
          <a:p>
            <a:r>
              <a:rPr lang="en-US" sz="3982" dirty="0" err="1"/>
              <a:t>Seghers</a:t>
            </a:r>
            <a:r>
              <a:rPr lang="en-US" sz="3982" dirty="0"/>
              <a:t> et al. (2020, 2021, forthcoming)</a:t>
            </a:r>
          </a:p>
          <a:p>
            <a:r>
              <a:rPr lang="en-US" sz="3982" b="1" dirty="0"/>
              <a:t>KLACHTEN op FACEBOOK </a:t>
            </a:r>
            <a:r>
              <a:rPr lang="en-US" sz="3982" b="1" dirty="0" err="1"/>
              <a:t>pagina’s</a:t>
            </a:r>
            <a:r>
              <a:rPr lang="en-US" sz="3982" b="1" dirty="0"/>
              <a:t> van </a:t>
            </a:r>
            <a:r>
              <a:rPr lang="en-US" sz="3982" b="1" dirty="0" err="1"/>
              <a:t>bedrijven</a:t>
            </a:r>
            <a:endParaRPr lang="en-US" sz="3982" b="1" dirty="0"/>
          </a:p>
          <a:p>
            <a:r>
              <a:rPr lang="en-US" sz="3982" b="1" dirty="0" err="1"/>
              <a:t>Invloed</a:t>
            </a:r>
            <a:r>
              <a:rPr lang="en-US" sz="3982" b="1" dirty="0"/>
              <a:t> van </a:t>
            </a:r>
            <a:r>
              <a:rPr lang="en-US" sz="3982" b="1" dirty="0" err="1"/>
              <a:t>tussentaal</a:t>
            </a:r>
            <a:r>
              <a:rPr lang="en-US" sz="3982" b="1" dirty="0"/>
              <a:t> </a:t>
            </a:r>
            <a:r>
              <a:rPr lang="en-US" sz="3982" b="1" dirty="0" err="1"/>
              <a:t>en</a:t>
            </a:r>
            <a:r>
              <a:rPr lang="en-US" sz="3982" b="1" dirty="0"/>
              <a:t> netspeak</a:t>
            </a:r>
          </a:p>
          <a:p>
            <a:r>
              <a:rPr lang="en-US" sz="3982" b="1" dirty="0" err="1"/>
              <a:t>Onderzoeksvraag</a:t>
            </a:r>
            <a:r>
              <a:rPr lang="en-US" sz="3982" dirty="0"/>
              <a:t>: Wat is het effect van </a:t>
            </a:r>
            <a:r>
              <a:rPr lang="en-US" sz="3982" dirty="0" err="1"/>
              <a:t>tussentaal</a:t>
            </a:r>
            <a:r>
              <a:rPr lang="en-US" sz="3982" dirty="0"/>
              <a:t> op </a:t>
            </a:r>
            <a:r>
              <a:rPr lang="en-US" sz="3982" dirty="0" err="1"/>
              <a:t>geloofwaardigheid</a:t>
            </a:r>
            <a:r>
              <a:rPr lang="en-US" sz="3982" dirty="0"/>
              <a:t> </a:t>
            </a:r>
            <a:r>
              <a:rPr lang="en-US" sz="3982" dirty="0" err="1"/>
              <a:t>en</a:t>
            </a:r>
            <a:r>
              <a:rPr lang="en-US" sz="3982" dirty="0"/>
              <a:t> nut van online reviews, </a:t>
            </a:r>
            <a:r>
              <a:rPr lang="en-US" sz="3982" dirty="0" err="1"/>
              <a:t>rekening</a:t>
            </a:r>
            <a:r>
              <a:rPr lang="en-US" sz="3982" dirty="0"/>
              <a:t> </a:t>
            </a:r>
            <a:r>
              <a:rPr lang="en-US" sz="3982" dirty="0" err="1"/>
              <a:t>houdend</a:t>
            </a:r>
            <a:r>
              <a:rPr lang="en-US" sz="3982" dirty="0"/>
              <a:t> met de </a:t>
            </a:r>
            <a:r>
              <a:rPr lang="en-US" sz="3982" dirty="0" err="1"/>
              <a:t>polariteit</a:t>
            </a:r>
            <a:r>
              <a:rPr lang="en-US" sz="3982" dirty="0"/>
              <a:t> van de </a:t>
            </a:r>
            <a:r>
              <a:rPr lang="en-US" sz="3982" dirty="0" err="1"/>
              <a:t>boodschap</a:t>
            </a:r>
            <a:r>
              <a:rPr lang="en-US" sz="3982" dirty="0"/>
              <a:t>? </a:t>
            </a:r>
          </a:p>
          <a:p>
            <a:endParaRPr lang="en-US" sz="3982" dirty="0"/>
          </a:p>
          <a:p>
            <a:pPr lvl="1"/>
            <a:endParaRPr lang="en-US" sz="3413" dirty="0"/>
          </a:p>
          <a:p>
            <a:pPr lvl="1"/>
            <a:endParaRPr lang="en-US" sz="3413" dirty="0"/>
          </a:p>
        </p:txBody>
      </p:sp>
    </p:spTree>
    <p:extLst>
      <p:ext uri="{BB962C8B-B14F-4D97-AF65-F5344CB8AC3E}">
        <p14:creationId xmlns:p14="http://schemas.microsoft.com/office/powerpoint/2010/main" val="1789870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0117" y="252000"/>
            <a:ext cx="16303961" cy="863693"/>
          </a:xfrm>
        </p:spPr>
        <p:txBody>
          <a:bodyPr/>
          <a:lstStyle/>
          <a:p>
            <a:r>
              <a:rPr lang="en-US" dirty="0"/>
              <a:t>Wat is het effect van </a:t>
            </a:r>
            <a:r>
              <a:rPr lang="en-US" dirty="0" err="1"/>
              <a:t>FOUTEn</a:t>
            </a:r>
            <a:r>
              <a:rPr lang="en-US" dirty="0"/>
              <a:t>, Tussentaal en netspeak in online </a:t>
            </a:r>
            <a:r>
              <a:rPr lang="en-US" dirty="0" err="1"/>
              <a:t>omgevingen</a:t>
            </a:r>
            <a:r>
              <a:rPr lang="en-US" dirty="0"/>
              <a:t>? </a:t>
            </a:r>
            <a:endParaRPr lang="nl-BE" dirty="0"/>
          </a:p>
        </p:txBody>
      </p:sp>
      <p:pic>
        <p:nvPicPr>
          <p:cNvPr id="4" name="Afbeelding 3"/>
          <p:cNvPicPr>
            <a:picLocks noChangeAspect="1"/>
          </p:cNvPicPr>
          <p:nvPr/>
        </p:nvPicPr>
        <p:blipFill rotWithShape="1">
          <a:blip r:embed="rId2"/>
          <a:srcRect l="15706" r="7740" b="24099"/>
          <a:stretch/>
        </p:blipFill>
        <p:spPr>
          <a:xfrm>
            <a:off x="0" y="2400043"/>
            <a:ext cx="17134079" cy="4953514"/>
          </a:xfrm>
          <a:prstGeom prst="rect">
            <a:avLst/>
          </a:prstGeom>
        </p:spPr>
      </p:pic>
    </p:spTree>
    <p:extLst>
      <p:ext uri="{BB962C8B-B14F-4D97-AF65-F5344CB8AC3E}">
        <p14:creationId xmlns:p14="http://schemas.microsoft.com/office/powerpoint/2010/main" val="8877884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err="1"/>
              <a:t>methodologie</a:t>
            </a:r>
            <a:br>
              <a:rPr lang="en-BE" sz="4800" dirty="0"/>
            </a:br>
            <a:endParaRPr lang="en-GB" sz="4800" dirty="0"/>
          </a:p>
        </p:txBody>
      </p:sp>
      <p:sp>
        <p:nvSpPr>
          <p:cNvPr id="3" name="Content Placeholder 2"/>
          <p:cNvSpPr>
            <a:spLocks noGrp="1"/>
          </p:cNvSpPr>
          <p:nvPr>
            <p:ph idx="1"/>
          </p:nvPr>
        </p:nvSpPr>
        <p:spPr/>
        <p:txBody>
          <a:bodyPr>
            <a:normAutofit/>
          </a:bodyPr>
          <a:lstStyle/>
          <a:p>
            <a:r>
              <a:rPr lang="nl-BE" sz="3600" dirty="0">
                <a:latin typeface="+mj-lt"/>
              </a:rPr>
              <a:t>2 (valentie: positief, negatief) x 2 (+/- tussentaal) x 2 (+/- netspeak)</a:t>
            </a:r>
          </a:p>
          <a:p>
            <a:r>
              <a:rPr lang="nl-BE" sz="3600" dirty="0">
                <a:latin typeface="+mj-lt"/>
              </a:rPr>
              <a:t>483 Vlaamse Facebook gebruikers (leeftijd 25-55, 53.2% ♀)</a:t>
            </a:r>
          </a:p>
          <a:p>
            <a:r>
              <a:rPr lang="nl-BE" sz="3600" dirty="0">
                <a:latin typeface="+mj-lt"/>
              </a:rPr>
              <a:t>Reactie van de klant + kenmerken gebaseerd op corpusstudie</a:t>
            </a:r>
          </a:p>
          <a:p>
            <a:pPr marL="86400" indent="0">
              <a:buNone/>
            </a:pPr>
            <a:endParaRPr lang="nl-BE" sz="3200" dirty="0">
              <a:latin typeface="+mj-lt"/>
            </a:endParaRPr>
          </a:p>
          <a:p>
            <a:endParaRPr lang="nl-BE" sz="3200" dirty="0">
              <a:latin typeface="+mj-lt"/>
            </a:endParaRPr>
          </a:p>
          <a:p>
            <a:endParaRPr lang="nl-BE" sz="3200" dirty="0">
              <a:latin typeface="+mj-lt"/>
            </a:endParaRPr>
          </a:p>
          <a:p>
            <a:endParaRPr lang="nl-BE" sz="3200" dirty="0">
              <a:latin typeface="+mj-lt"/>
            </a:endParaRPr>
          </a:p>
        </p:txBody>
      </p:sp>
      <p:sp>
        <p:nvSpPr>
          <p:cNvPr id="4" name="Slide Number Placeholder 3"/>
          <p:cNvSpPr>
            <a:spLocks noGrp="1"/>
          </p:cNvSpPr>
          <p:nvPr>
            <p:ph type="sldNum" sz="quarter" idx="12"/>
          </p:nvPr>
        </p:nvSpPr>
        <p:spPr/>
        <p:txBody>
          <a:bodyPr/>
          <a:lstStyle/>
          <a:p>
            <a:fld id="{7AE184E0-0BD4-4705-A12B-9B71DDE63301}" type="slidenum">
              <a:rPr lang="en-GB" noProof="0" smtClean="0">
                <a:latin typeface="+mj-lt"/>
              </a:rPr>
              <a:t>50</a:t>
            </a:fld>
            <a:endParaRPr lang="en-GB" noProof="0" dirty="0">
              <a:latin typeface="+mj-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769" y="3371096"/>
            <a:ext cx="13945136" cy="6757365"/>
          </a:xfrm>
          <a:prstGeom prst="rect">
            <a:avLst/>
          </a:prstGeom>
        </p:spPr>
      </p:pic>
    </p:spTree>
    <p:extLst>
      <p:ext uri="{BB962C8B-B14F-4D97-AF65-F5344CB8AC3E}">
        <p14:creationId xmlns:p14="http://schemas.microsoft.com/office/powerpoint/2010/main" val="35066959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118" y="252000"/>
            <a:ext cx="16018050" cy="863693"/>
          </a:xfrm>
        </p:spPr>
        <p:txBody>
          <a:bodyPr/>
          <a:lstStyle/>
          <a:p>
            <a:r>
              <a:rPr lang="nl-BE" dirty="0"/>
              <a:t>Resultaten – geloofwaardigheid en nut</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122811526"/>
              </p:ext>
            </p:extLst>
          </p:nvPr>
        </p:nvGraphicFramePr>
        <p:xfrm>
          <a:off x="813612" y="1223999"/>
          <a:ext cx="15698788" cy="2499360"/>
        </p:xfrm>
        <a:graphic>
          <a:graphicData uri="http://schemas.openxmlformats.org/drawingml/2006/table">
            <a:tbl>
              <a:tblPr firstRow="1" bandRow="1">
                <a:tableStyleId>{F5AB1C69-6EDB-4FF4-983F-18BD219EF322}</a:tableStyleId>
              </a:tblPr>
              <a:tblGrid>
                <a:gridCol w="3924697">
                  <a:extLst>
                    <a:ext uri="{9D8B030D-6E8A-4147-A177-3AD203B41FA5}">
                      <a16:colId xmlns:a16="http://schemas.microsoft.com/office/drawing/2014/main" val="671667795"/>
                    </a:ext>
                  </a:extLst>
                </a:gridCol>
                <a:gridCol w="3924697">
                  <a:extLst>
                    <a:ext uri="{9D8B030D-6E8A-4147-A177-3AD203B41FA5}">
                      <a16:colId xmlns:a16="http://schemas.microsoft.com/office/drawing/2014/main" val="3116456936"/>
                    </a:ext>
                  </a:extLst>
                </a:gridCol>
                <a:gridCol w="3924697">
                  <a:extLst>
                    <a:ext uri="{9D8B030D-6E8A-4147-A177-3AD203B41FA5}">
                      <a16:colId xmlns:a16="http://schemas.microsoft.com/office/drawing/2014/main" val="3313627788"/>
                    </a:ext>
                  </a:extLst>
                </a:gridCol>
                <a:gridCol w="3924697">
                  <a:extLst>
                    <a:ext uri="{9D8B030D-6E8A-4147-A177-3AD203B41FA5}">
                      <a16:colId xmlns:a16="http://schemas.microsoft.com/office/drawing/2014/main" val="3722877495"/>
                    </a:ext>
                  </a:extLst>
                </a:gridCol>
              </a:tblGrid>
              <a:tr h="370840">
                <a:tc>
                  <a:txBody>
                    <a:bodyPr/>
                    <a:lstStyle/>
                    <a:p>
                      <a:pPr algn="ctr"/>
                      <a:endParaRPr lang="en-GB" sz="2800" dirty="0">
                        <a:latin typeface="+mj-lt"/>
                      </a:endParaRPr>
                    </a:p>
                  </a:txBody>
                  <a:tcPr>
                    <a:lnR w="38100" cap="flat" cmpd="sng" algn="ctr">
                      <a:solidFill>
                        <a:schemeClr val="tx1"/>
                      </a:solidFill>
                      <a:prstDash val="solid"/>
                      <a:round/>
                      <a:headEnd type="none" w="med" len="med"/>
                      <a:tailEnd type="none" w="med" len="med"/>
                    </a:lnR>
                  </a:tcPr>
                </a:tc>
                <a:tc>
                  <a:txBody>
                    <a:bodyPr/>
                    <a:lstStyle/>
                    <a:p>
                      <a:pPr algn="ctr"/>
                      <a:r>
                        <a:rPr lang="nl-BE" sz="2800" dirty="0">
                          <a:latin typeface="+mj-lt"/>
                        </a:rPr>
                        <a:t>Geloofwaardigheid boodschap</a:t>
                      </a:r>
                      <a:endParaRPr lang="en-GB" sz="2800" dirty="0">
                        <a:latin typeface="+mj-lt"/>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nl-BE" sz="2800" dirty="0">
                          <a:latin typeface="+mj-lt"/>
                        </a:rPr>
                        <a:t>Geloofwaardigheid bron</a:t>
                      </a:r>
                      <a:endParaRPr lang="en-GB" sz="2800" dirty="0">
                        <a:latin typeface="+mj-lt"/>
                      </a:endParaRPr>
                    </a:p>
                  </a:txBody>
                  <a:tcPr>
                    <a:lnL w="38100" cap="flat" cmpd="sng" algn="ctr">
                      <a:solidFill>
                        <a:schemeClr val="tx1"/>
                      </a:solidFill>
                      <a:prstDash val="solid"/>
                      <a:round/>
                      <a:headEnd type="none" w="med" len="med"/>
                      <a:tailEnd type="none" w="med" len="med"/>
                    </a:lnL>
                  </a:tcPr>
                </a:tc>
                <a:tc>
                  <a:txBody>
                    <a:bodyPr/>
                    <a:lstStyle/>
                    <a:p>
                      <a:pPr algn="ctr"/>
                      <a:r>
                        <a:rPr lang="nl-BE" sz="2800" dirty="0">
                          <a:latin typeface="+mj-lt"/>
                        </a:rPr>
                        <a:t>Nut</a:t>
                      </a:r>
                      <a:endParaRPr lang="en-GB" sz="2800" dirty="0">
                        <a:latin typeface="+mj-lt"/>
                      </a:endParaRPr>
                    </a:p>
                  </a:txBody>
                  <a:tcPr/>
                </a:tc>
                <a:extLst>
                  <a:ext uri="{0D108BD9-81ED-4DB2-BD59-A6C34878D82A}">
                    <a16:rowId xmlns:a16="http://schemas.microsoft.com/office/drawing/2014/main" val="1452689641"/>
                  </a:ext>
                </a:extLst>
              </a:tr>
              <a:tr h="370840">
                <a:tc>
                  <a:txBody>
                    <a:bodyPr/>
                    <a:lstStyle/>
                    <a:p>
                      <a:pPr algn="ctr"/>
                      <a:r>
                        <a:rPr lang="nl-BE" sz="2800" dirty="0">
                          <a:latin typeface="+mj-lt"/>
                        </a:rPr>
                        <a:t>Tussentaal</a:t>
                      </a:r>
                      <a:endParaRPr lang="en-GB" sz="2800" dirty="0">
                        <a:latin typeface="+mj-lt"/>
                      </a:endParaRPr>
                    </a:p>
                  </a:txBody>
                  <a:tcPr>
                    <a:lnR w="38100" cap="flat" cmpd="sng" algn="ctr">
                      <a:solidFill>
                        <a:schemeClr val="tx1"/>
                      </a:solidFill>
                      <a:prstDash val="solid"/>
                      <a:round/>
                      <a:headEnd type="none" w="med" len="med"/>
                      <a:tailEnd type="none" w="med" len="med"/>
                    </a:lnR>
                  </a:tcPr>
                </a:tc>
                <a:tc>
                  <a:txBody>
                    <a:bodyPr/>
                    <a:lstStyle/>
                    <a:p>
                      <a:pPr algn="ctr"/>
                      <a:r>
                        <a:rPr lang="nl-BE" sz="2800" dirty="0">
                          <a:latin typeface="+mj-lt"/>
                        </a:rPr>
                        <a:t>klein negatief effect</a:t>
                      </a:r>
                      <a:endParaRPr lang="en-GB" sz="2800" dirty="0">
                        <a:latin typeface="+mj-lt"/>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nl-BE" sz="2800" dirty="0">
                          <a:latin typeface="+mj-lt"/>
                        </a:rPr>
                        <a:t>-</a:t>
                      </a:r>
                      <a:endParaRPr lang="en-GB" sz="2800" dirty="0">
                        <a:latin typeface="+mj-lt"/>
                      </a:endParaRPr>
                    </a:p>
                  </a:txBody>
                  <a:tcPr>
                    <a:lnL w="38100" cap="flat" cmpd="sng" algn="ctr">
                      <a:solidFill>
                        <a:schemeClr val="tx1"/>
                      </a:solidFill>
                      <a:prstDash val="solid"/>
                      <a:round/>
                      <a:headEnd type="none" w="med" len="med"/>
                      <a:tailEnd type="none" w="med" len="med"/>
                    </a:lnL>
                  </a:tcPr>
                </a:tc>
                <a:tc>
                  <a:txBody>
                    <a:bodyPr/>
                    <a:lstStyle/>
                    <a:p>
                      <a:pPr algn="ctr"/>
                      <a:r>
                        <a:rPr lang="en-GB" sz="2800" dirty="0" err="1">
                          <a:latin typeface="+mj-lt"/>
                        </a:rPr>
                        <a:t>Geen</a:t>
                      </a:r>
                      <a:r>
                        <a:rPr lang="en-GB" sz="2800" dirty="0">
                          <a:latin typeface="+mj-lt"/>
                        </a:rPr>
                        <a:t> effect</a:t>
                      </a:r>
                    </a:p>
                  </a:txBody>
                  <a:tcPr/>
                </a:tc>
                <a:extLst>
                  <a:ext uri="{0D108BD9-81ED-4DB2-BD59-A6C34878D82A}">
                    <a16:rowId xmlns:a16="http://schemas.microsoft.com/office/drawing/2014/main" val="1241951533"/>
                  </a:ext>
                </a:extLst>
              </a:tr>
              <a:tr h="370840">
                <a:tc>
                  <a:txBody>
                    <a:bodyPr/>
                    <a:lstStyle/>
                    <a:p>
                      <a:pPr algn="ctr"/>
                      <a:r>
                        <a:rPr lang="nl-BE" sz="2800" dirty="0">
                          <a:latin typeface="+mj-lt"/>
                        </a:rPr>
                        <a:t>Netspeak</a:t>
                      </a:r>
                      <a:endParaRPr lang="en-GB" sz="2800" dirty="0">
                        <a:latin typeface="+mj-lt"/>
                      </a:endParaRPr>
                    </a:p>
                  </a:txBody>
                  <a:tcPr>
                    <a:lnR w="38100" cap="flat" cmpd="sng" algn="ctr">
                      <a:solidFill>
                        <a:schemeClr val="tx1"/>
                      </a:solidFill>
                      <a:prstDash val="solid"/>
                      <a:round/>
                      <a:headEnd type="none" w="med" len="med"/>
                      <a:tailEnd type="none" w="med" len="med"/>
                    </a:lnR>
                  </a:tcPr>
                </a:tc>
                <a:tc>
                  <a:txBody>
                    <a:bodyPr/>
                    <a:lstStyle/>
                    <a:p>
                      <a:pPr algn="ctr"/>
                      <a:r>
                        <a:rPr lang="nl-BE" sz="2800" dirty="0">
                          <a:latin typeface="+mj-lt"/>
                        </a:rPr>
                        <a:t>Geen effect</a:t>
                      </a:r>
                      <a:endParaRPr lang="en-GB" sz="2800" dirty="0">
                        <a:latin typeface="+mj-lt"/>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nl-BE" sz="2800" dirty="0">
                          <a:latin typeface="+mj-lt"/>
                        </a:rPr>
                        <a:t>-</a:t>
                      </a:r>
                      <a:endParaRPr lang="en-GB" sz="2800" dirty="0">
                        <a:latin typeface="+mj-lt"/>
                      </a:endParaRPr>
                    </a:p>
                  </a:txBody>
                  <a:tcPr>
                    <a:lnL w="38100" cap="flat" cmpd="sng" algn="ctr">
                      <a:solidFill>
                        <a:schemeClr val="tx1"/>
                      </a:solidFill>
                      <a:prstDash val="solid"/>
                      <a:round/>
                      <a:headEnd type="none" w="med" len="med"/>
                      <a:tailEnd type="none" w="med" len="med"/>
                    </a:lnL>
                  </a:tcPr>
                </a:tc>
                <a:tc>
                  <a:txBody>
                    <a:bodyPr/>
                    <a:lstStyle/>
                    <a:p>
                      <a:pPr algn="ctr"/>
                      <a:r>
                        <a:rPr lang="nl-BE" sz="2800" dirty="0">
                          <a:latin typeface="+mj-lt"/>
                        </a:rPr>
                        <a:t>Klein negatief effect</a:t>
                      </a:r>
                      <a:endParaRPr lang="en-GB" sz="2800" dirty="0">
                        <a:latin typeface="+mj-lt"/>
                      </a:endParaRPr>
                    </a:p>
                  </a:txBody>
                  <a:tcPr/>
                </a:tc>
                <a:extLst>
                  <a:ext uri="{0D108BD9-81ED-4DB2-BD59-A6C34878D82A}">
                    <a16:rowId xmlns:a16="http://schemas.microsoft.com/office/drawing/2014/main" val="4050766116"/>
                  </a:ext>
                </a:extLst>
              </a:tr>
              <a:tr h="370840">
                <a:tc>
                  <a:txBody>
                    <a:bodyPr/>
                    <a:lstStyle/>
                    <a:p>
                      <a:pPr algn="ctr"/>
                      <a:r>
                        <a:rPr lang="nl-BE" sz="2800" dirty="0">
                          <a:latin typeface="+mj-lt"/>
                        </a:rPr>
                        <a:t>Valentie</a:t>
                      </a:r>
                      <a:endParaRPr lang="en-GB" sz="2800" dirty="0">
                        <a:latin typeface="+mj-lt"/>
                      </a:endParaRPr>
                    </a:p>
                  </a:txBody>
                  <a:tcPr>
                    <a:lnR w="38100" cap="flat" cmpd="sng" algn="ctr">
                      <a:solidFill>
                        <a:schemeClr val="tx1"/>
                      </a:solidFill>
                      <a:prstDash val="solid"/>
                      <a:round/>
                      <a:headEnd type="none" w="med" len="med"/>
                      <a:tailEnd type="none" w="med" len="med"/>
                    </a:lnR>
                  </a:tcPr>
                </a:tc>
                <a:tc>
                  <a:txBody>
                    <a:bodyPr/>
                    <a:lstStyle/>
                    <a:p>
                      <a:pPr algn="ctr"/>
                      <a:r>
                        <a:rPr lang="nl-BE" sz="2800" dirty="0">
                          <a:latin typeface="+mj-lt"/>
                        </a:rPr>
                        <a:t>Klein negatief effect</a:t>
                      </a:r>
                      <a:endParaRPr lang="en-GB" sz="2800" dirty="0">
                        <a:latin typeface="+mj-lt"/>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nl-BE" sz="2800" dirty="0">
                          <a:latin typeface="+mj-lt"/>
                        </a:rPr>
                        <a:t>Klein negatief </a:t>
                      </a:r>
                      <a:r>
                        <a:rPr lang="nl-BE" sz="2800" baseline="0" dirty="0">
                          <a:latin typeface="+mj-lt"/>
                        </a:rPr>
                        <a:t>effect</a:t>
                      </a:r>
                      <a:endParaRPr lang="en-GB" sz="2800" dirty="0">
                        <a:latin typeface="+mj-lt"/>
                      </a:endParaRPr>
                    </a:p>
                  </a:txBody>
                  <a:tcPr>
                    <a:lnL w="38100" cap="flat" cmpd="sng" algn="ctr">
                      <a:solidFill>
                        <a:schemeClr val="tx1"/>
                      </a:solidFill>
                      <a:prstDash val="solid"/>
                      <a:round/>
                      <a:headEnd type="none" w="med" len="med"/>
                      <a:tailEnd type="none" w="med" len="med"/>
                    </a:lnL>
                  </a:tcPr>
                </a:tc>
                <a:tc>
                  <a:txBody>
                    <a:bodyPr/>
                    <a:lstStyle/>
                    <a:p>
                      <a:pPr algn="ctr"/>
                      <a:r>
                        <a:rPr lang="nl-BE" sz="2800" dirty="0">
                          <a:latin typeface="+mj-lt"/>
                        </a:rPr>
                        <a:t>Geen effect</a:t>
                      </a:r>
                      <a:endParaRPr lang="en-GB" sz="2800" dirty="0">
                        <a:latin typeface="+mj-lt"/>
                      </a:endParaRPr>
                    </a:p>
                  </a:txBody>
                  <a:tcPr/>
                </a:tc>
                <a:extLst>
                  <a:ext uri="{0D108BD9-81ED-4DB2-BD59-A6C34878D82A}">
                    <a16:rowId xmlns:a16="http://schemas.microsoft.com/office/drawing/2014/main" val="1310121811"/>
                  </a:ext>
                </a:extLst>
              </a:tr>
            </a:tbl>
          </a:graphicData>
        </a:graphic>
      </p:graphicFrame>
      <p:sp>
        <p:nvSpPr>
          <p:cNvPr id="4" name="Slide Number Placeholder 3"/>
          <p:cNvSpPr>
            <a:spLocks noGrp="1"/>
          </p:cNvSpPr>
          <p:nvPr>
            <p:ph type="sldNum" sz="quarter" idx="12"/>
          </p:nvPr>
        </p:nvSpPr>
        <p:spPr/>
        <p:txBody>
          <a:bodyPr/>
          <a:lstStyle/>
          <a:p>
            <a:fld id="{7AE184E0-0BD4-4705-A12B-9B71DDE63301}" type="slidenum">
              <a:rPr lang="en-GB" noProof="0" smtClean="0">
                <a:latin typeface="+mj-lt"/>
              </a:rPr>
              <a:t>51</a:t>
            </a:fld>
            <a:endParaRPr lang="en-GB" noProof="0" dirty="0">
              <a:latin typeface="+mj-lt"/>
            </a:endParaRPr>
          </a:p>
        </p:txBody>
      </p:sp>
      <p:sp>
        <p:nvSpPr>
          <p:cNvPr id="8" name="Content Placeholder 2"/>
          <p:cNvSpPr txBox="1">
            <a:spLocks/>
          </p:cNvSpPr>
          <p:nvPr/>
        </p:nvSpPr>
        <p:spPr>
          <a:xfrm>
            <a:off x="1148593" y="4121156"/>
            <a:ext cx="15699575" cy="6696000"/>
          </a:xfrm>
          <a:prstGeom prst="rect">
            <a:avLst/>
          </a:prstGeom>
        </p:spPr>
        <p:txBody>
          <a:bodyPr vert="horz" lIns="91440" tIns="45720" rIns="91440" bIns="45720" rtlCol="0">
            <a:normAutofit/>
          </a:bodyPr>
          <a:lstStyle>
            <a:lvl1pPr marL="5364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70000" indent="-45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68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9200" indent="-550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962800" indent="-442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a:buFont typeface="Arial" panose="020B0604020202020204" pitchFamily="34" charset="0"/>
              <a:buChar char="•"/>
            </a:pPr>
            <a:r>
              <a:rPr lang="nl-BE" sz="3600" b="1" dirty="0">
                <a:latin typeface="+mj-lt"/>
              </a:rPr>
              <a:t>Tussentaal</a:t>
            </a:r>
            <a:r>
              <a:rPr lang="nl-BE" sz="3600" dirty="0">
                <a:latin typeface="+mj-lt"/>
              </a:rPr>
              <a:t> heeft slechts een klein negatief effect in deze setting (en met deze realisaties)</a:t>
            </a:r>
          </a:p>
          <a:p>
            <a:pPr lvl="1">
              <a:buFont typeface="Arial" panose="020B0604020202020204" pitchFamily="34" charset="0"/>
              <a:buChar char="•"/>
            </a:pPr>
            <a:r>
              <a:rPr lang="nl-BE" sz="3600" dirty="0">
                <a:latin typeface="+mj-lt"/>
              </a:rPr>
              <a:t>‘Gepast’ werkt wel als mediator</a:t>
            </a:r>
          </a:p>
          <a:p>
            <a:pPr>
              <a:buFont typeface="Arial" panose="020B0604020202020204" pitchFamily="34" charset="0"/>
              <a:buChar char="•"/>
            </a:pPr>
            <a:r>
              <a:rPr lang="nl-BE" sz="3600" b="1" dirty="0">
                <a:latin typeface="+mj-lt"/>
              </a:rPr>
              <a:t>Netspeak</a:t>
            </a:r>
            <a:r>
              <a:rPr lang="nl-BE" sz="3600" dirty="0">
                <a:latin typeface="+mj-lt"/>
              </a:rPr>
              <a:t> features hebben geen effect op geloofwaardigheid in deze setting, wel op een klein negatief effect op nut</a:t>
            </a:r>
          </a:p>
          <a:p>
            <a:pPr lvl="1">
              <a:buFont typeface="Arial" panose="020B0604020202020204" pitchFamily="34" charset="0"/>
              <a:buChar char="•"/>
            </a:pPr>
            <a:r>
              <a:rPr lang="nl-BE" sz="3600" dirty="0">
                <a:latin typeface="+mj-lt"/>
              </a:rPr>
              <a:t>‘Gepast’ werkt als mediator</a:t>
            </a:r>
          </a:p>
          <a:p>
            <a:pPr>
              <a:buFont typeface="Arial" panose="020B0604020202020204" pitchFamily="34" charset="0"/>
              <a:buChar char="•"/>
            </a:pPr>
            <a:r>
              <a:rPr lang="nl-BE" sz="3600" dirty="0">
                <a:latin typeface="+mj-lt"/>
              </a:rPr>
              <a:t>Valentie: klein negatief effect</a:t>
            </a:r>
          </a:p>
          <a:p>
            <a:pPr lvl="1">
              <a:buFont typeface="Arial" panose="020B0604020202020204" pitchFamily="34" charset="0"/>
              <a:buChar char="•"/>
            </a:pPr>
            <a:endParaRPr lang="nl-BE" sz="2800" dirty="0">
              <a:latin typeface="+mj-lt"/>
            </a:endParaRPr>
          </a:p>
        </p:txBody>
      </p:sp>
    </p:spTree>
    <p:extLst>
      <p:ext uri="{BB962C8B-B14F-4D97-AF65-F5344CB8AC3E}">
        <p14:creationId xmlns:p14="http://schemas.microsoft.com/office/powerpoint/2010/main" val="16263766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117" y="252000"/>
            <a:ext cx="16322765" cy="863693"/>
          </a:xfrm>
        </p:spPr>
        <p:txBody>
          <a:bodyPr/>
          <a:lstStyle/>
          <a:p>
            <a:r>
              <a:rPr lang="nl-BE" dirty="0"/>
              <a:t>Resultaten – geloofwaardigheid en nut</a:t>
            </a:r>
            <a:endParaRPr lang="en-GB" dirty="0"/>
          </a:p>
        </p:txBody>
      </p:sp>
      <p:sp>
        <p:nvSpPr>
          <p:cNvPr id="4" name="Slide Number Placeholder 3"/>
          <p:cNvSpPr>
            <a:spLocks noGrp="1"/>
          </p:cNvSpPr>
          <p:nvPr>
            <p:ph type="sldNum" sz="quarter" idx="12"/>
          </p:nvPr>
        </p:nvSpPr>
        <p:spPr/>
        <p:txBody>
          <a:bodyPr/>
          <a:lstStyle/>
          <a:p>
            <a:fld id="{7AE184E0-0BD4-4705-A12B-9B71DDE63301}" type="slidenum">
              <a:rPr lang="en-GB" noProof="0" smtClean="0">
                <a:latin typeface="+mj-lt"/>
              </a:rPr>
              <a:t>52</a:t>
            </a:fld>
            <a:endParaRPr lang="en-GB" noProof="0" dirty="0">
              <a:latin typeface="+mj-lt"/>
            </a:endParaRPr>
          </a:p>
        </p:txBody>
      </p:sp>
      <p:sp>
        <p:nvSpPr>
          <p:cNvPr id="6" name="Content Placeholder 5">
            <a:extLst>
              <a:ext uri="{FF2B5EF4-FFF2-40B4-BE49-F238E27FC236}">
                <a16:creationId xmlns:a16="http://schemas.microsoft.com/office/drawing/2014/main" id="{5177C1AC-73A2-F270-8CA0-96DCFAEB56AB}"/>
              </a:ext>
            </a:extLst>
          </p:cNvPr>
          <p:cNvSpPr>
            <a:spLocks noGrp="1"/>
          </p:cNvSpPr>
          <p:nvPr>
            <p:ph idx="1"/>
          </p:nvPr>
        </p:nvSpPr>
        <p:spPr>
          <a:xfrm>
            <a:off x="583325" y="1528800"/>
            <a:ext cx="16976836" cy="6696000"/>
          </a:xfrm>
        </p:spPr>
        <p:txBody>
          <a:bodyPr>
            <a:normAutofit/>
          </a:bodyPr>
          <a:lstStyle/>
          <a:p>
            <a:pPr>
              <a:buFont typeface="Arial" panose="020B0604020202020204" pitchFamily="34" charset="0"/>
              <a:buChar char="•"/>
            </a:pPr>
            <a:r>
              <a:rPr lang="en-US" sz="4800" dirty="0">
                <a:latin typeface="+mj-lt"/>
              </a:rPr>
              <a:t>DUS:</a:t>
            </a:r>
          </a:p>
          <a:p>
            <a:pPr>
              <a:buFont typeface="Arial" panose="020B0604020202020204" pitchFamily="34" charset="0"/>
              <a:buChar char="•"/>
            </a:pPr>
            <a:r>
              <a:rPr lang="en-US" sz="4800" dirty="0" err="1">
                <a:latin typeface="+mj-lt"/>
              </a:rPr>
              <a:t>Tussentaal</a:t>
            </a:r>
            <a:r>
              <a:rPr lang="en-US" sz="4800" dirty="0">
                <a:latin typeface="+mj-lt"/>
              </a:rPr>
              <a:t> </a:t>
            </a:r>
            <a:r>
              <a:rPr lang="en-US" sz="4800" dirty="0" err="1">
                <a:latin typeface="+mj-lt"/>
              </a:rPr>
              <a:t>en</a:t>
            </a:r>
            <a:r>
              <a:rPr lang="en-US" sz="4800" dirty="0">
                <a:latin typeface="+mj-lt"/>
              </a:rPr>
              <a:t> netspeak dan </a:t>
            </a:r>
            <a:r>
              <a:rPr lang="en-US" sz="4800" dirty="0" err="1">
                <a:latin typeface="+mj-lt"/>
              </a:rPr>
              <a:t>eigenlijk</a:t>
            </a:r>
            <a:r>
              <a:rPr lang="en-US" sz="4800" dirty="0">
                <a:latin typeface="+mj-lt"/>
              </a:rPr>
              <a:t> best ok tov. </a:t>
            </a:r>
            <a:r>
              <a:rPr lang="en-US" dirty="0" err="1">
                <a:latin typeface="+mj-lt"/>
              </a:rPr>
              <a:t>s</a:t>
            </a:r>
            <a:r>
              <a:rPr lang="en-US" sz="4800" dirty="0" err="1">
                <a:latin typeface="+mj-lt"/>
              </a:rPr>
              <a:t>tandaardtaal</a:t>
            </a:r>
            <a:r>
              <a:rPr lang="en-US" dirty="0">
                <a:latin typeface="+mj-lt"/>
              </a:rPr>
              <a:t> m.b.t. </a:t>
            </a:r>
            <a:r>
              <a:rPr lang="en-US" dirty="0" err="1">
                <a:latin typeface="+mj-lt"/>
              </a:rPr>
              <a:t>geloofwaardigheid</a:t>
            </a:r>
            <a:r>
              <a:rPr lang="en-US" dirty="0">
                <a:latin typeface="+mj-lt"/>
              </a:rPr>
              <a:t>? </a:t>
            </a:r>
          </a:p>
          <a:p>
            <a:pPr>
              <a:buFont typeface="Arial" panose="020B0604020202020204" pitchFamily="34" charset="0"/>
              <a:buChar char="•"/>
            </a:pPr>
            <a:r>
              <a:rPr lang="en-US" sz="4800" dirty="0">
                <a:latin typeface="+mj-lt"/>
              </a:rPr>
              <a:t>“</a:t>
            </a:r>
            <a:r>
              <a:rPr lang="en-US" sz="4800" dirty="0" err="1">
                <a:latin typeface="+mj-lt"/>
              </a:rPr>
              <a:t>Awel</a:t>
            </a:r>
            <a:r>
              <a:rPr lang="en-US" sz="4800" dirty="0">
                <a:latin typeface="+mj-lt"/>
              </a:rPr>
              <a:t>”… </a:t>
            </a:r>
          </a:p>
          <a:p>
            <a:pPr lvl="1">
              <a:buFont typeface="Arial" panose="020B0604020202020204" pitchFamily="34" charset="0"/>
              <a:buChar char="•"/>
            </a:pPr>
            <a:r>
              <a:rPr lang="en-US" sz="4000" dirty="0">
                <a:latin typeface="+mj-lt"/>
              </a:rPr>
              <a:t>1) </a:t>
            </a:r>
            <a:r>
              <a:rPr lang="en-US" sz="4000" dirty="0" err="1">
                <a:latin typeface="+mj-lt"/>
              </a:rPr>
              <a:t>Attitudevragen</a:t>
            </a:r>
            <a:r>
              <a:rPr lang="en-US" sz="4000" dirty="0">
                <a:latin typeface="+mj-lt"/>
              </a:rPr>
              <a:t> over </a:t>
            </a:r>
            <a:r>
              <a:rPr lang="en-US" sz="4000" dirty="0" err="1">
                <a:latin typeface="+mj-lt"/>
              </a:rPr>
              <a:t>tussentaal</a:t>
            </a:r>
            <a:r>
              <a:rPr lang="en-US" sz="4000" dirty="0">
                <a:latin typeface="+mj-lt"/>
              </a:rPr>
              <a:t>  </a:t>
            </a:r>
            <a:r>
              <a:rPr lang="en-US" sz="4000" dirty="0" err="1">
                <a:latin typeface="+mj-lt"/>
              </a:rPr>
              <a:t>geven</a:t>
            </a:r>
            <a:r>
              <a:rPr lang="en-US" sz="4000" dirty="0">
                <a:latin typeface="+mj-lt"/>
              </a:rPr>
              <a:t> </a:t>
            </a:r>
            <a:r>
              <a:rPr lang="en-US" sz="4000" dirty="0" err="1">
                <a:latin typeface="+mj-lt"/>
              </a:rPr>
              <a:t>een</a:t>
            </a:r>
            <a:r>
              <a:rPr lang="en-US" sz="4000" dirty="0">
                <a:latin typeface="+mj-lt"/>
              </a:rPr>
              <a:t> </a:t>
            </a:r>
            <a:r>
              <a:rPr lang="en-US" sz="4000" dirty="0" err="1">
                <a:latin typeface="+mj-lt"/>
              </a:rPr>
              <a:t>ander</a:t>
            </a:r>
            <a:r>
              <a:rPr lang="en-US" sz="4000" dirty="0">
                <a:latin typeface="+mj-lt"/>
              </a:rPr>
              <a:t> </a:t>
            </a:r>
            <a:r>
              <a:rPr lang="en-US" sz="4000" dirty="0" err="1">
                <a:latin typeface="+mj-lt"/>
              </a:rPr>
              <a:t>beeld</a:t>
            </a:r>
            <a:r>
              <a:rPr lang="en-US" sz="4000" dirty="0">
                <a:latin typeface="+mj-lt"/>
              </a:rPr>
              <a:t>: + </a:t>
            </a:r>
            <a:r>
              <a:rPr lang="en-US" sz="4000" dirty="0" err="1">
                <a:latin typeface="+mj-lt"/>
              </a:rPr>
              <a:t>en</a:t>
            </a:r>
            <a:r>
              <a:rPr lang="en-US" sz="4000" dirty="0">
                <a:latin typeface="+mj-lt"/>
              </a:rPr>
              <a:t> –</a:t>
            </a:r>
          </a:p>
          <a:p>
            <a:pPr lvl="1">
              <a:buFont typeface="Arial" panose="020B0604020202020204" pitchFamily="34" charset="0"/>
              <a:buChar char="•"/>
            </a:pPr>
            <a:r>
              <a:rPr lang="en-US" sz="4000" dirty="0">
                <a:latin typeface="+mj-lt"/>
              </a:rPr>
              <a:t>2) Type </a:t>
            </a:r>
            <a:r>
              <a:rPr lang="en-US" sz="4000" dirty="0" err="1">
                <a:latin typeface="+mj-lt"/>
              </a:rPr>
              <a:t>kenmerken</a:t>
            </a:r>
            <a:r>
              <a:rPr lang="en-US" sz="4000" dirty="0">
                <a:latin typeface="+mj-lt"/>
              </a:rPr>
              <a:t> </a:t>
            </a:r>
            <a:r>
              <a:rPr lang="en-US" sz="4000" dirty="0" err="1">
                <a:latin typeface="+mj-lt"/>
              </a:rPr>
              <a:t>en</a:t>
            </a:r>
            <a:r>
              <a:rPr lang="en-US" sz="4000" dirty="0">
                <a:latin typeface="+mj-lt"/>
              </a:rPr>
              <a:t> </a:t>
            </a:r>
            <a:r>
              <a:rPr lang="en-US" sz="4000" dirty="0" err="1">
                <a:latin typeface="+mj-lt"/>
              </a:rPr>
              <a:t>densiteit</a:t>
            </a:r>
            <a:r>
              <a:rPr lang="en-US" sz="4000" dirty="0">
                <a:latin typeface="+mj-lt"/>
              </a:rPr>
              <a:t> </a:t>
            </a:r>
            <a:r>
              <a:rPr lang="en-US" sz="4000" dirty="0" err="1">
                <a:latin typeface="+mj-lt"/>
              </a:rPr>
              <a:t>spelen</a:t>
            </a:r>
            <a:r>
              <a:rPr lang="en-US" sz="4000" dirty="0">
                <a:latin typeface="+mj-lt"/>
              </a:rPr>
              <a:t> </a:t>
            </a:r>
            <a:r>
              <a:rPr lang="en-US" sz="4000" dirty="0" err="1">
                <a:latin typeface="+mj-lt"/>
              </a:rPr>
              <a:t>een</a:t>
            </a:r>
            <a:r>
              <a:rPr lang="en-US" sz="4000" dirty="0">
                <a:latin typeface="+mj-lt"/>
              </a:rPr>
              <a:t> </a:t>
            </a:r>
            <a:r>
              <a:rPr lang="en-US" sz="4000" dirty="0" err="1">
                <a:latin typeface="+mj-lt"/>
              </a:rPr>
              <a:t>rol</a:t>
            </a:r>
            <a:endParaRPr lang="en-US" sz="4000" dirty="0">
              <a:latin typeface="+mj-lt"/>
            </a:endParaRPr>
          </a:p>
          <a:p>
            <a:pPr lvl="1">
              <a:buFont typeface="Arial" panose="020B0604020202020204" pitchFamily="34" charset="0"/>
              <a:buChar char="•"/>
            </a:pPr>
            <a:r>
              <a:rPr lang="en-US" sz="4000" dirty="0">
                <a:latin typeface="+mj-lt"/>
              </a:rPr>
              <a:t>3) Context </a:t>
            </a:r>
            <a:r>
              <a:rPr lang="en-US" sz="4000" dirty="0" err="1">
                <a:latin typeface="+mj-lt"/>
              </a:rPr>
              <a:t>speelt</a:t>
            </a:r>
            <a:r>
              <a:rPr lang="en-US" sz="4000" dirty="0">
                <a:latin typeface="+mj-lt"/>
              </a:rPr>
              <a:t> </a:t>
            </a:r>
            <a:r>
              <a:rPr lang="en-US" sz="4000" dirty="0" err="1">
                <a:latin typeface="+mj-lt"/>
              </a:rPr>
              <a:t>een</a:t>
            </a:r>
            <a:r>
              <a:rPr lang="en-US" sz="4000" dirty="0">
                <a:latin typeface="+mj-lt"/>
              </a:rPr>
              <a:t> </a:t>
            </a:r>
            <a:r>
              <a:rPr lang="en-US" sz="4000" dirty="0" err="1">
                <a:latin typeface="+mj-lt"/>
              </a:rPr>
              <a:t>rol</a:t>
            </a:r>
            <a:endParaRPr lang="en-US" sz="4000" dirty="0">
              <a:latin typeface="+mj-lt"/>
            </a:endParaRPr>
          </a:p>
          <a:p>
            <a:pPr>
              <a:buFont typeface="Arial" panose="020B0604020202020204" pitchFamily="34" charset="0"/>
              <a:buChar char="•"/>
            </a:pPr>
            <a:endParaRPr lang="en-US" sz="4800" dirty="0">
              <a:latin typeface="+mj-lt"/>
            </a:endParaRPr>
          </a:p>
          <a:p>
            <a:endParaRPr lang="en-BE" dirty="0">
              <a:latin typeface="+mj-lt"/>
            </a:endParaRPr>
          </a:p>
        </p:txBody>
      </p:sp>
    </p:spTree>
    <p:extLst>
      <p:ext uri="{BB962C8B-B14F-4D97-AF65-F5344CB8AC3E}">
        <p14:creationId xmlns:p14="http://schemas.microsoft.com/office/powerpoint/2010/main" val="337535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5F5D3-44C1-AD6F-76D0-A0DF9188337E}"/>
              </a:ext>
            </a:extLst>
          </p:cNvPr>
          <p:cNvSpPr>
            <a:spLocks noGrp="1"/>
          </p:cNvSpPr>
          <p:nvPr>
            <p:ph type="title"/>
          </p:nvPr>
        </p:nvSpPr>
        <p:spPr>
          <a:xfrm>
            <a:off x="501355" y="285608"/>
            <a:ext cx="16837320" cy="863693"/>
          </a:xfrm>
        </p:spPr>
        <p:txBody>
          <a:bodyPr/>
          <a:lstStyle/>
          <a:p>
            <a:r>
              <a:rPr lang="en-US" sz="4800" dirty="0"/>
              <a:t>De impact van tussentaal in online </a:t>
            </a:r>
            <a:r>
              <a:rPr lang="en-US" sz="4800" dirty="0" err="1"/>
              <a:t>contexten</a:t>
            </a:r>
            <a:endParaRPr lang="en-BE" sz="4800" dirty="0"/>
          </a:p>
        </p:txBody>
      </p:sp>
      <p:sp>
        <p:nvSpPr>
          <p:cNvPr id="3" name="Content Placeholder 2">
            <a:extLst>
              <a:ext uri="{FF2B5EF4-FFF2-40B4-BE49-F238E27FC236}">
                <a16:creationId xmlns:a16="http://schemas.microsoft.com/office/drawing/2014/main" id="{D800D8EB-E4F0-E4A0-08EE-7AC9DA9DBA8E}"/>
              </a:ext>
            </a:extLst>
          </p:cNvPr>
          <p:cNvSpPr>
            <a:spLocks noGrp="1"/>
          </p:cNvSpPr>
          <p:nvPr>
            <p:ph idx="1"/>
          </p:nvPr>
        </p:nvSpPr>
        <p:spPr>
          <a:xfrm>
            <a:off x="678169" y="1300750"/>
            <a:ext cx="15699575" cy="6696000"/>
          </a:xfrm>
        </p:spPr>
        <p:txBody>
          <a:bodyPr/>
          <a:lstStyle/>
          <a:p>
            <a:r>
              <a:rPr lang="en-US" dirty="0" err="1"/>
              <a:t>Negatieve</a:t>
            </a:r>
            <a:r>
              <a:rPr lang="en-US" dirty="0"/>
              <a:t> reviews op </a:t>
            </a:r>
            <a:r>
              <a:rPr lang="en-US" dirty="0" err="1"/>
              <a:t>Tripadvisor</a:t>
            </a:r>
            <a:endParaRPr lang="en-US" dirty="0"/>
          </a:p>
          <a:p>
            <a:pPr lvl="1"/>
            <a:r>
              <a:rPr lang="nl-NL" sz="2800" dirty="0"/>
              <a:t>Lybaert et al. (2020)</a:t>
            </a:r>
            <a:endParaRPr lang="en-BE" sz="2800" dirty="0"/>
          </a:p>
        </p:txBody>
      </p:sp>
      <p:sp>
        <p:nvSpPr>
          <p:cNvPr id="4" name="Slide Number Placeholder 3">
            <a:extLst>
              <a:ext uri="{FF2B5EF4-FFF2-40B4-BE49-F238E27FC236}">
                <a16:creationId xmlns:a16="http://schemas.microsoft.com/office/drawing/2014/main" id="{02A70AC9-187D-1475-5BAC-C1D6DC594A44}"/>
              </a:ext>
            </a:extLst>
          </p:cNvPr>
          <p:cNvSpPr>
            <a:spLocks noGrp="1"/>
          </p:cNvSpPr>
          <p:nvPr>
            <p:ph type="sldNum" sz="quarter" idx="12"/>
          </p:nvPr>
        </p:nvSpPr>
        <p:spPr/>
        <p:txBody>
          <a:bodyPr/>
          <a:lstStyle/>
          <a:p>
            <a:fld id="{7AE184E0-0BD4-4705-A12B-9B71DDE63301}" type="slidenum">
              <a:rPr lang="nl-BE" noProof="0" smtClean="0"/>
              <a:t>53</a:t>
            </a:fld>
            <a:endParaRPr lang="nl-BE" noProof="0" dirty="0"/>
          </a:p>
        </p:txBody>
      </p:sp>
      <p:pic>
        <p:nvPicPr>
          <p:cNvPr id="6" name="Picture 5">
            <a:extLst>
              <a:ext uri="{FF2B5EF4-FFF2-40B4-BE49-F238E27FC236}">
                <a16:creationId xmlns:a16="http://schemas.microsoft.com/office/drawing/2014/main" id="{298E3A30-CBB5-70F9-00B7-0B83BA804C32}"/>
              </a:ext>
            </a:extLst>
          </p:cNvPr>
          <p:cNvPicPr>
            <a:picLocks noChangeAspect="1"/>
          </p:cNvPicPr>
          <p:nvPr/>
        </p:nvPicPr>
        <p:blipFill rotWithShape="1">
          <a:blip r:embed="rId2"/>
          <a:srcRect l="35688" t="42190" r="36888" b="30465"/>
          <a:stretch/>
        </p:blipFill>
        <p:spPr>
          <a:xfrm>
            <a:off x="1886138" y="2644493"/>
            <a:ext cx="13283636" cy="7450596"/>
          </a:xfrm>
          <a:prstGeom prst="rect">
            <a:avLst/>
          </a:prstGeom>
        </p:spPr>
      </p:pic>
    </p:spTree>
    <p:extLst>
      <p:ext uri="{BB962C8B-B14F-4D97-AF65-F5344CB8AC3E}">
        <p14:creationId xmlns:p14="http://schemas.microsoft.com/office/powerpoint/2010/main" val="36730585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5F5D3-44C1-AD6F-76D0-A0DF9188337E}"/>
              </a:ext>
            </a:extLst>
          </p:cNvPr>
          <p:cNvSpPr>
            <a:spLocks noGrp="1"/>
          </p:cNvSpPr>
          <p:nvPr>
            <p:ph type="title"/>
          </p:nvPr>
        </p:nvSpPr>
        <p:spPr>
          <a:xfrm>
            <a:off x="830117" y="252000"/>
            <a:ext cx="16508557" cy="863693"/>
          </a:xfrm>
        </p:spPr>
        <p:txBody>
          <a:bodyPr/>
          <a:lstStyle/>
          <a:p>
            <a:r>
              <a:rPr lang="en-US" sz="4800" dirty="0"/>
              <a:t>De impact van tussentaal in online </a:t>
            </a:r>
            <a:r>
              <a:rPr lang="en-US" sz="4800" dirty="0" err="1"/>
              <a:t>contexten</a:t>
            </a:r>
            <a:endParaRPr lang="en-BE" sz="4800" dirty="0"/>
          </a:p>
        </p:txBody>
      </p:sp>
      <p:sp>
        <p:nvSpPr>
          <p:cNvPr id="3" name="Content Placeholder 2">
            <a:extLst>
              <a:ext uri="{FF2B5EF4-FFF2-40B4-BE49-F238E27FC236}">
                <a16:creationId xmlns:a16="http://schemas.microsoft.com/office/drawing/2014/main" id="{D800D8EB-E4F0-E4A0-08EE-7AC9DA9DBA8E}"/>
              </a:ext>
            </a:extLst>
          </p:cNvPr>
          <p:cNvSpPr>
            <a:spLocks noGrp="1"/>
          </p:cNvSpPr>
          <p:nvPr>
            <p:ph idx="1"/>
          </p:nvPr>
        </p:nvSpPr>
        <p:spPr/>
        <p:txBody>
          <a:bodyPr/>
          <a:lstStyle/>
          <a:p>
            <a:r>
              <a:rPr lang="en-US" dirty="0" err="1"/>
              <a:t>Negatieve</a:t>
            </a:r>
            <a:r>
              <a:rPr lang="en-US" dirty="0"/>
              <a:t> reviews op </a:t>
            </a:r>
            <a:r>
              <a:rPr lang="en-US" dirty="0" err="1"/>
              <a:t>Tripadvisor</a:t>
            </a:r>
            <a:endParaRPr lang="en-US" dirty="0"/>
          </a:p>
          <a:p>
            <a:pPr lvl="1"/>
            <a:r>
              <a:rPr lang="nl-NL" sz="2400" dirty="0"/>
              <a:t>Lybaert et al. (2020)</a:t>
            </a:r>
            <a:endParaRPr lang="en-US" sz="2400" dirty="0"/>
          </a:p>
          <a:p>
            <a:r>
              <a:rPr lang="en-US" b="1" dirty="0" err="1"/>
              <a:t>Sterk</a:t>
            </a:r>
            <a:r>
              <a:rPr lang="en-US" dirty="0"/>
              <a:t> </a:t>
            </a:r>
            <a:r>
              <a:rPr lang="en-US" dirty="0" err="1"/>
              <a:t>negatieve</a:t>
            </a:r>
            <a:r>
              <a:rPr lang="en-US" dirty="0"/>
              <a:t> </a:t>
            </a:r>
            <a:r>
              <a:rPr lang="en-US" dirty="0" err="1"/>
              <a:t>invloed</a:t>
            </a:r>
            <a:r>
              <a:rPr lang="en-US" dirty="0"/>
              <a:t> van </a:t>
            </a:r>
            <a:r>
              <a:rPr lang="en-US" dirty="0" err="1"/>
              <a:t>tussentaal</a:t>
            </a:r>
            <a:r>
              <a:rPr lang="en-US" dirty="0"/>
              <a:t> op </a:t>
            </a:r>
            <a:r>
              <a:rPr lang="en-US" dirty="0" err="1"/>
              <a:t>geloofwaardigheid</a:t>
            </a:r>
            <a:r>
              <a:rPr lang="en-US" dirty="0"/>
              <a:t>, </a:t>
            </a:r>
            <a:r>
              <a:rPr lang="en-US" dirty="0" err="1"/>
              <a:t>intelligentie</a:t>
            </a:r>
            <a:r>
              <a:rPr lang="en-US" dirty="0"/>
              <a:t>, nut, etc. (</a:t>
            </a:r>
            <a:r>
              <a:rPr lang="en-US" dirty="0" err="1"/>
              <a:t>gelijkaardig</a:t>
            </a:r>
            <a:r>
              <a:rPr lang="en-US" dirty="0"/>
              <a:t> </a:t>
            </a:r>
            <a:r>
              <a:rPr lang="en-US" dirty="0" err="1"/>
              <a:t>aan</a:t>
            </a:r>
            <a:r>
              <a:rPr lang="en-US" dirty="0"/>
              <a:t> de impact van </a:t>
            </a:r>
            <a:r>
              <a:rPr lang="en-US" dirty="0" err="1"/>
              <a:t>fouten</a:t>
            </a:r>
            <a:r>
              <a:rPr lang="en-US" dirty="0"/>
              <a:t>)</a:t>
            </a:r>
          </a:p>
          <a:p>
            <a:pPr lvl="1"/>
            <a:r>
              <a:rPr lang="en-US" sz="4000" dirty="0"/>
              <a:t>Review was heel </a:t>
            </a:r>
            <a:r>
              <a:rPr lang="en-US" sz="4000" dirty="0" err="1"/>
              <a:t>negatief</a:t>
            </a:r>
            <a:endParaRPr lang="en-US" sz="4000" dirty="0"/>
          </a:p>
          <a:p>
            <a:pPr lvl="1"/>
            <a:r>
              <a:rPr lang="en-US" sz="4000" dirty="0" err="1"/>
              <a:t>Densiteit</a:t>
            </a:r>
            <a:r>
              <a:rPr lang="en-US" sz="4000" dirty="0"/>
              <a:t> was </a:t>
            </a:r>
            <a:r>
              <a:rPr lang="en-US" sz="4000" dirty="0" err="1"/>
              <a:t>hoger</a:t>
            </a:r>
            <a:endParaRPr lang="en-US" sz="4000" dirty="0"/>
          </a:p>
          <a:p>
            <a:pPr lvl="1"/>
            <a:r>
              <a:rPr lang="en-US" sz="4000" dirty="0"/>
              <a:t>Ander platform</a:t>
            </a:r>
          </a:p>
          <a:p>
            <a:pPr lvl="1"/>
            <a:endParaRPr lang="en-BE" sz="2800" dirty="0"/>
          </a:p>
        </p:txBody>
      </p:sp>
      <p:sp>
        <p:nvSpPr>
          <p:cNvPr id="4" name="Slide Number Placeholder 3">
            <a:extLst>
              <a:ext uri="{FF2B5EF4-FFF2-40B4-BE49-F238E27FC236}">
                <a16:creationId xmlns:a16="http://schemas.microsoft.com/office/drawing/2014/main" id="{02A70AC9-187D-1475-5BAC-C1D6DC594A44}"/>
              </a:ext>
            </a:extLst>
          </p:cNvPr>
          <p:cNvSpPr>
            <a:spLocks noGrp="1"/>
          </p:cNvSpPr>
          <p:nvPr>
            <p:ph type="sldNum" sz="quarter" idx="12"/>
          </p:nvPr>
        </p:nvSpPr>
        <p:spPr/>
        <p:txBody>
          <a:bodyPr/>
          <a:lstStyle/>
          <a:p>
            <a:fld id="{7AE184E0-0BD4-4705-A12B-9B71DDE63301}" type="slidenum">
              <a:rPr lang="nl-BE" noProof="0" smtClean="0"/>
              <a:t>54</a:t>
            </a:fld>
            <a:endParaRPr lang="nl-BE" noProof="0" dirty="0"/>
          </a:p>
        </p:txBody>
      </p:sp>
    </p:spTree>
    <p:extLst>
      <p:ext uri="{BB962C8B-B14F-4D97-AF65-F5344CB8AC3E}">
        <p14:creationId xmlns:p14="http://schemas.microsoft.com/office/powerpoint/2010/main" val="38868340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5F5D3-44C1-AD6F-76D0-A0DF9188337E}"/>
              </a:ext>
            </a:extLst>
          </p:cNvPr>
          <p:cNvSpPr>
            <a:spLocks noGrp="1"/>
          </p:cNvSpPr>
          <p:nvPr>
            <p:ph type="title"/>
          </p:nvPr>
        </p:nvSpPr>
        <p:spPr/>
        <p:txBody>
          <a:bodyPr/>
          <a:lstStyle/>
          <a:p>
            <a:r>
              <a:rPr lang="en-US" sz="4800" dirty="0"/>
              <a:t>De impact van netspeak in online </a:t>
            </a:r>
            <a:r>
              <a:rPr lang="en-US" sz="4800" dirty="0" err="1"/>
              <a:t>contexten</a:t>
            </a:r>
            <a:endParaRPr lang="en-BE" sz="4800" dirty="0"/>
          </a:p>
        </p:txBody>
      </p:sp>
      <p:sp>
        <p:nvSpPr>
          <p:cNvPr id="4" name="Slide Number Placeholder 3">
            <a:extLst>
              <a:ext uri="{FF2B5EF4-FFF2-40B4-BE49-F238E27FC236}">
                <a16:creationId xmlns:a16="http://schemas.microsoft.com/office/drawing/2014/main" id="{02A70AC9-187D-1475-5BAC-C1D6DC594A44}"/>
              </a:ext>
            </a:extLst>
          </p:cNvPr>
          <p:cNvSpPr>
            <a:spLocks noGrp="1"/>
          </p:cNvSpPr>
          <p:nvPr>
            <p:ph type="sldNum" sz="quarter" idx="12"/>
          </p:nvPr>
        </p:nvSpPr>
        <p:spPr/>
        <p:txBody>
          <a:bodyPr/>
          <a:lstStyle/>
          <a:p>
            <a:fld id="{7AE184E0-0BD4-4705-A12B-9B71DDE63301}" type="slidenum">
              <a:rPr lang="nl-BE" noProof="0" smtClean="0"/>
              <a:t>55</a:t>
            </a:fld>
            <a:endParaRPr lang="nl-BE" noProof="0" dirty="0"/>
          </a:p>
        </p:txBody>
      </p:sp>
      <p:sp>
        <p:nvSpPr>
          <p:cNvPr id="5" name="Tijdelijke aanduiding voor afbeelding 4">
            <a:extLst>
              <a:ext uri="{FF2B5EF4-FFF2-40B4-BE49-F238E27FC236}">
                <a16:creationId xmlns:a16="http://schemas.microsoft.com/office/drawing/2014/main" id="{BBF03DA7-E86C-A1C3-BA22-1BB138EB7643}"/>
              </a:ext>
            </a:extLst>
          </p:cNvPr>
          <p:cNvSpPr>
            <a:spLocks noGrp="1"/>
          </p:cNvSpPr>
          <p:nvPr>
            <p:ph type="pic" sz="quarter" idx="13"/>
          </p:nvPr>
        </p:nvSpPr>
        <p:spPr/>
      </p:sp>
      <p:sp>
        <p:nvSpPr>
          <p:cNvPr id="3" name="Content Placeholder 2">
            <a:extLst>
              <a:ext uri="{FF2B5EF4-FFF2-40B4-BE49-F238E27FC236}">
                <a16:creationId xmlns:a16="http://schemas.microsoft.com/office/drawing/2014/main" id="{D800D8EB-E4F0-E4A0-08EE-7AC9DA9DBA8E}"/>
              </a:ext>
            </a:extLst>
          </p:cNvPr>
          <p:cNvSpPr>
            <a:spLocks noGrp="1"/>
          </p:cNvSpPr>
          <p:nvPr>
            <p:ph idx="4294967295"/>
          </p:nvPr>
        </p:nvSpPr>
        <p:spPr>
          <a:xfrm>
            <a:off x="952038" y="1371600"/>
            <a:ext cx="15700375" cy="6696075"/>
          </a:xfrm>
        </p:spPr>
        <p:txBody>
          <a:bodyPr>
            <a:normAutofit/>
          </a:bodyPr>
          <a:lstStyle/>
          <a:p>
            <a:r>
              <a:rPr lang="en-US" dirty="0"/>
              <a:t>Impact van ‘type’ </a:t>
            </a:r>
            <a:r>
              <a:rPr lang="en-US" dirty="0" err="1"/>
              <a:t>kenmerk</a:t>
            </a:r>
            <a:r>
              <a:rPr lang="en-US" dirty="0"/>
              <a:t>: flooding</a:t>
            </a:r>
          </a:p>
          <a:p>
            <a:endParaRPr lang="en-US" dirty="0"/>
          </a:p>
          <a:p>
            <a:pPr lvl="1"/>
            <a:endParaRPr lang="en-BE" sz="2800" dirty="0"/>
          </a:p>
        </p:txBody>
      </p:sp>
      <p:pic>
        <p:nvPicPr>
          <p:cNvPr id="7" name="Picture 6">
            <a:extLst>
              <a:ext uri="{FF2B5EF4-FFF2-40B4-BE49-F238E27FC236}">
                <a16:creationId xmlns:a16="http://schemas.microsoft.com/office/drawing/2014/main" id="{972C9D3F-1C1C-9A00-265D-BB85AE744B48}"/>
              </a:ext>
            </a:extLst>
          </p:cNvPr>
          <p:cNvPicPr>
            <a:picLocks noChangeAspect="1"/>
          </p:cNvPicPr>
          <p:nvPr/>
        </p:nvPicPr>
        <p:blipFill rotWithShape="1">
          <a:blip r:embed="rId2"/>
          <a:srcRect l="31188" t="40247" r="19439" b="17886"/>
          <a:stretch/>
        </p:blipFill>
        <p:spPr>
          <a:xfrm>
            <a:off x="1497722" y="3042745"/>
            <a:ext cx="12927725" cy="6166262"/>
          </a:xfrm>
          <a:prstGeom prst="rect">
            <a:avLst/>
          </a:prstGeom>
        </p:spPr>
      </p:pic>
    </p:spTree>
    <p:extLst>
      <p:ext uri="{BB962C8B-B14F-4D97-AF65-F5344CB8AC3E}">
        <p14:creationId xmlns:p14="http://schemas.microsoft.com/office/powerpoint/2010/main" val="1336608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5F5D3-44C1-AD6F-76D0-A0DF9188337E}"/>
              </a:ext>
            </a:extLst>
          </p:cNvPr>
          <p:cNvSpPr>
            <a:spLocks noGrp="1"/>
          </p:cNvSpPr>
          <p:nvPr>
            <p:ph type="title"/>
          </p:nvPr>
        </p:nvSpPr>
        <p:spPr/>
        <p:txBody>
          <a:bodyPr/>
          <a:lstStyle/>
          <a:p>
            <a:r>
              <a:rPr lang="en-US" sz="4800" dirty="0"/>
              <a:t>De impact van netspeak in online </a:t>
            </a:r>
            <a:r>
              <a:rPr lang="en-US" sz="4800" dirty="0" err="1"/>
              <a:t>contexten</a:t>
            </a:r>
            <a:endParaRPr lang="en-BE" sz="4800" dirty="0"/>
          </a:p>
        </p:txBody>
      </p:sp>
      <p:sp>
        <p:nvSpPr>
          <p:cNvPr id="3" name="Content Placeholder 2">
            <a:extLst>
              <a:ext uri="{FF2B5EF4-FFF2-40B4-BE49-F238E27FC236}">
                <a16:creationId xmlns:a16="http://schemas.microsoft.com/office/drawing/2014/main" id="{D800D8EB-E4F0-E4A0-08EE-7AC9DA9DBA8E}"/>
              </a:ext>
            </a:extLst>
          </p:cNvPr>
          <p:cNvSpPr>
            <a:spLocks noGrp="1"/>
          </p:cNvSpPr>
          <p:nvPr>
            <p:ph idx="1"/>
          </p:nvPr>
        </p:nvSpPr>
        <p:spPr/>
        <p:txBody>
          <a:bodyPr>
            <a:normAutofit/>
          </a:bodyPr>
          <a:lstStyle/>
          <a:p>
            <a:r>
              <a:rPr lang="en-US" dirty="0"/>
              <a:t>Impact van ‘type’ </a:t>
            </a:r>
            <a:r>
              <a:rPr lang="en-US" dirty="0" err="1"/>
              <a:t>kenmerk</a:t>
            </a:r>
            <a:r>
              <a:rPr lang="en-US" dirty="0"/>
              <a:t>: flooding</a:t>
            </a:r>
          </a:p>
          <a:p>
            <a:pPr lvl="1"/>
            <a:r>
              <a:rPr lang="en-US" dirty="0" err="1"/>
              <a:t>Negatieve</a:t>
            </a:r>
            <a:r>
              <a:rPr lang="en-US" dirty="0"/>
              <a:t> impact op </a:t>
            </a:r>
            <a:r>
              <a:rPr lang="en-US" dirty="0" err="1"/>
              <a:t>geloofwaardigheid</a:t>
            </a:r>
            <a:r>
              <a:rPr lang="en-US" dirty="0"/>
              <a:t>, </a:t>
            </a:r>
            <a:r>
              <a:rPr lang="en-US" dirty="0" err="1"/>
              <a:t>bruikbaarheid</a:t>
            </a:r>
            <a:r>
              <a:rPr lang="en-US" dirty="0"/>
              <a:t>, </a:t>
            </a:r>
            <a:r>
              <a:rPr lang="en-US" dirty="0" err="1"/>
              <a:t>betrouwbaarheid</a:t>
            </a:r>
            <a:r>
              <a:rPr lang="en-US" dirty="0"/>
              <a:t> </a:t>
            </a:r>
            <a:r>
              <a:rPr lang="en-US" dirty="0" err="1"/>
              <a:t>en</a:t>
            </a:r>
            <a:r>
              <a:rPr lang="en-US" dirty="0"/>
              <a:t> – oh </a:t>
            </a:r>
            <a:r>
              <a:rPr lang="en-US" dirty="0" err="1"/>
              <a:t>ironie</a:t>
            </a:r>
            <a:r>
              <a:rPr lang="en-US" dirty="0"/>
              <a:t> -</a:t>
            </a:r>
            <a:r>
              <a:rPr lang="en-US" dirty="0" err="1"/>
              <a:t>gepercipieerde</a:t>
            </a:r>
            <a:r>
              <a:rPr lang="en-US" dirty="0"/>
              <a:t> </a:t>
            </a:r>
            <a:r>
              <a:rPr lang="en-US" dirty="0" err="1"/>
              <a:t>ernst</a:t>
            </a:r>
            <a:r>
              <a:rPr lang="en-US" dirty="0"/>
              <a:t> van de </a:t>
            </a:r>
            <a:r>
              <a:rPr lang="en-US" dirty="0" err="1"/>
              <a:t>klacht</a:t>
            </a:r>
            <a:endParaRPr lang="en-US" dirty="0"/>
          </a:p>
          <a:p>
            <a:endParaRPr lang="en-US" dirty="0"/>
          </a:p>
          <a:p>
            <a:pPr lvl="1"/>
            <a:endParaRPr lang="en-BE" sz="2800" dirty="0"/>
          </a:p>
        </p:txBody>
      </p:sp>
      <p:sp>
        <p:nvSpPr>
          <p:cNvPr id="4" name="Slide Number Placeholder 3">
            <a:extLst>
              <a:ext uri="{FF2B5EF4-FFF2-40B4-BE49-F238E27FC236}">
                <a16:creationId xmlns:a16="http://schemas.microsoft.com/office/drawing/2014/main" id="{02A70AC9-187D-1475-5BAC-C1D6DC594A44}"/>
              </a:ext>
            </a:extLst>
          </p:cNvPr>
          <p:cNvSpPr>
            <a:spLocks noGrp="1"/>
          </p:cNvSpPr>
          <p:nvPr>
            <p:ph type="sldNum" sz="quarter" idx="12"/>
          </p:nvPr>
        </p:nvSpPr>
        <p:spPr/>
        <p:txBody>
          <a:bodyPr/>
          <a:lstStyle/>
          <a:p>
            <a:fld id="{7AE184E0-0BD4-4705-A12B-9B71DDE63301}" type="slidenum">
              <a:rPr lang="nl-BE" noProof="0" smtClean="0"/>
              <a:t>56</a:t>
            </a:fld>
            <a:endParaRPr lang="nl-BE" noProof="0" dirty="0"/>
          </a:p>
        </p:txBody>
      </p:sp>
    </p:spTree>
    <p:extLst>
      <p:ext uri="{BB962C8B-B14F-4D97-AF65-F5344CB8AC3E}">
        <p14:creationId xmlns:p14="http://schemas.microsoft.com/office/powerpoint/2010/main" val="15768803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40B62-A988-6BD4-220F-97B4E02B1648}"/>
              </a:ext>
            </a:extLst>
          </p:cNvPr>
          <p:cNvSpPr>
            <a:spLocks noGrp="1"/>
          </p:cNvSpPr>
          <p:nvPr>
            <p:ph type="title"/>
          </p:nvPr>
        </p:nvSpPr>
        <p:spPr/>
        <p:txBody>
          <a:bodyPr/>
          <a:lstStyle/>
          <a:p>
            <a:r>
              <a:rPr lang="en-US" sz="4800" dirty="0"/>
              <a:t>Hoe zit het met </a:t>
            </a:r>
            <a:r>
              <a:rPr lang="en-US" sz="4800" dirty="0" err="1"/>
              <a:t>antwoorden</a:t>
            </a:r>
            <a:r>
              <a:rPr lang="en-US" sz="4800" dirty="0"/>
              <a:t> van </a:t>
            </a:r>
            <a:r>
              <a:rPr lang="en-US" sz="4800" dirty="0" err="1"/>
              <a:t>bedrijven</a:t>
            </a:r>
            <a:r>
              <a:rPr lang="en-US" sz="4800" dirty="0"/>
              <a:t>? </a:t>
            </a:r>
            <a:endParaRPr lang="en-BE" sz="4800" dirty="0"/>
          </a:p>
        </p:txBody>
      </p:sp>
      <p:sp>
        <p:nvSpPr>
          <p:cNvPr id="8" name="Content Placeholder 7">
            <a:extLst>
              <a:ext uri="{FF2B5EF4-FFF2-40B4-BE49-F238E27FC236}">
                <a16:creationId xmlns:a16="http://schemas.microsoft.com/office/drawing/2014/main" id="{2494122F-822C-FFCE-F580-1A80916B5DB1}"/>
              </a:ext>
            </a:extLst>
          </p:cNvPr>
          <p:cNvSpPr>
            <a:spLocks noGrp="1"/>
          </p:cNvSpPr>
          <p:nvPr>
            <p:ph idx="1"/>
          </p:nvPr>
        </p:nvSpPr>
        <p:spPr/>
        <p:txBody>
          <a:bodyPr/>
          <a:lstStyle/>
          <a:p>
            <a:r>
              <a:rPr lang="en-US" dirty="0"/>
              <a:t> De Clerck et al. (forthcoming)</a:t>
            </a:r>
            <a:endParaRPr lang="en-BE" dirty="0"/>
          </a:p>
        </p:txBody>
      </p:sp>
      <p:sp>
        <p:nvSpPr>
          <p:cNvPr id="4" name="Slide Number Placeholder 3">
            <a:extLst>
              <a:ext uri="{FF2B5EF4-FFF2-40B4-BE49-F238E27FC236}">
                <a16:creationId xmlns:a16="http://schemas.microsoft.com/office/drawing/2014/main" id="{92B5D960-5EF2-93C8-6A70-97D360F5A2B0}"/>
              </a:ext>
            </a:extLst>
          </p:cNvPr>
          <p:cNvSpPr>
            <a:spLocks noGrp="1"/>
          </p:cNvSpPr>
          <p:nvPr>
            <p:ph type="sldNum" sz="quarter" idx="12"/>
          </p:nvPr>
        </p:nvSpPr>
        <p:spPr/>
        <p:txBody>
          <a:bodyPr/>
          <a:lstStyle/>
          <a:p>
            <a:fld id="{7AE184E0-0BD4-4705-A12B-9B71DDE63301}" type="slidenum">
              <a:rPr lang="nl-BE" noProof="0" smtClean="0"/>
              <a:t>57</a:t>
            </a:fld>
            <a:endParaRPr lang="nl-BE" noProof="0" dirty="0"/>
          </a:p>
        </p:txBody>
      </p:sp>
      <p:graphicFrame>
        <p:nvGraphicFramePr>
          <p:cNvPr id="9" name="Table 8">
            <a:extLst>
              <a:ext uri="{FF2B5EF4-FFF2-40B4-BE49-F238E27FC236}">
                <a16:creationId xmlns:a16="http://schemas.microsoft.com/office/drawing/2014/main" id="{676AE06C-871D-75C3-FD39-C051A6A7C32D}"/>
              </a:ext>
            </a:extLst>
          </p:cNvPr>
          <p:cNvGraphicFramePr>
            <a:graphicFrameLocks noGrp="1"/>
          </p:cNvGraphicFramePr>
          <p:nvPr>
            <p:extLst>
              <p:ext uri="{D42A27DB-BD31-4B8C-83A1-F6EECF244321}">
                <p14:modId xmlns:p14="http://schemas.microsoft.com/office/powerpoint/2010/main" val="761518525"/>
              </p:ext>
            </p:extLst>
          </p:nvPr>
        </p:nvGraphicFramePr>
        <p:xfrm>
          <a:off x="736462" y="2733142"/>
          <a:ext cx="15766388" cy="4829735"/>
        </p:xfrm>
        <a:graphic>
          <a:graphicData uri="http://schemas.openxmlformats.org/drawingml/2006/table">
            <a:tbl>
              <a:tblPr firstRow="1" bandRow="1">
                <a:tableStyleId>{5C22544A-7EE6-4342-B048-85BDC9FD1C3A}</a:tableStyleId>
              </a:tblPr>
              <a:tblGrid>
                <a:gridCol w="3941597">
                  <a:extLst>
                    <a:ext uri="{9D8B030D-6E8A-4147-A177-3AD203B41FA5}">
                      <a16:colId xmlns:a16="http://schemas.microsoft.com/office/drawing/2014/main" val="4294064384"/>
                    </a:ext>
                  </a:extLst>
                </a:gridCol>
                <a:gridCol w="3941597">
                  <a:extLst>
                    <a:ext uri="{9D8B030D-6E8A-4147-A177-3AD203B41FA5}">
                      <a16:colId xmlns:a16="http://schemas.microsoft.com/office/drawing/2014/main" val="2436751608"/>
                    </a:ext>
                  </a:extLst>
                </a:gridCol>
                <a:gridCol w="3941597">
                  <a:extLst>
                    <a:ext uri="{9D8B030D-6E8A-4147-A177-3AD203B41FA5}">
                      <a16:colId xmlns:a16="http://schemas.microsoft.com/office/drawing/2014/main" val="2571846614"/>
                    </a:ext>
                  </a:extLst>
                </a:gridCol>
                <a:gridCol w="3941597">
                  <a:extLst>
                    <a:ext uri="{9D8B030D-6E8A-4147-A177-3AD203B41FA5}">
                      <a16:colId xmlns:a16="http://schemas.microsoft.com/office/drawing/2014/main" val="3939899906"/>
                    </a:ext>
                  </a:extLst>
                </a:gridCol>
              </a:tblGrid>
              <a:tr h="844769">
                <a:tc>
                  <a:txBody>
                    <a:bodyPr/>
                    <a:lstStyle/>
                    <a:p>
                      <a:endParaRPr lang="en-BE" dirty="0"/>
                    </a:p>
                  </a:txBody>
                  <a:tcPr/>
                </a:tc>
                <a:tc>
                  <a:txBody>
                    <a:bodyPr/>
                    <a:lstStyle/>
                    <a:p>
                      <a:r>
                        <a:rPr lang="en-US" dirty="0" err="1"/>
                        <a:t>formeel</a:t>
                      </a:r>
                      <a:endParaRPr lang="en-BE" dirty="0"/>
                    </a:p>
                  </a:txBody>
                  <a:tcPr/>
                </a:tc>
                <a:tc>
                  <a:txBody>
                    <a:bodyPr/>
                    <a:lstStyle/>
                    <a:p>
                      <a:r>
                        <a:rPr lang="en-US" dirty="0" err="1"/>
                        <a:t>informeel</a:t>
                      </a:r>
                      <a:endParaRPr lang="en-BE" dirty="0"/>
                    </a:p>
                  </a:txBody>
                  <a:tcPr/>
                </a:tc>
                <a:tc>
                  <a:txBody>
                    <a:bodyPr/>
                    <a:lstStyle/>
                    <a:p>
                      <a:r>
                        <a:rPr lang="en-US" dirty="0" err="1"/>
                        <a:t>informeel</a:t>
                      </a:r>
                      <a:r>
                        <a:rPr lang="en-US" dirty="0"/>
                        <a:t> + emoji</a:t>
                      </a:r>
                      <a:endParaRPr lang="en-BE" dirty="0"/>
                    </a:p>
                  </a:txBody>
                  <a:tcPr/>
                </a:tc>
                <a:extLst>
                  <a:ext uri="{0D108BD9-81ED-4DB2-BD59-A6C34878D82A}">
                    <a16:rowId xmlns:a16="http://schemas.microsoft.com/office/drawing/2014/main" val="1897002464"/>
                  </a:ext>
                </a:extLst>
              </a:tr>
              <a:tr h="3113238">
                <a:tc>
                  <a:txBody>
                    <a:bodyPr/>
                    <a:lstStyle/>
                    <a:p>
                      <a:r>
                        <a:rPr lang="en-US" dirty="0" err="1"/>
                        <a:t>geen</a:t>
                      </a:r>
                      <a:r>
                        <a:rPr lang="en-US" dirty="0"/>
                        <a:t> flooding </a:t>
                      </a:r>
                      <a:endParaRPr lang="en-BE" dirty="0"/>
                    </a:p>
                  </a:txBody>
                  <a:tcPr/>
                </a:tc>
                <a:tc>
                  <a:txBody>
                    <a:bodyPr/>
                    <a:lstStyle/>
                    <a:p>
                      <a:r>
                        <a:rPr lang="en-US" dirty="0" err="1"/>
                        <a:t>Geachte</a:t>
                      </a:r>
                      <a:r>
                        <a:rPr lang="en-US" dirty="0"/>
                        <a:t> </a:t>
                      </a:r>
                      <a:r>
                        <a:rPr lang="en-US" dirty="0" err="1"/>
                        <a:t>heer</a:t>
                      </a:r>
                      <a:r>
                        <a:rPr lang="en-US" dirty="0"/>
                        <a:t>/mevrouw</a:t>
                      </a:r>
                    </a:p>
                    <a:p>
                      <a:r>
                        <a:rPr lang="en-US" dirty="0"/>
                        <a:t>+ </a:t>
                      </a:r>
                      <a:r>
                        <a:rPr lang="en-US" dirty="0" err="1"/>
                        <a:t>familienaam</a:t>
                      </a:r>
                      <a:endParaRPr lang="en-US" dirty="0"/>
                    </a:p>
                    <a:p>
                      <a:r>
                        <a:rPr lang="en-US" dirty="0"/>
                        <a:t>U, </a:t>
                      </a:r>
                      <a:r>
                        <a:rPr lang="en-US" dirty="0" err="1"/>
                        <a:t>formele</a:t>
                      </a:r>
                      <a:r>
                        <a:rPr lang="en-US" dirty="0"/>
                        <a:t> </a:t>
                      </a:r>
                      <a:r>
                        <a:rPr lang="en-US" dirty="0" err="1"/>
                        <a:t>empathie</a:t>
                      </a:r>
                      <a:r>
                        <a:rPr lang="en-US" dirty="0"/>
                        <a:t> </a:t>
                      </a:r>
                      <a:r>
                        <a:rPr lang="en-US" dirty="0" err="1"/>
                        <a:t>en</a:t>
                      </a:r>
                      <a:r>
                        <a:rPr lang="en-US" dirty="0"/>
                        <a:t> </a:t>
                      </a:r>
                      <a:r>
                        <a:rPr lang="en-US" dirty="0" err="1"/>
                        <a:t>dankbaarheid</a:t>
                      </a:r>
                      <a:endParaRPr lang="en-US" dirty="0"/>
                    </a:p>
                    <a:p>
                      <a:r>
                        <a:rPr lang="en-US" dirty="0"/>
                        <a:t>Met </a:t>
                      </a:r>
                      <a:r>
                        <a:rPr lang="en-US" dirty="0" err="1"/>
                        <a:t>vriendelijke</a:t>
                      </a:r>
                      <a:r>
                        <a:rPr lang="en-US" dirty="0"/>
                        <a:t> </a:t>
                      </a:r>
                      <a:r>
                        <a:rPr lang="en-US" dirty="0" err="1"/>
                        <a:t>groet</a:t>
                      </a:r>
                      <a:endParaRPr lang="en-BE" dirty="0"/>
                    </a:p>
                  </a:txBody>
                  <a:tcPr/>
                </a:tc>
                <a:tc>
                  <a:txBody>
                    <a:bodyPr/>
                    <a:lstStyle/>
                    <a:p>
                      <a:r>
                        <a:rPr lang="en-US" dirty="0"/>
                        <a:t>Hi + </a:t>
                      </a:r>
                      <a:r>
                        <a:rPr lang="en-US" dirty="0" err="1"/>
                        <a:t>voornaam</a:t>
                      </a:r>
                      <a:endParaRPr lang="en-US" dirty="0"/>
                    </a:p>
                    <a:p>
                      <a:r>
                        <a:rPr lang="en-US" dirty="0"/>
                        <a:t>Je,</a:t>
                      </a:r>
                    </a:p>
                    <a:p>
                      <a:r>
                        <a:rPr lang="en-US" dirty="0" err="1"/>
                        <a:t>Informele</a:t>
                      </a:r>
                      <a:r>
                        <a:rPr lang="en-US" dirty="0"/>
                        <a:t> </a:t>
                      </a:r>
                      <a:r>
                        <a:rPr lang="en-US" dirty="0" err="1"/>
                        <a:t>empathie</a:t>
                      </a:r>
                      <a:r>
                        <a:rPr lang="en-US" dirty="0"/>
                        <a:t> </a:t>
                      </a:r>
                      <a:r>
                        <a:rPr lang="en-US" dirty="0" err="1"/>
                        <a:t>en</a:t>
                      </a:r>
                      <a:r>
                        <a:rPr lang="en-US" dirty="0"/>
                        <a:t> </a:t>
                      </a:r>
                      <a:r>
                        <a:rPr lang="en-US" dirty="0" err="1"/>
                        <a:t>dankbaarheid</a:t>
                      </a:r>
                      <a:r>
                        <a:rPr lang="en-US" dirty="0"/>
                        <a:t> </a:t>
                      </a:r>
                    </a:p>
                    <a:p>
                      <a:r>
                        <a:rPr lang="en-US" dirty="0" err="1"/>
                        <a:t>Groetjes</a:t>
                      </a:r>
                      <a:endParaRPr lang="en-BE" dirty="0"/>
                    </a:p>
                  </a:txBody>
                  <a:tcPr/>
                </a:tc>
                <a:tc>
                  <a:txBody>
                    <a:bodyPr/>
                    <a:lstStyle/>
                    <a:p>
                      <a:r>
                        <a:rPr lang="en-US" dirty="0"/>
                        <a:t>Idem + </a:t>
                      </a:r>
                    </a:p>
                    <a:p>
                      <a:r>
                        <a:rPr lang="en-US" dirty="0"/>
                        <a:t>☹ ,👍 and 🙂</a:t>
                      </a:r>
                    </a:p>
                    <a:p>
                      <a:endParaRPr lang="en-US" dirty="0"/>
                    </a:p>
                    <a:p>
                      <a:endParaRPr lang="en-BE" dirty="0"/>
                    </a:p>
                  </a:txBody>
                  <a:tcPr/>
                </a:tc>
                <a:extLst>
                  <a:ext uri="{0D108BD9-81ED-4DB2-BD59-A6C34878D82A}">
                    <a16:rowId xmlns:a16="http://schemas.microsoft.com/office/drawing/2014/main" val="1396265531"/>
                  </a:ext>
                </a:extLst>
              </a:tr>
              <a:tr h="844769">
                <a:tc>
                  <a:txBody>
                    <a:bodyPr/>
                    <a:lstStyle/>
                    <a:p>
                      <a:r>
                        <a:rPr lang="en-US" dirty="0"/>
                        <a:t>Flooding </a:t>
                      </a:r>
                    </a:p>
                    <a:p>
                      <a:r>
                        <a:rPr lang="en-US" dirty="0"/>
                        <a:t>(?!!, ???, !!!)</a:t>
                      </a:r>
                      <a:endParaRPr lang="en-BE" dirty="0"/>
                    </a:p>
                  </a:txBody>
                  <a:tcPr/>
                </a:tc>
                <a:tc>
                  <a:txBody>
                    <a:bodyPr/>
                    <a:lstStyle/>
                    <a:p>
                      <a:r>
                        <a:rPr lang="en-US" dirty="0"/>
                        <a:t>idem</a:t>
                      </a:r>
                      <a:endParaRPr lang="en-BE" dirty="0"/>
                    </a:p>
                  </a:txBody>
                  <a:tcPr/>
                </a:tc>
                <a:tc>
                  <a:txBody>
                    <a:bodyPr/>
                    <a:lstStyle/>
                    <a:p>
                      <a:r>
                        <a:rPr lang="en-US" dirty="0"/>
                        <a:t>idem</a:t>
                      </a:r>
                      <a:endParaRPr lang="en-BE" dirty="0"/>
                    </a:p>
                  </a:txBody>
                  <a:tcPr/>
                </a:tc>
                <a:tc>
                  <a:txBody>
                    <a:bodyPr/>
                    <a:lstStyle/>
                    <a:p>
                      <a:r>
                        <a:rPr lang="en-US" dirty="0"/>
                        <a:t>Idem + </a:t>
                      </a:r>
                    </a:p>
                    <a:p>
                      <a:r>
                        <a:rPr lang="en-US" dirty="0"/>
                        <a:t>☹ ,👍 and 🙂</a:t>
                      </a:r>
                    </a:p>
                  </a:txBody>
                  <a:tcPr/>
                </a:tc>
                <a:extLst>
                  <a:ext uri="{0D108BD9-81ED-4DB2-BD59-A6C34878D82A}">
                    <a16:rowId xmlns:a16="http://schemas.microsoft.com/office/drawing/2014/main" val="2242416825"/>
                  </a:ext>
                </a:extLst>
              </a:tr>
            </a:tbl>
          </a:graphicData>
        </a:graphic>
      </p:graphicFrame>
    </p:spTree>
    <p:extLst>
      <p:ext uri="{BB962C8B-B14F-4D97-AF65-F5344CB8AC3E}">
        <p14:creationId xmlns:p14="http://schemas.microsoft.com/office/powerpoint/2010/main" val="324455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40B62-A988-6BD4-220F-97B4E02B1648}"/>
              </a:ext>
            </a:extLst>
          </p:cNvPr>
          <p:cNvSpPr>
            <a:spLocks noGrp="1"/>
          </p:cNvSpPr>
          <p:nvPr>
            <p:ph type="title"/>
          </p:nvPr>
        </p:nvSpPr>
        <p:spPr/>
        <p:txBody>
          <a:bodyPr/>
          <a:lstStyle/>
          <a:p>
            <a:r>
              <a:rPr lang="en-US" sz="4800" dirty="0"/>
              <a:t>Hoe zit het met </a:t>
            </a:r>
            <a:r>
              <a:rPr lang="en-US" sz="4800" dirty="0" err="1"/>
              <a:t>antwoorden</a:t>
            </a:r>
            <a:r>
              <a:rPr lang="en-US" sz="4800" dirty="0"/>
              <a:t> van </a:t>
            </a:r>
            <a:r>
              <a:rPr lang="en-US" sz="4800" dirty="0" err="1"/>
              <a:t>bedrijven</a:t>
            </a:r>
            <a:r>
              <a:rPr lang="en-US" sz="4800" dirty="0"/>
              <a:t>? </a:t>
            </a:r>
            <a:endParaRPr lang="en-BE" sz="4800" dirty="0"/>
          </a:p>
        </p:txBody>
      </p:sp>
      <p:pic>
        <p:nvPicPr>
          <p:cNvPr id="6" name="Afbeelding 6">
            <a:extLst>
              <a:ext uri="{FF2B5EF4-FFF2-40B4-BE49-F238E27FC236}">
                <a16:creationId xmlns:a16="http://schemas.microsoft.com/office/drawing/2014/main" id="{D397F5DE-85C1-18E9-CD01-6F3C1C5C3233}"/>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t="58082"/>
          <a:stretch/>
        </p:blipFill>
        <p:spPr>
          <a:xfrm>
            <a:off x="4288221" y="4540469"/>
            <a:ext cx="11587655" cy="4408234"/>
          </a:xfrm>
          <a:prstGeom prst="rect">
            <a:avLst/>
          </a:prstGeom>
        </p:spPr>
      </p:pic>
      <p:sp>
        <p:nvSpPr>
          <p:cNvPr id="4" name="Slide Number Placeholder 3">
            <a:extLst>
              <a:ext uri="{FF2B5EF4-FFF2-40B4-BE49-F238E27FC236}">
                <a16:creationId xmlns:a16="http://schemas.microsoft.com/office/drawing/2014/main" id="{92B5D960-5EF2-93C8-6A70-97D360F5A2B0}"/>
              </a:ext>
            </a:extLst>
          </p:cNvPr>
          <p:cNvSpPr>
            <a:spLocks noGrp="1"/>
          </p:cNvSpPr>
          <p:nvPr>
            <p:ph type="sldNum" sz="quarter" idx="12"/>
          </p:nvPr>
        </p:nvSpPr>
        <p:spPr/>
        <p:txBody>
          <a:bodyPr/>
          <a:lstStyle/>
          <a:p>
            <a:fld id="{7AE184E0-0BD4-4705-A12B-9B71DDE63301}" type="slidenum">
              <a:rPr lang="nl-BE" noProof="0" smtClean="0"/>
              <a:t>58</a:t>
            </a:fld>
            <a:endParaRPr lang="nl-BE" noProof="0" dirty="0"/>
          </a:p>
        </p:txBody>
      </p:sp>
      <p:pic>
        <p:nvPicPr>
          <p:cNvPr id="5" name="Afbeelding 1">
            <a:extLst>
              <a:ext uri="{FF2B5EF4-FFF2-40B4-BE49-F238E27FC236}">
                <a16:creationId xmlns:a16="http://schemas.microsoft.com/office/drawing/2014/main" id="{E0634C75-69BF-12E0-EC5F-03DD6FC35166}"/>
              </a:ext>
            </a:extLst>
          </p:cNvPr>
          <p:cNvPicPr/>
          <p:nvPr/>
        </p:nvPicPr>
        <p:blipFill rotWithShape="1">
          <a:blip r:embed="rId3" cstate="print">
            <a:extLst>
              <a:ext uri="{28A0092B-C50C-407E-A947-70E740481C1C}">
                <a14:useLocalDpi xmlns:a14="http://schemas.microsoft.com/office/drawing/2010/main" val="0"/>
              </a:ext>
            </a:extLst>
          </a:blip>
          <a:srcRect t="61211"/>
          <a:stretch/>
        </p:blipFill>
        <p:spPr>
          <a:xfrm>
            <a:off x="0" y="1115693"/>
            <a:ext cx="9967501" cy="4010575"/>
          </a:xfrm>
          <a:prstGeom prst="rect">
            <a:avLst/>
          </a:prstGeom>
        </p:spPr>
      </p:pic>
    </p:spTree>
    <p:extLst>
      <p:ext uri="{BB962C8B-B14F-4D97-AF65-F5344CB8AC3E}">
        <p14:creationId xmlns:p14="http://schemas.microsoft.com/office/powerpoint/2010/main" val="22942398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CC703B-50E0-4060-A643-D36363586143}"/>
              </a:ext>
            </a:extLst>
          </p:cNvPr>
          <p:cNvSpPr>
            <a:spLocks noGrp="1"/>
          </p:cNvSpPr>
          <p:nvPr>
            <p:ph idx="1"/>
          </p:nvPr>
        </p:nvSpPr>
        <p:spPr>
          <a:xfrm>
            <a:off x="1212363" y="2620725"/>
            <a:ext cx="13656465" cy="6532428"/>
          </a:xfrm>
        </p:spPr>
        <p:txBody>
          <a:bodyPr>
            <a:normAutofit/>
          </a:bodyPr>
          <a:lstStyle/>
          <a:p>
            <a:r>
              <a:rPr lang="en-US" sz="3413" b="1" dirty="0"/>
              <a:t>NEGATIEVE</a:t>
            </a:r>
            <a:r>
              <a:rPr lang="en-US" sz="3413" dirty="0"/>
              <a:t> IMPACT OP</a:t>
            </a:r>
          </a:p>
          <a:p>
            <a:pPr lvl="1"/>
            <a:r>
              <a:rPr lang="en-US" sz="3413" dirty="0" err="1"/>
              <a:t>Tekstkwaliteit</a:t>
            </a:r>
            <a:endParaRPr lang="en-US" sz="3413" dirty="0"/>
          </a:p>
          <a:p>
            <a:pPr lvl="1"/>
            <a:r>
              <a:rPr lang="en-US" sz="3413" dirty="0" err="1"/>
              <a:t>Professionaliteit</a:t>
            </a:r>
            <a:endParaRPr lang="en-US" sz="3413" dirty="0"/>
          </a:p>
          <a:p>
            <a:pPr lvl="2"/>
            <a:r>
              <a:rPr lang="en-US" sz="3129" dirty="0" err="1"/>
              <a:t>Vooral</a:t>
            </a:r>
            <a:r>
              <a:rPr lang="en-US" sz="3129" dirty="0"/>
              <a:t> door </a:t>
            </a:r>
            <a:r>
              <a:rPr lang="en-US" sz="3129" dirty="0" err="1"/>
              <a:t>informeel</a:t>
            </a:r>
            <a:r>
              <a:rPr lang="en-US" sz="3129" dirty="0"/>
              <a:t> </a:t>
            </a:r>
            <a:r>
              <a:rPr lang="en-US" sz="3129" dirty="0" err="1"/>
              <a:t>taalgebruik</a:t>
            </a:r>
            <a:endParaRPr lang="en-US" sz="3129" dirty="0"/>
          </a:p>
          <a:p>
            <a:r>
              <a:rPr lang="en-US" sz="3413" b="1" dirty="0"/>
              <a:t>POSITIEVE</a:t>
            </a:r>
            <a:r>
              <a:rPr lang="en-US" sz="3413" dirty="0"/>
              <a:t> IMPACT OP</a:t>
            </a:r>
          </a:p>
          <a:p>
            <a:pPr lvl="1"/>
            <a:r>
              <a:rPr lang="en-US" sz="3413" dirty="0" err="1"/>
              <a:t>Empathie</a:t>
            </a:r>
            <a:endParaRPr lang="en-US" sz="3413" dirty="0"/>
          </a:p>
          <a:p>
            <a:pPr lvl="1"/>
            <a:r>
              <a:rPr lang="en-US" sz="3413" dirty="0"/>
              <a:t>CHV</a:t>
            </a:r>
          </a:p>
          <a:p>
            <a:pPr lvl="2"/>
            <a:r>
              <a:rPr lang="en-US" sz="3129" dirty="0" err="1"/>
              <a:t>Vooral</a:t>
            </a:r>
            <a:r>
              <a:rPr lang="en-US" sz="3129" dirty="0"/>
              <a:t> </a:t>
            </a:r>
            <a:r>
              <a:rPr lang="en-US" sz="3129" dirty="0" err="1"/>
              <a:t>veroorzaakt</a:t>
            </a:r>
            <a:r>
              <a:rPr lang="en-US" sz="3129" dirty="0"/>
              <a:t> door emoji</a:t>
            </a:r>
          </a:p>
          <a:p>
            <a:endParaRPr lang="en-BE" dirty="0"/>
          </a:p>
        </p:txBody>
      </p:sp>
      <p:sp>
        <p:nvSpPr>
          <p:cNvPr id="4" name="Content Placeholder 2">
            <a:extLst>
              <a:ext uri="{FF2B5EF4-FFF2-40B4-BE49-F238E27FC236}">
                <a16:creationId xmlns:a16="http://schemas.microsoft.com/office/drawing/2014/main" id="{E51E4294-08FF-4BA1-87D0-6339A6054794}"/>
              </a:ext>
            </a:extLst>
          </p:cNvPr>
          <p:cNvSpPr txBox="1">
            <a:spLocks/>
          </p:cNvSpPr>
          <p:nvPr/>
        </p:nvSpPr>
        <p:spPr>
          <a:xfrm>
            <a:off x="8682759" y="2620725"/>
            <a:ext cx="13656465" cy="6532428"/>
          </a:xfrm>
          <a:prstGeom prst="rect">
            <a:avLst/>
          </a:prstGeom>
        </p:spPr>
        <p:txBody>
          <a:bodyPr vert="horz" lIns="130040" tIns="65020" rIns="130040" bIns="650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sz="3413" dirty="0"/>
              <a:t>GEEN IMPACT OP</a:t>
            </a:r>
          </a:p>
          <a:p>
            <a:pPr lvl="1"/>
            <a:r>
              <a:rPr lang="en-US" sz="3413" dirty="0" err="1"/>
              <a:t>Beleefheid</a:t>
            </a:r>
            <a:r>
              <a:rPr lang="en-US" sz="3413" dirty="0"/>
              <a:t>, toon, </a:t>
            </a:r>
            <a:r>
              <a:rPr lang="en-US" sz="3413" dirty="0" err="1"/>
              <a:t>gepastheid</a:t>
            </a:r>
            <a:r>
              <a:rPr lang="en-US" sz="3413" dirty="0"/>
              <a:t> , </a:t>
            </a:r>
          </a:p>
          <a:p>
            <a:pPr lvl="1"/>
            <a:r>
              <a:rPr lang="en-US" sz="3413" dirty="0" err="1"/>
              <a:t>Gepercipieerde</a:t>
            </a:r>
            <a:r>
              <a:rPr lang="en-US" sz="3413" dirty="0"/>
              <a:t> </a:t>
            </a:r>
            <a:r>
              <a:rPr lang="en-US" sz="3413" dirty="0" err="1"/>
              <a:t>intelligentie</a:t>
            </a:r>
            <a:endParaRPr lang="en-US" sz="3413" dirty="0"/>
          </a:p>
          <a:p>
            <a:pPr lvl="1"/>
            <a:r>
              <a:rPr lang="en-US" sz="3413" dirty="0"/>
              <a:t>Nut </a:t>
            </a:r>
            <a:r>
              <a:rPr lang="en-US" sz="3413" dirty="0" err="1"/>
              <a:t>en</a:t>
            </a:r>
            <a:r>
              <a:rPr lang="en-US" sz="3413" dirty="0"/>
              <a:t> </a:t>
            </a:r>
            <a:r>
              <a:rPr lang="en-US" sz="3413" dirty="0" err="1"/>
              <a:t>intentie</a:t>
            </a:r>
            <a:r>
              <a:rPr lang="en-US" sz="3413" dirty="0"/>
              <a:t> van de </a:t>
            </a:r>
            <a:r>
              <a:rPr lang="en-US" sz="3413" dirty="0" err="1"/>
              <a:t>klant</a:t>
            </a:r>
            <a:endParaRPr lang="en-BE" sz="3413" dirty="0"/>
          </a:p>
        </p:txBody>
      </p:sp>
      <p:sp>
        <p:nvSpPr>
          <p:cNvPr id="5" name="Title 1">
            <a:extLst>
              <a:ext uri="{FF2B5EF4-FFF2-40B4-BE49-F238E27FC236}">
                <a16:creationId xmlns:a16="http://schemas.microsoft.com/office/drawing/2014/main" id="{62A6D413-85BD-427D-A78B-B17B99F18BEA}"/>
              </a:ext>
            </a:extLst>
          </p:cNvPr>
          <p:cNvSpPr txBox="1">
            <a:spLocks/>
          </p:cNvSpPr>
          <p:nvPr/>
        </p:nvSpPr>
        <p:spPr>
          <a:xfrm>
            <a:off x="1212363" y="1038690"/>
            <a:ext cx="15451789" cy="1582035"/>
          </a:xfrm>
          <a:prstGeom prst="rect">
            <a:avLst/>
          </a:prstGeom>
        </p:spPr>
        <p:txBody>
          <a:bodyPr vert="horz" lIns="130040" tIns="65020" rIns="130040" bIns="650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3200" b="1" dirty="0" err="1"/>
              <a:t>HOOFDeffectEN</a:t>
            </a:r>
            <a:r>
              <a:rPr lang="en-US" sz="3200" b="1" dirty="0"/>
              <a:t>: impact van </a:t>
            </a:r>
            <a:r>
              <a:rPr lang="en-US" sz="3200" b="1" dirty="0" err="1"/>
              <a:t>formalitEIT</a:t>
            </a:r>
            <a:r>
              <a:rPr lang="en-US" sz="3200" b="1" dirty="0"/>
              <a:t> </a:t>
            </a:r>
            <a:r>
              <a:rPr lang="en-US" sz="3200" b="1" dirty="0" err="1"/>
              <a:t>en</a:t>
            </a:r>
            <a:r>
              <a:rPr lang="en-US" sz="3200" b="1" dirty="0"/>
              <a:t> emoji</a:t>
            </a:r>
            <a:endParaRPr lang="en-BE" sz="3200" b="1" dirty="0"/>
          </a:p>
        </p:txBody>
      </p:sp>
      <p:sp>
        <p:nvSpPr>
          <p:cNvPr id="9" name="Title 1">
            <a:extLst>
              <a:ext uri="{FF2B5EF4-FFF2-40B4-BE49-F238E27FC236}">
                <a16:creationId xmlns:a16="http://schemas.microsoft.com/office/drawing/2014/main" id="{564FEFC5-0CB4-3F8E-F261-14E2A150EE24}"/>
              </a:ext>
            </a:extLst>
          </p:cNvPr>
          <p:cNvSpPr>
            <a:spLocks noGrp="1"/>
          </p:cNvSpPr>
          <p:nvPr>
            <p:ph type="title"/>
          </p:nvPr>
        </p:nvSpPr>
        <p:spPr>
          <a:xfrm>
            <a:off x="830118" y="252000"/>
            <a:ext cx="15705282" cy="863693"/>
          </a:xfrm>
        </p:spPr>
        <p:txBody>
          <a:bodyPr/>
          <a:lstStyle/>
          <a:p>
            <a:r>
              <a:rPr lang="en-US" sz="4800" dirty="0"/>
              <a:t>Hoe zit het met </a:t>
            </a:r>
            <a:r>
              <a:rPr lang="en-US" sz="4800" dirty="0" err="1"/>
              <a:t>antwoorden</a:t>
            </a:r>
            <a:r>
              <a:rPr lang="en-US" sz="4800" dirty="0"/>
              <a:t> van </a:t>
            </a:r>
            <a:r>
              <a:rPr lang="en-US" sz="4800" dirty="0" err="1"/>
              <a:t>bedrijven</a:t>
            </a:r>
            <a:r>
              <a:rPr lang="en-US" sz="4800" dirty="0"/>
              <a:t>? </a:t>
            </a:r>
            <a:endParaRPr lang="en-BE" sz="4800" dirty="0"/>
          </a:p>
        </p:txBody>
      </p:sp>
    </p:spTree>
    <p:extLst>
      <p:ext uri="{BB962C8B-B14F-4D97-AF65-F5344CB8AC3E}">
        <p14:creationId xmlns:p14="http://schemas.microsoft.com/office/powerpoint/2010/main" val="557887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E31B4-618D-4B00-91F7-D41AB49B7B03}"/>
              </a:ext>
            </a:extLst>
          </p:cNvPr>
          <p:cNvSpPr>
            <a:spLocks noGrp="1"/>
          </p:cNvSpPr>
          <p:nvPr>
            <p:ph type="title"/>
          </p:nvPr>
        </p:nvSpPr>
        <p:spPr/>
        <p:txBody>
          <a:bodyPr/>
          <a:lstStyle/>
          <a:p>
            <a:r>
              <a:rPr lang="en-US" dirty="0" err="1"/>
              <a:t>overzicht</a:t>
            </a:r>
            <a:endParaRPr lang="en-BE" dirty="0"/>
          </a:p>
        </p:txBody>
      </p:sp>
      <p:sp>
        <p:nvSpPr>
          <p:cNvPr id="3" name="Content Placeholder 2">
            <a:extLst>
              <a:ext uri="{FF2B5EF4-FFF2-40B4-BE49-F238E27FC236}">
                <a16:creationId xmlns:a16="http://schemas.microsoft.com/office/drawing/2014/main" id="{6929E1E1-E37B-4DA4-855B-097B4D1A797E}"/>
              </a:ext>
            </a:extLst>
          </p:cNvPr>
          <p:cNvSpPr>
            <a:spLocks noGrp="1"/>
          </p:cNvSpPr>
          <p:nvPr>
            <p:ph idx="1"/>
          </p:nvPr>
        </p:nvSpPr>
        <p:spPr/>
        <p:txBody>
          <a:bodyPr>
            <a:normAutofit/>
          </a:bodyPr>
          <a:lstStyle/>
          <a:p>
            <a:r>
              <a:rPr lang="en-US" sz="3982" dirty="0"/>
              <a:t>Taal in online </a:t>
            </a:r>
            <a:r>
              <a:rPr lang="en-US" sz="3982" dirty="0" err="1"/>
              <a:t>omgevingen</a:t>
            </a:r>
            <a:endParaRPr lang="en-US" sz="3982" dirty="0"/>
          </a:p>
          <a:p>
            <a:pPr lvl="1"/>
            <a:r>
              <a:rPr lang="en-US" sz="3982" dirty="0" err="1"/>
              <a:t>Fouten</a:t>
            </a:r>
            <a:endParaRPr lang="en-US" sz="3982" dirty="0"/>
          </a:p>
          <a:p>
            <a:pPr lvl="1"/>
            <a:r>
              <a:rPr lang="en-US" sz="3982" dirty="0" err="1"/>
              <a:t>Tussentaal</a:t>
            </a:r>
            <a:r>
              <a:rPr lang="en-US" sz="3982" dirty="0"/>
              <a:t> </a:t>
            </a:r>
          </a:p>
          <a:p>
            <a:pPr lvl="1"/>
            <a:r>
              <a:rPr lang="en-US" sz="3982" dirty="0"/>
              <a:t>Netspeak</a:t>
            </a:r>
          </a:p>
          <a:p>
            <a:r>
              <a:rPr lang="en-US" sz="3982" dirty="0"/>
              <a:t>Hun impact op </a:t>
            </a:r>
            <a:r>
              <a:rPr lang="en-US" sz="3982" dirty="0" err="1"/>
              <a:t>percepties</a:t>
            </a:r>
            <a:endParaRPr lang="en-US" sz="3982" dirty="0"/>
          </a:p>
          <a:p>
            <a:pPr lvl="1"/>
            <a:r>
              <a:rPr lang="en-US" sz="3982" dirty="0"/>
              <a:t>In reviews, </a:t>
            </a:r>
            <a:r>
              <a:rPr lang="en-US" sz="3982" dirty="0" err="1"/>
              <a:t>klachten</a:t>
            </a:r>
            <a:r>
              <a:rPr lang="en-US" sz="3982" dirty="0"/>
              <a:t>, </a:t>
            </a:r>
            <a:r>
              <a:rPr lang="en-US" sz="3982" dirty="0" err="1"/>
              <a:t>advertenties</a:t>
            </a:r>
            <a:r>
              <a:rPr lang="en-US" sz="3982" dirty="0"/>
              <a:t>, etc.</a:t>
            </a:r>
          </a:p>
          <a:p>
            <a:pPr lvl="1"/>
            <a:r>
              <a:rPr lang="en-US" sz="3982" dirty="0"/>
              <a:t>In </a:t>
            </a:r>
            <a:r>
              <a:rPr lang="en-US" sz="3982" dirty="0" err="1"/>
              <a:t>antwoorden</a:t>
            </a:r>
            <a:r>
              <a:rPr lang="en-US" sz="3982" dirty="0"/>
              <a:t> van </a:t>
            </a:r>
            <a:r>
              <a:rPr lang="en-US" sz="3982" dirty="0" err="1"/>
              <a:t>bedrijven</a:t>
            </a:r>
            <a:r>
              <a:rPr lang="en-US" sz="3982" dirty="0"/>
              <a:t> op </a:t>
            </a:r>
            <a:r>
              <a:rPr lang="en-US" sz="3982" dirty="0" err="1"/>
              <a:t>klachten</a:t>
            </a:r>
            <a:endParaRPr lang="en-US" sz="3982" dirty="0"/>
          </a:p>
        </p:txBody>
      </p:sp>
    </p:spTree>
    <p:extLst>
      <p:ext uri="{BB962C8B-B14F-4D97-AF65-F5344CB8AC3E}">
        <p14:creationId xmlns:p14="http://schemas.microsoft.com/office/powerpoint/2010/main" val="219783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42E86-BB2A-4117-B46A-7AF1ABBF0CC5}"/>
              </a:ext>
            </a:extLst>
          </p:cNvPr>
          <p:cNvSpPr>
            <a:spLocks noGrp="1"/>
          </p:cNvSpPr>
          <p:nvPr>
            <p:ph type="title"/>
          </p:nvPr>
        </p:nvSpPr>
        <p:spPr/>
        <p:txBody>
          <a:bodyPr/>
          <a:lstStyle/>
          <a:p>
            <a:r>
              <a:rPr lang="en-US" sz="4400" b="1" dirty="0"/>
              <a:t>CONCLUSIES </a:t>
            </a:r>
            <a:r>
              <a:rPr lang="en-US" sz="4400" dirty="0"/>
              <a:t>Impact van TUSSENTAAL </a:t>
            </a:r>
            <a:r>
              <a:rPr lang="en-US" sz="4400" dirty="0" err="1"/>
              <a:t>en</a:t>
            </a:r>
            <a:r>
              <a:rPr lang="en-US" sz="4400" dirty="0"/>
              <a:t> netspeak</a:t>
            </a:r>
            <a:endParaRPr lang="en-BE" sz="4400" dirty="0"/>
          </a:p>
        </p:txBody>
      </p:sp>
      <p:sp>
        <p:nvSpPr>
          <p:cNvPr id="3" name="Content Placeholder 2">
            <a:extLst>
              <a:ext uri="{FF2B5EF4-FFF2-40B4-BE49-F238E27FC236}">
                <a16:creationId xmlns:a16="http://schemas.microsoft.com/office/drawing/2014/main" id="{E0213945-0066-44FF-B845-844648074B64}"/>
              </a:ext>
            </a:extLst>
          </p:cNvPr>
          <p:cNvSpPr>
            <a:spLocks noGrp="1"/>
          </p:cNvSpPr>
          <p:nvPr>
            <p:ph idx="1"/>
          </p:nvPr>
        </p:nvSpPr>
        <p:spPr>
          <a:xfrm>
            <a:off x="835825" y="1033207"/>
            <a:ext cx="15699575" cy="8091526"/>
          </a:xfrm>
        </p:spPr>
        <p:txBody>
          <a:bodyPr>
            <a:normAutofit/>
          </a:bodyPr>
          <a:lstStyle/>
          <a:p>
            <a:r>
              <a:rPr lang="en-US" b="1" dirty="0" err="1"/>
              <a:t>Awel</a:t>
            </a:r>
            <a:r>
              <a:rPr lang="en-US" b="1" dirty="0"/>
              <a:t>…</a:t>
            </a:r>
          </a:p>
          <a:p>
            <a:r>
              <a:rPr lang="en-US" dirty="0"/>
              <a:t>ANTWOORD: COMPLEX EN CONTEXTGEBONDEN</a:t>
            </a:r>
          </a:p>
          <a:p>
            <a:r>
              <a:rPr lang="en-US" dirty="0"/>
              <a:t>KLACHT/REVIEW: </a:t>
            </a:r>
          </a:p>
          <a:p>
            <a:pPr lvl="1"/>
            <a:r>
              <a:rPr lang="en-US" dirty="0"/>
              <a:t>Hoe </a:t>
            </a:r>
            <a:r>
              <a:rPr lang="en-US" dirty="0" err="1"/>
              <a:t>geloofwaardig</a:t>
            </a:r>
            <a:r>
              <a:rPr lang="en-US" dirty="0"/>
              <a:t>/</a:t>
            </a:r>
            <a:r>
              <a:rPr lang="en-US" dirty="0" err="1"/>
              <a:t>nuttig</a:t>
            </a:r>
            <a:r>
              <a:rPr lang="en-US" dirty="0"/>
              <a:t> </a:t>
            </a:r>
            <a:r>
              <a:rPr lang="en-US" dirty="0" err="1"/>
              <a:t>wil</a:t>
            </a:r>
            <a:r>
              <a:rPr lang="en-US" dirty="0"/>
              <a:t> je </a:t>
            </a:r>
            <a:r>
              <a:rPr lang="en-US" dirty="0" err="1"/>
              <a:t>zijn</a:t>
            </a:r>
            <a:r>
              <a:rPr lang="en-US" dirty="0">
                <a:sym typeface="Wingdings" panose="05000000000000000000" pitchFamily="2" charset="2"/>
              </a:rPr>
              <a:t></a:t>
            </a:r>
            <a:r>
              <a:rPr lang="en-US" dirty="0"/>
              <a:t>? </a:t>
            </a:r>
          </a:p>
          <a:p>
            <a:pPr lvl="1"/>
            <a:r>
              <a:rPr lang="en-US" dirty="0" err="1"/>
              <a:t>te</a:t>
            </a:r>
            <a:r>
              <a:rPr lang="en-US" dirty="0"/>
              <a:t> </a:t>
            </a:r>
            <a:r>
              <a:rPr lang="en-US" dirty="0" err="1"/>
              <a:t>veel</a:t>
            </a:r>
            <a:r>
              <a:rPr lang="en-US" dirty="0"/>
              <a:t> </a:t>
            </a:r>
            <a:r>
              <a:rPr lang="en-US" dirty="0" err="1"/>
              <a:t>emotionaliteit</a:t>
            </a:r>
            <a:r>
              <a:rPr lang="en-US" dirty="0"/>
              <a:t> </a:t>
            </a:r>
            <a:r>
              <a:rPr lang="en-US" dirty="0" err="1"/>
              <a:t>heeft</a:t>
            </a:r>
            <a:r>
              <a:rPr lang="en-US" dirty="0"/>
              <a:t> </a:t>
            </a:r>
            <a:r>
              <a:rPr lang="en-US" dirty="0" err="1"/>
              <a:t>een</a:t>
            </a:r>
            <a:r>
              <a:rPr lang="en-US" dirty="0"/>
              <a:t> </a:t>
            </a:r>
            <a:r>
              <a:rPr lang="en-US" dirty="0" err="1"/>
              <a:t>negatieve</a:t>
            </a:r>
            <a:r>
              <a:rPr lang="en-US" dirty="0"/>
              <a:t> impact (flooding, </a:t>
            </a:r>
            <a:r>
              <a:rPr lang="en-US" dirty="0" err="1"/>
              <a:t>hoofdletters</a:t>
            </a:r>
            <a:r>
              <a:rPr lang="en-US" dirty="0"/>
              <a:t>, </a:t>
            </a:r>
            <a:r>
              <a:rPr lang="en-US" dirty="0" err="1"/>
              <a:t>densiteit</a:t>
            </a:r>
            <a:r>
              <a:rPr lang="en-US" dirty="0"/>
              <a:t> van </a:t>
            </a:r>
            <a:r>
              <a:rPr lang="en-US" dirty="0" err="1"/>
              <a:t>en</a:t>
            </a:r>
            <a:r>
              <a:rPr lang="en-US" dirty="0"/>
              <a:t> </a:t>
            </a:r>
            <a:r>
              <a:rPr lang="en-US" dirty="0" err="1"/>
              <a:t>soort</a:t>
            </a:r>
            <a:r>
              <a:rPr lang="en-US" dirty="0"/>
              <a:t> emoji) </a:t>
            </a:r>
          </a:p>
          <a:p>
            <a:pPr lvl="1"/>
            <a:r>
              <a:rPr lang="en-US" dirty="0" err="1"/>
              <a:t>standaardtaal</a:t>
            </a:r>
            <a:r>
              <a:rPr lang="en-US" dirty="0"/>
              <a:t> nog steeds de </a:t>
            </a:r>
            <a:r>
              <a:rPr lang="en-US" dirty="0" err="1"/>
              <a:t>veilige</a:t>
            </a:r>
            <a:r>
              <a:rPr lang="en-US" dirty="0"/>
              <a:t> </a:t>
            </a:r>
            <a:r>
              <a:rPr lang="en-US" dirty="0" err="1"/>
              <a:t>optie</a:t>
            </a:r>
            <a:endParaRPr lang="en-US" dirty="0"/>
          </a:p>
          <a:p>
            <a:pPr lvl="1"/>
            <a:endParaRPr lang="en-BE" dirty="0"/>
          </a:p>
        </p:txBody>
      </p:sp>
    </p:spTree>
    <p:extLst>
      <p:ext uri="{BB962C8B-B14F-4D97-AF65-F5344CB8AC3E}">
        <p14:creationId xmlns:p14="http://schemas.microsoft.com/office/powerpoint/2010/main" val="270787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42E86-BB2A-4117-B46A-7AF1ABBF0CC5}"/>
              </a:ext>
            </a:extLst>
          </p:cNvPr>
          <p:cNvSpPr>
            <a:spLocks noGrp="1"/>
          </p:cNvSpPr>
          <p:nvPr>
            <p:ph type="title"/>
          </p:nvPr>
        </p:nvSpPr>
        <p:spPr/>
        <p:txBody>
          <a:bodyPr/>
          <a:lstStyle/>
          <a:p>
            <a:r>
              <a:rPr lang="en-US" sz="4400" b="1" dirty="0"/>
              <a:t>CONCLUSIES </a:t>
            </a:r>
            <a:r>
              <a:rPr lang="en-US" sz="4400" dirty="0"/>
              <a:t>Impact van TUSSENTAAL </a:t>
            </a:r>
            <a:r>
              <a:rPr lang="en-US" sz="4400" dirty="0" err="1"/>
              <a:t>en</a:t>
            </a:r>
            <a:r>
              <a:rPr lang="en-US" sz="4400" dirty="0"/>
              <a:t> netspeak</a:t>
            </a:r>
            <a:endParaRPr lang="en-BE" sz="4400" dirty="0"/>
          </a:p>
        </p:txBody>
      </p:sp>
      <p:sp>
        <p:nvSpPr>
          <p:cNvPr id="3" name="Content Placeholder 2">
            <a:extLst>
              <a:ext uri="{FF2B5EF4-FFF2-40B4-BE49-F238E27FC236}">
                <a16:creationId xmlns:a16="http://schemas.microsoft.com/office/drawing/2014/main" id="{E0213945-0066-44FF-B845-844648074B64}"/>
              </a:ext>
            </a:extLst>
          </p:cNvPr>
          <p:cNvSpPr>
            <a:spLocks noGrp="1"/>
          </p:cNvSpPr>
          <p:nvPr>
            <p:ph idx="1"/>
          </p:nvPr>
        </p:nvSpPr>
        <p:spPr>
          <a:xfrm>
            <a:off x="835825" y="1033207"/>
            <a:ext cx="15699575" cy="8091526"/>
          </a:xfrm>
        </p:spPr>
        <p:txBody>
          <a:bodyPr>
            <a:normAutofit/>
          </a:bodyPr>
          <a:lstStyle/>
          <a:p>
            <a:r>
              <a:rPr lang="en-US" sz="4400" b="1" dirty="0" err="1"/>
              <a:t>Awel</a:t>
            </a:r>
            <a:r>
              <a:rPr lang="en-US" sz="4400" b="1" dirty="0"/>
              <a:t>…</a:t>
            </a:r>
          </a:p>
          <a:p>
            <a:r>
              <a:rPr lang="en-US" sz="4400" dirty="0"/>
              <a:t>ANTWOORD: COMPLEX EN CONTEXTGEBONDEN</a:t>
            </a:r>
          </a:p>
          <a:p>
            <a:r>
              <a:rPr lang="en-US" sz="4400" dirty="0"/>
              <a:t>KLACHTENMANAGEMENT:</a:t>
            </a:r>
          </a:p>
          <a:p>
            <a:pPr lvl="1"/>
            <a:r>
              <a:rPr lang="en-US" sz="4400" dirty="0" err="1"/>
              <a:t>Verschillende</a:t>
            </a:r>
            <a:r>
              <a:rPr lang="en-US" sz="4400" dirty="0"/>
              <a:t> </a:t>
            </a:r>
            <a:r>
              <a:rPr lang="en-US" sz="4400" dirty="0" err="1"/>
              <a:t>effecten</a:t>
            </a:r>
            <a:r>
              <a:rPr lang="en-US" sz="4400" dirty="0"/>
              <a:t> op </a:t>
            </a:r>
            <a:r>
              <a:rPr lang="en-US" sz="4400" dirty="0" err="1"/>
              <a:t>verschillende</a:t>
            </a:r>
            <a:r>
              <a:rPr lang="en-US" sz="4400" dirty="0"/>
              <a:t> </a:t>
            </a:r>
            <a:r>
              <a:rPr lang="en-US" sz="4400" dirty="0" err="1"/>
              <a:t>variabelen</a:t>
            </a:r>
            <a:r>
              <a:rPr lang="en-US" sz="4400" dirty="0"/>
              <a:t> (</a:t>
            </a:r>
            <a:r>
              <a:rPr lang="en-US" sz="4400" dirty="0" err="1"/>
              <a:t>professionaliteit</a:t>
            </a:r>
            <a:r>
              <a:rPr lang="en-US" sz="4400" dirty="0"/>
              <a:t> vs. </a:t>
            </a:r>
            <a:r>
              <a:rPr lang="en-US" sz="4400" dirty="0" err="1"/>
              <a:t>empathie</a:t>
            </a:r>
            <a:r>
              <a:rPr lang="en-US" sz="4400" dirty="0"/>
              <a:t>): wat </a:t>
            </a:r>
            <a:r>
              <a:rPr lang="en-US" sz="4400" dirty="0" err="1"/>
              <a:t>wil</a:t>
            </a:r>
            <a:r>
              <a:rPr lang="en-US" sz="4400" dirty="0"/>
              <a:t> je </a:t>
            </a:r>
            <a:r>
              <a:rPr lang="en-US" sz="4400" dirty="0" err="1"/>
              <a:t>zijn</a:t>
            </a:r>
            <a:r>
              <a:rPr lang="en-US" sz="4400" dirty="0"/>
              <a:t>? </a:t>
            </a:r>
          </a:p>
          <a:p>
            <a:pPr lvl="1"/>
            <a:r>
              <a:rPr lang="en-US" sz="4400" dirty="0"/>
              <a:t>Type </a:t>
            </a:r>
            <a:r>
              <a:rPr lang="en-US" sz="4400" dirty="0" err="1"/>
              <a:t>klacht</a:t>
            </a:r>
            <a:r>
              <a:rPr lang="en-US" sz="4400" dirty="0"/>
              <a:t> (</a:t>
            </a:r>
            <a:r>
              <a:rPr lang="en-US" sz="4400" dirty="0" err="1"/>
              <a:t>klein</a:t>
            </a:r>
            <a:r>
              <a:rPr lang="en-US" sz="4400" dirty="0"/>
              <a:t>/</a:t>
            </a:r>
            <a:r>
              <a:rPr lang="en-US" sz="4400" dirty="0" err="1"/>
              <a:t>groot</a:t>
            </a:r>
            <a:r>
              <a:rPr lang="en-US" sz="4400" dirty="0"/>
              <a:t>): hoe </a:t>
            </a:r>
            <a:r>
              <a:rPr lang="en-US" sz="4400" dirty="0" err="1"/>
              <a:t>groter</a:t>
            </a:r>
            <a:r>
              <a:rPr lang="en-US" sz="4400" dirty="0"/>
              <a:t> de </a:t>
            </a:r>
            <a:r>
              <a:rPr lang="en-US" sz="4400" dirty="0" err="1"/>
              <a:t>klacht</a:t>
            </a:r>
            <a:r>
              <a:rPr lang="en-US" sz="4400" dirty="0"/>
              <a:t>, hoe </a:t>
            </a:r>
            <a:r>
              <a:rPr lang="en-US" sz="4400" dirty="0" err="1"/>
              <a:t>groter</a:t>
            </a:r>
            <a:r>
              <a:rPr lang="en-US" sz="4400" dirty="0"/>
              <a:t> de </a:t>
            </a:r>
            <a:r>
              <a:rPr lang="en-US" sz="4400" dirty="0" err="1"/>
              <a:t>gevoeligheid</a:t>
            </a:r>
            <a:r>
              <a:rPr lang="en-US" sz="4400" dirty="0"/>
              <a:t> </a:t>
            </a:r>
            <a:r>
              <a:rPr lang="en-US" sz="4400" dirty="0" err="1"/>
              <a:t>voor</a:t>
            </a:r>
            <a:r>
              <a:rPr lang="en-US" sz="4400" dirty="0"/>
              <a:t> ‘</a:t>
            </a:r>
            <a:r>
              <a:rPr lang="en-US" sz="4400" dirty="0" err="1"/>
              <a:t>afwijkend</a:t>
            </a:r>
            <a:r>
              <a:rPr lang="en-US" sz="4400" dirty="0"/>
              <a:t>’ </a:t>
            </a:r>
            <a:r>
              <a:rPr lang="en-US" sz="4400" dirty="0" err="1"/>
              <a:t>taalgebruik</a:t>
            </a:r>
            <a:endParaRPr lang="en-US" sz="4400" dirty="0"/>
          </a:p>
          <a:p>
            <a:pPr lvl="1"/>
            <a:r>
              <a:rPr lang="en-US" sz="4400" dirty="0"/>
              <a:t>Type </a:t>
            </a:r>
            <a:r>
              <a:rPr lang="en-US" sz="4400" dirty="0" err="1"/>
              <a:t>bedrijf</a:t>
            </a:r>
            <a:r>
              <a:rPr lang="en-US" sz="4400" dirty="0"/>
              <a:t> (</a:t>
            </a:r>
            <a:r>
              <a:rPr lang="en-US" sz="4400" dirty="0" err="1"/>
              <a:t>jong</a:t>
            </a:r>
            <a:r>
              <a:rPr lang="en-US" sz="4400" dirty="0"/>
              <a:t>, </a:t>
            </a:r>
            <a:r>
              <a:rPr lang="en-US" sz="4400" dirty="0" err="1"/>
              <a:t>dynamisch</a:t>
            </a:r>
            <a:r>
              <a:rPr lang="en-US" sz="4400" dirty="0"/>
              <a:t> vs. </a:t>
            </a:r>
            <a:r>
              <a:rPr lang="en-US" sz="4400" dirty="0" err="1"/>
              <a:t>conservatief</a:t>
            </a:r>
            <a:r>
              <a:rPr lang="en-US" sz="4400" dirty="0"/>
              <a:t>)</a:t>
            </a:r>
          </a:p>
          <a:p>
            <a:pPr lvl="1"/>
            <a:r>
              <a:rPr lang="en-US" sz="4400" dirty="0"/>
              <a:t>Type netspeak (</a:t>
            </a:r>
            <a:r>
              <a:rPr lang="en-US" sz="4400" dirty="0" err="1"/>
              <a:t>bijv</a:t>
            </a:r>
            <a:r>
              <a:rPr lang="en-US" sz="4400" dirty="0"/>
              <a:t>. type emoji, etc.)</a:t>
            </a:r>
          </a:p>
          <a:p>
            <a:pPr lvl="1"/>
            <a:endParaRPr lang="en-BE" dirty="0"/>
          </a:p>
        </p:txBody>
      </p:sp>
    </p:spTree>
    <p:extLst>
      <p:ext uri="{BB962C8B-B14F-4D97-AF65-F5344CB8AC3E}">
        <p14:creationId xmlns:p14="http://schemas.microsoft.com/office/powerpoint/2010/main" val="210769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E187F-84D2-69D1-0776-15A7AEFB4F39}"/>
              </a:ext>
            </a:extLst>
          </p:cNvPr>
          <p:cNvSpPr>
            <a:spLocks noGrp="1"/>
          </p:cNvSpPr>
          <p:nvPr>
            <p:ph type="title"/>
          </p:nvPr>
        </p:nvSpPr>
        <p:spPr/>
        <p:txBody>
          <a:bodyPr/>
          <a:lstStyle/>
          <a:p>
            <a:r>
              <a:rPr lang="en-US" dirty="0" err="1"/>
              <a:t>Vragen</a:t>
            </a:r>
            <a:r>
              <a:rPr lang="en-US" dirty="0"/>
              <a:t> </a:t>
            </a:r>
            <a:r>
              <a:rPr lang="en-US" dirty="0" err="1"/>
              <a:t>en</a:t>
            </a:r>
            <a:r>
              <a:rPr lang="en-US" dirty="0"/>
              <a:t> </a:t>
            </a:r>
            <a:r>
              <a:rPr lang="en-US" dirty="0" err="1"/>
              <a:t>suggesties</a:t>
            </a:r>
            <a:endParaRPr lang="en-BE" dirty="0"/>
          </a:p>
        </p:txBody>
      </p:sp>
      <p:sp>
        <p:nvSpPr>
          <p:cNvPr id="3" name="Content Placeholder 2">
            <a:extLst>
              <a:ext uri="{FF2B5EF4-FFF2-40B4-BE49-F238E27FC236}">
                <a16:creationId xmlns:a16="http://schemas.microsoft.com/office/drawing/2014/main" id="{A67713F3-2A92-34FD-A0CE-326C8D5B9E6B}"/>
              </a:ext>
            </a:extLst>
          </p:cNvPr>
          <p:cNvSpPr>
            <a:spLocks noGrp="1"/>
          </p:cNvSpPr>
          <p:nvPr>
            <p:ph idx="1"/>
          </p:nvPr>
        </p:nvSpPr>
        <p:spPr>
          <a:xfrm>
            <a:off x="812825" y="1601712"/>
            <a:ext cx="16103575" cy="6696000"/>
          </a:xfrm>
        </p:spPr>
        <p:txBody>
          <a:bodyPr/>
          <a:lstStyle/>
          <a:p>
            <a:r>
              <a:rPr lang="en-US" dirty="0" err="1"/>
              <a:t>Zelf</a:t>
            </a:r>
            <a:r>
              <a:rPr lang="en-US" dirty="0"/>
              <a:t> zin om </a:t>
            </a:r>
            <a:r>
              <a:rPr lang="en-US" dirty="0" err="1"/>
              <a:t>een</a:t>
            </a:r>
            <a:r>
              <a:rPr lang="en-US" dirty="0"/>
              <a:t> </a:t>
            </a:r>
            <a:r>
              <a:rPr lang="en-US" dirty="0" err="1"/>
              <a:t>experimentje</a:t>
            </a:r>
            <a:r>
              <a:rPr lang="en-US" dirty="0"/>
              <a:t> op </a:t>
            </a:r>
            <a:r>
              <a:rPr lang="en-US" dirty="0" err="1"/>
              <a:t>te</a:t>
            </a:r>
            <a:r>
              <a:rPr lang="en-US" dirty="0"/>
              <a:t> </a:t>
            </a:r>
            <a:r>
              <a:rPr lang="en-US" dirty="0" err="1"/>
              <a:t>stellen</a:t>
            </a:r>
            <a:r>
              <a:rPr lang="en-US" dirty="0"/>
              <a:t>? </a:t>
            </a:r>
          </a:p>
          <a:p>
            <a:r>
              <a:rPr lang="en-US" dirty="0"/>
              <a:t>Zin in </a:t>
            </a:r>
            <a:r>
              <a:rPr lang="en-US" dirty="0" err="1"/>
              <a:t>een</a:t>
            </a:r>
            <a:r>
              <a:rPr lang="en-US" dirty="0"/>
              <a:t> </a:t>
            </a:r>
            <a:r>
              <a:rPr lang="en-US" dirty="0" err="1"/>
              <a:t>gastlezing</a:t>
            </a:r>
            <a:r>
              <a:rPr lang="en-US" dirty="0"/>
              <a:t>? </a:t>
            </a:r>
          </a:p>
          <a:p>
            <a:r>
              <a:rPr lang="en-US" dirty="0" err="1"/>
              <a:t>Zie</a:t>
            </a:r>
            <a:r>
              <a:rPr lang="en-US" dirty="0"/>
              <a:t> </a:t>
            </a:r>
            <a:r>
              <a:rPr lang="en-US" dirty="0" err="1"/>
              <a:t>ook</a:t>
            </a:r>
            <a:r>
              <a:rPr lang="en-US" dirty="0"/>
              <a:t> </a:t>
            </a:r>
            <a:r>
              <a:rPr lang="en-US" dirty="0" err="1"/>
              <a:t>aanbod</a:t>
            </a:r>
            <a:r>
              <a:rPr lang="en-US" dirty="0"/>
              <a:t> </a:t>
            </a:r>
            <a:r>
              <a:rPr lang="en-US" dirty="0" err="1"/>
              <a:t>UGent</a:t>
            </a:r>
            <a:r>
              <a:rPr lang="en-US" dirty="0"/>
              <a:t> lessen </a:t>
            </a:r>
            <a:r>
              <a:rPr lang="en-US" dirty="0" err="1"/>
              <a:t>voor</a:t>
            </a:r>
            <a:r>
              <a:rPr lang="en-US" dirty="0"/>
              <a:t> </a:t>
            </a:r>
            <a:r>
              <a:rPr lang="en-US" dirty="0" err="1"/>
              <a:t>secundair</a:t>
            </a:r>
            <a:r>
              <a:rPr lang="en-US" dirty="0"/>
              <a:t> </a:t>
            </a:r>
            <a:r>
              <a:rPr lang="en-US" dirty="0" err="1"/>
              <a:t>onderwijs</a:t>
            </a:r>
            <a:endParaRPr lang="en-US" dirty="0"/>
          </a:p>
          <a:p>
            <a:pPr lvl="1"/>
            <a:r>
              <a:rPr lang="nl-BE" dirty="0">
                <a:hlinkClick r:id="rId2"/>
              </a:rPr>
              <a:t>https://educatiefaanbod.ugent.be/nl</a:t>
            </a:r>
            <a:endParaRPr lang="nl-BE" dirty="0"/>
          </a:p>
          <a:p>
            <a:pPr lvl="1"/>
            <a:endParaRPr lang="nl-BE">
              <a:hlinkClick r:id="rId3"/>
            </a:endParaRPr>
          </a:p>
          <a:p>
            <a:pPr lvl="1"/>
            <a:r>
              <a:rPr lang="en-US" dirty="0">
                <a:hlinkClick r:id="rId3"/>
              </a:rPr>
              <a:t>Bernard.declerck@ugent.be</a:t>
            </a:r>
            <a:endParaRPr lang="en-US" dirty="0"/>
          </a:p>
          <a:p>
            <a:pPr marL="85725" indent="0">
              <a:buNone/>
            </a:pPr>
            <a:endParaRPr lang="en-BE" dirty="0"/>
          </a:p>
        </p:txBody>
      </p:sp>
      <p:sp>
        <p:nvSpPr>
          <p:cNvPr id="4" name="Slide Number Placeholder 3">
            <a:extLst>
              <a:ext uri="{FF2B5EF4-FFF2-40B4-BE49-F238E27FC236}">
                <a16:creationId xmlns:a16="http://schemas.microsoft.com/office/drawing/2014/main" id="{41A4DEEE-9873-B7C6-2549-B098C989CB7D}"/>
              </a:ext>
            </a:extLst>
          </p:cNvPr>
          <p:cNvSpPr>
            <a:spLocks noGrp="1"/>
          </p:cNvSpPr>
          <p:nvPr>
            <p:ph type="sldNum" sz="quarter" idx="12"/>
          </p:nvPr>
        </p:nvSpPr>
        <p:spPr/>
        <p:txBody>
          <a:bodyPr/>
          <a:lstStyle/>
          <a:p>
            <a:fld id="{7AE184E0-0BD4-4705-A12B-9B71DDE63301}" type="slidenum">
              <a:rPr lang="nl-BE" noProof="0" smtClean="0"/>
              <a:t>62</a:t>
            </a:fld>
            <a:endParaRPr lang="nl-BE" noProof="0" dirty="0"/>
          </a:p>
        </p:txBody>
      </p:sp>
    </p:spTree>
    <p:extLst>
      <p:ext uri="{BB962C8B-B14F-4D97-AF65-F5344CB8AC3E}">
        <p14:creationId xmlns:p14="http://schemas.microsoft.com/office/powerpoint/2010/main" val="3132272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EAF09-C0E6-4CC9-ADBE-9E2666423E14}"/>
              </a:ext>
            </a:extLst>
          </p:cNvPr>
          <p:cNvSpPr>
            <a:spLocks noGrp="1"/>
          </p:cNvSpPr>
          <p:nvPr>
            <p:ph type="title"/>
          </p:nvPr>
        </p:nvSpPr>
        <p:spPr/>
        <p:txBody>
          <a:bodyPr/>
          <a:lstStyle/>
          <a:p>
            <a:r>
              <a:rPr lang="en-US" dirty="0" err="1"/>
              <a:t>DoEL</a:t>
            </a:r>
            <a:r>
              <a:rPr lang="en-US" dirty="0"/>
              <a:t> </a:t>
            </a:r>
            <a:r>
              <a:rPr lang="en-US" dirty="0" err="1"/>
              <a:t>binnen</a:t>
            </a:r>
            <a:r>
              <a:rPr lang="en-US" dirty="0"/>
              <a:t> lessen </a:t>
            </a:r>
            <a:r>
              <a:rPr lang="en-US" dirty="0" err="1"/>
              <a:t>nederlands</a:t>
            </a:r>
            <a:endParaRPr lang="en-BE" dirty="0"/>
          </a:p>
        </p:txBody>
      </p:sp>
      <p:sp>
        <p:nvSpPr>
          <p:cNvPr id="3" name="Content Placeholder 2">
            <a:extLst>
              <a:ext uri="{FF2B5EF4-FFF2-40B4-BE49-F238E27FC236}">
                <a16:creationId xmlns:a16="http://schemas.microsoft.com/office/drawing/2014/main" id="{1A5651EE-3B37-43AA-8F29-F5AA239890B5}"/>
              </a:ext>
            </a:extLst>
          </p:cNvPr>
          <p:cNvSpPr>
            <a:spLocks noGrp="1"/>
          </p:cNvSpPr>
          <p:nvPr>
            <p:ph idx="1"/>
          </p:nvPr>
        </p:nvSpPr>
        <p:spPr>
          <a:xfrm>
            <a:off x="1103839" y="1399316"/>
            <a:ext cx="15699575" cy="6696000"/>
          </a:xfrm>
        </p:spPr>
        <p:txBody>
          <a:bodyPr>
            <a:noAutofit/>
          </a:bodyPr>
          <a:lstStyle/>
          <a:p>
            <a:r>
              <a:rPr lang="en-US" sz="4551" dirty="0"/>
              <a:t>GOESTING in </a:t>
            </a:r>
            <a:r>
              <a:rPr lang="en-US" sz="4551" dirty="0" err="1"/>
              <a:t>en</a:t>
            </a:r>
            <a:r>
              <a:rPr lang="en-US" sz="4551" dirty="0"/>
              <a:t> BELANG / RELEVANTIE TALEN </a:t>
            </a:r>
            <a:r>
              <a:rPr lang="en-US" sz="4551" dirty="0" err="1"/>
              <a:t>en</a:t>
            </a:r>
            <a:r>
              <a:rPr lang="en-US" sz="4551" dirty="0"/>
              <a:t> de STUDIE </a:t>
            </a:r>
            <a:r>
              <a:rPr lang="en-US" sz="4551" dirty="0" err="1"/>
              <a:t>ervan</a:t>
            </a:r>
            <a:endParaRPr lang="en-US" sz="4551" dirty="0"/>
          </a:p>
          <a:p>
            <a:r>
              <a:rPr lang="en-US" sz="4551" dirty="0" err="1"/>
              <a:t>Aanscherpen</a:t>
            </a:r>
            <a:r>
              <a:rPr lang="en-US" sz="4551" dirty="0"/>
              <a:t> van </a:t>
            </a:r>
            <a:r>
              <a:rPr lang="en-US" sz="4551" dirty="0" err="1"/>
              <a:t>inzichten</a:t>
            </a:r>
            <a:r>
              <a:rPr lang="en-US" sz="4551" dirty="0"/>
              <a:t> over </a:t>
            </a:r>
            <a:r>
              <a:rPr lang="en-US" sz="4551" dirty="0" err="1"/>
              <a:t>taalvariëteit</a:t>
            </a:r>
            <a:r>
              <a:rPr lang="en-US" sz="4551" dirty="0"/>
              <a:t> </a:t>
            </a:r>
            <a:r>
              <a:rPr lang="en-US" sz="4551" dirty="0" err="1"/>
              <a:t>en</a:t>
            </a:r>
            <a:r>
              <a:rPr lang="en-US" sz="4551" dirty="0"/>
              <a:t> eigen </a:t>
            </a:r>
            <a:r>
              <a:rPr lang="en-US" sz="4551" dirty="0" err="1"/>
              <a:t>taalgebruik</a:t>
            </a:r>
            <a:r>
              <a:rPr lang="en-US" sz="4551" dirty="0"/>
              <a:t> (norm vs. </a:t>
            </a:r>
            <a:r>
              <a:rPr lang="en-US" sz="4551" dirty="0" err="1"/>
              <a:t>vorm</a:t>
            </a:r>
            <a:r>
              <a:rPr lang="en-US" sz="4551" dirty="0"/>
              <a:t>) </a:t>
            </a:r>
            <a:r>
              <a:rPr lang="en-US" sz="4551" dirty="0" err="1"/>
              <a:t>en</a:t>
            </a:r>
            <a:r>
              <a:rPr lang="en-US" sz="4551" dirty="0"/>
              <a:t> de impact van taal op de </a:t>
            </a:r>
            <a:r>
              <a:rPr lang="en-US" sz="4551" dirty="0" err="1"/>
              <a:t>perceptie</a:t>
            </a:r>
            <a:r>
              <a:rPr lang="en-US" sz="4551" dirty="0"/>
              <a:t>, </a:t>
            </a:r>
            <a:r>
              <a:rPr lang="en-US" sz="4551" dirty="0" err="1"/>
              <a:t>geloofwaardigheid</a:t>
            </a:r>
            <a:r>
              <a:rPr lang="en-US" sz="4551" dirty="0"/>
              <a:t>, </a:t>
            </a:r>
            <a:r>
              <a:rPr lang="en-US" sz="4551" dirty="0" err="1"/>
              <a:t>professionaliteit</a:t>
            </a:r>
            <a:r>
              <a:rPr lang="en-US" sz="4551" dirty="0"/>
              <a:t>, online </a:t>
            </a:r>
            <a:r>
              <a:rPr lang="en-US" sz="4551" dirty="0" err="1"/>
              <a:t>identiteit</a:t>
            </a:r>
            <a:r>
              <a:rPr lang="en-US" sz="4551" dirty="0"/>
              <a:t>, etc. </a:t>
            </a:r>
          </a:p>
          <a:p>
            <a:r>
              <a:rPr lang="en-US" sz="4551" dirty="0" err="1"/>
              <a:t>Inspelen</a:t>
            </a:r>
            <a:r>
              <a:rPr lang="en-US" sz="4551" dirty="0"/>
              <a:t> op </a:t>
            </a:r>
            <a:r>
              <a:rPr lang="en-US" sz="4551" dirty="0" err="1"/>
              <a:t>eindtermen</a:t>
            </a:r>
            <a:r>
              <a:rPr lang="en-US" sz="4551" dirty="0"/>
              <a:t> </a:t>
            </a:r>
            <a:r>
              <a:rPr lang="en-US" sz="4551" dirty="0" err="1"/>
              <a:t>onderzoekscompetenties</a:t>
            </a:r>
            <a:endParaRPr lang="en-US" sz="4551" dirty="0"/>
          </a:p>
          <a:p>
            <a:pPr lvl="1"/>
            <a:r>
              <a:rPr lang="en-US" sz="4551" dirty="0" err="1"/>
              <a:t>Inspiratie</a:t>
            </a:r>
            <a:r>
              <a:rPr lang="en-US" sz="4551" dirty="0"/>
              <a:t> </a:t>
            </a:r>
            <a:r>
              <a:rPr lang="en-US" sz="4551" dirty="0" err="1"/>
              <a:t>voor</a:t>
            </a:r>
            <a:r>
              <a:rPr lang="en-US" sz="4551" dirty="0"/>
              <a:t> eigen </a:t>
            </a:r>
            <a:r>
              <a:rPr lang="en-US" sz="4551" dirty="0" err="1"/>
              <a:t>projecten</a:t>
            </a:r>
            <a:r>
              <a:rPr lang="en-US" sz="4551" dirty="0"/>
              <a:t>? </a:t>
            </a:r>
          </a:p>
          <a:p>
            <a:endParaRPr lang="en-US" sz="4551" dirty="0"/>
          </a:p>
        </p:txBody>
      </p:sp>
    </p:spTree>
    <p:extLst>
      <p:ext uri="{BB962C8B-B14F-4D97-AF65-F5344CB8AC3E}">
        <p14:creationId xmlns:p14="http://schemas.microsoft.com/office/powerpoint/2010/main" val="3249039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7B7DB-0DAA-492C-8BC0-55BD15B94611}"/>
              </a:ext>
            </a:extLst>
          </p:cNvPr>
          <p:cNvSpPr>
            <a:spLocks noGrp="1"/>
          </p:cNvSpPr>
          <p:nvPr>
            <p:ph type="title"/>
          </p:nvPr>
        </p:nvSpPr>
        <p:spPr/>
        <p:txBody>
          <a:bodyPr/>
          <a:lstStyle/>
          <a:p>
            <a:r>
              <a:rPr lang="en-US" dirty="0"/>
              <a:t>Taal in online </a:t>
            </a:r>
            <a:r>
              <a:rPr lang="en-US" dirty="0" err="1"/>
              <a:t>omgevingen</a:t>
            </a:r>
            <a:endParaRPr lang="en-BE" dirty="0"/>
          </a:p>
        </p:txBody>
      </p:sp>
      <p:sp>
        <p:nvSpPr>
          <p:cNvPr id="3" name="Content Placeholder 2">
            <a:extLst>
              <a:ext uri="{FF2B5EF4-FFF2-40B4-BE49-F238E27FC236}">
                <a16:creationId xmlns:a16="http://schemas.microsoft.com/office/drawing/2014/main" id="{DACAE24D-437F-47CA-ABB3-B7E383716147}"/>
              </a:ext>
            </a:extLst>
          </p:cNvPr>
          <p:cNvSpPr>
            <a:spLocks noGrp="1"/>
          </p:cNvSpPr>
          <p:nvPr>
            <p:ph idx="1"/>
          </p:nvPr>
        </p:nvSpPr>
        <p:spPr/>
        <p:txBody>
          <a:bodyPr>
            <a:normAutofit/>
          </a:bodyPr>
          <a:lstStyle/>
          <a:p>
            <a:r>
              <a:rPr lang="en-US" sz="4551" dirty="0"/>
              <a:t>‘</a:t>
            </a:r>
            <a:r>
              <a:rPr lang="en-US" sz="4551" dirty="0" err="1"/>
              <a:t>Afwijkende</a:t>
            </a:r>
            <a:r>
              <a:rPr lang="en-US" sz="4551" dirty="0"/>
              <a:t>’ taal</a:t>
            </a:r>
          </a:p>
          <a:p>
            <a:pPr lvl="1"/>
            <a:r>
              <a:rPr lang="en-US" sz="3982" b="1" dirty="0" err="1"/>
              <a:t>Fouten</a:t>
            </a:r>
            <a:endParaRPr lang="en-US" sz="3982" b="1" dirty="0"/>
          </a:p>
          <a:p>
            <a:pPr lvl="1"/>
            <a:r>
              <a:rPr lang="en-US" sz="3982" dirty="0" err="1"/>
              <a:t>Tussentaal</a:t>
            </a:r>
            <a:endParaRPr lang="en-US" sz="3982" dirty="0"/>
          </a:p>
          <a:p>
            <a:pPr lvl="1"/>
            <a:r>
              <a:rPr lang="en-US" sz="3982" dirty="0"/>
              <a:t>Netspeak, </a:t>
            </a:r>
            <a:r>
              <a:rPr lang="en-US" sz="3982" dirty="0" err="1"/>
              <a:t>jongerentaal</a:t>
            </a:r>
            <a:endParaRPr lang="en-US" sz="3982" dirty="0"/>
          </a:p>
        </p:txBody>
      </p:sp>
    </p:spTree>
    <p:extLst>
      <p:ext uri="{BB962C8B-B14F-4D97-AF65-F5344CB8AC3E}">
        <p14:creationId xmlns:p14="http://schemas.microsoft.com/office/powerpoint/2010/main" val="769548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a:p>
        </p:txBody>
      </p:sp>
      <p:pic>
        <p:nvPicPr>
          <p:cNvPr id="1026" name="Picture 2" descr="Maai Mei Niet 2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8086"/>
            <a:ext cx="17338675" cy="97443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ociaal Lin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4939" y="208439"/>
            <a:ext cx="9293160" cy="9293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67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UGent LW">
      <a:dk1>
        <a:sysClr val="windowText" lastClr="000000"/>
      </a:dk1>
      <a:lt1>
        <a:sysClr val="window" lastClr="FFFFFF"/>
      </a:lt1>
      <a:dk2>
        <a:srgbClr val="1E64C8"/>
      </a:dk2>
      <a:lt2>
        <a:srgbClr val="E9F0FA"/>
      </a:lt2>
      <a:accent1>
        <a:srgbClr val="F1A42B"/>
      </a:accent1>
      <a:accent2>
        <a:srgbClr val="DAAD40"/>
      </a:accent2>
      <a:accent3>
        <a:srgbClr val="DEB655"/>
      </a:accent3>
      <a:accent4>
        <a:srgbClr val="E2BF6B"/>
      </a:accent4>
      <a:accent5>
        <a:srgbClr val="E6C880"/>
      </a:accent5>
      <a:accent6>
        <a:srgbClr val="EBD295"/>
      </a:accent6>
      <a:hlink>
        <a:srgbClr val="1E64C8"/>
      </a:hlink>
      <a:folHlink>
        <a:srgbClr val="1E64C8"/>
      </a:folHlink>
    </a:clrScheme>
    <a:fontScheme name="Universiteit Ge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0">
          <a:solidFill>
            <a:srgbClr val="1E64C8"/>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headEnd type="none"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342900" indent="-342900" algn="l">
          <a:lnSpc>
            <a:spcPct val="120000"/>
          </a:lnSpc>
          <a:buFont typeface="Arial" panose="020B0604020202020204" pitchFamily="34" charset="0"/>
          <a:buChar char="–"/>
          <a:defRPr sz="2500" smtClean="0"/>
        </a:defPPr>
      </a:lstStyle>
    </a:txDef>
  </a:objectDefaults>
  <a:extraClrSchemeLst/>
  <a:extLst>
    <a:ext uri="{05A4C25C-085E-4340-85A3-A5531E510DB2}">
      <thm15:themeFamily xmlns:thm15="http://schemas.microsoft.com/office/thememl/2012/main" name="PowerPoint_UGent_NL_LW.potx" id="{E4A895C4-6959-4A57-ACEA-10A90C257DBF}" vid="{E144A56D-5E17-41D0-ABA4-9520CC342A8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PowerPoint_UGent_NL_LW</Template>
  <TotalTime>1360</TotalTime>
  <Words>1997</Words>
  <Application>Microsoft Office PowerPoint</Application>
  <PresentationFormat>Custom</PresentationFormat>
  <Paragraphs>309</Paragraphs>
  <Slides>62</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Aharoni</vt:lpstr>
      <vt:lpstr>Arial</vt:lpstr>
      <vt:lpstr>Calibri</vt:lpstr>
      <vt:lpstr>Times New Roman</vt:lpstr>
      <vt:lpstr>Wingdings 3</vt:lpstr>
      <vt:lpstr>Kantoorthema</vt:lpstr>
      <vt:lpstr>PowerPoint Presentation</vt:lpstr>
      <vt:lpstr>taal en perceptie in online omgevingen</vt:lpstr>
      <vt:lpstr>PowerPoint Presentation</vt:lpstr>
      <vt:lpstr>PowerPoint Presentation</vt:lpstr>
      <vt:lpstr>Wat is het effect van FOUTEn, Tussentaal en netspeak in online omgevingen? </vt:lpstr>
      <vt:lpstr>overzicht</vt:lpstr>
      <vt:lpstr>DoEL binnen lessen nederlands</vt:lpstr>
      <vt:lpstr>Taal in online omgevingen</vt:lpstr>
      <vt:lpstr>PowerPoint Presentation</vt:lpstr>
      <vt:lpstr>PowerPoint Presentation</vt:lpstr>
      <vt:lpstr>PowerPoint Presentation</vt:lpstr>
      <vt:lpstr>PowerPoint Presentation</vt:lpstr>
      <vt:lpstr>PowerPoint Presentation</vt:lpstr>
      <vt:lpstr>De impact van fouten</vt:lpstr>
      <vt:lpstr>De impact van Fouten</vt:lpstr>
      <vt:lpstr>De impact van fouten</vt:lpstr>
      <vt:lpstr>Fouten in online omgevingen</vt:lpstr>
      <vt:lpstr>Fouten in online omgevingen</vt:lpstr>
      <vt:lpstr>Fouten in online omgevingen</vt:lpstr>
      <vt:lpstr>Taal in online omgevingen</vt:lpstr>
      <vt:lpstr>tussentaal </vt:lpstr>
      <vt:lpstr>PowerPoint Presentation</vt:lpstr>
      <vt:lpstr>Attitudes over tussentaal: gestigmatiseerde variëteit</vt:lpstr>
      <vt:lpstr>attitudes over tussentaal: positieve aspecten</vt:lpstr>
      <vt:lpstr>PowerPoint Presentation</vt:lpstr>
      <vt:lpstr>Tussentaal in online omgevingen</vt:lpstr>
      <vt:lpstr>Tussentaal in online omgevingen</vt:lpstr>
      <vt:lpstr>Tussentaal in online omgevingen</vt:lpstr>
      <vt:lpstr>NETSPEAK</vt:lpstr>
      <vt:lpstr>PowerPoint Presentation</vt:lpstr>
      <vt:lpstr>PowerPoint Presentation</vt:lpstr>
      <vt:lpstr>PowerPoint Presentation</vt:lpstr>
      <vt:lpstr>NETSPEAK in online omgevingen</vt:lpstr>
      <vt:lpstr>Wat is het effect van Tussentaal en netspeak in online omgevingen? </vt:lpstr>
      <vt:lpstr>PowerPoint Presentation</vt:lpstr>
      <vt:lpstr>PowerPoint Presentation</vt:lpstr>
      <vt:lpstr>CHV</vt:lpstr>
      <vt:lpstr>Conversational human voice</vt:lpstr>
      <vt:lpstr>De impact van fouten</vt:lpstr>
      <vt:lpstr>De impact van fouten in online contexten</vt:lpstr>
      <vt:lpstr>De impact van fouten in online contexten</vt:lpstr>
      <vt:lpstr>De impact van fouten in online contexten</vt:lpstr>
      <vt:lpstr>De impact van fouten in online contexten</vt:lpstr>
      <vt:lpstr>De impact van fouten in online contexten</vt:lpstr>
      <vt:lpstr>De impact van fouten in online contexten</vt:lpstr>
      <vt:lpstr>De impact van fouten in online contexten</vt:lpstr>
      <vt:lpstr>De impact van fouten in online contexten</vt:lpstr>
      <vt:lpstr>Taal in online omgevingen</vt:lpstr>
      <vt:lpstr>Taal in online omgevingen</vt:lpstr>
      <vt:lpstr>methodologie </vt:lpstr>
      <vt:lpstr>Resultaten – geloofwaardigheid en nut</vt:lpstr>
      <vt:lpstr>Resultaten – geloofwaardigheid en nut</vt:lpstr>
      <vt:lpstr>De impact van tussentaal in online contexten</vt:lpstr>
      <vt:lpstr>De impact van tussentaal in online contexten</vt:lpstr>
      <vt:lpstr>De impact van netspeak in online contexten</vt:lpstr>
      <vt:lpstr>De impact van netspeak in online contexten</vt:lpstr>
      <vt:lpstr>Hoe zit het met antwoorden van bedrijven? </vt:lpstr>
      <vt:lpstr>Hoe zit het met antwoorden van bedrijven? </vt:lpstr>
      <vt:lpstr>Hoe zit het met antwoorden van bedrijven? </vt:lpstr>
      <vt:lpstr>CONCLUSIES Impact van TUSSENTAAL en netspeak</vt:lpstr>
      <vt:lpstr>CONCLUSIES Impact van TUSSENTAAL en netspeak</vt:lpstr>
      <vt:lpstr>Vragen en suggesties</vt:lpstr>
    </vt:vector>
  </TitlesOfParts>
  <Manager/>
  <Company>UGent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reviewer 1</dc:creator>
  <cp:keywords/>
  <dc:description/>
  <cp:lastModifiedBy>Bernard De Clerck</cp:lastModifiedBy>
  <cp:revision>35</cp:revision>
  <dcterms:created xsi:type="dcterms:W3CDTF">2022-05-02T14:22:44Z</dcterms:created>
  <dcterms:modified xsi:type="dcterms:W3CDTF">2022-05-06T14:19:23Z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icensed to">
    <vt:lpwstr>Ghent University</vt:lpwstr>
  </property>
  <property fmtid="{D5CDD505-2E9C-101B-9397-08002B2CF9AE}" pid="3" name="Version">
    <vt:lpwstr>1.1</vt:lpwstr>
  </property>
  <property fmtid="{D5CDD505-2E9C-101B-9397-08002B2CF9AE}" pid="4" name="Date">
    <vt:filetime>2019-05-23T22:00:00Z</vt:filetime>
  </property>
  <property fmtid="{D5CDD505-2E9C-101B-9397-08002B2CF9AE}" pid="5" name="Build">
    <vt:lpwstr>20</vt:lpwstr>
  </property>
</Properties>
</file>