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9" r:id="rId2"/>
    <p:sldId id="256" r:id="rId3"/>
    <p:sldId id="260" r:id="rId4"/>
    <p:sldId id="265" r:id="rId5"/>
    <p:sldId id="270" r:id="rId6"/>
    <p:sldId id="290" r:id="rId7"/>
    <p:sldId id="269" r:id="rId8"/>
    <p:sldId id="296" r:id="rId9"/>
    <p:sldId id="308" r:id="rId10"/>
    <p:sldId id="300" r:id="rId11"/>
    <p:sldId id="301" r:id="rId12"/>
    <p:sldId id="297" r:id="rId13"/>
    <p:sldId id="303" r:id="rId14"/>
    <p:sldId id="302" r:id="rId15"/>
    <p:sldId id="277" r:id="rId16"/>
    <p:sldId id="283" r:id="rId17"/>
    <p:sldId id="304" r:id="rId18"/>
    <p:sldId id="284" r:id="rId19"/>
    <p:sldId id="289" r:id="rId20"/>
    <p:sldId id="306" r:id="rId21"/>
    <p:sldId id="298" r:id="rId22"/>
    <p:sldId id="299" r:id="rId23"/>
    <p:sldId id="305" r:id="rId24"/>
    <p:sldId id="287" r:id="rId25"/>
    <p:sldId id="288" r:id="rId26"/>
    <p:sldId id="282" r:id="rId27"/>
    <p:sldId id="281" r:id="rId28"/>
    <p:sldId id="291" r:id="rId29"/>
    <p:sldId id="292" r:id="rId30"/>
    <p:sldId id="285" r:id="rId31"/>
    <p:sldId id="286" r:id="rId32"/>
    <p:sldId id="264" r:id="rId33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 Moors" initials="AM" lastIdx="2" clrIdx="0">
    <p:extLst>
      <p:ext uri="{19B8F6BF-5375-455C-9EA6-DF929625EA0E}">
        <p15:presenceInfo xmlns:p15="http://schemas.microsoft.com/office/powerpoint/2012/main" userId="S::An.Moors@UGent.be::338b0231-54a6-44fb-b717-e6bfb9dc3f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2431" autoAdjust="0"/>
  </p:normalViewPr>
  <p:slideViewPr>
    <p:cSldViewPr snapToGrid="0" showGuides="1">
      <p:cViewPr varScale="1">
        <p:scale>
          <a:sx n="53" d="100"/>
          <a:sy n="53" d="100"/>
        </p:scale>
        <p:origin x="1872" y="72"/>
      </p:cViewPr>
      <p:guideLst>
        <p:guide orient="horz" pos="3072"/>
        <p:guide pos="5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i="0" dirty="0">
              <a:solidFill>
                <a:srgbClr val="333333"/>
              </a:solidFill>
              <a:effectLst/>
              <a:latin typeface="PannoTextLight"/>
            </a:endParaRPr>
          </a:p>
          <a:p>
            <a:endParaRPr lang="nl-NL" b="0" i="0" dirty="0">
              <a:solidFill>
                <a:srgbClr val="333333"/>
              </a:solidFill>
              <a:effectLst/>
              <a:latin typeface="PannoTextLight"/>
            </a:endParaRPr>
          </a:p>
          <a:p>
            <a:endParaRPr lang="nl-NL" b="0" i="0" dirty="0">
              <a:solidFill>
                <a:srgbClr val="1E64C8"/>
              </a:solidFill>
              <a:effectLst/>
              <a:latin typeface="PannoTextLigh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918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26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832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413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81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84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18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58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56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69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" indent="0">
              <a:buNone/>
            </a:pPr>
            <a:endParaRPr lang="nl-NL" sz="12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7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i="0" dirty="0">
              <a:solidFill>
                <a:srgbClr val="333333"/>
              </a:solidFill>
              <a:effectLst/>
              <a:latin typeface="PannoTextLigh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922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867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5F691-266B-9C5E-2DFA-B8E3082B1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4FF6F2-D7B8-A90E-D5FC-77959FEE6D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2E28F2-AAE3-5464-C4DB-B5F34E87D6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C1D3C-C761-0A4F-A17E-776337ECC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55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C8053-B49A-06BC-7DF7-9370D17E8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469CA9C2-D691-CE11-516C-2387CA21E8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0FFA4A2E-CACB-862B-7E9B-B2A1EF90DE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0738D72-B0DF-95A9-C30C-1192BF4267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4894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061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655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170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4473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618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339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28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615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815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4070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182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b="0" i="0" dirty="0">
              <a:solidFill>
                <a:srgbClr val="202020"/>
              </a:solidFill>
              <a:effectLst/>
              <a:latin typeface="PannoTextLigh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539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49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970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" indent="0">
              <a:buNone/>
            </a:pPr>
            <a:endParaRPr lang="nl-NL" sz="1200" b="0" i="0" dirty="0">
              <a:solidFill>
                <a:srgbClr val="202020"/>
              </a:solidFill>
              <a:effectLst/>
              <a:latin typeface="UGent Panno Text" panose="02000506040000040003" pitchFamily="2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76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156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3003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9A0A48-EDB1-4AFE-B1B7-10CE2A4164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3003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02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25-4-2024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125481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291074" y="270000"/>
            <a:ext cx="15183366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 dirty="0"/>
              <a:t>tweede niveau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 marL="85725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 marL="85725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 marL="85725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 marL="85725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25/04/2024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25/04/2024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25/04/2024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25-4-2024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25-4-2024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5464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25-4-2024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723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25/04/2024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ent.be/nl/onderzoek/financiering/bof/basisfinanciering/overzicht.ht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bof@ugent.be" TargetMode="External"/><Relationship Id="rId4" Type="http://schemas.openxmlformats.org/officeDocument/2006/relationships/hyperlink" Target="https://www.ugent.be/nl/onderzoek/financiering/bof/basisfinanciering/faq.ht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41FE1-1EDE-0ED7-FC6E-D0A32A32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Welke 3 onderzoeksactiviteiten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moet men aantonen om de Basisfinanciering te ontvangen?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8BA2-FCE7-60E3-F80B-86EA240CB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71575"/>
            <a:endParaRPr lang="nl-NL" dirty="0">
              <a:latin typeface="UGent Panno Text" panose="02000506040000040003" pitchFamily="2" charset="0"/>
            </a:endParaRPr>
          </a:p>
          <a:p>
            <a:pPr marL="1171575"/>
            <a:r>
              <a:rPr lang="nl-NL" sz="5200" dirty="0">
                <a:latin typeface="UGent Panno Text" panose="02000506040000040003" pitchFamily="2" charset="0"/>
              </a:rPr>
              <a:t>zowel projecten als mandaten komen in aanmerking </a:t>
            </a:r>
          </a:p>
          <a:p>
            <a:pPr marL="1171575"/>
            <a:r>
              <a:rPr lang="nl-NL" sz="5200" dirty="0">
                <a:latin typeface="UGent Panno Text" panose="02000506040000040003" pitchFamily="2" charset="0"/>
              </a:rPr>
              <a:t>voor </a:t>
            </a:r>
            <a:r>
              <a:rPr lang="nl-NL" sz="5200" b="1" dirty="0">
                <a:latin typeface="UGent Panno Text" panose="02000506040000040003" pitchFamily="2" charset="0"/>
              </a:rPr>
              <a:t>projecten</a:t>
            </a:r>
            <a:r>
              <a:rPr lang="nl-NL" sz="5200" dirty="0">
                <a:latin typeface="UGent Panno Text" panose="02000506040000040003" pitchFamily="2" charset="0"/>
              </a:rPr>
              <a:t> omvat de financiering minstens 30.000€/jaar (mag combinatie van meerdere projecten zijn) + zowel promotoren/promotor-woordvoerder/PI als copromotoren + budgethouder</a:t>
            </a:r>
          </a:p>
          <a:p>
            <a:pPr marL="1171575"/>
            <a:r>
              <a:rPr lang="nl-NL" sz="5200" b="1" dirty="0">
                <a:latin typeface="UGent Panno Text" panose="02000506040000040003" pitchFamily="2" charset="0"/>
              </a:rPr>
              <a:t>mandaten</a:t>
            </a:r>
            <a:r>
              <a:rPr lang="nl-NL" sz="5200" dirty="0">
                <a:latin typeface="UGent Panno Text" panose="02000506040000040003" pitchFamily="2" charset="0"/>
              </a:rPr>
              <a:t> (doctoraatsmandaat, postdoc mandaat) omvatten een looptijd van minstens 3 jaar + </a:t>
            </a:r>
            <a:r>
              <a:rPr lang="nl-NL" sz="5200" u="sng" dirty="0">
                <a:latin typeface="UGent Panno Text" panose="02000506040000040003" pitchFamily="2" charset="0"/>
              </a:rPr>
              <a:t>enkel</a:t>
            </a:r>
            <a:r>
              <a:rPr lang="nl-NL" sz="5200" dirty="0">
                <a:latin typeface="UGent Panno Text" panose="02000506040000040003" pitchFamily="2" charset="0"/>
              </a:rPr>
              <a:t> promotoren/promotor-woordvoerder/PI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1927F-3D39-E1AB-56DA-8E7EA0FB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57904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8004-A0BF-84FC-EDA3-E9F33A3DF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Welke 3 onderzoeksactiviteiten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moet men aantonen om de Basisfinanciering te ontvangen?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0F0F3-667B-3285-785C-779D2CAEC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5725" indent="0">
              <a:buNone/>
            </a:pPr>
            <a:endParaRPr lang="nl-BE" sz="5600" dirty="0">
              <a:effectLst/>
              <a:latin typeface="UGent Panno Text" panose="02000506040000040003" pitchFamily="2" charset="0"/>
              <a:ea typeface="Times New Roman" panose="02020603050405020304" pitchFamily="18" charset="0"/>
            </a:endParaRPr>
          </a:p>
          <a:p>
            <a:pPr marL="85725" indent="0">
              <a:buNone/>
            </a:pPr>
            <a:r>
              <a:rPr lang="nl-BE" sz="5600" dirty="0">
                <a:effectLst/>
                <a:latin typeface="UGent Panno Text" panose="02000506040000040003" pitchFamily="2" charset="0"/>
                <a:ea typeface="Times New Roman" panose="02020603050405020304" pitchFamily="18" charset="0"/>
              </a:rPr>
              <a:t>De externe onderzoeksfinanciering is</a:t>
            </a:r>
            <a:endParaRPr lang="en-US" sz="5600" dirty="0">
              <a:effectLst/>
              <a:latin typeface="UGent Panno Text" panose="02000506040000040003" pitchFamily="2" charset="0"/>
              <a:ea typeface="Times New Roman" panose="02020603050405020304" pitchFamily="18" charset="0"/>
            </a:endParaRPr>
          </a:p>
          <a:p>
            <a:pPr marL="1171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sz="56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hetzij </a:t>
            </a:r>
            <a:r>
              <a:rPr lang="nl-NL" sz="5600" b="1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toegekend</a:t>
            </a:r>
            <a:r>
              <a:rPr lang="nl-NL" sz="56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waarbij de </a:t>
            </a:r>
            <a:r>
              <a:rPr lang="nl-NL" sz="5600" b="1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einddatum</a:t>
            </a:r>
            <a:r>
              <a:rPr lang="nl-NL" sz="56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van de looptijd van de onderzoeksfinanciering ten vroegste 1 januari van het jaar n-3 is, met n het jaar waarvoor de Basisfinanciering wordt aangevraagd (voor Basisfinanciering 2024 is dit dus 1 januari 2021)</a:t>
            </a:r>
          </a:p>
          <a:p>
            <a:pPr marL="1171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sz="56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hetzij </a:t>
            </a:r>
            <a:r>
              <a:rPr lang="nl-NL" sz="5600" b="1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aangevraagd</a:t>
            </a:r>
            <a:r>
              <a:rPr lang="nl-NL" sz="56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waarbij de (uiterste) </a:t>
            </a:r>
            <a:r>
              <a:rPr lang="nl-NL" sz="5600" b="1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datum voor indiening </a:t>
            </a:r>
            <a:r>
              <a:rPr lang="nl-NL" sz="56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van de onderzoeksfinanciering ten vroegste 1 januari van het jaar n-3 is, met n het jaar waarvoor de Basisfinanciering wordt aangevraagd</a:t>
            </a:r>
            <a:endParaRPr lang="en-US" sz="5600" dirty="0">
              <a:effectLst/>
              <a:latin typeface="UGent Panno Text" panose="0200050604000004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1024B-997B-46B4-C824-ADAD38BE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137456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790F-99A8-4A40-3C91-6EC9D24F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6"/>
            <a:ext cx="15705282" cy="1419820"/>
          </a:xfrm>
        </p:spPr>
        <p:txBody>
          <a:bodyPr/>
          <a:lstStyle/>
          <a:p>
            <a:r>
              <a:rPr lang="nl-NL" sz="4800" b="1" dirty="0">
                <a:solidFill>
                  <a:schemeClr val="tx1"/>
                </a:solidFill>
                <a:latin typeface="PannoTextLight"/>
              </a:rPr>
              <a:t>Welke 3 onderzoeksactiviteiten </a:t>
            </a:r>
            <a:r>
              <a:rPr lang="nl-NL" sz="4800" dirty="0">
                <a:solidFill>
                  <a:schemeClr val="tx1"/>
                </a:solidFill>
                <a:latin typeface="PannoTextLight"/>
              </a:rPr>
              <a:t>moet men aantonen om de Basisfinanciering te ontvangen? </a:t>
            </a:r>
            <a:br>
              <a:rPr lang="nl-NL" sz="4800" dirty="0">
                <a:solidFill>
                  <a:schemeClr val="tx1"/>
                </a:solidFill>
                <a:latin typeface="PannoTextLight"/>
              </a:rPr>
            </a:br>
            <a:br>
              <a:rPr lang="nl-NL" dirty="0">
                <a:solidFill>
                  <a:schemeClr val="tx1"/>
                </a:solidFill>
              </a:rPr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D3161-2796-8135-0F7A-16DB50F0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934" y="1224642"/>
            <a:ext cx="15525466" cy="7151915"/>
          </a:xfrm>
        </p:spPr>
        <p:txBody>
          <a:bodyPr>
            <a:normAutofit fontScale="92500" lnSpcReduction="20000"/>
          </a:bodyPr>
          <a:lstStyle/>
          <a:p>
            <a:pPr marL="719138" lvl="1" indent="0">
              <a:buNone/>
            </a:pPr>
            <a:endParaRPr lang="nl-NL" sz="5200" b="1" dirty="0">
              <a:latin typeface="UGent Panno Text" panose="02000506040000040003" pitchFamily="2" charset="0"/>
            </a:endParaRPr>
          </a:p>
          <a:p>
            <a:pPr marL="719138" lvl="1" indent="0">
              <a:buNone/>
            </a:pPr>
            <a:r>
              <a:rPr lang="nl-NL" sz="5200" b="1" dirty="0">
                <a:latin typeface="UGent Panno Text" panose="02000506040000040003" pitchFamily="2" charset="0"/>
              </a:rPr>
              <a:t>2. Publicatie (afgelopen 3 jaar) </a:t>
            </a:r>
          </a:p>
          <a:p>
            <a:pPr lvl="1"/>
            <a:r>
              <a:rPr lang="nl-NL" sz="5200" dirty="0">
                <a:latin typeface="UGent Panno Text" panose="02000506040000040003" pitchFamily="2" charset="0"/>
              </a:rPr>
              <a:t>er is minstens 1 wetenschappelijke publicatie gepubliceerd met het ZAP-lid als auteur of </a:t>
            </a:r>
            <a:r>
              <a:rPr lang="nl-NL" sz="5200" dirty="0" err="1">
                <a:latin typeface="UGent Panno Text" panose="02000506040000040003" pitchFamily="2" charset="0"/>
              </a:rPr>
              <a:t>co-auteur</a:t>
            </a:r>
            <a:r>
              <a:rPr lang="nl-NL" sz="5200" dirty="0">
                <a:latin typeface="UGent Panno Text" panose="02000506040000040003" pitchFamily="2" charset="0"/>
              </a:rPr>
              <a:t> of editor</a:t>
            </a:r>
          </a:p>
          <a:p>
            <a:pPr lvl="1"/>
            <a:r>
              <a:rPr lang="nl-NL" sz="5200" dirty="0">
                <a:latin typeface="UGent Panno Text" panose="02000506040000040003" pitchFamily="2" charset="0"/>
              </a:rPr>
              <a:t>publicatie (effectief/ in </a:t>
            </a:r>
            <a:r>
              <a:rPr lang="nl-NL" sz="5200" dirty="0" err="1">
                <a:latin typeface="UGent Panno Text" panose="02000506040000040003" pitchFamily="2" charset="0"/>
              </a:rPr>
              <a:t>press</a:t>
            </a:r>
            <a:r>
              <a:rPr lang="nl-NL" sz="5200" dirty="0">
                <a:latin typeface="UGent Panno Text" panose="02000506040000040003" pitchFamily="2" charset="0"/>
              </a:rPr>
              <a:t>) is opgeladen in Biblio</a:t>
            </a:r>
          </a:p>
          <a:p>
            <a:pPr lvl="1"/>
            <a:r>
              <a:rPr lang="nl-NL" sz="5200" dirty="0">
                <a:latin typeface="UGent Panno Text" panose="02000506040000040003" pitchFamily="2" charset="0"/>
              </a:rPr>
              <a:t>octrooien ook mogelijk</a:t>
            </a:r>
          </a:p>
          <a:p>
            <a:pPr lvl="1"/>
            <a:r>
              <a:rPr lang="nl-NL" sz="5200" dirty="0">
                <a:latin typeface="UGent Panno Text" panose="02000506040000040003" pitchFamily="2" charset="0"/>
              </a:rPr>
              <a:t>publicatiejaar ten vroegste het jaar n-3, met n het jaar waarvoor de Basisfinanciering wordt aangevraagd (dus voor Basisfinanciering 2024 is dat 2021)</a:t>
            </a:r>
          </a:p>
          <a:p>
            <a:pPr lvl="1"/>
            <a:endParaRPr lang="nl-NL" sz="5200" dirty="0">
              <a:latin typeface="UGent Panno Text" panose="02000506040000040003" pitchFamily="2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nl-NL" sz="8000" dirty="0">
              <a:latin typeface="UGent Panno Text" panose="02000506040000040003" pitchFamily="2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nl-NL" sz="8000" dirty="0">
              <a:latin typeface="UGent Panno Text" panose="02000506040000040003" pitchFamily="2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nl-NL" sz="8000" dirty="0">
              <a:latin typeface="UGent Panno Text" panose="02000506040000040003" pitchFamily="2" charset="0"/>
            </a:endParaRPr>
          </a:p>
          <a:p>
            <a:pPr marL="719138" lvl="1" indent="0">
              <a:buNone/>
            </a:pPr>
            <a:endParaRPr lang="nl-NL" sz="8000" dirty="0">
              <a:latin typeface="UGent Panno Text" panose="02000506040000040003" pitchFamily="2" charset="0"/>
            </a:endParaRPr>
          </a:p>
          <a:p>
            <a:pPr lvl="1"/>
            <a:endParaRPr lang="nl-NL" sz="8000" dirty="0">
              <a:latin typeface="UGent Panno Text" panose="02000506040000040003" pitchFamily="2" charset="0"/>
            </a:endParaRPr>
          </a:p>
          <a:p>
            <a:pPr marL="719138" lvl="1" indent="0">
              <a:buNone/>
            </a:pPr>
            <a:endParaRPr lang="nl-NL" sz="8000" dirty="0">
              <a:latin typeface="UGent Panno Text" panose="02000506040000040003" pitchFamily="2" charset="0"/>
            </a:endParaRPr>
          </a:p>
          <a:p>
            <a:pPr marL="719138" lvl="1" indent="0">
              <a:buNone/>
            </a:pPr>
            <a:endParaRPr lang="nl-NL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51299D-9AA6-5C86-AE5A-4E40632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339168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860D-32BE-0306-3A22-A985B8FA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Welke 3 onderzoeksactiviteiten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moet men aantonen om de Basisfinanciering te ontvangen?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1F043-A25D-9785-0213-70C89E29B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5725" indent="0">
              <a:buNone/>
            </a:pPr>
            <a:endParaRPr lang="nl-BE" sz="4800" dirty="0">
              <a:effectLst/>
              <a:latin typeface="UGent Panno Text" panose="02000506040000040003" pitchFamily="2" charset="0"/>
              <a:ea typeface="Times New Roman" panose="02020603050405020304" pitchFamily="18" charset="0"/>
            </a:endParaRPr>
          </a:p>
          <a:p>
            <a:pPr marL="85725" indent="0">
              <a:buNone/>
            </a:pPr>
            <a:r>
              <a:rPr lang="nl-BE" sz="5200" dirty="0">
                <a:effectLst/>
                <a:latin typeface="UGent Panno Text" panose="02000506040000040003" pitchFamily="2" charset="0"/>
                <a:ea typeface="Times New Roman" panose="02020603050405020304" pitchFamily="18" charset="0"/>
              </a:rPr>
              <a:t>Volgende publicatietypes komen in aanmerking:</a:t>
            </a:r>
            <a:endParaRPr lang="en-US" sz="5200" dirty="0">
              <a:effectLst/>
              <a:latin typeface="UGent Panno Text" panose="02000506040000040003" pitchFamily="2" charset="0"/>
              <a:ea typeface="Times New Roman" panose="02020603050405020304" pitchFamily="18" charset="0"/>
            </a:endParaRPr>
          </a:p>
          <a:p>
            <a:pPr marL="1336675" lvl="0" indent="-685800">
              <a:buFont typeface="Wingdings" panose="05000000000000000000" pitchFamily="2" charset="2"/>
              <a:buChar char="à"/>
            </a:pPr>
            <a:r>
              <a:rPr lang="nl-NL" sz="5200" dirty="0"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nl-NL" sz="52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rtikels in ruim verspreide wetenschappelijke tijdschriften met peer-review (Biblio categorie A1, A2 incl. VABB)</a:t>
            </a:r>
          </a:p>
          <a:p>
            <a:pPr marL="1336675" lvl="0" indent="-685800">
              <a:buFont typeface="Wingdings" panose="05000000000000000000" pitchFamily="2" charset="2"/>
              <a:buChar char="à"/>
            </a:pPr>
            <a:r>
              <a:rPr lang="nl-NL" sz="5200" dirty="0"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nl-NL" sz="52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oeken of hoofdstukken in boeken (Biblio categorie B1, B2, B3, incl. VABB)</a:t>
            </a:r>
            <a:endParaRPr lang="en-US" sz="5200" dirty="0">
              <a:effectLst/>
              <a:latin typeface="UGent Panno Text" panose="0200050604000004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6675" lvl="0" indent="-685800">
              <a:buFont typeface="Wingdings" panose="05000000000000000000" pitchFamily="2" charset="2"/>
              <a:buChar char="à"/>
            </a:pPr>
            <a:r>
              <a:rPr lang="nl-NL" sz="5200" dirty="0"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nl-NL" sz="52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rtikels (met uitsluiting van abstracts) in </a:t>
            </a:r>
            <a:r>
              <a:rPr lang="nl-NL" sz="5200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proceedings</a:t>
            </a:r>
            <a:r>
              <a:rPr lang="nl-NL" sz="52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van wetenschappelijke congressen (Biblio categorie C1, P1)</a:t>
            </a:r>
          </a:p>
          <a:p>
            <a:pPr marL="1336675" lvl="0" indent="-685800">
              <a:buFont typeface="Wingdings" panose="05000000000000000000" pitchFamily="2" charset="2"/>
              <a:buChar char="à"/>
            </a:pPr>
            <a:r>
              <a:rPr lang="nl-NL" sz="5200" dirty="0"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sz="52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ctrooien</a:t>
            </a:r>
            <a:endParaRPr lang="en-US" sz="5200" dirty="0">
              <a:effectLst/>
              <a:latin typeface="UGent Panno Text" panose="0200050604000004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2F025-48BD-0E2B-4DD8-90E9DB2B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92818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89FAD-7018-7029-7B91-769BB6C33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Welke 3 onderzoeksactiviteiten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moet men aantonen om de Basisfinanciering te ontvangen?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88646-2CFC-DC7B-B9AD-FC8623371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5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3. Doctoraat (afgelopen 3 jaar)</a:t>
            </a: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promotor of mede-promotor van minstens één doctoraat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hetzij in voorbereiding aan de UGent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nl-NL" sz="5200" dirty="0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 </a:t>
            </a:r>
            <a:r>
              <a:rPr kumimoji="0" lang="nl-NL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hetzij met succes verdedigd aan de UGent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hetzij met succes verdedigd aan een andere instelling</a:t>
            </a:r>
          </a:p>
          <a:p>
            <a:pPr lvl="1">
              <a:defRPr/>
            </a:pPr>
            <a:r>
              <a:rPr lang="nl-NL" sz="5200" dirty="0">
                <a:solidFill>
                  <a:prstClr val="black"/>
                </a:solidFill>
                <a:latin typeface="UGent Panno Text" panose="02000506040000040003" pitchFamily="2" charset="0"/>
              </a:rPr>
              <a:t>Ingeschreven in een academiejaar dat ten vroegste start op 1 oktober n-4, met n het jaar waarvoor de Basisfinanciering (dus 1 oktober 2020 voor Basisfinanciering 2024) 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0C2B2-81E4-3D4C-5435-2D163DC92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782485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Hoe Basisfinanciering aanvragen?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15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02766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790F-99A8-4A40-3C91-6EC9D24F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1153513"/>
          </a:xfrm>
        </p:spPr>
        <p:txBody>
          <a:bodyPr/>
          <a:lstStyle/>
          <a:p>
            <a:r>
              <a:rPr lang="nl-NL" sz="6600" dirty="0">
                <a:solidFill>
                  <a:schemeClr val="tx1"/>
                </a:solidFill>
                <a:latin typeface="PannoTextLight"/>
              </a:rPr>
              <a:t>Hoe Basisfinanciering aanvragen?</a:t>
            </a:r>
            <a:br>
              <a:rPr lang="nl-NL" sz="6600" dirty="0">
                <a:latin typeface="PannoTextLight"/>
              </a:rPr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D3161-2796-8135-0F7A-16DB50F0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85998"/>
            <a:ext cx="15699575" cy="6528362"/>
          </a:xfrm>
        </p:spPr>
        <p:txBody>
          <a:bodyPr>
            <a:noAutofit/>
          </a:bodyPr>
          <a:lstStyle/>
          <a:p>
            <a:r>
              <a:rPr lang="nl-NL" dirty="0">
                <a:latin typeface="UGent Panno Text" panose="02000506040000040003" pitchFamily="2" charset="0"/>
              </a:rPr>
              <a:t>via GISMO (applicatie operationeel vanaf eind juni 2024) </a:t>
            </a:r>
          </a:p>
          <a:p>
            <a:r>
              <a:rPr lang="nl-NL" dirty="0">
                <a:latin typeface="UGent Panno Text" panose="02000506040000040003" pitchFamily="2" charset="0"/>
              </a:rPr>
              <a:t>ZAP-doelgroep wordt per mail uitgenodigd om aanvraag in te dienen</a:t>
            </a:r>
          </a:p>
          <a:p>
            <a:r>
              <a:rPr lang="nl-NL" dirty="0">
                <a:latin typeface="UGent Panno Text" panose="02000506040000040003" pitchFamily="2" charset="0"/>
              </a:rPr>
              <a:t>korte aanvraag met basisinfo nodig voor FRIS (tip: titel mag zeer algemeen zijn, bv. vakgebied)</a:t>
            </a:r>
          </a:p>
          <a:p>
            <a:r>
              <a:rPr lang="nl-NL" dirty="0">
                <a:latin typeface="UGent Panno Text" panose="02000506040000040003" pitchFamily="2" charset="0"/>
              </a:rPr>
              <a:t>ZAP-leden moeten zelf aantonen dat ze voldoen aan de 3 criteria van onderzoeksactiviteit, maar ondersteund door OASIS en Biblio </a:t>
            </a:r>
            <a:r>
              <a:rPr lang="nl-NL" dirty="0">
                <a:latin typeface="UGent Panno Text" panose="02000506040000040003" pitchFamily="2" charset="0"/>
                <a:sym typeface="Wingdings" panose="05000000000000000000" pitchFamily="2" charset="2"/>
              </a:rPr>
              <a:t> automatische invulling door GISMO waar mogelijk</a:t>
            </a:r>
            <a:endParaRPr lang="nl-NL" dirty="0">
              <a:latin typeface="UGent Panno Text" panose="02000506040000040003" pitchFamily="2" charset="0"/>
            </a:endParaRPr>
          </a:p>
          <a:p>
            <a:endParaRPr lang="nl-NL" sz="3600" dirty="0">
              <a:latin typeface="UGent Panno Text" panose="02000506040000040003" pitchFamily="2" charset="0"/>
            </a:endParaRPr>
          </a:p>
          <a:p>
            <a:endParaRPr lang="nl-NL" sz="36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51299D-9AA6-5C86-AE5A-4E40632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98129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78B6A-8696-ABF3-C9F2-51B2EA3A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Hoe Basisfinanciering aanvragen?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C0AF5-47EE-A050-82B2-CF5A49A1F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looptijd Basisfinanciering is afhankelijk van ZAP – aanstelling </a:t>
            </a:r>
          </a:p>
          <a:p>
            <a:pPr marL="85725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	 minimum 1 jaar – maximum 4 jaar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 aanvraagrondes per jaar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aanvragen kunnen ingediend worden tot 31 december van het jaar waarvoor de Basisfinanciering wordt aangevraagd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717D7-675C-EAF8-FB1B-0AC623F7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161575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Hoeveel bedraagt de Basisfinanciering?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18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61909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790F-99A8-4A40-3C91-6EC9D24F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1897491"/>
          </a:xfrm>
        </p:spPr>
        <p:txBody>
          <a:bodyPr/>
          <a:lstStyle/>
          <a:p>
            <a:r>
              <a:rPr lang="nl-NL" sz="6000" dirty="0">
                <a:solidFill>
                  <a:schemeClr val="tx1"/>
                </a:solidFill>
                <a:latin typeface="PannoTextLight"/>
              </a:rPr>
              <a:t>Hoeveel bedraagt de Basisfinanciering?</a:t>
            </a:r>
            <a:br>
              <a:rPr lang="nl-NL" sz="6600" dirty="0">
                <a:solidFill>
                  <a:schemeClr val="tx1"/>
                </a:solidFill>
                <a:latin typeface="PannoTextLight"/>
              </a:rPr>
            </a:br>
            <a:br>
              <a:rPr lang="nl-NL" sz="4000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D3161-2796-8135-0F7A-16DB50F0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042988"/>
            <a:ext cx="15699575" cy="7100888"/>
          </a:xfrm>
        </p:spPr>
        <p:txBody>
          <a:bodyPr>
            <a:noAutofit/>
          </a:bodyPr>
          <a:lstStyle/>
          <a:p>
            <a:r>
              <a:rPr lang="nl-NL" sz="4400" dirty="0">
                <a:latin typeface="UGent Panno Text" panose="02000506040000040003" pitchFamily="2" charset="0"/>
              </a:rPr>
              <a:t>Uitgangspunt: 2 ZAP-leden -&gt; budget voor 1 doctoraatsbursaal</a:t>
            </a:r>
          </a:p>
          <a:p>
            <a:r>
              <a:rPr lang="nl-NL" sz="4400" dirty="0">
                <a:latin typeface="UGent Panno Text" panose="02000506040000040003" pitchFamily="2" charset="0"/>
              </a:rPr>
              <a:t>Bedragen vastgelegd voor de volgende jaren:</a:t>
            </a:r>
          </a:p>
          <a:p>
            <a:pPr marL="628650" indent="0">
              <a:buNone/>
            </a:pPr>
            <a:r>
              <a:rPr lang="nl-NL" sz="4400" dirty="0">
                <a:latin typeface="UGent Panno Text" panose="02000506040000040003" pitchFamily="2" charset="0"/>
              </a:rPr>
              <a:t>2024: €29,000</a:t>
            </a:r>
          </a:p>
          <a:p>
            <a:pPr marL="628650" indent="0">
              <a:buNone/>
            </a:pPr>
            <a:r>
              <a:rPr lang="nl-NL" sz="4400" dirty="0">
                <a:latin typeface="UGent Panno Text" panose="02000506040000040003" pitchFamily="2" charset="0"/>
              </a:rPr>
              <a:t>2025: €29,750</a:t>
            </a:r>
          </a:p>
          <a:p>
            <a:pPr marL="628650" indent="0">
              <a:buNone/>
            </a:pPr>
            <a:r>
              <a:rPr lang="nl-NL" sz="4400" dirty="0">
                <a:latin typeface="UGent Panno Text" panose="02000506040000040003" pitchFamily="2" charset="0"/>
              </a:rPr>
              <a:t>2026: €30,250</a:t>
            </a:r>
          </a:p>
          <a:p>
            <a:pPr marL="628650" indent="0">
              <a:buNone/>
            </a:pPr>
            <a:r>
              <a:rPr lang="nl-NL" sz="4400" dirty="0">
                <a:latin typeface="UGent Panno Text" panose="02000506040000040003" pitchFamily="2" charset="0"/>
              </a:rPr>
              <a:t>2027: €31,000</a:t>
            </a:r>
          </a:p>
          <a:p>
            <a:pPr marL="628650" indent="0">
              <a:buNone/>
            </a:pPr>
            <a:r>
              <a:rPr lang="nl-NL" sz="4400" dirty="0">
                <a:latin typeface="UGent Panno Text" panose="02000506040000040003" pitchFamily="2" charset="0"/>
              </a:rPr>
              <a:t>2028: €31,750</a:t>
            </a:r>
          </a:p>
          <a:p>
            <a:r>
              <a:rPr lang="nl-NL" sz="4400" dirty="0">
                <a:latin typeface="UGent Panno Text" panose="02000506040000040003" pitchFamily="2" charset="0"/>
              </a:rPr>
              <a:t>Periode Basisfinanciering afhankelijk van ZAP-aanstelling (1 tot 4 jaar) maar het budget is 1 jaar extra beschikbaar in SAP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51299D-9AA6-5C86-AE5A-4E40632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7725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BOF Basisfinanciering</a:t>
            </a: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Voorjaar 2024</a:t>
            </a:r>
          </a:p>
        </p:txBody>
      </p:sp>
      <p:sp>
        <p:nvSpPr>
          <p:cNvPr id="6" name="Text Placeholder Organsation L1/L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err="1"/>
              <a:t>diRECTIE</a:t>
            </a:r>
            <a:r>
              <a:rPr lang="nl-BE" dirty="0"/>
              <a:t> ONDERZOEK</a:t>
            </a:r>
          </a:p>
          <a:p>
            <a:pPr lvl="1"/>
            <a:r>
              <a:rPr lang="nl-BE" dirty="0"/>
              <a:t>afdeling ONDERZOEKSCOÖRDINATIE</a:t>
            </a: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266E-37D1-DEE4-A437-37F965D1A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dirty="0">
                <a:solidFill>
                  <a:schemeClr val="tx1"/>
                </a:solidFill>
                <a:latin typeface="PannoTextLight"/>
              </a:rPr>
              <a:t>Hoeveel bedraagt de Basisfinanciering?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DAB9A-E53F-A174-9904-36BF8CB66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Deeltijdse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ZAP-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leden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die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een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5%-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aanstelling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combineren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met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een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klinisch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mandaat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aan het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UZGent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plafonneringsmechanisme </a:t>
            </a:r>
            <a:r>
              <a:rPr kumimoji="0" lang="nl-NL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wanneer vanaf 2026 het aantal van die 5% ZAP-leden dat recht heeft op de Basisfinanciering uitstijgt boven een bepaald maximum</a:t>
            </a:r>
          </a:p>
          <a:p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De RvB heeft deze maatregel ingevoerd n.a.v. de bezorgdheid dat er zich aan de faculteit Geneeskunde en Gezondheidswetenschappen een sterke stijging van het aantal 5% ZAP-aanstellingen zou voordoen</a:t>
            </a:r>
            <a:endParaRPr kumimoji="0" lang="nl-NL" sz="4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ADB36-70C3-7E2E-6C4E-C5CBE51C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364576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CB3B7-C2DA-5FB6-6380-56952E6EB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B86E82A-1956-4177-1474-B0B48BC673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Basisfinanciering toekennen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CB3BA-44A4-74C1-AE59-D1E45A8D0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48544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16FF67-2F50-469B-4785-43C279113D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A9D36-F43B-6057-4505-59F71230A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6"/>
            <a:ext cx="15705282" cy="1213804"/>
          </a:xfrm>
        </p:spPr>
        <p:txBody>
          <a:bodyPr/>
          <a:lstStyle/>
          <a:p>
            <a:r>
              <a:rPr lang="nl-NL" sz="6600" dirty="0">
                <a:solidFill>
                  <a:schemeClr val="tx1"/>
                </a:solidFill>
                <a:latin typeface="PannoTextLight"/>
              </a:rPr>
              <a:t>Basisfinanciering toekennen</a:t>
            </a:r>
            <a:br>
              <a:rPr lang="nl-NL" sz="6600" dirty="0">
                <a:latin typeface="PannoTextLight"/>
              </a:rPr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4561F9-A5FA-E0AF-2563-5177CB07F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349830"/>
            <a:ext cx="15699575" cy="6528362"/>
          </a:xfrm>
        </p:spPr>
        <p:txBody>
          <a:bodyPr>
            <a:noAutofit/>
          </a:bodyPr>
          <a:lstStyle/>
          <a:p>
            <a:r>
              <a:rPr lang="nl-NL" sz="4400" dirty="0">
                <a:latin typeface="UGent Panno Text" panose="02000506040000040003" pitchFamily="2" charset="0"/>
              </a:rPr>
              <a:t>BOF-besluit: minimum 50% van de BOF-middelen moet besteed worden aan projecten. Die kunnen de vorm aannemen van 2 tot 5 jarige projecten met een jaarlijkse minimumfinanciering van €45.000</a:t>
            </a:r>
          </a:p>
          <a:p>
            <a:r>
              <a:rPr lang="nl-NL" sz="4400" dirty="0">
                <a:latin typeface="UGent Panno Text" panose="02000506040000040003" pitchFamily="2" charset="0"/>
              </a:rPr>
              <a:t>Basisfinanciering zal worden toegekend in de vorm van 1- of 2-jarige projecten</a:t>
            </a:r>
          </a:p>
          <a:p>
            <a:pPr marL="719138" lvl="1" indent="0">
              <a:buNone/>
            </a:pPr>
            <a:r>
              <a:rPr lang="nl-NL" sz="4400" dirty="0">
                <a:latin typeface="UGent Panno Text" panose="02000506040000040003" pitchFamily="2" charset="0"/>
                <a:sym typeface="Wingdings" panose="05000000000000000000" pitchFamily="2" charset="2"/>
              </a:rPr>
              <a:t> </a:t>
            </a:r>
            <a:r>
              <a:rPr lang="nl-NL" sz="4400" dirty="0">
                <a:latin typeface="UGent Panno Text" panose="02000506040000040003" pitchFamily="2" charset="0"/>
              </a:rPr>
              <a:t>4 jaar Basisfinanciering = 2-jarig project  / 5 jaar open in SAP </a:t>
            </a:r>
          </a:p>
          <a:p>
            <a:pPr marL="719138" lvl="1" indent="0">
              <a:buNone/>
            </a:pPr>
            <a:r>
              <a:rPr lang="nl-NL" sz="4400" dirty="0">
                <a:latin typeface="UGent Panno Text" panose="02000506040000040003" pitchFamily="2" charset="0"/>
                <a:sym typeface="Wingdings" panose="05000000000000000000" pitchFamily="2" charset="2"/>
              </a:rPr>
              <a:t> </a:t>
            </a:r>
            <a:r>
              <a:rPr lang="nl-NL" sz="4400" dirty="0">
                <a:latin typeface="UGent Panno Text" panose="02000506040000040003" pitchFamily="2" charset="0"/>
              </a:rPr>
              <a:t>3 jaar Basisfinanciering = 2-jarig project / 4 jaar open in SAP</a:t>
            </a:r>
          </a:p>
          <a:p>
            <a:pPr marL="719138" lvl="1" indent="0">
              <a:buNone/>
            </a:pPr>
            <a:r>
              <a:rPr lang="nl-NL" sz="4400" dirty="0">
                <a:latin typeface="UGent Panno Text" panose="02000506040000040003" pitchFamily="2" charset="0"/>
                <a:sym typeface="Wingdings" panose="05000000000000000000" pitchFamily="2" charset="2"/>
              </a:rPr>
              <a:t> </a:t>
            </a:r>
            <a:r>
              <a:rPr lang="nl-NL" sz="4400" dirty="0">
                <a:latin typeface="UGent Panno Text" panose="02000506040000040003" pitchFamily="2" charset="0"/>
              </a:rPr>
              <a:t>2 jaar Basisfinanciering = 1-jarig project / 3 jaar open in SAP</a:t>
            </a:r>
          </a:p>
          <a:p>
            <a:pPr marL="719138" lvl="1" indent="0">
              <a:buNone/>
            </a:pPr>
            <a:r>
              <a:rPr lang="nl-NL" sz="4400" dirty="0">
                <a:latin typeface="UGent Panno Text" panose="02000506040000040003" pitchFamily="2" charset="0"/>
                <a:sym typeface="Wingdings" panose="05000000000000000000" pitchFamily="2" charset="2"/>
              </a:rPr>
              <a:t> </a:t>
            </a:r>
            <a:r>
              <a:rPr lang="nl-NL" sz="4400" dirty="0">
                <a:latin typeface="UGent Panno Text" panose="02000506040000040003" pitchFamily="2" charset="0"/>
              </a:rPr>
              <a:t>1 jaar Basisfinanciering = 1-jarig project / 2 jaar open in SAP</a:t>
            </a:r>
          </a:p>
          <a:p>
            <a:endParaRPr lang="nl-NL" sz="3600" dirty="0">
              <a:latin typeface="UGent Panno Text" panose="02000506040000040003" pitchFamily="2" charset="0"/>
            </a:endParaRPr>
          </a:p>
          <a:p>
            <a:endParaRPr lang="nl-NL" sz="3600" dirty="0">
              <a:latin typeface="UGent Panno Text" panose="02000506040000040003" pitchFamily="2" charset="0"/>
            </a:endParaRPr>
          </a:p>
          <a:p>
            <a:endParaRPr lang="nl-NL" sz="36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0C6A080-B651-4D03-A4F7-F8156FA8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551996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F410-E272-FDFA-A519-775E40E0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Basisfinanciering toekennen?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A55A-C2CF-AA0A-B226-8F8E51C78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Budget wordt op Grant code geplaatst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Het totale budget wordt ter beschikking gesteld aan het begin van de toegekende periode</a:t>
            </a: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Na einddatum SAP vloeien de resterende middelen terug naar het BOF! 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Volgende schijf Basisfinanciering gebeurt op een nieuwe Grant code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D5D-8337-699F-D6B5-565E8570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296072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Start van de Basisfinanciering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4509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790F-99A8-4A40-3C91-6EC9D24F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3811135"/>
          </a:xfrm>
        </p:spPr>
        <p:txBody>
          <a:bodyPr/>
          <a:lstStyle/>
          <a:p>
            <a:r>
              <a:rPr lang="nl-NL" sz="6600" dirty="0">
                <a:solidFill>
                  <a:schemeClr val="tx1"/>
                </a:solidFill>
                <a:latin typeface="PannoTextLight"/>
              </a:rPr>
              <a:t>Start van de Basisfinanciering</a:t>
            </a:r>
            <a:br>
              <a:rPr lang="nl-NL" sz="4000" dirty="0"/>
            </a:br>
            <a:br>
              <a:rPr lang="nl-NL" sz="4000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D3161-2796-8135-0F7A-16DB50F0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974521"/>
            <a:ext cx="15699575" cy="3925128"/>
          </a:xfrm>
        </p:spPr>
        <p:txBody>
          <a:bodyPr>
            <a:noAutofit/>
          </a:bodyPr>
          <a:lstStyle/>
          <a:p>
            <a:r>
              <a:rPr lang="nl-NL" sz="6600" b="1" dirty="0">
                <a:solidFill>
                  <a:srgbClr val="FF0000"/>
                </a:solidFill>
                <a:latin typeface="UGent Panno Text" panose="02000506040000040003" pitchFamily="2" charset="0"/>
              </a:rPr>
              <a:t>2024! </a:t>
            </a:r>
          </a:p>
          <a:p>
            <a:r>
              <a:rPr lang="nl-NL" sz="6600" dirty="0">
                <a:latin typeface="UGent Panno Text" panose="02000506040000040003" pitchFamily="2" charset="0"/>
              </a:rPr>
              <a:t>Aanvragen vanaf eind juni 2024</a:t>
            </a:r>
          </a:p>
          <a:p>
            <a:r>
              <a:rPr lang="nl-NL" sz="6600" dirty="0">
                <a:latin typeface="UGent Panno Text" panose="02000506040000040003" pitchFamily="2" charset="0"/>
              </a:rPr>
              <a:t>Startdatum financiering = 1/1/2024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51299D-9AA6-5C86-AE5A-4E40632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3046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Basisfinanciering besteden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61093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790F-99A8-4A40-3C91-6EC9D24F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3811135"/>
          </a:xfrm>
        </p:spPr>
        <p:txBody>
          <a:bodyPr/>
          <a:lstStyle/>
          <a:p>
            <a:r>
              <a:rPr lang="nl-NL" sz="6600" dirty="0">
                <a:solidFill>
                  <a:schemeClr val="tx1"/>
                </a:solidFill>
                <a:latin typeface="PannoTextLight"/>
              </a:rPr>
              <a:t>Basisfinanciering besteden</a:t>
            </a:r>
            <a:br>
              <a:rPr lang="nl-NL" sz="4800" dirty="0">
                <a:solidFill>
                  <a:schemeClr val="tx1"/>
                </a:solidFill>
              </a:rPr>
            </a:br>
            <a:br>
              <a:rPr lang="nl-NL" sz="4000" dirty="0"/>
            </a:br>
            <a:br>
              <a:rPr lang="nl-NL" sz="4000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D3161-2796-8135-0F7A-16DB50F0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008185"/>
            <a:ext cx="15699575" cy="7479323"/>
          </a:xfrm>
        </p:spPr>
        <p:txBody>
          <a:bodyPr>
            <a:noAutofit/>
          </a:bodyPr>
          <a:lstStyle/>
          <a:p>
            <a:r>
              <a:rPr lang="nl-NL" sz="4400" dirty="0">
                <a:solidFill>
                  <a:srgbClr val="FF0000"/>
                </a:solidFill>
                <a:latin typeface="UGent Panno Text" panose="02000506040000040003" pitchFamily="2" charset="0"/>
              </a:rPr>
              <a:t>Basisfinanciering is enkel bestemd voor het financieren van onderzoek</a:t>
            </a:r>
          </a:p>
          <a:p>
            <a:r>
              <a:rPr lang="nl-NL" sz="4400" dirty="0">
                <a:latin typeface="UGent Panno Text" panose="02000506040000040003" pitchFamily="2" charset="0"/>
              </a:rPr>
              <a:t>Uitgaven dienen altijd te gebeuren conform de wettelijke en reglementaire bepalingen</a:t>
            </a:r>
          </a:p>
          <a:p>
            <a:r>
              <a:rPr lang="nl-NL" sz="4400" dirty="0">
                <a:latin typeface="UGent Panno Text" panose="02000506040000040003" pitchFamily="2" charset="0"/>
              </a:rPr>
              <a:t>Mits er een </a:t>
            </a:r>
            <a:r>
              <a:rPr lang="nl-NL" sz="4400" dirty="0" err="1">
                <a:latin typeface="UGent Panno Text" panose="02000506040000040003" pitchFamily="2" charset="0"/>
              </a:rPr>
              <a:t>onderzoeksfinaliteit</a:t>
            </a:r>
            <a:r>
              <a:rPr lang="nl-NL" sz="4400" dirty="0">
                <a:latin typeface="UGent Panno Text" panose="02000506040000040003" pitchFamily="2" charset="0"/>
              </a:rPr>
              <a:t> is, kan de Basisfinanciering worden aangewend voor personeel, werking en infrastructuur</a:t>
            </a:r>
          </a:p>
          <a:p>
            <a:r>
              <a:rPr lang="nl-NL" sz="4400" dirty="0">
                <a:latin typeface="UGent Panno Text" panose="02000506040000040003" pitchFamily="2" charset="0"/>
              </a:rPr>
              <a:t>Twee of meer ZAP-leden kunnen de toegekende Basisfinanciering gemeenschappelijk inzetten, bijvoorbeeld voor de aanwerving van personeel of de aankoop van </a:t>
            </a:r>
            <a:r>
              <a:rPr lang="nl-NL" sz="4400" dirty="0" err="1">
                <a:latin typeface="UGent Panno Text" panose="02000506040000040003" pitchFamily="2" charset="0"/>
              </a:rPr>
              <a:t>onderzoeksinfrastructuur</a:t>
            </a:r>
            <a:endParaRPr lang="nl-NL" sz="4400" dirty="0">
              <a:latin typeface="UGent Panno Text" panose="02000506040000040003" pitchFamily="2" charset="0"/>
            </a:endParaRPr>
          </a:p>
          <a:p>
            <a:r>
              <a:rPr lang="nl-NL" sz="4400" dirty="0">
                <a:solidFill>
                  <a:srgbClr val="FF0000"/>
                </a:solidFill>
                <a:latin typeface="UGent Panno Text" panose="02000506040000040003" pitchFamily="2" charset="0"/>
              </a:rPr>
              <a:t>Basisfinanciering mag niet op een kas worden gezet!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51299D-9AA6-5C86-AE5A-4E40632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548442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Welke BOF-Oproepen verdwijnen?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5779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790F-99A8-4A40-3C91-6EC9D24F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6"/>
            <a:ext cx="15705282" cy="1417004"/>
          </a:xfrm>
        </p:spPr>
        <p:txBody>
          <a:bodyPr/>
          <a:lstStyle/>
          <a:p>
            <a:r>
              <a:rPr lang="nl-NL" sz="6600" dirty="0">
                <a:solidFill>
                  <a:schemeClr val="tx1"/>
                </a:solidFill>
                <a:latin typeface="PannoTextLight"/>
              </a:rPr>
              <a:t>Welke BOF-oproepen verdwijnen</a:t>
            </a:r>
            <a:br>
              <a:rPr lang="nl-NL" sz="4800" dirty="0">
                <a:solidFill>
                  <a:schemeClr val="tx1"/>
                </a:solidFill>
              </a:rPr>
            </a:br>
            <a:br>
              <a:rPr lang="nl-NL" sz="4000" dirty="0"/>
            </a:br>
            <a:br>
              <a:rPr lang="nl-NL" sz="4000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D3161-2796-8135-0F7A-16DB50F0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304997"/>
            <a:ext cx="15699575" cy="6813767"/>
          </a:xfrm>
        </p:spPr>
        <p:txBody>
          <a:bodyPr>
            <a:noAutofit/>
          </a:bodyPr>
          <a:lstStyle/>
          <a:p>
            <a:r>
              <a:rPr lang="nl-NL" dirty="0">
                <a:latin typeface="UGent Panno Text" panose="02000506040000040003" pitchFamily="2" charset="0"/>
              </a:rPr>
              <a:t>2-4 jarige projecten</a:t>
            </a:r>
          </a:p>
          <a:p>
            <a:r>
              <a:rPr lang="nl-NL" dirty="0">
                <a:latin typeface="UGent Panno Text" panose="02000506040000040003" pitchFamily="2" charset="0"/>
              </a:rPr>
              <a:t>Interdisciplinaire projecten</a:t>
            </a:r>
          </a:p>
          <a:p>
            <a:r>
              <a:rPr lang="nl-NL" dirty="0">
                <a:latin typeface="UGent Panno Text" panose="02000506040000040003" pitchFamily="2" charset="0"/>
              </a:rPr>
              <a:t>Doctoraatsmandaten </a:t>
            </a:r>
          </a:p>
          <a:p>
            <a:r>
              <a:rPr lang="nl-NL" dirty="0">
                <a:latin typeface="UGent Panno Text" panose="02000506040000040003" pitchFamily="2" charset="0"/>
              </a:rPr>
              <a:t>Doctoraatstoelage</a:t>
            </a:r>
          </a:p>
          <a:p>
            <a:r>
              <a:rPr lang="nl-NL" dirty="0">
                <a:latin typeface="UGent Panno Text" panose="02000506040000040003" pitchFamily="2" charset="0"/>
              </a:rPr>
              <a:t>GOA</a:t>
            </a:r>
          </a:p>
          <a:p>
            <a:r>
              <a:rPr lang="nl-NL" dirty="0">
                <a:latin typeface="UGent Panno Text" panose="02000506040000040003" pitchFamily="2" charset="0"/>
              </a:rPr>
              <a:t>Wordt wel </a:t>
            </a:r>
            <a:r>
              <a:rPr lang="nl-NL" b="1" dirty="0">
                <a:latin typeface="UGent Panno Text" panose="02000506040000040003" pitchFamily="2" charset="0"/>
              </a:rPr>
              <a:t>behouden</a:t>
            </a:r>
            <a:r>
              <a:rPr lang="nl-NL" dirty="0">
                <a:latin typeface="UGent Panno Text" panose="02000506040000040003" pitchFamily="2" charset="0"/>
              </a:rPr>
              <a:t>: postdoctorale mandaten, doctoraatsmandaten voor ontwikkelingslanden, doctoraatsmandaten i.s.m. UNU-CRIS, GUGC, Blauwe Groei label en basisuitrusting (occasioneel)</a:t>
            </a:r>
          </a:p>
          <a:p>
            <a:endParaRPr lang="nl-NL" sz="6000" dirty="0">
              <a:latin typeface="UGent Panno Text" panose="02000506040000040003" pitchFamily="2" charset="0"/>
            </a:endParaRPr>
          </a:p>
          <a:p>
            <a:pPr marL="85725" indent="0">
              <a:buNone/>
            </a:pPr>
            <a:endParaRPr lang="nl-NL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51299D-9AA6-5C86-AE5A-4E40632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9674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 wie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60186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Nuttige info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30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68400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790F-99A8-4A40-3C91-6EC9D24F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3811135"/>
          </a:xfrm>
        </p:spPr>
        <p:txBody>
          <a:bodyPr/>
          <a:lstStyle/>
          <a:p>
            <a:r>
              <a:rPr lang="nl-NL" sz="4800" dirty="0">
                <a:solidFill>
                  <a:schemeClr val="tx1"/>
                </a:solidFill>
              </a:rPr>
              <a:t>Nuttige info</a:t>
            </a:r>
            <a:br>
              <a:rPr lang="nl-NL" sz="4800" dirty="0">
                <a:solidFill>
                  <a:schemeClr val="tx1"/>
                </a:solidFill>
              </a:rPr>
            </a:br>
            <a:br>
              <a:rPr lang="nl-NL" sz="4000" dirty="0"/>
            </a:br>
            <a:br>
              <a:rPr lang="nl-NL" sz="4000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D3161-2796-8135-0F7A-16DB50F0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304998"/>
            <a:ext cx="15699575" cy="5619604"/>
          </a:xfrm>
        </p:spPr>
        <p:txBody>
          <a:bodyPr>
            <a:noAutofit/>
          </a:bodyPr>
          <a:lstStyle/>
          <a:p>
            <a:r>
              <a:rPr lang="nl-NL" sz="4400" dirty="0">
                <a:latin typeface="UGent Panno Text" panose="02000506040000040003" pitchFamily="2" charset="0"/>
              </a:rPr>
              <a:t>Webpagina Basisfinanciering: </a:t>
            </a:r>
            <a:r>
              <a:rPr lang="nl-NL" sz="4400" dirty="0">
                <a:latin typeface="UGent Panno Text" panose="02000506040000040003" pitchFamily="2" charset="0"/>
                <a:hlinkClick r:id="rId3"/>
              </a:rPr>
              <a:t>https://www.ugent.be/nl/onderzoek/financiering/bof/basisfinanciering/overzicht.htm</a:t>
            </a:r>
            <a:endParaRPr lang="nl-NL" sz="4400" dirty="0">
              <a:latin typeface="UGent Panno Text" panose="02000506040000040003" pitchFamily="2" charset="0"/>
            </a:endParaRPr>
          </a:p>
          <a:p>
            <a:r>
              <a:rPr lang="nl-NL" sz="4400" dirty="0">
                <a:latin typeface="UGent Panno Text" panose="02000506040000040003" pitchFamily="2" charset="0"/>
              </a:rPr>
              <a:t>FAQ Basisfinanciering: </a:t>
            </a:r>
            <a:r>
              <a:rPr lang="nl-NL" sz="4400" dirty="0">
                <a:latin typeface="UGent Panno Text" panose="02000506040000040003" pitchFamily="2" charset="0"/>
                <a:hlinkClick r:id="rId4"/>
              </a:rPr>
              <a:t>https://www.ugent.be/nl/onderzoek/financiering/bof/basisfinanciering/faq.htm</a:t>
            </a:r>
            <a:endParaRPr lang="nl-NL" sz="4400" dirty="0">
              <a:latin typeface="UGent Panno Text" panose="02000506040000040003" pitchFamily="2" charset="0"/>
            </a:endParaRPr>
          </a:p>
          <a:p>
            <a:r>
              <a:rPr lang="nl-NL" sz="4400" dirty="0">
                <a:latin typeface="UGent Panno Text" panose="02000506040000040003" pitchFamily="2" charset="0"/>
              </a:rPr>
              <a:t>Email </a:t>
            </a:r>
            <a:r>
              <a:rPr lang="nl-NL" sz="4400" dirty="0">
                <a:latin typeface="UGent Panno Text" panose="02000506040000040003" pitchFamily="2" charset="0"/>
                <a:hlinkClick r:id="rId5"/>
              </a:rPr>
              <a:t>bof@ugent.be</a:t>
            </a:r>
            <a:endParaRPr lang="nl-NL" sz="4400" dirty="0">
              <a:latin typeface="UGent Panno Text" panose="02000506040000040003" pitchFamily="2" charset="0"/>
            </a:endParaRPr>
          </a:p>
          <a:p>
            <a:pPr marL="85725" indent="0">
              <a:buNone/>
            </a:pPr>
            <a:endParaRPr lang="nl-NL" sz="4400" dirty="0">
              <a:latin typeface="UGent Panno Text" panose="02000506040000040003" pitchFamily="2" charset="0"/>
            </a:endParaRPr>
          </a:p>
          <a:p>
            <a:endParaRPr lang="nl-NL" sz="4400" dirty="0">
              <a:latin typeface="UGent Panno Text" panose="02000506040000040003" pitchFamily="2" charset="0"/>
            </a:endParaRPr>
          </a:p>
          <a:p>
            <a:pPr marL="85725" indent="0">
              <a:buNone/>
            </a:pPr>
            <a:endParaRPr lang="nl-NL" sz="44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51299D-9AA6-5C86-AE5A-4E40632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31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651769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NL" sz="2400" dirty="0"/>
              <a:t>Universiteit Gent</a:t>
            </a:r>
            <a:br>
              <a:rPr lang="nl-NL" sz="2400" dirty="0"/>
            </a:br>
            <a:r>
              <a:rPr lang="nl-NL" sz="2400" dirty="0"/>
              <a:t>@ugent</a:t>
            </a:r>
          </a:p>
          <a:p>
            <a:pPr marL="85725" indent="0">
              <a:buNone/>
            </a:pPr>
            <a:r>
              <a:rPr lang="nl-NL" dirty="0"/>
              <a:t>@ugent</a:t>
            </a:r>
            <a:br>
              <a:rPr lang="nl-NL" sz="2400" dirty="0"/>
            </a:br>
            <a:r>
              <a:rPr lang="nl-NL" sz="2400" dirty="0" err="1"/>
              <a:t>Ghent</a:t>
            </a:r>
            <a:r>
              <a:rPr lang="nl-NL" sz="2400" dirty="0"/>
              <a:t> University</a:t>
            </a:r>
          </a:p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73" y="1743240"/>
            <a:ext cx="15182525" cy="1274977"/>
          </a:xfrm>
        </p:spPr>
        <p:txBody>
          <a:bodyPr/>
          <a:lstStyle/>
          <a:p>
            <a:pPr defTabSz="539750"/>
            <a:r>
              <a:rPr lang="nl-BE" sz="3500" dirty="0"/>
              <a:t>BOF-team: Griet De Geyter – An Moors -  </a:t>
            </a:r>
            <a:r>
              <a:rPr lang="nl-BE" sz="3500"/>
              <a:t>Cédrique Walthoff-Borm </a:t>
            </a:r>
            <a:r>
              <a:rPr lang="nl-BE" sz="3500" dirty="0"/>
              <a:t>– Doreen Rogier</a:t>
            </a:r>
            <a:br>
              <a:rPr lang="nl-BE" dirty="0"/>
            </a:br>
            <a:br>
              <a:rPr lang="nl-BE" dirty="0"/>
            </a:br>
            <a:br>
              <a:rPr lang="nl-BE" dirty="0"/>
            </a:br>
            <a:r>
              <a:rPr lang="nl-BE" cap="all" dirty="0"/>
              <a:t>Directie onderzoek</a:t>
            </a:r>
            <a:br>
              <a:rPr lang="nl-BE" cap="all" dirty="0"/>
            </a:br>
            <a:br>
              <a:rPr lang="nl-BE" dirty="0"/>
            </a:br>
            <a:r>
              <a:rPr lang="nl-BE" dirty="0"/>
              <a:t>E	BOF@ugent.be</a:t>
            </a:r>
            <a:br>
              <a:rPr lang="nl-BE" dirty="0"/>
            </a:br>
            <a:r>
              <a:rPr lang="nl-BE" dirty="0"/>
              <a:t>T	+32 9 264 30 27</a:t>
            </a:r>
            <a:br>
              <a:rPr lang="nl-BE" dirty="0"/>
            </a:br>
            <a:br>
              <a:rPr lang="nl-BE" dirty="0"/>
            </a:br>
            <a:br>
              <a:rPr lang="nl-BE" dirty="0"/>
            </a:br>
            <a:r>
              <a:rPr lang="nl-BE" dirty="0"/>
              <a:t>www.ugent.be</a:t>
            </a:r>
            <a:br>
              <a:rPr lang="nl-BE" dirty="0"/>
            </a:br>
            <a:br>
              <a:rPr lang="nl-BE" dirty="0"/>
            </a:br>
            <a:endParaRPr lang="nl-BE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619" y="3175459"/>
            <a:ext cx="280417" cy="335281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618" y="3592583"/>
            <a:ext cx="280417" cy="356617"/>
          </a:xfrm>
          <a:prstGeom prst="rect">
            <a:avLst/>
          </a:prstGeom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9C65D37A-CA68-4EBF-BDD0-3316C208CD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4122000"/>
            <a:ext cx="280643" cy="280800"/>
          </a:xfrm>
          <a:prstGeom prst="rect">
            <a:avLst/>
          </a:prstGeom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90E2AC58-C23E-443B-9CAF-789461110C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4560042"/>
            <a:ext cx="280417" cy="28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913947"/>
            <a:ext cx="15705282" cy="1447115"/>
          </a:xfrm>
        </p:spPr>
        <p:txBody>
          <a:bodyPr/>
          <a:lstStyle/>
          <a:p>
            <a:r>
              <a:rPr lang="nl-NL" sz="6600" dirty="0"/>
              <a:t>Voor wie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1982" y="2361062"/>
            <a:ext cx="15699575" cy="5272190"/>
          </a:xfrm>
        </p:spPr>
        <p:txBody>
          <a:bodyPr>
            <a:normAutofit lnSpcReduction="10000"/>
          </a:bodyPr>
          <a:lstStyle/>
          <a:p>
            <a:r>
              <a:rPr lang="nl-NL" sz="7200" dirty="0">
                <a:latin typeface="UGent Panno Text" panose="02000506040000040003" pitchFamily="2" charset="0"/>
              </a:rPr>
              <a:t>ZAP doelgroep op basis van aanstelling</a:t>
            </a:r>
          </a:p>
          <a:p>
            <a:r>
              <a:rPr lang="nl-NL" sz="7200" dirty="0" err="1">
                <a:latin typeface="UGent Panno Text" panose="02000506040000040003" pitchFamily="2" charset="0"/>
              </a:rPr>
              <a:t>Onderzoeksactief</a:t>
            </a:r>
            <a:r>
              <a:rPr lang="nl-NL" sz="7200" dirty="0">
                <a:latin typeface="UGent Panno Text" panose="02000506040000040003" pitchFamily="2" charset="0"/>
              </a:rPr>
              <a:t> (3 criteria)</a:t>
            </a:r>
          </a:p>
          <a:p>
            <a:r>
              <a:rPr lang="nl-NL" sz="7200" dirty="0">
                <a:latin typeface="UGent Panno Text" panose="02000506040000040003" pitchFamily="2" charset="0"/>
              </a:rPr>
              <a:t>Schatting: +/- 1.100 ZAP-leden zullen in aanmerking komen</a:t>
            </a:r>
          </a:p>
          <a:p>
            <a:pPr marL="85725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1400167"/>
          </a:xfrm>
        </p:spPr>
        <p:txBody>
          <a:bodyPr/>
          <a:lstStyle/>
          <a:p>
            <a:r>
              <a:rPr lang="nl-NL" sz="6600" b="0" i="0" dirty="0">
                <a:solidFill>
                  <a:srgbClr val="333333"/>
                </a:solidFill>
                <a:effectLst/>
                <a:latin typeface="PannoTextLight"/>
              </a:rPr>
              <a:t>ZAP-doelgroep</a:t>
            </a:r>
            <a:endParaRPr lang="nl-NL" sz="6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2825" y="1328928"/>
            <a:ext cx="15699575" cy="6900672"/>
          </a:xfrm>
        </p:spPr>
        <p:txBody>
          <a:bodyPr>
            <a:normAutofit fontScale="40000" lnSpcReduction="20000"/>
          </a:bodyPr>
          <a:lstStyle/>
          <a:p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Alle ZAP-leden met een ZAP aanstellingspercentage van minstens 50%</a:t>
            </a:r>
            <a:endParaRPr lang="nl-NL" sz="8500" b="1" dirty="0">
              <a:solidFill>
                <a:srgbClr val="333333"/>
              </a:solidFill>
              <a:latin typeface="UGent Panno Text" panose="02000506040000040003" pitchFamily="2" charset="0"/>
            </a:endParaRPr>
          </a:p>
          <a:p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Deeltijdse ZAP-leden (5% - 45%) 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in combinatie met een </a:t>
            </a:r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klinisch mandaat in </a:t>
            </a:r>
            <a:r>
              <a:rPr lang="nl-NL" sz="85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UZGent</a:t>
            </a:r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 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(waarbij de gezamenlijke tewerkstelling minstens 50% bedraagt)</a:t>
            </a:r>
          </a:p>
          <a:p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Deeltijdse ZAP-leden (5%-45%) 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in combinatie met een aanstelling als </a:t>
            </a:r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professor aan GUGC 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(</a:t>
            </a:r>
            <a:r>
              <a:rPr lang="nl-NL" sz="85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Ghent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University Global Campus – Korea) (waarbij de gezamenlijke tewerkstelling minstens 50% bedraagt)</a:t>
            </a:r>
          </a:p>
          <a:p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Deeltijdse ZAP-leden (10% - 45%) 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in combinatie met een </a:t>
            </a:r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tweede ‘UGent’-aanstelling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, waarbij de gezamenlijke tewerkstelling minstens 50% bedraagt: Postdoctoraal wetenschappelijk medewerker UGent (WP3</a:t>
            </a:r>
            <a:r>
              <a:rPr lang="nl-NL" sz="8500" b="0" i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, IDC-coördinator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), Doctor-assistent, FWO-postdocmandaat, Postdoc imec (met UGent-affiliatie, Postdoc VIB (met UGent-affiliatie), Postdoc GUGC, Vlerick Business School, </a:t>
            </a:r>
            <a:r>
              <a:rPr lang="nl-NL" sz="85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UZGent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niet-klinisch mandaat, Lector/hoofdlector (via integratiekader)</a:t>
            </a:r>
            <a:r>
              <a:rPr lang="nl-NL" sz="8500" dirty="0">
                <a:solidFill>
                  <a:srgbClr val="333333"/>
                </a:solidFill>
                <a:latin typeface="UGent Panno Text" panose="02000506040000040003" pitchFamily="2" charset="0"/>
              </a:rPr>
              <a:t>, ATP met doctoraat</a:t>
            </a:r>
            <a:endParaRPr lang="nl-NL" sz="8500" b="0" i="0" dirty="0">
              <a:solidFill>
                <a:srgbClr val="333333"/>
              </a:solidFill>
              <a:effectLst/>
              <a:latin typeface="UGent Panno Text" panose="02000506040000040003" pitchFamily="2" charset="0"/>
            </a:endParaRPr>
          </a:p>
          <a:p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Men behoort </a:t>
            </a:r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minimum 6 maanden 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tot de </a:t>
            </a:r>
            <a:r>
              <a:rPr lang="nl-NL" sz="85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ZAP-doelgroep in het kalenderjaar </a:t>
            </a:r>
            <a:r>
              <a:rPr lang="nl-NL" sz="85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waarvoor men de Basisfinanciering aanvraagt.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377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1400167"/>
          </a:xfrm>
        </p:spPr>
        <p:txBody>
          <a:bodyPr/>
          <a:lstStyle/>
          <a:p>
            <a:r>
              <a:rPr lang="nl-NL" sz="6600" b="0" i="0" dirty="0">
                <a:solidFill>
                  <a:srgbClr val="333333"/>
                </a:solidFill>
                <a:effectLst/>
                <a:latin typeface="PannoTextLight"/>
              </a:rPr>
              <a:t>ZAP-doelgroep</a:t>
            </a:r>
            <a:endParaRPr lang="nl-NL" sz="6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2825" y="1328928"/>
            <a:ext cx="15699575" cy="6915912"/>
          </a:xfrm>
        </p:spPr>
        <p:txBody>
          <a:bodyPr>
            <a:normAutofit fontScale="85000" lnSpcReduction="20000"/>
          </a:bodyPr>
          <a:lstStyle/>
          <a:p>
            <a:pPr marL="85725" indent="0">
              <a:buNone/>
            </a:pPr>
            <a:r>
              <a:rPr lang="nl-NL" sz="63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Komen niet in aanmerking: </a:t>
            </a:r>
          </a:p>
          <a:p>
            <a:pPr lvl="1"/>
            <a:r>
              <a:rPr lang="nl-NL" sz="63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Gastprofessoren (bezoldigd of onbezoldigd)</a:t>
            </a:r>
          </a:p>
          <a:p>
            <a:pPr lvl="1"/>
            <a:r>
              <a:rPr lang="nl-NL" sz="63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Promotoren van BOF-</a:t>
            </a:r>
            <a:r>
              <a:rPr lang="nl-NL" sz="63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Methusalem</a:t>
            </a:r>
            <a:r>
              <a:rPr lang="nl-NL" sz="63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-financiering </a:t>
            </a:r>
          </a:p>
          <a:p>
            <a:pPr lvl="1"/>
            <a:r>
              <a:rPr lang="nl-NL" sz="63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Promotoren van BOF-Startkredieten </a:t>
            </a:r>
          </a:p>
          <a:p>
            <a:pPr marL="1305775" lvl="2" indent="0">
              <a:buNone/>
            </a:pPr>
            <a:r>
              <a:rPr lang="nl-NL" sz="6300" dirty="0">
                <a:solidFill>
                  <a:srgbClr val="333333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</a:t>
            </a:r>
            <a:r>
              <a:rPr lang="nl-NL" sz="6300" dirty="0">
                <a:solidFill>
                  <a:srgbClr val="333333"/>
                </a:solidFill>
                <a:latin typeface="UGent Panno Text" panose="02000506040000040003" pitchFamily="2" charset="0"/>
              </a:rPr>
              <a:t> Uitzondering: </a:t>
            </a:r>
            <a:r>
              <a:rPr lang="nl-NL" sz="63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Startkrediet loopt af binnen de 6 maanden van het kalenderjaar waarvoor de basisfinanciering van toepassing is</a:t>
            </a:r>
          </a:p>
          <a:p>
            <a:pPr marL="85725" indent="0">
              <a:buNone/>
            </a:pPr>
            <a:br>
              <a:rPr lang="nl-NL" sz="2000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46500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1400167"/>
          </a:xfrm>
        </p:spPr>
        <p:txBody>
          <a:bodyPr/>
          <a:lstStyle/>
          <a:p>
            <a:r>
              <a:rPr lang="nl-NL" sz="6600" b="0" i="0" dirty="0" err="1">
                <a:solidFill>
                  <a:srgbClr val="333333"/>
                </a:solidFill>
                <a:effectLst/>
                <a:latin typeface="PannoTextLight"/>
              </a:rPr>
              <a:t>Onderzoeksactief</a:t>
            </a:r>
            <a:endParaRPr lang="nl-NL" sz="6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536192"/>
            <a:ext cx="15699575" cy="6280453"/>
          </a:xfrm>
        </p:spPr>
        <p:txBody>
          <a:bodyPr>
            <a:normAutofit fontScale="92500" lnSpcReduction="20000"/>
          </a:bodyPr>
          <a:lstStyle/>
          <a:p>
            <a:pPr marL="85725" indent="0">
              <a:buNone/>
            </a:pPr>
            <a:r>
              <a:rPr lang="nl-NL" sz="60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Enkel ZAP-leden </a:t>
            </a:r>
            <a:r>
              <a:rPr lang="nl-NL" sz="6000" dirty="0">
                <a:solidFill>
                  <a:srgbClr val="333333"/>
                </a:solidFill>
                <a:latin typeface="UGent Panno Text" panose="02000506040000040003" pitchFamily="2" charset="0"/>
              </a:rPr>
              <a:t>die tot de doelgroep behoren </a:t>
            </a:r>
            <a:r>
              <a:rPr lang="nl-NL" sz="6000" u="sng" dirty="0">
                <a:solidFill>
                  <a:srgbClr val="333333"/>
                </a:solidFill>
                <a:latin typeface="UGent Panno Text" panose="02000506040000040003" pitchFamily="2" charset="0"/>
              </a:rPr>
              <a:t>en</a:t>
            </a:r>
            <a:r>
              <a:rPr lang="nl-NL" sz="6000" dirty="0">
                <a:solidFill>
                  <a:srgbClr val="333333"/>
                </a:solidFill>
                <a:latin typeface="UGent Panno Text" panose="02000506040000040003" pitchFamily="2" charset="0"/>
              </a:rPr>
              <a:t> kunnen aantonen dat ze aan </a:t>
            </a:r>
            <a:r>
              <a:rPr lang="nl-NL" sz="60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3 criteria voor </a:t>
            </a:r>
            <a:r>
              <a:rPr lang="nl-NL" sz="6000" b="1" dirty="0" err="1">
                <a:solidFill>
                  <a:srgbClr val="333333"/>
                </a:solidFill>
                <a:latin typeface="UGent Panno Text" panose="02000506040000040003" pitchFamily="2" charset="0"/>
              </a:rPr>
              <a:t>onderzoeksactief</a:t>
            </a:r>
            <a:r>
              <a:rPr lang="nl-NL" sz="6000" dirty="0">
                <a:solidFill>
                  <a:srgbClr val="333333"/>
                </a:solidFill>
                <a:latin typeface="UGent Panno Text" panose="02000506040000040003" pitchFamily="2" charset="0"/>
              </a:rPr>
              <a:t> zijn voldoen, </a:t>
            </a:r>
            <a:r>
              <a:rPr lang="nl-NL" sz="60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komen in aanmerking voor Basisfinanciering:</a:t>
            </a:r>
          </a:p>
          <a:p>
            <a:pPr marL="85725" indent="0">
              <a:buNone/>
            </a:pPr>
            <a:endParaRPr lang="nl-NL" sz="6000" b="0" i="0" dirty="0">
              <a:solidFill>
                <a:srgbClr val="333333"/>
              </a:solidFill>
              <a:effectLst/>
              <a:latin typeface="UGent Panno Text" panose="02000506040000040003" pitchFamily="2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nl-NL" sz="60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  <a:sym typeface="Wingdings" panose="05000000000000000000" pitchFamily="2" charset="2"/>
              </a:rPr>
              <a:t> exte</a:t>
            </a:r>
            <a:r>
              <a:rPr lang="nl-NL" sz="6000" dirty="0">
                <a:solidFill>
                  <a:srgbClr val="333333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rne onderzoeksfinanciering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6000" dirty="0">
                <a:solidFill>
                  <a:srgbClr val="333333"/>
                </a:solidFill>
                <a:latin typeface="UGent Panno Text" panose="02000506040000040003" pitchFamily="2" charset="0"/>
              </a:rPr>
              <a:t> w</a:t>
            </a:r>
            <a:r>
              <a:rPr lang="nl-NL" sz="60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etenschappelijke publicatie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6000" dirty="0">
                <a:solidFill>
                  <a:srgbClr val="333333"/>
                </a:solidFill>
                <a:latin typeface="UGent Panno Text" panose="02000506040000040003" pitchFamily="2" charset="0"/>
              </a:rPr>
              <a:t> b</a:t>
            </a:r>
            <a:r>
              <a:rPr lang="nl-NL" sz="60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egeleiding doctoraat </a:t>
            </a:r>
            <a:endParaRPr lang="nl-NL" sz="6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66601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790F-99A8-4A40-3C91-6EC9D24F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136026"/>
            <a:ext cx="15705282" cy="1419820"/>
          </a:xfrm>
        </p:spPr>
        <p:txBody>
          <a:bodyPr/>
          <a:lstStyle/>
          <a:p>
            <a:r>
              <a:rPr lang="nl-NL" sz="4800" b="1" dirty="0">
                <a:solidFill>
                  <a:schemeClr val="tx1"/>
                </a:solidFill>
                <a:latin typeface="PannoTextLight"/>
              </a:rPr>
              <a:t>Welke 3 onderzoeksactiviteiten </a:t>
            </a:r>
            <a:r>
              <a:rPr lang="nl-NL" sz="4800" dirty="0">
                <a:solidFill>
                  <a:schemeClr val="tx1"/>
                </a:solidFill>
                <a:latin typeface="PannoTextLight"/>
              </a:rPr>
              <a:t>moet men aantonen om de Basisfinanciering te ontvangen? </a:t>
            </a:r>
            <a:br>
              <a:rPr lang="nl-NL" sz="4800" dirty="0">
                <a:solidFill>
                  <a:schemeClr val="tx1"/>
                </a:solidFill>
                <a:latin typeface="PannoTextLight"/>
              </a:rPr>
            </a:br>
            <a:br>
              <a:rPr lang="nl-NL" dirty="0">
                <a:solidFill>
                  <a:schemeClr val="tx1"/>
                </a:solidFill>
              </a:rPr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D3161-2796-8135-0F7A-16DB50F0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934" y="1224642"/>
            <a:ext cx="15525466" cy="6665721"/>
          </a:xfrm>
        </p:spPr>
        <p:txBody>
          <a:bodyPr>
            <a:normAutofit fontScale="25000" lnSpcReduction="20000"/>
          </a:bodyPr>
          <a:lstStyle/>
          <a:p>
            <a:pPr marL="719138" lvl="1" indent="0">
              <a:buNone/>
            </a:pPr>
            <a:endParaRPr lang="nl-NL" b="1" dirty="0">
              <a:latin typeface="UGent Panno Text" panose="02000506040000040003" pitchFamily="2" charset="0"/>
            </a:endParaRPr>
          </a:p>
          <a:p>
            <a:pPr marL="719138" lvl="1" indent="0">
              <a:buNone/>
            </a:pPr>
            <a:endParaRPr lang="nl-NL" sz="8000" b="1" dirty="0">
              <a:latin typeface="UGent Panno Text" panose="02000506040000040003" pitchFamily="2" charset="0"/>
            </a:endParaRPr>
          </a:p>
          <a:p>
            <a:pPr marL="2090738" lvl="1" indent="-1371600">
              <a:buAutoNum type="arabicPeriod"/>
            </a:pPr>
            <a:r>
              <a:rPr lang="nl-NL" sz="19200" b="1" dirty="0">
                <a:latin typeface="UGent Panno Text" panose="02000506040000040003" pitchFamily="2" charset="0"/>
              </a:rPr>
              <a:t>Externe onderzoeksfinanciering </a:t>
            </a:r>
            <a:r>
              <a:rPr lang="nl-NL" sz="19200" dirty="0">
                <a:latin typeface="UGent Panno Text" panose="02000506040000040003" pitchFamily="2" charset="0"/>
              </a:rPr>
              <a:t>verworven of aangevraagd (afgelopen 3 jaar)</a:t>
            </a:r>
          </a:p>
          <a:p>
            <a:pPr marL="719138" lvl="1" indent="0">
              <a:buNone/>
            </a:pPr>
            <a:endParaRPr lang="nl-NL" sz="9600" dirty="0">
              <a:latin typeface="UGent Panno Text" panose="02000506040000040003" pitchFamily="2" charset="0"/>
            </a:endParaRPr>
          </a:p>
          <a:p>
            <a:pPr lvl="1"/>
            <a:r>
              <a:rPr lang="nl-NL" sz="19200" dirty="0">
                <a:latin typeface="UGent Panno Text" panose="02000506040000040003" pitchFamily="2" charset="0"/>
              </a:rPr>
              <a:t>wordt na een </a:t>
            </a:r>
            <a:r>
              <a:rPr lang="nl-NL" sz="19200" b="1" dirty="0">
                <a:latin typeface="UGent Panno Text" panose="02000506040000040003" pitchFamily="2" charset="0"/>
              </a:rPr>
              <a:t>publieke en/of competitieve oproep </a:t>
            </a:r>
            <a:r>
              <a:rPr lang="nl-NL" sz="19200" dirty="0">
                <a:latin typeface="UGent Panno Text" panose="02000506040000040003" pitchFamily="2" charset="0"/>
              </a:rPr>
              <a:t>toegekend door een publieke of private instelling</a:t>
            </a:r>
          </a:p>
          <a:p>
            <a:pPr lvl="1"/>
            <a:r>
              <a:rPr lang="nl-NL" sz="19200" b="1" dirty="0">
                <a:latin typeface="UGent Panno Text" panose="02000506040000040003" pitchFamily="2" charset="0"/>
              </a:rPr>
              <a:t>onthaalinstelling</a:t>
            </a:r>
            <a:r>
              <a:rPr lang="nl-NL" sz="19200" dirty="0">
                <a:latin typeface="UGent Panno Text" panose="02000506040000040003" pitchFamily="2" charset="0"/>
              </a:rPr>
              <a:t> is UGent, </a:t>
            </a:r>
            <a:r>
              <a:rPr lang="nl-NL" sz="19200" dirty="0" err="1">
                <a:latin typeface="UGent Panno Text" panose="02000506040000040003" pitchFamily="2" charset="0"/>
              </a:rPr>
              <a:t>UZGent</a:t>
            </a:r>
            <a:r>
              <a:rPr lang="nl-NL" sz="19200" dirty="0">
                <a:latin typeface="UGent Panno Text" panose="02000506040000040003" pitchFamily="2" charset="0"/>
              </a:rPr>
              <a:t> of GUGC. Voor ZAP-leden actief binnen raamovereenkomst met imec of VIB kunnen imec resp. VIB ook als onthaalinstelling optreden conform bepalingen raamovereenkomst</a:t>
            </a:r>
          </a:p>
          <a:p>
            <a:pPr marL="719138" lvl="1" indent="0">
              <a:buNone/>
            </a:pPr>
            <a:endParaRPr lang="nl-NL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51299D-9AA6-5C86-AE5A-4E40632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85002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E3F6E-F67A-429C-B517-685F4453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Welke 3 onderzoeksactiviteiten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moet men aantonen om de Basisfinanciering te ontvangen?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C9724-66B6-26D7-E0FC-EA20767D9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" indent="0">
              <a:buNone/>
            </a:pPr>
            <a:endParaRPr lang="nl-NL" sz="4400" dirty="0">
              <a:latin typeface="UGent Panno Text" panose="02000506040000040003" pitchFamily="2" charset="0"/>
            </a:endParaRPr>
          </a:p>
          <a:p>
            <a:pPr marL="85725" indent="0">
              <a:buNone/>
            </a:pPr>
            <a:r>
              <a:rPr lang="nl-NL" sz="4400" b="1" dirty="0">
                <a:latin typeface="UGent Panno Text" panose="02000506040000040003" pitchFamily="2" charset="0"/>
              </a:rPr>
              <a:t>Externe </a:t>
            </a:r>
            <a:r>
              <a:rPr lang="nl-NL" sz="4400" b="1" dirty="0" err="1">
                <a:latin typeface="UGent Panno Text" panose="02000506040000040003" pitchFamily="2" charset="0"/>
              </a:rPr>
              <a:t>onderzoeksfinanciering</a:t>
            </a:r>
            <a:r>
              <a:rPr lang="nl-NL" sz="4400" b="1" dirty="0">
                <a:latin typeface="UGent Panno Text" panose="02000506040000040003" pitchFamily="2" charset="0"/>
              </a:rPr>
              <a:t> </a:t>
            </a:r>
            <a:r>
              <a:rPr lang="nl-NL" sz="4400" dirty="0">
                <a:latin typeface="UGent Panno Text" panose="02000506040000040003" pitchFamily="2" charset="0"/>
              </a:rPr>
              <a:t>&gt; </a:t>
            </a:r>
            <a:r>
              <a:rPr lang="nl-NL" sz="4400" b="1" dirty="0">
                <a:latin typeface="UGent Panno Text" panose="02000506040000040003" pitchFamily="2" charset="0"/>
              </a:rPr>
              <a:t>dubbele affiliatie</a:t>
            </a:r>
          </a:p>
          <a:p>
            <a:pPr marL="828675" indent="-742950">
              <a:buFont typeface="+mj-lt"/>
              <a:buAutoNum type="arabicPeriod"/>
            </a:pPr>
            <a:r>
              <a:rPr lang="nl-NL" sz="4400" dirty="0">
                <a:latin typeface="UGent Panno Text" panose="02000506040000040003" pitchFamily="2" charset="0"/>
              </a:rPr>
              <a:t>externe financiering &gt; betekent </a:t>
            </a:r>
            <a:r>
              <a:rPr lang="nl-NL" sz="4400" b="1" dirty="0">
                <a:latin typeface="UGent Panno Text" panose="02000506040000040003" pitchFamily="2" charset="0"/>
              </a:rPr>
              <a:t>extern</a:t>
            </a:r>
            <a:r>
              <a:rPr lang="nl-NL" sz="4400" dirty="0">
                <a:latin typeface="UGent Panno Text" panose="02000506040000040003" pitchFamily="2" charset="0"/>
              </a:rPr>
              <a:t> aan UGent, VIB, IMEC, VLERICK,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4400" dirty="0">
                <a:latin typeface="UGent Panno Text" panose="02000506040000040003" pitchFamily="2" charset="0"/>
              </a:rPr>
              <a:t>Aanvragen als UGent ZAP &gt; altijd 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4400" dirty="0">
                <a:latin typeface="UGent Panno Text" panose="02000506040000040003" pitchFamily="2" charset="0"/>
              </a:rPr>
              <a:t>Aanvragen vanuit je VIB/IMEC/VLERICK/… capaciteit &gt; enkel OK voor IMEC en VIB!</a:t>
            </a:r>
          </a:p>
          <a:p>
            <a:pPr marL="828675" indent="-742950">
              <a:buFont typeface="+mj-lt"/>
              <a:buAutoNum type="arabicPeriod" startAt="2"/>
            </a:pPr>
            <a:r>
              <a:rPr lang="nl-NL" sz="4400" dirty="0">
                <a:latin typeface="UGent Panno Text" panose="02000506040000040003" pitchFamily="2" charset="0"/>
              </a:rPr>
              <a:t>Financiering binnen VIB/IMEC/VLERICK/…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4400" dirty="0">
                <a:latin typeface="UGent Panno Text" panose="02000506040000040003" pitchFamily="2" charset="0"/>
              </a:rPr>
              <a:t>Enkel OK als deze oproep openstaat voor UGent ZAP (en niet enkel voor VIB/IMEC/VLERICK/… personeel) &amp; je solliciteert in de rol van UGent ZAP.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9A67A9-ABE1-766A-F52B-D933B007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3003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nl-BE" sz="1707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13003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BE" sz="1707" b="0" i="0" u="none" strike="noStrike" kern="1200" cap="none" spc="0" normalizeH="0" baseline="0" noProof="0" dirty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7273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Corporate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1E64C8"/>
      </a:accent1>
      <a:accent2>
        <a:srgbClr val="FFD200"/>
      </a:accent2>
      <a:accent3>
        <a:srgbClr val="3574CE"/>
      </a:accent3>
      <a:accent4>
        <a:srgbClr val="4B83D3"/>
      </a:accent4>
      <a:accent5>
        <a:srgbClr val="6293D9"/>
      </a:accent5>
      <a:accent6>
        <a:srgbClr val="78A2DE"/>
      </a:accent6>
      <a:hlink>
        <a:srgbClr val="1E64C8"/>
      </a:hlink>
      <a:folHlink>
        <a:srgbClr val="3574CE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–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.potx" id="{CB7437A3-AF41-4FB5-A0AD-03A95F42239C}" vid="{CFCB6CCD-58ED-4028-89EA-51F8B0C9C3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</Template>
  <TotalTime>0</TotalTime>
  <Words>1563</Words>
  <Application>Microsoft Office PowerPoint</Application>
  <PresentationFormat>Custom</PresentationFormat>
  <Paragraphs>214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PannoTextLight</vt:lpstr>
      <vt:lpstr>UGent Panno Text</vt:lpstr>
      <vt:lpstr>Wingdings</vt:lpstr>
      <vt:lpstr>Kantoorthema</vt:lpstr>
      <vt:lpstr>PowerPoint Presentation</vt:lpstr>
      <vt:lpstr>BOF Basisfinanciering</vt:lpstr>
      <vt:lpstr>Voor wie</vt:lpstr>
      <vt:lpstr>Voor wie</vt:lpstr>
      <vt:lpstr>ZAP-doelgroep</vt:lpstr>
      <vt:lpstr>ZAP-doelgroep</vt:lpstr>
      <vt:lpstr>Onderzoeksactief</vt:lpstr>
      <vt:lpstr>Welke 3 onderzoeksactiviteiten moet men aantonen om de Basisfinanciering te ontvangen?    </vt:lpstr>
      <vt:lpstr>Welke 3 onderzoeksactiviteiten moet men aantonen om de Basisfinanciering te ontvangen?</vt:lpstr>
      <vt:lpstr>Welke 3 onderzoeksactiviteiten moet men aantonen om de Basisfinanciering te ontvangen?</vt:lpstr>
      <vt:lpstr>Welke 3 onderzoeksactiviteiten moet men aantonen om de Basisfinanciering te ontvangen?</vt:lpstr>
      <vt:lpstr>Welke 3 onderzoeksactiviteiten moet men aantonen om de Basisfinanciering te ontvangen?    </vt:lpstr>
      <vt:lpstr>Welke 3 onderzoeksactiviteiten moet men aantonen om de Basisfinanciering te ontvangen?</vt:lpstr>
      <vt:lpstr>Welke 3 onderzoeksactiviteiten moet men aantonen om de Basisfinanciering te ontvangen?</vt:lpstr>
      <vt:lpstr>Hoe Basisfinanciering aanvragen?</vt:lpstr>
      <vt:lpstr>Hoe Basisfinanciering aanvragen?  </vt:lpstr>
      <vt:lpstr>Hoe Basisfinanciering aanvragen?</vt:lpstr>
      <vt:lpstr>Hoeveel bedraagt de Basisfinanciering?</vt:lpstr>
      <vt:lpstr>Hoeveel bedraagt de Basisfinanciering?   </vt:lpstr>
      <vt:lpstr>Hoeveel bedraagt de Basisfinanciering?</vt:lpstr>
      <vt:lpstr>Basisfinanciering toekennen</vt:lpstr>
      <vt:lpstr>Basisfinanciering toekennen  </vt:lpstr>
      <vt:lpstr>Basisfinanciering toekennen?</vt:lpstr>
      <vt:lpstr>Start van de Basisfinanciering</vt:lpstr>
      <vt:lpstr>Start van de Basisfinanciering   </vt:lpstr>
      <vt:lpstr>Basisfinanciering besteden</vt:lpstr>
      <vt:lpstr>Basisfinanciering besteden    </vt:lpstr>
      <vt:lpstr>Welke BOF-Oproepen verdwijnen?</vt:lpstr>
      <vt:lpstr>Welke BOF-oproepen verdwijnen    </vt:lpstr>
      <vt:lpstr>Nuttige info</vt:lpstr>
      <vt:lpstr>Nuttige info    </vt:lpstr>
      <vt:lpstr>BOF-team: Griet De Geyter – An Moors -  Cédrique Walthoff-Borm – Doreen Rogier   Directie onderzoek  E BOF@ugent.be T +32 9 264 30 27   www.ugent.be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Griet De Geyter</dc:creator>
  <cp:keywords/>
  <dc:description/>
  <cp:lastModifiedBy>David Lombart</cp:lastModifiedBy>
  <cp:revision>56</cp:revision>
  <cp:lastPrinted>2016-10-27T14:59:04Z</cp:lastPrinted>
  <dcterms:created xsi:type="dcterms:W3CDTF">2023-12-07T14:01:57Z</dcterms:created>
  <dcterms:modified xsi:type="dcterms:W3CDTF">2024-04-25T13:45:35Z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lpwstr>20</vt:lpwstr>
  </property>
</Properties>
</file>