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4"/>
  </p:notesMasterIdLst>
  <p:sldIdLst>
    <p:sldId id="259" r:id="rId2"/>
    <p:sldId id="256" r:id="rId3"/>
    <p:sldId id="260" r:id="rId4"/>
    <p:sldId id="265" r:id="rId5"/>
    <p:sldId id="270" r:id="rId6"/>
    <p:sldId id="290" r:id="rId7"/>
    <p:sldId id="269" r:id="rId8"/>
    <p:sldId id="296" r:id="rId9"/>
    <p:sldId id="308" r:id="rId10"/>
    <p:sldId id="300" r:id="rId11"/>
    <p:sldId id="301" r:id="rId12"/>
    <p:sldId id="297" r:id="rId13"/>
    <p:sldId id="303" r:id="rId14"/>
    <p:sldId id="302" r:id="rId15"/>
    <p:sldId id="277" r:id="rId16"/>
    <p:sldId id="283" r:id="rId17"/>
    <p:sldId id="304" r:id="rId18"/>
    <p:sldId id="284" r:id="rId19"/>
    <p:sldId id="289" r:id="rId20"/>
    <p:sldId id="306" r:id="rId21"/>
    <p:sldId id="298" r:id="rId22"/>
    <p:sldId id="299" r:id="rId23"/>
    <p:sldId id="305" r:id="rId24"/>
    <p:sldId id="287" r:id="rId25"/>
    <p:sldId id="288" r:id="rId26"/>
    <p:sldId id="282" r:id="rId27"/>
    <p:sldId id="281" r:id="rId28"/>
    <p:sldId id="291" r:id="rId29"/>
    <p:sldId id="292" r:id="rId30"/>
    <p:sldId id="285" r:id="rId31"/>
    <p:sldId id="286" r:id="rId32"/>
    <p:sldId id="264" r:id="rId33"/>
  </p:sldIdLst>
  <p:sldSz cx="17338675" cy="9753600"/>
  <p:notesSz cx="6858000" cy="9144000"/>
  <p:defaultTextStyle>
    <a:defPPr>
      <a:defRPr lang="en-US"/>
    </a:defPPr>
    <a:lvl1pPr marL="0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1pPr>
    <a:lvl2pPr marL="650184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2pPr>
    <a:lvl3pPr marL="1300368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3pPr>
    <a:lvl4pPr marL="1950552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4pPr>
    <a:lvl5pPr marL="2600736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5pPr>
    <a:lvl6pPr marL="3250921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6pPr>
    <a:lvl7pPr marL="3901105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7pPr>
    <a:lvl8pPr marL="4551289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8pPr>
    <a:lvl9pPr marL="5201473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5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 Moors" initials="AM" lastIdx="2" clrIdx="0">
    <p:extLst>
      <p:ext uri="{19B8F6BF-5375-455C-9EA6-DF929625EA0E}">
        <p15:presenceInfo xmlns:p15="http://schemas.microsoft.com/office/powerpoint/2012/main" userId="S::An.Moors@UGent.be::338b0231-54a6-44fb-b717-e6bfb9dc3fa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64C8"/>
    <a:srgbClr val="FFD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62431" autoAdjust="0"/>
  </p:normalViewPr>
  <p:slideViewPr>
    <p:cSldViewPr snapToGrid="0" showGuides="1">
      <p:cViewPr varScale="1">
        <p:scale>
          <a:sx n="53" d="100"/>
          <a:sy n="53" d="100"/>
        </p:scale>
        <p:origin x="1872" y="72"/>
      </p:cViewPr>
      <p:guideLst>
        <p:guide orient="horz" pos="3072"/>
        <p:guide pos="5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80C0C-85DF-417F-8238-DB0D15743621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9A0A48-EDB1-4AFE-B1B7-10CE2A4164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01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="0" i="0" dirty="0">
              <a:solidFill>
                <a:srgbClr val="333333"/>
              </a:solidFill>
              <a:effectLst/>
              <a:latin typeface="PannoTextLight"/>
            </a:endParaRPr>
          </a:p>
          <a:p>
            <a:endParaRPr lang="nl-NL" b="0" i="0" dirty="0">
              <a:solidFill>
                <a:srgbClr val="333333"/>
              </a:solidFill>
              <a:effectLst/>
              <a:latin typeface="PannoTextLight"/>
            </a:endParaRPr>
          </a:p>
          <a:p>
            <a:endParaRPr lang="nl-NL" b="0" i="0" dirty="0">
              <a:solidFill>
                <a:srgbClr val="1E64C8"/>
              </a:solidFill>
              <a:effectLst/>
              <a:latin typeface="PannoTextLight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9182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3269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8325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4134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3812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0848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2187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sz="1200" dirty="0">
              <a:latin typeface="UGent Panno Text" panose="02000506040000040003" pitchFamily="2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6586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7566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5691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5725" indent="0">
              <a:buNone/>
            </a:pPr>
            <a:endParaRPr lang="nl-NL" sz="1200" dirty="0">
              <a:latin typeface="UGent Panno Text" panose="02000506040000040003" pitchFamily="2" charset="0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4713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="0" i="0" dirty="0">
              <a:solidFill>
                <a:srgbClr val="333333"/>
              </a:solidFill>
              <a:effectLst/>
              <a:latin typeface="PannoTextLight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8922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8674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5F691-266B-9C5E-2DFA-B8E3082B1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4FF6F2-D7B8-A90E-D5FC-77959FEE6D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2E28F2-AAE3-5464-C4DB-B5F34E87D6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0C1D3C-C761-0A4F-A17E-776337ECC1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8559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C8053-B49A-06BC-7DF7-9370D17E8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469CA9C2-D691-CE11-516C-2387CA21E8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0FFA4A2E-CACB-862B-7E9B-B2A1EF90DE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sz="1200" dirty="0">
              <a:latin typeface="UGent Panno Text" panose="02000506040000040003" pitchFamily="2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0738D72-B0DF-95A9-C30C-1192BF4267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4894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0616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46557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51703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44734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46180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63390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285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06151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08153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40707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182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  <a:p>
            <a:endParaRPr lang="nl-NL" dirty="0"/>
          </a:p>
          <a:p>
            <a:endParaRPr lang="nl-NL" b="0" i="0" dirty="0">
              <a:solidFill>
                <a:srgbClr val="202020"/>
              </a:solidFill>
              <a:effectLst/>
              <a:latin typeface="PannoTextLight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5395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i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6490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9708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5725" indent="0">
              <a:buNone/>
            </a:pPr>
            <a:endParaRPr lang="nl-NL" sz="1200" b="0" i="0" dirty="0">
              <a:solidFill>
                <a:srgbClr val="202020"/>
              </a:solidFill>
              <a:effectLst/>
              <a:latin typeface="UGent Panno Text" panose="02000506040000040003" pitchFamily="2" charset="0"/>
            </a:endParaRP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7650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1563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3003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9A0A48-EDB1-4AFE-B1B7-10CE2A41649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30036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4024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orpora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4147F-ED97-47AF-A1B3-C82A179CF7F3}" type="datetime1">
              <a:rPr lang="nl-NL" smtClean="0"/>
              <a:t>25-4-2024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Logo Large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9518" y="2275285"/>
            <a:ext cx="5462027" cy="417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436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0"/>
            <a:ext cx="16424275" cy="7898400"/>
          </a:xfrm>
          <a:prstGeom prst="rect">
            <a:avLst/>
          </a:prstGeom>
          <a:solidFill>
            <a:srgbClr val="1E6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9215999" y="3095999"/>
            <a:ext cx="7257600" cy="2125481"/>
          </a:xfrm>
        </p:spPr>
        <p:txBody>
          <a:bodyPr>
            <a:normAutofit/>
          </a:bodyPr>
          <a:lstStyle>
            <a:lvl1pPr marL="0" indent="0">
              <a:lnSpc>
                <a:spcPts val="3500"/>
              </a:lnSpc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Klik om de namen van </a:t>
            </a:r>
            <a:r>
              <a:rPr lang="nl-NL" dirty="0" err="1"/>
              <a:t>social</a:t>
            </a:r>
            <a:r>
              <a:rPr lang="nl-NL" dirty="0"/>
              <a:t> media in te typen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291074" y="1743240"/>
            <a:ext cx="7419544" cy="5769600"/>
          </a:xfrm>
        </p:spPr>
        <p:txBody>
          <a:bodyPr anchor="t" anchorCtr="0">
            <a:noAutofit/>
          </a:bodyPr>
          <a:lstStyle>
            <a:lvl1pPr algn="l">
              <a:lnSpc>
                <a:spcPts val="3500"/>
              </a:lnSpc>
              <a:defRPr sz="2500" u="none" cap="none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+mn-lt"/>
              </a:defRPr>
            </a:lvl1pPr>
          </a:lstStyle>
          <a:p>
            <a:r>
              <a:rPr lang="nl-BE" noProof="0" dirty="0"/>
              <a:t>Klik om de gegevens van de presentator in </a:t>
            </a:r>
            <a:r>
              <a:rPr lang="nl-BE" noProof="0"/>
              <a:t>te typen</a:t>
            </a:r>
            <a:endParaRPr lang="nl-BE" noProof="0" dirty="0"/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1828800"/>
            <a:ext cx="15012000" cy="59997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78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0"/>
            <a:ext cx="16424275" cy="7898400"/>
          </a:xfrm>
          <a:prstGeom prst="rect">
            <a:avLst/>
          </a:prstGeom>
          <a:solidFill>
            <a:srgbClr val="1E6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1291074" y="2286000"/>
            <a:ext cx="15183366" cy="4436316"/>
          </a:xfrm>
        </p:spPr>
        <p:txBody>
          <a:bodyPr anchor="b">
            <a:noAutofit/>
          </a:bodyPr>
          <a:lstStyle>
            <a:lvl1pPr algn="l">
              <a:lnSpc>
                <a:spcPts val="11000"/>
              </a:lnSpc>
              <a:defRPr sz="10000" u="sng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</a:lstStyle>
          <a:p>
            <a:r>
              <a:rPr lang="nl-NL" noProof="0"/>
              <a:t>Klik om stijl te bewerken</a:t>
            </a:r>
            <a:endParaRPr lang="nl-BE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1283414" y="6874716"/>
            <a:ext cx="15191026" cy="583200"/>
          </a:xfrm>
        </p:spPr>
        <p:txBody>
          <a:bodyPr>
            <a:normAutofit/>
          </a:bodyPr>
          <a:lstStyle>
            <a:lvl1pPr marL="0" indent="0" algn="l">
              <a:lnSpc>
                <a:spcPts val="3600"/>
              </a:lnSpc>
              <a:buNone/>
              <a:defRPr sz="3000" baseline="0">
                <a:solidFill>
                  <a:srgbClr val="FFD200"/>
                </a:solidFill>
              </a:defRPr>
            </a:lvl1pPr>
            <a:lvl2pPr marL="650184" indent="0" algn="ctr">
              <a:buNone/>
              <a:defRPr sz="2844"/>
            </a:lvl2pPr>
            <a:lvl3pPr marL="1300368" indent="0" algn="ctr">
              <a:buNone/>
              <a:defRPr sz="2560"/>
            </a:lvl3pPr>
            <a:lvl4pPr marL="1950552" indent="0" algn="ctr">
              <a:buNone/>
              <a:defRPr sz="2275"/>
            </a:lvl4pPr>
            <a:lvl5pPr marL="2600736" indent="0" algn="ctr">
              <a:buNone/>
              <a:defRPr sz="2275"/>
            </a:lvl5pPr>
            <a:lvl6pPr marL="3250921" indent="0" algn="ctr">
              <a:buNone/>
              <a:defRPr sz="2275"/>
            </a:lvl6pPr>
            <a:lvl7pPr marL="3901105" indent="0" algn="ctr">
              <a:buNone/>
              <a:defRPr sz="2275"/>
            </a:lvl7pPr>
            <a:lvl8pPr marL="4551289" indent="0" algn="ctr">
              <a:buNone/>
              <a:defRPr sz="2275"/>
            </a:lvl8pPr>
            <a:lvl9pPr marL="5201473" indent="0" algn="ctr">
              <a:buNone/>
              <a:defRPr sz="2275"/>
            </a:lvl9pPr>
          </a:lstStyle>
          <a:p>
            <a:r>
              <a:rPr lang="nl-BE" noProof="0" dirty="0"/>
              <a:t>Klik om de ondertitel / presentator / datum [</a:t>
            </a:r>
            <a:r>
              <a:rPr lang="nl-BE" noProof="0" dirty="0" err="1"/>
              <a:t>dd</a:t>
            </a:r>
            <a:r>
              <a:rPr lang="nl-BE" noProof="0" dirty="0"/>
              <a:t>-mm-</a:t>
            </a:r>
            <a:r>
              <a:rPr lang="nl-BE" noProof="0" dirty="0" err="1"/>
              <a:t>yyyy</a:t>
            </a:r>
            <a:r>
              <a:rPr lang="nl-BE" noProof="0" dirty="0"/>
              <a:t>] te maken</a:t>
            </a:r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6408000"/>
            <a:ext cx="15012000" cy="576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1291074" y="270000"/>
            <a:ext cx="15183366" cy="540000"/>
          </a:xfrm>
        </p:spPr>
        <p:txBody>
          <a:bodyPr anchor="b" anchorCtr="0">
            <a:normAutofit/>
          </a:bodyPr>
          <a:lstStyle>
            <a:lvl1pPr marL="0" indent="0">
              <a:lnSpc>
                <a:spcPts val="1700"/>
              </a:lnSpc>
              <a:buNone/>
              <a:defRPr sz="1400" b="1" i="0" u="sng" cap="all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  <a:lvl2pPr marL="0" indent="0">
              <a:lnSpc>
                <a:spcPts val="1700"/>
              </a:lnSpc>
              <a:buNone/>
              <a:defRPr sz="1400" cap="all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2pPr>
          </a:lstStyle>
          <a:p>
            <a:pPr lvl="0"/>
            <a:r>
              <a:rPr lang="nl-BE" noProof="0" dirty="0"/>
              <a:t>Klik om de organisatie stijlen te bewerken</a:t>
            </a:r>
          </a:p>
          <a:p>
            <a:pPr lvl="1"/>
            <a:r>
              <a:rPr lang="nl-BE" noProof="0" dirty="0"/>
              <a:t>tweede niveau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3200400" y="8366400"/>
            <a:ext cx="2286000" cy="928800"/>
          </a:xfrm>
        </p:spPr>
        <p:txBody>
          <a:bodyPr/>
          <a:lstStyle>
            <a:lvl1pPr marL="85725" indent="0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1</a:t>
            </a:r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2" hasCustomPrompt="1"/>
          </p:nvPr>
        </p:nvSpPr>
        <p:spPr>
          <a:xfrm>
            <a:off x="5713200" y="8366400"/>
            <a:ext cx="2286000" cy="928800"/>
          </a:xfrm>
        </p:spPr>
        <p:txBody>
          <a:bodyPr/>
          <a:lstStyle>
            <a:lvl1pPr marL="85725" indent="0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2</a:t>
            </a:r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8229600" y="8366400"/>
            <a:ext cx="2322000" cy="928800"/>
          </a:xfrm>
        </p:spPr>
        <p:txBody>
          <a:bodyPr/>
          <a:lstStyle>
            <a:lvl1pPr marL="85725" indent="0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3</a:t>
            </a:r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10746000" y="8366400"/>
            <a:ext cx="2322000" cy="928800"/>
          </a:xfrm>
        </p:spPr>
        <p:txBody>
          <a:bodyPr/>
          <a:lstStyle>
            <a:lvl1pPr marL="85725" indent="0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4</a:t>
            </a:r>
          </a:p>
        </p:txBody>
      </p:sp>
    </p:spTree>
    <p:extLst>
      <p:ext uri="{BB962C8B-B14F-4D97-AF65-F5344CB8AC3E}">
        <p14:creationId xmlns:p14="http://schemas.microsoft.com/office/powerpoint/2010/main" val="94181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0"/>
            <a:ext cx="16424275" cy="7898400"/>
          </a:xfrm>
          <a:prstGeom prst="rect">
            <a:avLst/>
          </a:prstGeom>
          <a:solidFill>
            <a:srgbClr val="1E6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291074" y="3246120"/>
            <a:ext cx="15183366" cy="4436316"/>
          </a:xfrm>
        </p:spPr>
        <p:txBody>
          <a:bodyPr anchor="b">
            <a:noAutofit/>
          </a:bodyPr>
          <a:lstStyle>
            <a:lvl1pPr algn="l">
              <a:lnSpc>
                <a:spcPts val="11000"/>
              </a:lnSpc>
              <a:defRPr sz="10000" u="sng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</a:lstStyle>
          <a:p>
            <a:r>
              <a:rPr lang="nl-BE" noProof="0" dirty="0"/>
              <a:t>klik om een hoofdstuktitel te maken.</a:t>
            </a:r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7344000"/>
            <a:ext cx="15012000" cy="576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‹#›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294732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/>
              <a:t>Klik om stijl te bewerken</a:t>
            </a:r>
            <a:endParaRPr lang="nl-BE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5825" y="1194364"/>
            <a:ext cx="15699575" cy="6696000"/>
          </a:xfrm>
        </p:spPr>
        <p:txBody>
          <a:bodyPr/>
          <a:lstStyle>
            <a:lvl1pPr defTabSz="457200"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 defTabSz="457200">
              <a:lnSpc>
                <a:spcPct val="120000"/>
              </a:lnSpc>
              <a:defRPr/>
            </a:lvl3pPr>
            <a:lvl4pPr marL="2328863" indent="-550863" defTabSz="1912938">
              <a:lnSpc>
                <a:spcPct val="120000"/>
              </a:lnSpc>
              <a:tabLst/>
              <a:defRPr/>
            </a:lvl4pPr>
            <a:lvl5pPr marL="2962275" indent="-442913" defTabSz="457200">
              <a:lnSpc>
                <a:spcPct val="120000"/>
              </a:lnSpc>
              <a:buFont typeface="Arial" panose="020B0604020202020204" pitchFamily="34" charset="0"/>
              <a:buChar char="̶"/>
              <a:defRPr/>
            </a:lvl5pPr>
          </a:lstStyle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  <a:p>
            <a:pPr lvl="3"/>
            <a:r>
              <a:rPr lang="nl-BE" noProof="0" dirty="0" err="1"/>
              <a:t>Fourth</a:t>
            </a:r>
            <a:r>
              <a:rPr lang="nl-BE" noProof="0" dirty="0"/>
              <a:t> level</a:t>
            </a:r>
          </a:p>
          <a:p>
            <a:pPr lvl="4"/>
            <a:r>
              <a:rPr lang="nl-BE" noProof="0" dirty="0" err="1"/>
              <a:t>Fifth</a:t>
            </a:r>
            <a:r>
              <a:rPr lang="nl-BE" noProof="0" dirty="0"/>
              <a:t>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0885-0B31-4E06-AE71-7E16801F2838}" type="datetime1">
              <a:rPr lang="nl-BE" noProof="0" smtClean="0"/>
              <a:t>25/04/2024</a:t>
            </a:fld>
            <a:endParaRPr lang="nl-B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‹#›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3081577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/>
              <a:t>Klik om stijl te bewerken</a:t>
            </a:r>
            <a:endParaRPr lang="nl-BE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10F60-8C93-4C37-B51A-4DDAE36F7E9B}" type="datetime1">
              <a:rPr lang="nl-BE" noProof="0" smtClean="0"/>
              <a:t>25/04/2024</a:t>
            </a:fld>
            <a:endParaRPr lang="nl-B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10104438" y="1371918"/>
            <a:ext cx="6300000" cy="64980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Photo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‹#›</a:t>
            </a:fld>
            <a:endParaRPr lang="nl-BE" noProof="0" dirty="0"/>
          </a:p>
        </p:txBody>
      </p:sp>
      <p:sp>
        <p:nvSpPr>
          <p:cNvPr id="12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5825" y="1194364"/>
            <a:ext cx="8442000" cy="6696000"/>
          </a:xfrm>
        </p:spPr>
        <p:txBody>
          <a:bodyPr/>
          <a:lstStyle>
            <a:lvl1pPr defTabSz="457200"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 defTabSz="457200">
              <a:lnSpc>
                <a:spcPct val="120000"/>
              </a:lnSpc>
              <a:defRPr/>
            </a:lvl3pPr>
            <a:lvl4pPr defTabSz="457200">
              <a:lnSpc>
                <a:spcPct val="120000"/>
              </a:lnSpc>
              <a:defRPr/>
            </a:lvl4pPr>
            <a:lvl5pPr defTabSz="457200">
              <a:lnSpc>
                <a:spcPct val="120000"/>
              </a:lnSpc>
              <a:defRPr/>
            </a:lvl5pPr>
          </a:lstStyle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</p:txBody>
      </p:sp>
    </p:spTree>
    <p:extLst>
      <p:ext uri="{BB962C8B-B14F-4D97-AF65-F5344CB8AC3E}">
        <p14:creationId xmlns:p14="http://schemas.microsoft.com/office/powerpoint/2010/main" val="131488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/>
              <a:t>Klik om stijl te bewerken</a:t>
            </a:r>
            <a:endParaRPr lang="nl-BE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594B6-17DF-4759-A7A5-128AFEA77F2C}" type="datetime1">
              <a:rPr lang="nl-BE" noProof="0" smtClean="0"/>
              <a:t>25/04/2024</a:t>
            </a:fld>
            <a:endParaRPr lang="nl-BE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‹#›</a:t>
            </a:fld>
            <a:endParaRPr lang="nl-BE" noProof="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952038" y="1371600"/>
            <a:ext cx="15480000" cy="6501600"/>
          </a:xfrm>
        </p:spPr>
        <p:txBody>
          <a:bodyPr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374516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81384-1200-4D40-BEF0-3A17A1F906F4}" type="datetime1">
              <a:rPr lang="nl-NL" noProof="0" smtClean="0"/>
              <a:t>25-4-2024</a:t>
            </a:fld>
            <a:endParaRPr lang="nl-NL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noProof="0" dirty="0"/>
          </a:p>
        </p:txBody>
      </p:sp>
      <p:sp>
        <p:nvSpPr>
          <p:cNvPr id="7" name="Covering Background"/>
          <p:cNvSpPr/>
          <p:nvPr userDrawn="1"/>
        </p:nvSpPr>
        <p:spPr>
          <a:xfrm>
            <a:off x="-1" y="0"/>
            <a:ext cx="17337600" cy="9753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-1" y="0"/>
            <a:ext cx="17337600" cy="97536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2949418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textbox over pic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914400" y="0"/>
            <a:ext cx="16424275" cy="79200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/>
              <a:t>Picture</a:t>
            </a:r>
            <a:endParaRPr lang="nl-BE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81384-1200-4D40-BEF0-3A17A1F906F4}" type="datetime1">
              <a:rPr lang="nl-NL" noProof="0" smtClean="0"/>
              <a:t>25-4-2024</a:t>
            </a:fld>
            <a:endParaRPr lang="nl-NL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noProof="0" dirty="0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0301F6D1-3E66-4198-8305-F0FF1745CC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2691979"/>
            <a:ext cx="6764400" cy="5230800"/>
          </a:xfrm>
          <a:solidFill>
            <a:srgbClr val="1E64C8"/>
          </a:solidFill>
        </p:spPr>
        <p:txBody>
          <a:bodyPr anchor="b" anchorCtr="0">
            <a:noAutofit/>
          </a:bodyPr>
          <a:lstStyle>
            <a:lvl1pPr marL="85725" indent="0">
              <a:buNone/>
              <a:defRPr sz="10000" u="sng" cap="all" baseline="0">
                <a:solidFill>
                  <a:schemeClr val="bg1"/>
                </a:solidFill>
              </a:defRPr>
            </a:lvl1pPr>
            <a:lvl2pPr marL="984250" indent="-625475"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4254646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blue textbox over pic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876AD30-96E8-448B-B97A-24B00ADE12C5}"/>
              </a:ext>
            </a:extLst>
          </p:cNvPr>
          <p:cNvSpPr/>
          <p:nvPr userDrawn="1"/>
        </p:nvSpPr>
        <p:spPr>
          <a:xfrm>
            <a:off x="914400" y="0"/>
            <a:ext cx="16424275" cy="7898400"/>
          </a:xfrm>
          <a:prstGeom prst="rect">
            <a:avLst/>
          </a:prstGeom>
          <a:solidFill>
            <a:srgbClr val="1E64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914400" y="0"/>
            <a:ext cx="16424275" cy="79200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/>
              <a:t>Picture</a:t>
            </a:r>
            <a:endParaRPr lang="nl-BE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81384-1200-4D40-BEF0-3A17A1F906F4}" type="datetime1">
              <a:rPr lang="nl-NL" noProof="0" smtClean="0"/>
              <a:t>25-4-2024</a:t>
            </a:fld>
            <a:endParaRPr lang="nl-NL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noProof="0" dirty="0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0301F6D1-3E66-4198-8305-F0FF1745CC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399" y="1011602"/>
            <a:ext cx="7754938" cy="6908398"/>
          </a:xfrm>
          <a:solidFill>
            <a:srgbClr val="E9F0FA"/>
          </a:solidFill>
        </p:spPr>
        <p:txBody>
          <a:bodyPr>
            <a:normAutofit/>
          </a:bodyPr>
          <a:lstStyle>
            <a:lvl1pPr marL="85725" indent="0">
              <a:buNone/>
              <a:defRPr sz="5400" u="sng" cap="all" baseline="0">
                <a:solidFill>
                  <a:srgbClr val="1E64C8"/>
                </a:solidFill>
              </a:defRPr>
            </a:lvl1pPr>
            <a:lvl2pPr marL="984250" indent="-625475">
              <a:defRPr>
                <a:solidFill>
                  <a:srgbClr val="1E64C8"/>
                </a:solidFill>
              </a:defRPr>
            </a:lvl2pPr>
            <a:lvl3pPr>
              <a:defRPr>
                <a:solidFill>
                  <a:srgbClr val="1E64C8"/>
                </a:solidFill>
              </a:defRPr>
            </a:lvl3pPr>
            <a:lvl4pPr>
              <a:defRPr>
                <a:solidFill>
                  <a:srgbClr val="1E64C8"/>
                </a:solidFill>
              </a:defRPr>
            </a:lvl4pPr>
            <a:lvl5pPr>
              <a:defRPr>
                <a:solidFill>
                  <a:srgbClr val="1E64C8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772380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0118" y="136025"/>
            <a:ext cx="15705282" cy="86369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nl-BE" noProof="0" dirty="0"/>
              <a:t>Klik om de stijl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825" y="1194364"/>
            <a:ext cx="15699575" cy="669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72394" y="8948703"/>
            <a:ext cx="2297926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70D1A-A3AB-4E9F-892E-C45B5A80FDBF}" type="datetime1">
              <a:rPr lang="nl-BE" noProof="0" smtClean="0"/>
              <a:t>25/04/2024</a:t>
            </a:fld>
            <a:endParaRPr lang="nl-B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10236" y="8994423"/>
            <a:ext cx="8353564" cy="437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‹#›</a:t>
            </a:fld>
            <a:endParaRPr lang="nl-BE" noProof="0" dirty="0"/>
          </a:p>
        </p:txBody>
      </p:sp>
      <p:sp>
        <p:nvSpPr>
          <p:cNvPr id="7" name="Title positioning box" hidden="1"/>
          <p:cNvSpPr/>
          <p:nvPr userDrawn="1"/>
        </p:nvSpPr>
        <p:spPr>
          <a:xfrm>
            <a:off x="927265" y="367200"/>
            <a:ext cx="15480000" cy="4636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ositoning box" hidden="1"/>
          <p:cNvSpPr/>
          <p:nvPr userDrawn="1"/>
        </p:nvSpPr>
        <p:spPr>
          <a:xfrm>
            <a:off x="927265" y="1584000"/>
            <a:ext cx="8229600" cy="6300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Logo positioning box" hidden="1"/>
          <p:cNvSpPr/>
          <p:nvPr userDrawn="1"/>
        </p:nvSpPr>
        <p:spPr>
          <a:xfrm flipV="1">
            <a:off x="928800" y="7878842"/>
            <a:ext cx="15478465" cy="141635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17" y="7906160"/>
            <a:ext cx="2308379" cy="1847440"/>
          </a:xfrm>
          <a:prstGeom prst="rect">
            <a:avLst/>
          </a:prstGeom>
        </p:spPr>
      </p:pic>
      <p:sp>
        <p:nvSpPr>
          <p:cNvPr id="12" name="Text positoning box" hidden="1"/>
          <p:cNvSpPr/>
          <p:nvPr userDrawn="1"/>
        </p:nvSpPr>
        <p:spPr>
          <a:xfrm>
            <a:off x="9172105" y="1584000"/>
            <a:ext cx="914400" cy="6300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 positoning box" hidden="1"/>
          <p:cNvSpPr/>
          <p:nvPr userDrawn="1"/>
        </p:nvSpPr>
        <p:spPr>
          <a:xfrm>
            <a:off x="10099369" y="1356360"/>
            <a:ext cx="6307895" cy="65276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58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73" r:id="rId3"/>
    <p:sldLayoutId id="2147483662" r:id="rId4"/>
    <p:sldLayoutId id="2147483674" r:id="rId5"/>
    <p:sldLayoutId id="2147483666" r:id="rId6"/>
    <p:sldLayoutId id="2147483675" r:id="rId7"/>
    <p:sldLayoutId id="2147483677" r:id="rId8"/>
    <p:sldLayoutId id="2147483678" r:id="rId9"/>
    <p:sldLayoutId id="2147483676" r:id="rId10"/>
  </p:sldLayoutIdLst>
  <p:hf hdr="0" ftr="0" dt="0"/>
  <p:txStyles>
    <p:titleStyle>
      <a:lvl1pPr algn="l" defTabSz="1300368" rtl="0" eaLnBrk="1" latinLnBrk="0" hangingPunct="1">
        <a:lnSpc>
          <a:spcPct val="90000"/>
        </a:lnSpc>
        <a:spcBef>
          <a:spcPct val="0"/>
        </a:spcBef>
        <a:buNone/>
        <a:defRPr sz="5400" u="sng" kern="1200" cap="all" baseline="0">
          <a:solidFill>
            <a:srgbClr val="1E64C8"/>
          </a:solidFill>
          <a:uFill>
            <a:solidFill>
              <a:srgbClr val="1E64C8"/>
            </a:solidFill>
          </a:uFill>
          <a:latin typeface="+mj-lt"/>
          <a:ea typeface="+mj-ea"/>
          <a:cs typeface="+mj-cs"/>
        </a:defRPr>
      </a:lvl1pPr>
    </p:titleStyle>
    <p:bodyStyle>
      <a:lvl1pPr marL="536575" indent="-450850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̶"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169988" indent="-450850" algn="l" defTabSz="457200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̶"/>
        <a:tabLst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1755775" indent="-450000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‒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1450" indent="-550863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325" indent="-1158875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3576013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4226197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876381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526565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184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368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552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736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0921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105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289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473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gent.be/nl/onderzoek/financiering/bof/basisfinanciering/overzicht.htm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Relationship Id="rId5" Type="http://schemas.openxmlformats.org/officeDocument/2006/relationships/hyperlink" Target="mailto:bof@ugent.be" TargetMode="External"/><Relationship Id="rId4" Type="http://schemas.openxmlformats.org/officeDocument/2006/relationships/hyperlink" Target="https://www.ugent.be/nl/onderzoek/financiering/bof/basisfinanciering/faq.htm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2507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41FE1-1EDE-0ED7-FC6E-D0A32A32B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z="4800" b="1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Welke 3 onderzoeksactiviteiten 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moet men aantonen om de Basisfinanciering te ontvangen?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C8BA2-FCE7-60E3-F80B-86EA240CB8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71575"/>
            <a:endParaRPr lang="nl-NL" dirty="0">
              <a:latin typeface="UGent Panno Text" panose="02000506040000040003" pitchFamily="2" charset="0"/>
            </a:endParaRPr>
          </a:p>
          <a:p>
            <a:pPr marL="1171575"/>
            <a:r>
              <a:rPr lang="nl-NL" sz="5200" dirty="0">
                <a:latin typeface="UGent Panno Text" panose="02000506040000040003" pitchFamily="2" charset="0"/>
              </a:rPr>
              <a:t>zowel projecten als mandaten komen in aanmerking </a:t>
            </a:r>
          </a:p>
          <a:p>
            <a:pPr marL="1171575"/>
            <a:r>
              <a:rPr lang="nl-NL" sz="5200" dirty="0">
                <a:latin typeface="UGent Panno Text" panose="02000506040000040003" pitchFamily="2" charset="0"/>
              </a:rPr>
              <a:t>voor </a:t>
            </a:r>
            <a:r>
              <a:rPr lang="nl-NL" sz="5200" b="1" dirty="0">
                <a:latin typeface="UGent Panno Text" panose="02000506040000040003" pitchFamily="2" charset="0"/>
              </a:rPr>
              <a:t>projecten</a:t>
            </a:r>
            <a:r>
              <a:rPr lang="nl-NL" sz="5200" dirty="0">
                <a:latin typeface="UGent Panno Text" panose="02000506040000040003" pitchFamily="2" charset="0"/>
              </a:rPr>
              <a:t> omvat de financiering minstens 30.000€/jaar (mag combinatie van meerdere projecten zijn) + zowel promotoren/promotor-woordvoerder/PI als copromotoren + budgethouder</a:t>
            </a:r>
          </a:p>
          <a:p>
            <a:pPr marL="1171575"/>
            <a:r>
              <a:rPr lang="nl-NL" sz="5200" b="1" dirty="0">
                <a:latin typeface="UGent Panno Text" panose="02000506040000040003" pitchFamily="2" charset="0"/>
              </a:rPr>
              <a:t>mandaten</a:t>
            </a:r>
            <a:r>
              <a:rPr lang="nl-NL" sz="5200" dirty="0">
                <a:latin typeface="UGent Panno Text" panose="02000506040000040003" pitchFamily="2" charset="0"/>
              </a:rPr>
              <a:t> (doctoraatsmandaat, postdoc mandaat) omvatten een looptijd van minstens 3 jaar + </a:t>
            </a:r>
            <a:r>
              <a:rPr lang="nl-NL" sz="5200" u="sng" dirty="0">
                <a:latin typeface="UGent Panno Text" panose="02000506040000040003" pitchFamily="2" charset="0"/>
              </a:rPr>
              <a:t>enkel</a:t>
            </a:r>
            <a:r>
              <a:rPr lang="nl-NL" sz="5200" dirty="0">
                <a:latin typeface="UGent Panno Text" panose="02000506040000040003" pitchFamily="2" charset="0"/>
              </a:rPr>
              <a:t> promotoren/promotor-woordvoerder/PI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21927F-3D39-E1AB-56DA-8E7EA0FBE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10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657904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98004-A0BF-84FC-EDA3-E9F33A3DF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z="4800" b="1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Welke 3 onderzoeksactiviteiten 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moet men aantonen om de Basisfinanciering te ontvangen?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0F0F3-667B-3285-785C-779D2CAEC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5725" indent="0">
              <a:buNone/>
            </a:pPr>
            <a:endParaRPr lang="nl-BE" sz="5600" dirty="0">
              <a:effectLst/>
              <a:latin typeface="UGent Panno Text" panose="02000506040000040003" pitchFamily="2" charset="0"/>
              <a:ea typeface="Times New Roman" panose="02020603050405020304" pitchFamily="18" charset="0"/>
            </a:endParaRPr>
          </a:p>
          <a:p>
            <a:pPr marL="85725" indent="0">
              <a:buNone/>
            </a:pPr>
            <a:r>
              <a:rPr lang="nl-BE" sz="5600" dirty="0">
                <a:effectLst/>
                <a:latin typeface="UGent Panno Text" panose="02000506040000040003" pitchFamily="2" charset="0"/>
                <a:ea typeface="Times New Roman" panose="02020603050405020304" pitchFamily="18" charset="0"/>
              </a:rPr>
              <a:t>De externe onderzoeksfinanciering is</a:t>
            </a:r>
            <a:endParaRPr lang="en-US" sz="5600" dirty="0">
              <a:effectLst/>
              <a:latin typeface="UGent Panno Text" panose="02000506040000040003" pitchFamily="2" charset="0"/>
              <a:ea typeface="Times New Roman" panose="02020603050405020304" pitchFamily="18" charset="0"/>
            </a:endParaRPr>
          </a:p>
          <a:p>
            <a:pPr marL="1171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lang="nl-NL" sz="56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hetzij </a:t>
            </a:r>
            <a:r>
              <a:rPr lang="nl-NL" sz="5600" b="1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toegekend</a:t>
            </a:r>
            <a:r>
              <a:rPr lang="nl-NL" sz="56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, waarbij de </a:t>
            </a:r>
            <a:r>
              <a:rPr lang="nl-NL" sz="5600" b="1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einddatum</a:t>
            </a:r>
            <a:r>
              <a:rPr lang="nl-NL" sz="56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 van de looptijd van de onderzoeksfinanciering ten vroegste 1 januari van het jaar n-3 is, met n het jaar waarvoor de Basisfinanciering wordt aangevraagd (voor Basisfinanciering 2024 is dit dus 1 januari 2021)</a:t>
            </a:r>
          </a:p>
          <a:p>
            <a:pPr marL="1171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lang="nl-NL" sz="56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hetzij </a:t>
            </a:r>
            <a:r>
              <a:rPr lang="nl-NL" sz="5600" b="1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aangevraagd</a:t>
            </a:r>
            <a:r>
              <a:rPr lang="nl-NL" sz="56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, waarbij de (uiterste) </a:t>
            </a:r>
            <a:r>
              <a:rPr lang="nl-NL" sz="5600" b="1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datum voor indiening </a:t>
            </a:r>
            <a:r>
              <a:rPr lang="nl-NL" sz="56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van de onderzoeksfinanciering ten vroegste 1 januari van het jaar n-3 is, met n het jaar waarvoor de Basisfinanciering wordt aangevraagd</a:t>
            </a:r>
            <a:endParaRPr lang="en-US" sz="5600" dirty="0">
              <a:effectLst/>
              <a:latin typeface="UGent Panno Text" panose="02000506040000040003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A1024B-997B-46B4-C824-ADAD38BEF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11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3137456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AD790F-99A8-4A40-3C91-6EC9D24F6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118" y="136026"/>
            <a:ext cx="15705282" cy="1419820"/>
          </a:xfrm>
        </p:spPr>
        <p:txBody>
          <a:bodyPr/>
          <a:lstStyle/>
          <a:p>
            <a:r>
              <a:rPr lang="nl-NL" sz="4800" b="1" dirty="0">
                <a:solidFill>
                  <a:schemeClr val="tx1"/>
                </a:solidFill>
                <a:latin typeface="PannoTextLight"/>
              </a:rPr>
              <a:t>Welke 3 onderzoeksactiviteiten </a:t>
            </a:r>
            <a:r>
              <a:rPr lang="nl-NL" sz="4800" dirty="0">
                <a:solidFill>
                  <a:schemeClr val="tx1"/>
                </a:solidFill>
                <a:latin typeface="PannoTextLight"/>
              </a:rPr>
              <a:t>moet men aantonen om de Basisfinanciering te ontvangen? </a:t>
            </a:r>
            <a:br>
              <a:rPr lang="nl-NL" sz="4800" dirty="0">
                <a:solidFill>
                  <a:schemeClr val="tx1"/>
                </a:solidFill>
                <a:latin typeface="PannoTextLight"/>
              </a:rPr>
            </a:br>
            <a:br>
              <a:rPr lang="nl-NL" dirty="0">
                <a:solidFill>
                  <a:schemeClr val="tx1"/>
                </a:solidFill>
              </a:rPr>
            </a:b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01D3161-2796-8135-0F7A-16DB50F09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934" y="1224642"/>
            <a:ext cx="15525466" cy="7151915"/>
          </a:xfrm>
        </p:spPr>
        <p:txBody>
          <a:bodyPr>
            <a:normAutofit fontScale="92500" lnSpcReduction="20000"/>
          </a:bodyPr>
          <a:lstStyle/>
          <a:p>
            <a:pPr marL="719138" lvl="1" indent="0">
              <a:buNone/>
            </a:pPr>
            <a:endParaRPr lang="nl-NL" sz="5200" b="1" dirty="0">
              <a:latin typeface="UGent Panno Text" panose="02000506040000040003" pitchFamily="2" charset="0"/>
            </a:endParaRPr>
          </a:p>
          <a:p>
            <a:pPr marL="719138" lvl="1" indent="0">
              <a:buNone/>
            </a:pPr>
            <a:r>
              <a:rPr lang="nl-NL" sz="5200" b="1" dirty="0">
                <a:latin typeface="UGent Panno Text" panose="02000506040000040003" pitchFamily="2" charset="0"/>
              </a:rPr>
              <a:t>2. Publicatie (afgelopen 3 jaar) </a:t>
            </a:r>
          </a:p>
          <a:p>
            <a:pPr lvl="1"/>
            <a:r>
              <a:rPr lang="nl-NL" sz="5200" dirty="0">
                <a:latin typeface="UGent Panno Text" panose="02000506040000040003" pitchFamily="2" charset="0"/>
              </a:rPr>
              <a:t>er is minstens 1 wetenschappelijke publicatie gepubliceerd met het ZAP-lid als auteur of </a:t>
            </a:r>
            <a:r>
              <a:rPr lang="nl-NL" sz="5200" dirty="0" err="1">
                <a:latin typeface="UGent Panno Text" panose="02000506040000040003" pitchFamily="2" charset="0"/>
              </a:rPr>
              <a:t>co-auteur</a:t>
            </a:r>
            <a:r>
              <a:rPr lang="nl-NL" sz="5200" dirty="0">
                <a:latin typeface="UGent Panno Text" panose="02000506040000040003" pitchFamily="2" charset="0"/>
              </a:rPr>
              <a:t> of editor</a:t>
            </a:r>
          </a:p>
          <a:p>
            <a:pPr lvl="1"/>
            <a:r>
              <a:rPr lang="nl-NL" sz="5200" dirty="0">
                <a:latin typeface="UGent Panno Text" panose="02000506040000040003" pitchFamily="2" charset="0"/>
              </a:rPr>
              <a:t>publicatie (effectief/ in </a:t>
            </a:r>
            <a:r>
              <a:rPr lang="nl-NL" sz="5200" dirty="0" err="1">
                <a:latin typeface="UGent Panno Text" panose="02000506040000040003" pitchFamily="2" charset="0"/>
              </a:rPr>
              <a:t>press</a:t>
            </a:r>
            <a:r>
              <a:rPr lang="nl-NL" sz="5200" dirty="0">
                <a:latin typeface="UGent Panno Text" panose="02000506040000040003" pitchFamily="2" charset="0"/>
              </a:rPr>
              <a:t>) is opgeladen in Biblio</a:t>
            </a:r>
          </a:p>
          <a:p>
            <a:pPr lvl="1"/>
            <a:r>
              <a:rPr lang="nl-NL" sz="5200" dirty="0">
                <a:latin typeface="UGent Panno Text" panose="02000506040000040003" pitchFamily="2" charset="0"/>
              </a:rPr>
              <a:t>octrooien ook mogelijk</a:t>
            </a:r>
          </a:p>
          <a:p>
            <a:pPr lvl="1"/>
            <a:r>
              <a:rPr lang="nl-NL" sz="5200" dirty="0">
                <a:latin typeface="UGent Panno Text" panose="02000506040000040003" pitchFamily="2" charset="0"/>
              </a:rPr>
              <a:t>publicatiejaar ten vroegste het jaar n-3, met n het jaar waarvoor de Basisfinanciering wordt aangevraagd (dus voor Basisfinanciering 2024 is dat 2021)</a:t>
            </a:r>
          </a:p>
          <a:p>
            <a:pPr lvl="1"/>
            <a:endParaRPr lang="nl-NL" sz="5200" dirty="0">
              <a:latin typeface="UGent Panno Text" panose="02000506040000040003" pitchFamily="2" charset="0"/>
            </a:endParaRPr>
          </a:p>
          <a:p>
            <a:pPr lvl="1">
              <a:buFont typeface="Wingdings" panose="05000000000000000000" pitchFamily="2" charset="2"/>
              <a:buChar char="è"/>
            </a:pPr>
            <a:endParaRPr lang="nl-NL" sz="8000" dirty="0">
              <a:latin typeface="UGent Panno Text" panose="02000506040000040003" pitchFamily="2" charset="0"/>
            </a:endParaRPr>
          </a:p>
          <a:p>
            <a:pPr lvl="1">
              <a:buFont typeface="Wingdings" panose="05000000000000000000" pitchFamily="2" charset="2"/>
              <a:buChar char="è"/>
            </a:pPr>
            <a:endParaRPr lang="nl-NL" sz="8000" dirty="0">
              <a:latin typeface="UGent Panno Text" panose="02000506040000040003" pitchFamily="2" charset="0"/>
            </a:endParaRPr>
          </a:p>
          <a:p>
            <a:pPr lvl="1">
              <a:buFont typeface="Wingdings" panose="05000000000000000000" pitchFamily="2" charset="2"/>
              <a:buChar char="è"/>
            </a:pPr>
            <a:endParaRPr lang="nl-NL" sz="8000" dirty="0">
              <a:latin typeface="UGent Panno Text" panose="02000506040000040003" pitchFamily="2" charset="0"/>
            </a:endParaRPr>
          </a:p>
          <a:p>
            <a:pPr marL="719138" lvl="1" indent="0">
              <a:buNone/>
            </a:pPr>
            <a:endParaRPr lang="nl-NL" sz="8000" dirty="0">
              <a:latin typeface="UGent Panno Text" panose="02000506040000040003" pitchFamily="2" charset="0"/>
            </a:endParaRPr>
          </a:p>
          <a:p>
            <a:pPr lvl="1"/>
            <a:endParaRPr lang="nl-NL" sz="8000" dirty="0">
              <a:latin typeface="UGent Panno Text" panose="02000506040000040003" pitchFamily="2" charset="0"/>
            </a:endParaRPr>
          </a:p>
          <a:p>
            <a:pPr marL="719138" lvl="1" indent="0">
              <a:buNone/>
            </a:pPr>
            <a:endParaRPr lang="nl-NL" sz="8000" dirty="0">
              <a:latin typeface="UGent Panno Text" panose="02000506040000040003" pitchFamily="2" charset="0"/>
            </a:endParaRPr>
          </a:p>
          <a:p>
            <a:pPr marL="719138" lvl="1" indent="0">
              <a:buNone/>
            </a:pPr>
            <a:endParaRPr lang="nl-NL" dirty="0">
              <a:latin typeface="UGent Panno Text" panose="02000506040000040003" pitchFamily="2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951299D-9AA6-5C86-AE5A-4E4063283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12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2339168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7860D-32BE-0306-3A22-A985B8FAB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z="4800" b="1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Welke 3 onderzoeksactiviteiten 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moet men aantonen om de Basisfinanciering te ontvangen?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1F043-A25D-9785-0213-70C89E29B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5725" indent="0">
              <a:buNone/>
            </a:pPr>
            <a:endParaRPr lang="nl-BE" sz="4800" dirty="0">
              <a:effectLst/>
              <a:latin typeface="UGent Panno Text" panose="02000506040000040003" pitchFamily="2" charset="0"/>
              <a:ea typeface="Times New Roman" panose="02020603050405020304" pitchFamily="18" charset="0"/>
            </a:endParaRPr>
          </a:p>
          <a:p>
            <a:pPr marL="85725" indent="0">
              <a:buNone/>
            </a:pPr>
            <a:r>
              <a:rPr lang="nl-BE" sz="5200" dirty="0">
                <a:effectLst/>
                <a:latin typeface="UGent Panno Text" panose="02000506040000040003" pitchFamily="2" charset="0"/>
                <a:ea typeface="Times New Roman" panose="02020603050405020304" pitchFamily="18" charset="0"/>
              </a:rPr>
              <a:t>Volgende publicatietypes komen in aanmerking:</a:t>
            </a:r>
            <a:endParaRPr lang="en-US" sz="5200" dirty="0">
              <a:effectLst/>
              <a:latin typeface="UGent Panno Text" panose="02000506040000040003" pitchFamily="2" charset="0"/>
              <a:ea typeface="Times New Roman" panose="02020603050405020304" pitchFamily="18" charset="0"/>
            </a:endParaRPr>
          </a:p>
          <a:p>
            <a:pPr marL="1336675" lvl="0" indent="-685800">
              <a:buFont typeface="Wingdings" panose="05000000000000000000" pitchFamily="2" charset="2"/>
              <a:buChar char="à"/>
            </a:pPr>
            <a:r>
              <a:rPr lang="nl-NL" sz="5200" dirty="0"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nl-NL" sz="52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rtikels in ruim verspreide wetenschappelijke tijdschriften met peer-review (Biblio categorie A1, A2 incl. VABB)</a:t>
            </a:r>
          </a:p>
          <a:p>
            <a:pPr marL="1336675" lvl="0" indent="-685800">
              <a:buFont typeface="Wingdings" panose="05000000000000000000" pitchFamily="2" charset="2"/>
              <a:buChar char="à"/>
            </a:pPr>
            <a:r>
              <a:rPr lang="nl-NL" sz="5200" dirty="0"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nl-NL" sz="52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oeken of hoofdstukken in boeken (Biblio categorie B1, B2, B3, incl. VABB)</a:t>
            </a:r>
            <a:endParaRPr lang="en-US" sz="5200" dirty="0">
              <a:effectLst/>
              <a:latin typeface="UGent Panno Text" panose="02000506040000040003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36675" lvl="0" indent="-685800">
              <a:buFont typeface="Wingdings" panose="05000000000000000000" pitchFamily="2" charset="2"/>
              <a:buChar char="à"/>
            </a:pPr>
            <a:r>
              <a:rPr lang="nl-NL" sz="5200" dirty="0"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nl-NL" sz="52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rtikels (met uitsluiting van abstracts) in </a:t>
            </a:r>
            <a:r>
              <a:rPr lang="nl-NL" sz="5200" dirty="0" err="1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proceedings</a:t>
            </a:r>
            <a:r>
              <a:rPr lang="nl-NL" sz="52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 van wetenschappelijke congressen (Biblio categorie C1, P1)</a:t>
            </a:r>
          </a:p>
          <a:p>
            <a:pPr marL="1336675" lvl="0" indent="-685800">
              <a:buFont typeface="Wingdings" panose="05000000000000000000" pitchFamily="2" charset="2"/>
              <a:buChar char="à"/>
            </a:pPr>
            <a:r>
              <a:rPr lang="nl-NL" sz="5200" dirty="0"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nl-NL" sz="52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ctrooien</a:t>
            </a:r>
            <a:endParaRPr lang="en-US" sz="5200" dirty="0">
              <a:effectLst/>
              <a:latin typeface="UGent Panno Text" panose="02000506040000040003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2F025-48BD-0E2B-4DD8-90E9DB2B0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13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2928187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89FAD-7018-7029-7B91-769BB6C33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z="4800" b="1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Welke 3 onderzoeksactiviteiten 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moet men aantonen om de Basisfinanciering te ontvangen?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88646-2CFC-DC7B-B9AD-FC8623371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719138" marR="0" lvl="1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nl-NL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pPr marL="719138" marR="0" lvl="1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5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3. Doctoraat (afgelopen 3 jaar)</a:t>
            </a:r>
          </a:p>
          <a:p>
            <a:pPr marL="1169988" marR="0" lvl="1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5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promotor of mede-promotor van minstens één doctoraat</a:t>
            </a:r>
          </a:p>
          <a:p>
            <a:pPr marL="719138" marR="0" lvl="1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nl-NL" sz="5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nl-NL" sz="5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hetzij in voorbereiding aan de UGent</a:t>
            </a:r>
          </a:p>
          <a:p>
            <a:pPr marL="719138" marR="0" lvl="1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nl-NL" sz="5200" dirty="0">
                <a:solidFill>
                  <a:prstClr val="black"/>
                </a:solidFill>
                <a:latin typeface="UGent Panno Text" panose="02000506040000040003" pitchFamily="2" charset="0"/>
                <a:sym typeface="Wingdings" panose="05000000000000000000" pitchFamily="2" charset="2"/>
              </a:rPr>
              <a:t> </a:t>
            </a:r>
            <a:r>
              <a:rPr kumimoji="0" lang="nl-NL" sz="5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hetzij met succes verdedigd aan de UGent</a:t>
            </a:r>
          </a:p>
          <a:p>
            <a:pPr marL="719138" marR="0" lvl="1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nl-NL" sz="5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nl-NL" sz="5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hetzij met succes verdedigd aan een andere instelling</a:t>
            </a:r>
          </a:p>
          <a:p>
            <a:pPr lvl="1">
              <a:defRPr/>
            </a:pPr>
            <a:r>
              <a:rPr lang="nl-NL" sz="5200" dirty="0">
                <a:solidFill>
                  <a:prstClr val="black"/>
                </a:solidFill>
                <a:latin typeface="UGent Panno Text" panose="02000506040000040003" pitchFamily="2" charset="0"/>
              </a:rPr>
              <a:t>Ingeschreven in een academiejaar dat ten vroegste start op 1 oktober n-4, met n het jaar waarvoor de Basisfinanciering (dus 1 oktober 2020 voor Basisfinanciering 2024) </a:t>
            </a:r>
          </a:p>
          <a:p>
            <a:pPr marL="719138" marR="0" lvl="1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nl-NL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C0C2B2-81E4-3D4C-5435-2D163DC92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14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7824857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Hoe Basisfinanciering aanvragen?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nl-BE" smtClean="0"/>
              <a:pPr/>
              <a:t>15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9027663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AD790F-99A8-4A40-3C91-6EC9D24F6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118" y="136025"/>
            <a:ext cx="15705282" cy="1153513"/>
          </a:xfrm>
        </p:spPr>
        <p:txBody>
          <a:bodyPr/>
          <a:lstStyle/>
          <a:p>
            <a:r>
              <a:rPr lang="nl-NL" sz="6600" dirty="0">
                <a:solidFill>
                  <a:schemeClr val="tx1"/>
                </a:solidFill>
                <a:latin typeface="PannoTextLight"/>
              </a:rPr>
              <a:t>Hoe Basisfinanciering aanvragen?</a:t>
            </a:r>
            <a:br>
              <a:rPr lang="nl-NL" sz="6600" dirty="0">
                <a:latin typeface="PannoTextLight"/>
              </a:rPr>
            </a:b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01D3161-2796-8135-0F7A-16DB50F09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275" y="1685998"/>
            <a:ext cx="15699575" cy="6528362"/>
          </a:xfrm>
        </p:spPr>
        <p:txBody>
          <a:bodyPr>
            <a:noAutofit/>
          </a:bodyPr>
          <a:lstStyle/>
          <a:p>
            <a:r>
              <a:rPr lang="nl-NL" dirty="0">
                <a:latin typeface="UGent Panno Text" panose="02000506040000040003" pitchFamily="2" charset="0"/>
              </a:rPr>
              <a:t>via GISMO (applicatie operationeel vanaf eind juni 2024) </a:t>
            </a:r>
          </a:p>
          <a:p>
            <a:r>
              <a:rPr lang="nl-NL" dirty="0">
                <a:latin typeface="UGent Panno Text" panose="02000506040000040003" pitchFamily="2" charset="0"/>
              </a:rPr>
              <a:t>ZAP-doelgroep wordt per mail uitgenodigd om aanvraag in te dienen</a:t>
            </a:r>
          </a:p>
          <a:p>
            <a:r>
              <a:rPr lang="nl-NL" dirty="0">
                <a:latin typeface="UGent Panno Text" panose="02000506040000040003" pitchFamily="2" charset="0"/>
              </a:rPr>
              <a:t>korte aanvraag met basisinfo nodig voor FRIS (tip: titel mag zeer algemeen zijn, bv. vakgebied)</a:t>
            </a:r>
          </a:p>
          <a:p>
            <a:r>
              <a:rPr lang="nl-NL" dirty="0">
                <a:latin typeface="UGent Panno Text" panose="02000506040000040003" pitchFamily="2" charset="0"/>
              </a:rPr>
              <a:t>ZAP-leden moeten zelf aantonen dat ze voldoen aan de 3 criteria van onderzoeksactiviteit, maar ondersteund door OASIS en Biblio </a:t>
            </a:r>
            <a:r>
              <a:rPr lang="nl-NL" dirty="0">
                <a:latin typeface="UGent Panno Text" panose="02000506040000040003" pitchFamily="2" charset="0"/>
                <a:sym typeface="Wingdings" panose="05000000000000000000" pitchFamily="2" charset="2"/>
              </a:rPr>
              <a:t> automatische invulling door GISMO waar mogelijk</a:t>
            </a:r>
            <a:endParaRPr lang="nl-NL" dirty="0">
              <a:latin typeface="UGent Panno Text" panose="02000506040000040003" pitchFamily="2" charset="0"/>
            </a:endParaRPr>
          </a:p>
          <a:p>
            <a:endParaRPr lang="nl-NL" sz="3600" dirty="0">
              <a:latin typeface="UGent Panno Text" panose="02000506040000040003" pitchFamily="2" charset="0"/>
            </a:endParaRPr>
          </a:p>
          <a:p>
            <a:endParaRPr lang="nl-NL" sz="3600" dirty="0">
              <a:latin typeface="UGent Panno Text" panose="02000506040000040003" pitchFamily="2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951299D-9AA6-5C86-AE5A-4E4063283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16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4981295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78B6A-8696-ABF3-C9F2-51B2EA3A3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z="66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Hoe Basisfinanciering aanvragen?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C0AF5-47EE-A050-82B2-CF5A49A1F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endParaRPr kumimoji="0" lang="nl-NL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looptijd Basisfinanciering is afhankelijk van ZAP – aanstelling </a:t>
            </a:r>
          </a:p>
          <a:p>
            <a:pPr marL="85725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  <a:sym typeface="Wingdings" panose="05000000000000000000" pitchFamily="2" charset="2"/>
              </a:rPr>
              <a:t>	 minimum 1 jaar – maximum 4 jaar</a:t>
            </a:r>
            <a:endParaRPr kumimoji="0" lang="nl-NL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2 aanvraagrondes per jaar</a:t>
            </a: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aanvragen kunnen ingediend worden tot 31 december van het jaar waarvoor de Basisfinanciering wordt aangevraagd</a:t>
            </a:r>
            <a:endParaRPr kumimoji="0" lang="nl-NL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5717D7-675C-EAF8-FB1B-0AC623F7A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17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1615756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Hoeveel bedraagt de Basisfinanciering?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nl-BE" smtClean="0"/>
              <a:pPr/>
              <a:t>18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6619096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AD790F-99A8-4A40-3C91-6EC9D24F6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118" y="136025"/>
            <a:ext cx="15705282" cy="1897491"/>
          </a:xfrm>
        </p:spPr>
        <p:txBody>
          <a:bodyPr/>
          <a:lstStyle/>
          <a:p>
            <a:r>
              <a:rPr lang="nl-NL" sz="6000" dirty="0">
                <a:solidFill>
                  <a:schemeClr val="tx1"/>
                </a:solidFill>
                <a:latin typeface="PannoTextLight"/>
              </a:rPr>
              <a:t>Hoeveel bedraagt de Basisfinanciering?</a:t>
            </a:r>
            <a:br>
              <a:rPr lang="nl-NL" sz="6600" dirty="0">
                <a:solidFill>
                  <a:schemeClr val="tx1"/>
                </a:solidFill>
                <a:latin typeface="PannoTextLight"/>
              </a:rPr>
            </a:br>
            <a:br>
              <a:rPr lang="nl-NL" sz="4000" dirty="0"/>
            </a:b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01D3161-2796-8135-0F7A-16DB50F09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825" y="1042988"/>
            <a:ext cx="15699575" cy="7100888"/>
          </a:xfrm>
        </p:spPr>
        <p:txBody>
          <a:bodyPr>
            <a:noAutofit/>
          </a:bodyPr>
          <a:lstStyle/>
          <a:p>
            <a:r>
              <a:rPr lang="nl-NL" sz="4400" dirty="0">
                <a:latin typeface="UGent Panno Text" panose="02000506040000040003" pitchFamily="2" charset="0"/>
              </a:rPr>
              <a:t>Uitgangspunt: 2 ZAP-leden -&gt; budget voor 1 doctoraatsbursaal</a:t>
            </a:r>
          </a:p>
          <a:p>
            <a:r>
              <a:rPr lang="nl-NL" sz="4400" dirty="0">
                <a:latin typeface="UGent Panno Text" panose="02000506040000040003" pitchFamily="2" charset="0"/>
              </a:rPr>
              <a:t>Bedragen vastgelegd voor de volgende jaren:</a:t>
            </a:r>
          </a:p>
          <a:p>
            <a:pPr marL="628650" indent="0">
              <a:buNone/>
            </a:pPr>
            <a:r>
              <a:rPr lang="nl-NL" sz="4400" dirty="0">
                <a:latin typeface="UGent Panno Text" panose="02000506040000040003" pitchFamily="2" charset="0"/>
              </a:rPr>
              <a:t>2024: €29,000</a:t>
            </a:r>
          </a:p>
          <a:p>
            <a:pPr marL="628650" indent="0">
              <a:buNone/>
            </a:pPr>
            <a:r>
              <a:rPr lang="nl-NL" sz="4400" dirty="0">
                <a:latin typeface="UGent Panno Text" panose="02000506040000040003" pitchFamily="2" charset="0"/>
              </a:rPr>
              <a:t>2025: €29,750</a:t>
            </a:r>
          </a:p>
          <a:p>
            <a:pPr marL="628650" indent="0">
              <a:buNone/>
            </a:pPr>
            <a:r>
              <a:rPr lang="nl-NL" sz="4400" dirty="0">
                <a:latin typeface="UGent Panno Text" panose="02000506040000040003" pitchFamily="2" charset="0"/>
              </a:rPr>
              <a:t>2026: €30,250</a:t>
            </a:r>
          </a:p>
          <a:p>
            <a:pPr marL="628650" indent="0">
              <a:buNone/>
            </a:pPr>
            <a:r>
              <a:rPr lang="nl-NL" sz="4400" dirty="0">
                <a:latin typeface="UGent Panno Text" panose="02000506040000040003" pitchFamily="2" charset="0"/>
              </a:rPr>
              <a:t>2027: €31,000</a:t>
            </a:r>
          </a:p>
          <a:p>
            <a:pPr marL="628650" indent="0">
              <a:buNone/>
            </a:pPr>
            <a:r>
              <a:rPr lang="nl-NL" sz="4400" dirty="0">
                <a:latin typeface="UGent Panno Text" panose="02000506040000040003" pitchFamily="2" charset="0"/>
              </a:rPr>
              <a:t>2028: €31,750</a:t>
            </a:r>
          </a:p>
          <a:p>
            <a:r>
              <a:rPr lang="nl-NL" sz="4400" dirty="0">
                <a:latin typeface="UGent Panno Text" panose="02000506040000040003" pitchFamily="2" charset="0"/>
              </a:rPr>
              <a:t>Periode Basisfinanciering afhankelijk van ZAP-aanstelling (1 tot 4 jaar) maar het budget is 1 jaar extra beschikbaar in SAP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951299D-9AA6-5C86-AE5A-4E4063283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19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477250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BOF Basisfinanciering</a:t>
            </a:r>
          </a:p>
        </p:txBody>
      </p:sp>
      <p:sp>
        <p:nvSpPr>
          <p:cNvPr id="18" name="Ondertitel 1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Voorjaar 2024</a:t>
            </a:r>
          </a:p>
        </p:txBody>
      </p:sp>
      <p:sp>
        <p:nvSpPr>
          <p:cNvPr id="6" name="Text Placeholder Organsation L1/L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nl-BE" dirty="0" err="1"/>
              <a:t>diRECTIE</a:t>
            </a:r>
            <a:r>
              <a:rPr lang="nl-BE" dirty="0"/>
              <a:t> ONDERZOEK</a:t>
            </a:r>
          </a:p>
          <a:p>
            <a:pPr lvl="1"/>
            <a:r>
              <a:rPr lang="nl-BE" dirty="0"/>
              <a:t>afdeling ONDERZOEKSCOÖRDINATIE</a:t>
            </a:r>
          </a:p>
        </p:txBody>
      </p:sp>
    </p:spTree>
    <p:extLst>
      <p:ext uri="{BB962C8B-B14F-4D97-AF65-F5344CB8AC3E}">
        <p14:creationId xmlns:p14="http://schemas.microsoft.com/office/powerpoint/2010/main" val="33556180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B266E-37D1-DEE4-A437-37F965D1A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5400" dirty="0">
                <a:solidFill>
                  <a:schemeClr val="tx1"/>
                </a:solidFill>
                <a:latin typeface="PannoTextLight"/>
              </a:rPr>
              <a:t>Hoeveel bedraagt de Basisfinanciering?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DAB9A-E53F-A174-9904-36BF8CB66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Deeltijdse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ZAP-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leden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die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een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5%-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aanstelling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combineren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met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een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klinisch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mandaat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aan het 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UZGent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nl-NL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plafonneringsmechanisme </a:t>
            </a:r>
            <a:r>
              <a:rPr kumimoji="0" lang="nl-NL" sz="4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wanneer vanaf 2026 het aantal van die 5% ZAP-leden dat recht heeft op de Basisfinanciering uitstijgt boven een bepaald maximum</a:t>
            </a:r>
          </a:p>
          <a:p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De RvB heeft deze maatregel ingevoerd n.a.v. de bezorgdheid dat er zich aan de faculteit Geneeskunde en Gezondheidswetenschappen een sterke stijging van het aantal 5% ZAP-aanstellingen zou voordoen</a:t>
            </a:r>
            <a:endParaRPr kumimoji="0" lang="nl-NL" sz="4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AADB36-70C3-7E2E-6C4E-C5CBE51CD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20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33645764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9CB3B7-C2DA-5FB6-6380-56952E6EB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CB86E82A-1956-4177-1474-B0B48BC673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Basisfinanciering toekennen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1CB3BA-44A4-74C1-AE59-D1E45A8D02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nl-BE" smtClean="0"/>
              <a:pPr/>
              <a:t>21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0485444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16FF67-2F50-469B-4785-43C279113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AA9D36-F43B-6057-4505-59F71230A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118" y="136026"/>
            <a:ext cx="15705282" cy="1213804"/>
          </a:xfrm>
        </p:spPr>
        <p:txBody>
          <a:bodyPr/>
          <a:lstStyle/>
          <a:p>
            <a:r>
              <a:rPr lang="nl-NL" sz="6600" dirty="0">
                <a:solidFill>
                  <a:schemeClr val="tx1"/>
                </a:solidFill>
                <a:latin typeface="PannoTextLight"/>
              </a:rPr>
              <a:t>Basisfinanciering toekennen</a:t>
            </a:r>
            <a:br>
              <a:rPr lang="nl-NL" sz="6600" dirty="0">
                <a:latin typeface="PannoTextLight"/>
              </a:rPr>
            </a:b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B4561F9-A5FA-E0AF-2563-5177CB07F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825" y="1349830"/>
            <a:ext cx="15699575" cy="6528362"/>
          </a:xfrm>
        </p:spPr>
        <p:txBody>
          <a:bodyPr>
            <a:noAutofit/>
          </a:bodyPr>
          <a:lstStyle/>
          <a:p>
            <a:r>
              <a:rPr lang="nl-NL" sz="4400" dirty="0">
                <a:latin typeface="UGent Panno Text" panose="02000506040000040003" pitchFamily="2" charset="0"/>
              </a:rPr>
              <a:t>BOF-besluit: minimum 50% van de BOF-middelen moet besteed worden aan projecten. Die kunnen de vorm aannemen van 2 tot 5 jarige projecten met een jaarlijkse minimumfinanciering van €45.000</a:t>
            </a:r>
          </a:p>
          <a:p>
            <a:r>
              <a:rPr lang="nl-NL" sz="4400" dirty="0">
                <a:latin typeface="UGent Panno Text" panose="02000506040000040003" pitchFamily="2" charset="0"/>
              </a:rPr>
              <a:t>Basisfinanciering zal worden toegekend in de vorm van 1- of 2-jarige projecten</a:t>
            </a:r>
          </a:p>
          <a:p>
            <a:pPr marL="719138" lvl="1" indent="0">
              <a:buNone/>
            </a:pPr>
            <a:r>
              <a:rPr lang="nl-NL" sz="4400" dirty="0">
                <a:latin typeface="UGent Panno Text" panose="02000506040000040003" pitchFamily="2" charset="0"/>
                <a:sym typeface="Wingdings" panose="05000000000000000000" pitchFamily="2" charset="2"/>
              </a:rPr>
              <a:t> </a:t>
            </a:r>
            <a:r>
              <a:rPr lang="nl-NL" sz="4400" dirty="0">
                <a:latin typeface="UGent Panno Text" panose="02000506040000040003" pitchFamily="2" charset="0"/>
              </a:rPr>
              <a:t>4 jaar Basisfinanciering = 2-jarig project  / 5 jaar open in SAP </a:t>
            </a:r>
          </a:p>
          <a:p>
            <a:pPr marL="719138" lvl="1" indent="0">
              <a:buNone/>
            </a:pPr>
            <a:r>
              <a:rPr lang="nl-NL" sz="4400" dirty="0">
                <a:latin typeface="UGent Panno Text" panose="02000506040000040003" pitchFamily="2" charset="0"/>
                <a:sym typeface="Wingdings" panose="05000000000000000000" pitchFamily="2" charset="2"/>
              </a:rPr>
              <a:t> </a:t>
            </a:r>
            <a:r>
              <a:rPr lang="nl-NL" sz="4400" dirty="0">
                <a:latin typeface="UGent Panno Text" panose="02000506040000040003" pitchFamily="2" charset="0"/>
              </a:rPr>
              <a:t>3 jaar Basisfinanciering = 2-jarig project / 4 jaar open in SAP</a:t>
            </a:r>
          </a:p>
          <a:p>
            <a:pPr marL="719138" lvl="1" indent="0">
              <a:buNone/>
            </a:pPr>
            <a:r>
              <a:rPr lang="nl-NL" sz="4400" dirty="0">
                <a:latin typeface="UGent Panno Text" panose="02000506040000040003" pitchFamily="2" charset="0"/>
                <a:sym typeface="Wingdings" panose="05000000000000000000" pitchFamily="2" charset="2"/>
              </a:rPr>
              <a:t> </a:t>
            </a:r>
            <a:r>
              <a:rPr lang="nl-NL" sz="4400" dirty="0">
                <a:latin typeface="UGent Panno Text" panose="02000506040000040003" pitchFamily="2" charset="0"/>
              </a:rPr>
              <a:t>2 jaar Basisfinanciering = 1-jarig project / 3 jaar open in SAP</a:t>
            </a:r>
          </a:p>
          <a:p>
            <a:pPr marL="719138" lvl="1" indent="0">
              <a:buNone/>
            </a:pPr>
            <a:r>
              <a:rPr lang="nl-NL" sz="4400" dirty="0">
                <a:latin typeface="UGent Panno Text" panose="02000506040000040003" pitchFamily="2" charset="0"/>
                <a:sym typeface="Wingdings" panose="05000000000000000000" pitchFamily="2" charset="2"/>
              </a:rPr>
              <a:t> </a:t>
            </a:r>
            <a:r>
              <a:rPr lang="nl-NL" sz="4400" dirty="0">
                <a:latin typeface="UGent Panno Text" panose="02000506040000040003" pitchFamily="2" charset="0"/>
              </a:rPr>
              <a:t>1 jaar Basisfinanciering = 1-jarig project / 2 jaar open in SAP</a:t>
            </a:r>
          </a:p>
          <a:p>
            <a:endParaRPr lang="nl-NL" sz="3600" dirty="0">
              <a:latin typeface="UGent Panno Text" panose="02000506040000040003" pitchFamily="2" charset="0"/>
            </a:endParaRPr>
          </a:p>
          <a:p>
            <a:endParaRPr lang="nl-NL" sz="3600" dirty="0">
              <a:latin typeface="UGent Panno Text" panose="02000506040000040003" pitchFamily="2" charset="0"/>
            </a:endParaRPr>
          </a:p>
          <a:p>
            <a:endParaRPr lang="nl-NL" sz="3600" dirty="0">
              <a:latin typeface="UGent Panno Text" panose="02000506040000040003" pitchFamily="2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0C6A080-B651-4D03-A4F7-F8156FA8C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22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25519962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BF410-E272-FDFA-A519-775E40E0B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z="66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Basisfinanciering toekennen?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DA55A-C2CF-AA0A-B226-8F8E51C788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endParaRPr kumimoji="0" lang="nl-NL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Budget wordt op Grant code geplaatst</a:t>
            </a: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Het totale budget wordt ter beschikking gesteld aan het begin van de toegekende periode</a:t>
            </a:r>
            <a:endParaRPr kumimoji="0" lang="nl-NL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Na einddatum SAP vloeien de resterende middelen terug naar het BOF! </a:t>
            </a: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Volgende schijf Basisfinanciering gebeurt op een nieuwe Grant code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DE8D5D-8337-699F-D6B5-565E8570E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23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2960727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Start van de Basisfinanciering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nl-BE" smtClean="0"/>
              <a:pPr/>
              <a:t>24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2245090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AD790F-99A8-4A40-3C91-6EC9D24F6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118" y="136025"/>
            <a:ext cx="15705282" cy="3811135"/>
          </a:xfrm>
        </p:spPr>
        <p:txBody>
          <a:bodyPr/>
          <a:lstStyle/>
          <a:p>
            <a:r>
              <a:rPr lang="nl-NL" sz="6600" dirty="0">
                <a:solidFill>
                  <a:schemeClr val="tx1"/>
                </a:solidFill>
                <a:latin typeface="PannoTextLight"/>
              </a:rPr>
              <a:t>Start van de Basisfinanciering</a:t>
            </a:r>
            <a:br>
              <a:rPr lang="nl-NL" sz="4000" dirty="0"/>
            </a:br>
            <a:br>
              <a:rPr lang="nl-NL" sz="4000" dirty="0"/>
            </a:b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01D3161-2796-8135-0F7A-16DB50F09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275" y="1974521"/>
            <a:ext cx="15699575" cy="3925128"/>
          </a:xfrm>
        </p:spPr>
        <p:txBody>
          <a:bodyPr>
            <a:noAutofit/>
          </a:bodyPr>
          <a:lstStyle/>
          <a:p>
            <a:r>
              <a:rPr lang="nl-NL" sz="6600" b="1" dirty="0">
                <a:solidFill>
                  <a:srgbClr val="FF0000"/>
                </a:solidFill>
                <a:latin typeface="UGent Panno Text" panose="02000506040000040003" pitchFamily="2" charset="0"/>
              </a:rPr>
              <a:t>2024! </a:t>
            </a:r>
          </a:p>
          <a:p>
            <a:r>
              <a:rPr lang="nl-NL" sz="6600" dirty="0">
                <a:latin typeface="UGent Panno Text" panose="02000506040000040003" pitchFamily="2" charset="0"/>
              </a:rPr>
              <a:t>Aanvragen vanaf eind juni 2024</a:t>
            </a:r>
          </a:p>
          <a:p>
            <a:r>
              <a:rPr lang="nl-NL" sz="6600" dirty="0">
                <a:latin typeface="UGent Panno Text" panose="02000506040000040003" pitchFamily="2" charset="0"/>
              </a:rPr>
              <a:t>Startdatum financiering = 1/1/2024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951299D-9AA6-5C86-AE5A-4E4063283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25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430464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Basisfinanciering besteden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nl-BE" smtClean="0"/>
              <a:pPr/>
              <a:t>26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5610937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AD790F-99A8-4A40-3C91-6EC9D24F6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118" y="136025"/>
            <a:ext cx="15705282" cy="3811135"/>
          </a:xfrm>
        </p:spPr>
        <p:txBody>
          <a:bodyPr/>
          <a:lstStyle/>
          <a:p>
            <a:r>
              <a:rPr lang="nl-NL" sz="6600" dirty="0">
                <a:solidFill>
                  <a:schemeClr val="tx1"/>
                </a:solidFill>
                <a:latin typeface="PannoTextLight"/>
              </a:rPr>
              <a:t>Basisfinanciering besteden</a:t>
            </a:r>
            <a:br>
              <a:rPr lang="nl-NL" sz="4800" dirty="0">
                <a:solidFill>
                  <a:schemeClr val="tx1"/>
                </a:solidFill>
              </a:rPr>
            </a:br>
            <a:br>
              <a:rPr lang="nl-NL" sz="4000" dirty="0"/>
            </a:br>
            <a:br>
              <a:rPr lang="nl-NL" sz="4000" dirty="0"/>
            </a:b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01D3161-2796-8135-0F7A-16DB50F09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275" y="1008185"/>
            <a:ext cx="15699575" cy="7479323"/>
          </a:xfrm>
        </p:spPr>
        <p:txBody>
          <a:bodyPr>
            <a:noAutofit/>
          </a:bodyPr>
          <a:lstStyle/>
          <a:p>
            <a:r>
              <a:rPr lang="nl-NL" sz="4400" dirty="0">
                <a:solidFill>
                  <a:srgbClr val="FF0000"/>
                </a:solidFill>
                <a:latin typeface="UGent Panno Text" panose="02000506040000040003" pitchFamily="2" charset="0"/>
              </a:rPr>
              <a:t>Basisfinanciering is enkel bestemd voor het financieren van onderzoek</a:t>
            </a:r>
          </a:p>
          <a:p>
            <a:r>
              <a:rPr lang="nl-NL" sz="4400" dirty="0">
                <a:latin typeface="UGent Panno Text" panose="02000506040000040003" pitchFamily="2" charset="0"/>
              </a:rPr>
              <a:t>Uitgaven dienen altijd te gebeuren conform de wettelijke en reglementaire bepalingen</a:t>
            </a:r>
          </a:p>
          <a:p>
            <a:r>
              <a:rPr lang="nl-NL" sz="4400" dirty="0">
                <a:latin typeface="UGent Panno Text" panose="02000506040000040003" pitchFamily="2" charset="0"/>
              </a:rPr>
              <a:t>Mits er een </a:t>
            </a:r>
            <a:r>
              <a:rPr lang="nl-NL" sz="4400" dirty="0" err="1">
                <a:latin typeface="UGent Panno Text" panose="02000506040000040003" pitchFamily="2" charset="0"/>
              </a:rPr>
              <a:t>onderzoeksfinaliteit</a:t>
            </a:r>
            <a:r>
              <a:rPr lang="nl-NL" sz="4400" dirty="0">
                <a:latin typeface="UGent Panno Text" panose="02000506040000040003" pitchFamily="2" charset="0"/>
              </a:rPr>
              <a:t> is, kan de Basisfinanciering worden aangewend voor personeel, werking en infrastructuur</a:t>
            </a:r>
          </a:p>
          <a:p>
            <a:r>
              <a:rPr lang="nl-NL" sz="4400" dirty="0">
                <a:latin typeface="UGent Panno Text" panose="02000506040000040003" pitchFamily="2" charset="0"/>
              </a:rPr>
              <a:t>Twee of meer ZAP-leden kunnen de toegekende Basisfinanciering gemeenschappelijk inzetten, bijvoorbeeld voor de aanwerving van personeel of de aankoop van </a:t>
            </a:r>
            <a:r>
              <a:rPr lang="nl-NL" sz="4400" dirty="0" err="1">
                <a:latin typeface="UGent Panno Text" panose="02000506040000040003" pitchFamily="2" charset="0"/>
              </a:rPr>
              <a:t>onderzoeksinfrastructuur</a:t>
            </a:r>
            <a:endParaRPr lang="nl-NL" sz="4400" dirty="0">
              <a:latin typeface="UGent Panno Text" panose="02000506040000040003" pitchFamily="2" charset="0"/>
            </a:endParaRPr>
          </a:p>
          <a:p>
            <a:r>
              <a:rPr lang="nl-NL" sz="4400" dirty="0">
                <a:solidFill>
                  <a:srgbClr val="FF0000"/>
                </a:solidFill>
                <a:latin typeface="UGent Panno Text" panose="02000506040000040003" pitchFamily="2" charset="0"/>
              </a:rPr>
              <a:t>Basisfinanciering mag niet op een kas worden gezet!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951299D-9AA6-5C86-AE5A-4E4063283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27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5484428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Welke BOF-Oproepen verdwijnen?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nl-BE" smtClean="0"/>
              <a:pPr/>
              <a:t>28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4857792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AD790F-99A8-4A40-3C91-6EC9D24F6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118" y="136026"/>
            <a:ext cx="15705282" cy="1417004"/>
          </a:xfrm>
        </p:spPr>
        <p:txBody>
          <a:bodyPr/>
          <a:lstStyle/>
          <a:p>
            <a:r>
              <a:rPr lang="nl-NL" sz="6600" dirty="0">
                <a:solidFill>
                  <a:schemeClr val="tx1"/>
                </a:solidFill>
                <a:latin typeface="PannoTextLight"/>
              </a:rPr>
              <a:t>Welke BOF-oproepen verdwijnen</a:t>
            </a:r>
            <a:br>
              <a:rPr lang="nl-NL" sz="4800" dirty="0">
                <a:solidFill>
                  <a:schemeClr val="tx1"/>
                </a:solidFill>
              </a:rPr>
            </a:br>
            <a:br>
              <a:rPr lang="nl-NL" sz="4000" dirty="0"/>
            </a:br>
            <a:br>
              <a:rPr lang="nl-NL" sz="4000" dirty="0"/>
            </a:b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01D3161-2796-8135-0F7A-16DB50F09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275" y="1304997"/>
            <a:ext cx="15699575" cy="6813767"/>
          </a:xfrm>
        </p:spPr>
        <p:txBody>
          <a:bodyPr>
            <a:noAutofit/>
          </a:bodyPr>
          <a:lstStyle/>
          <a:p>
            <a:r>
              <a:rPr lang="nl-NL" dirty="0">
                <a:latin typeface="UGent Panno Text" panose="02000506040000040003" pitchFamily="2" charset="0"/>
              </a:rPr>
              <a:t>2-4 jarige projecten</a:t>
            </a:r>
          </a:p>
          <a:p>
            <a:r>
              <a:rPr lang="nl-NL" dirty="0">
                <a:latin typeface="UGent Panno Text" panose="02000506040000040003" pitchFamily="2" charset="0"/>
              </a:rPr>
              <a:t>Interdisciplinaire projecten</a:t>
            </a:r>
          </a:p>
          <a:p>
            <a:r>
              <a:rPr lang="nl-NL" dirty="0">
                <a:latin typeface="UGent Panno Text" panose="02000506040000040003" pitchFamily="2" charset="0"/>
              </a:rPr>
              <a:t>Doctoraatsmandaten </a:t>
            </a:r>
          </a:p>
          <a:p>
            <a:r>
              <a:rPr lang="nl-NL" dirty="0">
                <a:latin typeface="UGent Panno Text" panose="02000506040000040003" pitchFamily="2" charset="0"/>
              </a:rPr>
              <a:t>Doctoraatstoelage</a:t>
            </a:r>
          </a:p>
          <a:p>
            <a:r>
              <a:rPr lang="nl-NL" dirty="0">
                <a:latin typeface="UGent Panno Text" panose="02000506040000040003" pitchFamily="2" charset="0"/>
              </a:rPr>
              <a:t>GOA</a:t>
            </a:r>
          </a:p>
          <a:p>
            <a:r>
              <a:rPr lang="nl-NL" dirty="0">
                <a:latin typeface="UGent Panno Text" panose="02000506040000040003" pitchFamily="2" charset="0"/>
              </a:rPr>
              <a:t>Wordt wel </a:t>
            </a:r>
            <a:r>
              <a:rPr lang="nl-NL" b="1" dirty="0">
                <a:latin typeface="UGent Panno Text" panose="02000506040000040003" pitchFamily="2" charset="0"/>
              </a:rPr>
              <a:t>behouden</a:t>
            </a:r>
            <a:r>
              <a:rPr lang="nl-NL" dirty="0">
                <a:latin typeface="UGent Panno Text" panose="02000506040000040003" pitchFamily="2" charset="0"/>
              </a:rPr>
              <a:t>: postdoctorale mandaten, doctoraatsmandaten voor ontwikkelingslanden, doctoraatsmandaten i.s.m. UNU-CRIS, GUGC, Blauwe Groei label en basisuitrusting (occasioneel)</a:t>
            </a:r>
          </a:p>
          <a:p>
            <a:endParaRPr lang="nl-NL" sz="6000" dirty="0">
              <a:latin typeface="UGent Panno Text" panose="02000506040000040003" pitchFamily="2" charset="0"/>
            </a:endParaRPr>
          </a:p>
          <a:p>
            <a:pPr marL="85725" indent="0">
              <a:buNone/>
            </a:pPr>
            <a:endParaRPr lang="nl-NL" dirty="0">
              <a:latin typeface="UGent Panno Text" panose="02000506040000040003" pitchFamily="2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951299D-9AA6-5C86-AE5A-4E4063283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29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967451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Voor wie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nl-BE" smtClean="0"/>
              <a:pPr/>
              <a:t>3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7601868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Nuttige info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nl-BE" smtClean="0"/>
              <a:pPr/>
              <a:t>30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1684003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AD790F-99A8-4A40-3C91-6EC9D24F6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118" y="136025"/>
            <a:ext cx="15705282" cy="3811135"/>
          </a:xfrm>
        </p:spPr>
        <p:txBody>
          <a:bodyPr/>
          <a:lstStyle/>
          <a:p>
            <a:r>
              <a:rPr lang="nl-NL" sz="4800" dirty="0">
                <a:solidFill>
                  <a:schemeClr val="tx1"/>
                </a:solidFill>
              </a:rPr>
              <a:t>Nuttige info</a:t>
            </a:r>
            <a:br>
              <a:rPr lang="nl-NL" sz="4800" dirty="0">
                <a:solidFill>
                  <a:schemeClr val="tx1"/>
                </a:solidFill>
              </a:rPr>
            </a:br>
            <a:br>
              <a:rPr lang="nl-NL" sz="4000" dirty="0"/>
            </a:br>
            <a:br>
              <a:rPr lang="nl-NL" sz="4000" dirty="0"/>
            </a:b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01D3161-2796-8135-0F7A-16DB50F09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275" y="1304998"/>
            <a:ext cx="15699575" cy="5619604"/>
          </a:xfrm>
        </p:spPr>
        <p:txBody>
          <a:bodyPr>
            <a:noAutofit/>
          </a:bodyPr>
          <a:lstStyle/>
          <a:p>
            <a:r>
              <a:rPr lang="nl-NL" sz="4400" dirty="0">
                <a:latin typeface="UGent Panno Text" panose="02000506040000040003" pitchFamily="2" charset="0"/>
              </a:rPr>
              <a:t>Webpagina Basisfinanciering: </a:t>
            </a:r>
            <a:r>
              <a:rPr lang="nl-NL" sz="4400" dirty="0">
                <a:latin typeface="UGent Panno Text" panose="02000506040000040003" pitchFamily="2" charset="0"/>
                <a:hlinkClick r:id="rId3"/>
              </a:rPr>
              <a:t>https://www.ugent.be/nl/onderzoek/financiering/bof/basisfinanciering/overzicht.htm</a:t>
            </a:r>
            <a:endParaRPr lang="nl-NL" sz="4400" dirty="0">
              <a:latin typeface="UGent Panno Text" panose="02000506040000040003" pitchFamily="2" charset="0"/>
            </a:endParaRPr>
          </a:p>
          <a:p>
            <a:r>
              <a:rPr lang="nl-NL" sz="4400" dirty="0">
                <a:latin typeface="UGent Panno Text" panose="02000506040000040003" pitchFamily="2" charset="0"/>
              </a:rPr>
              <a:t>FAQ Basisfinanciering: </a:t>
            </a:r>
            <a:r>
              <a:rPr lang="nl-NL" sz="4400" dirty="0">
                <a:latin typeface="UGent Panno Text" panose="02000506040000040003" pitchFamily="2" charset="0"/>
                <a:hlinkClick r:id="rId4"/>
              </a:rPr>
              <a:t>https://www.ugent.be/nl/onderzoek/financiering/bof/basisfinanciering/faq.htm</a:t>
            </a:r>
            <a:endParaRPr lang="nl-NL" sz="4400" dirty="0">
              <a:latin typeface="UGent Panno Text" panose="02000506040000040003" pitchFamily="2" charset="0"/>
            </a:endParaRPr>
          </a:p>
          <a:p>
            <a:r>
              <a:rPr lang="nl-NL" sz="4400" dirty="0">
                <a:latin typeface="UGent Panno Text" panose="02000506040000040003" pitchFamily="2" charset="0"/>
              </a:rPr>
              <a:t>Email </a:t>
            </a:r>
            <a:r>
              <a:rPr lang="nl-NL" sz="4400" dirty="0">
                <a:latin typeface="UGent Panno Text" panose="02000506040000040003" pitchFamily="2" charset="0"/>
                <a:hlinkClick r:id="rId5"/>
              </a:rPr>
              <a:t>bof@ugent.be</a:t>
            </a:r>
            <a:endParaRPr lang="nl-NL" sz="4400" dirty="0">
              <a:latin typeface="UGent Panno Text" panose="02000506040000040003" pitchFamily="2" charset="0"/>
            </a:endParaRPr>
          </a:p>
          <a:p>
            <a:pPr marL="85725" indent="0">
              <a:buNone/>
            </a:pPr>
            <a:endParaRPr lang="nl-NL" sz="4400" dirty="0">
              <a:latin typeface="UGent Panno Text" panose="02000506040000040003" pitchFamily="2" charset="0"/>
            </a:endParaRPr>
          </a:p>
          <a:p>
            <a:endParaRPr lang="nl-NL" sz="4400" dirty="0">
              <a:latin typeface="UGent Panno Text" panose="02000506040000040003" pitchFamily="2" charset="0"/>
            </a:endParaRPr>
          </a:p>
          <a:p>
            <a:pPr marL="85725" indent="0">
              <a:buNone/>
            </a:pPr>
            <a:endParaRPr lang="nl-NL" sz="4400" dirty="0">
              <a:latin typeface="UGent Panno Text" panose="02000506040000040003" pitchFamily="2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951299D-9AA6-5C86-AE5A-4E4063283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31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26517697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85725" indent="0">
              <a:buNone/>
            </a:pPr>
            <a:r>
              <a:rPr lang="nl-NL" sz="2400" dirty="0"/>
              <a:t>Universiteit Gent</a:t>
            </a:r>
            <a:br>
              <a:rPr lang="nl-NL" sz="2400" dirty="0"/>
            </a:br>
            <a:r>
              <a:rPr lang="nl-NL" sz="2400" dirty="0"/>
              <a:t>@ugent</a:t>
            </a:r>
          </a:p>
          <a:p>
            <a:pPr marL="85725" indent="0">
              <a:buNone/>
            </a:pPr>
            <a:r>
              <a:rPr lang="nl-NL" dirty="0"/>
              <a:t>@ugent</a:t>
            </a:r>
            <a:br>
              <a:rPr lang="nl-NL" sz="2400" dirty="0"/>
            </a:br>
            <a:r>
              <a:rPr lang="nl-NL" sz="2400" dirty="0" err="1"/>
              <a:t>Ghent</a:t>
            </a:r>
            <a:r>
              <a:rPr lang="nl-NL" sz="2400" dirty="0"/>
              <a:t> University</a:t>
            </a:r>
          </a:p>
          <a:p>
            <a:endParaRPr lang="nl-NL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1073" y="1743240"/>
            <a:ext cx="15182525" cy="1274977"/>
          </a:xfrm>
        </p:spPr>
        <p:txBody>
          <a:bodyPr/>
          <a:lstStyle/>
          <a:p>
            <a:pPr defTabSz="539750"/>
            <a:r>
              <a:rPr lang="nl-BE" sz="3500" dirty="0"/>
              <a:t>BOF-team: Griet De Geyter – An Moors -  </a:t>
            </a:r>
            <a:r>
              <a:rPr lang="nl-BE" sz="3500"/>
              <a:t>Cédrique Walthoff-Borm </a:t>
            </a:r>
            <a:r>
              <a:rPr lang="nl-BE" sz="3500" dirty="0"/>
              <a:t>– Doreen Rogier</a:t>
            </a:r>
            <a:br>
              <a:rPr lang="nl-BE" dirty="0"/>
            </a:br>
            <a:br>
              <a:rPr lang="nl-BE" dirty="0"/>
            </a:br>
            <a:br>
              <a:rPr lang="nl-BE" dirty="0"/>
            </a:br>
            <a:r>
              <a:rPr lang="nl-BE" cap="all" dirty="0"/>
              <a:t>Directie onderzoek</a:t>
            </a:r>
            <a:br>
              <a:rPr lang="nl-BE" cap="all" dirty="0"/>
            </a:br>
            <a:br>
              <a:rPr lang="nl-BE" dirty="0"/>
            </a:br>
            <a:r>
              <a:rPr lang="nl-BE" dirty="0"/>
              <a:t>E	BOF@ugent.be</a:t>
            </a:r>
            <a:br>
              <a:rPr lang="nl-BE" dirty="0"/>
            </a:br>
            <a:r>
              <a:rPr lang="nl-BE" dirty="0"/>
              <a:t>T	+32 9 264 30 27</a:t>
            </a:r>
            <a:br>
              <a:rPr lang="nl-BE" dirty="0"/>
            </a:br>
            <a:br>
              <a:rPr lang="nl-BE" dirty="0"/>
            </a:br>
            <a:br>
              <a:rPr lang="nl-BE" dirty="0"/>
            </a:br>
            <a:r>
              <a:rPr lang="nl-BE" dirty="0"/>
              <a:t>www.ugent.be</a:t>
            </a:r>
            <a:br>
              <a:rPr lang="nl-BE" dirty="0"/>
            </a:br>
            <a:br>
              <a:rPr lang="nl-BE" dirty="0"/>
            </a:br>
            <a:endParaRPr lang="nl-BE" dirty="0"/>
          </a:p>
        </p:txBody>
      </p:sp>
      <p:pic>
        <p:nvPicPr>
          <p:cNvPr id="5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0619" y="3175459"/>
            <a:ext cx="280417" cy="335281"/>
          </a:xfrm>
          <a:prstGeom prst="rect">
            <a:avLst/>
          </a:prstGeom>
        </p:spPr>
      </p:pic>
      <p:pic>
        <p:nvPicPr>
          <p:cNvPr id="6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0618" y="3592583"/>
            <a:ext cx="280417" cy="356617"/>
          </a:xfrm>
          <a:prstGeom prst="rect">
            <a:avLst/>
          </a:prstGeom>
        </p:spPr>
      </p:pic>
      <p:pic>
        <p:nvPicPr>
          <p:cNvPr id="8" name="Picture 11">
            <a:extLst>
              <a:ext uri="{FF2B5EF4-FFF2-40B4-BE49-F238E27FC236}">
                <a16:creationId xmlns:a16="http://schemas.microsoft.com/office/drawing/2014/main" id="{9C65D37A-CA68-4EBF-BDD0-3316C208CDA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0351" y="4122000"/>
            <a:ext cx="280643" cy="280800"/>
          </a:xfrm>
          <a:prstGeom prst="rect">
            <a:avLst/>
          </a:prstGeom>
        </p:spPr>
      </p:pic>
      <p:pic>
        <p:nvPicPr>
          <p:cNvPr id="9" name="Picture 12">
            <a:extLst>
              <a:ext uri="{FF2B5EF4-FFF2-40B4-BE49-F238E27FC236}">
                <a16:creationId xmlns:a16="http://schemas.microsoft.com/office/drawing/2014/main" id="{90E2AC58-C23E-443B-9CAF-789461110C6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0351" y="4560042"/>
            <a:ext cx="280417" cy="280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63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7118" y="913947"/>
            <a:ext cx="15705282" cy="1447115"/>
          </a:xfrm>
        </p:spPr>
        <p:txBody>
          <a:bodyPr/>
          <a:lstStyle/>
          <a:p>
            <a:r>
              <a:rPr lang="nl-NL" sz="6600" dirty="0"/>
              <a:t>Voor wie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1982" y="2361062"/>
            <a:ext cx="15699575" cy="5272190"/>
          </a:xfrm>
        </p:spPr>
        <p:txBody>
          <a:bodyPr>
            <a:normAutofit lnSpcReduction="10000"/>
          </a:bodyPr>
          <a:lstStyle/>
          <a:p>
            <a:r>
              <a:rPr lang="nl-NL" sz="7200" dirty="0">
                <a:latin typeface="UGent Panno Text" panose="02000506040000040003" pitchFamily="2" charset="0"/>
              </a:rPr>
              <a:t>ZAP doelgroep op basis van aanstelling</a:t>
            </a:r>
          </a:p>
          <a:p>
            <a:r>
              <a:rPr lang="nl-NL" sz="7200" dirty="0" err="1">
                <a:latin typeface="UGent Panno Text" panose="02000506040000040003" pitchFamily="2" charset="0"/>
              </a:rPr>
              <a:t>Onderzoeksactief</a:t>
            </a:r>
            <a:r>
              <a:rPr lang="nl-NL" sz="7200" dirty="0">
                <a:latin typeface="UGent Panno Text" panose="02000506040000040003" pitchFamily="2" charset="0"/>
              </a:rPr>
              <a:t> (3 criteria)</a:t>
            </a:r>
          </a:p>
          <a:p>
            <a:r>
              <a:rPr lang="nl-NL" sz="7200" dirty="0">
                <a:latin typeface="UGent Panno Text" panose="02000506040000040003" pitchFamily="2" charset="0"/>
              </a:rPr>
              <a:t>Schatting: +/- 1.100 ZAP-leden zullen in aanmerking komen</a:t>
            </a:r>
          </a:p>
          <a:p>
            <a:pPr marL="85725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4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888289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0118" y="136025"/>
            <a:ext cx="15705282" cy="1400167"/>
          </a:xfrm>
        </p:spPr>
        <p:txBody>
          <a:bodyPr/>
          <a:lstStyle/>
          <a:p>
            <a:r>
              <a:rPr lang="nl-NL" sz="6600" b="0" i="0" dirty="0">
                <a:solidFill>
                  <a:srgbClr val="333333"/>
                </a:solidFill>
                <a:effectLst/>
                <a:latin typeface="PannoTextLight"/>
              </a:rPr>
              <a:t>ZAP-doelgroep</a:t>
            </a:r>
            <a:endParaRPr lang="nl-NL" sz="66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12825" y="1328928"/>
            <a:ext cx="15699575" cy="6900672"/>
          </a:xfrm>
        </p:spPr>
        <p:txBody>
          <a:bodyPr>
            <a:normAutofit fontScale="40000" lnSpcReduction="20000"/>
          </a:bodyPr>
          <a:lstStyle/>
          <a:p>
            <a:r>
              <a:rPr lang="nl-NL" sz="85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Alle ZAP-leden met een ZAP aanstellingspercentage van minstens 50%</a:t>
            </a:r>
            <a:endParaRPr lang="nl-NL" sz="8500" b="1" dirty="0">
              <a:solidFill>
                <a:srgbClr val="333333"/>
              </a:solidFill>
              <a:latin typeface="UGent Panno Text" panose="02000506040000040003" pitchFamily="2" charset="0"/>
            </a:endParaRPr>
          </a:p>
          <a:p>
            <a:r>
              <a:rPr lang="nl-NL" sz="85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Deeltijdse ZAP-leden (5% - 45%) </a:t>
            </a:r>
            <a:r>
              <a:rPr lang="nl-NL" sz="85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in combinatie met een </a:t>
            </a:r>
            <a:r>
              <a:rPr lang="nl-NL" sz="85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klinisch mandaat in </a:t>
            </a:r>
            <a:r>
              <a:rPr lang="nl-NL" sz="8500" b="1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UZGent</a:t>
            </a:r>
            <a:r>
              <a:rPr lang="nl-NL" sz="85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 </a:t>
            </a:r>
            <a:r>
              <a:rPr lang="nl-NL" sz="85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(waarbij de gezamenlijke tewerkstelling minstens 50% bedraagt)</a:t>
            </a:r>
          </a:p>
          <a:p>
            <a:r>
              <a:rPr lang="nl-NL" sz="85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Deeltijdse ZAP-leden (5%-45%) </a:t>
            </a:r>
            <a:r>
              <a:rPr lang="nl-NL" sz="85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in combinatie met een aanstelling als </a:t>
            </a:r>
            <a:r>
              <a:rPr lang="nl-NL" sz="85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professor aan GUGC </a:t>
            </a:r>
            <a:r>
              <a:rPr lang="nl-NL" sz="85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(</a:t>
            </a:r>
            <a:r>
              <a:rPr lang="nl-NL" sz="85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Ghent</a:t>
            </a:r>
            <a:r>
              <a:rPr lang="nl-NL" sz="85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University Global Campus – Korea) (waarbij de gezamenlijke tewerkstelling minstens 50% bedraagt)</a:t>
            </a:r>
          </a:p>
          <a:p>
            <a:r>
              <a:rPr lang="nl-NL" sz="85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Deeltijdse ZAP-leden (10% - 45%) </a:t>
            </a:r>
            <a:r>
              <a:rPr lang="nl-NL" sz="85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in combinatie met een </a:t>
            </a:r>
            <a:r>
              <a:rPr lang="nl-NL" sz="85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tweede ‘UGent’-aanstelling</a:t>
            </a:r>
            <a:r>
              <a:rPr lang="nl-NL" sz="85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, waarbij de gezamenlijke tewerkstelling minstens 50% bedraagt: Postdoctoraal wetenschappelijk medewerker UGent (WP3</a:t>
            </a:r>
            <a:r>
              <a:rPr lang="nl-NL" sz="8500" b="0" i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, IDC-coördinator</a:t>
            </a:r>
            <a:r>
              <a:rPr lang="nl-NL" sz="85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), Doctor-assistent, FWO-postdocmandaat, Postdoc imec (met UGent-affiliatie, Postdoc VIB (met UGent-affiliatie), Postdoc GUGC, Vlerick Business School, </a:t>
            </a:r>
            <a:r>
              <a:rPr lang="nl-NL" sz="85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UZGent</a:t>
            </a:r>
            <a:r>
              <a:rPr lang="nl-NL" sz="85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niet-klinisch mandaat, Lector/hoofdlector (via integratiekader)</a:t>
            </a:r>
            <a:r>
              <a:rPr lang="nl-NL" sz="8500" dirty="0">
                <a:solidFill>
                  <a:srgbClr val="333333"/>
                </a:solidFill>
                <a:latin typeface="UGent Panno Text" panose="02000506040000040003" pitchFamily="2" charset="0"/>
              </a:rPr>
              <a:t>, ATP met doctoraat</a:t>
            </a:r>
            <a:endParaRPr lang="nl-NL" sz="8500" b="0" i="0" dirty="0">
              <a:solidFill>
                <a:srgbClr val="333333"/>
              </a:solidFill>
              <a:effectLst/>
              <a:latin typeface="UGent Panno Text" panose="02000506040000040003" pitchFamily="2" charset="0"/>
            </a:endParaRPr>
          </a:p>
          <a:p>
            <a:r>
              <a:rPr lang="nl-NL" sz="85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Men behoort </a:t>
            </a:r>
            <a:r>
              <a:rPr lang="nl-NL" sz="85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minimum 6 maanden </a:t>
            </a:r>
            <a:r>
              <a:rPr lang="nl-NL" sz="85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tot de </a:t>
            </a:r>
            <a:r>
              <a:rPr lang="nl-NL" sz="85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ZAP-doelgroep in het kalenderjaar </a:t>
            </a:r>
            <a:r>
              <a:rPr lang="nl-NL" sz="85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waarvoor men de Basisfinanciering aanvraagt. 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5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437794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0118" y="136025"/>
            <a:ext cx="15705282" cy="1400167"/>
          </a:xfrm>
        </p:spPr>
        <p:txBody>
          <a:bodyPr/>
          <a:lstStyle/>
          <a:p>
            <a:r>
              <a:rPr lang="nl-NL" sz="6600" b="0" i="0" dirty="0">
                <a:solidFill>
                  <a:srgbClr val="333333"/>
                </a:solidFill>
                <a:effectLst/>
                <a:latin typeface="PannoTextLight"/>
              </a:rPr>
              <a:t>ZAP-doelgroep</a:t>
            </a:r>
            <a:endParaRPr lang="nl-NL" sz="66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12825" y="1328928"/>
            <a:ext cx="15699575" cy="6915912"/>
          </a:xfrm>
        </p:spPr>
        <p:txBody>
          <a:bodyPr>
            <a:normAutofit fontScale="85000" lnSpcReduction="20000"/>
          </a:bodyPr>
          <a:lstStyle/>
          <a:p>
            <a:pPr marL="85725" indent="0">
              <a:buNone/>
            </a:pPr>
            <a:r>
              <a:rPr lang="nl-NL" sz="63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Komen niet in aanmerking: </a:t>
            </a:r>
          </a:p>
          <a:p>
            <a:pPr lvl="1"/>
            <a:r>
              <a:rPr lang="nl-NL" sz="63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Gastprofessoren (bezoldigd of onbezoldigd)</a:t>
            </a:r>
          </a:p>
          <a:p>
            <a:pPr lvl="1"/>
            <a:r>
              <a:rPr lang="nl-NL" sz="63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Promotoren van BOF-</a:t>
            </a:r>
            <a:r>
              <a:rPr lang="nl-NL" sz="63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Methusalem</a:t>
            </a:r>
            <a:r>
              <a:rPr lang="nl-NL" sz="63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-financiering </a:t>
            </a:r>
          </a:p>
          <a:p>
            <a:pPr lvl="1"/>
            <a:r>
              <a:rPr lang="nl-NL" sz="63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Promotoren van BOF-Startkredieten </a:t>
            </a:r>
          </a:p>
          <a:p>
            <a:pPr marL="1305775" lvl="2" indent="0">
              <a:buNone/>
            </a:pPr>
            <a:r>
              <a:rPr lang="nl-NL" sz="6300" dirty="0">
                <a:solidFill>
                  <a:srgbClr val="333333"/>
                </a:solidFill>
                <a:latin typeface="UGent Panno Text" panose="02000506040000040003" pitchFamily="2" charset="0"/>
                <a:sym typeface="Wingdings" panose="05000000000000000000" pitchFamily="2" charset="2"/>
              </a:rPr>
              <a:t></a:t>
            </a:r>
            <a:r>
              <a:rPr lang="nl-NL" sz="6300" dirty="0">
                <a:solidFill>
                  <a:srgbClr val="333333"/>
                </a:solidFill>
                <a:latin typeface="UGent Panno Text" panose="02000506040000040003" pitchFamily="2" charset="0"/>
              </a:rPr>
              <a:t> Uitzondering: </a:t>
            </a:r>
            <a:r>
              <a:rPr lang="nl-NL" sz="63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Startkrediet loopt af binnen de 6 maanden van het kalenderjaar waarvoor de basisfinanciering van toepassing is</a:t>
            </a:r>
          </a:p>
          <a:p>
            <a:pPr marL="85725" indent="0">
              <a:buNone/>
            </a:pPr>
            <a:br>
              <a:rPr lang="nl-NL" sz="2000" dirty="0"/>
            </a:b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6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465001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0118" y="136025"/>
            <a:ext cx="15705282" cy="1400167"/>
          </a:xfrm>
        </p:spPr>
        <p:txBody>
          <a:bodyPr/>
          <a:lstStyle/>
          <a:p>
            <a:r>
              <a:rPr lang="nl-NL" sz="6600" b="0" i="0" dirty="0" err="1">
                <a:solidFill>
                  <a:srgbClr val="333333"/>
                </a:solidFill>
                <a:effectLst/>
                <a:latin typeface="PannoTextLight"/>
              </a:rPr>
              <a:t>Onderzoeksactief</a:t>
            </a:r>
            <a:endParaRPr lang="nl-NL" sz="66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5825" y="1536192"/>
            <a:ext cx="15699575" cy="6280453"/>
          </a:xfrm>
        </p:spPr>
        <p:txBody>
          <a:bodyPr>
            <a:normAutofit fontScale="92500" lnSpcReduction="20000"/>
          </a:bodyPr>
          <a:lstStyle/>
          <a:p>
            <a:pPr marL="85725" indent="0">
              <a:buNone/>
            </a:pPr>
            <a:r>
              <a:rPr lang="nl-NL" sz="60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Enkel ZAP-leden </a:t>
            </a:r>
            <a:r>
              <a:rPr lang="nl-NL" sz="6000" dirty="0">
                <a:solidFill>
                  <a:srgbClr val="333333"/>
                </a:solidFill>
                <a:latin typeface="UGent Panno Text" panose="02000506040000040003" pitchFamily="2" charset="0"/>
              </a:rPr>
              <a:t>die tot de doelgroep behoren </a:t>
            </a:r>
            <a:r>
              <a:rPr lang="nl-NL" sz="6000" u="sng" dirty="0">
                <a:solidFill>
                  <a:srgbClr val="333333"/>
                </a:solidFill>
                <a:latin typeface="UGent Panno Text" panose="02000506040000040003" pitchFamily="2" charset="0"/>
              </a:rPr>
              <a:t>en</a:t>
            </a:r>
            <a:r>
              <a:rPr lang="nl-NL" sz="6000" dirty="0">
                <a:solidFill>
                  <a:srgbClr val="333333"/>
                </a:solidFill>
                <a:latin typeface="UGent Panno Text" panose="02000506040000040003" pitchFamily="2" charset="0"/>
              </a:rPr>
              <a:t> kunnen aantonen dat ze aan </a:t>
            </a:r>
            <a:r>
              <a:rPr lang="nl-NL" sz="60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3 criteria voor </a:t>
            </a:r>
            <a:r>
              <a:rPr lang="nl-NL" sz="6000" b="1" dirty="0" err="1">
                <a:solidFill>
                  <a:srgbClr val="333333"/>
                </a:solidFill>
                <a:latin typeface="UGent Panno Text" panose="02000506040000040003" pitchFamily="2" charset="0"/>
              </a:rPr>
              <a:t>onderzoeksactief</a:t>
            </a:r>
            <a:r>
              <a:rPr lang="nl-NL" sz="6000" dirty="0">
                <a:solidFill>
                  <a:srgbClr val="333333"/>
                </a:solidFill>
                <a:latin typeface="UGent Panno Text" panose="02000506040000040003" pitchFamily="2" charset="0"/>
              </a:rPr>
              <a:t> zijn voldoen, </a:t>
            </a:r>
            <a:r>
              <a:rPr lang="nl-NL" sz="60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komen in aanmerking voor Basisfinanciering:</a:t>
            </a:r>
          </a:p>
          <a:p>
            <a:pPr marL="85725" indent="0">
              <a:buNone/>
            </a:pPr>
            <a:endParaRPr lang="nl-NL" sz="6000" b="0" i="0" dirty="0">
              <a:solidFill>
                <a:srgbClr val="333333"/>
              </a:solidFill>
              <a:effectLst/>
              <a:latin typeface="UGent Panno Text" panose="02000506040000040003" pitchFamily="2" charset="0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nl-NL" sz="60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  <a:sym typeface="Wingdings" panose="05000000000000000000" pitchFamily="2" charset="2"/>
              </a:rPr>
              <a:t> exte</a:t>
            </a:r>
            <a:r>
              <a:rPr lang="nl-NL" sz="6000" dirty="0">
                <a:solidFill>
                  <a:srgbClr val="333333"/>
                </a:solidFill>
                <a:latin typeface="UGent Panno Text" panose="02000506040000040003" pitchFamily="2" charset="0"/>
                <a:sym typeface="Wingdings" panose="05000000000000000000" pitchFamily="2" charset="2"/>
              </a:rPr>
              <a:t>rne onderzoeksfinanciering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nl-NL" sz="6000" dirty="0">
                <a:solidFill>
                  <a:srgbClr val="333333"/>
                </a:solidFill>
                <a:latin typeface="UGent Panno Text" panose="02000506040000040003" pitchFamily="2" charset="0"/>
              </a:rPr>
              <a:t> w</a:t>
            </a:r>
            <a:r>
              <a:rPr lang="nl-NL" sz="60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etenschappelijke publicatie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nl-NL" sz="6000" dirty="0">
                <a:solidFill>
                  <a:srgbClr val="333333"/>
                </a:solidFill>
                <a:latin typeface="UGent Panno Text" panose="02000506040000040003" pitchFamily="2" charset="0"/>
              </a:rPr>
              <a:t> b</a:t>
            </a:r>
            <a:r>
              <a:rPr lang="nl-NL" sz="60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egeleiding doctoraat </a:t>
            </a:r>
            <a:endParaRPr lang="nl-NL" sz="60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7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2666018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AD790F-99A8-4A40-3C91-6EC9D24F6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118" y="136026"/>
            <a:ext cx="15705282" cy="1419820"/>
          </a:xfrm>
        </p:spPr>
        <p:txBody>
          <a:bodyPr/>
          <a:lstStyle/>
          <a:p>
            <a:r>
              <a:rPr lang="nl-NL" sz="4800" b="1" dirty="0">
                <a:solidFill>
                  <a:schemeClr val="tx1"/>
                </a:solidFill>
                <a:latin typeface="PannoTextLight"/>
              </a:rPr>
              <a:t>Welke 3 onderzoeksactiviteiten </a:t>
            </a:r>
            <a:r>
              <a:rPr lang="nl-NL" sz="4800" dirty="0">
                <a:solidFill>
                  <a:schemeClr val="tx1"/>
                </a:solidFill>
                <a:latin typeface="PannoTextLight"/>
              </a:rPr>
              <a:t>moet men aantonen om de Basisfinanciering te ontvangen? </a:t>
            </a:r>
            <a:br>
              <a:rPr lang="nl-NL" sz="4800" dirty="0">
                <a:solidFill>
                  <a:schemeClr val="tx1"/>
                </a:solidFill>
                <a:latin typeface="PannoTextLight"/>
              </a:rPr>
            </a:br>
            <a:br>
              <a:rPr lang="nl-NL" dirty="0">
                <a:solidFill>
                  <a:schemeClr val="tx1"/>
                </a:solidFill>
              </a:rPr>
            </a:b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01D3161-2796-8135-0F7A-16DB50F09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934" y="1224642"/>
            <a:ext cx="15525466" cy="6665721"/>
          </a:xfrm>
        </p:spPr>
        <p:txBody>
          <a:bodyPr>
            <a:normAutofit fontScale="25000" lnSpcReduction="20000"/>
          </a:bodyPr>
          <a:lstStyle/>
          <a:p>
            <a:pPr marL="719138" lvl="1" indent="0">
              <a:buNone/>
            </a:pPr>
            <a:endParaRPr lang="nl-NL" b="1" dirty="0">
              <a:latin typeface="UGent Panno Text" panose="02000506040000040003" pitchFamily="2" charset="0"/>
            </a:endParaRPr>
          </a:p>
          <a:p>
            <a:pPr marL="719138" lvl="1" indent="0">
              <a:buNone/>
            </a:pPr>
            <a:endParaRPr lang="nl-NL" sz="8000" b="1" dirty="0">
              <a:latin typeface="UGent Panno Text" panose="02000506040000040003" pitchFamily="2" charset="0"/>
            </a:endParaRPr>
          </a:p>
          <a:p>
            <a:pPr marL="2090738" lvl="1" indent="-1371600">
              <a:buAutoNum type="arabicPeriod"/>
            </a:pPr>
            <a:r>
              <a:rPr lang="nl-NL" sz="19200" b="1" dirty="0">
                <a:latin typeface="UGent Panno Text" panose="02000506040000040003" pitchFamily="2" charset="0"/>
              </a:rPr>
              <a:t>Externe onderzoeksfinanciering </a:t>
            </a:r>
            <a:r>
              <a:rPr lang="nl-NL" sz="19200" dirty="0">
                <a:latin typeface="UGent Panno Text" panose="02000506040000040003" pitchFamily="2" charset="0"/>
              </a:rPr>
              <a:t>verworven of aangevraagd (afgelopen 3 jaar)</a:t>
            </a:r>
          </a:p>
          <a:p>
            <a:pPr marL="719138" lvl="1" indent="0">
              <a:buNone/>
            </a:pPr>
            <a:endParaRPr lang="nl-NL" sz="9600" dirty="0">
              <a:latin typeface="UGent Panno Text" panose="02000506040000040003" pitchFamily="2" charset="0"/>
            </a:endParaRPr>
          </a:p>
          <a:p>
            <a:pPr lvl="1"/>
            <a:r>
              <a:rPr lang="nl-NL" sz="19200" dirty="0">
                <a:latin typeface="UGent Panno Text" panose="02000506040000040003" pitchFamily="2" charset="0"/>
              </a:rPr>
              <a:t>wordt na een </a:t>
            </a:r>
            <a:r>
              <a:rPr lang="nl-NL" sz="19200" b="1" dirty="0">
                <a:latin typeface="UGent Panno Text" panose="02000506040000040003" pitchFamily="2" charset="0"/>
              </a:rPr>
              <a:t>publieke en/of competitieve oproep </a:t>
            </a:r>
            <a:r>
              <a:rPr lang="nl-NL" sz="19200" dirty="0">
                <a:latin typeface="UGent Panno Text" panose="02000506040000040003" pitchFamily="2" charset="0"/>
              </a:rPr>
              <a:t>toegekend door een publieke of private instelling</a:t>
            </a:r>
          </a:p>
          <a:p>
            <a:pPr lvl="1"/>
            <a:r>
              <a:rPr lang="nl-NL" sz="19200" b="1" dirty="0">
                <a:latin typeface="UGent Panno Text" panose="02000506040000040003" pitchFamily="2" charset="0"/>
              </a:rPr>
              <a:t>onthaalinstelling</a:t>
            </a:r>
            <a:r>
              <a:rPr lang="nl-NL" sz="19200" dirty="0">
                <a:latin typeface="UGent Panno Text" panose="02000506040000040003" pitchFamily="2" charset="0"/>
              </a:rPr>
              <a:t> is UGent, </a:t>
            </a:r>
            <a:r>
              <a:rPr lang="nl-NL" sz="19200" dirty="0" err="1">
                <a:latin typeface="UGent Panno Text" panose="02000506040000040003" pitchFamily="2" charset="0"/>
              </a:rPr>
              <a:t>UZGent</a:t>
            </a:r>
            <a:r>
              <a:rPr lang="nl-NL" sz="19200" dirty="0">
                <a:latin typeface="UGent Panno Text" panose="02000506040000040003" pitchFamily="2" charset="0"/>
              </a:rPr>
              <a:t> of GUGC. Voor ZAP-leden actief binnen raamovereenkomst met imec of VIB kunnen imec resp. VIB ook als onthaalinstelling optreden conform bepalingen raamovereenkomst</a:t>
            </a:r>
          </a:p>
          <a:p>
            <a:pPr marL="719138" lvl="1" indent="0">
              <a:buNone/>
            </a:pPr>
            <a:endParaRPr lang="nl-NL" dirty="0">
              <a:latin typeface="UGent Panno Text" panose="02000506040000040003" pitchFamily="2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951299D-9AA6-5C86-AE5A-4E4063283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8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3850024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AE3F6E-F67A-429C-B517-685F44534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z="4800" b="1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Welke 3 onderzoeksactiviteiten 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moet men aantonen om de Basisfinanciering te ontvangen?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92C9724-66B6-26D7-E0FC-EA20767D9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5725" indent="0">
              <a:buNone/>
            </a:pPr>
            <a:endParaRPr lang="nl-NL" sz="4400" dirty="0">
              <a:latin typeface="UGent Panno Text" panose="02000506040000040003" pitchFamily="2" charset="0"/>
            </a:endParaRPr>
          </a:p>
          <a:p>
            <a:pPr marL="85725" indent="0">
              <a:buNone/>
            </a:pPr>
            <a:r>
              <a:rPr lang="nl-NL" sz="4400" b="1" dirty="0">
                <a:latin typeface="UGent Panno Text" panose="02000506040000040003" pitchFamily="2" charset="0"/>
              </a:rPr>
              <a:t>Externe </a:t>
            </a:r>
            <a:r>
              <a:rPr lang="nl-NL" sz="4400" b="1" dirty="0" err="1">
                <a:latin typeface="UGent Panno Text" panose="02000506040000040003" pitchFamily="2" charset="0"/>
              </a:rPr>
              <a:t>onderzoeksfinanciering</a:t>
            </a:r>
            <a:r>
              <a:rPr lang="nl-NL" sz="4400" b="1" dirty="0">
                <a:latin typeface="UGent Panno Text" panose="02000506040000040003" pitchFamily="2" charset="0"/>
              </a:rPr>
              <a:t> </a:t>
            </a:r>
            <a:r>
              <a:rPr lang="nl-NL" sz="4400" dirty="0">
                <a:latin typeface="UGent Panno Text" panose="02000506040000040003" pitchFamily="2" charset="0"/>
              </a:rPr>
              <a:t>&gt; </a:t>
            </a:r>
            <a:r>
              <a:rPr lang="nl-NL" sz="4400" b="1" dirty="0">
                <a:latin typeface="UGent Panno Text" panose="02000506040000040003" pitchFamily="2" charset="0"/>
              </a:rPr>
              <a:t>dubbele affiliatie</a:t>
            </a:r>
          </a:p>
          <a:p>
            <a:pPr marL="828675" indent="-742950">
              <a:buFont typeface="+mj-lt"/>
              <a:buAutoNum type="arabicPeriod"/>
            </a:pPr>
            <a:r>
              <a:rPr lang="nl-NL" sz="4400" dirty="0">
                <a:latin typeface="UGent Panno Text" panose="02000506040000040003" pitchFamily="2" charset="0"/>
              </a:rPr>
              <a:t>externe financiering &gt; betekent </a:t>
            </a:r>
            <a:r>
              <a:rPr lang="nl-NL" sz="4400" b="1" dirty="0">
                <a:latin typeface="UGent Panno Text" panose="02000506040000040003" pitchFamily="2" charset="0"/>
              </a:rPr>
              <a:t>extern</a:t>
            </a:r>
            <a:r>
              <a:rPr lang="nl-NL" sz="4400" dirty="0">
                <a:latin typeface="UGent Panno Text" panose="02000506040000040003" pitchFamily="2" charset="0"/>
              </a:rPr>
              <a:t> aan UGent, VIB, IMEC, VLERICK, 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4400" dirty="0">
                <a:latin typeface="UGent Panno Text" panose="02000506040000040003" pitchFamily="2" charset="0"/>
              </a:rPr>
              <a:t>Aanvragen als UGent ZAP &gt; altijd OK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4400" dirty="0">
                <a:latin typeface="UGent Panno Text" panose="02000506040000040003" pitchFamily="2" charset="0"/>
              </a:rPr>
              <a:t>Aanvragen vanuit je VIB/IMEC/VLERICK/… capaciteit &gt; enkel OK voor IMEC en VIB!</a:t>
            </a:r>
          </a:p>
          <a:p>
            <a:pPr marL="828675" indent="-742950">
              <a:buFont typeface="+mj-lt"/>
              <a:buAutoNum type="arabicPeriod" startAt="2"/>
            </a:pPr>
            <a:r>
              <a:rPr lang="nl-NL" sz="4400" dirty="0">
                <a:latin typeface="UGent Panno Text" panose="02000506040000040003" pitchFamily="2" charset="0"/>
              </a:rPr>
              <a:t>Financiering binnen VIB/IMEC/VLERICK/…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4400" dirty="0">
                <a:latin typeface="UGent Panno Text" panose="02000506040000040003" pitchFamily="2" charset="0"/>
              </a:rPr>
              <a:t>Enkel OK als deze oproep openstaat voor UGent ZAP (en niet enkel voor VIB/IMEC/VLERICK/… personeel) &amp; je solliciteert in de rol van UGent ZAP.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29A67A9-ABE1-766A-F52B-D933B0071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3003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E184E0-0BD4-4705-A12B-9B71DDE63301}" type="slidenum">
              <a:rPr kumimoji="0" lang="nl-BE" sz="1707" b="0" i="0" u="none" strike="noStrike" kern="1200" cap="none" spc="0" normalizeH="0" baseline="0" noProof="0" smtClean="0">
                <a:ln>
                  <a:noFill/>
                </a:ln>
                <a:solidFill>
                  <a:srgbClr val="1E64C8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130036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nl-BE" sz="1707" b="0" i="0" u="none" strike="noStrike" kern="1200" cap="none" spc="0" normalizeH="0" baseline="0" noProof="0" dirty="0">
              <a:ln>
                <a:noFill/>
              </a:ln>
              <a:solidFill>
                <a:srgbClr val="1E64C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772731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UGent Corporate">
      <a:dk1>
        <a:sysClr val="windowText" lastClr="000000"/>
      </a:dk1>
      <a:lt1>
        <a:sysClr val="window" lastClr="FFFFFF"/>
      </a:lt1>
      <a:dk2>
        <a:srgbClr val="1E64C8"/>
      </a:dk2>
      <a:lt2>
        <a:srgbClr val="E9F0FA"/>
      </a:lt2>
      <a:accent1>
        <a:srgbClr val="1E64C8"/>
      </a:accent1>
      <a:accent2>
        <a:srgbClr val="FFD200"/>
      </a:accent2>
      <a:accent3>
        <a:srgbClr val="3574CE"/>
      </a:accent3>
      <a:accent4>
        <a:srgbClr val="4B83D3"/>
      </a:accent4>
      <a:accent5>
        <a:srgbClr val="6293D9"/>
      </a:accent5>
      <a:accent6>
        <a:srgbClr val="78A2DE"/>
      </a:accent6>
      <a:hlink>
        <a:srgbClr val="1E64C8"/>
      </a:hlink>
      <a:folHlink>
        <a:srgbClr val="3574CE"/>
      </a:folHlink>
    </a:clrScheme>
    <a:fontScheme name="Universiteit Ge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1750">
          <a:solidFill>
            <a:srgbClr val="1E64C8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0">
          <a:headEnd type="none" w="lg" len="lg"/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marL="342900" indent="-342900" algn="l">
          <a:lnSpc>
            <a:spcPct val="120000"/>
          </a:lnSpc>
          <a:buFont typeface="Arial" panose="020B0604020202020204" pitchFamily="34" charset="0"/>
          <a:buChar char="–"/>
          <a:defRPr sz="25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UGent_NL.potx" id="{CB7437A3-AF41-4FB5-A0AD-03A95F42239C}" vid="{CFCB6CCD-58ED-4028-89EA-51F8B0C9C38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PowerPoint_UGent_NL</Template>
  <TotalTime>0</TotalTime>
  <Words>1563</Words>
  <Application>Microsoft Office PowerPoint</Application>
  <PresentationFormat>Custom</PresentationFormat>
  <Paragraphs>214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PannoTextLight</vt:lpstr>
      <vt:lpstr>UGent Panno Text</vt:lpstr>
      <vt:lpstr>Wingdings</vt:lpstr>
      <vt:lpstr>Kantoorthema</vt:lpstr>
      <vt:lpstr>PowerPoint Presentation</vt:lpstr>
      <vt:lpstr>BOF Basisfinanciering</vt:lpstr>
      <vt:lpstr>Voor wie</vt:lpstr>
      <vt:lpstr>Voor wie</vt:lpstr>
      <vt:lpstr>ZAP-doelgroep</vt:lpstr>
      <vt:lpstr>ZAP-doelgroep</vt:lpstr>
      <vt:lpstr>Onderzoeksactief</vt:lpstr>
      <vt:lpstr>Welke 3 onderzoeksactiviteiten moet men aantonen om de Basisfinanciering te ontvangen?    </vt:lpstr>
      <vt:lpstr>Welke 3 onderzoeksactiviteiten moet men aantonen om de Basisfinanciering te ontvangen?</vt:lpstr>
      <vt:lpstr>Welke 3 onderzoeksactiviteiten moet men aantonen om de Basisfinanciering te ontvangen?</vt:lpstr>
      <vt:lpstr>Welke 3 onderzoeksactiviteiten moet men aantonen om de Basisfinanciering te ontvangen?</vt:lpstr>
      <vt:lpstr>Welke 3 onderzoeksactiviteiten moet men aantonen om de Basisfinanciering te ontvangen?    </vt:lpstr>
      <vt:lpstr>Welke 3 onderzoeksactiviteiten moet men aantonen om de Basisfinanciering te ontvangen?</vt:lpstr>
      <vt:lpstr>Welke 3 onderzoeksactiviteiten moet men aantonen om de Basisfinanciering te ontvangen?</vt:lpstr>
      <vt:lpstr>Hoe Basisfinanciering aanvragen?</vt:lpstr>
      <vt:lpstr>Hoe Basisfinanciering aanvragen?  </vt:lpstr>
      <vt:lpstr>Hoe Basisfinanciering aanvragen?</vt:lpstr>
      <vt:lpstr>Hoeveel bedraagt de Basisfinanciering?</vt:lpstr>
      <vt:lpstr>Hoeveel bedraagt de Basisfinanciering?   </vt:lpstr>
      <vt:lpstr>Hoeveel bedraagt de Basisfinanciering?</vt:lpstr>
      <vt:lpstr>Basisfinanciering toekennen</vt:lpstr>
      <vt:lpstr>Basisfinanciering toekennen  </vt:lpstr>
      <vt:lpstr>Basisfinanciering toekennen?</vt:lpstr>
      <vt:lpstr>Start van de Basisfinanciering</vt:lpstr>
      <vt:lpstr>Start van de Basisfinanciering   </vt:lpstr>
      <vt:lpstr>Basisfinanciering besteden</vt:lpstr>
      <vt:lpstr>Basisfinanciering besteden    </vt:lpstr>
      <vt:lpstr>Welke BOF-Oproepen verdwijnen?</vt:lpstr>
      <vt:lpstr>Welke BOF-oproepen verdwijnen    </vt:lpstr>
      <vt:lpstr>Nuttige info</vt:lpstr>
      <vt:lpstr>Nuttige info    </vt:lpstr>
      <vt:lpstr>BOF-team: Griet De Geyter – An Moors -  Cédrique Walthoff-Borm – Doreen Rogier   Directie onderzoek  E BOF@ugent.be T +32 9 264 30 27   www.ugent.be  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>Griet De Geyter</dc:creator>
  <cp:keywords/>
  <dc:description/>
  <cp:lastModifiedBy>David Lombart</cp:lastModifiedBy>
  <cp:revision>56</cp:revision>
  <cp:lastPrinted>2016-10-27T14:59:04Z</cp:lastPrinted>
  <dcterms:created xsi:type="dcterms:W3CDTF">2023-12-07T14:01:57Z</dcterms:created>
  <dcterms:modified xsi:type="dcterms:W3CDTF">2024-04-25T13:45:35Z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icensed to">
    <vt:lpwstr>Ghent University</vt:lpwstr>
  </property>
  <property fmtid="{D5CDD505-2E9C-101B-9397-08002B2CF9AE}" pid="3" name="Version">
    <vt:lpwstr>1.1</vt:lpwstr>
  </property>
  <property fmtid="{D5CDD505-2E9C-101B-9397-08002B2CF9AE}" pid="4" name="Date">
    <vt:filetime>2019-05-23T22:00:00Z</vt:filetime>
  </property>
  <property fmtid="{D5CDD505-2E9C-101B-9397-08002B2CF9AE}" pid="5" name="Build">
    <vt:lpwstr>20</vt:lpwstr>
  </property>
</Properties>
</file>