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5" r:id="rId3"/>
    <p:sldId id="281" r:id="rId4"/>
    <p:sldId id="314" r:id="rId5"/>
    <p:sldId id="324" r:id="rId6"/>
    <p:sldId id="315" r:id="rId7"/>
    <p:sldId id="282" r:id="rId8"/>
    <p:sldId id="323" r:id="rId9"/>
    <p:sldId id="321" r:id="rId10"/>
    <p:sldId id="284" r:id="rId11"/>
    <p:sldId id="307" r:id="rId12"/>
    <p:sldId id="306" r:id="rId13"/>
    <p:sldId id="291" r:id="rId14"/>
    <p:sldId id="289" r:id="rId15"/>
    <p:sldId id="297" r:id="rId16"/>
    <p:sldId id="288" r:id="rId17"/>
    <p:sldId id="290" r:id="rId18"/>
    <p:sldId id="298" r:id="rId19"/>
    <p:sldId id="300" r:id="rId20"/>
    <p:sldId id="285" r:id="rId21"/>
    <p:sldId id="299" r:id="rId22"/>
    <p:sldId id="317" r:id="rId23"/>
    <p:sldId id="303" r:id="rId24"/>
    <p:sldId id="302" r:id="rId25"/>
    <p:sldId id="301" r:id="rId26"/>
    <p:sldId id="293" r:id="rId27"/>
    <p:sldId id="322" r:id="rId28"/>
    <p:sldId id="312" r:id="rId29"/>
    <p:sldId id="294" r:id="rId30"/>
    <p:sldId id="304" r:id="rId31"/>
    <p:sldId id="305" r:id="rId32"/>
    <p:sldId id="308" r:id="rId33"/>
    <p:sldId id="313" r:id="rId34"/>
    <p:sldId id="319" r:id="rId35"/>
    <p:sldId id="318" r:id="rId36"/>
    <p:sldId id="320" r:id="rId37"/>
    <p:sldId id="316" r:id="rId38"/>
    <p:sldId id="292" r:id="rId39"/>
  </p:sldIdLst>
  <p:sldSz cx="9144000" cy="6858000" type="screen4x3"/>
  <p:notesSz cx="6811963" cy="9942513"/>
  <p:defaultTextStyle>
    <a:defPPr>
      <a:defRPr lang="nl-NL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2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3300"/>
    <a:srgbClr val="33CCCC"/>
    <a:srgbClr val="336699"/>
    <a:srgbClr val="FFFF66"/>
    <a:srgbClr val="5F5F5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9" autoAdjust="0"/>
    <p:restoredTop sz="94576" autoAdjust="0"/>
  </p:normalViewPr>
  <p:slideViewPr>
    <p:cSldViewPr>
      <p:cViewPr varScale="1">
        <p:scale>
          <a:sx n="82" d="100"/>
          <a:sy n="82" d="100"/>
        </p:scale>
        <p:origin x="-864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34" y="-96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61E9AD-33E1-4F6D-A4AD-3514671CC5A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50F96F91-C71D-4909-A3B5-7DA80DAD2C8E}">
      <dgm:prSet phldrT="[Text]" custT="1"/>
      <dgm:spPr/>
      <dgm:t>
        <a:bodyPr/>
        <a:lstStyle/>
        <a:p>
          <a:r>
            <a:rPr lang="nl-NL" sz="1400" b="0" dirty="0" smtClean="0"/>
            <a:t>Financieel </a:t>
          </a:r>
          <a:r>
            <a:rPr lang="nl-NL" sz="1400" b="0" dirty="0" err="1" smtClean="0"/>
            <a:t>projectbeheer</a:t>
          </a:r>
          <a:endParaRPr lang="nl-BE" sz="1400" b="0" dirty="0"/>
        </a:p>
      </dgm:t>
    </dgm:pt>
    <dgm:pt modelId="{C0FC641E-6363-4CC7-B1EE-B98D9CA74391}" type="parTrans" cxnId="{3B71F6C4-1040-4409-A1AA-6D19871F0522}">
      <dgm:prSet/>
      <dgm:spPr/>
      <dgm:t>
        <a:bodyPr/>
        <a:lstStyle/>
        <a:p>
          <a:endParaRPr lang="nl-BE" sz="1400" b="0"/>
        </a:p>
      </dgm:t>
    </dgm:pt>
    <dgm:pt modelId="{C749055D-6920-4A46-B97E-1E17A137679E}" type="sibTrans" cxnId="{3B71F6C4-1040-4409-A1AA-6D19871F0522}">
      <dgm:prSet/>
      <dgm:spPr/>
      <dgm:t>
        <a:bodyPr/>
        <a:lstStyle/>
        <a:p>
          <a:endParaRPr lang="nl-BE" sz="1400" b="0"/>
        </a:p>
      </dgm:t>
    </dgm:pt>
    <dgm:pt modelId="{CFB5EDFD-5646-407C-8609-47BAC03EDC59}">
      <dgm:prSet phldrT="[Text]" custT="1"/>
      <dgm:spPr/>
      <dgm:t>
        <a:bodyPr/>
        <a:lstStyle/>
        <a:p>
          <a:pPr algn="l"/>
          <a:r>
            <a:rPr lang="nl-BE" sz="1400" dirty="0" smtClean="0"/>
            <a:t>Tactische beheers- en begeleidingsrol met o.m.:</a:t>
          </a:r>
          <a:br>
            <a:rPr lang="nl-BE" sz="1400" dirty="0" smtClean="0"/>
          </a:br>
          <a:r>
            <a:rPr lang="nl-BE" sz="1400" dirty="0" smtClean="0"/>
            <a:t>- validatie v/d verslaggeving</a:t>
          </a:r>
          <a:br>
            <a:rPr lang="nl-BE" sz="1400" dirty="0" smtClean="0"/>
          </a:br>
          <a:r>
            <a:rPr lang="nl-BE" sz="1400" dirty="0" smtClean="0"/>
            <a:t>- validatie v/d </a:t>
          </a:r>
          <a:r>
            <a:rPr lang="nl-BE" sz="1400" dirty="0" err="1" smtClean="0"/>
            <a:t>budgetten</a:t>
          </a:r>
          <a:r>
            <a:rPr lang="nl-BE" sz="1400" dirty="0" smtClean="0"/>
            <a:t> / wijzigingen</a:t>
          </a:r>
          <a:br>
            <a:rPr lang="nl-BE" sz="1400" dirty="0" smtClean="0"/>
          </a:br>
          <a:r>
            <a:rPr lang="nl-BE" sz="1400" dirty="0" smtClean="0"/>
            <a:t>- tussentijdse opvolging</a:t>
          </a:r>
          <a:br>
            <a:rPr lang="nl-BE" sz="1400" dirty="0" smtClean="0"/>
          </a:br>
          <a:r>
            <a:rPr lang="nl-BE" sz="1400" dirty="0" smtClean="0"/>
            <a:t>- support/opleiding v/d </a:t>
          </a:r>
          <a:r>
            <a:rPr lang="nl-BE" sz="1400" dirty="0" err="1" smtClean="0"/>
            <a:t>fin'le</a:t>
          </a:r>
          <a:r>
            <a:rPr lang="nl-BE" sz="1400" dirty="0" smtClean="0"/>
            <a:t> satelliet</a:t>
          </a:r>
          <a:endParaRPr lang="nl-BE" sz="1400" b="0" dirty="0"/>
        </a:p>
      </dgm:t>
    </dgm:pt>
    <dgm:pt modelId="{9D64016E-E722-476F-89CD-7A8AE26E7FD4}" type="parTrans" cxnId="{AE1A2DDE-B760-4EFE-8718-0990369E30C7}">
      <dgm:prSet/>
      <dgm:spPr/>
      <dgm:t>
        <a:bodyPr/>
        <a:lstStyle/>
        <a:p>
          <a:endParaRPr lang="nl-BE" sz="1400" b="0"/>
        </a:p>
      </dgm:t>
    </dgm:pt>
    <dgm:pt modelId="{11AD50B6-0BFA-43EC-934D-2ED589510408}" type="sibTrans" cxnId="{AE1A2DDE-B760-4EFE-8718-0990369E30C7}">
      <dgm:prSet/>
      <dgm:spPr/>
      <dgm:t>
        <a:bodyPr/>
        <a:lstStyle/>
        <a:p>
          <a:endParaRPr lang="nl-BE" sz="1400" b="0"/>
        </a:p>
      </dgm:t>
    </dgm:pt>
    <dgm:pt modelId="{B83289EC-1117-461D-A374-639231BDD9C3}">
      <dgm:prSet phldrT="[Text]" custT="1"/>
      <dgm:spPr/>
      <dgm:t>
        <a:bodyPr/>
        <a:lstStyle/>
        <a:p>
          <a:pPr rtl="0"/>
          <a:r>
            <a:rPr lang="nl-BE" sz="1400" dirty="0" smtClean="0"/>
            <a:t>Tactische controle-rol met o.m.</a:t>
          </a:r>
          <a:br>
            <a:rPr lang="nl-BE" sz="1400" dirty="0" smtClean="0"/>
          </a:br>
          <a:r>
            <a:rPr lang="nl-BE" sz="1400" dirty="0" smtClean="0"/>
            <a:t>- link met bedrijfsrevisor, externe audit, mede-aansprakelijkheid</a:t>
          </a:r>
        </a:p>
        <a:p>
          <a:pPr rtl="0"/>
          <a:r>
            <a:rPr lang="nl-BE" sz="1400" dirty="0" smtClean="0"/>
            <a:t>- eindakkoord financieel verslag</a:t>
          </a:r>
          <a:br>
            <a:rPr lang="nl-BE" sz="1400" dirty="0" smtClean="0"/>
          </a:br>
          <a:r>
            <a:rPr lang="nl-BE" sz="1400" dirty="0" smtClean="0"/>
            <a:t>- financiële check </a:t>
          </a:r>
          <a:r>
            <a:rPr lang="nl-BE" sz="1400" dirty="0" err="1" smtClean="0"/>
            <a:t>mbt</a:t>
          </a:r>
          <a:r>
            <a:rPr lang="nl-BE" sz="1400" dirty="0" smtClean="0"/>
            <a:t> de </a:t>
          </a:r>
          <a:r>
            <a:rPr lang="nl-BE" sz="1400" dirty="0" err="1" smtClean="0"/>
            <a:t>budgetten</a:t>
          </a:r>
          <a:r>
            <a:rPr lang="nl-BE" sz="1400" dirty="0" smtClean="0"/>
            <a:t/>
          </a:r>
          <a:br>
            <a:rPr lang="nl-BE" sz="1400" dirty="0" smtClean="0"/>
          </a:br>
          <a:r>
            <a:rPr lang="nl-BE" sz="1400" dirty="0" smtClean="0"/>
            <a:t>- steekproefcontroles op 'hot items'</a:t>
          </a:r>
          <a:endParaRPr lang="nl-BE" sz="1400" b="0" dirty="0"/>
        </a:p>
      </dgm:t>
    </dgm:pt>
    <dgm:pt modelId="{2C5BDD84-05EB-4C39-99E8-78502310F666}" type="parTrans" cxnId="{59DDDB6E-87A7-421C-8FB5-4482B5C6C236}">
      <dgm:prSet/>
      <dgm:spPr/>
      <dgm:t>
        <a:bodyPr/>
        <a:lstStyle/>
        <a:p>
          <a:endParaRPr lang="nl-BE" sz="1400" b="0"/>
        </a:p>
      </dgm:t>
    </dgm:pt>
    <dgm:pt modelId="{67182722-BC99-499C-9803-F4B7D3A69379}" type="sibTrans" cxnId="{59DDDB6E-87A7-421C-8FB5-4482B5C6C236}">
      <dgm:prSet/>
      <dgm:spPr/>
      <dgm:t>
        <a:bodyPr/>
        <a:lstStyle/>
        <a:p>
          <a:endParaRPr lang="nl-BE" sz="1400" b="0"/>
        </a:p>
      </dgm:t>
    </dgm:pt>
    <dgm:pt modelId="{85D44CF4-954B-49CA-A0A7-5FF09CADAB3C}">
      <dgm:prSet phldrT="[Text]" custT="1"/>
      <dgm:spPr/>
      <dgm:t>
        <a:bodyPr/>
        <a:lstStyle/>
        <a:p>
          <a:r>
            <a:rPr lang="nl-NL" sz="1400" b="0" dirty="0" smtClean="0"/>
            <a:t>Financiële satelliet</a:t>
          </a:r>
          <a:endParaRPr lang="nl-BE" sz="1400" b="0" dirty="0"/>
        </a:p>
      </dgm:t>
    </dgm:pt>
    <dgm:pt modelId="{D893216E-AF42-4B52-8E2F-4E42E5FC7D54}" type="parTrans" cxnId="{DDEAB4AA-78DE-4016-99BB-7129218F94D9}">
      <dgm:prSet/>
      <dgm:spPr/>
      <dgm:t>
        <a:bodyPr/>
        <a:lstStyle/>
        <a:p>
          <a:endParaRPr lang="nl-BE" sz="1400"/>
        </a:p>
      </dgm:t>
    </dgm:pt>
    <dgm:pt modelId="{FA02956F-EB4B-4C93-AD94-1FD32A958232}" type="sibTrans" cxnId="{DDEAB4AA-78DE-4016-99BB-7129218F94D9}">
      <dgm:prSet/>
      <dgm:spPr/>
      <dgm:t>
        <a:bodyPr/>
        <a:lstStyle/>
        <a:p>
          <a:endParaRPr lang="nl-BE" sz="1400"/>
        </a:p>
      </dgm:t>
    </dgm:pt>
    <dgm:pt modelId="{D40534E2-803E-4019-ADB1-7628B8482298}">
      <dgm:prSet phldrT="[Text]" custT="1"/>
      <dgm:spPr/>
      <dgm:t>
        <a:bodyPr/>
        <a:lstStyle/>
        <a:p>
          <a:r>
            <a:rPr lang="nl-BE" sz="1400" dirty="0" smtClean="0"/>
            <a:t>Operationele financieel/administratieve rol, met o.m.:</a:t>
          </a:r>
          <a:br>
            <a:rPr lang="nl-BE" sz="1400" dirty="0" smtClean="0"/>
          </a:br>
          <a:r>
            <a:rPr lang="nl-BE" sz="1400" dirty="0" smtClean="0"/>
            <a:t>- dagelijkse administratieve / financiële projectopvolging</a:t>
          </a:r>
          <a:br>
            <a:rPr lang="nl-BE" sz="1400" dirty="0" smtClean="0"/>
          </a:br>
          <a:r>
            <a:rPr lang="nl-BE" sz="1400" dirty="0" smtClean="0"/>
            <a:t>- voorbereiding v/d financiële verslaggeving</a:t>
          </a:r>
          <a:br>
            <a:rPr lang="nl-BE" sz="1400" dirty="0" smtClean="0"/>
          </a:br>
          <a:r>
            <a:rPr lang="nl-BE" sz="1400" dirty="0" smtClean="0"/>
            <a:t>- voorbereiding v/e budgetwijziging</a:t>
          </a:r>
          <a:endParaRPr lang="nl-BE" sz="1400" b="0" dirty="0"/>
        </a:p>
      </dgm:t>
    </dgm:pt>
    <dgm:pt modelId="{1013A49E-11E3-46BB-848B-39A2B63DE545}" type="parTrans" cxnId="{C3497243-B999-45C0-9C43-CF365B21BB9C}">
      <dgm:prSet/>
      <dgm:spPr/>
      <dgm:t>
        <a:bodyPr/>
        <a:lstStyle/>
        <a:p>
          <a:endParaRPr lang="nl-BE" sz="1400"/>
        </a:p>
      </dgm:t>
    </dgm:pt>
    <dgm:pt modelId="{7C2D376A-B59C-4F4A-81AF-2BFF953C998B}" type="sibTrans" cxnId="{C3497243-B999-45C0-9C43-CF365B21BB9C}">
      <dgm:prSet/>
      <dgm:spPr/>
      <dgm:t>
        <a:bodyPr/>
        <a:lstStyle/>
        <a:p>
          <a:endParaRPr lang="nl-BE" sz="1400"/>
        </a:p>
      </dgm:t>
    </dgm:pt>
    <dgm:pt modelId="{D8E0A96A-B098-4789-A911-EDDADC97C804}">
      <dgm:prSet phldrT="[Text]" custT="1"/>
      <dgm:spPr/>
      <dgm:t>
        <a:bodyPr/>
        <a:lstStyle/>
        <a:p>
          <a:r>
            <a:rPr lang="nl-NL" sz="1400" b="0" smtClean="0"/>
            <a:t>Financiële </a:t>
          </a:r>
          <a:r>
            <a:rPr lang="nl-NL" sz="1400" b="0" dirty="0" smtClean="0"/>
            <a:t>projectcontrole</a:t>
          </a:r>
          <a:endParaRPr lang="nl-BE" sz="1400"/>
        </a:p>
      </dgm:t>
    </dgm:pt>
    <dgm:pt modelId="{78AFD109-19FD-4C17-8199-B33B18DB1EAE}" type="parTrans" cxnId="{AD990D84-48A0-4FAD-8489-80E87AB2ADCE}">
      <dgm:prSet/>
      <dgm:spPr/>
      <dgm:t>
        <a:bodyPr/>
        <a:lstStyle/>
        <a:p>
          <a:endParaRPr lang="nl-BE" sz="1400"/>
        </a:p>
      </dgm:t>
    </dgm:pt>
    <dgm:pt modelId="{ED7F9752-57D9-42A9-8224-9E0F0B910B0E}" type="sibTrans" cxnId="{AD990D84-48A0-4FAD-8489-80E87AB2ADCE}">
      <dgm:prSet/>
      <dgm:spPr/>
      <dgm:t>
        <a:bodyPr/>
        <a:lstStyle/>
        <a:p>
          <a:endParaRPr lang="nl-BE" sz="1400"/>
        </a:p>
      </dgm:t>
    </dgm:pt>
    <dgm:pt modelId="{ED833631-E7D6-4062-8A65-1A9E18D9236B}">
      <dgm:prSet phldrT="[Text]" custT="1"/>
      <dgm:spPr/>
      <dgm:t>
        <a:bodyPr/>
        <a:lstStyle/>
        <a:p>
          <a:r>
            <a:rPr lang="nl-NL" sz="1400" b="0" dirty="0" smtClean="0"/>
            <a:t>- Vakgroep bij decentraal beheerde projecten</a:t>
          </a:r>
        </a:p>
        <a:p>
          <a:endParaRPr lang="nl-BE" sz="1400" b="0" dirty="0"/>
        </a:p>
      </dgm:t>
    </dgm:pt>
    <dgm:pt modelId="{CAC1D44C-76EC-4387-913A-30AF2315B009}" type="parTrans" cxnId="{10493310-AF12-45F9-AC95-EAB1006EE3E7}">
      <dgm:prSet/>
      <dgm:spPr/>
      <dgm:t>
        <a:bodyPr/>
        <a:lstStyle/>
        <a:p>
          <a:endParaRPr lang="nl-BE" sz="1400"/>
        </a:p>
      </dgm:t>
    </dgm:pt>
    <dgm:pt modelId="{EF79F5BB-F057-424B-A84B-BC9F1CC4B36F}" type="sibTrans" cxnId="{10493310-AF12-45F9-AC95-EAB1006EE3E7}">
      <dgm:prSet/>
      <dgm:spPr/>
      <dgm:t>
        <a:bodyPr/>
        <a:lstStyle/>
        <a:p>
          <a:endParaRPr lang="nl-BE" sz="1400"/>
        </a:p>
      </dgm:t>
    </dgm:pt>
    <dgm:pt modelId="{B2ECF304-8175-432C-9421-0D7F3F2E1C93}">
      <dgm:prSet phldrT="[Text]" custT="1"/>
      <dgm:spPr/>
      <dgm:t>
        <a:bodyPr/>
        <a:lstStyle/>
        <a:p>
          <a:pPr algn="l"/>
          <a:r>
            <a:rPr lang="nl-NL" sz="1400" b="0" dirty="0" smtClean="0"/>
            <a:t>- ‘Financiële </a:t>
          </a:r>
          <a:r>
            <a:rPr lang="nl-NL" sz="1400" b="0" dirty="0" err="1" smtClean="0"/>
            <a:t>icos</a:t>
          </a:r>
          <a:r>
            <a:rPr lang="nl-NL" sz="1400" b="0" dirty="0" smtClean="0"/>
            <a:t>’ en aanvullend DOZA cel financieel </a:t>
          </a:r>
          <a:r>
            <a:rPr lang="nl-NL" sz="1400" b="0" dirty="0" err="1" smtClean="0"/>
            <a:t>projectbeheer</a:t>
          </a:r>
          <a:endParaRPr lang="nl-BE" sz="1400" b="0" dirty="0"/>
        </a:p>
      </dgm:t>
    </dgm:pt>
    <dgm:pt modelId="{C8FB57B0-C757-4916-AF57-9E606985FA22}" type="parTrans" cxnId="{3DB3BFE8-1D4C-4A95-B0BF-9752EFC0AD8E}">
      <dgm:prSet/>
      <dgm:spPr/>
      <dgm:t>
        <a:bodyPr/>
        <a:lstStyle/>
        <a:p>
          <a:endParaRPr lang="nl-BE"/>
        </a:p>
      </dgm:t>
    </dgm:pt>
    <dgm:pt modelId="{F3D91262-9B17-46D0-A3CE-ABF893B2CA3E}" type="sibTrans" cxnId="{3DB3BFE8-1D4C-4A95-B0BF-9752EFC0AD8E}">
      <dgm:prSet/>
      <dgm:spPr/>
      <dgm:t>
        <a:bodyPr/>
        <a:lstStyle/>
        <a:p>
          <a:endParaRPr lang="nl-BE"/>
        </a:p>
      </dgm:t>
    </dgm:pt>
    <dgm:pt modelId="{BD586361-A416-4E4C-AC85-7C48F78545F5}">
      <dgm:prSet phldrT="[Text]" custT="1"/>
      <dgm:spPr/>
      <dgm:t>
        <a:bodyPr/>
        <a:lstStyle/>
        <a:p>
          <a:pPr rtl="0"/>
          <a:r>
            <a:rPr lang="nl-NL" sz="1400" b="0" dirty="0" smtClean="0"/>
            <a:t>- DFIN cel financiële projectcontrole</a:t>
          </a:r>
          <a:endParaRPr lang="nl-BE" sz="1400" b="0" dirty="0"/>
        </a:p>
      </dgm:t>
    </dgm:pt>
    <dgm:pt modelId="{80DD8755-6005-4076-85A5-A0A8F463D87C}" type="parTrans" cxnId="{599E8D54-64BE-4BDA-B407-F29D81C0A4ED}">
      <dgm:prSet/>
      <dgm:spPr/>
      <dgm:t>
        <a:bodyPr/>
        <a:lstStyle/>
        <a:p>
          <a:endParaRPr lang="nl-BE"/>
        </a:p>
      </dgm:t>
    </dgm:pt>
    <dgm:pt modelId="{45866CBA-E265-44A0-864D-0BDF2EE00E71}" type="sibTrans" cxnId="{599E8D54-64BE-4BDA-B407-F29D81C0A4ED}">
      <dgm:prSet/>
      <dgm:spPr/>
      <dgm:t>
        <a:bodyPr/>
        <a:lstStyle/>
        <a:p>
          <a:endParaRPr lang="nl-BE"/>
        </a:p>
      </dgm:t>
    </dgm:pt>
    <dgm:pt modelId="{5FB4BF69-2583-464E-8491-EF72D46E4E49}" type="pres">
      <dgm:prSet presAssocID="{B061E9AD-33E1-4F6D-A4AD-3514671CC5A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nl-BE"/>
        </a:p>
      </dgm:t>
    </dgm:pt>
    <dgm:pt modelId="{46324948-D5F7-4EFE-AB43-AAD7046A4D08}" type="pres">
      <dgm:prSet presAssocID="{85D44CF4-954B-49CA-A0A7-5FF09CADAB3C}" presName="thickLine" presStyleLbl="alignNode1" presStyleIdx="0" presStyleCnt="3"/>
      <dgm:spPr/>
    </dgm:pt>
    <dgm:pt modelId="{5DC78C24-1897-46AB-8DEE-3BF843CD1E75}" type="pres">
      <dgm:prSet presAssocID="{85D44CF4-954B-49CA-A0A7-5FF09CADAB3C}" presName="horz1" presStyleCnt="0"/>
      <dgm:spPr/>
    </dgm:pt>
    <dgm:pt modelId="{98969E19-A6A7-4D3B-B657-603E23584A52}" type="pres">
      <dgm:prSet presAssocID="{85D44CF4-954B-49CA-A0A7-5FF09CADAB3C}" presName="tx1" presStyleLbl="revTx" presStyleIdx="0" presStyleCnt="9" custScaleX="386313"/>
      <dgm:spPr/>
      <dgm:t>
        <a:bodyPr/>
        <a:lstStyle/>
        <a:p>
          <a:endParaRPr lang="nl-BE"/>
        </a:p>
      </dgm:t>
    </dgm:pt>
    <dgm:pt modelId="{D2FA77A8-AC1A-461F-B6D9-DF645C578F85}" type="pres">
      <dgm:prSet presAssocID="{85D44CF4-954B-49CA-A0A7-5FF09CADAB3C}" presName="vert1" presStyleCnt="0"/>
      <dgm:spPr/>
    </dgm:pt>
    <dgm:pt modelId="{2926C469-CF45-46B7-991A-62657E232550}" type="pres">
      <dgm:prSet presAssocID="{D40534E2-803E-4019-ADB1-7628B8482298}" presName="vertSpace2a" presStyleCnt="0"/>
      <dgm:spPr/>
    </dgm:pt>
    <dgm:pt modelId="{ADE4DC56-29BA-4D2B-8F5F-A863F5157D30}" type="pres">
      <dgm:prSet presAssocID="{D40534E2-803E-4019-ADB1-7628B8482298}" presName="horz2" presStyleCnt="0"/>
      <dgm:spPr/>
    </dgm:pt>
    <dgm:pt modelId="{1A4E36A1-CE78-4708-B039-77F54CDE166E}" type="pres">
      <dgm:prSet presAssocID="{D40534E2-803E-4019-ADB1-7628B8482298}" presName="horzSpace2" presStyleCnt="0"/>
      <dgm:spPr/>
    </dgm:pt>
    <dgm:pt modelId="{DD0C0F84-BBE8-4094-9B1E-625CB53683CC}" type="pres">
      <dgm:prSet presAssocID="{D40534E2-803E-4019-ADB1-7628B8482298}" presName="tx2" presStyleLbl="revTx" presStyleIdx="1" presStyleCnt="9" custScaleX="321478" custScaleY="184316"/>
      <dgm:spPr/>
      <dgm:t>
        <a:bodyPr/>
        <a:lstStyle/>
        <a:p>
          <a:endParaRPr lang="nl-BE"/>
        </a:p>
      </dgm:t>
    </dgm:pt>
    <dgm:pt modelId="{FA493618-DFD0-4BA3-8416-7E13D55AA1BD}" type="pres">
      <dgm:prSet presAssocID="{D40534E2-803E-4019-ADB1-7628B8482298}" presName="vert2" presStyleCnt="0"/>
      <dgm:spPr/>
    </dgm:pt>
    <dgm:pt modelId="{9B7D4BFF-A1CE-41F4-AE19-30A50E0267DE}" type="pres">
      <dgm:prSet presAssocID="{D40534E2-803E-4019-ADB1-7628B8482298}" presName="thinLine2b" presStyleLbl="callout" presStyleIdx="0" presStyleCnt="6" custLinFactNeighborX="3763" custLinFactNeighborY="36131"/>
      <dgm:spPr>
        <a:ln>
          <a:noFill/>
        </a:ln>
      </dgm:spPr>
      <dgm:t>
        <a:bodyPr/>
        <a:lstStyle/>
        <a:p>
          <a:endParaRPr lang="nl-BE"/>
        </a:p>
      </dgm:t>
    </dgm:pt>
    <dgm:pt modelId="{DD6F8E75-19C1-45F8-AE5F-7EBB2AB9BC43}" type="pres">
      <dgm:prSet presAssocID="{D40534E2-803E-4019-ADB1-7628B8482298}" presName="vertSpace2b" presStyleCnt="0"/>
      <dgm:spPr/>
    </dgm:pt>
    <dgm:pt modelId="{835F7469-5557-47F8-BEE9-1E1A48043631}" type="pres">
      <dgm:prSet presAssocID="{ED833631-E7D6-4062-8A65-1A9E18D9236B}" presName="horz2" presStyleCnt="0"/>
      <dgm:spPr/>
    </dgm:pt>
    <dgm:pt modelId="{DC15267E-DC58-4CC2-B9D9-4ACD4F3BD0F6}" type="pres">
      <dgm:prSet presAssocID="{ED833631-E7D6-4062-8A65-1A9E18D9236B}" presName="horzSpace2" presStyleCnt="0"/>
      <dgm:spPr/>
    </dgm:pt>
    <dgm:pt modelId="{16C90B53-2DF9-401A-B983-CAFC53B9DEC9}" type="pres">
      <dgm:prSet presAssocID="{ED833631-E7D6-4062-8A65-1A9E18D9236B}" presName="tx2" presStyleLbl="revTx" presStyleIdx="2" presStyleCnt="9" custScaleX="377804" custScaleY="138209"/>
      <dgm:spPr/>
      <dgm:t>
        <a:bodyPr/>
        <a:lstStyle/>
        <a:p>
          <a:endParaRPr lang="nl-BE"/>
        </a:p>
      </dgm:t>
    </dgm:pt>
    <dgm:pt modelId="{FB5A8E73-435C-455F-ACB7-7083DF635809}" type="pres">
      <dgm:prSet presAssocID="{ED833631-E7D6-4062-8A65-1A9E18D9236B}" presName="vert2" presStyleCnt="0"/>
      <dgm:spPr/>
    </dgm:pt>
    <dgm:pt modelId="{97FE1B9B-4D1C-4697-8E98-501EF87D2023}" type="pres">
      <dgm:prSet presAssocID="{ED833631-E7D6-4062-8A65-1A9E18D9236B}" presName="thinLine2b" presStyleLbl="callout" presStyleIdx="1" presStyleCnt="6"/>
      <dgm:spPr>
        <a:ln>
          <a:noFill/>
        </a:ln>
      </dgm:spPr>
      <dgm:t>
        <a:bodyPr/>
        <a:lstStyle/>
        <a:p>
          <a:endParaRPr lang="nl-BE"/>
        </a:p>
      </dgm:t>
    </dgm:pt>
    <dgm:pt modelId="{7E37C493-2661-4507-B185-1E0442335093}" type="pres">
      <dgm:prSet presAssocID="{ED833631-E7D6-4062-8A65-1A9E18D9236B}" presName="vertSpace2b" presStyleCnt="0"/>
      <dgm:spPr/>
    </dgm:pt>
    <dgm:pt modelId="{2A3F9D00-D81A-4685-925E-51217FA2B40C}" type="pres">
      <dgm:prSet presAssocID="{50F96F91-C71D-4909-A3B5-7DA80DAD2C8E}" presName="thickLine" presStyleLbl="alignNode1" presStyleIdx="1" presStyleCnt="3"/>
      <dgm:spPr/>
      <dgm:t>
        <a:bodyPr/>
        <a:lstStyle/>
        <a:p>
          <a:endParaRPr lang="nl-BE"/>
        </a:p>
      </dgm:t>
    </dgm:pt>
    <dgm:pt modelId="{02525F65-663B-4105-BCBD-2A8784FA715C}" type="pres">
      <dgm:prSet presAssocID="{50F96F91-C71D-4909-A3B5-7DA80DAD2C8E}" presName="horz1" presStyleCnt="0"/>
      <dgm:spPr/>
    </dgm:pt>
    <dgm:pt modelId="{E699A8CE-D3CE-47BC-BD25-E550E9F9112B}" type="pres">
      <dgm:prSet presAssocID="{50F96F91-C71D-4909-A3B5-7DA80DAD2C8E}" presName="tx1" presStyleLbl="revTx" presStyleIdx="3" presStyleCnt="9" custScaleX="418833"/>
      <dgm:spPr/>
      <dgm:t>
        <a:bodyPr/>
        <a:lstStyle/>
        <a:p>
          <a:endParaRPr lang="nl-BE"/>
        </a:p>
      </dgm:t>
    </dgm:pt>
    <dgm:pt modelId="{B9B26F24-F992-4F6F-B3B2-D96AEFAF270D}" type="pres">
      <dgm:prSet presAssocID="{50F96F91-C71D-4909-A3B5-7DA80DAD2C8E}" presName="vert1" presStyleCnt="0"/>
      <dgm:spPr/>
    </dgm:pt>
    <dgm:pt modelId="{3EFCE002-998C-4EF8-9D96-DBF1E4CDC400}" type="pres">
      <dgm:prSet presAssocID="{CFB5EDFD-5646-407C-8609-47BAC03EDC59}" presName="vertSpace2a" presStyleCnt="0"/>
      <dgm:spPr/>
    </dgm:pt>
    <dgm:pt modelId="{D5AA0B4F-1CCA-41F5-A3F6-296C5CAF7894}" type="pres">
      <dgm:prSet presAssocID="{CFB5EDFD-5646-407C-8609-47BAC03EDC59}" presName="horz2" presStyleCnt="0"/>
      <dgm:spPr/>
    </dgm:pt>
    <dgm:pt modelId="{F7FE309F-869B-4B62-BB32-CEB811649E9A}" type="pres">
      <dgm:prSet presAssocID="{CFB5EDFD-5646-407C-8609-47BAC03EDC59}" presName="horzSpace2" presStyleCnt="0"/>
      <dgm:spPr/>
    </dgm:pt>
    <dgm:pt modelId="{4A5A15C9-DAE4-4A5E-92AE-A4A96B6D2936}" type="pres">
      <dgm:prSet presAssocID="{CFB5EDFD-5646-407C-8609-47BAC03EDC59}" presName="tx2" presStyleLbl="revTx" presStyleIdx="4" presStyleCnt="9" custScaleX="371942" custScaleY="64640"/>
      <dgm:spPr/>
      <dgm:t>
        <a:bodyPr/>
        <a:lstStyle/>
        <a:p>
          <a:endParaRPr lang="nl-BE"/>
        </a:p>
      </dgm:t>
    </dgm:pt>
    <dgm:pt modelId="{9CF54C03-1B09-4AE1-8ADA-6B5D73B50A62}" type="pres">
      <dgm:prSet presAssocID="{CFB5EDFD-5646-407C-8609-47BAC03EDC59}" presName="vert2" presStyleCnt="0"/>
      <dgm:spPr/>
    </dgm:pt>
    <dgm:pt modelId="{DD20DCAC-BCE0-48D4-A6EF-3C355C9AAB3C}" type="pres">
      <dgm:prSet presAssocID="{CFB5EDFD-5646-407C-8609-47BAC03EDC59}" presName="thinLine2b" presStyleLbl="callout" presStyleIdx="2" presStyleCnt="6"/>
      <dgm:spPr>
        <a:ln>
          <a:noFill/>
        </a:ln>
      </dgm:spPr>
      <dgm:t>
        <a:bodyPr/>
        <a:lstStyle/>
        <a:p>
          <a:endParaRPr lang="nl-BE"/>
        </a:p>
      </dgm:t>
    </dgm:pt>
    <dgm:pt modelId="{147A552C-81D0-4EF2-9F47-A0DC6EF07F8B}" type="pres">
      <dgm:prSet presAssocID="{CFB5EDFD-5646-407C-8609-47BAC03EDC59}" presName="vertSpace2b" presStyleCnt="0"/>
      <dgm:spPr/>
    </dgm:pt>
    <dgm:pt modelId="{1A6134A3-AEED-49AC-86BE-150C706E1115}" type="pres">
      <dgm:prSet presAssocID="{B2ECF304-8175-432C-9421-0D7F3F2E1C93}" presName="horz2" presStyleCnt="0"/>
      <dgm:spPr/>
    </dgm:pt>
    <dgm:pt modelId="{127C6658-AE83-4BC3-88EC-D44D6EB8925B}" type="pres">
      <dgm:prSet presAssocID="{B2ECF304-8175-432C-9421-0D7F3F2E1C93}" presName="horzSpace2" presStyleCnt="0"/>
      <dgm:spPr/>
    </dgm:pt>
    <dgm:pt modelId="{620EB7FA-C4AB-4F03-A7EA-623D2AC2F0E0}" type="pres">
      <dgm:prSet presAssocID="{B2ECF304-8175-432C-9421-0D7F3F2E1C93}" presName="tx2" presStyleLbl="revTx" presStyleIdx="5" presStyleCnt="9" custScaleX="428300" custScaleY="18751"/>
      <dgm:spPr/>
      <dgm:t>
        <a:bodyPr/>
        <a:lstStyle/>
        <a:p>
          <a:endParaRPr lang="nl-BE"/>
        </a:p>
      </dgm:t>
    </dgm:pt>
    <dgm:pt modelId="{D630D520-DDCA-420C-B10E-0E240F63A174}" type="pres">
      <dgm:prSet presAssocID="{B2ECF304-8175-432C-9421-0D7F3F2E1C93}" presName="vert2" presStyleCnt="0"/>
      <dgm:spPr/>
    </dgm:pt>
    <dgm:pt modelId="{A433FF7D-63AC-43BF-9102-504524E7E70B}" type="pres">
      <dgm:prSet presAssocID="{B2ECF304-8175-432C-9421-0D7F3F2E1C93}" presName="thinLine2b" presStyleLbl="callout" presStyleIdx="3" presStyleCnt="6"/>
      <dgm:spPr>
        <a:ln>
          <a:noFill/>
        </a:ln>
      </dgm:spPr>
      <dgm:t>
        <a:bodyPr/>
        <a:lstStyle/>
        <a:p>
          <a:endParaRPr lang="nl-BE"/>
        </a:p>
      </dgm:t>
    </dgm:pt>
    <dgm:pt modelId="{B9380553-31DE-4101-B134-5421535AA367}" type="pres">
      <dgm:prSet presAssocID="{B2ECF304-8175-432C-9421-0D7F3F2E1C93}" presName="vertSpace2b" presStyleCnt="0"/>
      <dgm:spPr/>
    </dgm:pt>
    <dgm:pt modelId="{0F660E44-4434-4125-920A-5101F832949C}" type="pres">
      <dgm:prSet presAssocID="{D8E0A96A-B098-4789-A911-EDDADC97C804}" presName="thickLine" presStyleLbl="alignNode1" presStyleIdx="2" presStyleCnt="3"/>
      <dgm:spPr/>
    </dgm:pt>
    <dgm:pt modelId="{510B902B-CBF3-4F6A-A759-A9B9FAEBB44A}" type="pres">
      <dgm:prSet presAssocID="{D8E0A96A-B098-4789-A911-EDDADC97C804}" presName="horz1" presStyleCnt="0"/>
      <dgm:spPr/>
    </dgm:pt>
    <dgm:pt modelId="{35861EE1-FD8D-4103-9A6B-0207FB91E520}" type="pres">
      <dgm:prSet presAssocID="{D8E0A96A-B098-4789-A911-EDDADC97C804}" presName="tx1" presStyleLbl="revTx" presStyleIdx="6" presStyleCnt="9" custScaleX="91720"/>
      <dgm:spPr/>
      <dgm:t>
        <a:bodyPr/>
        <a:lstStyle/>
        <a:p>
          <a:endParaRPr lang="nl-BE"/>
        </a:p>
      </dgm:t>
    </dgm:pt>
    <dgm:pt modelId="{A6AAA2F6-811D-47C6-9ED7-28473CA6B883}" type="pres">
      <dgm:prSet presAssocID="{D8E0A96A-B098-4789-A911-EDDADC97C804}" presName="vert1" presStyleCnt="0"/>
      <dgm:spPr/>
    </dgm:pt>
    <dgm:pt modelId="{F3804EB6-9A4E-450C-A53B-A2DB37ADE06C}" type="pres">
      <dgm:prSet presAssocID="{B83289EC-1117-461D-A374-639231BDD9C3}" presName="vertSpace2a" presStyleCnt="0"/>
      <dgm:spPr/>
    </dgm:pt>
    <dgm:pt modelId="{75AA3565-C413-4F0F-92C7-3464E2733A8E}" type="pres">
      <dgm:prSet presAssocID="{B83289EC-1117-461D-A374-639231BDD9C3}" presName="horz2" presStyleCnt="0"/>
      <dgm:spPr/>
    </dgm:pt>
    <dgm:pt modelId="{6EF20478-1230-4FC8-B60A-EC3A185AEEB8}" type="pres">
      <dgm:prSet presAssocID="{B83289EC-1117-461D-A374-639231BDD9C3}" presName="horzSpace2" presStyleCnt="0"/>
      <dgm:spPr/>
    </dgm:pt>
    <dgm:pt modelId="{7A968499-C7C8-43A9-A454-38EA1CD6CAA3}" type="pres">
      <dgm:prSet presAssocID="{B83289EC-1117-461D-A374-639231BDD9C3}" presName="tx2" presStyleLbl="revTx" presStyleIdx="7" presStyleCnt="9" custScaleY="146918"/>
      <dgm:spPr/>
      <dgm:t>
        <a:bodyPr/>
        <a:lstStyle/>
        <a:p>
          <a:endParaRPr lang="nl-BE"/>
        </a:p>
      </dgm:t>
    </dgm:pt>
    <dgm:pt modelId="{96375226-5924-4442-B8A8-F01FCA5AD7CF}" type="pres">
      <dgm:prSet presAssocID="{B83289EC-1117-461D-A374-639231BDD9C3}" presName="vert2" presStyleCnt="0"/>
      <dgm:spPr/>
    </dgm:pt>
    <dgm:pt modelId="{358ABE89-D458-4D3D-8148-4F1FD72A0E84}" type="pres">
      <dgm:prSet presAssocID="{B83289EC-1117-461D-A374-639231BDD9C3}" presName="thinLine2b" presStyleLbl="callout" presStyleIdx="4" presStyleCnt="6" custSzY="7242" custScaleX="40379"/>
      <dgm:spPr>
        <a:ln>
          <a:noFill/>
        </a:ln>
      </dgm:spPr>
      <dgm:t>
        <a:bodyPr/>
        <a:lstStyle/>
        <a:p>
          <a:endParaRPr lang="nl-BE"/>
        </a:p>
      </dgm:t>
    </dgm:pt>
    <dgm:pt modelId="{A891EFF6-4A7B-4595-ABDD-6DC9928F0C02}" type="pres">
      <dgm:prSet presAssocID="{B83289EC-1117-461D-A374-639231BDD9C3}" presName="vertSpace2b" presStyleCnt="0"/>
      <dgm:spPr/>
    </dgm:pt>
    <dgm:pt modelId="{C1F75102-F41C-4D29-B74E-474E58B6DC30}" type="pres">
      <dgm:prSet presAssocID="{BD586361-A416-4E4C-AC85-7C48F78545F5}" presName="horz2" presStyleCnt="0"/>
      <dgm:spPr/>
    </dgm:pt>
    <dgm:pt modelId="{F4DC21B8-0754-44C1-A95A-016124CEB651}" type="pres">
      <dgm:prSet presAssocID="{BD586361-A416-4E4C-AC85-7C48F78545F5}" presName="horzSpace2" presStyleCnt="0"/>
      <dgm:spPr/>
    </dgm:pt>
    <dgm:pt modelId="{5B158646-4DAD-45B4-90CE-E5C917483BA8}" type="pres">
      <dgm:prSet presAssocID="{BD586361-A416-4E4C-AC85-7C48F78545F5}" presName="tx2" presStyleLbl="revTx" presStyleIdx="8" presStyleCnt="9" custScaleY="49892"/>
      <dgm:spPr/>
      <dgm:t>
        <a:bodyPr/>
        <a:lstStyle/>
        <a:p>
          <a:endParaRPr lang="nl-BE"/>
        </a:p>
      </dgm:t>
    </dgm:pt>
    <dgm:pt modelId="{C1972328-0A67-4565-991F-DBD36AE81BB5}" type="pres">
      <dgm:prSet presAssocID="{BD586361-A416-4E4C-AC85-7C48F78545F5}" presName="vert2" presStyleCnt="0"/>
      <dgm:spPr/>
    </dgm:pt>
    <dgm:pt modelId="{64D8D413-4081-435E-AACE-A29232E88C20}" type="pres">
      <dgm:prSet presAssocID="{BD586361-A416-4E4C-AC85-7C48F78545F5}" presName="thinLine2b" presStyleLbl="callout" presStyleIdx="5" presStyleCnt="6"/>
      <dgm:spPr>
        <a:ln>
          <a:noFill/>
        </a:ln>
      </dgm:spPr>
      <dgm:t>
        <a:bodyPr/>
        <a:lstStyle/>
        <a:p>
          <a:endParaRPr lang="nl-BE"/>
        </a:p>
      </dgm:t>
    </dgm:pt>
    <dgm:pt modelId="{3BA3CDDB-008A-4B39-9C81-9928ECEC3DA0}" type="pres">
      <dgm:prSet presAssocID="{BD586361-A416-4E4C-AC85-7C48F78545F5}" presName="vertSpace2b" presStyleCnt="0"/>
      <dgm:spPr/>
    </dgm:pt>
  </dgm:ptLst>
  <dgm:cxnLst>
    <dgm:cxn modelId="{040549A6-F55B-4A10-B81F-7F7784A35373}" type="presOf" srcId="{50F96F91-C71D-4909-A3B5-7DA80DAD2C8E}" destId="{E699A8CE-D3CE-47BC-BD25-E550E9F9112B}" srcOrd="0" destOrd="0" presId="urn:microsoft.com/office/officeart/2008/layout/LinedList"/>
    <dgm:cxn modelId="{F46A5391-0FED-47EF-A263-647171205059}" type="presOf" srcId="{D8E0A96A-B098-4789-A911-EDDADC97C804}" destId="{35861EE1-FD8D-4103-9A6B-0207FB91E520}" srcOrd="0" destOrd="0" presId="urn:microsoft.com/office/officeart/2008/layout/LinedList"/>
    <dgm:cxn modelId="{AB456C4F-D55E-4864-B4EC-3567A9F98B0E}" type="presOf" srcId="{B061E9AD-33E1-4F6D-A4AD-3514671CC5A8}" destId="{5FB4BF69-2583-464E-8491-EF72D46E4E49}" srcOrd="0" destOrd="0" presId="urn:microsoft.com/office/officeart/2008/layout/LinedList"/>
    <dgm:cxn modelId="{D083274F-CF2D-440E-9967-59992C488257}" type="presOf" srcId="{D40534E2-803E-4019-ADB1-7628B8482298}" destId="{DD0C0F84-BBE8-4094-9B1E-625CB53683CC}" srcOrd="0" destOrd="0" presId="urn:microsoft.com/office/officeart/2008/layout/LinedList"/>
    <dgm:cxn modelId="{59DDDB6E-87A7-421C-8FB5-4482B5C6C236}" srcId="{D8E0A96A-B098-4789-A911-EDDADC97C804}" destId="{B83289EC-1117-461D-A374-639231BDD9C3}" srcOrd="0" destOrd="0" parTransId="{2C5BDD84-05EB-4C39-99E8-78502310F666}" sibTransId="{67182722-BC99-499C-9803-F4B7D3A69379}"/>
    <dgm:cxn modelId="{10493310-AF12-45F9-AC95-EAB1006EE3E7}" srcId="{85D44CF4-954B-49CA-A0A7-5FF09CADAB3C}" destId="{ED833631-E7D6-4062-8A65-1A9E18D9236B}" srcOrd="1" destOrd="0" parTransId="{CAC1D44C-76EC-4387-913A-30AF2315B009}" sibTransId="{EF79F5BB-F057-424B-A84B-BC9F1CC4B36F}"/>
    <dgm:cxn modelId="{3DB3BFE8-1D4C-4A95-B0BF-9752EFC0AD8E}" srcId="{50F96F91-C71D-4909-A3B5-7DA80DAD2C8E}" destId="{B2ECF304-8175-432C-9421-0D7F3F2E1C93}" srcOrd="1" destOrd="0" parTransId="{C8FB57B0-C757-4916-AF57-9E606985FA22}" sibTransId="{F3D91262-9B17-46D0-A3CE-ABF893B2CA3E}"/>
    <dgm:cxn modelId="{C3497243-B999-45C0-9C43-CF365B21BB9C}" srcId="{85D44CF4-954B-49CA-A0A7-5FF09CADAB3C}" destId="{D40534E2-803E-4019-ADB1-7628B8482298}" srcOrd="0" destOrd="0" parTransId="{1013A49E-11E3-46BB-848B-39A2B63DE545}" sibTransId="{7C2D376A-B59C-4F4A-81AF-2BFF953C998B}"/>
    <dgm:cxn modelId="{8CBEED6C-6A27-4651-BEFE-489DF08C05BA}" type="presOf" srcId="{B2ECF304-8175-432C-9421-0D7F3F2E1C93}" destId="{620EB7FA-C4AB-4F03-A7EA-623D2AC2F0E0}" srcOrd="0" destOrd="0" presId="urn:microsoft.com/office/officeart/2008/layout/LinedList"/>
    <dgm:cxn modelId="{AF468120-DBBE-47EB-A4D7-2F5365DCF15F}" type="presOf" srcId="{CFB5EDFD-5646-407C-8609-47BAC03EDC59}" destId="{4A5A15C9-DAE4-4A5E-92AE-A4A96B6D2936}" srcOrd="0" destOrd="0" presId="urn:microsoft.com/office/officeart/2008/layout/LinedList"/>
    <dgm:cxn modelId="{AD990D84-48A0-4FAD-8489-80E87AB2ADCE}" srcId="{B061E9AD-33E1-4F6D-A4AD-3514671CC5A8}" destId="{D8E0A96A-B098-4789-A911-EDDADC97C804}" srcOrd="2" destOrd="0" parTransId="{78AFD109-19FD-4C17-8199-B33B18DB1EAE}" sibTransId="{ED7F9752-57D9-42A9-8224-9E0F0B910B0E}"/>
    <dgm:cxn modelId="{64A3E251-6C64-4038-B9FE-68821601DFA5}" type="presOf" srcId="{BD586361-A416-4E4C-AC85-7C48F78545F5}" destId="{5B158646-4DAD-45B4-90CE-E5C917483BA8}" srcOrd="0" destOrd="0" presId="urn:microsoft.com/office/officeart/2008/layout/LinedList"/>
    <dgm:cxn modelId="{AE1A2DDE-B760-4EFE-8718-0990369E30C7}" srcId="{50F96F91-C71D-4909-A3B5-7DA80DAD2C8E}" destId="{CFB5EDFD-5646-407C-8609-47BAC03EDC59}" srcOrd="0" destOrd="0" parTransId="{9D64016E-E722-476F-89CD-7A8AE26E7FD4}" sibTransId="{11AD50B6-0BFA-43EC-934D-2ED589510408}"/>
    <dgm:cxn modelId="{174339FA-B017-449C-838C-0D7BE23A8C97}" type="presOf" srcId="{B83289EC-1117-461D-A374-639231BDD9C3}" destId="{7A968499-C7C8-43A9-A454-38EA1CD6CAA3}" srcOrd="0" destOrd="0" presId="urn:microsoft.com/office/officeart/2008/layout/LinedList"/>
    <dgm:cxn modelId="{3B71F6C4-1040-4409-A1AA-6D19871F0522}" srcId="{B061E9AD-33E1-4F6D-A4AD-3514671CC5A8}" destId="{50F96F91-C71D-4909-A3B5-7DA80DAD2C8E}" srcOrd="1" destOrd="0" parTransId="{C0FC641E-6363-4CC7-B1EE-B98D9CA74391}" sibTransId="{C749055D-6920-4A46-B97E-1E17A137679E}"/>
    <dgm:cxn modelId="{D7325526-D7BD-4C81-8C23-9BECE7608220}" type="presOf" srcId="{ED833631-E7D6-4062-8A65-1A9E18D9236B}" destId="{16C90B53-2DF9-401A-B983-CAFC53B9DEC9}" srcOrd="0" destOrd="0" presId="urn:microsoft.com/office/officeart/2008/layout/LinedList"/>
    <dgm:cxn modelId="{DDEAB4AA-78DE-4016-99BB-7129218F94D9}" srcId="{B061E9AD-33E1-4F6D-A4AD-3514671CC5A8}" destId="{85D44CF4-954B-49CA-A0A7-5FF09CADAB3C}" srcOrd="0" destOrd="0" parTransId="{D893216E-AF42-4B52-8E2F-4E42E5FC7D54}" sibTransId="{FA02956F-EB4B-4C93-AD94-1FD32A958232}"/>
    <dgm:cxn modelId="{AE4A9DB3-3073-4264-AFB5-246529CF249B}" type="presOf" srcId="{85D44CF4-954B-49CA-A0A7-5FF09CADAB3C}" destId="{98969E19-A6A7-4D3B-B657-603E23584A52}" srcOrd="0" destOrd="0" presId="urn:microsoft.com/office/officeart/2008/layout/LinedList"/>
    <dgm:cxn modelId="{599E8D54-64BE-4BDA-B407-F29D81C0A4ED}" srcId="{D8E0A96A-B098-4789-A911-EDDADC97C804}" destId="{BD586361-A416-4E4C-AC85-7C48F78545F5}" srcOrd="1" destOrd="0" parTransId="{80DD8755-6005-4076-85A5-A0A8F463D87C}" sibTransId="{45866CBA-E265-44A0-864D-0BDF2EE00E71}"/>
    <dgm:cxn modelId="{59446B02-B432-42FB-93C0-A7C00CA1D9C3}" type="presParOf" srcId="{5FB4BF69-2583-464E-8491-EF72D46E4E49}" destId="{46324948-D5F7-4EFE-AB43-AAD7046A4D08}" srcOrd="0" destOrd="0" presId="urn:microsoft.com/office/officeart/2008/layout/LinedList"/>
    <dgm:cxn modelId="{D96491FC-B902-4C39-9B28-7C6490204B60}" type="presParOf" srcId="{5FB4BF69-2583-464E-8491-EF72D46E4E49}" destId="{5DC78C24-1897-46AB-8DEE-3BF843CD1E75}" srcOrd="1" destOrd="0" presId="urn:microsoft.com/office/officeart/2008/layout/LinedList"/>
    <dgm:cxn modelId="{FCA70E0B-721A-4EA3-95ED-E3598A06A6B8}" type="presParOf" srcId="{5DC78C24-1897-46AB-8DEE-3BF843CD1E75}" destId="{98969E19-A6A7-4D3B-B657-603E23584A52}" srcOrd="0" destOrd="0" presId="urn:microsoft.com/office/officeart/2008/layout/LinedList"/>
    <dgm:cxn modelId="{0F27328B-1271-4776-941E-59CF85B44763}" type="presParOf" srcId="{5DC78C24-1897-46AB-8DEE-3BF843CD1E75}" destId="{D2FA77A8-AC1A-461F-B6D9-DF645C578F85}" srcOrd="1" destOrd="0" presId="urn:microsoft.com/office/officeart/2008/layout/LinedList"/>
    <dgm:cxn modelId="{431BB87D-83D3-4687-A158-7BB7277062AE}" type="presParOf" srcId="{D2FA77A8-AC1A-461F-B6D9-DF645C578F85}" destId="{2926C469-CF45-46B7-991A-62657E232550}" srcOrd="0" destOrd="0" presId="urn:microsoft.com/office/officeart/2008/layout/LinedList"/>
    <dgm:cxn modelId="{6D68309D-77AE-4C1C-AAC7-12B7826731C2}" type="presParOf" srcId="{D2FA77A8-AC1A-461F-B6D9-DF645C578F85}" destId="{ADE4DC56-29BA-4D2B-8F5F-A863F5157D30}" srcOrd="1" destOrd="0" presId="urn:microsoft.com/office/officeart/2008/layout/LinedList"/>
    <dgm:cxn modelId="{AFBC8B7E-95ED-41AB-B26E-6764E2C862E8}" type="presParOf" srcId="{ADE4DC56-29BA-4D2B-8F5F-A863F5157D30}" destId="{1A4E36A1-CE78-4708-B039-77F54CDE166E}" srcOrd="0" destOrd="0" presId="urn:microsoft.com/office/officeart/2008/layout/LinedList"/>
    <dgm:cxn modelId="{109AC514-E24B-4DAA-97C1-0EEA20E64725}" type="presParOf" srcId="{ADE4DC56-29BA-4D2B-8F5F-A863F5157D30}" destId="{DD0C0F84-BBE8-4094-9B1E-625CB53683CC}" srcOrd="1" destOrd="0" presId="urn:microsoft.com/office/officeart/2008/layout/LinedList"/>
    <dgm:cxn modelId="{CFCFDEB5-9AA2-4464-B64F-ACBC622C5311}" type="presParOf" srcId="{ADE4DC56-29BA-4D2B-8F5F-A863F5157D30}" destId="{FA493618-DFD0-4BA3-8416-7E13D55AA1BD}" srcOrd="2" destOrd="0" presId="urn:microsoft.com/office/officeart/2008/layout/LinedList"/>
    <dgm:cxn modelId="{FB2CDE05-BCAE-4F6E-9EFD-330C12F902BC}" type="presParOf" srcId="{D2FA77A8-AC1A-461F-B6D9-DF645C578F85}" destId="{9B7D4BFF-A1CE-41F4-AE19-30A50E0267DE}" srcOrd="2" destOrd="0" presId="urn:microsoft.com/office/officeart/2008/layout/LinedList"/>
    <dgm:cxn modelId="{4D751349-537A-438A-807E-3296DB1642E9}" type="presParOf" srcId="{D2FA77A8-AC1A-461F-B6D9-DF645C578F85}" destId="{DD6F8E75-19C1-45F8-AE5F-7EBB2AB9BC43}" srcOrd="3" destOrd="0" presId="urn:microsoft.com/office/officeart/2008/layout/LinedList"/>
    <dgm:cxn modelId="{489659F4-F7E9-425C-A980-C1FD6B8888FB}" type="presParOf" srcId="{D2FA77A8-AC1A-461F-B6D9-DF645C578F85}" destId="{835F7469-5557-47F8-BEE9-1E1A48043631}" srcOrd="4" destOrd="0" presId="urn:microsoft.com/office/officeart/2008/layout/LinedList"/>
    <dgm:cxn modelId="{49F93B34-3BCD-4743-B7CF-C17CE28B8A56}" type="presParOf" srcId="{835F7469-5557-47F8-BEE9-1E1A48043631}" destId="{DC15267E-DC58-4CC2-B9D9-4ACD4F3BD0F6}" srcOrd="0" destOrd="0" presId="urn:microsoft.com/office/officeart/2008/layout/LinedList"/>
    <dgm:cxn modelId="{34B16ECE-9551-49A4-BCB9-080B800677DB}" type="presParOf" srcId="{835F7469-5557-47F8-BEE9-1E1A48043631}" destId="{16C90B53-2DF9-401A-B983-CAFC53B9DEC9}" srcOrd="1" destOrd="0" presId="urn:microsoft.com/office/officeart/2008/layout/LinedList"/>
    <dgm:cxn modelId="{0F087406-A722-4FFA-B6CA-B9D8009F8F63}" type="presParOf" srcId="{835F7469-5557-47F8-BEE9-1E1A48043631}" destId="{FB5A8E73-435C-455F-ACB7-7083DF635809}" srcOrd="2" destOrd="0" presId="urn:microsoft.com/office/officeart/2008/layout/LinedList"/>
    <dgm:cxn modelId="{1FE48E8C-FC12-4BD9-B321-B34ECA082D6A}" type="presParOf" srcId="{D2FA77A8-AC1A-461F-B6D9-DF645C578F85}" destId="{97FE1B9B-4D1C-4697-8E98-501EF87D2023}" srcOrd="5" destOrd="0" presId="urn:microsoft.com/office/officeart/2008/layout/LinedList"/>
    <dgm:cxn modelId="{2CC09116-9407-42CF-A39F-516ECBBD692C}" type="presParOf" srcId="{D2FA77A8-AC1A-461F-B6D9-DF645C578F85}" destId="{7E37C493-2661-4507-B185-1E0442335093}" srcOrd="6" destOrd="0" presId="urn:microsoft.com/office/officeart/2008/layout/LinedList"/>
    <dgm:cxn modelId="{D9B2C9B5-2D3E-4953-9766-3DA32431EF2D}" type="presParOf" srcId="{5FB4BF69-2583-464E-8491-EF72D46E4E49}" destId="{2A3F9D00-D81A-4685-925E-51217FA2B40C}" srcOrd="2" destOrd="0" presId="urn:microsoft.com/office/officeart/2008/layout/LinedList"/>
    <dgm:cxn modelId="{D8363B82-5E4A-43E7-8D93-04DB105A3E3A}" type="presParOf" srcId="{5FB4BF69-2583-464E-8491-EF72D46E4E49}" destId="{02525F65-663B-4105-BCBD-2A8784FA715C}" srcOrd="3" destOrd="0" presId="urn:microsoft.com/office/officeart/2008/layout/LinedList"/>
    <dgm:cxn modelId="{5E8A794B-8D95-4BBD-B81A-BEE63301A341}" type="presParOf" srcId="{02525F65-663B-4105-BCBD-2A8784FA715C}" destId="{E699A8CE-D3CE-47BC-BD25-E550E9F9112B}" srcOrd="0" destOrd="0" presId="urn:microsoft.com/office/officeart/2008/layout/LinedList"/>
    <dgm:cxn modelId="{B51208C3-20A1-4234-9114-CB6BD96AEB4F}" type="presParOf" srcId="{02525F65-663B-4105-BCBD-2A8784FA715C}" destId="{B9B26F24-F992-4F6F-B3B2-D96AEFAF270D}" srcOrd="1" destOrd="0" presId="urn:microsoft.com/office/officeart/2008/layout/LinedList"/>
    <dgm:cxn modelId="{9E0F9EAB-800D-4291-85AB-E8354C81EE23}" type="presParOf" srcId="{B9B26F24-F992-4F6F-B3B2-D96AEFAF270D}" destId="{3EFCE002-998C-4EF8-9D96-DBF1E4CDC400}" srcOrd="0" destOrd="0" presId="urn:microsoft.com/office/officeart/2008/layout/LinedList"/>
    <dgm:cxn modelId="{D6CB078C-3D17-4DE8-8664-1A2DE4AC28FC}" type="presParOf" srcId="{B9B26F24-F992-4F6F-B3B2-D96AEFAF270D}" destId="{D5AA0B4F-1CCA-41F5-A3F6-296C5CAF7894}" srcOrd="1" destOrd="0" presId="urn:microsoft.com/office/officeart/2008/layout/LinedList"/>
    <dgm:cxn modelId="{E50887E1-6A82-420F-8575-D5BCDAFAEB74}" type="presParOf" srcId="{D5AA0B4F-1CCA-41F5-A3F6-296C5CAF7894}" destId="{F7FE309F-869B-4B62-BB32-CEB811649E9A}" srcOrd="0" destOrd="0" presId="urn:microsoft.com/office/officeart/2008/layout/LinedList"/>
    <dgm:cxn modelId="{BA863347-6185-4B49-9981-285FB9CAF325}" type="presParOf" srcId="{D5AA0B4F-1CCA-41F5-A3F6-296C5CAF7894}" destId="{4A5A15C9-DAE4-4A5E-92AE-A4A96B6D2936}" srcOrd="1" destOrd="0" presId="urn:microsoft.com/office/officeart/2008/layout/LinedList"/>
    <dgm:cxn modelId="{ABAFB741-CEA1-417B-8C6F-AC64A7CDA174}" type="presParOf" srcId="{D5AA0B4F-1CCA-41F5-A3F6-296C5CAF7894}" destId="{9CF54C03-1B09-4AE1-8ADA-6B5D73B50A62}" srcOrd="2" destOrd="0" presId="urn:microsoft.com/office/officeart/2008/layout/LinedList"/>
    <dgm:cxn modelId="{577F1066-1BFD-4528-B805-B586CD69588B}" type="presParOf" srcId="{B9B26F24-F992-4F6F-B3B2-D96AEFAF270D}" destId="{DD20DCAC-BCE0-48D4-A6EF-3C355C9AAB3C}" srcOrd="2" destOrd="0" presId="urn:microsoft.com/office/officeart/2008/layout/LinedList"/>
    <dgm:cxn modelId="{7B24DBDD-C428-4726-91D7-0B43F7A27546}" type="presParOf" srcId="{B9B26F24-F992-4F6F-B3B2-D96AEFAF270D}" destId="{147A552C-81D0-4EF2-9F47-A0DC6EF07F8B}" srcOrd="3" destOrd="0" presId="urn:microsoft.com/office/officeart/2008/layout/LinedList"/>
    <dgm:cxn modelId="{EDBC4032-A2B0-4211-AAD9-A20316C511DE}" type="presParOf" srcId="{B9B26F24-F992-4F6F-B3B2-D96AEFAF270D}" destId="{1A6134A3-AEED-49AC-86BE-150C706E1115}" srcOrd="4" destOrd="0" presId="urn:microsoft.com/office/officeart/2008/layout/LinedList"/>
    <dgm:cxn modelId="{4FA06535-157E-4EAE-A344-A3157015E30F}" type="presParOf" srcId="{1A6134A3-AEED-49AC-86BE-150C706E1115}" destId="{127C6658-AE83-4BC3-88EC-D44D6EB8925B}" srcOrd="0" destOrd="0" presId="urn:microsoft.com/office/officeart/2008/layout/LinedList"/>
    <dgm:cxn modelId="{D4BDF18F-7ED4-4E74-80B8-E173CBFCB525}" type="presParOf" srcId="{1A6134A3-AEED-49AC-86BE-150C706E1115}" destId="{620EB7FA-C4AB-4F03-A7EA-623D2AC2F0E0}" srcOrd="1" destOrd="0" presId="urn:microsoft.com/office/officeart/2008/layout/LinedList"/>
    <dgm:cxn modelId="{4B12D213-7F72-4C78-81BB-BB9A2B086B72}" type="presParOf" srcId="{1A6134A3-AEED-49AC-86BE-150C706E1115}" destId="{D630D520-DDCA-420C-B10E-0E240F63A174}" srcOrd="2" destOrd="0" presId="urn:microsoft.com/office/officeart/2008/layout/LinedList"/>
    <dgm:cxn modelId="{D02E85D6-EAD9-4F66-8152-6E7742C94219}" type="presParOf" srcId="{B9B26F24-F992-4F6F-B3B2-D96AEFAF270D}" destId="{A433FF7D-63AC-43BF-9102-504524E7E70B}" srcOrd="5" destOrd="0" presId="urn:microsoft.com/office/officeart/2008/layout/LinedList"/>
    <dgm:cxn modelId="{2A149E15-44DA-47CE-8A3E-BFF7B53E62D6}" type="presParOf" srcId="{B9B26F24-F992-4F6F-B3B2-D96AEFAF270D}" destId="{B9380553-31DE-4101-B134-5421535AA367}" srcOrd="6" destOrd="0" presId="urn:microsoft.com/office/officeart/2008/layout/LinedList"/>
    <dgm:cxn modelId="{96C91BC2-7E7B-43D9-88F2-9BEEA1FBE44E}" type="presParOf" srcId="{5FB4BF69-2583-464E-8491-EF72D46E4E49}" destId="{0F660E44-4434-4125-920A-5101F832949C}" srcOrd="4" destOrd="0" presId="urn:microsoft.com/office/officeart/2008/layout/LinedList"/>
    <dgm:cxn modelId="{0124ADAF-B43A-4287-ACCD-89A035865533}" type="presParOf" srcId="{5FB4BF69-2583-464E-8491-EF72D46E4E49}" destId="{510B902B-CBF3-4F6A-A759-A9B9FAEBB44A}" srcOrd="5" destOrd="0" presId="urn:microsoft.com/office/officeart/2008/layout/LinedList"/>
    <dgm:cxn modelId="{8E281AFC-CA1D-4DF4-B20F-734E1D156B99}" type="presParOf" srcId="{510B902B-CBF3-4F6A-A759-A9B9FAEBB44A}" destId="{35861EE1-FD8D-4103-9A6B-0207FB91E520}" srcOrd="0" destOrd="0" presId="urn:microsoft.com/office/officeart/2008/layout/LinedList"/>
    <dgm:cxn modelId="{3AB67965-C306-40E0-A301-AA00051AEB99}" type="presParOf" srcId="{510B902B-CBF3-4F6A-A759-A9B9FAEBB44A}" destId="{A6AAA2F6-811D-47C6-9ED7-28473CA6B883}" srcOrd="1" destOrd="0" presId="urn:microsoft.com/office/officeart/2008/layout/LinedList"/>
    <dgm:cxn modelId="{A2601227-6A76-42BF-BC55-49507D135BB0}" type="presParOf" srcId="{A6AAA2F6-811D-47C6-9ED7-28473CA6B883}" destId="{F3804EB6-9A4E-450C-A53B-A2DB37ADE06C}" srcOrd="0" destOrd="0" presId="urn:microsoft.com/office/officeart/2008/layout/LinedList"/>
    <dgm:cxn modelId="{F3CA2970-D961-4870-85E5-0F97F4670FBE}" type="presParOf" srcId="{A6AAA2F6-811D-47C6-9ED7-28473CA6B883}" destId="{75AA3565-C413-4F0F-92C7-3464E2733A8E}" srcOrd="1" destOrd="0" presId="urn:microsoft.com/office/officeart/2008/layout/LinedList"/>
    <dgm:cxn modelId="{D26B170C-767C-4EF2-9E71-2AF8B4103352}" type="presParOf" srcId="{75AA3565-C413-4F0F-92C7-3464E2733A8E}" destId="{6EF20478-1230-4FC8-B60A-EC3A185AEEB8}" srcOrd="0" destOrd="0" presId="urn:microsoft.com/office/officeart/2008/layout/LinedList"/>
    <dgm:cxn modelId="{56B8D821-4CF6-43DB-AF40-79DB1AF13310}" type="presParOf" srcId="{75AA3565-C413-4F0F-92C7-3464E2733A8E}" destId="{7A968499-C7C8-43A9-A454-38EA1CD6CAA3}" srcOrd="1" destOrd="0" presId="urn:microsoft.com/office/officeart/2008/layout/LinedList"/>
    <dgm:cxn modelId="{C52AE341-E0A8-4E04-8F0A-21B9E7D4A852}" type="presParOf" srcId="{75AA3565-C413-4F0F-92C7-3464E2733A8E}" destId="{96375226-5924-4442-B8A8-F01FCA5AD7CF}" srcOrd="2" destOrd="0" presId="urn:microsoft.com/office/officeart/2008/layout/LinedList"/>
    <dgm:cxn modelId="{2973FCFB-0748-4CAA-9D08-DB0F8F6D46BA}" type="presParOf" srcId="{A6AAA2F6-811D-47C6-9ED7-28473CA6B883}" destId="{358ABE89-D458-4D3D-8148-4F1FD72A0E84}" srcOrd="2" destOrd="0" presId="urn:microsoft.com/office/officeart/2008/layout/LinedList"/>
    <dgm:cxn modelId="{74DCBA1B-5AAE-4A84-9D54-B385196852D1}" type="presParOf" srcId="{A6AAA2F6-811D-47C6-9ED7-28473CA6B883}" destId="{A891EFF6-4A7B-4595-ABDD-6DC9928F0C02}" srcOrd="3" destOrd="0" presId="urn:microsoft.com/office/officeart/2008/layout/LinedList"/>
    <dgm:cxn modelId="{46D323B9-2C35-46AF-BBBE-222BC1FEF42D}" type="presParOf" srcId="{A6AAA2F6-811D-47C6-9ED7-28473CA6B883}" destId="{C1F75102-F41C-4D29-B74E-474E58B6DC30}" srcOrd="4" destOrd="0" presId="urn:microsoft.com/office/officeart/2008/layout/LinedList"/>
    <dgm:cxn modelId="{75DB5CDF-EB5A-475B-A45A-429DADE0AC96}" type="presParOf" srcId="{C1F75102-F41C-4D29-B74E-474E58B6DC30}" destId="{F4DC21B8-0754-44C1-A95A-016124CEB651}" srcOrd="0" destOrd="0" presId="urn:microsoft.com/office/officeart/2008/layout/LinedList"/>
    <dgm:cxn modelId="{3A7471D4-B6AA-4334-86F9-9C219FE04C88}" type="presParOf" srcId="{C1F75102-F41C-4D29-B74E-474E58B6DC30}" destId="{5B158646-4DAD-45B4-90CE-E5C917483BA8}" srcOrd="1" destOrd="0" presId="urn:microsoft.com/office/officeart/2008/layout/LinedList"/>
    <dgm:cxn modelId="{BC0C1A28-7003-41D4-AE85-DE2EAC65EC67}" type="presParOf" srcId="{C1F75102-F41C-4D29-B74E-474E58B6DC30}" destId="{C1972328-0A67-4565-991F-DBD36AE81BB5}" srcOrd="2" destOrd="0" presId="urn:microsoft.com/office/officeart/2008/layout/LinedList"/>
    <dgm:cxn modelId="{F63BE01F-FEDE-43F9-B17D-328BD70CED32}" type="presParOf" srcId="{A6AAA2F6-811D-47C6-9ED7-28473CA6B883}" destId="{64D8D413-4081-435E-AACE-A29232E88C20}" srcOrd="5" destOrd="0" presId="urn:microsoft.com/office/officeart/2008/layout/LinedList"/>
    <dgm:cxn modelId="{8B14A275-C7D1-48E5-8EBE-A0B78381EF1F}" type="presParOf" srcId="{A6AAA2F6-811D-47C6-9ED7-28473CA6B883}" destId="{3BA3CDDB-008A-4B39-9C81-9928ECEC3DA0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24948-D5F7-4EFE-AB43-AAD7046A4D08}">
      <dsp:nvSpPr>
        <dsp:cNvPr id="0" name=""/>
        <dsp:cNvSpPr/>
      </dsp:nvSpPr>
      <dsp:spPr>
        <a:xfrm>
          <a:off x="0" y="2392"/>
          <a:ext cx="81184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69E19-A6A7-4D3B-B657-603E23584A52}">
      <dsp:nvSpPr>
        <dsp:cNvPr id="0" name=""/>
        <dsp:cNvSpPr/>
      </dsp:nvSpPr>
      <dsp:spPr>
        <a:xfrm>
          <a:off x="0" y="2392"/>
          <a:ext cx="1669207" cy="1631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b="0" kern="1200" dirty="0" smtClean="0"/>
            <a:t>Financiële satelliet</a:t>
          </a:r>
          <a:endParaRPr lang="nl-BE" sz="1400" b="0" kern="1200" dirty="0"/>
        </a:p>
      </dsp:txBody>
      <dsp:txXfrm>
        <a:off x="0" y="2392"/>
        <a:ext cx="1669207" cy="1631413"/>
      </dsp:txXfrm>
    </dsp:sp>
    <dsp:sp modelId="{DD0C0F84-BBE8-4094-9B1E-625CB53683CC}">
      <dsp:nvSpPr>
        <dsp:cNvPr id="0" name=""/>
        <dsp:cNvSpPr/>
      </dsp:nvSpPr>
      <dsp:spPr>
        <a:xfrm>
          <a:off x="1701614" y="26528"/>
          <a:ext cx="5452076" cy="889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Operationele financieel/administratieve rol, met o.m.:</a:t>
          </a:r>
          <a:br>
            <a:rPr lang="nl-BE" sz="1400" kern="1200" dirty="0" smtClean="0"/>
          </a:br>
          <a:r>
            <a:rPr lang="nl-BE" sz="1400" kern="1200" dirty="0" smtClean="0"/>
            <a:t>- dagelijkse administratieve / financiële projectopvolging</a:t>
          </a:r>
          <a:br>
            <a:rPr lang="nl-BE" sz="1400" kern="1200" dirty="0" smtClean="0"/>
          </a:br>
          <a:r>
            <a:rPr lang="nl-BE" sz="1400" kern="1200" dirty="0" smtClean="0"/>
            <a:t>- voorbereiding v/d financiële verslaggeving</a:t>
          </a:r>
          <a:br>
            <a:rPr lang="nl-BE" sz="1400" kern="1200" dirty="0" smtClean="0"/>
          </a:br>
          <a:r>
            <a:rPr lang="nl-BE" sz="1400" kern="1200" dirty="0" smtClean="0"/>
            <a:t>- voorbereiding v/e budgetwijziging</a:t>
          </a:r>
          <a:endParaRPr lang="nl-BE" sz="1400" b="0" kern="1200" dirty="0"/>
        </a:p>
      </dsp:txBody>
      <dsp:txXfrm>
        <a:off x="1701614" y="26528"/>
        <a:ext cx="5452076" cy="889753"/>
      </dsp:txXfrm>
    </dsp:sp>
    <dsp:sp modelId="{9B7D4BFF-A1CE-41F4-AE19-30A50E0267DE}">
      <dsp:nvSpPr>
        <dsp:cNvPr id="0" name=""/>
        <dsp:cNvSpPr/>
      </dsp:nvSpPr>
      <dsp:spPr>
        <a:xfrm>
          <a:off x="1734245" y="925003"/>
          <a:ext cx="17283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C90B53-2DF9-401A-B983-CAFC53B9DEC9}">
      <dsp:nvSpPr>
        <dsp:cNvPr id="0" name=""/>
        <dsp:cNvSpPr/>
      </dsp:nvSpPr>
      <dsp:spPr>
        <a:xfrm>
          <a:off x="1701614" y="940419"/>
          <a:ext cx="6407331" cy="667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b="0" kern="1200" dirty="0" smtClean="0"/>
            <a:t>- Vakgroep bij decentraal beheerde projecten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400" b="0" kern="1200" dirty="0"/>
        </a:p>
      </dsp:txBody>
      <dsp:txXfrm>
        <a:off x="1701614" y="940419"/>
        <a:ext cx="6407331" cy="667180"/>
      </dsp:txXfrm>
    </dsp:sp>
    <dsp:sp modelId="{97FE1B9B-4D1C-4697-8E98-501EF87D2023}">
      <dsp:nvSpPr>
        <dsp:cNvPr id="0" name=""/>
        <dsp:cNvSpPr/>
      </dsp:nvSpPr>
      <dsp:spPr>
        <a:xfrm>
          <a:off x="1669207" y="1607599"/>
          <a:ext cx="17283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F9D00-D81A-4685-925E-51217FA2B40C}">
      <dsp:nvSpPr>
        <dsp:cNvPr id="0" name=""/>
        <dsp:cNvSpPr/>
      </dsp:nvSpPr>
      <dsp:spPr>
        <a:xfrm>
          <a:off x="0" y="1633805"/>
          <a:ext cx="81184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9A8CE-D3CE-47BC-BD25-E550E9F9112B}">
      <dsp:nvSpPr>
        <dsp:cNvPr id="0" name=""/>
        <dsp:cNvSpPr/>
      </dsp:nvSpPr>
      <dsp:spPr>
        <a:xfrm>
          <a:off x="0" y="1633805"/>
          <a:ext cx="1612146" cy="1631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b="0" kern="1200" dirty="0" smtClean="0"/>
            <a:t>Financieel </a:t>
          </a:r>
          <a:r>
            <a:rPr lang="nl-NL" sz="1400" b="0" kern="1200" dirty="0" err="1" smtClean="0"/>
            <a:t>projectbeheer</a:t>
          </a:r>
          <a:endParaRPr lang="nl-BE" sz="1400" b="0" kern="1200" dirty="0"/>
        </a:p>
      </dsp:txBody>
      <dsp:txXfrm>
        <a:off x="0" y="1633805"/>
        <a:ext cx="1612146" cy="1631413"/>
      </dsp:txXfrm>
    </dsp:sp>
    <dsp:sp modelId="{4A5A15C9-DAE4-4A5E-92AE-A4A96B6D2936}">
      <dsp:nvSpPr>
        <dsp:cNvPr id="0" name=""/>
        <dsp:cNvSpPr/>
      </dsp:nvSpPr>
      <dsp:spPr>
        <a:xfrm>
          <a:off x="1641015" y="1715296"/>
          <a:ext cx="5619253" cy="1053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Tactische beheers- en begeleidingsrol met o.m.:</a:t>
          </a:r>
          <a:br>
            <a:rPr lang="nl-BE" sz="1400" kern="1200" dirty="0" smtClean="0"/>
          </a:br>
          <a:r>
            <a:rPr lang="nl-BE" sz="1400" kern="1200" dirty="0" smtClean="0"/>
            <a:t>- validatie v/d verslaggeving</a:t>
          </a:r>
          <a:br>
            <a:rPr lang="nl-BE" sz="1400" kern="1200" dirty="0" smtClean="0"/>
          </a:br>
          <a:r>
            <a:rPr lang="nl-BE" sz="1400" kern="1200" dirty="0" smtClean="0"/>
            <a:t>- validatie v/d </a:t>
          </a:r>
          <a:r>
            <a:rPr lang="nl-BE" sz="1400" kern="1200" dirty="0" err="1" smtClean="0"/>
            <a:t>budgetten</a:t>
          </a:r>
          <a:r>
            <a:rPr lang="nl-BE" sz="1400" kern="1200" dirty="0" smtClean="0"/>
            <a:t> / wijzigingen</a:t>
          </a:r>
          <a:br>
            <a:rPr lang="nl-BE" sz="1400" kern="1200" dirty="0" smtClean="0"/>
          </a:br>
          <a:r>
            <a:rPr lang="nl-BE" sz="1400" kern="1200" dirty="0" smtClean="0"/>
            <a:t>- tussentijdse opvolging</a:t>
          </a:r>
          <a:br>
            <a:rPr lang="nl-BE" sz="1400" kern="1200" dirty="0" smtClean="0"/>
          </a:br>
          <a:r>
            <a:rPr lang="nl-BE" sz="1400" kern="1200" dirty="0" smtClean="0"/>
            <a:t>- support/opleiding v/d </a:t>
          </a:r>
          <a:r>
            <a:rPr lang="nl-BE" sz="1400" kern="1200" dirty="0" err="1" smtClean="0"/>
            <a:t>fin'le</a:t>
          </a:r>
          <a:r>
            <a:rPr lang="nl-BE" sz="1400" kern="1200" dirty="0" smtClean="0"/>
            <a:t> satelliet</a:t>
          </a:r>
          <a:endParaRPr lang="nl-BE" sz="1400" b="0" kern="1200" dirty="0"/>
        </a:p>
      </dsp:txBody>
      <dsp:txXfrm>
        <a:off x="1641015" y="1715296"/>
        <a:ext cx="5619253" cy="1053515"/>
      </dsp:txXfrm>
    </dsp:sp>
    <dsp:sp modelId="{DD20DCAC-BCE0-48D4-A6EF-3C355C9AAB3C}">
      <dsp:nvSpPr>
        <dsp:cNvPr id="0" name=""/>
        <dsp:cNvSpPr/>
      </dsp:nvSpPr>
      <dsp:spPr>
        <a:xfrm>
          <a:off x="1612146" y="2768812"/>
          <a:ext cx="15396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EB7FA-C4AB-4F03-A7EA-623D2AC2F0E0}">
      <dsp:nvSpPr>
        <dsp:cNvPr id="0" name=""/>
        <dsp:cNvSpPr/>
      </dsp:nvSpPr>
      <dsp:spPr>
        <a:xfrm>
          <a:off x="1641015" y="2850303"/>
          <a:ext cx="6470703" cy="305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b="0" kern="1200" dirty="0" smtClean="0"/>
            <a:t>- ‘Financiële </a:t>
          </a:r>
          <a:r>
            <a:rPr lang="nl-NL" sz="1400" b="0" kern="1200" dirty="0" err="1" smtClean="0"/>
            <a:t>icos</a:t>
          </a:r>
          <a:r>
            <a:rPr lang="nl-NL" sz="1400" b="0" kern="1200" dirty="0" smtClean="0"/>
            <a:t>’ en aanvullend DOZA cel financieel </a:t>
          </a:r>
          <a:r>
            <a:rPr lang="nl-NL" sz="1400" b="0" kern="1200" dirty="0" err="1" smtClean="0"/>
            <a:t>projectbeheer</a:t>
          </a:r>
          <a:endParaRPr lang="nl-BE" sz="1400" b="0" kern="1200" dirty="0"/>
        </a:p>
      </dsp:txBody>
      <dsp:txXfrm>
        <a:off x="1641015" y="2850303"/>
        <a:ext cx="6470703" cy="305607"/>
      </dsp:txXfrm>
    </dsp:sp>
    <dsp:sp modelId="{A433FF7D-63AC-43BF-9102-504524E7E70B}">
      <dsp:nvSpPr>
        <dsp:cNvPr id="0" name=""/>
        <dsp:cNvSpPr/>
      </dsp:nvSpPr>
      <dsp:spPr>
        <a:xfrm>
          <a:off x="1612146" y="3155911"/>
          <a:ext cx="15396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660E44-4434-4125-920A-5101F832949C}">
      <dsp:nvSpPr>
        <dsp:cNvPr id="0" name=""/>
        <dsp:cNvSpPr/>
      </dsp:nvSpPr>
      <dsp:spPr>
        <a:xfrm>
          <a:off x="0" y="3265219"/>
          <a:ext cx="81184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61EE1-FD8D-4103-9A6B-0207FB91E520}">
      <dsp:nvSpPr>
        <dsp:cNvPr id="0" name=""/>
        <dsp:cNvSpPr/>
      </dsp:nvSpPr>
      <dsp:spPr>
        <a:xfrm>
          <a:off x="0" y="3265219"/>
          <a:ext cx="1489253" cy="1631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b="0" kern="1200" smtClean="0"/>
            <a:t>Financiële </a:t>
          </a:r>
          <a:r>
            <a:rPr lang="nl-NL" sz="1400" b="0" kern="1200" dirty="0" smtClean="0"/>
            <a:t>projectcontrole</a:t>
          </a:r>
          <a:endParaRPr lang="nl-BE" sz="1400" kern="1200"/>
        </a:p>
      </dsp:txBody>
      <dsp:txXfrm>
        <a:off x="0" y="3265219"/>
        <a:ext cx="1489253" cy="1631413"/>
      </dsp:txXfrm>
    </dsp:sp>
    <dsp:sp modelId="{7A968499-C7C8-43A9-A454-38EA1CD6CAA3}">
      <dsp:nvSpPr>
        <dsp:cNvPr id="0" name=""/>
        <dsp:cNvSpPr/>
      </dsp:nvSpPr>
      <dsp:spPr>
        <a:xfrm>
          <a:off x="1611030" y="3303504"/>
          <a:ext cx="6373002" cy="1124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Tactische controle-rol met o.m.</a:t>
          </a:r>
          <a:br>
            <a:rPr lang="nl-BE" sz="1400" kern="1200" dirty="0" smtClean="0"/>
          </a:br>
          <a:r>
            <a:rPr lang="nl-BE" sz="1400" kern="1200" dirty="0" smtClean="0"/>
            <a:t>- link met bedrijfsrevisor, externe audit, mede-aansprakelijkheid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- eindakkoord financieel verslag</a:t>
          </a:r>
          <a:br>
            <a:rPr lang="nl-BE" sz="1400" kern="1200" dirty="0" smtClean="0"/>
          </a:br>
          <a:r>
            <a:rPr lang="nl-BE" sz="1400" kern="1200" dirty="0" smtClean="0"/>
            <a:t>- financiële check </a:t>
          </a:r>
          <a:r>
            <a:rPr lang="nl-BE" sz="1400" kern="1200" dirty="0" err="1" smtClean="0"/>
            <a:t>mbt</a:t>
          </a:r>
          <a:r>
            <a:rPr lang="nl-BE" sz="1400" kern="1200" dirty="0" smtClean="0"/>
            <a:t> de </a:t>
          </a:r>
          <a:r>
            <a:rPr lang="nl-BE" sz="1400" kern="1200" dirty="0" err="1" smtClean="0"/>
            <a:t>budgetten</a:t>
          </a:r>
          <a:r>
            <a:rPr lang="nl-BE" sz="1400" kern="1200" dirty="0" smtClean="0"/>
            <a:t/>
          </a:r>
          <a:br>
            <a:rPr lang="nl-BE" sz="1400" kern="1200" dirty="0" smtClean="0"/>
          </a:br>
          <a:r>
            <a:rPr lang="nl-BE" sz="1400" kern="1200" dirty="0" smtClean="0"/>
            <a:t>- steekproefcontroles op 'hot items'</a:t>
          </a:r>
          <a:endParaRPr lang="nl-BE" sz="1400" b="0" kern="1200" dirty="0"/>
        </a:p>
      </dsp:txBody>
      <dsp:txXfrm>
        <a:off x="1611030" y="3303504"/>
        <a:ext cx="6373002" cy="1124958"/>
      </dsp:txXfrm>
    </dsp:sp>
    <dsp:sp modelId="{358ABE89-D458-4D3D-8148-4F1FD72A0E84}">
      <dsp:nvSpPr>
        <dsp:cNvPr id="0" name=""/>
        <dsp:cNvSpPr/>
      </dsp:nvSpPr>
      <dsp:spPr>
        <a:xfrm>
          <a:off x="1489253" y="4428463"/>
          <a:ext cx="2622527" cy="724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58646-4DAD-45B4-90CE-E5C917483BA8}">
      <dsp:nvSpPr>
        <dsp:cNvPr id="0" name=""/>
        <dsp:cNvSpPr/>
      </dsp:nvSpPr>
      <dsp:spPr>
        <a:xfrm>
          <a:off x="1611030" y="4473990"/>
          <a:ext cx="6373002" cy="382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b="0" kern="1200" dirty="0" smtClean="0"/>
            <a:t>- DFIN cel financiële projectcontrole</a:t>
          </a:r>
          <a:endParaRPr lang="nl-BE" sz="1400" b="0" kern="1200" dirty="0"/>
        </a:p>
      </dsp:txBody>
      <dsp:txXfrm>
        <a:off x="1611030" y="4473990"/>
        <a:ext cx="6373002" cy="382025"/>
      </dsp:txXfrm>
    </dsp:sp>
    <dsp:sp modelId="{64D8D413-4081-435E-AACE-A29232E88C20}">
      <dsp:nvSpPr>
        <dsp:cNvPr id="0" name=""/>
        <dsp:cNvSpPr/>
      </dsp:nvSpPr>
      <dsp:spPr>
        <a:xfrm>
          <a:off x="1489253" y="4856016"/>
          <a:ext cx="64947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686" y="0"/>
            <a:ext cx="295227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78" tIns="45889" rIns="91778" bIns="45889" numCol="1" anchor="t" anchorCtr="0" compatLnSpc="1">
            <a:prstTxWarp prst="textNoShape">
              <a:avLst/>
            </a:prstTxWarp>
          </a:bodyPr>
          <a:lstStyle>
            <a:lvl1pPr algn="r" defTabSz="917103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686" y="9445387"/>
            <a:ext cx="295227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78" tIns="45889" rIns="91778" bIns="45889" numCol="1" anchor="b" anchorCtr="0" compatLnSpc="1">
            <a:prstTxWarp prst="textNoShape">
              <a:avLst/>
            </a:prstTxWarp>
          </a:bodyPr>
          <a:lstStyle>
            <a:lvl1pPr algn="r" defTabSz="917103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5914073-21FB-4587-85DE-16965501EC9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22532" name="Picture 6" descr="UG_Logolabel_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791" y="8948262"/>
            <a:ext cx="1818015" cy="71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9771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686" y="0"/>
            <a:ext cx="295227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78" tIns="45889" rIns="91778" bIns="45889" numCol="1" anchor="t" anchorCtr="0" compatLnSpc="1">
            <a:prstTxWarp prst="textNoShape">
              <a:avLst/>
            </a:prstTxWarp>
          </a:bodyPr>
          <a:lstStyle>
            <a:lvl1pPr algn="r" defTabSz="917103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945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10" y="4722694"/>
            <a:ext cx="4997144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78" tIns="45889" rIns="91778" bIns="458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686" y="9445387"/>
            <a:ext cx="295227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78" tIns="45889" rIns="91778" bIns="45889" numCol="1" anchor="b" anchorCtr="0" compatLnSpc="1">
            <a:prstTxWarp prst="textNoShape">
              <a:avLst/>
            </a:prstTxWarp>
          </a:bodyPr>
          <a:lstStyle>
            <a:lvl1pPr algn="r" defTabSz="917103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4529A36-04E1-479B-8796-7268BDA9932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5166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82F5E-24DE-4ECD-B1AA-FF52A42F8C6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34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1447800" y="6172200"/>
            <a:ext cx="7010400" cy="0"/>
          </a:xfrm>
          <a:prstGeom prst="line">
            <a:avLst/>
          </a:prstGeom>
          <a:noFill/>
          <a:ln w="19050">
            <a:solidFill>
              <a:srgbClr val="0A1E6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BE"/>
          </a:p>
        </p:txBody>
      </p:sp>
      <p:pic>
        <p:nvPicPr>
          <p:cNvPr id="5" name="Picture 11" descr="UG_Logo_fotobalk_PP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37588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640763" cy="1223962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HET OPMAAKPROFIEL VAN DE MODELTITEL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708275"/>
            <a:ext cx="8640763" cy="2930525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pag. </a:t>
            </a:r>
            <a:fld id="{FBB6A902-30FF-4215-9946-9E7A05F52A81}" type="slidenum">
              <a:rPr lang="nl-NL"/>
              <a:pPr>
                <a:defRPr/>
              </a:pPr>
              <a:t>‹nr.›</a:t>
            </a:fld>
            <a:r>
              <a:rPr lang="nl-NL"/>
              <a:t>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BE" smtClean="0"/>
              <a:t>Voorstelling actieplan 2008 afdeling Onderzoekscoördinatie 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Voorstelling actieplan 2008</a:t>
            </a:r>
            <a:endParaRPr lang="en-GB"/>
          </a:p>
          <a:p>
            <a:pPr>
              <a:defRPr/>
            </a:pPr>
            <a:r>
              <a:rPr lang="en-GB"/>
              <a:t>afdeling Onderzoekscoördinatie</a:t>
            </a:r>
            <a:endParaRPr lang="nl-NL"/>
          </a:p>
          <a:p>
            <a:pPr>
              <a:defRPr/>
            </a:pPr>
            <a:endParaRPr lang="nl-N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pag. </a:t>
            </a:r>
            <a:fld id="{EB005D0E-7AEF-4E49-9EC2-93C21B2F1320}" type="slidenum">
              <a:rPr lang="nl-NL"/>
              <a:pPr>
                <a:defRPr/>
              </a:pPr>
              <a:t>‹nr.›</a:t>
            </a:fld>
            <a:r>
              <a:rPr lang="nl-NL"/>
              <a:t>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1484313"/>
            <a:ext cx="2141537" cy="4535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84313"/>
            <a:ext cx="6275388" cy="4535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Voorstelling actieplan 2008</a:t>
            </a:r>
            <a:endParaRPr lang="en-GB"/>
          </a:p>
          <a:p>
            <a:pPr>
              <a:defRPr/>
            </a:pPr>
            <a:r>
              <a:rPr lang="en-GB"/>
              <a:t>afdeling Onderzoekscoördinatie</a:t>
            </a:r>
            <a:endParaRPr lang="nl-NL"/>
          </a:p>
          <a:p>
            <a:pPr>
              <a:defRPr/>
            </a:pPr>
            <a:endParaRPr lang="nl-N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pag. </a:t>
            </a:r>
            <a:fld id="{6E7412E2-3F5C-45BC-AF62-1FB4016DE9E3}" type="slidenum">
              <a:rPr lang="nl-NL"/>
              <a:pPr>
                <a:defRPr/>
              </a:pPr>
              <a:t>‹nr.›</a:t>
            </a:fld>
            <a:r>
              <a:rPr lang="nl-NL"/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Voorstelling actieplan 2008</a:t>
            </a:r>
            <a:endParaRPr lang="en-GB"/>
          </a:p>
          <a:p>
            <a:pPr>
              <a:defRPr/>
            </a:pPr>
            <a:r>
              <a:rPr lang="en-GB"/>
              <a:t>afdeling Onderzoekscoördinatie</a:t>
            </a:r>
            <a:endParaRPr lang="nl-NL"/>
          </a:p>
          <a:p>
            <a:pPr>
              <a:defRPr/>
            </a:pPr>
            <a:endParaRPr lang="nl-N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pag. </a:t>
            </a:r>
            <a:fld id="{8DCCEC1A-5EA5-45A5-B281-1C582C6E6CB5}" type="slidenum">
              <a:rPr lang="nl-NL"/>
              <a:pPr>
                <a:defRPr/>
              </a:pPr>
              <a:t>‹nr.›</a:t>
            </a:fld>
            <a:r>
              <a:rPr lang="nl-NL"/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Voorstelling actieplan 2008</a:t>
            </a:r>
            <a:endParaRPr lang="en-GB"/>
          </a:p>
          <a:p>
            <a:pPr>
              <a:defRPr/>
            </a:pPr>
            <a:r>
              <a:rPr lang="en-GB"/>
              <a:t>afdeling Onderzoekscoördinatie</a:t>
            </a:r>
            <a:endParaRPr lang="nl-NL"/>
          </a:p>
          <a:p>
            <a:pPr>
              <a:defRPr/>
            </a:pPr>
            <a:endParaRPr lang="nl-N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pag. </a:t>
            </a:r>
            <a:fld id="{C946AD3C-1862-4056-91AD-0C38C1E187C0}" type="slidenum">
              <a:rPr lang="nl-NL"/>
              <a:pPr>
                <a:defRPr/>
              </a:pPr>
              <a:t>‹nr.›</a:t>
            </a:fld>
            <a:r>
              <a:rPr lang="nl-NL"/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2636838"/>
            <a:ext cx="4208463" cy="3382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2636838"/>
            <a:ext cx="4208462" cy="3382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Voorstelling actieplan 2008</a:t>
            </a:r>
            <a:endParaRPr lang="en-GB"/>
          </a:p>
          <a:p>
            <a:pPr>
              <a:defRPr/>
            </a:pPr>
            <a:r>
              <a:rPr lang="en-GB"/>
              <a:t>afdeling Onderzoekscoördinatie</a:t>
            </a:r>
            <a:endParaRPr lang="nl-NL"/>
          </a:p>
          <a:p>
            <a:pPr>
              <a:defRPr/>
            </a:pPr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pag. </a:t>
            </a:r>
            <a:fld id="{DD350352-73FE-4953-B704-B320996F3CCF}" type="slidenum">
              <a:rPr lang="nl-NL"/>
              <a:pPr>
                <a:defRPr/>
              </a:pPr>
              <a:t>‹nr.›</a:t>
            </a:fld>
            <a:r>
              <a:rPr lang="nl-NL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Voorstelling actieplan 2008</a:t>
            </a:r>
            <a:endParaRPr lang="en-GB"/>
          </a:p>
          <a:p>
            <a:pPr>
              <a:defRPr/>
            </a:pPr>
            <a:r>
              <a:rPr lang="en-GB"/>
              <a:t>afdeling Onderzoekscoördinatie</a:t>
            </a:r>
            <a:endParaRPr lang="nl-NL"/>
          </a:p>
          <a:p>
            <a:pPr>
              <a:defRPr/>
            </a:pPr>
            <a:endParaRPr lang="nl-NL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pag. </a:t>
            </a:r>
            <a:fld id="{1A081C44-7635-4318-917F-E71EDF52475C}" type="slidenum">
              <a:rPr lang="nl-NL"/>
              <a:pPr>
                <a:defRPr/>
              </a:pPr>
              <a:t>‹nr.›</a:t>
            </a:fld>
            <a:r>
              <a:rPr lang="nl-NL"/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Voorstelling actieplan 2008</a:t>
            </a:r>
            <a:endParaRPr lang="en-GB"/>
          </a:p>
          <a:p>
            <a:pPr>
              <a:defRPr/>
            </a:pPr>
            <a:r>
              <a:rPr lang="en-GB"/>
              <a:t>afdeling Onderzoekscoördinatie</a:t>
            </a:r>
            <a:endParaRPr lang="nl-NL"/>
          </a:p>
          <a:p>
            <a:pPr>
              <a:defRPr/>
            </a:pPr>
            <a:endParaRPr lang="nl-N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pag. </a:t>
            </a:r>
            <a:fld id="{A0BDA134-174D-40FB-939B-63E7F399A2B9}" type="slidenum">
              <a:rPr lang="nl-NL"/>
              <a:pPr>
                <a:defRPr/>
              </a:pPr>
              <a:t>‹nr.›</a:t>
            </a:fld>
            <a:r>
              <a:rPr lang="nl-NL"/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Voorstelling actieplan 2008</a:t>
            </a:r>
            <a:endParaRPr lang="en-GB"/>
          </a:p>
          <a:p>
            <a:pPr>
              <a:defRPr/>
            </a:pPr>
            <a:r>
              <a:rPr lang="en-GB"/>
              <a:t>afdeling Onderzoekscoördinatie</a:t>
            </a:r>
            <a:endParaRPr lang="nl-NL"/>
          </a:p>
          <a:p>
            <a:pPr>
              <a:defRPr/>
            </a:pPr>
            <a:endParaRPr lang="nl-NL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pag. </a:t>
            </a:r>
            <a:fld id="{A0B3ADFA-229E-4E88-8E41-900B063D8D01}" type="slidenum">
              <a:rPr lang="nl-NL"/>
              <a:pPr>
                <a:defRPr/>
              </a:pPr>
              <a:t>‹nr.›</a:t>
            </a:fld>
            <a:r>
              <a:rPr lang="nl-NL"/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Voorstelling actieplan 2008</a:t>
            </a:r>
            <a:endParaRPr lang="en-GB"/>
          </a:p>
          <a:p>
            <a:pPr>
              <a:defRPr/>
            </a:pPr>
            <a:r>
              <a:rPr lang="en-GB"/>
              <a:t>afdeling Onderzoekscoördinatie</a:t>
            </a:r>
            <a:endParaRPr lang="nl-NL"/>
          </a:p>
          <a:p>
            <a:pPr>
              <a:defRPr/>
            </a:pPr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pag. </a:t>
            </a:r>
            <a:fld id="{510C2F83-D839-4A3D-BBA7-9415D3E30E22}" type="slidenum">
              <a:rPr lang="nl-NL"/>
              <a:pPr>
                <a:defRPr/>
              </a:pPr>
              <a:t>‹nr.›</a:t>
            </a:fld>
            <a:r>
              <a:rPr lang="nl-NL"/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Voorstelling actieplan 2008</a:t>
            </a:r>
            <a:endParaRPr lang="en-GB"/>
          </a:p>
          <a:p>
            <a:pPr>
              <a:defRPr/>
            </a:pPr>
            <a:r>
              <a:rPr lang="en-GB"/>
              <a:t>afdeling Onderzoekscoördinatie</a:t>
            </a:r>
            <a:endParaRPr lang="nl-NL"/>
          </a:p>
          <a:p>
            <a:pPr>
              <a:defRPr/>
            </a:pPr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pag. </a:t>
            </a:r>
            <a:fld id="{45720D22-30D7-4CC9-B587-8C645B6C8ED1}" type="slidenum">
              <a:rPr lang="nl-NL"/>
              <a:pPr>
                <a:defRPr/>
              </a:pPr>
              <a:t>‹nr.›</a:t>
            </a:fld>
            <a:r>
              <a:rPr lang="nl-NL"/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84313"/>
            <a:ext cx="8569325" cy="11525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2636838"/>
            <a:ext cx="8569325" cy="338296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248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r>
              <a:rPr lang="nl-BE"/>
              <a:t>Voorstelling actieplan 2008</a:t>
            </a:r>
            <a:endParaRPr lang="en-GB"/>
          </a:p>
          <a:p>
            <a:pPr>
              <a:defRPr/>
            </a:pPr>
            <a:r>
              <a:rPr lang="en-GB"/>
              <a:t>afdeling Onderzoekscoördinatie</a:t>
            </a:r>
            <a:endParaRPr lang="nl-NL"/>
          </a:p>
          <a:p>
            <a:pPr>
              <a:defRPr/>
            </a:pPr>
            <a:endParaRPr lang="nl-NL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nl-NL"/>
              <a:t>pag. </a:t>
            </a:r>
            <a:fld id="{B1795B4C-5EB8-4D1C-A693-F0ABC604BA69}" type="slidenum">
              <a:rPr lang="nl-NL"/>
              <a:pPr>
                <a:defRPr/>
              </a:pPr>
              <a:t>‹nr.›</a:t>
            </a:fld>
            <a:r>
              <a:rPr lang="nl-NL"/>
              <a:t> 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1447800" y="6172200"/>
            <a:ext cx="7010400" cy="0"/>
          </a:xfrm>
          <a:prstGeom prst="line">
            <a:avLst/>
          </a:prstGeom>
          <a:noFill/>
          <a:ln w="19050">
            <a:solidFill>
              <a:srgbClr val="0A1E6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BE"/>
          </a:p>
        </p:txBody>
      </p:sp>
      <p:pic>
        <p:nvPicPr>
          <p:cNvPr id="2055" name="Picture 11" descr="UG_Logo_balk_PPT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304800"/>
            <a:ext cx="8637588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266700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‣"/>
        <a:defRPr sz="2800">
          <a:solidFill>
            <a:schemeClr val="tx1"/>
          </a:solidFill>
          <a:latin typeface="+mn-lt"/>
        </a:defRPr>
      </a:lvl2pPr>
      <a:lvl3pPr marL="381000" indent="533400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iruos.be/scholarshipguidelines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gent.be/nl/onderzoek/financiering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iruos.be/nl/lopende-projecten/richtlijnen-en-formaten/richtlijnen-en-formaten-zi/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liruos.be/en/project-funding/page/presentaties-teameigen-initiatieven-en-zuidinitiatieven-2013_4852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571625"/>
            <a:ext cx="8640763" cy="406717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nl-BE" b="1" smtClean="0">
              <a:latin typeface="Bell MT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nl-BE" b="1" smtClean="0">
              <a:latin typeface="Bell MT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500175"/>
            <a:ext cx="8640763" cy="4071950"/>
          </a:xfrm>
        </p:spPr>
        <p:txBody>
          <a:bodyPr/>
          <a:lstStyle/>
          <a:p>
            <a:pPr eaLnBrk="1" hangingPunct="1"/>
            <a:r>
              <a:rPr lang="nl-BE" sz="3600" b="0" dirty="0" smtClean="0">
                <a:solidFill>
                  <a:srgbClr val="336699"/>
                </a:solidFill>
                <a:latin typeface="Bell MT" pitchFamily="18" charset="0"/>
              </a:rPr>
              <a:t/>
            </a:r>
            <a:br>
              <a:rPr lang="nl-BE" sz="3600" b="0" dirty="0" smtClean="0">
                <a:solidFill>
                  <a:srgbClr val="336699"/>
                </a:solidFill>
                <a:latin typeface="Bell MT" pitchFamily="18" charset="0"/>
              </a:rPr>
            </a:br>
            <a:r>
              <a:rPr lang="nl-BE" sz="3600" b="0" dirty="0" smtClean="0">
                <a:solidFill>
                  <a:srgbClr val="336699"/>
                </a:solidFill>
                <a:latin typeface="Bell MT" pitchFamily="18" charset="0"/>
              </a:rPr>
              <a:t>VLIR EI, TEAM, ZUID, DRC</a:t>
            </a:r>
            <a:br>
              <a:rPr lang="nl-BE" sz="3600" b="0" dirty="0" smtClean="0">
                <a:solidFill>
                  <a:srgbClr val="336699"/>
                </a:solidFill>
                <a:latin typeface="Bell MT" pitchFamily="18" charset="0"/>
              </a:rPr>
            </a:br>
            <a:r>
              <a:rPr lang="nl-BE" sz="3600" b="0" dirty="0" smtClean="0">
                <a:solidFill>
                  <a:srgbClr val="336699"/>
                </a:solidFill>
                <a:latin typeface="Bell MT" pitchFamily="18" charset="0"/>
              </a:rPr>
              <a:t> infodag - administratieve ondersteuning</a:t>
            </a:r>
            <a:br>
              <a:rPr lang="nl-BE" sz="3600" b="0" dirty="0" smtClean="0">
                <a:solidFill>
                  <a:srgbClr val="336699"/>
                </a:solidFill>
                <a:latin typeface="Bell MT" pitchFamily="18" charset="0"/>
              </a:rPr>
            </a:br>
            <a:r>
              <a:rPr lang="nl-BE" sz="3600" b="0" dirty="0" smtClean="0">
                <a:solidFill>
                  <a:srgbClr val="336699"/>
                </a:solidFill>
                <a:latin typeface="Bell MT" pitchFamily="18" charset="0"/>
              </a:rPr>
              <a:t/>
            </a:r>
            <a:br>
              <a:rPr lang="nl-BE" sz="3600" b="0" dirty="0" smtClean="0">
                <a:solidFill>
                  <a:srgbClr val="336699"/>
                </a:solidFill>
                <a:latin typeface="Bell MT" pitchFamily="18" charset="0"/>
              </a:rPr>
            </a:br>
            <a:r>
              <a:rPr lang="nl-BE" sz="3600" b="0" dirty="0" smtClean="0">
                <a:solidFill>
                  <a:srgbClr val="336699"/>
                </a:solidFill>
                <a:latin typeface="Bell MT" pitchFamily="18" charset="0"/>
              </a:rPr>
              <a:t>Nancy Terryn</a:t>
            </a:r>
            <a:br>
              <a:rPr lang="nl-BE" sz="3600" b="0" dirty="0" smtClean="0">
                <a:solidFill>
                  <a:srgbClr val="336699"/>
                </a:solidFill>
                <a:latin typeface="Bell MT" pitchFamily="18" charset="0"/>
              </a:rPr>
            </a:br>
            <a:r>
              <a:rPr lang="nl-BE" sz="3600" b="0" dirty="0" smtClean="0">
                <a:solidFill>
                  <a:srgbClr val="336699"/>
                </a:solidFill>
                <a:latin typeface="Bell MT" pitchFamily="18" charset="0"/>
              </a:rPr>
              <a:t>Cel Ontwikkelingssamenwerking</a:t>
            </a:r>
            <a:br>
              <a:rPr lang="nl-BE" sz="3600" b="0" dirty="0" smtClean="0">
                <a:solidFill>
                  <a:srgbClr val="336699"/>
                </a:solidFill>
                <a:latin typeface="Bell MT" pitchFamily="18" charset="0"/>
              </a:rPr>
            </a:br>
            <a:r>
              <a:rPr lang="nl-BE" sz="3600" b="0" dirty="0" smtClean="0">
                <a:solidFill>
                  <a:srgbClr val="336699"/>
                </a:solidFill>
                <a:latin typeface="Bell MT" pitchFamily="18" charset="0"/>
              </a:rPr>
              <a:t>DOZA</a:t>
            </a:r>
            <a:endParaRPr lang="nl-NL" sz="3600" b="0" dirty="0" smtClean="0">
              <a:solidFill>
                <a:srgbClr val="336699"/>
              </a:solidFill>
              <a:latin typeface="Bell MT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323528" y="1357298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dirty="0" smtClean="0">
                <a:latin typeface="+mn-lt"/>
              </a:rPr>
              <a:t>Op basis van het contract wordt de SAP structuur aangemaakt voor de volledige duur van het project, waarbij </a:t>
            </a:r>
            <a:r>
              <a:rPr lang="nl-BE" sz="2800" u="sng" dirty="0" smtClean="0">
                <a:solidFill>
                  <a:srgbClr val="FF0000"/>
                </a:solidFill>
                <a:latin typeface="+mn-lt"/>
              </a:rPr>
              <a:t>per werkingsjaar een andere kredietlijn </a:t>
            </a:r>
            <a:r>
              <a:rPr lang="nl-BE" sz="2800" dirty="0" smtClean="0">
                <a:latin typeface="+mn-lt"/>
              </a:rPr>
              <a:t>wordt aangemaakt !!!!</a:t>
            </a:r>
          </a:p>
          <a:p>
            <a:endParaRPr lang="nl-BE" sz="2800" dirty="0" smtClean="0">
              <a:latin typeface="+mn-lt"/>
            </a:endParaRPr>
          </a:p>
          <a:p>
            <a:r>
              <a:rPr lang="nl-BE" sz="2800" dirty="0" smtClean="0">
                <a:latin typeface="+mn-lt"/>
              </a:rPr>
              <a:t>Hierin wordt het budget voorzien zoals in contract.</a:t>
            </a:r>
          </a:p>
          <a:p>
            <a:r>
              <a:rPr lang="nl-BE" sz="2800" dirty="0" err="1" smtClean="0">
                <a:latin typeface="+mn-lt"/>
              </a:rPr>
              <a:t>Dwz</a:t>
            </a:r>
            <a:r>
              <a:rPr lang="nl-BE" sz="2800" dirty="0" smtClean="0">
                <a:latin typeface="+mn-lt"/>
              </a:rPr>
              <a:t> dat voor een project van 5 jaar het eerste werkingsjaar B/</a:t>
            </a:r>
            <a:r>
              <a:rPr lang="nl-BE" sz="2800" dirty="0" err="1" smtClean="0">
                <a:latin typeface="+mn-lt"/>
              </a:rPr>
              <a:t>xxxxx</a:t>
            </a:r>
            <a:r>
              <a:rPr lang="nl-BE" sz="2800" dirty="0" smtClean="0">
                <a:latin typeface="+mn-lt"/>
              </a:rPr>
              <a:t>/01 zal zijn, het tweede B/</a:t>
            </a:r>
            <a:r>
              <a:rPr lang="nl-BE" sz="2800" dirty="0" err="1" smtClean="0">
                <a:latin typeface="+mn-lt"/>
              </a:rPr>
              <a:t>xxxxx</a:t>
            </a:r>
            <a:r>
              <a:rPr lang="nl-BE" sz="2800" dirty="0" smtClean="0">
                <a:latin typeface="+mn-lt"/>
              </a:rPr>
              <a:t>/02, het derde B/</a:t>
            </a:r>
            <a:r>
              <a:rPr lang="nl-BE" sz="2800" dirty="0" err="1" smtClean="0">
                <a:latin typeface="+mn-lt"/>
              </a:rPr>
              <a:t>xxxxx</a:t>
            </a:r>
            <a:r>
              <a:rPr lang="nl-BE" sz="2800" dirty="0" smtClean="0">
                <a:latin typeface="+mn-lt"/>
              </a:rPr>
              <a:t>/03/04 etc. </a:t>
            </a:r>
          </a:p>
          <a:p>
            <a:r>
              <a:rPr lang="nl-BE" sz="2800" dirty="0" smtClean="0">
                <a:latin typeface="+mn-lt"/>
              </a:rPr>
              <a:t>Dus goed opvolgen en op tijd budgetwijziging bij VLIR-UOS aanvragen!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699792" y="5483478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B/13201/01</a:t>
            </a:r>
            <a:endParaRPr lang="en-US" sz="1400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330147"/>
              </p:ext>
            </p:extLst>
          </p:nvPr>
        </p:nvGraphicFramePr>
        <p:xfrm>
          <a:off x="251520" y="260648"/>
          <a:ext cx="8208912" cy="5184585"/>
        </p:xfrm>
        <a:graphic>
          <a:graphicData uri="http://schemas.openxmlformats.org/drawingml/2006/table">
            <a:tbl>
              <a:tblPr/>
              <a:tblGrid>
                <a:gridCol w="234734"/>
                <a:gridCol w="204117"/>
                <a:gridCol w="2214672"/>
                <a:gridCol w="938939"/>
                <a:gridCol w="908321"/>
                <a:gridCol w="908321"/>
                <a:gridCol w="908321"/>
                <a:gridCol w="911724"/>
                <a:gridCol w="979763"/>
              </a:tblGrid>
              <a:tr h="272673">
                <a:tc rowSpan="5" gridSpan="3">
                  <a:txBody>
                    <a:bodyPr/>
                    <a:lstStyle/>
                    <a:p>
                      <a:pPr algn="ctr" fontAlgn="ctr"/>
                      <a:endParaRPr lang="nl-BE" sz="1000" b="0" i="0" u="none" strike="noStrike" dirty="0">
                        <a:latin typeface="Arial"/>
                      </a:endParaRP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latin typeface="Arial"/>
                        </a:rPr>
                        <a:t>Eigen Initiatief 2009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000" b="1" i="0" u="none" strike="noStrike">
                        <a:latin typeface="Arial"/>
                      </a:endParaRP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latin typeface="Arial"/>
                      </a:endParaRP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2673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latin typeface="Arial"/>
                        </a:rPr>
                        <a:t>Prof. J. Dewulf (UGent)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000" b="1" i="0" u="none" strike="noStrike">
                        <a:latin typeface="Arial"/>
                      </a:endParaRP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latin typeface="Arial"/>
                      </a:endParaRP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2673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latin typeface="Arial"/>
                        </a:rPr>
                        <a:t>Cuba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000" b="1" i="0" u="none" strike="noStrike">
                        <a:latin typeface="Arial"/>
                      </a:endParaRP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latin typeface="Arial"/>
                      </a:endParaRP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2673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latin typeface="Arial"/>
                        </a:rPr>
                        <a:t>ZEIN2009PR362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000" b="1" i="0" u="none" strike="noStrike">
                        <a:latin typeface="Arial"/>
                      </a:endParaRP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latin typeface="Arial"/>
                      </a:endParaRP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2673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latin typeface="Arial"/>
                        </a:rPr>
                        <a:t>Startdatum 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000" b="1" i="0" u="none" strike="noStrike">
                        <a:latin typeface="Arial"/>
                      </a:endParaRP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latin typeface="Arial"/>
                      </a:endParaRP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673">
                <a:tc gridSpan="3">
                  <a:txBody>
                    <a:bodyPr/>
                    <a:lstStyle/>
                    <a:p>
                      <a:pPr algn="ctr" fontAlgn="ctr"/>
                      <a:endParaRPr lang="nl-BE" sz="800" b="0" i="0" u="none" strike="noStrike">
                        <a:latin typeface="Arial"/>
                      </a:endParaRPr>
                    </a:p>
                  </a:txBody>
                  <a:tcPr marL="7570" marR="7570" marT="75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latin typeface="Arial"/>
                        </a:rPr>
                        <a:t>Werkjaar 1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latin typeface="Arial"/>
                        </a:rPr>
                        <a:t>Werkjaar 2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latin typeface="Arial"/>
                        </a:rPr>
                        <a:t>Werkjaar 3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latin typeface="Arial"/>
                        </a:rPr>
                        <a:t>Werkjaar 4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latin typeface="Arial"/>
                        </a:rPr>
                        <a:t>Werkjaar 5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1" i="0" u="none" strike="noStrike">
                          <a:latin typeface="Arial"/>
                        </a:rPr>
                        <a:t>Totaal 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6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latin typeface="Arial"/>
                        </a:rPr>
                        <a:t>A.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latin typeface="Arial"/>
                        </a:rPr>
                        <a:t>INVESTERINGEN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85.000,00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2.000,00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3.000,00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1" i="0" u="none" strike="noStrike">
                          <a:latin typeface="Arial"/>
                        </a:rPr>
                        <a:t>90.000,00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673"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b="1" i="0" u="none" strike="noStrike">
                          <a:latin typeface="Arial"/>
                        </a:rPr>
                        <a:t>B.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latin typeface="Arial"/>
                        </a:rPr>
                        <a:t>WERKINGSKOSTEN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22.565,00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10.259,00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11.715,00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11.009,00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13.310,00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1" i="0" u="none" strike="noStrike">
                          <a:latin typeface="Arial"/>
                        </a:rPr>
                        <a:t>68.858,00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673"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b="1" i="0" u="none" strike="noStrike">
                          <a:latin typeface="Arial"/>
                        </a:rPr>
                        <a:t>C.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latin typeface="Arial"/>
                        </a:rPr>
                        <a:t>PERSONEELSKOSTEN 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79.000,00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1" i="0" u="none" strike="noStrike">
                          <a:latin typeface="Arial"/>
                        </a:rPr>
                        <a:t>79.000,00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673"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b="1" i="0" u="none" strike="noStrike">
                          <a:latin typeface="Arial"/>
                        </a:rPr>
                        <a:t>D.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latin typeface="Arial"/>
                        </a:rPr>
                        <a:t>BEURSKOSTEN 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18.565,00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9.856,00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18.565,00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1" i="0" u="none" strike="noStrike">
                          <a:latin typeface="Arial"/>
                        </a:rPr>
                        <a:t>46.986,00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673"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latin typeface="Arial"/>
                        </a:rPr>
                        <a:t>D1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latin typeface="Arial"/>
                        </a:rPr>
                        <a:t>Beurzen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7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7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700" b="0" i="0" u="none" strike="noStrike">
                          <a:latin typeface="Arial"/>
                        </a:rPr>
                        <a:t>16.565,00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700" b="0" i="0" u="none" strike="noStrike">
                          <a:latin typeface="Arial"/>
                        </a:rPr>
                        <a:t>7.856,00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700" b="0" i="0" u="none" strike="noStrike">
                          <a:latin typeface="Arial"/>
                        </a:rPr>
                        <a:t>16.565,00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700" b="1" i="0" u="none" strike="noStrike">
                          <a:latin typeface="Arial"/>
                        </a:rPr>
                        <a:t>40.986,00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673"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latin typeface="Arial"/>
                        </a:rPr>
                        <a:t>D2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latin typeface="Arial"/>
                        </a:rPr>
                        <a:t>Verplaatsingskosten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7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7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700" b="0" i="0" u="none" strike="noStrike">
                          <a:latin typeface="Arial"/>
                        </a:rPr>
                        <a:t>2.000,00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700" b="0" i="0" u="none" strike="noStrike">
                          <a:latin typeface="Arial"/>
                        </a:rPr>
                        <a:t>2.000,00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700" b="0" i="0" u="none" strike="noStrike">
                          <a:latin typeface="Arial"/>
                        </a:rPr>
                        <a:t>2.000,00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700" b="1" i="0" u="none" strike="noStrike">
                          <a:latin typeface="Arial"/>
                        </a:rPr>
                        <a:t>6.000,00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67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latin typeface="Arial"/>
                        </a:rPr>
                        <a:t>TOTAAL A-D: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00" b="1" i="0" u="none" strike="noStrike">
                          <a:latin typeface="Arial"/>
                        </a:rPr>
                        <a:t>186.565,00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00" b="1" i="0" u="none" strike="noStrike">
                          <a:latin typeface="Arial"/>
                        </a:rPr>
                        <a:t>12.259,00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00" b="1" i="0" u="none" strike="noStrike">
                          <a:latin typeface="Arial"/>
                        </a:rPr>
                        <a:t>33.280,00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00" b="1" i="0" u="none" strike="noStrike">
                          <a:latin typeface="Arial"/>
                        </a:rPr>
                        <a:t>20.865,00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00" b="1" i="0" u="none" strike="noStrike">
                          <a:latin typeface="Arial"/>
                        </a:rPr>
                        <a:t>31.875,00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00" b="1" i="0" u="none" strike="noStrike">
                          <a:latin typeface="Arial"/>
                        </a:rPr>
                        <a:t>284.844,00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673"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b="1" i="0" u="none" strike="noStrike">
                          <a:latin typeface="Arial"/>
                        </a:rPr>
                        <a:t>E.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latin typeface="Arial"/>
                        </a:rPr>
                        <a:t>MARGE = max. 5% van het totaal A-D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9.328,25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612,95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1.664,00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1.043,25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1.593,75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1" i="0" u="none" strike="noStrike">
                          <a:latin typeface="Arial"/>
                        </a:rPr>
                        <a:t>14.242,20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67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latin typeface="Arial"/>
                        </a:rPr>
                        <a:t>TOTAAL A-E: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00" b="1" i="0" u="none" strike="noStrike">
                          <a:latin typeface="Arial"/>
                        </a:rPr>
                        <a:t>195.893,25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00" b="1" i="0" u="none" strike="noStrike">
                          <a:latin typeface="Arial"/>
                        </a:rPr>
                        <a:t>12.871,95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00" b="1" i="0" u="none" strike="noStrike">
                          <a:latin typeface="Arial"/>
                        </a:rPr>
                        <a:t>34.944,00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00" b="1" i="0" u="none" strike="noStrike">
                          <a:latin typeface="Arial"/>
                        </a:rPr>
                        <a:t>21.908,25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00" b="1" i="0" u="none" strike="noStrike">
                          <a:latin typeface="Arial"/>
                        </a:rPr>
                        <a:t>33.468,75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00" b="1" i="0" u="none" strike="noStrike">
                          <a:latin typeface="Arial"/>
                        </a:rPr>
                        <a:t>299.086,20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673"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b="1" i="0" u="none" strike="noStrike">
                          <a:latin typeface="Arial"/>
                        </a:rPr>
                        <a:t>F.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latin typeface="Arial"/>
                        </a:rPr>
                        <a:t>ADMINISTRATIEKOSTEN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19.589,33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1.287,20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3.494,40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2.190,83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3.346,88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1" i="0" u="none" strike="noStrike">
                          <a:latin typeface="Arial"/>
                        </a:rPr>
                        <a:t>29.908,62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673"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latin typeface="Arial"/>
                        </a:rPr>
                        <a:t>F1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latin typeface="Arial"/>
                        </a:rPr>
                        <a:t>In België (forf. 5% A-E)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9.794,66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643,60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1.747,20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1.095,41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1.673,44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1" i="0" u="none" strike="noStrike">
                          <a:latin typeface="Arial"/>
                        </a:rPr>
                        <a:t>14.954,31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673"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latin typeface="Arial"/>
                        </a:rPr>
                        <a:t>F1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latin typeface="Arial"/>
                        </a:rPr>
                        <a:t>Lokaal (forf. 5% A-E) 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9.794,66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643,60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1.747,20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1.095,41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1.673,44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1" i="0" u="none" strike="noStrike">
                          <a:latin typeface="Arial"/>
                        </a:rPr>
                        <a:t>14.954,31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47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nl-BE" sz="1300" b="1" i="0" u="none" strike="noStrike">
                          <a:latin typeface="Arial"/>
                        </a:rPr>
                        <a:t>ALG. TOT. (A-F)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00" b="1" i="0" u="none" strike="noStrike">
                          <a:latin typeface="Arial"/>
                        </a:rPr>
                        <a:t>215.482,58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14.159,15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00" b="1" i="0" u="none" strike="noStrike">
                          <a:latin typeface="Arial"/>
                        </a:rPr>
                        <a:t>38.438,40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00" b="1" i="0" u="none" strike="noStrike">
                          <a:latin typeface="Arial"/>
                        </a:rPr>
                        <a:t>24.099,08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00" b="1" i="0" u="none" strike="noStrike">
                          <a:latin typeface="Arial"/>
                        </a:rPr>
                        <a:t>36.815,63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00" b="1" i="0" u="none" strike="noStrike" dirty="0">
                          <a:latin typeface="Arial"/>
                        </a:rPr>
                        <a:t>328.994,82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3846136" y="5589240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B/13201/02</a:t>
            </a:r>
            <a:endParaRPr lang="en-US" sz="1400" dirty="0"/>
          </a:p>
        </p:txBody>
      </p:sp>
      <p:sp>
        <p:nvSpPr>
          <p:cNvPr id="5" name="Tekstvak 4"/>
          <p:cNvSpPr txBox="1"/>
          <p:nvPr/>
        </p:nvSpPr>
        <p:spPr>
          <a:xfrm>
            <a:off x="4986192" y="5791255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B/13201/03</a:t>
            </a:r>
            <a:endParaRPr lang="en-US" sz="1400" dirty="0"/>
          </a:p>
        </p:txBody>
      </p:sp>
      <p:cxnSp>
        <p:nvCxnSpPr>
          <p:cNvPr id="7" name="Rechte verbindingslijn met pijl 6"/>
          <p:cNvCxnSpPr/>
          <p:nvPr/>
        </p:nvCxnSpPr>
        <p:spPr bwMode="auto">
          <a:xfrm flipV="1">
            <a:off x="3635896" y="5483478"/>
            <a:ext cx="576064" cy="615554"/>
          </a:xfrm>
          <a:prstGeom prst="straightConnector1">
            <a:avLst/>
          </a:prstGeom>
          <a:solidFill>
            <a:srgbClr val="99CC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640"/>
            <a:ext cx="979308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IJL-RECHTS 2"/>
          <p:cNvSpPr/>
          <p:nvPr/>
        </p:nvSpPr>
        <p:spPr bwMode="auto">
          <a:xfrm flipH="1">
            <a:off x="2643174" y="3500438"/>
            <a:ext cx="357190" cy="14287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4" name="PIJL-RECHTS 3"/>
          <p:cNvSpPr/>
          <p:nvPr/>
        </p:nvSpPr>
        <p:spPr bwMode="auto">
          <a:xfrm flipH="1">
            <a:off x="2643174" y="3857628"/>
            <a:ext cx="357190" cy="14287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hthoek 2"/>
          <p:cNvSpPr/>
          <p:nvPr/>
        </p:nvSpPr>
        <p:spPr bwMode="auto">
          <a:xfrm>
            <a:off x="2285984" y="3857628"/>
            <a:ext cx="357190" cy="21431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16002000" cy="1000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Rechte verbindingslijn 3"/>
          <p:cNvCxnSpPr/>
          <p:nvPr/>
        </p:nvCxnSpPr>
        <p:spPr bwMode="auto">
          <a:xfrm>
            <a:off x="785786" y="1857364"/>
            <a:ext cx="9072626" cy="2214578"/>
          </a:xfrm>
          <a:prstGeom prst="line">
            <a:avLst/>
          </a:prstGeom>
          <a:solidFill>
            <a:srgbClr val="99CC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Rechte verbindingslijn 4"/>
          <p:cNvCxnSpPr/>
          <p:nvPr/>
        </p:nvCxnSpPr>
        <p:spPr bwMode="auto">
          <a:xfrm flipV="1">
            <a:off x="785786" y="1928802"/>
            <a:ext cx="8572560" cy="2143140"/>
          </a:xfrm>
          <a:prstGeom prst="line">
            <a:avLst/>
          </a:prstGeom>
          <a:solidFill>
            <a:srgbClr val="99CC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kstvak 5"/>
          <p:cNvSpPr txBox="1"/>
          <p:nvPr/>
        </p:nvSpPr>
        <p:spPr>
          <a:xfrm>
            <a:off x="4902753" y="2256344"/>
            <a:ext cx="83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DOZA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kstvak 2"/>
          <p:cNvSpPr txBox="1"/>
          <p:nvPr/>
        </p:nvSpPr>
        <p:spPr>
          <a:xfrm>
            <a:off x="5572132" y="4286256"/>
            <a:ext cx="200026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</a:rPr>
              <a:t>Dubbel klik</a:t>
            </a:r>
            <a:endParaRPr lang="nl-BE" dirty="0">
              <a:solidFill>
                <a:srgbClr val="FF0000"/>
              </a:solidFill>
            </a:endParaRPr>
          </a:p>
        </p:txBody>
      </p:sp>
      <p:cxnSp>
        <p:nvCxnSpPr>
          <p:cNvPr id="5" name="Rechte verbindingslijn 4"/>
          <p:cNvCxnSpPr/>
          <p:nvPr/>
        </p:nvCxnSpPr>
        <p:spPr bwMode="auto">
          <a:xfrm>
            <a:off x="4429124" y="4714884"/>
            <a:ext cx="1000132" cy="1588"/>
          </a:xfrm>
          <a:prstGeom prst="line">
            <a:avLst/>
          </a:prstGeom>
          <a:solidFill>
            <a:srgbClr val="99CC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PIJL-RECHTS 5"/>
          <p:cNvSpPr/>
          <p:nvPr/>
        </p:nvSpPr>
        <p:spPr bwMode="auto">
          <a:xfrm flipH="1">
            <a:off x="4714876" y="2214554"/>
            <a:ext cx="642942" cy="28575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kstvak 1"/>
          <p:cNvSpPr txBox="1"/>
          <p:nvPr/>
        </p:nvSpPr>
        <p:spPr>
          <a:xfrm>
            <a:off x="4572000" y="1700808"/>
            <a:ext cx="478204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Print </a:t>
            </a:r>
            <a:r>
              <a:rPr lang="en-US" dirty="0" err="1" smtClean="0"/>
              <a:t>dit</a:t>
            </a:r>
            <a:r>
              <a:rPr lang="en-US" dirty="0" smtClean="0"/>
              <a:t> steeds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opmaak</a:t>
            </a:r>
            <a:r>
              <a:rPr lang="en-US" dirty="0" smtClean="0"/>
              <a:t> </a:t>
            </a:r>
            <a:r>
              <a:rPr lang="en-US" dirty="0" err="1" smtClean="0"/>
              <a:t>financieel</a:t>
            </a:r>
            <a:r>
              <a:rPr lang="en-US" dirty="0" smtClean="0"/>
              <a:t> </a:t>
            </a:r>
            <a:r>
              <a:rPr lang="en-US" dirty="0" err="1" smtClean="0"/>
              <a:t>verslag</a:t>
            </a:r>
            <a:r>
              <a:rPr lang="en-US" dirty="0" smtClean="0"/>
              <a:t> VLIR en </a:t>
            </a:r>
            <a:r>
              <a:rPr lang="en-US" dirty="0" err="1" smtClean="0"/>
              <a:t>controleer</a:t>
            </a:r>
            <a:r>
              <a:rPr lang="en-US" dirty="0"/>
              <a:t>;</a:t>
            </a:r>
            <a:r>
              <a:rPr lang="en-US" dirty="0" smtClean="0"/>
              <a:t> </a:t>
            </a:r>
            <a:r>
              <a:rPr lang="en-US" dirty="0" err="1" smtClean="0"/>
              <a:t>minstens</a:t>
            </a:r>
            <a:r>
              <a:rPr lang="en-US" dirty="0" smtClean="0"/>
              <a:t> </a:t>
            </a:r>
            <a:r>
              <a:rPr lang="en-US" dirty="0" err="1" smtClean="0"/>
              <a:t>alles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SAP </a:t>
            </a:r>
            <a:r>
              <a:rPr lang="en-US" dirty="0" err="1" smtClean="0"/>
              <a:t>moet</a:t>
            </a:r>
            <a:r>
              <a:rPr lang="en-US" dirty="0" smtClean="0"/>
              <a:t> in </a:t>
            </a:r>
            <a:r>
              <a:rPr lang="en-US" dirty="0" err="1" smtClean="0"/>
              <a:t>principe</a:t>
            </a:r>
            <a:r>
              <a:rPr lang="en-US" dirty="0" smtClean="0"/>
              <a:t> in </a:t>
            </a:r>
            <a:r>
              <a:rPr lang="en-US" dirty="0" err="1" smtClean="0"/>
              <a:t>verslag</a:t>
            </a:r>
            <a:r>
              <a:rPr lang="en-US" dirty="0" smtClean="0"/>
              <a:t> </a:t>
            </a:r>
            <a:r>
              <a:rPr lang="en-US" dirty="0" err="1" smtClean="0"/>
              <a:t>staan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00100" y="1628800"/>
            <a:ext cx="7143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Controleer deze SAP uitprint zeker bij het opmaken van je financieel verslag aan de VLIR, zo vergeet je geen uitgaven!</a:t>
            </a:r>
          </a:p>
          <a:p>
            <a:endParaRPr lang="nl-BE" sz="2800" dirty="0" smtClean="0"/>
          </a:p>
          <a:p>
            <a:r>
              <a:rPr lang="nl-BE" sz="2800" dirty="0" smtClean="0"/>
              <a:t>Voor de SAP kenners, het zou mogelijk moeten zijn een Excel tabel uit SAP te halen die dan eigenlijk conform het VLIR verslag zou kunnen worden aangepast. </a:t>
            </a:r>
            <a:r>
              <a:rPr lang="nl-BE" sz="2800" dirty="0"/>
              <a:t>I</a:t>
            </a:r>
            <a:r>
              <a:rPr lang="nl-BE" sz="2800" dirty="0" smtClean="0"/>
              <a:t>k hou jullie op de hoogte.</a:t>
            </a:r>
            <a:endParaRPr lang="nl-B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484313"/>
            <a:ext cx="8569325" cy="936625"/>
          </a:xfrm>
        </p:spPr>
        <p:txBody>
          <a:bodyPr/>
          <a:lstStyle/>
          <a:p>
            <a:pPr marL="609600" indent="-609600" eaLnBrk="1" hangingPunct="1"/>
            <a:r>
              <a:rPr lang="nl-BE" sz="3600" dirty="0" smtClean="0">
                <a:solidFill>
                  <a:srgbClr val="336699"/>
                </a:solidFill>
                <a:latin typeface="Bell MT" pitchFamily="18" charset="0"/>
              </a:rPr>
              <a:t>Streefdoel DOZA en onze cel OS</a:t>
            </a:r>
            <a:endParaRPr lang="nl-NL" sz="3600" dirty="0" smtClean="0">
              <a:solidFill>
                <a:srgbClr val="336699"/>
              </a:solidFill>
              <a:latin typeface="Bell MT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nl-BE" sz="2800" dirty="0" smtClean="0">
                <a:latin typeface="Bell MT" pitchFamily="18" charset="0"/>
              </a:rPr>
              <a:t>Uitbouwen van een coherente cel Ontwikkelingssamenwerking binnen de afdeling Onderzoekscoördinatie van de UGent.</a:t>
            </a:r>
          </a:p>
          <a:p>
            <a:pPr marL="0" indent="0" algn="ctr" eaLnBrk="1" hangingPunct="1">
              <a:buFontTx/>
              <a:buNone/>
            </a:pPr>
            <a:endParaRPr lang="fr-BE" sz="2800" dirty="0" smtClean="0">
              <a:latin typeface="Bell MT" pitchFamily="18" charset="0"/>
            </a:endParaRPr>
          </a:p>
          <a:p>
            <a:pPr marL="0" indent="0" algn="ctr" eaLnBrk="1" hangingPunct="1">
              <a:buFontTx/>
              <a:buNone/>
            </a:pPr>
            <a:r>
              <a:rPr lang="fr-BE" sz="2800" dirty="0" err="1" smtClean="0">
                <a:latin typeface="Bell MT" pitchFamily="18" charset="0"/>
              </a:rPr>
              <a:t>Ondersteuning</a:t>
            </a:r>
            <a:r>
              <a:rPr lang="fr-BE" sz="2800" dirty="0" smtClean="0">
                <a:latin typeface="Bell MT" pitchFamily="18" charset="0"/>
              </a:rPr>
              <a:t> </a:t>
            </a:r>
            <a:r>
              <a:rPr lang="fr-BE" sz="2800" dirty="0" err="1" smtClean="0">
                <a:latin typeface="Bell MT" pitchFamily="18" charset="0"/>
              </a:rPr>
              <a:t>bieden</a:t>
            </a:r>
            <a:r>
              <a:rPr lang="fr-BE" sz="2800" dirty="0" smtClean="0">
                <a:latin typeface="Bell MT" pitchFamily="18" charset="0"/>
              </a:rPr>
              <a:t> </a:t>
            </a:r>
            <a:r>
              <a:rPr lang="fr-BE" sz="2800" dirty="0" err="1" smtClean="0">
                <a:latin typeface="Bell MT" pitchFamily="18" charset="0"/>
              </a:rPr>
              <a:t>aan</a:t>
            </a:r>
            <a:r>
              <a:rPr lang="fr-BE" sz="2800" dirty="0" smtClean="0">
                <a:latin typeface="Bell MT" pitchFamily="18" charset="0"/>
              </a:rPr>
              <a:t> </a:t>
            </a:r>
            <a:r>
              <a:rPr lang="fr-BE" sz="2800" dirty="0" err="1" smtClean="0">
                <a:latin typeface="Bell MT" pitchFamily="18" charset="0"/>
              </a:rPr>
              <a:t>professoren</a:t>
            </a:r>
            <a:r>
              <a:rPr lang="fr-BE" sz="2800" dirty="0" smtClean="0">
                <a:latin typeface="Bell MT" pitchFamily="18" charset="0"/>
              </a:rPr>
              <a:t> en </a:t>
            </a:r>
            <a:r>
              <a:rPr lang="fr-BE" sz="2800" dirty="0" err="1" smtClean="0">
                <a:latin typeface="Bell MT" pitchFamily="18" charset="0"/>
              </a:rPr>
              <a:t>studenten</a:t>
            </a:r>
            <a:r>
              <a:rPr lang="fr-BE" sz="2800" dirty="0" smtClean="0">
                <a:latin typeface="Bell MT" pitchFamily="18" charset="0"/>
              </a:rPr>
              <a:t> van de UGent </a:t>
            </a:r>
            <a:r>
              <a:rPr lang="fr-BE" sz="2800" dirty="0" err="1" smtClean="0">
                <a:latin typeface="Bell MT" pitchFamily="18" charset="0"/>
              </a:rPr>
              <a:t>betreffende</a:t>
            </a:r>
            <a:r>
              <a:rPr lang="fr-BE" sz="2800" dirty="0" smtClean="0">
                <a:latin typeface="Bell MT" pitchFamily="18" charset="0"/>
              </a:rPr>
              <a:t> </a:t>
            </a:r>
            <a:r>
              <a:rPr lang="fr-BE" sz="2800" dirty="0" err="1" smtClean="0">
                <a:latin typeface="Bell MT" pitchFamily="18" charset="0"/>
              </a:rPr>
              <a:t>projecten</a:t>
            </a:r>
            <a:r>
              <a:rPr lang="fr-BE" sz="2800" dirty="0" smtClean="0">
                <a:latin typeface="Bell MT" pitchFamily="18" charset="0"/>
              </a:rPr>
              <a:t>, </a:t>
            </a:r>
            <a:r>
              <a:rPr lang="fr-BE" sz="2800" dirty="0" err="1" smtClean="0">
                <a:latin typeface="Bell MT" pitchFamily="18" charset="0"/>
              </a:rPr>
              <a:t>beurzen</a:t>
            </a:r>
            <a:r>
              <a:rPr lang="fr-BE" sz="2800" dirty="0">
                <a:latin typeface="Bell MT" pitchFamily="18" charset="0"/>
              </a:rPr>
              <a:t> </a:t>
            </a:r>
            <a:r>
              <a:rPr lang="fr-BE" sz="2800" dirty="0" smtClean="0">
                <a:latin typeface="Bell MT" pitchFamily="18" charset="0"/>
              </a:rPr>
              <a:t>en </a:t>
            </a:r>
            <a:r>
              <a:rPr lang="fr-BE" sz="2800" dirty="0" err="1" smtClean="0">
                <a:latin typeface="Bell MT" pitchFamily="18" charset="0"/>
              </a:rPr>
              <a:t>samenwerking</a:t>
            </a:r>
            <a:r>
              <a:rPr lang="fr-BE" sz="2800" dirty="0" smtClean="0">
                <a:latin typeface="Bell MT" pitchFamily="18" charset="0"/>
              </a:rPr>
              <a:t> met </a:t>
            </a:r>
            <a:r>
              <a:rPr lang="fr-BE" sz="2800" dirty="0" err="1">
                <a:latin typeface="Bell MT" pitchFamily="18" charset="0"/>
              </a:rPr>
              <a:t>o</a:t>
            </a:r>
            <a:r>
              <a:rPr lang="fr-BE" sz="2800" dirty="0" err="1" smtClean="0">
                <a:latin typeface="Bell MT" pitchFamily="18" charset="0"/>
              </a:rPr>
              <a:t>ntwikkelingslanden</a:t>
            </a:r>
            <a:r>
              <a:rPr lang="fr-BE" sz="2800" dirty="0" smtClean="0">
                <a:latin typeface="Bell MT" pitchFamily="18" charset="0"/>
              </a:rPr>
              <a:t>.</a:t>
            </a:r>
            <a:endParaRPr lang="nl-NL" sz="2800" dirty="0" smtClean="0">
              <a:latin typeface="Bell MT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51520" y="1305342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b="1" dirty="0" smtClean="0">
                <a:latin typeface="+mn-lt"/>
              </a:rPr>
              <a:t>2. Aankoop van apparatuur en BTW vrijstelling</a:t>
            </a:r>
          </a:p>
          <a:p>
            <a:r>
              <a:rPr lang="nl-BE" sz="2800" b="1" dirty="0" smtClean="0">
                <a:latin typeface="+mn-lt"/>
              </a:rPr>
              <a:t> </a:t>
            </a:r>
          </a:p>
          <a:p>
            <a:r>
              <a:rPr lang="nl-BE" sz="2800" dirty="0" smtClean="0">
                <a:latin typeface="+mn-lt"/>
              </a:rPr>
              <a:t>Elke budgethouder kan aankopen verrichten tem 5.500 euro (VLIR-UOS </a:t>
            </a:r>
            <a:r>
              <a:rPr lang="nl-BE" sz="2800" dirty="0" smtClean="0">
                <a:latin typeface="+mn-lt"/>
              </a:rPr>
              <a:t>contract?). </a:t>
            </a:r>
            <a:r>
              <a:rPr lang="nl-BE" sz="2800" dirty="0" smtClean="0">
                <a:latin typeface="+mn-lt"/>
              </a:rPr>
              <a:t>Ingeval de facturen hoger zijn, dient u </a:t>
            </a:r>
            <a:r>
              <a:rPr lang="nl-BE" sz="2800" b="1" dirty="0" smtClean="0">
                <a:solidFill>
                  <a:srgbClr val="FF0000"/>
                </a:solidFill>
                <a:latin typeface="+mn-lt"/>
              </a:rPr>
              <a:t>min. 3 vergelijkende offertes </a:t>
            </a:r>
            <a:r>
              <a:rPr lang="nl-BE" sz="2800" dirty="0" smtClean="0">
                <a:latin typeface="+mn-lt"/>
              </a:rPr>
              <a:t>te hebben.</a:t>
            </a:r>
            <a:br>
              <a:rPr lang="nl-BE" sz="2800" dirty="0" smtClean="0">
                <a:latin typeface="+mn-lt"/>
              </a:rPr>
            </a:br>
            <a:endParaRPr lang="nl-BE" sz="2800" dirty="0" smtClean="0">
              <a:latin typeface="+mn-lt"/>
            </a:endParaRPr>
          </a:p>
          <a:p>
            <a:r>
              <a:rPr lang="nl-BE" sz="2800" dirty="0" smtClean="0">
                <a:latin typeface="+mn-lt"/>
              </a:rPr>
              <a:t>Veel voorkomende fout: er mag </a:t>
            </a:r>
            <a:r>
              <a:rPr lang="nl-BE" sz="2800" b="1" dirty="0" smtClean="0">
                <a:solidFill>
                  <a:srgbClr val="FF0000"/>
                </a:solidFill>
                <a:latin typeface="+mn-lt"/>
              </a:rPr>
              <a:t>geen BTW aangerekend</a:t>
            </a:r>
            <a:r>
              <a:rPr lang="nl-BE" sz="2800" dirty="0" smtClean="0">
                <a:latin typeface="+mn-lt"/>
              </a:rPr>
              <a:t> worden op aankopen verricht in België en bestemd voor het partnerland! Indien toch zo snel mogelijk in orde trachten te maken via mij en/of DFIN</a:t>
            </a:r>
            <a:br>
              <a:rPr lang="nl-BE" sz="2800" dirty="0" smtClean="0">
                <a:latin typeface="+mn-lt"/>
              </a:rPr>
            </a:br>
            <a:endParaRPr lang="nl-BE" sz="2800" dirty="0" smtClean="0">
              <a:latin typeface="+mn-lt"/>
            </a:endParaRPr>
          </a:p>
          <a:p>
            <a:r>
              <a:rPr lang="nl-BE" sz="2800" dirty="0" smtClean="0">
                <a:latin typeface="+mn-lt"/>
              </a:rPr>
              <a:t> </a:t>
            </a:r>
            <a:endParaRPr lang="nl-BE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1520" y="1340768"/>
            <a:ext cx="8712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400" dirty="0" smtClean="0">
                <a:latin typeface="+mn-lt"/>
              </a:rPr>
              <a:t> In geval van </a:t>
            </a:r>
            <a:r>
              <a:rPr lang="nl-BE" sz="2400" b="1" dirty="0" smtClean="0">
                <a:latin typeface="+mn-lt"/>
              </a:rPr>
              <a:t>aankoop van goederen in België</a:t>
            </a:r>
            <a:r>
              <a:rPr lang="nl-BE" sz="2400" dirty="0" smtClean="0">
                <a:latin typeface="+mn-lt"/>
              </a:rPr>
              <a:t> voor de partner moet de btw-vrijstelling vermeld worden bij het plaatsen van de bestelling: </a:t>
            </a:r>
          </a:p>
          <a:p>
            <a:r>
              <a:rPr lang="nl-BE" sz="2400" dirty="0" smtClean="0">
                <a:latin typeface="+mn-lt"/>
              </a:rPr>
              <a:t>De </a:t>
            </a:r>
            <a:r>
              <a:rPr lang="nl-BE" sz="2400" u="sng" dirty="0" smtClean="0">
                <a:solidFill>
                  <a:srgbClr val="FF0000"/>
                </a:solidFill>
                <a:latin typeface="+mn-lt"/>
              </a:rPr>
              <a:t>SAP-bestelbon</a:t>
            </a:r>
            <a:r>
              <a:rPr lang="nl-BE" sz="2400" dirty="0" smtClean="0">
                <a:latin typeface="+mn-lt"/>
              </a:rPr>
              <a:t> dient de volgende vermelding te bevatten: “</a:t>
            </a:r>
            <a:r>
              <a:rPr lang="nl-BE" sz="2400" b="1" dirty="0" smtClean="0">
                <a:latin typeface="+mn-lt"/>
              </a:rPr>
              <a:t>Uitvoer - Vrijstelling van btw – Artikel 42, §10, eerste lid, 8° van het btw-Wetboek – Vergunning nr. 77.800/B van 2 april 1993”.</a:t>
            </a:r>
            <a:r>
              <a:rPr lang="nl-BE" sz="2400" dirty="0" smtClean="0">
                <a:latin typeface="+mn-lt"/>
              </a:rPr>
              <a:t> </a:t>
            </a:r>
          </a:p>
          <a:p>
            <a:r>
              <a:rPr lang="nl-BE" sz="2400" dirty="0" smtClean="0">
                <a:latin typeface="+mn-lt"/>
              </a:rPr>
              <a:t>Dan zal de leverancier geen Belgische btw aanrekenen op de factuur waarop hij dezelfde vermelding moet aanbrengen.</a:t>
            </a:r>
          </a:p>
          <a:p>
            <a:endParaRPr lang="nl-BE" sz="2400" dirty="0" smtClean="0">
              <a:latin typeface="+mn-lt"/>
            </a:endParaRPr>
          </a:p>
          <a:p>
            <a:r>
              <a:rPr lang="nl-BE" sz="2400" dirty="0" smtClean="0">
                <a:latin typeface="+mn-lt"/>
              </a:rPr>
              <a:t>De uitvoer van de goederen moet plaatsvinden binnen de </a:t>
            </a:r>
            <a:r>
              <a:rPr lang="nl-BE" sz="2400" b="1" dirty="0" smtClean="0">
                <a:latin typeface="+mn-lt"/>
              </a:rPr>
              <a:t>termijn van 1 jaar </a:t>
            </a:r>
            <a:r>
              <a:rPr lang="nl-BE" sz="2400" dirty="0" smtClean="0">
                <a:latin typeface="+mn-lt"/>
              </a:rPr>
              <a:t>te rekenen vanaf de datum van de levering</a:t>
            </a:r>
            <a:endParaRPr lang="nl-NL" sz="2400" dirty="0" smtClean="0">
              <a:latin typeface="+mn-lt"/>
            </a:endParaRPr>
          </a:p>
          <a:p>
            <a:endParaRPr lang="nl-BE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11560" y="1484784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BE" sz="2400" dirty="0" smtClean="0">
                <a:latin typeface="+mn-lt"/>
                <a:ea typeface="Times New Roman" pitchFamily="18" charset="0"/>
                <a:cs typeface="Arial" pitchFamily="34" charset="0"/>
              </a:rPr>
              <a:t>Opgelet met invoertaksen! Deze zijn </a:t>
            </a:r>
            <a:r>
              <a:rPr lang="en-GB" sz="2400" dirty="0" smtClean="0">
                <a:latin typeface="+mn-lt"/>
                <a:ea typeface="Times New Roman" pitchFamily="18" charset="0"/>
                <a:cs typeface="Arial" charset="0"/>
              </a:rPr>
              <a:t>ten </a:t>
            </a:r>
            <a:r>
              <a:rPr lang="en-GB" sz="2400" dirty="0" err="1">
                <a:latin typeface="+mn-lt"/>
                <a:ea typeface="Times New Roman" pitchFamily="18" charset="0"/>
                <a:cs typeface="Arial" charset="0"/>
              </a:rPr>
              <a:t>laste</a:t>
            </a:r>
            <a:r>
              <a:rPr lang="en-GB" sz="2400" dirty="0">
                <a:latin typeface="+mn-lt"/>
                <a:ea typeface="Times New Roman" pitchFamily="18" charset="0"/>
                <a:cs typeface="Arial" charset="0"/>
              </a:rPr>
              <a:t> van de </a:t>
            </a:r>
            <a:r>
              <a:rPr lang="en-GB" sz="2400" dirty="0" err="1">
                <a:latin typeface="+mn-lt"/>
                <a:ea typeface="Times New Roman" pitchFamily="18" charset="0"/>
                <a:cs typeface="Arial" charset="0"/>
              </a:rPr>
              <a:t>zuidpartner</a:t>
            </a:r>
            <a:r>
              <a:rPr lang="en-GB" sz="2400" dirty="0">
                <a:latin typeface="+mn-lt"/>
                <a:ea typeface="Times New Roman" pitchFamily="18" charset="0"/>
                <a:cs typeface="Arial" charset="0"/>
              </a:rPr>
              <a:t> (</a:t>
            </a:r>
            <a:r>
              <a:rPr lang="en-GB" sz="2400" dirty="0" err="1">
                <a:latin typeface="+mn-lt"/>
                <a:ea typeface="Times New Roman" pitchFamily="18" charset="0"/>
                <a:cs typeface="Arial" charset="0"/>
              </a:rPr>
              <a:t>deze</a:t>
            </a:r>
            <a:r>
              <a:rPr lang="en-GB" sz="2400" dirty="0">
                <a:latin typeface="+mn-lt"/>
                <a:ea typeface="Times New Roman" pitchFamily="18" charset="0"/>
                <a:cs typeface="Arial" charset="0"/>
              </a:rPr>
              <a:t> </a:t>
            </a:r>
            <a:r>
              <a:rPr lang="en-GB" sz="2400" dirty="0" err="1">
                <a:latin typeface="+mn-lt"/>
                <a:ea typeface="Times New Roman" pitchFamily="18" charset="0"/>
                <a:cs typeface="Arial" charset="0"/>
              </a:rPr>
              <a:t>dient</a:t>
            </a:r>
            <a:r>
              <a:rPr lang="en-GB" sz="2400" dirty="0">
                <a:latin typeface="+mn-lt"/>
                <a:ea typeface="Times New Roman" pitchFamily="18" charset="0"/>
                <a:cs typeface="Arial" charset="0"/>
              </a:rPr>
              <a:t> de </a:t>
            </a:r>
            <a:r>
              <a:rPr lang="en-GB" sz="2400" dirty="0" err="1">
                <a:latin typeface="+mn-lt"/>
                <a:ea typeface="Times New Roman" pitchFamily="18" charset="0"/>
                <a:cs typeface="Arial" charset="0"/>
              </a:rPr>
              <a:t>nodige</a:t>
            </a:r>
            <a:r>
              <a:rPr lang="en-GB" sz="2400" dirty="0">
                <a:latin typeface="+mn-lt"/>
                <a:ea typeface="Times New Roman" pitchFamily="18" charset="0"/>
                <a:cs typeface="Arial" charset="0"/>
              </a:rPr>
              <a:t> </a:t>
            </a:r>
            <a:r>
              <a:rPr lang="en-GB" sz="2400" dirty="0" err="1">
                <a:latin typeface="+mn-lt"/>
                <a:ea typeface="Times New Roman" pitchFamily="18" charset="0"/>
                <a:cs typeface="Arial" charset="0"/>
              </a:rPr>
              <a:t>stappen</a:t>
            </a:r>
            <a:r>
              <a:rPr lang="en-GB" sz="2400" dirty="0">
                <a:latin typeface="+mn-lt"/>
                <a:ea typeface="Times New Roman" pitchFamily="18" charset="0"/>
                <a:cs typeface="Arial" charset="0"/>
              </a:rPr>
              <a:t> </a:t>
            </a:r>
            <a:r>
              <a:rPr lang="en-GB" sz="2400" dirty="0" err="1">
                <a:latin typeface="+mn-lt"/>
                <a:ea typeface="Times New Roman" pitchFamily="18" charset="0"/>
                <a:cs typeface="Arial" charset="0"/>
              </a:rPr>
              <a:t>te</a:t>
            </a:r>
            <a:r>
              <a:rPr lang="en-GB" sz="2400" dirty="0">
                <a:latin typeface="+mn-lt"/>
                <a:ea typeface="Times New Roman" pitchFamily="18" charset="0"/>
                <a:cs typeface="Arial" charset="0"/>
              </a:rPr>
              <a:t> </a:t>
            </a:r>
            <a:r>
              <a:rPr lang="en-GB" sz="2400" dirty="0" err="1">
                <a:latin typeface="+mn-lt"/>
                <a:ea typeface="Times New Roman" pitchFamily="18" charset="0"/>
                <a:cs typeface="Arial" charset="0"/>
              </a:rPr>
              <a:t>ondernemen</a:t>
            </a:r>
            <a:r>
              <a:rPr lang="en-GB" sz="2400" dirty="0">
                <a:latin typeface="+mn-lt"/>
                <a:ea typeface="Times New Roman" pitchFamily="18" charset="0"/>
                <a:cs typeface="Arial" charset="0"/>
              </a:rPr>
              <a:t> </a:t>
            </a:r>
            <a:r>
              <a:rPr lang="en-GB" sz="2400" dirty="0" err="1">
                <a:latin typeface="+mn-lt"/>
                <a:ea typeface="Times New Roman" pitchFamily="18" charset="0"/>
                <a:cs typeface="Arial" charset="0"/>
              </a:rPr>
              <a:t>bij</a:t>
            </a:r>
            <a:r>
              <a:rPr lang="en-GB" sz="2400" dirty="0">
                <a:latin typeface="+mn-lt"/>
                <a:ea typeface="Times New Roman" pitchFamily="18" charset="0"/>
                <a:cs typeface="Arial" charset="0"/>
              </a:rPr>
              <a:t> de </a:t>
            </a:r>
            <a:r>
              <a:rPr lang="en-GB" sz="2400" dirty="0" err="1">
                <a:latin typeface="+mn-lt"/>
                <a:ea typeface="Times New Roman" pitchFamily="18" charset="0"/>
                <a:cs typeface="Arial" charset="0"/>
              </a:rPr>
              <a:t>overheid</a:t>
            </a:r>
            <a:r>
              <a:rPr lang="en-GB" sz="2400" dirty="0">
                <a:latin typeface="+mn-lt"/>
                <a:ea typeface="Times New Roman" pitchFamily="18" charset="0"/>
                <a:cs typeface="Arial" charset="0"/>
              </a:rPr>
              <a:t> </a:t>
            </a:r>
            <a:r>
              <a:rPr lang="en-GB" sz="2400" dirty="0" err="1">
                <a:latin typeface="+mn-lt"/>
                <a:ea typeface="Times New Roman" pitchFamily="18" charset="0"/>
                <a:cs typeface="Arial" charset="0"/>
              </a:rPr>
              <a:t>om</a:t>
            </a:r>
            <a:r>
              <a:rPr lang="en-GB" sz="2400" dirty="0">
                <a:latin typeface="+mn-lt"/>
                <a:ea typeface="Times New Roman" pitchFamily="18" charset="0"/>
                <a:cs typeface="Arial" charset="0"/>
              </a:rPr>
              <a:t> </a:t>
            </a:r>
            <a:r>
              <a:rPr lang="en-GB" sz="2400" dirty="0" err="1">
                <a:latin typeface="+mn-lt"/>
                <a:ea typeface="Times New Roman" pitchFamily="18" charset="0"/>
                <a:cs typeface="Arial" charset="0"/>
              </a:rPr>
              <a:t>vrijstelling</a:t>
            </a:r>
            <a:r>
              <a:rPr lang="en-GB" sz="2400" dirty="0">
                <a:latin typeface="+mn-lt"/>
                <a:ea typeface="Times New Roman" pitchFamily="18" charset="0"/>
                <a:cs typeface="Arial" charset="0"/>
              </a:rPr>
              <a:t> </a:t>
            </a:r>
            <a:r>
              <a:rPr lang="en-GB" sz="2400" dirty="0" err="1">
                <a:latin typeface="+mn-lt"/>
                <a:ea typeface="Times New Roman" pitchFamily="18" charset="0"/>
                <a:cs typeface="Arial" charset="0"/>
              </a:rPr>
              <a:t>te</a:t>
            </a:r>
            <a:r>
              <a:rPr lang="en-GB" sz="2400" dirty="0">
                <a:latin typeface="+mn-lt"/>
                <a:ea typeface="Times New Roman" pitchFamily="18" charset="0"/>
                <a:cs typeface="Arial" charset="0"/>
              </a:rPr>
              <a:t> </a:t>
            </a:r>
            <a:r>
              <a:rPr lang="en-GB" sz="2400" dirty="0" err="1">
                <a:latin typeface="+mn-lt"/>
                <a:ea typeface="Times New Roman" pitchFamily="18" charset="0"/>
                <a:cs typeface="Arial" charset="0"/>
              </a:rPr>
              <a:t>bekomen</a:t>
            </a:r>
            <a:r>
              <a:rPr lang="en-GB" sz="2400" dirty="0" smtClean="0">
                <a:latin typeface="+mn-lt"/>
                <a:ea typeface="Times New Roman" pitchFamily="18" charset="0"/>
                <a:cs typeface="Arial" charset="0"/>
              </a:rPr>
              <a:t>)</a:t>
            </a:r>
          </a:p>
          <a:p>
            <a:pPr lvl="1">
              <a:defRPr/>
            </a:pPr>
            <a:endParaRPr lang="en-GB" sz="2400" dirty="0">
              <a:latin typeface="+mn-lt"/>
              <a:ea typeface="Times New Roman" pitchFamily="18" charset="0"/>
              <a:cs typeface="Arial" charset="0"/>
            </a:endParaRPr>
          </a:p>
          <a:p>
            <a:pPr lvl="1">
              <a:defRPr/>
            </a:pPr>
            <a:r>
              <a:rPr lang="en-GB" sz="2400" dirty="0" err="1" smtClean="0">
                <a:latin typeface="+mn-lt"/>
                <a:ea typeface="Times New Roman" pitchFamily="18" charset="0"/>
                <a:cs typeface="Arial" charset="0"/>
              </a:rPr>
              <a:t>Wat</a:t>
            </a:r>
            <a:r>
              <a:rPr lang="en-GB" sz="2400" dirty="0" smtClean="0">
                <a:latin typeface="+mn-lt"/>
                <a:ea typeface="Times New Roman" pitchFamily="18" charset="0"/>
                <a:cs typeface="Arial" charset="0"/>
              </a:rPr>
              <a:t> </a:t>
            </a:r>
            <a:r>
              <a:rPr lang="en-GB" sz="2400" dirty="0" err="1" smtClean="0">
                <a:latin typeface="+mn-lt"/>
                <a:ea typeface="Times New Roman" pitchFamily="18" charset="0"/>
                <a:cs typeface="Arial" charset="0"/>
              </a:rPr>
              <a:t>wel</a:t>
            </a:r>
            <a:r>
              <a:rPr lang="en-GB" sz="2400" dirty="0" smtClean="0">
                <a:latin typeface="+mn-lt"/>
                <a:ea typeface="Times New Roman" pitchFamily="18" charset="0"/>
                <a:cs typeface="Arial" charset="0"/>
              </a:rPr>
              <a:t> </a:t>
            </a:r>
            <a:r>
              <a:rPr lang="en-GB" sz="2400" dirty="0" err="1" smtClean="0">
                <a:latin typeface="+mn-lt"/>
                <a:ea typeface="Times New Roman" pitchFamily="18" charset="0"/>
                <a:cs typeface="Arial" charset="0"/>
              </a:rPr>
              <a:t>afgerekend</a:t>
            </a:r>
            <a:r>
              <a:rPr lang="en-GB" sz="2400" dirty="0" smtClean="0">
                <a:latin typeface="+mn-lt"/>
                <a:ea typeface="Times New Roman" pitchFamily="18" charset="0"/>
                <a:cs typeface="Arial" charset="0"/>
              </a:rPr>
              <a:t> </a:t>
            </a:r>
            <a:r>
              <a:rPr lang="en-GB" sz="2400" dirty="0" err="1" smtClean="0">
                <a:latin typeface="+mn-lt"/>
                <a:ea typeface="Times New Roman" pitchFamily="18" charset="0"/>
                <a:cs typeface="Arial" charset="0"/>
              </a:rPr>
              <a:t>kan</a:t>
            </a:r>
            <a:r>
              <a:rPr lang="en-GB" sz="2400" dirty="0" smtClean="0">
                <a:latin typeface="+mn-lt"/>
                <a:ea typeface="Times New Roman" pitchFamily="18" charset="0"/>
                <a:cs typeface="Arial" charset="0"/>
              </a:rPr>
              <a:t> </a:t>
            </a:r>
            <a:r>
              <a:rPr lang="en-GB" sz="2400" dirty="0" err="1" smtClean="0">
                <a:latin typeface="+mn-lt"/>
                <a:ea typeface="Times New Roman" pitchFamily="18" charset="0"/>
                <a:cs typeface="Arial" charset="0"/>
              </a:rPr>
              <a:t>worden</a:t>
            </a:r>
            <a:r>
              <a:rPr lang="en-GB" sz="2400" dirty="0" smtClean="0">
                <a:latin typeface="+mn-lt"/>
                <a:ea typeface="Times New Roman" pitchFamily="18" charset="0"/>
                <a:cs typeface="Arial" charset="0"/>
              </a:rPr>
              <a:t> </a:t>
            </a:r>
            <a:r>
              <a:rPr lang="en-GB" sz="2400" dirty="0" err="1" smtClean="0">
                <a:latin typeface="+mn-lt"/>
                <a:ea typeface="Times New Roman" pitchFamily="18" charset="0"/>
                <a:cs typeface="Arial" charset="0"/>
              </a:rPr>
              <a:t>zijn</a:t>
            </a:r>
            <a:r>
              <a:rPr lang="en-GB" sz="2400" dirty="0" smtClean="0">
                <a:latin typeface="+mn-lt"/>
                <a:ea typeface="Times New Roman" pitchFamily="18" charset="0"/>
                <a:cs typeface="Arial" charset="0"/>
              </a:rPr>
              <a:t> </a:t>
            </a:r>
            <a:r>
              <a:rPr lang="en-GB" sz="2400" dirty="0" err="1">
                <a:latin typeface="+mn-lt"/>
                <a:ea typeface="Times New Roman" pitchFamily="18" charset="0"/>
                <a:cs typeface="Arial" charset="0"/>
              </a:rPr>
              <a:t>verpakking</a:t>
            </a:r>
            <a:r>
              <a:rPr lang="en-GB" sz="2400" dirty="0">
                <a:latin typeface="+mn-lt"/>
                <a:ea typeface="Times New Roman" pitchFamily="18" charset="0"/>
                <a:cs typeface="Arial" charset="0"/>
              </a:rPr>
              <a:t>- en </a:t>
            </a:r>
            <a:r>
              <a:rPr lang="en-GB" sz="2400" dirty="0" err="1">
                <a:latin typeface="+mn-lt"/>
                <a:ea typeface="Times New Roman" pitchFamily="18" charset="0"/>
                <a:cs typeface="Arial" charset="0"/>
              </a:rPr>
              <a:t>transportkosten</a:t>
            </a:r>
            <a:r>
              <a:rPr lang="en-GB" sz="2400" dirty="0">
                <a:latin typeface="+mn-lt"/>
                <a:ea typeface="Times New Roman" pitchFamily="18" charset="0"/>
                <a:cs typeface="Arial" charset="0"/>
              </a:rPr>
              <a:t>, </a:t>
            </a:r>
            <a:r>
              <a:rPr lang="en-GB" sz="2400" dirty="0" err="1">
                <a:latin typeface="+mn-lt"/>
                <a:ea typeface="Times New Roman" pitchFamily="18" charset="0"/>
                <a:cs typeface="Arial" charset="0"/>
              </a:rPr>
              <a:t>verzekering</a:t>
            </a:r>
            <a:r>
              <a:rPr lang="en-GB" sz="2400" dirty="0">
                <a:latin typeface="+mn-lt"/>
                <a:ea typeface="Times New Roman" pitchFamily="18" charset="0"/>
                <a:cs typeface="Arial" charset="0"/>
              </a:rPr>
              <a:t> en </a:t>
            </a:r>
            <a:r>
              <a:rPr lang="en-GB" sz="2400" dirty="0" err="1">
                <a:latin typeface="+mn-lt"/>
                <a:ea typeface="Times New Roman" pitchFamily="18" charset="0"/>
                <a:cs typeface="Arial" charset="0"/>
              </a:rPr>
              <a:t>lokale</a:t>
            </a:r>
            <a:r>
              <a:rPr lang="en-GB" sz="2400" dirty="0">
                <a:latin typeface="+mn-lt"/>
                <a:ea typeface="Times New Roman" pitchFamily="18" charset="0"/>
                <a:cs typeface="Arial" charset="0"/>
              </a:rPr>
              <a:t> </a:t>
            </a:r>
            <a:r>
              <a:rPr lang="en-GB" sz="2400" dirty="0" err="1">
                <a:latin typeface="+mn-lt"/>
                <a:ea typeface="Times New Roman" pitchFamily="18" charset="0"/>
                <a:cs typeface="Arial" charset="0"/>
              </a:rPr>
              <a:t>kosten</a:t>
            </a:r>
            <a:r>
              <a:rPr lang="en-GB" sz="2400" dirty="0">
                <a:latin typeface="+mn-lt"/>
                <a:ea typeface="Times New Roman" pitchFamily="18" charset="0"/>
                <a:cs typeface="Arial" charset="0"/>
              </a:rPr>
              <a:t> </a:t>
            </a:r>
            <a:r>
              <a:rPr lang="en-GB" sz="2400" dirty="0" err="1">
                <a:latin typeface="+mn-lt"/>
                <a:ea typeface="Times New Roman" pitchFamily="18" charset="0"/>
                <a:cs typeface="Arial" charset="0"/>
              </a:rPr>
              <a:t>zoals</a:t>
            </a:r>
            <a:r>
              <a:rPr lang="en-GB" sz="2400" dirty="0">
                <a:latin typeface="+mn-lt"/>
                <a:ea typeface="Times New Roman" pitchFamily="18" charset="0"/>
                <a:cs typeface="Arial" charset="0"/>
              </a:rPr>
              <a:t> </a:t>
            </a:r>
            <a:r>
              <a:rPr lang="en-GB" sz="2400" dirty="0" err="1">
                <a:latin typeface="+mn-lt"/>
                <a:ea typeface="Times New Roman" pitchFamily="18" charset="0"/>
                <a:cs typeface="Arial" charset="0"/>
              </a:rPr>
              <a:t>stockage</a:t>
            </a:r>
            <a:r>
              <a:rPr lang="en-GB" sz="2400" dirty="0">
                <a:latin typeface="+mn-lt"/>
                <a:ea typeface="Times New Roman" pitchFamily="18" charset="0"/>
                <a:cs typeface="Arial" charset="0"/>
              </a:rPr>
              <a:t>, </a:t>
            </a:r>
            <a:r>
              <a:rPr lang="en-GB" sz="2400" dirty="0" err="1">
                <a:latin typeface="+mn-lt"/>
                <a:ea typeface="Times New Roman" pitchFamily="18" charset="0"/>
                <a:cs typeface="Arial" charset="0"/>
              </a:rPr>
              <a:t>dedouanering</a:t>
            </a:r>
            <a:r>
              <a:rPr lang="en-GB" sz="2400" dirty="0">
                <a:latin typeface="+mn-lt"/>
                <a:ea typeface="Times New Roman" pitchFamily="18" charset="0"/>
                <a:cs typeface="Arial" charset="0"/>
              </a:rPr>
              <a:t>, handling, </a:t>
            </a:r>
            <a:r>
              <a:rPr lang="en-GB" sz="2400" dirty="0" err="1">
                <a:latin typeface="+mn-lt"/>
                <a:ea typeface="Times New Roman" pitchFamily="18" charset="0"/>
                <a:cs typeface="Arial" charset="0"/>
              </a:rPr>
              <a:t>lokaal</a:t>
            </a:r>
            <a:r>
              <a:rPr lang="en-GB" sz="2400" dirty="0">
                <a:latin typeface="+mn-lt"/>
                <a:ea typeface="Times New Roman" pitchFamily="18" charset="0"/>
                <a:cs typeface="Arial" charset="0"/>
              </a:rPr>
              <a:t> transport, </a:t>
            </a:r>
            <a:r>
              <a:rPr lang="en-GB" sz="2400" dirty="0" smtClean="0">
                <a:latin typeface="+mn-lt"/>
                <a:ea typeface="Times New Roman" pitchFamily="18" charset="0"/>
                <a:cs typeface="Arial" charset="0"/>
              </a:rPr>
              <a:t>….</a:t>
            </a:r>
          </a:p>
          <a:p>
            <a:pPr lvl="1">
              <a:defRPr/>
            </a:pPr>
            <a:endParaRPr lang="en-GB" sz="2400" dirty="0">
              <a:latin typeface="+mn-lt"/>
              <a:ea typeface="Times New Roman" pitchFamily="18" charset="0"/>
              <a:cs typeface="Arial" charset="0"/>
            </a:endParaRPr>
          </a:p>
          <a:p>
            <a:pPr lvl="1">
              <a:defRPr/>
            </a:pPr>
            <a:r>
              <a:rPr lang="en-GB" sz="2400" dirty="0">
                <a:latin typeface="+mn-lt"/>
                <a:ea typeface="Times New Roman" pitchFamily="18" charset="0"/>
                <a:cs typeface="Arial" charset="0"/>
              </a:rPr>
              <a:t>VLIR-UOS stickers </a:t>
            </a:r>
            <a:r>
              <a:rPr lang="en-GB" sz="2400" dirty="0" err="1">
                <a:latin typeface="+mn-lt"/>
                <a:ea typeface="Times New Roman" pitchFamily="18" charset="0"/>
                <a:cs typeface="Arial" charset="0"/>
              </a:rPr>
              <a:t>aanbrengen</a:t>
            </a:r>
            <a:r>
              <a:rPr lang="en-GB" sz="2400" dirty="0">
                <a:latin typeface="+mn-lt"/>
                <a:ea typeface="Times New Roman" pitchFamily="18" charset="0"/>
                <a:cs typeface="Arial" charset="0"/>
              </a:rPr>
              <a:t> op </a:t>
            </a:r>
            <a:r>
              <a:rPr lang="en-GB" sz="2400" dirty="0" err="1">
                <a:latin typeface="+mn-lt"/>
                <a:ea typeface="Times New Roman" pitchFamily="18" charset="0"/>
                <a:cs typeface="Arial" charset="0"/>
              </a:rPr>
              <a:t>aangekochte</a:t>
            </a:r>
            <a:r>
              <a:rPr lang="en-GB" sz="2400" dirty="0">
                <a:latin typeface="+mn-lt"/>
                <a:ea typeface="Times New Roman" pitchFamily="18" charset="0"/>
                <a:cs typeface="Arial" charset="0"/>
              </a:rPr>
              <a:t> </a:t>
            </a:r>
            <a:r>
              <a:rPr lang="en-GB" sz="2400" dirty="0" err="1" smtClean="0">
                <a:latin typeface="+mn-lt"/>
                <a:ea typeface="Times New Roman" pitchFamily="18" charset="0"/>
                <a:cs typeface="Arial" charset="0"/>
              </a:rPr>
              <a:t>goederen</a:t>
            </a:r>
            <a:r>
              <a:rPr lang="en-GB" sz="2400" dirty="0" smtClean="0">
                <a:latin typeface="+mn-lt"/>
                <a:ea typeface="Times New Roman" pitchFamily="18" charset="0"/>
                <a:cs typeface="Arial" charset="0"/>
              </a:rPr>
              <a:t> + inventory </a:t>
            </a:r>
            <a:r>
              <a:rPr lang="en-GB" sz="2400" dirty="0" err="1" smtClean="0">
                <a:latin typeface="+mn-lt"/>
                <a:ea typeface="Times New Roman" pitchFamily="18" charset="0"/>
                <a:cs typeface="Arial" charset="0"/>
              </a:rPr>
              <a:t>bijhouden</a:t>
            </a:r>
            <a:endParaRPr lang="en-GB" sz="2400" dirty="0">
              <a:latin typeface="+mn-lt"/>
              <a:ea typeface="Times New Roman" pitchFamily="18" charset="0"/>
              <a:cs typeface="Arial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endParaRPr lang="en-GB" sz="2400" dirty="0">
              <a:latin typeface="+mn-lt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02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3850" y="1484313"/>
            <a:ext cx="8569325" cy="11525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Bezoeker (bv. lokale promotor)</a:t>
            </a:r>
            <a:endParaRPr kumimoji="0" lang="nl-NL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9043" y="2420888"/>
            <a:ext cx="8569325" cy="33829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Max. 21 dagen ten laste van het project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nl-BE" sz="2000" kern="0" dirty="0">
                <a:latin typeface="+mn-lt"/>
              </a:rPr>
              <a:t> </a:t>
            </a: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Uitnodiging opmaken en laten ondertekenen door de promotor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Opstarten van de DGD visumprocedure (via </a:t>
            </a:r>
            <a:r>
              <a:rPr lang="nl-BE" sz="2000" kern="0" dirty="0" smtClean="0">
                <a:latin typeface="+mn-lt"/>
              </a:rPr>
              <a:t>FP)</a:t>
            </a:r>
            <a:endParaRPr kumimoji="0" lang="nl-B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Eventueel boeken ticket (via </a:t>
            </a:r>
            <a:r>
              <a:rPr kumimoji="0" lang="nl-B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Smarttravel</a:t>
            </a: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(of ander?)gegund bureau)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nl-BE" sz="2000" kern="0" dirty="0" smtClean="0">
                <a:latin typeface="+mn-lt"/>
              </a:rPr>
              <a:t> Boeken </a:t>
            </a: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van het hotel (max. 100 euro / dag)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Afsluiten van een verzekering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Registratie aan de UGent als bezoeker en eventueel huisvesting   </a:t>
            </a:r>
            <a:b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UGent boeken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Uitbetaling per </a:t>
            </a:r>
            <a:r>
              <a:rPr kumimoji="0" lang="nl-B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diem</a:t>
            </a: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(75 euro / dag)</a:t>
            </a:r>
            <a:r>
              <a:rPr kumimoji="0" lang="nl-B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via kasboek of via FP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3850" y="1484313"/>
            <a:ext cx="8569325" cy="11525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Bursalen (Short Term, </a:t>
            </a:r>
            <a:r>
              <a:rPr lang="nl-BE" sz="3200" b="1" kern="0" dirty="0" err="1" smtClean="0">
                <a:latin typeface="+mj-lt"/>
                <a:ea typeface="+mj-ea"/>
                <a:cs typeface="+mj-cs"/>
              </a:rPr>
              <a:t>M</a:t>
            </a:r>
            <a:r>
              <a:rPr kumimoji="0" lang="nl-BE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aster</a:t>
            </a:r>
            <a:r>
              <a:rPr lang="nl-BE" sz="3200" b="1" kern="0" dirty="0" smtClean="0">
                <a:latin typeface="+mj-lt"/>
                <a:ea typeface="+mj-ea"/>
                <a:cs typeface="+mj-cs"/>
              </a:rPr>
              <a:t>, </a:t>
            </a:r>
            <a:r>
              <a:rPr lang="nl-BE" sz="3200" b="1" kern="0" dirty="0" err="1" smtClean="0">
                <a:latin typeface="+mj-lt"/>
                <a:ea typeface="+mj-ea"/>
                <a:cs typeface="+mj-cs"/>
              </a:rPr>
              <a:t>PhD</a:t>
            </a:r>
            <a:r>
              <a:rPr lang="nl-BE" sz="3200" b="1" kern="0" dirty="0" smtClean="0">
                <a:latin typeface="+mj-lt"/>
                <a:ea typeface="+mj-ea"/>
                <a:cs typeface="+mj-cs"/>
              </a:rPr>
              <a:t>)</a:t>
            </a:r>
            <a:endParaRPr kumimoji="0" lang="nl-NL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850" y="2285992"/>
            <a:ext cx="8569325" cy="39290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Uitnodiging opmaken en laten ondertekenen door de promotor</a:t>
            </a:r>
          </a:p>
          <a:p>
            <a:pPr marL="342900" lvl="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Opstarten van de visumprocedure (via FP)</a:t>
            </a:r>
          </a:p>
          <a:p>
            <a:pPr marL="342900" lvl="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nl-BE" sz="2000" kern="0" dirty="0">
                <a:latin typeface="+mn-lt"/>
              </a:rPr>
              <a:t> </a:t>
            </a:r>
            <a:r>
              <a:rPr lang="nl-BE" sz="2000" kern="0" dirty="0" smtClean="0">
                <a:latin typeface="+mn-lt"/>
              </a:rPr>
              <a:t>Eventueel </a:t>
            </a:r>
            <a:r>
              <a:rPr lang="nl-BE" sz="2000" kern="0" dirty="0">
                <a:latin typeface="+mn-lt"/>
              </a:rPr>
              <a:t>boeken ticket (via </a:t>
            </a:r>
            <a:r>
              <a:rPr lang="nl-BE" sz="2000" kern="0" dirty="0" err="1" smtClean="0">
                <a:latin typeface="+mn-lt"/>
              </a:rPr>
              <a:t>Smarttravel</a:t>
            </a:r>
            <a:r>
              <a:rPr lang="nl-BE" sz="2000" kern="0" dirty="0" smtClean="0">
                <a:latin typeface="+mn-lt"/>
              </a:rPr>
              <a:t> (of ander) </a:t>
            </a:r>
            <a:r>
              <a:rPr lang="nl-BE" sz="2000" kern="0" dirty="0">
                <a:latin typeface="+mn-lt"/>
              </a:rPr>
              <a:t>gegund bureau)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Boeken van een kamer aan de UGent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Openen van een bankrekening indien langer dan 3 </a:t>
            </a:r>
            <a:r>
              <a:rPr kumimoji="0" lang="nl-B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maa</a:t>
            </a:r>
            <a:r>
              <a:rPr lang="nl-BE" sz="2000" kern="0" dirty="0" err="1" smtClean="0">
                <a:latin typeface="+mn-lt"/>
              </a:rPr>
              <a:t>nden</a:t>
            </a:r>
            <a:r>
              <a:rPr lang="nl-BE" sz="2000" kern="0" dirty="0" smtClean="0">
                <a:latin typeface="+mn-lt"/>
              </a:rPr>
              <a:t> in België</a:t>
            </a:r>
            <a:endParaRPr kumimoji="0" lang="nl-B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Afsluiten van een </a:t>
            </a: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verzekering bv De Europese</a:t>
            </a:r>
            <a:endParaRPr kumimoji="0" lang="nl-B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Registratie aan de UGent als (</a:t>
            </a:r>
            <a:r>
              <a:rPr kumimoji="0" lang="nl-B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uitwisselings</a:t>
            </a: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)student of stagiair (vrijstelling van arbeidskaart) of bezoeker (tijdelijk)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Inschrijving in het vreemdelingenregister van de Stad Gent indien &gt;3m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Uitbetaling van de beurs via eigen kasboek of </a:t>
            </a: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FP. </a:t>
            </a:r>
            <a:r>
              <a:rPr kumimoji="0" lang="nl-B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B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nl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uidelijk statuut</a:t>
            </a:r>
            <a:r>
              <a:rPr kumimoji="0" lang="nl-B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vermelden, gehuwd en/of kinderen en </a:t>
            </a:r>
            <a:r>
              <a:rPr kumimoji="0" lang="nl-B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duur verblijf </a:t>
            </a:r>
            <a:r>
              <a:rPr kumimoji="0" lang="nl-B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(volgens data op het vliegtuigticket!)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14348" y="1268760"/>
            <a:ext cx="757242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latin typeface="+mn-lt"/>
              </a:rPr>
              <a:t>Opgelet:</a:t>
            </a:r>
          </a:p>
          <a:p>
            <a:endParaRPr lang="nl-BE" sz="2800" dirty="0" smtClean="0">
              <a:latin typeface="+mn-lt"/>
            </a:endParaRPr>
          </a:p>
          <a:p>
            <a:r>
              <a:rPr lang="nl-BE" sz="2400" dirty="0" smtClean="0">
                <a:latin typeface="+mn-lt"/>
              </a:rPr>
              <a:t>1. Studenten naargelang het type hebben nog recht op extra </a:t>
            </a:r>
            <a:r>
              <a:rPr lang="nl-BE" sz="2400" dirty="0" err="1" smtClean="0">
                <a:latin typeface="+mn-lt"/>
              </a:rPr>
              <a:t>fees</a:t>
            </a:r>
            <a:r>
              <a:rPr lang="nl-BE" sz="2400" dirty="0" smtClean="0">
                <a:latin typeface="+mn-lt"/>
              </a:rPr>
              <a:t> (installatie, </a:t>
            </a:r>
            <a:r>
              <a:rPr lang="nl-BE" sz="2400" dirty="0" err="1" smtClean="0">
                <a:latin typeface="+mn-lt"/>
              </a:rPr>
              <a:t>didactic</a:t>
            </a:r>
            <a:r>
              <a:rPr lang="nl-BE" sz="2400" dirty="0" smtClean="0">
                <a:latin typeface="+mn-lt"/>
              </a:rPr>
              <a:t> </a:t>
            </a:r>
            <a:r>
              <a:rPr lang="nl-BE" sz="2400" dirty="0" err="1" smtClean="0">
                <a:latin typeface="+mn-lt"/>
              </a:rPr>
              <a:t>allowance,verzending</a:t>
            </a:r>
            <a:r>
              <a:rPr lang="nl-BE" sz="2400" dirty="0" smtClean="0">
                <a:latin typeface="+mn-lt"/>
              </a:rPr>
              <a:t>, …). Volg dit ook op: </a:t>
            </a:r>
            <a:r>
              <a:rPr lang="en-US" sz="2400" dirty="0" smtClean="0">
                <a:latin typeface="+mn-lt"/>
              </a:rPr>
              <a:t>Allowances </a:t>
            </a:r>
            <a:r>
              <a:rPr lang="en-US" sz="2400" dirty="0">
                <a:latin typeface="+mn-lt"/>
              </a:rPr>
              <a:t>and guidelines for scholarships 2013 (EN) </a:t>
            </a:r>
            <a:r>
              <a:rPr lang="en-US" sz="2400" dirty="0">
                <a:latin typeface="+mn-lt"/>
                <a:hlinkClick r:id="rId2"/>
              </a:rPr>
              <a:t>http://</a:t>
            </a:r>
            <a:r>
              <a:rPr lang="en-US" sz="2400" dirty="0" smtClean="0">
                <a:latin typeface="+mn-lt"/>
                <a:hlinkClick r:id="rId2"/>
              </a:rPr>
              <a:t>www.vliruos.be/scholarshipguidelines</a:t>
            </a:r>
            <a:endParaRPr lang="nl-BE" sz="2400" dirty="0" smtClean="0">
              <a:latin typeface="+mn-lt"/>
            </a:endParaRPr>
          </a:p>
          <a:p>
            <a:endParaRPr lang="nl-BE" sz="2400" dirty="0" smtClean="0">
              <a:latin typeface="+mn-lt"/>
            </a:endParaRPr>
          </a:p>
          <a:p>
            <a:r>
              <a:rPr lang="nl-BE" sz="2400" dirty="0" smtClean="0">
                <a:latin typeface="+mn-lt"/>
              </a:rPr>
              <a:t>2. Onderhandelingen lopen met DGD/BTC om alle beurzen meer gelijk te trekken.</a:t>
            </a:r>
          </a:p>
          <a:p>
            <a:r>
              <a:rPr lang="nl-BE" sz="2400" dirty="0" smtClean="0">
                <a:latin typeface="+mn-lt"/>
              </a:rPr>
              <a:t>Daardoor kunnen de beurskosten mogelijk verhogen </a:t>
            </a:r>
            <a:r>
              <a:rPr lang="nl-BE" sz="2400" dirty="0" err="1" smtClean="0">
                <a:latin typeface="+mn-lt"/>
              </a:rPr>
              <a:t>tov</a:t>
            </a:r>
            <a:r>
              <a:rPr lang="nl-BE" sz="2400" dirty="0" smtClean="0">
                <a:latin typeface="+mn-lt"/>
              </a:rPr>
              <a:t> uw voorziene budget.</a:t>
            </a:r>
            <a:endParaRPr lang="nl-BE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3850" y="1484313"/>
            <a:ext cx="8569325" cy="11525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Voorschot voor de partnerinstelling</a:t>
            </a:r>
            <a:endParaRPr kumimoji="0" lang="nl-NL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2844" y="2571744"/>
            <a:ext cx="8750331" cy="3448056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BE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Aanvraag: formulier </a:t>
            </a:r>
            <a:r>
              <a:rPr lang="nl-BE" sz="2800" kern="0" dirty="0" smtClean="0">
                <a:latin typeface="+mn-lt"/>
              </a:rPr>
              <a:t>op draaiboeksite</a:t>
            </a:r>
            <a:r>
              <a:rPr kumimoji="0" lang="nl-BE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(volgende dia’s)</a:t>
            </a:r>
            <a:endParaRPr kumimoji="0" lang="nl-BE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B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Verloopt via de FP</a:t>
            </a:r>
          </a:p>
          <a:p>
            <a:pPr marL="342900" marR="0" lvl="0" indent="-342900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nl-BE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BE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Het volledige bedrag (behalve de forfaitaire</a:t>
            </a:r>
            <a:r>
              <a:rPr kumimoji="0" lang="nl-BE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coördinatiekosten)</a:t>
            </a:r>
            <a:r>
              <a:rPr kumimoji="0" lang="nl-BE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dient achteraf gestaafd te worden met bewijsstukken om uw project te kunnen afsluiten</a:t>
            </a:r>
            <a:r>
              <a:rPr kumimoji="0" lang="nl-BE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 (</a:t>
            </a:r>
            <a:r>
              <a:rPr kumimoji="0" lang="nl-BE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staan tot dan</a:t>
            </a:r>
            <a:r>
              <a:rPr kumimoji="0" lang="nl-BE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SAP als obligo</a:t>
            </a:r>
            <a:r>
              <a:rPr kumimoji="0" lang="nl-BE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nl-BE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BE" sz="2400" kern="0" dirty="0" smtClean="0">
                <a:solidFill>
                  <a:srgbClr val="FF0000"/>
                </a:solidFill>
                <a:latin typeface="+mn-lt"/>
              </a:rPr>
              <a:t>Voor tweede storting moet 60% van eerste verantwoord zijn</a:t>
            </a:r>
            <a:endParaRPr lang="nl-BE" sz="2400" kern="0" dirty="0" smtClean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0820400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863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1913" y="1484783"/>
            <a:ext cx="6107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altLang="en-US" sz="2400" dirty="0" smtClean="0">
                <a:latin typeface="Arial" charset="0"/>
                <a:cs typeface="Arial" charset="0"/>
              </a:rPr>
              <a:t>Maak goede afspraken </a:t>
            </a:r>
            <a:r>
              <a:rPr lang="nl-BE" altLang="en-US" sz="2400" dirty="0">
                <a:latin typeface="Arial" charset="0"/>
                <a:cs typeface="Arial" charset="0"/>
              </a:rPr>
              <a:t>met </a:t>
            </a:r>
            <a:r>
              <a:rPr lang="nl-BE" altLang="en-US" sz="2400" dirty="0" smtClean="0">
                <a:latin typeface="Arial" charset="0"/>
                <a:cs typeface="Arial" charset="0"/>
              </a:rPr>
              <a:t>uw </a:t>
            </a:r>
            <a:r>
              <a:rPr lang="nl-BE" altLang="en-US" sz="2400" dirty="0" err="1" smtClean="0">
                <a:latin typeface="Arial" charset="0"/>
                <a:cs typeface="Arial" charset="0"/>
              </a:rPr>
              <a:t>zuidpartner</a:t>
            </a:r>
            <a:r>
              <a:rPr lang="nl-BE" altLang="en-US" sz="2400" dirty="0" smtClean="0">
                <a:latin typeface="Arial" charset="0"/>
                <a:cs typeface="Arial" charset="0"/>
              </a:rPr>
              <a:t>!</a:t>
            </a:r>
            <a:endParaRPr lang="en-US" sz="2400" dirty="0"/>
          </a:p>
        </p:txBody>
      </p:sp>
      <p:sp>
        <p:nvSpPr>
          <p:cNvPr id="3" name="Rechthoek 2"/>
          <p:cNvSpPr/>
          <p:nvPr/>
        </p:nvSpPr>
        <p:spPr>
          <a:xfrm>
            <a:off x="467544" y="2060848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eaLnBrk="1" hangingPunct="1">
              <a:buFontTx/>
              <a:buChar char="-"/>
              <a:defRPr/>
            </a:pPr>
            <a:r>
              <a:rPr lang="nl-NL" altLang="en-US" dirty="0" smtClean="0">
                <a:latin typeface="Arial" charset="0"/>
                <a:cs typeface="Arial" charset="0"/>
              </a:rPr>
              <a:t>Lokaal financieel beheer? </a:t>
            </a:r>
          </a:p>
          <a:p>
            <a:pPr algn="l" eaLnBrk="1" hangingPunct="1">
              <a:defRPr/>
            </a:pPr>
            <a:r>
              <a:rPr lang="nl-BE" altLang="en-US" dirty="0" smtClean="0">
                <a:latin typeface="Arial" charset="0"/>
                <a:cs typeface="Arial" charset="0"/>
              </a:rPr>
              <a:t>	* Voor </a:t>
            </a:r>
            <a:r>
              <a:rPr lang="nl-BE" altLang="en-US" dirty="0">
                <a:latin typeface="Arial" charset="0"/>
                <a:cs typeface="Arial" charset="0"/>
              </a:rPr>
              <a:t>elke uitgave moet er een correct </a:t>
            </a:r>
            <a:r>
              <a:rPr lang="nl-BE" altLang="en-US" dirty="0" smtClean="0">
                <a:latin typeface="Arial" charset="0"/>
                <a:cs typeface="Arial" charset="0"/>
              </a:rPr>
              <a:t>verantwoordingsstuk </a:t>
            </a:r>
            <a:r>
              <a:rPr lang="nl-BE" altLang="en-US" dirty="0">
                <a:latin typeface="Arial" charset="0"/>
                <a:cs typeface="Arial" charset="0"/>
              </a:rPr>
              <a:t>zijn</a:t>
            </a:r>
          </a:p>
          <a:p>
            <a:pPr algn="l" eaLnBrk="1" hangingPunct="1">
              <a:defRPr/>
            </a:pPr>
            <a:r>
              <a:rPr lang="nl-BE" altLang="en-US" dirty="0" smtClean="0">
                <a:latin typeface="Arial" charset="0"/>
                <a:cs typeface="Arial" charset="0"/>
              </a:rPr>
              <a:t>	* Duidelijk </a:t>
            </a:r>
            <a:r>
              <a:rPr lang="nl-BE" altLang="en-US" dirty="0">
                <a:latin typeface="Arial" charset="0"/>
                <a:cs typeface="Arial" charset="0"/>
              </a:rPr>
              <a:t>nummeren en klasseren</a:t>
            </a:r>
          </a:p>
          <a:p>
            <a:pPr algn="l" eaLnBrk="1" hangingPunct="1">
              <a:defRPr/>
            </a:pPr>
            <a:r>
              <a:rPr lang="nl-BE" altLang="en-US" dirty="0" smtClean="0">
                <a:latin typeface="Arial" charset="0"/>
                <a:cs typeface="Arial" charset="0"/>
              </a:rPr>
              <a:t>	* </a:t>
            </a:r>
            <a:r>
              <a:rPr lang="nl-BE" altLang="en-US" dirty="0" err="1" smtClean="0">
                <a:latin typeface="Arial" charset="0"/>
                <a:cs typeface="Arial" charset="0"/>
              </a:rPr>
              <a:t>Orginelen</a:t>
            </a:r>
            <a:r>
              <a:rPr lang="nl-BE" altLang="en-US" dirty="0" smtClean="0">
                <a:latin typeface="Arial" charset="0"/>
                <a:cs typeface="Arial" charset="0"/>
              </a:rPr>
              <a:t> </a:t>
            </a:r>
            <a:r>
              <a:rPr lang="nl-BE" altLang="en-US" dirty="0">
                <a:latin typeface="Arial" charset="0"/>
                <a:cs typeface="Arial" charset="0"/>
              </a:rPr>
              <a:t>worden bewaard door </a:t>
            </a:r>
            <a:r>
              <a:rPr lang="nl-BE" altLang="en-US" dirty="0" err="1">
                <a:latin typeface="Arial" charset="0"/>
                <a:cs typeface="Arial" charset="0"/>
              </a:rPr>
              <a:t>zuidpartner</a:t>
            </a:r>
            <a:r>
              <a:rPr lang="nl-BE" altLang="en-US" dirty="0">
                <a:latin typeface="Arial" charset="0"/>
                <a:cs typeface="Arial" charset="0"/>
              </a:rPr>
              <a:t>, </a:t>
            </a:r>
            <a:r>
              <a:rPr lang="nl-BE" altLang="en-US" dirty="0" smtClean="0">
                <a:latin typeface="Arial" charset="0"/>
                <a:cs typeface="Arial" charset="0"/>
              </a:rPr>
              <a:t>scans </a:t>
            </a:r>
            <a:r>
              <a:rPr lang="nl-BE" altLang="en-US" dirty="0">
                <a:latin typeface="Arial" charset="0"/>
                <a:cs typeface="Arial" charset="0"/>
              </a:rPr>
              <a:t>worden </a:t>
            </a:r>
            <a:r>
              <a:rPr lang="nl-BE" altLang="en-US" dirty="0" smtClean="0">
                <a:latin typeface="Arial" charset="0"/>
                <a:cs typeface="Arial" charset="0"/>
              </a:rPr>
              <a:t>verstuurd 	   naar </a:t>
            </a:r>
            <a:r>
              <a:rPr lang="nl-BE" altLang="en-US" dirty="0" err="1" smtClean="0">
                <a:latin typeface="Arial" charset="0"/>
                <a:cs typeface="Arial" charset="0"/>
              </a:rPr>
              <a:t>Noordpartner</a:t>
            </a:r>
            <a:r>
              <a:rPr lang="nl-BE" altLang="en-US" dirty="0" smtClean="0">
                <a:latin typeface="Arial" charset="0"/>
                <a:cs typeface="Arial" charset="0"/>
              </a:rPr>
              <a:t>. Naast de facturen dienen ook de lokale </a:t>
            </a:r>
            <a:br>
              <a:rPr lang="nl-BE" altLang="en-US" dirty="0" smtClean="0">
                <a:latin typeface="Arial" charset="0"/>
                <a:cs typeface="Arial" charset="0"/>
              </a:rPr>
            </a:br>
            <a:r>
              <a:rPr lang="nl-BE" altLang="en-US" dirty="0" smtClean="0">
                <a:latin typeface="Arial" charset="0"/>
                <a:cs typeface="Arial" charset="0"/>
              </a:rPr>
              <a:t>	   bankafschriften bewaard te worden.</a:t>
            </a:r>
          </a:p>
          <a:p>
            <a:pPr algn="l" eaLnBrk="1" hangingPunct="1">
              <a:defRPr/>
            </a:pPr>
            <a:r>
              <a:rPr lang="nl-NL" altLang="en-US" dirty="0">
                <a:latin typeface="Arial" charset="0"/>
                <a:cs typeface="Arial" charset="0"/>
              </a:rPr>
              <a:t>	</a:t>
            </a:r>
            <a:endParaRPr lang="nl-NL" altLang="en-US" dirty="0" smtClean="0">
              <a:latin typeface="Arial" charset="0"/>
              <a:cs typeface="Arial" charset="0"/>
            </a:endParaRPr>
          </a:p>
          <a:p>
            <a:pPr marL="285750" indent="-285750" algn="l" eaLnBrk="1" hangingPunct="1">
              <a:buFontTx/>
              <a:buChar char="-"/>
              <a:defRPr/>
            </a:pPr>
            <a:r>
              <a:rPr lang="nl-NL" altLang="en-US" dirty="0" smtClean="0">
                <a:latin typeface="Arial" charset="0"/>
                <a:cs typeface="Arial" charset="0"/>
              </a:rPr>
              <a:t>Zuidpartner </a:t>
            </a:r>
            <a:r>
              <a:rPr lang="nl-NL" altLang="en-US" dirty="0">
                <a:latin typeface="Arial" charset="0"/>
                <a:cs typeface="Arial" charset="0"/>
              </a:rPr>
              <a:t>correct informeren over VLIR-UOS </a:t>
            </a:r>
            <a:r>
              <a:rPr lang="nl-NL" altLang="en-US" dirty="0" smtClean="0">
                <a:latin typeface="Arial" charset="0"/>
                <a:cs typeface="Arial" charset="0"/>
              </a:rPr>
              <a:t>richtlijnen</a:t>
            </a:r>
          </a:p>
          <a:p>
            <a:pPr marL="285750" indent="-285750" algn="l" eaLnBrk="1" hangingPunct="1">
              <a:buFontTx/>
              <a:buChar char="-"/>
              <a:defRPr/>
            </a:pPr>
            <a:endParaRPr lang="nl-NL" altLang="en-US" dirty="0" smtClean="0">
              <a:latin typeface="Arial" charset="0"/>
              <a:cs typeface="Arial" charset="0"/>
            </a:endParaRPr>
          </a:p>
          <a:p>
            <a:pPr marL="285750" indent="-285750" algn="l" eaLnBrk="1" hangingPunct="1">
              <a:buFontTx/>
              <a:buChar char="-"/>
              <a:defRPr/>
            </a:pPr>
            <a:r>
              <a:rPr lang="nl-NL" altLang="en-US" dirty="0" smtClean="0">
                <a:latin typeface="Arial" charset="0"/>
                <a:cs typeface="Arial" charset="0"/>
              </a:rPr>
              <a:t>Op </a:t>
            </a:r>
            <a:r>
              <a:rPr lang="nl-NL" altLang="en-US" dirty="0">
                <a:latin typeface="Arial" charset="0"/>
                <a:cs typeface="Arial" charset="0"/>
              </a:rPr>
              <a:t>voorhand duidelijke afspraken maken over transfers:</a:t>
            </a:r>
          </a:p>
          <a:p>
            <a:pPr lvl="1" algn="l" eaLnBrk="1" hangingPunct="1">
              <a:buFont typeface="Wingdings" panose="05000000000000000000" pitchFamily="2" charset="2"/>
              <a:buChar char="ü"/>
              <a:defRPr/>
            </a:pPr>
            <a:r>
              <a:rPr lang="nl-NL" altLang="en-US" dirty="0">
                <a:latin typeface="Arial" charset="0"/>
                <a:cs typeface="Arial" charset="0"/>
              </a:rPr>
              <a:t>Correct openen van een projectrekening</a:t>
            </a:r>
          </a:p>
          <a:p>
            <a:pPr lvl="1" algn="l" eaLnBrk="1" hangingPunct="1">
              <a:buFont typeface="Wingdings" panose="05000000000000000000" pitchFamily="2" charset="2"/>
              <a:buChar char="ü"/>
              <a:defRPr/>
            </a:pPr>
            <a:r>
              <a:rPr lang="nl-NL" altLang="en-US" dirty="0" smtClean="0">
                <a:latin typeface="Arial" charset="0"/>
                <a:cs typeface="Arial" charset="0"/>
              </a:rPr>
              <a:t>Timing </a:t>
            </a:r>
            <a:r>
              <a:rPr lang="nl-NL" altLang="en-US" dirty="0">
                <a:latin typeface="Arial" charset="0"/>
                <a:cs typeface="Arial" charset="0"/>
              </a:rPr>
              <a:t>en frequentie van </a:t>
            </a:r>
            <a:r>
              <a:rPr lang="nl-NL" altLang="en-US" dirty="0" smtClean="0">
                <a:latin typeface="Arial" charset="0"/>
                <a:cs typeface="Arial" charset="0"/>
              </a:rPr>
              <a:t>transfers, ontvangstbewijs nodig voor koers</a:t>
            </a:r>
            <a:endParaRPr lang="nl-NL" altLang="en-US" dirty="0">
              <a:latin typeface="Arial" charset="0"/>
              <a:cs typeface="Arial" charset="0"/>
            </a:endParaRPr>
          </a:p>
          <a:p>
            <a:pPr lvl="1" algn="l" eaLnBrk="1" hangingPunct="1">
              <a:buFont typeface="Wingdings" panose="05000000000000000000" pitchFamily="2" charset="2"/>
              <a:buChar char="ü"/>
              <a:defRPr/>
            </a:pPr>
            <a:r>
              <a:rPr lang="nl-NL" altLang="en-US" dirty="0">
                <a:latin typeface="Arial" charset="0"/>
                <a:cs typeface="Arial" charset="0"/>
              </a:rPr>
              <a:t>Cash call </a:t>
            </a:r>
            <a:endParaRPr lang="nl-NL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4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3850" y="1484313"/>
            <a:ext cx="8569325" cy="11525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Budgetoverdracht</a:t>
            </a:r>
            <a:endParaRPr kumimoji="0" lang="nl-NL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850" y="2636838"/>
            <a:ext cx="8569325" cy="33829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B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 de forfaitaire </a:t>
            </a:r>
            <a:r>
              <a:rPr kumimoji="0" lang="nl-B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supervision</a:t>
            </a:r>
            <a:r>
              <a:rPr kumimoji="0" lang="nl-BE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BE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allowances</a:t>
            </a:r>
            <a:r>
              <a:rPr kumimoji="0" lang="nl-BE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(vroeger </a:t>
            </a:r>
            <a:r>
              <a:rPr kumimoji="0" lang="nl-B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bench</a:t>
            </a:r>
            <a:r>
              <a:rPr kumimoji="0" lang="nl-B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fees</a:t>
            </a:r>
            <a:r>
              <a:rPr kumimoji="0" lang="nl-B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(kan</a:t>
            </a:r>
            <a:r>
              <a:rPr kumimoji="0" lang="nl-BE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gevraagd worden eens de student er is) </a:t>
            </a:r>
            <a:r>
              <a:rPr kumimoji="0" lang="nl-B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coördinatiekosten (pas wanneer VLIR-UOS het financieel jaarverslag goedgekeurd heeft !) door te storten:</a:t>
            </a:r>
            <a:r>
              <a:rPr kumimoji="0" lang="nl-BE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B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via formulier Apollo. Stuur dit</a:t>
            </a:r>
            <a:r>
              <a:rPr kumimoji="0" lang="nl-BE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naar uw FP, die moeten het goedkeuren en dan gaat het naar DFIN.</a:t>
            </a:r>
            <a:endParaRPr kumimoji="0" lang="nl-BE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nl-BE" sz="24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B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Vergeet deze bedragen ook niet in je</a:t>
            </a:r>
            <a:r>
              <a:rPr kumimoji="0" lang="nl-BE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financieel verslag, zelfs als je ze (nog) niet hebt overgeboekt !!</a:t>
            </a:r>
            <a:endParaRPr kumimoji="0" lang="nl-BE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00034" y="1844824"/>
            <a:ext cx="835824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latin typeface="Bell MT" pitchFamily="18" charset="0"/>
              </a:rPr>
              <a:t>Draaiboek </a:t>
            </a:r>
            <a:r>
              <a:rPr lang="nl-BE" sz="3200" dirty="0" smtClean="0">
                <a:latin typeface="Bell MT" pitchFamily="18" charset="0"/>
              </a:rPr>
              <a:t>en slide show vandaag op:</a:t>
            </a:r>
          </a:p>
          <a:p>
            <a:endParaRPr lang="nl-BE" sz="3200" dirty="0">
              <a:latin typeface="Bell MT" pitchFamily="18" charset="0"/>
            </a:endParaRPr>
          </a:p>
          <a:p>
            <a:r>
              <a:rPr lang="nl-BE" sz="2800" dirty="0">
                <a:solidFill>
                  <a:schemeClr val="accent2"/>
                </a:solidFill>
                <a:latin typeface="Bell MT" pitchFamily="18" charset="0"/>
                <a:hlinkClick r:id="rId2"/>
              </a:rPr>
              <a:t>http://</a:t>
            </a:r>
            <a:r>
              <a:rPr lang="nl-BE" sz="2800" dirty="0" smtClean="0">
                <a:solidFill>
                  <a:schemeClr val="accent2"/>
                </a:solidFill>
                <a:latin typeface="Bell MT" pitchFamily="18" charset="0"/>
                <a:hlinkClick r:id="rId2"/>
              </a:rPr>
              <a:t>www.ugent.be/nl/onderzoek/financiering/</a:t>
            </a:r>
            <a:endParaRPr lang="nl-BE" sz="2800" dirty="0" smtClean="0">
              <a:solidFill>
                <a:schemeClr val="accent2"/>
              </a:solidFill>
              <a:latin typeface="Bell MT" pitchFamily="18" charset="0"/>
            </a:endParaRPr>
          </a:p>
          <a:p>
            <a:r>
              <a:rPr lang="nl-BE" sz="2800" dirty="0" smtClean="0">
                <a:solidFill>
                  <a:srgbClr val="CC00CC"/>
                </a:solidFill>
                <a:latin typeface="Bell MT" pitchFamily="18" charset="0"/>
              </a:rPr>
              <a:t>ontwikkelingssamenwerking/draaiboek/draaiboek-ei.htm</a:t>
            </a:r>
          </a:p>
          <a:p>
            <a:r>
              <a:rPr lang="nl-BE" sz="3200" dirty="0" smtClean="0">
                <a:latin typeface="Bell MT" pitchFamily="18" charset="0"/>
              </a:rPr>
              <a:t>Bookmark </a:t>
            </a:r>
            <a:r>
              <a:rPr lang="nl-BE" sz="3200" dirty="0" smtClean="0">
                <a:latin typeface="Bell MT" pitchFamily="18" charset="0"/>
              </a:rPr>
              <a:t>deze site, bevat veel nuttige info! Geef me ook feedback om de site nog beter en vollediger te maken</a:t>
            </a:r>
          </a:p>
          <a:p>
            <a:endParaRPr lang="nl-BE" sz="3200" dirty="0"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Rechte verbindingslijn met pijl 3"/>
          <p:cNvCxnSpPr/>
          <p:nvPr/>
        </p:nvCxnSpPr>
        <p:spPr bwMode="auto">
          <a:xfrm rot="10800000">
            <a:off x="2643174" y="6072206"/>
            <a:ext cx="714380" cy="1588"/>
          </a:xfrm>
          <a:prstGeom prst="straightConnector1">
            <a:avLst/>
          </a:prstGeom>
          <a:solidFill>
            <a:srgbClr val="99CC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hthoek 2"/>
          <p:cNvSpPr/>
          <p:nvPr/>
        </p:nvSpPr>
        <p:spPr bwMode="auto">
          <a:xfrm>
            <a:off x="0" y="1571612"/>
            <a:ext cx="2071670" cy="52863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4" name="Rechthoek 3"/>
          <p:cNvSpPr/>
          <p:nvPr/>
        </p:nvSpPr>
        <p:spPr bwMode="auto">
          <a:xfrm>
            <a:off x="7858148" y="1571612"/>
            <a:ext cx="1857388" cy="52863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195736" y="5500702"/>
            <a:ext cx="5718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Overdracht </a:t>
            </a:r>
            <a:r>
              <a:rPr lang="nl-BE" sz="1600" dirty="0" err="1" smtClean="0"/>
              <a:t>supervision</a:t>
            </a:r>
            <a:r>
              <a:rPr lang="nl-BE" sz="1600" dirty="0" smtClean="0"/>
              <a:t> </a:t>
            </a:r>
            <a:r>
              <a:rPr lang="nl-BE" sz="1600" dirty="0" err="1" smtClean="0"/>
              <a:t>allowance</a:t>
            </a:r>
            <a:r>
              <a:rPr lang="nl-BE" sz="1600" dirty="0" smtClean="0"/>
              <a:t> </a:t>
            </a:r>
            <a:r>
              <a:rPr lang="nl-BE" sz="1600" dirty="0" smtClean="0"/>
              <a:t>PhD student x aan 500 </a:t>
            </a:r>
            <a:r>
              <a:rPr lang="nl-BE" sz="1600" dirty="0" smtClean="0"/>
              <a:t>euro per aantal dagen België/dagen maand </a:t>
            </a:r>
          </a:p>
          <a:p>
            <a:r>
              <a:rPr lang="nl-BE" sz="1600" dirty="0" smtClean="0"/>
              <a:t>Voor periode </a:t>
            </a:r>
            <a:r>
              <a:rPr lang="nl-BE" sz="1600" dirty="0" smtClean="0"/>
              <a:t>xx-xx</a:t>
            </a:r>
            <a:endParaRPr lang="nl-B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42910" y="1571612"/>
            <a:ext cx="79296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+mn-lt"/>
              </a:rPr>
              <a:t>Nieuw </a:t>
            </a:r>
          </a:p>
          <a:p>
            <a:endParaRPr lang="nl-NL" sz="2400" dirty="0" smtClean="0">
              <a:latin typeface="+mn-lt"/>
            </a:endParaRPr>
          </a:p>
          <a:p>
            <a:r>
              <a:rPr lang="nl-NL" sz="2400" dirty="0" smtClean="0">
                <a:latin typeface="+mn-lt"/>
              </a:rPr>
              <a:t>PhD studenten “</a:t>
            </a:r>
            <a:r>
              <a:rPr lang="nl-NL" sz="2400" dirty="0" err="1" smtClean="0">
                <a:latin typeface="+mn-lt"/>
              </a:rPr>
              <a:t>guidelines</a:t>
            </a:r>
            <a:r>
              <a:rPr lang="nl-NL" sz="2400" dirty="0" smtClean="0">
                <a:latin typeface="+mn-lt"/>
              </a:rPr>
              <a:t>” vanaf 1/1/2012 : </a:t>
            </a:r>
          </a:p>
          <a:p>
            <a:r>
              <a:rPr lang="nl-NL" sz="2400" dirty="0" smtClean="0">
                <a:latin typeface="+mn-lt"/>
              </a:rPr>
              <a:t>de vakgroep heeft bij verblijf van een PhD student bovenop de 500 euro “</a:t>
            </a:r>
            <a:r>
              <a:rPr lang="nl-NL" sz="2400" dirty="0" err="1" smtClean="0">
                <a:latin typeface="+mn-lt"/>
              </a:rPr>
              <a:t>supervision</a:t>
            </a:r>
            <a:r>
              <a:rPr lang="nl-NL" sz="2400" dirty="0" smtClean="0">
                <a:latin typeface="+mn-lt"/>
              </a:rPr>
              <a:t> </a:t>
            </a:r>
            <a:r>
              <a:rPr lang="nl-NL" sz="2400" dirty="0" err="1" smtClean="0">
                <a:latin typeface="+mn-lt"/>
              </a:rPr>
              <a:t>allowance</a:t>
            </a:r>
            <a:r>
              <a:rPr lang="nl-NL" sz="2400" dirty="0" smtClean="0">
                <a:latin typeface="+mn-lt"/>
              </a:rPr>
              <a:t>”(vroeger </a:t>
            </a:r>
            <a:r>
              <a:rPr lang="nl-NL" sz="2400" dirty="0" err="1" smtClean="0">
                <a:latin typeface="+mn-lt"/>
              </a:rPr>
              <a:t>benchfee</a:t>
            </a:r>
            <a:r>
              <a:rPr lang="nl-NL" sz="2400" dirty="0" smtClean="0">
                <a:latin typeface="+mn-lt"/>
              </a:rPr>
              <a:t>) ook recht op een “research </a:t>
            </a:r>
            <a:r>
              <a:rPr lang="nl-NL" sz="2400" dirty="0" err="1" smtClean="0">
                <a:latin typeface="+mn-lt"/>
              </a:rPr>
              <a:t>allowance</a:t>
            </a:r>
            <a:r>
              <a:rPr lang="nl-NL" sz="2400" dirty="0" smtClean="0">
                <a:latin typeface="+mn-lt"/>
              </a:rPr>
              <a:t>” van max 500 euro per maand, dit kan je gebruiken om kosten gerelateerd aan het onderzoek, bv chemicaliën, software, … te betalen. Dit bedrag is geen forfai</a:t>
            </a:r>
            <a:r>
              <a:rPr lang="nl-NL" sz="2400" dirty="0" smtClean="0">
                <a:latin typeface="+mn-lt"/>
              </a:rPr>
              <a:t>t maar dien je te staven met bewijsstukken uit de periode dat student in België is.</a:t>
            </a:r>
            <a:r>
              <a:rPr lang="nl-NL" sz="2400" dirty="0" smtClean="0">
                <a:latin typeface="+mn-lt"/>
              </a:rPr>
              <a:t> </a:t>
            </a:r>
            <a:endParaRPr lang="nl-NL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39552" y="1556792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altLang="en-US" sz="2400" dirty="0">
                <a:latin typeface="Arial" charset="0"/>
                <a:cs typeface="Arial" charset="0"/>
              </a:rPr>
              <a:t>Activiteitenverslag (AAR) en financieel rapport (AFR) </a:t>
            </a:r>
            <a:r>
              <a:rPr lang="nl-BE" altLang="en-US" sz="2400" dirty="0" smtClean="0">
                <a:latin typeface="Arial" charset="0"/>
                <a:cs typeface="Arial" charset="0"/>
              </a:rPr>
              <a:t>:</a:t>
            </a:r>
            <a:endParaRPr lang="nl-BE" altLang="en-US" sz="2400" dirty="0">
              <a:latin typeface="Arial" charset="0"/>
              <a:cs typeface="Arial" charset="0"/>
            </a:endParaRPr>
          </a:p>
          <a:p>
            <a:r>
              <a:rPr lang="nl-BE" altLang="en-US" sz="2400" dirty="0" smtClean="0">
                <a:latin typeface="Arial" charset="0"/>
                <a:cs typeface="Arial" charset="0"/>
              </a:rPr>
              <a:t>Jaarlijks en volgens </a:t>
            </a:r>
            <a:r>
              <a:rPr lang="nl-BE" altLang="en-US" sz="2400" dirty="0">
                <a:latin typeface="Arial" charset="0"/>
                <a:cs typeface="Arial" charset="0"/>
              </a:rPr>
              <a:t>VLIR-UOS formaten</a:t>
            </a:r>
          </a:p>
          <a:p>
            <a:r>
              <a:rPr lang="nl-BE" altLang="en-US" sz="2400" dirty="0" smtClean="0">
                <a:latin typeface="Arial" charset="0"/>
                <a:cs typeface="Arial" charset="0"/>
              </a:rPr>
              <a:t>Voor </a:t>
            </a:r>
            <a:r>
              <a:rPr lang="nl-BE" altLang="en-US" sz="2400" dirty="0">
                <a:latin typeface="Arial" charset="0"/>
                <a:cs typeface="Arial" charset="0"/>
              </a:rPr>
              <a:t>projecten </a:t>
            </a:r>
            <a:r>
              <a:rPr lang="nl-BE" altLang="en-US" sz="2400" dirty="0" smtClean="0">
                <a:latin typeface="Arial" charset="0"/>
                <a:cs typeface="Arial" charset="0"/>
              </a:rPr>
              <a:t>gestart 01/10/14-31/12/14: </a:t>
            </a:r>
            <a:r>
              <a:rPr lang="nl-BE" alt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28/02/16</a:t>
            </a:r>
            <a:endParaRPr lang="nl-BE" altLang="en-US" sz="24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r>
              <a:rPr lang="nl-BE" altLang="en-US" sz="2400" dirty="0" smtClean="0">
                <a:latin typeface="Arial" charset="0"/>
                <a:cs typeface="Arial" charset="0"/>
              </a:rPr>
              <a:t>Elektronisch VIA FP/FC!!</a:t>
            </a:r>
          </a:p>
          <a:p>
            <a:r>
              <a:rPr lang="nl-BE" altLang="en-US" dirty="0">
                <a:latin typeface="Arial" charset="0"/>
                <a:cs typeface="Arial" charset="0"/>
              </a:rPr>
              <a:t> zie </a:t>
            </a:r>
            <a:r>
              <a:rPr lang="nl-BE" altLang="en-US" dirty="0">
                <a:latin typeface="Arial" charset="0"/>
                <a:cs typeface="Arial" charset="0"/>
                <a:hlinkClick r:id="rId2"/>
              </a:rPr>
              <a:t>http://www.vliruos.be/nl/lopende-projecten/richtlijnen-en-formaten/richtlijnen-en-formaten-zi</a:t>
            </a:r>
            <a:r>
              <a:rPr lang="nl-BE" altLang="en-US" dirty="0" smtClean="0">
                <a:latin typeface="Arial" charset="0"/>
                <a:cs typeface="Arial" charset="0"/>
                <a:hlinkClick r:id="rId2"/>
              </a:rPr>
              <a:t>/</a:t>
            </a:r>
            <a:endParaRPr lang="nl-BE" altLang="en-US" dirty="0" smtClean="0">
              <a:latin typeface="Arial" charset="0"/>
              <a:cs typeface="Arial" charset="0"/>
            </a:endParaRPr>
          </a:p>
          <a:p>
            <a:endParaRPr lang="nl-BE" altLang="en-US" dirty="0">
              <a:latin typeface="Arial" charset="0"/>
              <a:cs typeface="Arial" charset="0"/>
            </a:endParaRPr>
          </a:p>
          <a:p>
            <a:pPr algn="l"/>
            <a:r>
              <a:rPr lang="nl-BE" altLang="en-US" dirty="0">
                <a:latin typeface="Arial" charset="0"/>
                <a:cs typeface="Arial" charset="0"/>
              </a:rPr>
              <a:t>Formaat in </a:t>
            </a:r>
            <a:r>
              <a:rPr lang="nl-BE" altLang="en-US" dirty="0" smtClean="0">
                <a:latin typeface="Arial" charset="0"/>
                <a:cs typeface="Arial" charset="0"/>
              </a:rPr>
              <a:t>Excel </a:t>
            </a:r>
            <a:r>
              <a:rPr lang="nl-BE" altLang="en-US" dirty="0">
                <a:latin typeface="Arial" charset="0"/>
                <a:cs typeface="Arial" charset="0"/>
              </a:rPr>
              <a:t>aangeleverd door </a:t>
            </a:r>
            <a:r>
              <a:rPr lang="nl-BE" altLang="en-US" dirty="0" smtClean="0">
                <a:latin typeface="Arial" charset="0"/>
                <a:cs typeface="Arial" charset="0"/>
              </a:rPr>
              <a:t>VLIR-UOS, verschillende tabbladen:</a:t>
            </a:r>
          </a:p>
          <a:p>
            <a:pPr algn="l"/>
            <a:r>
              <a:rPr lang="nl-BE" altLang="en-US" dirty="0" smtClean="0">
                <a:latin typeface="Arial" charset="0"/>
                <a:cs typeface="Arial" charset="0"/>
              </a:rPr>
              <a:t>Model </a:t>
            </a:r>
            <a:r>
              <a:rPr lang="nl-BE" altLang="en-US" dirty="0">
                <a:latin typeface="Arial" charset="0"/>
                <a:cs typeface="Arial" charset="0"/>
              </a:rPr>
              <a:t>IA: basisgegevens</a:t>
            </a:r>
          </a:p>
          <a:p>
            <a:pPr algn="l"/>
            <a:r>
              <a:rPr lang="nl-BE" altLang="en-US" dirty="0">
                <a:latin typeface="Arial" charset="0"/>
                <a:cs typeface="Arial" charset="0"/>
              </a:rPr>
              <a:t>Model IB: goedgekeurd budget per budgetlijn (eventueel na goedkeuring budgetoverdracht) en de uitgaven in België en in het partnerland per budgetlijn</a:t>
            </a:r>
          </a:p>
          <a:p>
            <a:pPr algn="l"/>
            <a:r>
              <a:rPr lang="nl-BE" altLang="en-US" dirty="0">
                <a:latin typeface="Arial" charset="0"/>
                <a:cs typeface="Arial" charset="0"/>
              </a:rPr>
              <a:t>Model IC: detail van de uitgaven, per budgetlijn </a:t>
            </a:r>
            <a:r>
              <a:rPr lang="nl-BE" altLang="en-US" dirty="0" smtClean="0">
                <a:latin typeface="Arial" charset="0"/>
                <a:cs typeface="Arial" charset="0"/>
              </a:rPr>
              <a:t> van de </a:t>
            </a:r>
            <a:r>
              <a:rPr lang="nl-BE" altLang="en-US" dirty="0">
                <a:latin typeface="Arial" charset="0"/>
                <a:cs typeface="Arial" charset="0"/>
              </a:rPr>
              <a:t>Belgische rekening</a:t>
            </a:r>
          </a:p>
          <a:p>
            <a:pPr algn="l"/>
            <a:r>
              <a:rPr lang="nl-BE" altLang="en-US" dirty="0">
                <a:latin typeface="Arial" charset="0"/>
                <a:cs typeface="Arial" charset="0"/>
              </a:rPr>
              <a:t>Model ID: detail van de uitgaven, per budgetlijn </a:t>
            </a:r>
            <a:r>
              <a:rPr lang="nl-BE" altLang="en-US" dirty="0" smtClean="0">
                <a:latin typeface="Arial" charset="0"/>
                <a:cs typeface="Arial" charset="0"/>
              </a:rPr>
              <a:t> van de </a:t>
            </a:r>
            <a:r>
              <a:rPr lang="nl-BE" altLang="en-US" dirty="0">
                <a:latin typeface="Arial" charset="0"/>
                <a:cs typeface="Arial" charset="0"/>
              </a:rPr>
              <a:t>lokale rekening</a:t>
            </a:r>
          </a:p>
          <a:p>
            <a:pPr algn="l"/>
            <a:r>
              <a:rPr lang="nl-BE" altLang="en-US" dirty="0">
                <a:latin typeface="Arial" charset="0"/>
                <a:cs typeface="Arial" charset="0"/>
              </a:rPr>
              <a:t>Model IIB: overzicht van de verrichtingen van op de lokale projectbankrekening(en) en/of kasboek (of kopie bankrekeninguittreksels) </a:t>
            </a:r>
          </a:p>
          <a:p>
            <a:pPr algn="l"/>
            <a:endParaRPr lang="nl-BE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7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106680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8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556792"/>
            <a:ext cx="908685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106680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8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106680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32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1556792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BE" sz="2400" dirty="0" smtClean="0">
                <a:latin typeface="+mn-lt"/>
              </a:rPr>
              <a:t>Controle door VLIR-UOS:</a:t>
            </a:r>
          </a:p>
          <a:p>
            <a:pPr>
              <a:defRPr/>
            </a:pPr>
            <a:endParaRPr lang="nl-BE" sz="2400" dirty="0">
              <a:latin typeface="+mn-lt"/>
            </a:endParaRPr>
          </a:p>
          <a:p>
            <a:pPr algn="l">
              <a:defRPr/>
            </a:pPr>
            <a:r>
              <a:rPr lang="nl-BE" sz="2400" dirty="0" smtClean="0">
                <a:latin typeface="+mn-lt"/>
              </a:rPr>
              <a:t>Een </a:t>
            </a:r>
            <a:r>
              <a:rPr lang="nl-BE" sz="2400" dirty="0">
                <a:latin typeface="+mn-lt"/>
              </a:rPr>
              <a:t>controleverslag in de vorm van een checklist en bemerkingen in de AFR + eventueel vraag om te herwerken + vraag een aantal stukken te </a:t>
            </a:r>
            <a:r>
              <a:rPr lang="nl-BE" sz="2400" dirty="0" smtClean="0">
                <a:latin typeface="+mn-lt"/>
              </a:rPr>
              <a:t>bezorgen</a:t>
            </a:r>
          </a:p>
          <a:p>
            <a:pPr algn="l">
              <a:defRPr/>
            </a:pPr>
            <a:endParaRPr lang="nl-BE" sz="2400" dirty="0">
              <a:latin typeface="+mn-lt"/>
            </a:endParaRPr>
          </a:p>
          <a:p>
            <a:pPr algn="l">
              <a:defRPr/>
            </a:pPr>
            <a:r>
              <a:rPr lang="nl-BE" sz="2400" dirty="0">
                <a:latin typeface="+mn-lt"/>
              </a:rPr>
              <a:t>1 recht op antwoord (aangepaste gecorrigeerde AFR en AAR</a:t>
            </a:r>
            <a:r>
              <a:rPr lang="nl-BE" sz="2400" dirty="0" smtClean="0">
                <a:latin typeface="+mn-lt"/>
              </a:rPr>
              <a:t>) binnen </a:t>
            </a:r>
            <a:r>
              <a:rPr lang="nl-BE" sz="2400" dirty="0">
                <a:latin typeface="+mn-lt"/>
              </a:rPr>
              <a:t>redelijke termijn (min. 1 - max. 2 maanden</a:t>
            </a:r>
            <a:r>
              <a:rPr lang="nl-BE" sz="2400" dirty="0" smtClean="0">
                <a:latin typeface="+mn-lt"/>
              </a:rPr>
              <a:t>)</a:t>
            </a:r>
          </a:p>
          <a:p>
            <a:pPr algn="l">
              <a:defRPr/>
            </a:pPr>
            <a:endParaRPr lang="nl-BE" sz="2400" dirty="0">
              <a:latin typeface="+mn-lt"/>
            </a:endParaRPr>
          </a:p>
          <a:p>
            <a:pPr algn="l">
              <a:defRPr/>
            </a:pPr>
            <a:r>
              <a:rPr lang="nl-BE" sz="2400" dirty="0" smtClean="0">
                <a:latin typeface="+mn-lt"/>
              </a:rPr>
              <a:t>Afronden verslag, tekenen finale versie</a:t>
            </a:r>
            <a:endParaRPr lang="nl-BE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787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71538" y="1571612"/>
            <a:ext cx="73589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400" dirty="0" smtClean="0">
              <a:latin typeface="+mn-lt"/>
            </a:endParaRPr>
          </a:p>
          <a:p>
            <a:r>
              <a:rPr lang="nl-BE" sz="3200" dirty="0" smtClean="0">
                <a:latin typeface="+mn-lt"/>
              </a:rPr>
              <a:t>Voor alle vragen </a:t>
            </a:r>
            <a:endParaRPr lang="nl-BE" sz="3200" dirty="0" smtClean="0">
              <a:latin typeface="+mn-lt"/>
            </a:endParaRPr>
          </a:p>
          <a:p>
            <a:r>
              <a:rPr lang="nl-BE" sz="3200" dirty="0" smtClean="0">
                <a:latin typeface="+mn-lt"/>
              </a:rPr>
              <a:t>(</a:t>
            </a:r>
            <a:r>
              <a:rPr lang="nl-BE" sz="3200" dirty="0" smtClean="0">
                <a:latin typeface="+mn-lt"/>
              </a:rPr>
              <a:t>en feedback op het draaiboek) </a:t>
            </a:r>
            <a:endParaRPr lang="nl-BE" sz="3200" dirty="0" smtClean="0">
              <a:latin typeface="+mn-lt"/>
            </a:endParaRPr>
          </a:p>
          <a:p>
            <a:r>
              <a:rPr lang="nl-BE" sz="3200" dirty="0" smtClean="0">
                <a:latin typeface="+mn-lt"/>
              </a:rPr>
              <a:t>kan </a:t>
            </a:r>
            <a:r>
              <a:rPr lang="nl-BE" sz="3200" dirty="0" smtClean="0">
                <a:latin typeface="+mn-lt"/>
              </a:rPr>
              <a:t>je steeds bij mij of je FP terecht! </a:t>
            </a:r>
            <a:endParaRPr lang="nl-BE" sz="3200" dirty="0" smtClean="0">
              <a:latin typeface="+mn-lt"/>
            </a:endParaRPr>
          </a:p>
          <a:p>
            <a:endParaRPr lang="nl-BE" sz="3200" dirty="0">
              <a:latin typeface="+mn-lt"/>
            </a:endParaRPr>
          </a:p>
          <a:p>
            <a:r>
              <a:rPr lang="nl-BE" sz="3200" smtClean="0">
                <a:latin typeface="+mn-lt"/>
              </a:rPr>
              <a:t>Liever </a:t>
            </a:r>
            <a:r>
              <a:rPr lang="nl-BE" sz="3200" dirty="0" smtClean="0">
                <a:latin typeface="+mn-lt"/>
              </a:rPr>
              <a:t>een telefoontje teveel dan een </a:t>
            </a:r>
            <a:r>
              <a:rPr lang="nl-BE" sz="3200" smtClean="0">
                <a:latin typeface="+mn-lt"/>
              </a:rPr>
              <a:t>probleem </a:t>
            </a:r>
            <a:r>
              <a:rPr lang="nl-BE" sz="3200" smtClean="0">
                <a:latin typeface="+mn-lt"/>
              </a:rPr>
              <a:t>achteraf ;-)</a:t>
            </a:r>
            <a:endParaRPr lang="nl-BE" sz="3200" dirty="0" smtClean="0">
              <a:latin typeface="+mn-lt"/>
            </a:endParaRPr>
          </a:p>
          <a:p>
            <a:endParaRPr lang="nl-BE" sz="2400" dirty="0" smtClean="0">
              <a:latin typeface="+mn-lt"/>
            </a:endParaRPr>
          </a:p>
          <a:p>
            <a:endParaRPr lang="nl-BE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95250"/>
            <a:ext cx="106680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0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106680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51520" y="1268760"/>
            <a:ext cx="1028330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http://www.vliruos.be/nl/lopende-projecten/richtlijnen-en-formaten/infosessies-rond-projectrapportering/</a:t>
            </a:r>
          </a:p>
        </p:txBody>
      </p:sp>
    </p:spTree>
    <p:extLst>
      <p:ext uri="{BB962C8B-B14F-4D97-AF65-F5344CB8AC3E}">
        <p14:creationId xmlns:p14="http://schemas.microsoft.com/office/powerpoint/2010/main" val="1318786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524" y="1556792"/>
            <a:ext cx="106680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6694" y="1340768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err="1" smtClean="0"/>
              <a:t>Zeker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eens</a:t>
            </a:r>
            <a:r>
              <a:rPr lang="en-US" dirty="0" smtClean="0"/>
              <a:t> </a:t>
            </a:r>
            <a:r>
              <a:rPr lang="en-US" dirty="0" err="1" smtClean="0"/>
              <a:t>kijken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://www.vliruos.be/en/project-funding/page/presentaties-teameigen-initiatieven-en-zuidinitiatieven-2013_4852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je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de VLIR-UOS </a:t>
            </a:r>
            <a:r>
              <a:rPr lang="en-US" dirty="0" err="1" smtClean="0"/>
              <a:t>infodag</a:t>
            </a:r>
            <a:r>
              <a:rPr lang="en-US" dirty="0" smtClean="0"/>
              <a:t> </a:t>
            </a:r>
            <a:r>
              <a:rPr lang="en-US" dirty="0" err="1" smtClean="0"/>
              <a:t>ging</a:t>
            </a:r>
            <a:r>
              <a:rPr lang="en-US" dirty="0" smtClean="0"/>
              <a:t>, </a:t>
            </a:r>
            <a:r>
              <a:rPr lang="en-US" dirty="0" err="1" smtClean="0"/>
              <a:t>oa</a:t>
            </a:r>
            <a:r>
              <a:rPr lang="en-US" dirty="0" smtClean="0"/>
              <a:t> </a:t>
            </a:r>
            <a:r>
              <a:rPr lang="en-US" dirty="0" err="1" smtClean="0"/>
              <a:t>goed</a:t>
            </a:r>
            <a:r>
              <a:rPr lang="en-US" dirty="0" smtClean="0"/>
              <a:t> </a:t>
            </a:r>
            <a:r>
              <a:rPr lang="en-US" dirty="0" err="1" smtClean="0"/>
              <a:t>voorbeeld</a:t>
            </a:r>
            <a:r>
              <a:rPr lang="en-US" dirty="0" smtClean="0"/>
              <a:t> </a:t>
            </a:r>
            <a:r>
              <a:rPr lang="en-US" dirty="0" err="1" smtClean="0"/>
              <a:t>verslag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1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51520" y="1700808"/>
            <a:ext cx="87849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latin typeface="+mn-lt"/>
              </a:rPr>
              <a:t>Het VLIR-UOS contract krijgt van DOZA een intern projectnummer (13Vxxxxx) en wordt </a:t>
            </a:r>
            <a:r>
              <a:rPr lang="nl-BE" sz="2400" dirty="0" err="1" smtClean="0">
                <a:latin typeface="+mn-lt"/>
              </a:rPr>
              <a:t>gelinkt</a:t>
            </a:r>
            <a:r>
              <a:rPr lang="nl-BE" sz="2400" dirty="0" smtClean="0">
                <a:latin typeface="+mn-lt"/>
              </a:rPr>
              <a:t> aan een </a:t>
            </a:r>
            <a:r>
              <a:rPr lang="nl-BE" sz="2400" dirty="0" err="1" smtClean="0">
                <a:latin typeface="+mn-lt"/>
              </a:rPr>
              <a:t>WBS-element</a:t>
            </a:r>
            <a:r>
              <a:rPr lang="nl-BE" sz="2400" dirty="0" smtClean="0">
                <a:latin typeface="+mn-lt"/>
              </a:rPr>
              <a:t> (B/</a:t>
            </a:r>
            <a:r>
              <a:rPr lang="nl-BE" sz="2400" dirty="0" err="1" smtClean="0">
                <a:latin typeface="+mn-lt"/>
              </a:rPr>
              <a:t>xxxxx</a:t>
            </a:r>
            <a:r>
              <a:rPr lang="nl-BE" sz="2400" dirty="0" smtClean="0">
                <a:latin typeface="+mn-lt"/>
              </a:rPr>
              <a:t>/01, fonds IV2). </a:t>
            </a:r>
          </a:p>
          <a:p>
            <a:pPr marL="514350" indent="-514350"/>
            <a:endParaRPr lang="nl-BE" sz="2400" dirty="0">
              <a:latin typeface="+mn-lt"/>
            </a:endParaRPr>
          </a:p>
          <a:p>
            <a:pPr marL="514350" indent="-514350"/>
            <a:r>
              <a:rPr lang="nl-BE" sz="2400" dirty="0" smtClean="0">
                <a:latin typeface="+mn-lt"/>
              </a:rPr>
              <a:t>Uw project wordt </a:t>
            </a:r>
            <a:r>
              <a:rPr lang="nl-BE" sz="2400" dirty="0" err="1" smtClean="0">
                <a:latin typeface="+mn-lt"/>
              </a:rPr>
              <a:t>geprefinancierd</a:t>
            </a:r>
            <a:r>
              <a:rPr lang="nl-BE" sz="2400" dirty="0" smtClean="0">
                <a:latin typeface="+mn-lt"/>
              </a:rPr>
              <a:t> door UGent, stortingen naar partner kunnen wel enkel na dat er effectief geld van VLIR-UOS binnen is (</a:t>
            </a:r>
            <a:r>
              <a:rPr lang="nl-BE" sz="2400" dirty="0" err="1" smtClean="0">
                <a:latin typeface="+mn-lt"/>
              </a:rPr>
              <a:t>dwz</a:t>
            </a:r>
            <a:r>
              <a:rPr lang="nl-BE" sz="2400" dirty="0" smtClean="0">
                <a:latin typeface="+mn-lt"/>
              </a:rPr>
              <a:t> als contract volledig ondertekend is, NIEUW enkel tripartite vanaf 2013) </a:t>
            </a:r>
          </a:p>
          <a:p>
            <a:pPr marL="514350" indent="-514350"/>
            <a:endParaRPr lang="nl-BE" sz="2400" dirty="0">
              <a:latin typeface="+mn-lt"/>
            </a:endParaRPr>
          </a:p>
          <a:p>
            <a:pPr marL="514350" indent="-514350"/>
            <a:r>
              <a:rPr lang="nl-BE" sz="2400" dirty="0" smtClean="0">
                <a:latin typeface="+mn-lt"/>
              </a:rPr>
              <a:t>De vorderingen aan VLIR-UOS gebeuren centraal door de </a:t>
            </a:r>
            <a:r>
              <a:rPr lang="nl-BE" sz="2400" dirty="0" smtClean="0">
                <a:latin typeface="+mn-lt"/>
              </a:rPr>
              <a:t>DOZA Financieel </a:t>
            </a:r>
            <a:r>
              <a:rPr lang="nl-BE" sz="2400" dirty="0" smtClean="0">
                <a:latin typeface="+mn-lt"/>
              </a:rPr>
              <a:t>Projectbeheerder (FP), alsook de eindafrekening.  </a:t>
            </a:r>
          </a:p>
          <a:p>
            <a:endParaRPr lang="nl-BE" sz="2400" dirty="0">
              <a:latin typeface="+mn-lt"/>
            </a:endParaRPr>
          </a:p>
          <a:p>
            <a:endParaRPr lang="nl-BE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9431"/>
            <a:ext cx="8579296" cy="1039329"/>
          </a:xfrm>
        </p:spPr>
        <p:txBody>
          <a:bodyPr/>
          <a:lstStyle/>
          <a:p>
            <a:r>
              <a:rPr lang="nl-NL" dirty="0" smtClean="0"/>
              <a:t>Intermezzo: Standaard FinPro proces rollen</a:t>
            </a:r>
            <a:endParaRPr lang="nl-B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601914"/>
              </p:ext>
            </p:extLst>
          </p:nvPr>
        </p:nvGraphicFramePr>
        <p:xfrm>
          <a:off x="468313" y="1295400"/>
          <a:ext cx="8118475" cy="4899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Footer Placeholder 16"/>
          <p:cNvSpPr>
            <a:spLocks noGrp="1"/>
          </p:cNvSpPr>
          <p:nvPr>
            <p:ph type="ftr" sz="quarter" idx="4294967295"/>
          </p:nvPr>
        </p:nvSpPr>
        <p:spPr>
          <a:xfrm>
            <a:off x="457200" y="637107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nl-BE" smtClean="0"/>
              <a:t>VLIR UOS to-be financieel projectbeheer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81328"/>
            <a:ext cx="2057400" cy="365125"/>
          </a:xfrm>
          <a:prstGeom prst="rect">
            <a:avLst/>
          </a:prstGeom>
        </p:spPr>
        <p:txBody>
          <a:bodyPr/>
          <a:lstStyle/>
          <a:p>
            <a:fld id="{66A6B6A5-0239-4D7B-816C-96C3CADC2293}" type="slidenum">
              <a:rPr lang="nl-NL" smtClean="0"/>
              <a:pPr/>
              <a:t>8</a:t>
            </a:fld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8" name="Rounded Rectangle 7"/>
          <p:cNvSpPr/>
          <p:nvPr/>
        </p:nvSpPr>
        <p:spPr>
          <a:xfrm>
            <a:off x="5450356" y="676982"/>
            <a:ext cx="3452468" cy="432048"/>
          </a:xfrm>
          <a:prstGeom prst="round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>
                <a:solidFill>
                  <a:schemeClr val="tx1"/>
                </a:solidFill>
              </a:rPr>
              <a:t>Dé sleutel tot standaard processen</a:t>
            </a:r>
            <a:endParaRPr lang="nl-BE" sz="16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20271" y="2708920"/>
            <a:ext cx="1717973" cy="432048"/>
          </a:xfrm>
          <a:prstGeom prst="round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>
                <a:solidFill>
                  <a:schemeClr val="tx1"/>
                </a:solidFill>
              </a:rPr>
              <a:t>4-ogen principe</a:t>
            </a:r>
            <a:endParaRPr lang="nl-BE" sz="16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51920" y="6021288"/>
            <a:ext cx="4601382" cy="604360"/>
          </a:xfrm>
          <a:prstGeom prst="round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chemeClr val="tx1"/>
                </a:solidFill>
              </a:rPr>
              <a:t>1 persoon kan meerdere rollen vervullen</a:t>
            </a:r>
            <a:br>
              <a:rPr lang="nl-NL" sz="1400" dirty="0" smtClean="0">
                <a:solidFill>
                  <a:schemeClr val="tx1"/>
                </a:solidFill>
              </a:rPr>
            </a:br>
            <a:r>
              <a:rPr lang="nl-NL" sz="1400" dirty="0" smtClean="0">
                <a:solidFill>
                  <a:schemeClr val="tx1"/>
                </a:solidFill>
              </a:rPr>
              <a:t>1 rol kan maar door 1 persoon vervult worden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767450" y="3429000"/>
            <a:ext cx="340896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DOZA: Nancy, Elien, Valerie, Mira, Helke</a:t>
            </a:r>
            <a:endParaRPr lang="en-US" dirty="0"/>
          </a:p>
        </p:txBody>
      </p:sp>
      <p:sp>
        <p:nvSpPr>
          <p:cNvPr id="11" name="Tekstvak 10"/>
          <p:cNvSpPr txBox="1"/>
          <p:nvPr/>
        </p:nvSpPr>
        <p:spPr>
          <a:xfrm>
            <a:off x="5868144" y="2142148"/>
            <a:ext cx="142785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Jullie!</a:t>
            </a:r>
            <a:endParaRPr lang="en-US" dirty="0"/>
          </a:p>
        </p:txBody>
      </p:sp>
      <p:sp>
        <p:nvSpPr>
          <p:cNvPr id="12" name="Tekstvak 11"/>
          <p:cNvSpPr txBox="1"/>
          <p:nvPr/>
        </p:nvSpPr>
        <p:spPr>
          <a:xfrm>
            <a:off x="6020544" y="5301208"/>
            <a:ext cx="157579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DOZA/DFIN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0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699792" y="5483478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B/13201/01</a:t>
            </a:r>
            <a:endParaRPr lang="en-US" sz="1400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229763"/>
              </p:ext>
            </p:extLst>
          </p:nvPr>
        </p:nvGraphicFramePr>
        <p:xfrm>
          <a:off x="251520" y="260648"/>
          <a:ext cx="8208912" cy="5184585"/>
        </p:xfrm>
        <a:graphic>
          <a:graphicData uri="http://schemas.openxmlformats.org/drawingml/2006/table">
            <a:tbl>
              <a:tblPr/>
              <a:tblGrid>
                <a:gridCol w="234734"/>
                <a:gridCol w="204117"/>
                <a:gridCol w="2214672"/>
                <a:gridCol w="938939"/>
                <a:gridCol w="908321"/>
                <a:gridCol w="908321"/>
                <a:gridCol w="908321"/>
                <a:gridCol w="911724"/>
                <a:gridCol w="979763"/>
              </a:tblGrid>
              <a:tr h="272673">
                <a:tc rowSpan="5" gridSpan="3">
                  <a:txBody>
                    <a:bodyPr/>
                    <a:lstStyle/>
                    <a:p>
                      <a:pPr algn="ctr" fontAlgn="ctr"/>
                      <a:endParaRPr lang="nl-BE" sz="1000" b="0" i="0" u="none" strike="noStrike" dirty="0">
                        <a:latin typeface="Arial"/>
                      </a:endParaRP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latin typeface="Arial"/>
                        </a:rPr>
                        <a:t>Eigen Initiatief 2009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000" b="1" i="0" u="none" strike="noStrike">
                        <a:latin typeface="Arial"/>
                      </a:endParaRP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latin typeface="Arial"/>
                      </a:endParaRP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2673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latin typeface="Arial"/>
                        </a:rPr>
                        <a:t>Prof. J. Dewulf (UGent)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000" b="1" i="0" u="none" strike="noStrike">
                        <a:latin typeface="Arial"/>
                      </a:endParaRP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latin typeface="Arial"/>
                      </a:endParaRP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2673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latin typeface="Arial"/>
                        </a:rPr>
                        <a:t>Cuba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000" b="1" i="0" u="none" strike="noStrike">
                        <a:latin typeface="Arial"/>
                      </a:endParaRP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latin typeface="Arial"/>
                      </a:endParaRP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2673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latin typeface="Arial"/>
                        </a:rPr>
                        <a:t>ZEIN2009PR362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000" b="1" i="0" u="none" strike="noStrike">
                        <a:latin typeface="Arial"/>
                      </a:endParaRP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latin typeface="Arial"/>
                      </a:endParaRP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2673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latin typeface="Arial"/>
                        </a:rPr>
                        <a:t>Startdatum 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000" b="1" i="0" u="none" strike="noStrike">
                        <a:latin typeface="Arial"/>
                      </a:endParaRP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latin typeface="Arial"/>
                      </a:endParaRP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673">
                <a:tc gridSpan="3">
                  <a:txBody>
                    <a:bodyPr/>
                    <a:lstStyle/>
                    <a:p>
                      <a:pPr algn="ctr" fontAlgn="ctr"/>
                      <a:endParaRPr lang="nl-BE" sz="800" b="0" i="0" u="none" strike="noStrike">
                        <a:latin typeface="Arial"/>
                      </a:endParaRPr>
                    </a:p>
                  </a:txBody>
                  <a:tcPr marL="7570" marR="7570" marT="75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latin typeface="Arial"/>
                        </a:rPr>
                        <a:t>Werkjaar 1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latin typeface="Arial"/>
                        </a:rPr>
                        <a:t>Werkjaar 2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latin typeface="Arial"/>
                        </a:rPr>
                        <a:t>Werkjaar 3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latin typeface="Arial"/>
                        </a:rPr>
                        <a:t>Werkjaar 4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latin typeface="Arial"/>
                        </a:rPr>
                        <a:t>Werkjaar 5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1" i="0" u="none" strike="noStrike">
                          <a:latin typeface="Arial"/>
                        </a:rPr>
                        <a:t>Totaal 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6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latin typeface="Arial"/>
                        </a:rPr>
                        <a:t>A.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latin typeface="Arial"/>
                        </a:rPr>
                        <a:t>INVESTERINGEN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85.000,00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2.000,00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3.000,00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1" i="0" u="none" strike="noStrike">
                          <a:latin typeface="Arial"/>
                        </a:rPr>
                        <a:t>90.000,00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673"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b="1" i="0" u="none" strike="noStrike">
                          <a:latin typeface="Arial"/>
                        </a:rPr>
                        <a:t>B.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latin typeface="Arial"/>
                        </a:rPr>
                        <a:t>WERKINGSKOSTEN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22.565,00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10.259,00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11.715,00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11.009,00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13.310,00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1" i="0" u="none" strike="noStrike">
                          <a:latin typeface="Arial"/>
                        </a:rPr>
                        <a:t>68.858,00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673"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b="1" i="0" u="none" strike="noStrike">
                          <a:latin typeface="Arial"/>
                        </a:rPr>
                        <a:t>C.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latin typeface="Arial"/>
                        </a:rPr>
                        <a:t>PERSONEELSKOSTEN 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79.000,00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1" i="0" u="none" strike="noStrike">
                          <a:latin typeface="Arial"/>
                        </a:rPr>
                        <a:t>79.000,00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673"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b="1" i="0" u="none" strike="noStrike">
                          <a:latin typeface="Arial"/>
                        </a:rPr>
                        <a:t>D.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latin typeface="Arial"/>
                        </a:rPr>
                        <a:t>BEURSKOSTEN 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18.565,00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9.856,00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18.565,00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1" i="0" u="none" strike="noStrike">
                          <a:latin typeface="Arial"/>
                        </a:rPr>
                        <a:t>46.986,00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673"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latin typeface="Arial"/>
                        </a:rPr>
                        <a:t>D1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latin typeface="Arial"/>
                        </a:rPr>
                        <a:t>Beurzen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7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7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700" b="0" i="0" u="none" strike="noStrike">
                          <a:latin typeface="Arial"/>
                        </a:rPr>
                        <a:t>16.565,00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700" b="0" i="0" u="none" strike="noStrike">
                          <a:latin typeface="Arial"/>
                        </a:rPr>
                        <a:t>7.856,00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700" b="0" i="0" u="none" strike="noStrike">
                          <a:latin typeface="Arial"/>
                        </a:rPr>
                        <a:t>16.565,00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700" b="1" i="0" u="none" strike="noStrike">
                          <a:latin typeface="Arial"/>
                        </a:rPr>
                        <a:t>40.986,00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673"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latin typeface="Arial"/>
                        </a:rPr>
                        <a:t>D2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latin typeface="Arial"/>
                        </a:rPr>
                        <a:t>Verplaatsingskosten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7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7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700" b="0" i="0" u="none" strike="noStrike">
                          <a:latin typeface="Arial"/>
                        </a:rPr>
                        <a:t>2.000,00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700" b="0" i="0" u="none" strike="noStrike">
                          <a:latin typeface="Arial"/>
                        </a:rPr>
                        <a:t>2.000,00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700" b="0" i="0" u="none" strike="noStrike">
                          <a:latin typeface="Arial"/>
                        </a:rPr>
                        <a:t>2.000,00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700" b="1" i="0" u="none" strike="noStrike">
                          <a:latin typeface="Arial"/>
                        </a:rPr>
                        <a:t>6.000,00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67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latin typeface="Arial"/>
                        </a:rPr>
                        <a:t>TOTAAL A-D: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00" b="1" i="0" u="none" strike="noStrike">
                          <a:latin typeface="Arial"/>
                        </a:rPr>
                        <a:t>186.565,00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00" b="1" i="0" u="none" strike="noStrike">
                          <a:latin typeface="Arial"/>
                        </a:rPr>
                        <a:t>12.259,00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00" b="1" i="0" u="none" strike="noStrike">
                          <a:latin typeface="Arial"/>
                        </a:rPr>
                        <a:t>33.280,00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00" b="1" i="0" u="none" strike="noStrike">
                          <a:latin typeface="Arial"/>
                        </a:rPr>
                        <a:t>20.865,00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00" b="1" i="0" u="none" strike="noStrike">
                          <a:latin typeface="Arial"/>
                        </a:rPr>
                        <a:t>31.875,00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00" b="1" i="0" u="none" strike="noStrike">
                          <a:latin typeface="Arial"/>
                        </a:rPr>
                        <a:t>284.844,00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673"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b="1" i="0" u="none" strike="noStrike">
                          <a:latin typeface="Arial"/>
                        </a:rPr>
                        <a:t>E.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latin typeface="Arial"/>
                        </a:rPr>
                        <a:t>MARGE = max. 5% van het totaal A-D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9.328,25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612,95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1.664,00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1.043,25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1.593,75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1" i="0" u="none" strike="noStrike">
                          <a:latin typeface="Arial"/>
                        </a:rPr>
                        <a:t>14.242,20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67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latin typeface="Arial"/>
                        </a:rPr>
                        <a:t>TOTAAL A-E: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00" b="1" i="0" u="none" strike="noStrike">
                          <a:latin typeface="Arial"/>
                        </a:rPr>
                        <a:t>195.893,25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00" b="1" i="0" u="none" strike="noStrike">
                          <a:latin typeface="Arial"/>
                        </a:rPr>
                        <a:t>12.871,95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00" b="1" i="0" u="none" strike="noStrike">
                          <a:latin typeface="Arial"/>
                        </a:rPr>
                        <a:t>34.944,00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00" b="1" i="0" u="none" strike="noStrike">
                          <a:latin typeface="Arial"/>
                        </a:rPr>
                        <a:t>21.908,25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00" b="1" i="0" u="none" strike="noStrike">
                          <a:latin typeface="Arial"/>
                        </a:rPr>
                        <a:t>33.468,75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00" b="1" i="0" u="none" strike="noStrike">
                          <a:latin typeface="Arial"/>
                        </a:rPr>
                        <a:t>299.086,20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673"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b="1" i="0" u="none" strike="noStrike">
                          <a:latin typeface="Arial"/>
                        </a:rPr>
                        <a:t>F.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latin typeface="Arial"/>
                        </a:rPr>
                        <a:t>ADMINISTRATIEKOSTEN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19.589,33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1.287,20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3.494,40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2.190,83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3.346,88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1" i="0" u="none" strike="noStrike">
                          <a:latin typeface="Arial"/>
                        </a:rPr>
                        <a:t>29.908,62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673"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latin typeface="Arial"/>
                        </a:rPr>
                        <a:t>F1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latin typeface="Arial"/>
                        </a:rPr>
                        <a:t>In België (forf. 5% A-E)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9.794,66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643,60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1.747,20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1.095,41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1.673,44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1" i="0" u="none" strike="noStrike">
                          <a:latin typeface="Arial"/>
                        </a:rPr>
                        <a:t>14.954,31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673"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latin typeface="Arial"/>
                        </a:rPr>
                        <a:t>F1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latin typeface="Arial"/>
                        </a:rPr>
                        <a:t>Lokaal (forf. 5% A-E) </a:t>
                      </a:r>
                    </a:p>
                  </a:txBody>
                  <a:tcPr marL="7570" marR="7570" marT="75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9.794,66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643,60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1.747,20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1.095,41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latin typeface="Arial"/>
                        </a:rPr>
                        <a:t>1.673,44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1" i="0" u="none" strike="noStrike">
                          <a:latin typeface="Arial"/>
                        </a:rPr>
                        <a:t>14.954,31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47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nl-BE" sz="1300" b="1" i="0" u="none" strike="noStrike">
                          <a:latin typeface="Arial"/>
                        </a:rPr>
                        <a:t>ALG. TOT. (A-F)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00" b="1" i="0" u="none" strike="noStrike" dirty="0">
                          <a:latin typeface="Arial"/>
                        </a:rPr>
                        <a:t>215.482,58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14.159,15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00" b="1" i="0" u="none" strike="noStrike" dirty="0">
                          <a:latin typeface="Arial"/>
                        </a:rPr>
                        <a:t>38.438,40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00" b="1" i="0" u="none" strike="noStrike" dirty="0">
                          <a:latin typeface="Arial"/>
                        </a:rPr>
                        <a:t>24.099,08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00" b="1" i="0" u="none" strike="noStrike" dirty="0">
                          <a:latin typeface="Arial"/>
                        </a:rPr>
                        <a:t>36.815,63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00" b="1" i="0" u="none" strike="noStrike" dirty="0">
                          <a:latin typeface="Arial"/>
                        </a:rPr>
                        <a:t>328.994,82</a:t>
                      </a: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3846136" y="5589240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B/13201/02</a:t>
            </a:r>
            <a:endParaRPr lang="en-US" sz="1400" dirty="0"/>
          </a:p>
        </p:txBody>
      </p:sp>
      <p:sp>
        <p:nvSpPr>
          <p:cNvPr id="5" name="Tekstvak 4"/>
          <p:cNvSpPr txBox="1"/>
          <p:nvPr/>
        </p:nvSpPr>
        <p:spPr>
          <a:xfrm>
            <a:off x="4986192" y="5791255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B/13201/03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4222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1621</Words>
  <Application>Microsoft Office PowerPoint</Application>
  <PresentationFormat>Diavoorstelling (4:3)</PresentationFormat>
  <Paragraphs>381</Paragraphs>
  <Slides>38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39" baseType="lpstr">
      <vt:lpstr>Standaardontwerp</vt:lpstr>
      <vt:lpstr> VLIR EI, TEAM, ZUID, DRC  infodag - administratieve ondersteuning  Nancy Terryn Cel Ontwikkelingssamenwerking DOZA</vt:lpstr>
      <vt:lpstr>Streefdoel DOZA en onze cel OS</vt:lpstr>
      <vt:lpstr>PowerPoint-presentatie</vt:lpstr>
      <vt:lpstr>PowerPoint-presentatie</vt:lpstr>
      <vt:lpstr>PowerPoint-presentatie</vt:lpstr>
      <vt:lpstr>PowerPoint-presentatie</vt:lpstr>
      <vt:lpstr>PowerPoint-presentatie</vt:lpstr>
      <vt:lpstr>Intermezzo: Standaard FinPro proces rollen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 Van Driessche</dc:creator>
  <cp:lastModifiedBy>Nancy Terryn</cp:lastModifiedBy>
  <cp:revision>175</cp:revision>
  <cp:lastPrinted>2014-11-24T13:51:20Z</cp:lastPrinted>
  <dcterms:created xsi:type="dcterms:W3CDTF">2005-09-12T21:24:55Z</dcterms:created>
  <dcterms:modified xsi:type="dcterms:W3CDTF">2014-11-26T09:33:41Z</dcterms:modified>
</cp:coreProperties>
</file>