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314" r:id="rId2"/>
    <p:sldId id="260" r:id="rId3"/>
    <p:sldId id="265" r:id="rId4"/>
    <p:sldId id="267" r:id="rId5"/>
    <p:sldId id="269" r:id="rId6"/>
    <p:sldId id="312" r:id="rId7"/>
    <p:sldId id="313" r:id="rId8"/>
    <p:sldId id="273" r:id="rId9"/>
    <p:sldId id="274" r:id="rId10"/>
    <p:sldId id="310" r:id="rId11"/>
    <p:sldId id="275" r:id="rId12"/>
    <p:sldId id="276" r:id="rId13"/>
    <p:sldId id="311" r:id="rId14"/>
    <p:sldId id="279" r:id="rId15"/>
    <p:sldId id="315" r:id="rId16"/>
    <p:sldId id="284" r:id="rId17"/>
    <p:sldId id="285" r:id="rId18"/>
    <p:sldId id="286" r:id="rId19"/>
    <p:sldId id="287" r:id="rId20"/>
    <p:sldId id="288" r:id="rId21"/>
    <p:sldId id="289" r:id="rId22"/>
    <p:sldId id="290" r:id="rId23"/>
    <p:sldId id="293" r:id="rId24"/>
    <p:sldId id="316" r:id="rId25"/>
    <p:sldId id="300" r:id="rId26"/>
    <p:sldId id="294" r:id="rId27"/>
    <p:sldId id="295" r:id="rId28"/>
    <p:sldId id="296" r:id="rId29"/>
    <p:sldId id="297" r:id="rId30"/>
    <p:sldId id="301" r:id="rId31"/>
    <p:sldId id="302" r:id="rId32"/>
    <p:sldId id="303" r:id="rId33"/>
    <p:sldId id="304" r:id="rId34"/>
    <p:sldId id="305" r:id="rId35"/>
    <p:sldId id="306" r:id="rId36"/>
    <p:sldId id="309" r:id="rId37"/>
  </p:sldIdLst>
  <p:sldSz cx="17338675" cy="9753600"/>
  <p:notesSz cx="6881813" cy="92964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4" autoAdjust="0"/>
  </p:normalViewPr>
  <p:slideViewPr>
    <p:cSldViewPr snapToGrid="0" showGuides="1">
      <p:cViewPr varScale="1">
        <p:scale>
          <a:sx n="64" d="100"/>
          <a:sy n="64" d="100"/>
        </p:scale>
        <p:origin x="398" y="43"/>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86680C0C-85DF-417F-8238-DB0D15743621}" type="datetimeFigureOut">
              <a:rPr lang="en-GB" smtClean="0"/>
              <a:t>12/12/2018</a:t>
            </a:fld>
            <a:endParaRPr lang="en-GB"/>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387106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12-12-2018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smtClean="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uFill>
                  <a:solidFill>
                    <a:schemeClr val="bg1"/>
                  </a:solidFill>
                </a:uFill>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12/12/2018</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12/12/2018</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12/12/2018</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12-12-2018</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2745290" y="8778240"/>
            <a:ext cx="13292984" cy="0"/>
          </a:xfrm>
          <a:prstGeom prst="line">
            <a:avLst/>
          </a:prstGeom>
          <a:noFill/>
          <a:ln w="19050">
            <a:solidFill>
              <a:srgbClr val="0A1E60"/>
            </a:solidFill>
            <a:round/>
            <a:headEnd/>
            <a:tailEnd/>
          </a:ln>
          <a:effectLst/>
        </p:spPr>
        <p:txBody>
          <a:bodyPr/>
          <a:lstStyle/>
          <a:p>
            <a:pPr>
              <a:defRPr/>
            </a:pPr>
            <a:endParaRPr lang="nl-BE" sz="3641"/>
          </a:p>
        </p:txBody>
      </p:sp>
      <p:pic>
        <p:nvPicPr>
          <p:cNvPr id="5" name="Picture 11" descr="UG_Logo_fotobalk_PPT"/>
          <p:cNvPicPr>
            <a:picLocks noChangeAspect="1" noChangeArrowheads="1"/>
          </p:cNvPicPr>
          <p:nvPr userDrawn="1"/>
        </p:nvPicPr>
        <p:blipFill>
          <a:blip r:embed="rId2"/>
          <a:srcRect/>
          <a:stretch>
            <a:fillRect/>
          </a:stretch>
        </p:blipFill>
        <p:spPr bwMode="auto">
          <a:xfrm>
            <a:off x="577956" y="433494"/>
            <a:ext cx="16378426" cy="1465298"/>
          </a:xfrm>
          <a:prstGeom prst="rect">
            <a:avLst/>
          </a:prstGeom>
          <a:noFill/>
          <a:ln w="9525">
            <a:noFill/>
            <a:miter lim="800000"/>
            <a:headEnd/>
            <a:tailEnd/>
          </a:ln>
        </p:spPr>
      </p:pic>
      <p:sp>
        <p:nvSpPr>
          <p:cNvPr id="6146" name="Rectangle 2"/>
          <p:cNvSpPr>
            <a:spLocks noGrp="1" noChangeArrowheads="1"/>
          </p:cNvSpPr>
          <p:nvPr>
            <p:ph type="ctrTitle"/>
          </p:nvPr>
        </p:nvSpPr>
        <p:spPr>
          <a:xfrm>
            <a:off x="614079" y="2111023"/>
            <a:ext cx="16384447" cy="1740746"/>
          </a:xfrm>
        </p:spPr>
        <p:txBody>
          <a:bodyPr/>
          <a:lstStyle>
            <a:lvl1pPr>
              <a:defRPr/>
            </a:lvl1pPr>
          </a:lstStyle>
          <a:p>
            <a:r>
              <a:rPr lang="nl-NL"/>
              <a:t>KLIK OM HET OPMAAKPROFIEL VAN DE MODELTITEL</a:t>
            </a:r>
          </a:p>
        </p:txBody>
      </p:sp>
      <p:sp>
        <p:nvSpPr>
          <p:cNvPr id="6147" name="Rectangle 3"/>
          <p:cNvSpPr>
            <a:spLocks noGrp="1" noChangeArrowheads="1"/>
          </p:cNvSpPr>
          <p:nvPr>
            <p:ph type="subTitle" idx="1"/>
          </p:nvPr>
        </p:nvSpPr>
        <p:spPr>
          <a:xfrm>
            <a:off x="614079" y="3851769"/>
            <a:ext cx="16384447" cy="4167858"/>
          </a:xfrm>
        </p:spPr>
        <p:txBody>
          <a:bodyPr/>
          <a:lstStyle>
            <a:lvl1pPr>
              <a:defRPr/>
            </a:lvl1pPr>
          </a:lstStyle>
          <a:p>
            <a:endParaRPr lang="nl-NL"/>
          </a:p>
          <a:p>
            <a:r>
              <a:rPr lang="nl-NL"/>
              <a:t>Klik om het opmaakprofiel van de modelondertitel te bewerken</a:t>
            </a:r>
          </a:p>
        </p:txBody>
      </p:sp>
      <p:sp>
        <p:nvSpPr>
          <p:cNvPr id="6" name="Rectangle 6"/>
          <p:cNvSpPr>
            <a:spLocks noGrp="1" noChangeArrowheads="1"/>
          </p:cNvSpPr>
          <p:nvPr>
            <p:ph type="sldNum" sz="quarter" idx="10"/>
          </p:nvPr>
        </p:nvSpPr>
        <p:spPr/>
        <p:txBody>
          <a:bodyPr/>
          <a:lstStyle>
            <a:lvl1pPr>
              <a:defRPr/>
            </a:lvl1pPr>
          </a:lstStyle>
          <a:p>
            <a:pPr>
              <a:defRPr/>
            </a:pPr>
            <a:r>
              <a:rPr lang="nl-NL"/>
              <a:t>pag. </a:t>
            </a:r>
            <a:fld id="{FBB6A902-30FF-4215-9946-9E7A05F52A81}" type="slidenum">
              <a:rPr lang="nl-NL"/>
              <a:pPr>
                <a:defRPr/>
              </a:pPr>
              <a:t>‹nr.›</a:t>
            </a:fld>
            <a:r>
              <a:rPr lang="nl-NL"/>
              <a:t> </a:t>
            </a:r>
          </a:p>
        </p:txBody>
      </p:sp>
      <p:sp>
        <p:nvSpPr>
          <p:cNvPr id="7" name="Rectangle 8"/>
          <p:cNvSpPr>
            <a:spLocks noGrp="1" noChangeArrowheads="1"/>
          </p:cNvSpPr>
          <p:nvPr>
            <p:ph type="ftr" sz="quarter" idx="11"/>
          </p:nvPr>
        </p:nvSpPr>
        <p:spPr/>
        <p:txBody>
          <a:bodyPr/>
          <a:lstStyle>
            <a:lvl1pPr>
              <a:defRPr smtClean="0"/>
            </a:lvl1pPr>
          </a:lstStyle>
          <a:p>
            <a:pPr>
              <a:defRPr/>
            </a:pPr>
            <a:r>
              <a:rPr lang="nl-BE" smtClean="0"/>
              <a:t>Voorstelling actieplan 2008 afdeling Onderzoekscoördinatie </a:t>
            </a:r>
            <a:endParaRPr lang="nl-NL"/>
          </a:p>
        </p:txBody>
      </p:sp>
    </p:spTree>
    <p:extLst>
      <p:ext uri="{BB962C8B-B14F-4D97-AF65-F5344CB8AC3E}">
        <p14:creationId xmlns:p14="http://schemas.microsoft.com/office/powerpoint/2010/main" val="72597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12/12/2018</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77" r:id="rId9"/>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liruos.be/en/documents/guidelines_and_forms/131#guidelines-and-forms-for-managing-an-ongoing-intervention-or-scholarship"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ugent.be/nl/onderzoek/financiering/ontwikkelingssamenwerking/draaiboek/draaiboek-ei.ht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vliruos.be/nl/lopende-projecten/richtlijnen-en-formaten/richtlijnen-en-formaten-zi/"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373907" y="960231"/>
            <a:ext cx="13427266" cy="8956298"/>
          </a:xfrm>
          <a:prstGeom prst="rect">
            <a:avLst/>
          </a:prstGeom>
          <a:noFill/>
        </p:spPr>
        <p:txBody>
          <a:bodyPr wrap="none" rtlCol="0">
            <a:spAutoFit/>
          </a:bodyPr>
          <a:lstStyle/>
          <a:p>
            <a:pPr algn="ctr">
              <a:lnSpc>
                <a:spcPct val="120000"/>
              </a:lnSpc>
            </a:pPr>
            <a:r>
              <a:rPr lang="nl-BE" sz="9600" dirty="0" smtClean="0"/>
              <a:t>VLIR-UOS</a:t>
            </a:r>
          </a:p>
          <a:p>
            <a:pPr algn="ctr">
              <a:lnSpc>
                <a:spcPct val="120000"/>
              </a:lnSpc>
            </a:pPr>
            <a:r>
              <a:rPr lang="nl-BE" sz="9600" dirty="0" smtClean="0"/>
              <a:t>INFODAG</a:t>
            </a:r>
          </a:p>
          <a:p>
            <a:pPr algn="ctr">
              <a:lnSpc>
                <a:spcPct val="120000"/>
              </a:lnSpc>
            </a:pPr>
            <a:r>
              <a:rPr lang="nl-BE" sz="9600" dirty="0" smtClean="0"/>
              <a:t>TEAM/SI/JOINT starters</a:t>
            </a:r>
          </a:p>
          <a:p>
            <a:pPr algn="ctr">
              <a:lnSpc>
                <a:spcPct val="120000"/>
              </a:lnSpc>
            </a:pPr>
            <a:endParaRPr lang="nl-BE" sz="9600" dirty="0"/>
          </a:p>
          <a:p>
            <a:pPr algn="ctr">
              <a:lnSpc>
                <a:spcPct val="120000"/>
              </a:lnSpc>
            </a:pPr>
            <a:endParaRPr lang="nl-BE" sz="9600" dirty="0" smtClean="0"/>
          </a:p>
        </p:txBody>
      </p:sp>
      <p:sp>
        <p:nvSpPr>
          <p:cNvPr id="4" name="PIJL-RECHTS 3"/>
          <p:cNvSpPr/>
          <p:nvPr/>
        </p:nvSpPr>
        <p:spPr>
          <a:xfrm>
            <a:off x="5193946" y="6773779"/>
            <a:ext cx="5787188" cy="2177716"/>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0703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948" y="2033337"/>
            <a:ext cx="15183366" cy="4436316"/>
          </a:xfrm>
        </p:spPr>
        <p:txBody>
          <a:bodyPr/>
          <a:lstStyle/>
          <a:p>
            <a:pPr>
              <a:lnSpc>
                <a:spcPct val="100000"/>
              </a:lnSpc>
            </a:pPr>
            <a:r>
              <a:rPr lang="nl-BE" sz="4400" dirty="0"/>
              <a:t>DOZA Financieel Projectbeheerder (FP</a:t>
            </a:r>
            <a:r>
              <a:rPr lang="nl-BE" sz="4400" dirty="0" smtClean="0"/>
              <a:t>):</a:t>
            </a:r>
            <a:br>
              <a:rPr lang="nl-BE" sz="4400" dirty="0" smtClean="0"/>
            </a:br>
            <a:r>
              <a:rPr lang="nl-BE" sz="4400" dirty="0" smtClean="0"/>
              <a:t>voor starters 2019:</a:t>
            </a:r>
            <a:br>
              <a:rPr lang="nl-BE" sz="4400" dirty="0" smtClean="0"/>
            </a:br>
            <a:r>
              <a:rPr lang="nl-BE" sz="4400" dirty="0" smtClean="0"/>
              <a:t/>
            </a:r>
            <a:br>
              <a:rPr lang="nl-BE" sz="4400" dirty="0" smtClean="0"/>
            </a:br>
            <a:r>
              <a:rPr lang="nl-BE" sz="3600" u="none" dirty="0" err="1" smtClean="0"/>
              <a:t>nancy</a:t>
            </a:r>
            <a:r>
              <a:rPr lang="nl-BE" sz="3600" u="none" dirty="0" smtClean="0"/>
              <a:t> terryn</a:t>
            </a:r>
            <a:br>
              <a:rPr lang="nl-BE" sz="3600" u="none" dirty="0" smtClean="0"/>
            </a:br>
            <a:r>
              <a:rPr lang="nl-BE" sz="3600" u="none" dirty="0" smtClean="0"/>
              <a:t/>
            </a:r>
            <a:br>
              <a:rPr lang="nl-BE" sz="3600" u="none" dirty="0" smtClean="0"/>
            </a:br>
            <a:r>
              <a:rPr lang="nl-BE" sz="3600" u="none" dirty="0" smtClean="0"/>
              <a:t>vanaf 1/04/2019 nieuwe medewerker</a:t>
            </a:r>
            <a:br>
              <a:rPr lang="nl-BE" sz="3600" u="none" dirty="0" smtClean="0"/>
            </a:br>
            <a:r>
              <a:rPr lang="nl-BE" sz="3600" u="none" dirty="0" smtClean="0"/>
              <a:t> </a:t>
            </a:r>
            <a:br>
              <a:rPr lang="nl-BE" sz="3600" u="none" dirty="0" smtClean="0"/>
            </a:br>
            <a:r>
              <a:rPr lang="nl-BE" sz="3600" u="none" dirty="0" err="1" smtClean="0"/>
              <a:t>barbara</a:t>
            </a:r>
            <a:r>
              <a:rPr lang="nl-BE" sz="3600" u="none" dirty="0" smtClean="0"/>
              <a:t> </a:t>
            </a:r>
            <a:r>
              <a:rPr lang="nl-BE" sz="3600" u="none" dirty="0" err="1" smtClean="0"/>
              <a:t>lobert</a:t>
            </a:r>
            <a:r>
              <a:rPr lang="nl-BE" sz="3600" u="none" dirty="0" smtClean="0"/>
              <a:t/>
            </a:r>
            <a:br>
              <a:rPr lang="nl-BE" sz="3600" u="none" dirty="0" smtClean="0"/>
            </a:br>
            <a:r>
              <a:rPr lang="nl-BE" sz="3600" u="none" dirty="0"/>
              <a:t/>
            </a:r>
            <a:br>
              <a:rPr lang="nl-BE" sz="3600" u="none" dirty="0"/>
            </a:br>
            <a:endParaRPr lang="nl-BE" sz="3600" u="none" dirty="0"/>
          </a:p>
        </p:txBody>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
        <p:nvSpPr>
          <p:cNvPr id="8" name="Picture Placeholder 7"/>
          <p:cNvSpPr>
            <a:spLocks noGrp="1"/>
          </p:cNvSpPr>
          <p:nvPr>
            <p:ph type="pic" sz="quarter" idx="14"/>
          </p:nvPr>
        </p:nvSpPr>
        <p:spPr/>
      </p:sp>
    </p:spTree>
    <p:extLst>
      <p:ext uri="{BB962C8B-B14F-4D97-AF65-F5344CB8AC3E}">
        <p14:creationId xmlns:p14="http://schemas.microsoft.com/office/powerpoint/2010/main" val="385342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1552074" y="-7596"/>
            <a:ext cx="11586409" cy="7951457"/>
          </a:xfrm>
          <a:prstGeom prst="rect">
            <a:avLst/>
          </a:prstGeom>
        </p:spPr>
      </p:pic>
      <p:sp>
        <p:nvSpPr>
          <p:cNvPr id="3" name="Tekstvak 2"/>
          <p:cNvSpPr txBox="1"/>
          <p:nvPr/>
        </p:nvSpPr>
        <p:spPr>
          <a:xfrm>
            <a:off x="6223209" y="7949712"/>
            <a:ext cx="1494320" cy="398699"/>
          </a:xfrm>
          <a:prstGeom prst="rect">
            <a:avLst/>
          </a:prstGeom>
          <a:noFill/>
        </p:spPr>
        <p:txBody>
          <a:bodyPr wrap="none" rtlCol="0">
            <a:spAutoFit/>
          </a:bodyPr>
          <a:lstStyle/>
          <a:p>
            <a:r>
              <a:rPr lang="en-US" sz="1991" dirty="0"/>
              <a:t>B/13201/01</a:t>
            </a:r>
          </a:p>
        </p:txBody>
      </p:sp>
      <p:sp>
        <p:nvSpPr>
          <p:cNvPr id="4" name="Tekstvak 3"/>
          <p:cNvSpPr txBox="1"/>
          <p:nvPr/>
        </p:nvSpPr>
        <p:spPr>
          <a:xfrm>
            <a:off x="6602282" y="8428964"/>
            <a:ext cx="2914580" cy="398699"/>
          </a:xfrm>
          <a:prstGeom prst="rect">
            <a:avLst/>
          </a:prstGeom>
          <a:noFill/>
        </p:spPr>
        <p:txBody>
          <a:bodyPr wrap="none" rtlCol="0">
            <a:spAutoFit/>
          </a:bodyPr>
          <a:lstStyle/>
          <a:p>
            <a:r>
              <a:rPr lang="en-US" sz="1991" dirty="0" smtClean="0"/>
              <a:t> (</a:t>
            </a:r>
            <a:r>
              <a:rPr lang="en-US" sz="1991" dirty="0" err="1" smtClean="0"/>
              <a:t>vroeger</a:t>
            </a:r>
            <a:r>
              <a:rPr lang="en-US" sz="1991" dirty="0" smtClean="0"/>
              <a:t> … B/13201/02</a:t>
            </a:r>
            <a:endParaRPr lang="en-US" sz="1991" dirty="0"/>
          </a:p>
        </p:txBody>
      </p:sp>
      <p:sp>
        <p:nvSpPr>
          <p:cNvPr id="5" name="Tekstvak 4"/>
          <p:cNvSpPr txBox="1"/>
          <p:nvPr/>
        </p:nvSpPr>
        <p:spPr>
          <a:xfrm>
            <a:off x="9516862" y="8426960"/>
            <a:ext cx="1494320" cy="398699"/>
          </a:xfrm>
          <a:prstGeom prst="rect">
            <a:avLst/>
          </a:prstGeom>
          <a:noFill/>
        </p:spPr>
        <p:txBody>
          <a:bodyPr wrap="none" rtlCol="0">
            <a:spAutoFit/>
          </a:bodyPr>
          <a:lstStyle/>
          <a:p>
            <a:r>
              <a:rPr lang="en-US" sz="1991" dirty="0"/>
              <a:t>B/13201/03</a:t>
            </a:r>
          </a:p>
        </p:txBody>
      </p:sp>
      <p:sp>
        <p:nvSpPr>
          <p:cNvPr id="7" name="5-puntige ster 6"/>
          <p:cNvSpPr/>
          <p:nvPr/>
        </p:nvSpPr>
        <p:spPr bwMode="auto">
          <a:xfrm>
            <a:off x="5359650" y="4162768"/>
            <a:ext cx="307234" cy="307234"/>
          </a:xfrm>
          <a:prstGeom prst="star5">
            <a:avLst/>
          </a:prstGeom>
          <a:solidFill>
            <a:srgbClr val="99CC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en-US">
              <a:latin typeface="Century Gothic" pitchFamily="34" charset="0"/>
            </a:endParaRPr>
          </a:p>
        </p:txBody>
      </p:sp>
      <p:sp>
        <p:nvSpPr>
          <p:cNvPr id="10" name="5-puntige ster 9"/>
          <p:cNvSpPr/>
          <p:nvPr/>
        </p:nvSpPr>
        <p:spPr bwMode="auto">
          <a:xfrm>
            <a:off x="4199031" y="4919010"/>
            <a:ext cx="307234" cy="307234"/>
          </a:xfrm>
          <a:prstGeom prst="star5">
            <a:avLst/>
          </a:prstGeom>
          <a:solidFill>
            <a:srgbClr val="99CC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en-US">
              <a:latin typeface="Century Gothic" pitchFamily="34" charset="0"/>
            </a:endParaRPr>
          </a:p>
        </p:txBody>
      </p:sp>
    </p:spTree>
    <p:extLst>
      <p:ext uri="{BB962C8B-B14F-4D97-AF65-F5344CB8AC3E}">
        <p14:creationId xmlns:p14="http://schemas.microsoft.com/office/powerpoint/2010/main" val="799973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212980" y="383047"/>
            <a:ext cx="15675428" cy="8058681"/>
          </a:xfrm>
          <a:prstGeom prst="rect">
            <a:avLst/>
          </a:prstGeom>
        </p:spPr>
        <p:txBody>
          <a:bodyPr wrap="square">
            <a:spAutoFit/>
          </a:bodyPr>
          <a:lstStyle/>
          <a:p>
            <a:r>
              <a:rPr lang="nl-BE" sz="3982" dirty="0"/>
              <a:t>Op basis van het contract wordt de SAP structuur aangemaakt voor de duur van het </a:t>
            </a:r>
            <a:r>
              <a:rPr lang="nl-BE" sz="3982" dirty="0" smtClean="0"/>
              <a:t>project</a:t>
            </a:r>
            <a:r>
              <a:rPr lang="nl-BE" sz="3982" dirty="0"/>
              <a:t>.</a:t>
            </a:r>
          </a:p>
          <a:p>
            <a:endParaRPr lang="nl-BE" sz="3982" dirty="0"/>
          </a:p>
          <a:p>
            <a:r>
              <a:rPr lang="nl-BE" sz="3982" dirty="0"/>
              <a:t>Hierin wordt het budget voorzien zoals in </a:t>
            </a:r>
            <a:r>
              <a:rPr lang="nl-BE" sz="3982" dirty="0" smtClean="0"/>
              <a:t>contract. Er is wel maar 1 WBS kredietlijn B/</a:t>
            </a:r>
            <a:r>
              <a:rPr lang="nl-BE" sz="3982" dirty="0" err="1" smtClean="0"/>
              <a:t>xxxxx</a:t>
            </a:r>
            <a:r>
              <a:rPr lang="nl-BE" sz="3982" dirty="0" smtClean="0"/>
              <a:t>/01 maar daar wordt budget per jaar geboekt, je kan dus pas aan budget van 2020 bv bij start van 2020. Overschot op 2019 gaat automatisch over naar 2020 en verder. </a:t>
            </a:r>
          </a:p>
          <a:p>
            <a:endParaRPr lang="nl-BE" sz="3982" dirty="0"/>
          </a:p>
          <a:p>
            <a:r>
              <a:rPr lang="nl-BE" sz="3982" dirty="0" smtClean="0"/>
              <a:t>Opgelet: hier zitten ook de forfaitaire </a:t>
            </a:r>
            <a:r>
              <a:rPr lang="nl-BE" sz="3982" dirty="0" err="1" smtClean="0"/>
              <a:t>coordinatiekost</a:t>
            </a:r>
            <a:r>
              <a:rPr lang="nl-BE" sz="3982" dirty="0" smtClean="0"/>
              <a:t> en eventuele </a:t>
            </a:r>
            <a:r>
              <a:rPr lang="nl-BE" sz="3982" dirty="0" err="1" smtClean="0"/>
              <a:t>benchfees</a:t>
            </a:r>
            <a:r>
              <a:rPr lang="nl-BE" sz="3982" dirty="0" smtClean="0"/>
              <a:t>/</a:t>
            </a:r>
            <a:r>
              <a:rPr lang="nl-BE" sz="3982" dirty="0" err="1" smtClean="0"/>
              <a:t>supervision</a:t>
            </a:r>
            <a:r>
              <a:rPr lang="nl-BE" sz="3982" dirty="0" smtClean="0"/>
              <a:t> </a:t>
            </a:r>
            <a:r>
              <a:rPr lang="nl-BE" sz="3982" dirty="0" err="1" smtClean="0"/>
              <a:t>allowances</a:t>
            </a:r>
            <a:r>
              <a:rPr lang="nl-BE" sz="3982" dirty="0" smtClean="0"/>
              <a:t> in, vergeet die niet, dus eigenlijk moet je iets onder besteden. Budget </a:t>
            </a:r>
            <a:r>
              <a:rPr lang="nl-BE" sz="3982" dirty="0"/>
              <a:t>goed </a:t>
            </a:r>
            <a:r>
              <a:rPr lang="nl-BE" sz="3982" dirty="0" smtClean="0"/>
              <a:t>opvolgen, overbesteding kan niet, wel is er overdracht naar volgend werkjaar van het saldo, maar dat moet dan wel jaar erop worden besteed.</a:t>
            </a:r>
            <a:endParaRPr lang="nl-BE" sz="3982" dirty="0"/>
          </a:p>
        </p:txBody>
      </p:sp>
    </p:spTree>
    <p:extLst>
      <p:ext uri="{BB962C8B-B14F-4D97-AF65-F5344CB8AC3E}">
        <p14:creationId xmlns:p14="http://schemas.microsoft.com/office/powerpoint/2010/main" val="373167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pic>
        <p:nvPicPr>
          <p:cNvPr id="3" name="Picture 2"/>
          <p:cNvPicPr>
            <a:picLocks noChangeAspect="1"/>
          </p:cNvPicPr>
          <p:nvPr/>
        </p:nvPicPr>
        <p:blipFill>
          <a:blip r:embed="rId2"/>
          <a:stretch>
            <a:fillRect/>
          </a:stretch>
        </p:blipFill>
        <p:spPr>
          <a:xfrm>
            <a:off x="340991" y="2386940"/>
            <a:ext cx="16091407" cy="5326887"/>
          </a:xfrm>
          <a:prstGeom prst="rect">
            <a:avLst/>
          </a:prstGeom>
        </p:spPr>
      </p:pic>
      <p:sp>
        <p:nvSpPr>
          <p:cNvPr id="4" name="TextBox 3"/>
          <p:cNvSpPr txBox="1"/>
          <p:nvPr/>
        </p:nvSpPr>
        <p:spPr>
          <a:xfrm>
            <a:off x="1436913" y="1034935"/>
            <a:ext cx="5854535" cy="997902"/>
          </a:xfrm>
          <a:prstGeom prst="rect">
            <a:avLst/>
          </a:prstGeom>
          <a:noFill/>
        </p:spPr>
        <p:txBody>
          <a:bodyPr wrap="square" rtlCol="0">
            <a:spAutoFit/>
          </a:bodyPr>
          <a:lstStyle/>
          <a:p>
            <a:pPr>
              <a:lnSpc>
                <a:spcPct val="120000"/>
              </a:lnSpc>
            </a:pPr>
            <a:r>
              <a:rPr lang="en-US" sz="5400" dirty="0" err="1">
                <a:solidFill>
                  <a:srgbClr val="0070C0"/>
                </a:solidFill>
              </a:rPr>
              <a:t>B</a:t>
            </a:r>
            <a:r>
              <a:rPr lang="en-US" sz="5400" dirty="0" err="1" smtClean="0">
                <a:solidFill>
                  <a:srgbClr val="0070C0"/>
                </a:solidFill>
              </a:rPr>
              <a:t>udgetwijzigingen</a:t>
            </a:r>
            <a:endParaRPr lang="nl-BE" sz="5400" dirty="0" smtClean="0">
              <a:solidFill>
                <a:srgbClr val="0070C0"/>
              </a:solidFill>
            </a:endParaRPr>
          </a:p>
        </p:txBody>
      </p:sp>
    </p:spTree>
    <p:extLst>
      <p:ext uri="{BB962C8B-B14F-4D97-AF65-F5344CB8AC3E}">
        <p14:creationId xmlns:p14="http://schemas.microsoft.com/office/powerpoint/2010/main" val="416084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28492" y="2125578"/>
            <a:ext cx="16414388" cy="5634790"/>
          </a:xfrm>
          <a:prstGeom prst="rect">
            <a:avLst/>
          </a:prstGeom>
        </p:spPr>
      </p:pic>
      <p:sp>
        <p:nvSpPr>
          <p:cNvPr id="4" name="PIJL-RECHTS 3"/>
          <p:cNvSpPr/>
          <p:nvPr/>
        </p:nvSpPr>
        <p:spPr bwMode="auto">
          <a:xfrm flipH="1">
            <a:off x="4722959" y="4114804"/>
            <a:ext cx="508004" cy="2032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
        <p:nvSpPr>
          <p:cNvPr id="6" name="PIJL-RECHTS 5"/>
          <p:cNvSpPr/>
          <p:nvPr/>
        </p:nvSpPr>
        <p:spPr bwMode="auto">
          <a:xfrm flipH="1">
            <a:off x="4586601" y="5253794"/>
            <a:ext cx="508004" cy="2032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
        <p:nvSpPr>
          <p:cNvPr id="7" name="PIJL-RECHTS 6"/>
          <p:cNvSpPr/>
          <p:nvPr/>
        </p:nvSpPr>
        <p:spPr bwMode="auto">
          <a:xfrm flipH="1">
            <a:off x="4606652" y="5815275"/>
            <a:ext cx="508004" cy="203201"/>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
        <p:nvSpPr>
          <p:cNvPr id="13" name="PIJL-OMLAAG 12"/>
          <p:cNvSpPr/>
          <p:nvPr/>
        </p:nvSpPr>
        <p:spPr>
          <a:xfrm>
            <a:off x="1215189" y="1600200"/>
            <a:ext cx="228600" cy="938463"/>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1600200" y="1308891"/>
            <a:ext cx="6508448" cy="553998"/>
          </a:xfrm>
          <a:prstGeom prst="rect">
            <a:avLst/>
          </a:prstGeom>
          <a:noFill/>
        </p:spPr>
        <p:txBody>
          <a:bodyPr wrap="none" rtlCol="0">
            <a:spAutoFit/>
          </a:bodyPr>
          <a:lstStyle/>
          <a:p>
            <a:pPr>
              <a:lnSpc>
                <a:spcPct val="120000"/>
              </a:lnSpc>
            </a:pPr>
            <a:r>
              <a:rPr lang="nl-BE" sz="2500" dirty="0" smtClean="0"/>
              <a:t>Details per jaar, eerst lijn selecteren vooraan</a:t>
            </a:r>
          </a:p>
        </p:txBody>
      </p:sp>
    </p:spTree>
    <p:extLst>
      <p:ext uri="{BB962C8B-B14F-4D97-AF65-F5344CB8AC3E}">
        <p14:creationId xmlns:p14="http://schemas.microsoft.com/office/powerpoint/2010/main" val="3249515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388784" y="274470"/>
            <a:ext cx="11249025" cy="3381375"/>
          </a:xfrm>
          <a:prstGeom prst="rect">
            <a:avLst/>
          </a:prstGeom>
        </p:spPr>
      </p:pic>
      <p:sp>
        <p:nvSpPr>
          <p:cNvPr id="4" name="Tekstvak 3"/>
          <p:cNvSpPr txBox="1"/>
          <p:nvPr/>
        </p:nvSpPr>
        <p:spPr>
          <a:xfrm>
            <a:off x="1202850" y="4066673"/>
            <a:ext cx="4798108" cy="553998"/>
          </a:xfrm>
          <a:prstGeom prst="rect">
            <a:avLst/>
          </a:prstGeom>
          <a:noFill/>
        </p:spPr>
        <p:txBody>
          <a:bodyPr wrap="none" rtlCol="0">
            <a:spAutoFit/>
          </a:bodyPr>
          <a:lstStyle/>
          <a:p>
            <a:pPr>
              <a:lnSpc>
                <a:spcPct val="120000"/>
              </a:lnSpc>
            </a:pPr>
            <a:r>
              <a:rPr lang="nl-BE" sz="2500" dirty="0" smtClean="0"/>
              <a:t>Dubbelklik op verbruik, kies 1.4 :</a:t>
            </a:r>
          </a:p>
        </p:txBody>
      </p:sp>
      <p:pic>
        <p:nvPicPr>
          <p:cNvPr id="5" name="Afbeelding 4"/>
          <p:cNvPicPr>
            <a:picLocks noChangeAspect="1"/>
          </p:cNvPicPr>
          <p:nvPr/>
        </p:nvPicPr>
        <p:blipFill>
          <a:blip r:embed="rId3"/>
          <a:stretch>
            <a:fillRect/>
          </a:stretch>
        </p:blipFill>
        <p:spPr>
          <a:xfrm>
            <a:off x="1202850" y="4876799"/>
            <a:ext cx="5133975" cy="2752725"/>
          </a:xfrm>
          <a:prstGeom prst="rect">
            <a:avLst/>
          </a:prstGeom>
        </p:spPr>
      </p:pic>
      <p:pic>
        <p:nvPicPr>
          <p:cNvPr id="6" name="Afbeelding 5"/>
          <p:cNvPicPr>
            <a:picLocks noChangeAspect="1"/>
          </p:cNvPicPr>
          <p:nvPr/>
        </p:nvPicPr>
        <p:blipFill>
          <a:blip r:embed="rId4"/>
          <a:stretch>
            <a:fillRect/>
          </a:stretch>
        </p:blipFill>
        <p:spPr>
          <a:xfrm>
            <a:off x="7689515" y="2752725"/>
            <a:ext cx="9515475" cy="7000875"/>
          </a:xfrm>
          <a:prstGeom prst="rect">
            <a:avLst/>
          </a:prstGeom>
        </p:spPr>
      </p:pic>
    </p:spTree>
    <p:extLst>
      <p:ext uri="{BB962C8B-B14F-4D97-AF65-F5344CB8AC3E}">
        <p14:creationId xmlns:p14="http://schemas.microsoft.com/office/powerpoint/2010/main" val="268543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250577" y="1216405"/>
            <a:ext cx="12494188" cy="2543517"/>
          </a:xfrm>
          <a:prstGeom prst="rect">
            <a:avLst/>
          </a:prstGeom>
        </p:spPr>
        <p:txBody>
          <a:bodyPr wrap="square">
            <a:spAutoFit/>
          </a:bodyPr>
          <a:lstStyle/>
          <a:p>
            <a:r>
              <a:rPr lang="nl-BE" sz="3982" b="1" dirty="0" smtClean="0"/>
              <a:t> </a:t>
            </a:r>
            <a:endParaRPr lang="nl-BE" sz="3982" b="1" dirty="0"/>
          </a:p>
          <a:p>
            <a:r>
              <a:rPr lang="nl-BE" sz="3982" dirty="0"/>
              <a:t/>
            </a:r>
            <a:br>
              <a:rPr lang="nl-BE" sz="3982" dirty="0"/>
            </a:br>
            <a:endParaRPr lang="nl-BE" sz="3982" dirty="0"/>
          </a:p>
          <a:p>
            <a:r>
              <a:rPr lang="nl-BE" sz="3982" dirty="0"/>
              <a:t> </a:t>
            </a:r>
          </a:p>
        </p:txBody>
      </p:sp>
      <p:sp>
        <p:nvSpPr>
          <p:cNvPr id="2" name="Title 1"/>
          <p:cNvSpPr>
            <a:spLocks noGrp="1"/>
          </p:cNvSpPr>
          <p:nvPr>
            <p:ph type="title"/>
          </p:nvPr>
        </p:nvSpPr>
        <p:spPr>
          <a:xfrm>
            <a:off x="848779" y="841463"/>
            <a:ext cx="15705282" cy="863693"/>
          </a:xfrm>
        </p:spPr>
        <p:txBody>
          <a:bodyPr/>
          <a:lstStyle/>
          <a:p>
            <a:r>
              <a:rPr lang="nl-BE" sz="4400" u="none" dirty="0"/>
              <a:t>1. Aankoop van apparatuur en BTW vrijstelling</a:t>
            </a:r>
            <a:br>
              <a:rPr lang="nl-BE" sz="4400" u="none" dirty="0"/>
            </a:br>
            <a:endParaRPr lang="nl-BE" sz="4400" u="none" dirty="0"/>
          </a:p>
        </p:txBody>
      </p:sp>
      <p:sp>
        <p:nvSpPr>
          <p:cNvPr id="4" name="Content Placeholder 3"/>
          <p:cNvSpPr>
            <a:spLocks noGrp="1"/>
          </p:cNvSpPr>
          <p:nvPr>
            <p:ph idx="1"/>
          </p:nvPr>
        </p:nvSpPr>
        <p:spPr>
          <a:xfrm>
            <a:off x="854486" y="2080098"/>
            <a:ext cx="15699575" cy="6696000"/>
          </a:xfrm>
        </p:spPr>
        <p:txBody>
          <a:bodyPr>
            <a:normAutofit fontScale="92500" lnSpcReduction="20000"/>
          </a:bodyPr>
          <a:lstStyle/>
          <a:p>
            <a:r>
              <a:rPr lang="nl-BE" dirty="0"/>
              <a:t>Elke budgethouder kan aankopen verrichten voor de partner. Voor </a:t>
            </a:r>
            <a:r>
              <a:rPr lang="nl-BE" dirty="0" smtClean="0"/>
              <a:t>alle bestedingen volg je de regels van de wet OO maar zeker voor hoger </a:t>
            </a:r>
            <a:r>
              <a:rPr lang="nl-BE" dirty="0"/>
              <a:t>dan </a:t>
            </a:r>
            <a:r>
              <a:rPr lang="nl-BE" dirty="0" smtClean="0"/>
              <a:t>8500 </a:t>
            </a:r>
            <a:r>
              <a:rPr lang="nl-BE" dirty="0"/>
              <a:t>euro </a:t>
            </a:r>
            <a:r>
              <a:rPr lang="nl-BE" dirty="0" smtClean="0"/>
              <a:t>dient </a:t>
            </a:r>
            <a:r>
              <a:rPr lang="nl-BE" dirty="0"/>
              <a:t>u </a:t>
            </a:r>
            <a:r>
              <a:rPr lang="nl-BE" b="1" dirty="0">
                <a:solidFill>
                  <a:srgbClr val="FF0000"/>
                </a:solidFill>
              </a:rPr>
              <a:t>min. 3/6 vergelijkende offertes </a:t>
            </a:r>
            <a:r>
              <a:rPr lang="nl-BE" dirty="0"/>
              <a:t>op te vragen (zie details wet OO).</a:t>
            </a:r>
            <a:br>
              <a:rPr lang="nl-BE" dirty="0"/>
            </a:br>
            <a:endParaRPr lang="nl-BE" dirty="0"/>
          </a:p>
          <a:p>
            <a:r>
              <a:rPr lang="nl-BE" dirty="0"/>
              <a:t>Veel voorkomende fout: </a:t>
            </a:r>
            <a:r>
              <a:rPr lang="nl-BE" dirty="0" smtClean="0"/>
              <a:t>er </a:t>
            </a:r>
            <a:r>
              <a:rPr lang="nl-BE" dirty="0"/>
              <a:t>mag </a:t>
            </a:r>
            <a:r>
              <a:rPr lang="nl-BE" b="1" dirty="0">
                <a:solidFill>
                  <a:srgbClr val="FF0000"/>
                </a:solidFill>
              </a:rPr>
              <a:t>geen BTW aangerekend</a:t>
            </a:r>
            <a:r>
              <a:rPr lang="nl-BE" dirty="0"/>
              <a:t> worden op aankopen verricht in België en bestemd voor het partnerland! Indien toch zo snel mogelijk in orde trachten te maken </a:t>
            </a:r>
            <a:r>
              <a:rPr lang="nl-BE" dirty="0" smtClean="0"/>
              <a:t>via FP </a:t>
            </a:r>
            <a:r>
              <a:rPr lang="nl-BE" dirty="0"/>
              <a:t>en/of DFIN</a:t>
            </a:r>
          </a:p>
        </p:txBody>
      </p:sp>
    </p:spTree>
    <p:extLst>
      <p:ext uri="{BB962C8B-B14F-4D97-AF65-F5344CB8AC3E}">
        <p14:creationId xmlns:p14="http://schemas.microsoft.com/office/powerpoint/2010/main" val="893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24654" y="1906871"/>
            <a:ext cx="12391777" cy="617541"/>
          </a:xfrm>
          <a:prstGeom prst="rect">
            <a:avLst/>
          </a:prstGeom>
        </p:spPr>
        <p:txBody>
          <a:bodyPr wrap="square">
            <a:spAutoFit/>
          </a:bodyPr>
          <a:lstStyle/>
          <a:p>
            <a:r>
              <a:rPr lang="nl-BE" sz="3413" dirty="0"/>
              <a:t> </a:t>
            </a:r>
          </a:p>
        </p:txBody>
      </p:sp>
      <p:sp>
        <p:nvSpPr>
          <p:cNvPr id="4" name="Content Placeholder 3"/>
          <p:cNvSpPr>
            <a:spLocks noGrp="1"/>
          </p:cNvSpPr>
          <p:nvPr>
            <p:ph idx="1"/>
          </p:nvPr>
        </p:nvSpPr>
        <p:spPr>
          <a:xfrm>
            <a:off x="534852" y="951768"/>
            <a:ext cx="15699575" cy="7800346"/>
          </a:xfrm>
        </p:spPr>
        <p:txBody>
          <a:bodyPr>
            <a:normAutofit fontScale="77500" lnSpcReduction="20000"/>
          </a:bodyPr>
          <a:lstStyle/>
          <a:p>
            <a:pPr marL="85725" indent="0">
              <a:buNone/>
            </a:pPr>
            <a:r>
              <a:rPr lang="nl-BE" dirty="0"/>
              <a:t>In geval van </a:t>
            </a:r>
            <a:r>
              <a:rPr lang="nl-BE" b="1" dirty="0"/>
              <a:t>aankoop van goederen in </a:t>
            </a:r>
            <a:r>
              <a:rPr lang="nl-BE" b="1" dirty="0" smtClean="0"/>
              <a:t>België </a:t>
            </a:r>
            <a:r>
              <a:rPr lang="nl-BE" b="1" dirty="0" smtClean="0">
                <a:solidFill>
                  <a:srgbClr val="FF0000"/>
                </a:solidFill>
              </a:rPr>
              <a:t>OF EU(!</a:t>
            </a:r>
            <a:r>
              <a:rPr lang="nl-BE" b="1" dirty="0" smtClean="0"/>
              <a:t>)</a:t>
            </a:r>
            <a:r>
              <a:rPr lang="nl-BE" dirty="0" smtClean="0"/>
              <a:t> </a:t>
            </a:r>
            <a:r>
              <a:rPr lang="nl-BE" dirty="0"/>
              <a:t>voor de partner moet de btw-vrijstelling vermeld worden bij het plaatsen van de bestelling: </a:t>
            </a:r>
            <a:endParaRPr lang="nl-BE" dirty="0" smtClean="0"/>
          </a:p>
          <a:p>
            <a:pPr marL="85725" indent="0">
              <a:buNone/>
            </a:pPr>
            <a:endParaRPr lang="nl-BE" dirty="0"/>
          </a:p>
          <a:p>
            <a:pPr marL="85725" indent="0">
              <a:buNone/>
            </a:pPr>
            <a:r>
              <a:rPr lang="nl-BE" dirty="0"/>
              <a:t>De </a:t>
            </a:r>
            <a:r>
              <a:rPr lang="nl-BE" u="sng" dirty="0">
                <a:solidFill>
                  <a:srgbClr val="FF0000"/>
                </a:solidFill>
              </a:rPr>
              <a:t>SAP-bestelbon</a:t>
            </a:r>
            <a:r>
              <a:rPr lang="nl-BE" dirty="0"/>
              <a:t> dient de volgende vermelding te bevatten: “</a:t>
            </a:r>
            <a:r>
              <a:rPr lang="nl-BE" b="1" dirty="0"/>
              <a:t>Uitvoer - Vrijstelling van btw – Artikel 42, §10, eerste lid, 8° van het btw-Wetboek – Vergunning nr. 77.800/B van 2 april 1993”.</a:t>
            </a:r>
            <a:r>
              <a:rPr lang="nl-BE" dirty="0"/>
              <a:t> </a:t>
            </a:r>
            <a:endParaRPr lang="nl-BE" dirty="0" smtClean="0"/>
          </a:p>
          <a:p>
            <a:pPr marL="85725" indent="0">
              <a:buNone/>
            </a:pPr>
            <a:endParaRPr lang="nl-BE" dirty="0"/>
          </a:p>
          <a:p>
            <a:pPr marL="85725" indent="0">
              <a:buNone/>
            </a:pPr>
            <a:r>
              <a:rPr lang="nl-BE" dirty="0"/>
              <a:t>Dan zal de leverancier geen Belgische btw aanrekenen op de factuur waarop hij dezelfde vermelding moet aanbrengen.</a:t>
            </a:r>
          </a:p>
          <a:p>
            <a:endParaRPr lang="nl-BE" dirty="0"/>
          </a:p>
          <a:p>
            <a:pPr marL="85725" indent="0">
              <a:buNone/>
            </a:pPr>
            <a:r>
              <a:rPr lang="nl-BE" dirty="0"/>
              <a:t>De uitvoer van de goederen moet plaatsvinden binnen de </a:t>
            </a:r>
            <a:r>
              <a:rPr lang="nl-BE" b="1" dirty="0"/>
              <a:t>termijn van 1 jaar </a:t>
            </a:r>
            <a:r>
              <a:rPr lang="nl-BE" dirty="0"/>
              <a:t>te rekenen vanaf de datum van de levering</a:t>
            </a:r>
            <a:endParaRPr lang="nl-NL" dirty="0"/>
          </a:p>
          <a:p>
            <a:endParaRPr lang="nl-BE" dirty="0"/>
          </a:p>
          <a:p>
            <a:endParaRPr lang="nl-BE" dirty="0"/>
          </a:p>
        </p:txBody>
      </p:sp>
    </p:spTree>
    <p:extLst>
      <p:ext uri="{BB962C8B-B14F-4D97-AF65-F5344CB8AC3E}">
        <p14:creationId xmlns:p14="http://schemas.microsoft.com/office/powerpoint/2010/main" val="2751225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36914" y="746449"/>
            <a:ext cx="15539644" cy="8894743"/>
          </a:xfrm>
          <a:prstGeom prst="rect">
            <a:avLst/>
          </a:prstGeom>
        </p:spPr>
        <p:txBody>
          <a:bodyPr wrap="square">
            <a:spAutoFit/>
          </a:bodyPr>
          <a:lstStyle/>
          <a:p>
            <a:pPr>
              <a:defRPr/>
            </a:pPr>
            <a:r>
              <a:rPr lang="nl-BE" sz="4400" dirty="0">
                <a:ea typeface="Times New Roman" pitchFamily="18" charset="0"/>
                <a:cs typeface="Arial" pitchFamily="34" charset="0"/>
              </a:rPr>
              <a:t>Opgelet met invoertaksen! </a:t>
            </a:r>
            <a:endParaRPr lang="nl-BE" sz="4400" dirty="0" smtClean="0">
              <a:ea typeface="Times New Roman" pitchFamily="18" charset="0"/>
              <a:cs typeface="Arial" pitchFamily="34" charset="0"/>
            </a:endParaRPr>
          </a:p>
          <a:p>
            <a:pPr>
              <a:defRPr/>
            </a:pPr>
            <a:endParaRPr lang="nl-BE" sz="4400" dirty="0">
              <a:ea typeface="Times New Roman" pitchFamily="18" charset="0"/>
              <a:cs typeface="Arial" pitchFamily="34" charset="0"/>
            </a:endParaRPr>
          </a:p>
          <a:p>
            <a:pPr>
              <a:defRPr/>
            </a:pPr>
            <a:r>
              <a:rPr lang="nl-BE" sz="4400" dirty="0">
                <a:ea typeface="Times New Roman" pitchFamily="18" charset="0"/>
                <a:cs typeface="Arial" pitchFamily="34" charset="0"/>
              </a:rPr>
              <a:t>Deze zijn </a:t>
            </a:r>
            <a:r>
              <a:rPr lang="en-GB" sz="4400" dirty="0">
                <a:ea typeface="Times New Roman" pitchFamily="18" charset="0"/>
                <a:cs typeface="Arial" charset="0"/>
              </a:rPr>
              <a:t>ten </a:t>
            </a:r>
            <a:r>
              <a:rPr lang="en-GB" sz="4400" dirty="0" err="1">
                <a:ea typeface="Times New Roman" pitchFamily="18" charset="0"/>
                <a:cs typeface="Arial" charset="0"/>
              </a:rPr>
              <a:t>laste</a:t>
            </a:r>
            <a:r>
              <a:rPr lang="en-GB" sz="4400" dirty="0">
                <a:ea typeface="Times New Roman" pitchFamily="18" charset="0"/>
                <a:cs typeface="Arial" charset="0"/>
              </a:rPr>
              <a:t> van de </a:t>
            </a:r>
            <a:r>
              <a:rPr lang="en-GB" sz="4400" dirty="0" err="1">
                <a:ea typeface="Times New Roman" pitchFamily="18" charset="0"/>
                <a:cs typeface="Arial" charset="0"/>
              </a:rPr>
              <a:t>zuidpartner</a:t>
            </a:r>
            <a:r>
              <a:rPr lang="en-GB" sz="4400" dirty="0">
                <a:ea typeface="Times New Roman" pitchFamily="18" charset="0"/>
                <a:cs typeface="Arial" charset="0"/>
              </a:rPr>
              <a:t> (</a:t>
            </a:r>
            <a:r>
              <a:rPr lang="en-GB" sz="4400" dirty="0" err="1">
                <a:ea typeface="Times New Roman" pitchFamily="18" charset="0"/>
                <a:cs typeface="Arial" charset="0"/>
              </a:rPr>
              <a:t>deze</a:t>
            </a:r>
            <a:r>
              <a:rPr lang="en-GB" sz="4400" dirty="0">
                <a:ea typeface="Times New Roman" pitchFamily="18" charset="0"/>
                <a:cs typeface="Arial" charset="0"/>
              </a:rPr>
              <a:t> </a:t>
            </a:r>
            <a:r>
              <a:rPr lang="en-GB" sz="4400" dirty="0" err="1">
                <a:ea typeface="Times New Roman" pitchFamily="18" charset="0"/>
                <a:cs typeface="Arial" charset="0"/>
              </a:rPr>
              <a:t>kan</a:t>
            </a:r>
            <a:r>
              <a:rPr lang="en-GB" sz="4400" dirty="0">
                <a:ea typeface="Times New Roman" pitchFamily="18" charset="0"/>
                <a:cs typeface="Arial" charset="0"/>
              </a:rPr>
              <a:t> </a:t>
            </a:r>
            <a:r>
              <a:rPr lang="en-GB" sz="4400" dirty="0" err="1">
                <a:ea typeface="Times New Roman" pitchFamily="18" charset="0"/>
                <a:cs typeface="Arial" charset="0"/>
              </a:rPr>
              <a:t>eventueel</a:t>
            </a:r>
            <a:r>
              <a:rPr lang="en-GB" sz="4400" dirty="0">
                <a:ea typeface="Times New Roman" pitchFamily="18" charset="0"/>
                <a:cs typeface="Arial" charset="0"/>
              </a:rPr>
              <a:t> de </a:t>
            </a:r>
            <a:r>
              <a:rPr lang="en-GB" sz="4400" dirty="0" err="1">
                <a:ea typeface="Times New Roman" pitchFamily="18" charset="0"/>
                <a:cs typeface="Arial" charset="0"/>
              </a:rPr>
              <a:t>nodige</a:t>
            </a:r>
            <a:r>
              <a:rPr lang="en-GB" sz="4400" dirty="0">
                <a:ea typeface="Times New Roman" pitchFamily="18" charset="0"/>
                <a:cs typeface="Arial" charset="0"/>
              </a:rPr>
              <a:t> </a:t>
            </a:r>
            <a:r>
              <a:rPr lang="en-GB" sz="4400" dirty="0" err="1">
                <a:ea typeface="Times New Roman" pitchFamily="18" charset="0"/>
                <a:cs typeface="Arial" charset="0"/>
              </a:rPr>
              <a:t>stappen</a:t>
            </a:r>
            <a:r>
              <a:rPr lang="en-GB" sz="4400" dirty="0">
                <a:ea typeface="Times New Roman" pitchFamily="18" charset="0"/>
                <a:cs typeface="Arial" charset="0"/>
              </a:rPr>
              <a:t> </a:t>
            </a:r>
            <a:r>
              <a:rPr lang="en-GB" sz="4400" dirty="0" err="1">
                <a:ea typeface="Times New Roman" pitchFamily="18" charset="0"/>
                <a:cs typeface="Arial" charset="0"/>
              </a:rPr>
              <a:t>ondernemen</a:t>
            </a:r>
            <a:r>
              <a:rPr lang="en-GB" sz="4400" dirty="0">
                <a:ea typeface="Times New Roman" pitchFamily="18" charset="0"/>
                <a:cs typeface="Arial" charset="0"/>
              </a:rPr>
              <a:t> </a:t>
            </a:r>
            <a:r>
              <a:rPr lang="en-GB" sz="4400" dirty="0" err="1">
                <a:ea typeface="Times New Roman" pitchFamily="18" charset="0"/>
                <a:cs typeface="Arial" charset="0"/>
              </a:rPr>
              <a:t>bij</a:t>
            </a:r>
            <a:r>
              <a:rPr lang="en-GB" sz="4400" dirty="0">
                <a:ea typeface="Times New Roman" pitchFamily="18" charset="0"/>
                <a:cs typeface="Arial" charset="0"/>
              </a:rPr>
              <a:t> </a:t>
            </a:r>
            <a:r>
              <a:rPr lang="en-GB" sz="4400" dirty="0" err="1">
                <a:ea typeface="Times New Roman" pitchFamily="18" charset="0"/>
                <a:cs typeface="Arial" charset="0"/>
              </a:rPr>
              <a:t>zijn</a:t>
            </a:r>
            <a:r>
              <a:rPr lang="en-GB" sz="4400" dirty="0">
                <a:ea typeface="Times New Roman" pitchFamily="18" charset="0"/>
                <a:cs typeface="Arial" charset="0"/>
              </a:rPr>
              <a:t> </a:t>
            </a:r>
            <a:r>
              <a:rPr lang="en-GB" sz="4400" dirty="0" err="1">
                <a:ea typeface="Times New Roman" pitchFamily="18" charset="0"/>
                <a:cs typeface="Arial" charset="0"/>
              </a:rPr>
              <a:t>overheid</a:t>
            </a:r>
            <a:r>
              <a:rPr lang="en-GB" sz="4400" dirty="0">
                <a:ea typeface="Times New Roman" pitchFamily="18" charset="0"/>
                <a:cs typeface="Arial" charset="0"/>
              </a:rPr>
              <a:t> om </a:t>
            </a:r>
            <a:r>
              <a:rPr lang="en-GB" sz="4400" dirty="0" err="1">
                <a:ea typeface="Times New Roman" pitchFamily="18" charset="0"/>
                <a:cs typeface="Arial" charset="0"/>
              </a:rPr>
              <a:t>vrijstelling</a:t>
            </a:r>
            <a:r>
              <a:rPr lang="en-GB" sz="4400" dirty="0">
                <a:ea typeface="Times New Roman" pitchFamily="18" charset="0"/>
                <a:cs typeface="Arial" charset="0"/>
              </a:rPr>
              <a:t> </a:t>
            </a:r>
            <a:r>
              <a:rPr lang="en-GB" sz="4400" dirty="0" err="1">
                <a:ea typeface="Times New Roman" pitchFamily="18" charset="0"/>
                <a:cs typeface="Arial" charset="0"/>
              </a:rPr>
              <a:t>te</a:t>
            </a:r>
            <a:r>
              <a:rPr lang="en-GB" sz="4400" dirty="0">
                <a:ea typeface="Times New Roman" pitchFamily="18" charset="0"/>
                <a:cs typeface="Arial" charset="0"/>
              </a:rPr>
              <a:t> </a:t>
            </a:r>
            <a:r>
              <a:rPr lang="en-GB" sz="4400" dirty="0" err="1">
                <a:ea typeface="Times New Roman" pitchFamily="18" charset="0"/>
                <a:cs typeface="Arial" charset="0"/>
              </a:rPr>
              <a:t>bekomen</a:t>
            </a:r>
            <a:r>
              <a:rPr lang="en-GB" sz="4400" dirty="0" smtClean="0">
                <a:ea typeface="Times New Roman" pitchFamily="18" charset="0"/>
                <a:cs typeface="Arial" charset="0"/>
              </a:rPr>
              <a:t>).</a:t>
            </a:r>
            <a:endParaRPr lang="en-GB" sz="4400" dirty="0">
              <a:ea typeface="Times New Roman" pitchFamily="18" charset="0"/>
              <a:cs typeface="Arial" charset="0"/>
            </a:endParaRPr>
          </a:p>
          <a:p>
            <a:pPr lvl="1">
              <a:defRPr/>
            </a:pPr>
            <a:endParaRPr lang="en-GB" sz="4400" dirty="0">
              <a:ea typeface="Times New Roman" pitchFamily="18" charset="0"/>
              <a:cs typeface="Arial" charset="0"/>
            </a:endParaRPr>
          </a:p>
          <a:p>
            <a:pPr lvl="1">
              <a:defRPr/>
            </a:pPr>
            <a:r>
              <a:rPr lang="en-GB" sz="4400" dirty="0" err="1">
                <a:ea typeface="Times New Roman" pitchFamily="18" charset="0"/>
                <a:cs typeface="Arial" charset="0"/>
              </a:rPr>
              <a:t>Wat</a:t>
            </a:r>
            <a:r>
              <a:rPr lang="en-GB" sz="4400" dirty="0">
                <a:ea typeface="Times New Roman" pitchFamily="18" charset="0"/>
                <a:cs typeface="Arial" charset="0"/>
              </a:rPr>
              <a:t> </a:t>
            </a:r>
            <a:r>
              <a:rPr lang="en-GB" sz="4400" dirty="0" err="1">
                <a:ea typeface="Times New Roman" pitchFamily="18" charset="0"/>
                <a:cs typeface="Arial" charset="0"/>
              </a:rPr>
              <a:t>wel</a:t>
            </a:r>
            <a:r>
              <a:rPr lang="en-GB" sz="4400" dirty="0">
                <a:ea typeface="Times New Roman" pitchFamily="18" charset="0"/>
                <a:cs typeface="Arial" charset="0"/>
              </a:rPr>
              <a:t> </a:t>
            </a:r>
            <a:r>
              <a:rPr lang="en-GB" sz="4400" dirty="0" err="1">
                <a:ea typeface="Times New Roman" pitchFamily="18" charset="0"/>
                <a:cs typeface="Arial" charset="0"/>
              </a:rPr>
              <a:t>afgerekend</a:t>
            </a:r>
            <a:r>
              <a:rPr lang="en-GB" sz="4400" dirty="0">
                <a:ea typeface="Times New Roman" pitchFamily="18" charset="0"/>
                <a:cs typeface="Arial" charset="0"/>
              </a:rPr>
              <a:t> </a:t>
            </a:r>
            <a:r>
              <a:rPr lang="en-GB" sz="4400" dirty="0" err="1">
                <a:ea typeface="Times New Roman" pitchFamily="18" charset="0"/>
                <a:cs typeface="Arial" charset="0"/>
              </a:rPr>
              <a:t>kan</a:t>
            </a:r>
            <a:r>
              <a:rPr lang="en-GB" sz="4400" dirty="0">
                <a:ea typeface="Times New Roman" pitchFamily="18" charset="0"/>
                <a:cs typeface="Arial" charset="0"/>
              </a:rPr>
              <a:t> </a:t>
            </a:r>
            <a:r>
              <a:rPr lang="en-GB" sz="4400" dirty="0" err="1">
                <a:ea typeface="Times New Roman" pitchFamily="18" charset="0"/>
                <a:cs typeface="Arial" charset="0"/>
              </a:rPr>
              <a:t>worden</a:t>
            </a:r>
            <a:r>
              <a:rPr lang="en-GB" sz="4400" dirty="0">
                <a:ea typeface="Times New Roman" pitchFamily="18" charset="0"/>
                <a:cs typeface="Arial" charset="0"/>
              </a:rPr>
              <a:t> </a:t>
            </a:r>
            <a:r>
              <a:rPr lang="en-GB" sz="4400" dirty="0" err="1">
                <a:ea typeface="Times New Roman" pitchFamily="18" charset="0"/>
                <a:cs typeface="Arial" charset="0"/>
              </a:rPr>
              <a:t>zijn</a:t>
            </a:r>
            <a:r>
              <a:rPr lang="en-GB" sz="4400" dirty="0">
                <a:ea typeface="Times New Roman" pitchFamily="18" charset="0"/>
                <a:cs typeface="Arial" charset="0"/>
              </a:rPr>
              <a:t> </a:t>
            </a:r>
            <a:r>
              <a:rPr lang="en-GB" sz="4400" dirty="0" err="1">
                <a:ea typeface="Times New Roman" pitchFamily="18" charset="0"/>
                <a:cs typeface="Arial" charset="0"/>
              </a:rPr>
              <a:t>verpakking</a:t>
            </a:r>
            <a:r>
              <a:rPr lang="en-GB" sz="4400" dirty="0">
                <a:ea typeface="Times New Roman" pitchFamily="18" charset="0"/>
                <a:cs typeface="Arial" charset="0"/>
              </a:rPr>
              <a:t>- en </a:t>
            </a:r>
            <a:r>
              <a:rPr lang="en-GB" sz="4400" dirty="0" err="1">
                <a:ea typeface="Times New Roman" pitchFamily="18" charset="0"/>
                <a:cs typeface="Arial" charset="0"/>
              </a:rPr>
              <a:t>transportkosten</a:t>
            </a:r>
            <a:r>
              <a:rPr lang="en-GB" sz="4400" dirty="0">
                <a:ea typeface="Times New Roman" pitchFamily="18" charset="0"/>
                <a:cs typeface="Arial" charset="0"/>
              </a:rPr>
              <a:t>, </a:t>
            </a:r>
            <a:r>
              <a:rPr lang="en-GB" sz="4400" dirty="0" err="1">
                <a:ea typeface="Times New Roman" pitchFamily="18" charset="0"/>
                <a:cs typeface="Arial" charset="0"/>
              </a:rPr>
              <a:t>verzekering</a:t>
            </a:r>
            <a:r>
              <a:rPr lang="en-GB" sz="4400" dirty="0">
                <a:ea typeface="Times New Roman" pitchFamily="18" charset="0"/>
                <a:cs typeface="Arial" charset="0"/>
              </a:rPr>
              <a:t> en </a:t>
            </a:r>
            <a:r>
              <a:rPr lang="en-GB" sz="4400" dirty="0" err="1">
                <a:ea typeface="Times New Roman" pitchFamily="18" charset="0"/>
                <a:cs typeface="Arial" charset="0"/>
              </a:rPr>
              <a:t>lokale</a:t>
            </a:r>
            <a:r>
              <a:rPr lang="en-GB" sz="4400" dirty="0">
                <a:ea typeface="Times New Roman" pitchFamily="18" charset="0"/>
                <a:cs typeface="Arial" charset="0"/>
              </a:rPr>
              <a:t> </a:t>
            </a:r>
            <a:r>
              <a:rPr lang="en-GB" sz="4400" dirty="0" err="1">
                <a:ea typeface="Times New Roman" pitchFamily="18" charset="0"/>
                <a:cs typeface="Arial" charset="0"/>
              </a:rPr>
              <a:t>kosten</a:t>
            </a:r>
            <a:r>
              <a:rPr lang="en-GB" sz="4400" dirty="0">
                <a:ea typeface="Times New Roman" pitchFamily="18" charset="0"/>
                <a:cs typeface="Arial" charset="0"/>
              </a:rPr>
              <a:t> </a:t>
            </a:r>
            <a:r>
              <a:rPr lang="en-GB" sz="4400" dirty="0" err="1">
                <a:ea typeface="Times New Roman" pitchFamily="18" charset="0"/>
                <a:cs typeface="Arial" charset="0"/>
              </a:rPr>
              <a:t>zoals</a:t>
            </a:r>
            <a:r>
              <a:rPr lang="en-GB" sz="4400" dirty="0">
                <a:ea typeface="Times New Roman" pitchFamily="18" charset="0"/>
                <a:cs typeface="Arial" charset="0"/>
              </a:rPr>
              <a:t> </a:t>
            </a:r>
            <a:r>
              <a:rPr lang="en-GB" sz="4400" dirty="0" err="1">
                <a:ea typeface="Times New Roman" pitchFamily="18" charset="0"/>
                <a:cs typeface="Arial" charset="0"/>
              </a:rPr>
              <a:t>stockage</a:t>
            </a:r>
            <a:r>
              <a:rPr lang="en-GB" sz="4400" dirty="0">
                <a:ea typeface="Times New Roman" pitchFamily="18" charset="0"/>
                <a:cs typeface="Arial" charset="0"/>
              </a:rPr>
              <a:t>, </a:t>
            </a:r>
            <a:r>
              <a:rPr lang="en-GB" sz="4400" dirty="0" err="1">
                <a:ea typeface="Times New Roman" pitchFamily="18" charset="0"/>
                <a:cs typeface="Arial" charset="0"/>
              </a:rPr>
              <a:t>dedouanering</a:t>
            </a:r>
            <a:r>
              <a:rPr lang="en-GB" sz="4400" dirty="0">
                <a:ea typeface="Times New Roman" pitchFamily="18" charset="0"/>
                <a:cs typeface="Arial" charset="0"/>
              </a:rPr>
              <a:t>, handling, </a:t>
            </a:r>
            <a:r>
              <a:rPr lang="en-GB" sz="4400" dirty="0" err="1">
                <a:ea typeface="Times New Roman" pitchFamily="18" charset="0"/>
                <a:cs typeface="Arial" charset="0"/>
              </a:rPr>
              <a:t>lokaal</a:t>
            </a:r>
            <a:r>
              <a:rPr lang="en-GB" sz="4400" dirty="0">
                <a:ea typeface="Times New Roman" pitchFamily="18" charset="0"/>
                <a:cs typeface="Arial" charset="0"/>
              </a:rPr>
              <a:t> transport, ….</a:t>
            </a:r>
          </a:p>
          <a:p>
            <a:pPr lvl="1">
              <a:defRPr/>
            </a:pPr>
            <a:endParaRPr lang="en-GB" sz="4400" dirty="0">
              <a:ea typeface="Times New Roman" pitchFamily="18" charset="0"/>
              <a:cs typeface="Arial" charset="0"/>
            </a:endParaRPr>
          </a:p>
          <a:p>
            <a:pPr lvl="1">
              <a:defRPr/>
            </a:pPr>
            <a:r>
              <a:rPr lang="en-GB" sz="4400" dirty="0">
                <a:ea typeface="Times New Roman" pitchFamily="18" charset="0"/>
                <a:cs typeface="Arial" charset="0"/>
              </a:rPr>
              <a:t>VLIR-UOS stickers </a:t>
            </a:r>
            <a:r>
              <a:rPr lang="en-GB" sz="4400" dirty="0" err="1">
                <a:ea typeface="Times New Roman" pitchFamily="18" charset="0"/>
                <a:cs typeface="Arial" charset="0"/>
              </a:rPr>
              <a:t>aanbrengen</a:t>
            </a:r>
            <a:r>
              <a:rPr lang="en-GB" sz="4400" dirty="0">
                <a:ea typeface="Times New Roman" pitchFamily="18" charset="0"/>
                <a:cs typeface="Arial" charset="0"/>
              </a:rPr>
              <a:t> op </a:t>
            </a:r>
            <a:r>
              <a:rPr lang="en-GB" sz="4400" dirty="0" err="1">
                <a:ea typeface="Times New Roman" pitchFamily="18" charset="0"/>
                <a:cs typeface="Arial" charset="0"/>
              </a:rPr>
              <a:t>aangekochte</a:t>
            </a:r>
            <a:r>
              <a:rPr lang="en-GB" sz="4400" dirty="0">
                <a:ea typeface="Times New Roman" pitchFamily="18" charset="0"/>
                <a:cs typeface="Arial" charset="0"/>
              </a:rPr>
              <a:t> </a:t>
            </a:r>
            <a:r>
              <a:rPr lang="en-GB" sz="4400" dirty="0" err="1">
                <a:ea typeface="Times New Roman" pitchFamily="18" charset="0"/>
                <a:cs typeface="Arial" charset="0"/>
              </a:rPr>
              <a:t>goederen</a:t>
            </a:r>
            <a:r>
              <a:rPr lang="en-GB" sz="4400" dirty="0">
                <a:ea typeface="Times New Roman" pitchFamily="18" charset="0"/>
                <a:cs typeface="Arial" charset="0"/>
              </a:rPr>
              <a:t> + inventory </a:t>
            </a:r>
            <a:r>
              <a:rPr lang="en-GB" sz="4400" dirty="0" err="1">
                <a:ea typeface="Times New Roman" pitchFamily="18" charset="0"/>
                <a:cs typeface="Arial" charset="0"/>
              </a:rPr>
              <a:t>bijhouden</a:t>
            </a:r>
            <a:endParaRPr lang="en-GB" sz="4400" dirty="0">
              <a:ea typeface="Times New Roman" pitchFamily="18" charset="0"/>
              <a:cs typeface="Arial" charset="0"/>
            </a:endParaRPr>
          </a:p>
          <a:p>
            <a:pPr marL="1056623" lvl="1" indent="-406394">
              <a:buFont typeface="Wingdings" panose="05000000000000000000" pitchFamily="2" charset="2"/>
              <a:buChar char="ü"/>
              <a:defRPr/>
            </a:pPr>
            <a:endParaRPr lang="en-GB" sz="4400" dirty="0">
              <a:ea typeface="Times New Roman" pitchFamily="18" charset="0"/>
              <a:cs typeface="Arial" charset="0"/>
            </a:endParaRPr>
          </a:p>
        </p:txBody>
      </p:sp>
    </p:spTree>
    <p:extLst>
      <p:ext uri="{BB962C8B-B14F-4D97-AF65-F5344CB8AC3E}">
        <p14:creationId xmlns:p14="http://schemas.microsoft.com/office/powerpoint/2010/main" val="1050406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7223" y="767415"/>
            <a:ext cx="12187484" cy="1639147"/>
          </a:xfrm>
          <a:prstGeom prst="rect">
            <a:avLst/>
          </a:prstGeom>
        </p:spPr>
        <p:txBody>
          <a:bodyPr/>
          <a:lstStyle/>
          <a:p>
            <a:pPr algn="ctr" defTabSz="1300460" eaLnBrk="0" fontAlgn="base" hangingPunct="0">
              <a:spcBef>
                <a:spcPct val="0"/>
              </a:spcBef>
              <a:spcAft>
                <a:spcPct val="0"/>
              </a:spcAft>
              <a:defRPr/>
            </a:pPr>
            <a:r>
              <a:rPr lang="nl-BE" sz="4800" b="1" kern="0" dirty="0">
                <a:latin typeface="+mj-lt"/>
                <a:ea typeface="+mj-ea"/>
                <a:cs typeface="+mj-cs"/>
              </a:rPr>
              <a:t>2. </a:t>
            </a:r>
            <a:r>
              <a:rPr lang="nl-BE" sz="4800" b="1" kern="0" dirty="0" smtClean="0">
                <a:latin typeface="+mj-lt"/>
                <a:ea typeface="+mj-ea"/>
                <a:cs typeface="+mj-cs"/>
              </a:rPr>
              <a:t>Bezoekers </a:t>
            </a:r>
            <a:r>
              <a:rPr lang="nl-BE" sz="4800" b="1" kern="0" dirty="0">
                <a:latin typeface="+mj-lt"/>
                <a:ea typeface="+mj-ea"/>
                <a:cs typeface="+mj-cs"/>
              </a:rPr>
              <a:t>(bv. lokale promotor)</a:t>
            </a:r>
            <a:endParaRPr lang="nl-NL" sz="4800" b="1" kern="0" dirty="0">
              <a:latin typeface="+mj-lt"/>
              <a:ea typeface="+mj-ea"/>
              <a:cs typeface="+mj-cs"/>
            </a:endParaRPr>
          </a:p>
        </p:txBody>
      </p:sp>
      <p:sp>
        <p:nvSpPr>
          <p:cNvPr id="3" name="Rectangle 3"/>
          <p:cNvSpPr txBox="1">
            <a:spLocks noChangeArrowheads="1"/>
          </p:cNvSpPr>
          <p:nvPr/>
        </p:nvSpPr>
        <p:spPr>
          <a:xfrm>
            <a:off x="1922106" y="2071396"/>
            <a:ext cx="15078270" cy="6606073"/>
          </a:xfrm>
          <a:prstGeom prst="rect">
            <a:avLst/>
          </a:prstGeom>
        </p:spPr>
        <p:txBody>
          <a:bodyPr/>
          <a:lstStyle/>
          <a:p>
            <a:pPr marL="487672" indent="-487672" defTabSz="1300460" eaLnBrk="0" fontAlgn="base" hangingPunct="0">
              <a:spcBef>
                <a:spcPct val="20000"/>
              </a:spcBef>
              <a:spcAft>
                <a:spcPct val="0"/>
              </a:spcAft>
              <a:buFontTx/>
              <a:buChar char="•"/>
              <a:defRPr/>
            </a:pPr>
            <a:r>
              <a:rPr lang="nl-BE" sz="3200" kern="0" dirty="0"/>
              <a:t> Max. 21 dagen ten laste van het project</a:t>
            </a:r>
          </a:p>
          <a:p>
            <a:pPr marL="487672" indent="-487672" defTabSz="1300460" eaLnBrk="0" fontAlgn="base" hangingPunct="0">
              <a:spcBef>
                <a:spcPct val="20000"/>
              </a:spcBef>
              <a:spcAft>
                <a:spcPct val="0"/>
              </a:spcAft>
              <a:buFontTx/>
              <a:buChar char="•"/>
              <a:defRPr/>
            </a:pPr>
            <a:r>
              <a:rPr lang="nl-BE" sz="3200" kern="0" dirty="0"/>
              <a:t> (Uitnodiging opmaken en laten ondertekenen door de promotor)</a:t>
            </a:r>
          </a:p>
          <a:p>
            <a:pPr marL="487672" indent="-487672" defTabSz="1300460" eaLnBrk="0" fontAlgn="base" hangingPunct="0">
              <a:spcBef>
                <a:spcPct val="20000"/>
              </a:spcBef>
              <a:spcAft>
                <a:spcPct val="0"/>
              </a:spcAft>
              <a:buFontTx/>
              <a:buChar char="•"/>
              <a:defRPr/>
            </a:pPr>
            <a:r>
              <a:rPr lang="nl-BE" sz="3200" kern="0" dirty="0"/>
              <a:t> Opstarten van de </a:t>
            </a:r>
            <a:r>
              <a:rPr lang="nl-BE" sz="3200" b="1" kern="0" dirty="0">
                <a:solidFill>
                  <a:srgbClr val="FF0000"/>
                </a:solidFill>
              </a:rPr>
              <a:t>DGD visumprocedure </a:t>
            </a:r>
            <a:r>
              <a:rPr lang="nl-BE" sz="3200" kern="0" dirty="0"/>
              <a:t>(via </a:t>
            </a:r>
            <a:r>
              <a:rPr lang="nl-BE" sz="3200" kern="0" dirty="0" smtClean="0"/>
              <a:t>FB/contact </a:t>
            </a:r>
            <a:r>
              <a:rPr lang="nl-BE" sz="3200" kern="0" dirty="0"/>
              <a:t>DOZA)</a:t>
            </a:r>
          </a:p>
          <a:p>
            <a:pPr marL="487672" indent="-487672" defTabSz="1300460" eaLnBrk="0" fontAlgn="base" hangingPunct="0">
              <a:spcBef>
                <a:spcPct val="20000"/>
              </a:spcBef>
              <a:spcAft>
                <a:spcPct val="0"/>
              </a:spcAft>
              <a:buFontTx/>
              <a:buChar char="•"/>
              <a:defRPr/>
            </a:pPr>
            <a:r>
              <a:rPr lang="nl-BE" sz="3200" kern="0" dirty="0"/>
              <a:t> Eventueel boeken ticket (via </a:t>
            </a:r>
            <a:r>
              <a:rPr lang="nl-BE" sz="3200" kern="0" dirty="0" err="1"/>
              <a:t>Smarttravel</a:t>
            </a:r>
            <a:r>
              <a:rPr lang="nl-BE" sz="3200" kern="0" dirty="0"/>
              <a:t> of </a:t>
            </a:r>
            <a:r>
              <a:rPr lang="nl-BE" sz="3200" kern="0" dirty="0" err="1"/>
              <a:t>Keytravel</a:t>
            </a:r>
            <a:r>
              <a:rPr lang="nl-BE" sz="3200" kern="0" dirty="0"/>
              <a:t> gegunde </a:t>
            </a:r>
            <a:r>
              <a:rPr lang="nl-BE" sz="3200" kern="0" dirty="0" err="1" smtClean="0"/>
              <a:t>bureau’s</a:t>
            </a:r>
            <a:r>
              <a:rPr lang="nl-BE" sz="3200" kern="0" dirty="0"/>
              <a:t>)</a:t>
            </a:r>
          </a:p>
          <a:p>
            <a:pPr marL="487672" indent="-487672" defTabSz="1300460" eaLnBrk="0" fontAlgn="base" hangingPunct="0">
              <a:spcBef>
                <a:spcPct val="20000"/>
              </a:spcBef>
              <a:spcAft>
                <a:spcPct val="0"/>
              </a:spcAft>
              <a:buFontTx/>
              <a:buChar char="•"/>
              <a:defRPr/>
            </a:pPr>
            <a:r>
              <a:rPr lang="nl-BE" sz="3200" kern="0" dirty="0"/>
              <a:t> Boeken van het hotel (max. 100 euro / dag)</a:t>
            </a:r>
          </a:p>
          <a:p>
            <a:pPr marL="487672" indent="-487672" defTabSz="1300460" eaLnBrk="0" fontAlgn="base" hangingPunct="0">
              <a:spcBef>
                <a:spcPct val="20000"/>
              </a:spcBef>
              <a:spcAft>
                <a:spcPct val="0"/>
              </a:spcAft>
              <a:buFontTx/>
              <a:buChar char="•"/>
              <a:defRPr/>
            </a:pPr>
            <a:r>
              <a:rPr lang="nl-BE" sz="3200" kern="0" dirty="0"/>
              <a:t> Afsluiten van een verzekering</a:t>
            </a:r>
            <a:r>
              <a:rPr lang="nl-BE" sz="3200" kern="0" dirty="0" smtClean="0"/>
              <a:t>! Zie link in draaiboek.</a:t>
            </a:r>
            <a:endParaRPr lang="nl-BE" sz="3200" kern="0" dirty="0"/>
          </a:p>
          <a:p>
            <a:pPr marL="487672" indent="-487672" defTabSz="1300460" eaLnBrk="0" fontAlgn="base" hangingPunct="0">
              <a:spcBef>
                <a:spcPct val="20000"/>
              </a:spcBef>
              <a:spcAft>
                <a:spcPct val="0"/>
              </a:spcAft>
              <a:buFontTx/>
              <a:buChar char="•"/>
              <a:defRPr/>
            </a:pPr>
            <a:r>
              <a:rPr lang="nl-BE" sz="3200" kern="0" dirty="0"/>
              <a:t> Registratie aan de UGent als bezoeker en eventueel huisvesting   </a:t>
            </a:r>
            <a:br>
              <a:rPr lang="nl-BE" sz="3200" kern="0" dirty="0"/>
            </a:br>
            <a:r>
              <a:rPr lang="nl-BE" sz="3200" kern="0" dirty="0"/>
              <a:t> UGent boeken: Zie link in draaiboek</a:t>
            </a:r>
          </a:p>
          <a:p>
            <a:pPr marL="487672" indent="-487672" eaLnBrk="0" hangingPunct="0">
              <a:spcBef>
                <a:spcPct val="20000"/>
              </a:spcBef>
              <a:buFontTx/>
              <a:buChar char="•"/>
              <a:defRPr/>
            </a:pPr>
            <a:r>
              <a:rPr lang="nl-BE" sz="3200" kern="0" dirty="0"/>
              <a:t> Uitbetaling per </a:t>
            </a:r>
            <a:r>
              <a:rPr lang="nl-BE" sz="3200" kern="0" dirty="0" err="1"/>
              <a:t>diem</a:t>
            </a:r>
            <a:r>
              <a:rPr lang="nl-BE" sz="3200" kern="0" dirty="0"/>
              <a:t> (75 euro / dag) : via kasboek of via </a:t>
            </a:r>
            <a:r>
              <a:rPr lang="nl-BE" sz="3200" kern="0" dirty="0">
                <a:solidFill>
                  <a:srgbClr val="000000"/>
                </a:solidFill>
                <a:latin typeface="Arial"/>
              </a:rPr>
              <a:t>contact DOZA </a:t>
            </a:r>
            <a:endParaRPr lang="nl-NL" sz="3200" kern="0" dirty="0"/>
          </a:p>
        </p:txBody>
      </p:sp>
    </p:spTree>
    <p:extLst>
      <p:ext uri="{BB962C8B-B14F-4D97-AF65-F5344CB8AC3E}">
        <p14:creationId xmlns:p14="http://schemas.microsoft.com/office/powerpoint/2010/main" val="223834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BE" sz="4800" dirty="0">
                <a:latin typeface="Bell MT" pitchFamily="18" charset="0"/>
              </a:rPr>
              <a:t>VLIR </a:t>
            </a:r>
            <a:r>
              <a:rPr lang="nl-BE" sz="4800" dirty="0" smtClean="0">
                <a:latin typeface="Bell MT" pitchFamily="18" charset="0"/>
              </a:rPr>
              <a:t>TEAM/ZUID-INITIATIEVEN/JOINT</a:t>
            </a:r>
            <a:r>
              <a:rPr lang="nl-BE" sz="4800" dirty="0">
                <a:latin typeface="Bell MT" pitchFamily="18" charset="0"/>
              </a:rPr>
              <a:t/>
            </a:r>
            <a:br>
              <a:rPr lang="nl-BE" sz="4800" dirty="0">
                <a:latin typeface="Bell MT" pitchFamily="18" charset="0"/>
              </a:rPr>
            </a:br>
            <a:r>
              <a:rPr lang="nl-BE" sz="4800" dirty="0">
                <a:latin typeface="Bell MT" pitchFamily="18" charset="0"/>
              </a:rPr>
              <a:t> infodag - administratieve ondersteuning</a:t>
            </a:r>
            <a:br>
              <a:rPr lang="nl-BE" sz="4800" dirty="0">
                <a:latin typeface="Bell MT" pitchFamily="18" charset="0"/>
              </a:rPr>
            </a:br>
            <a:r>
              <a:rPr lang="nl-BE" sz="4800" dirty="0">
                <a:latin typeface="Bell MT" pitchFamily="18" charset="0"/>
              </a:rPr>
              <a:t/>
            </a:r>
            <a:br>
              <a:rPr lang="nl-BE" sz="4800" dirty="0">
                <a:latin typeface="Bell MT" pitchFamily="18" charset="0"/>
              </a:rPr>
            </a:br>
            <a:r>
              <a:rPr lang="nl-BE" sz="4800" dirty="0">
                <a:latin typeface="Bell MT" pitchFamily="18" charset="0"/>
              </a:rPr>
              <a:t>Nancy Terryn</a:t>
            </a:r>
            <a:br>
              <a:rPr lang="nl-BE" sz="4800" dirty="0">
                <a:latin typeface="Bell MT" pitchFamily="18" charset="0"/>
              </a:rPr>
            </a:br>
            <a:r>
              <a:rPr lang="nl-BE" sz="4800" dirty="0">
                <a:latin typeface="Bell MT" pitchFamily="18" charset="0"/>
              </a:rPr>
              <a:t>Cel </a:t>
            </a:r>
            <a:r>
              <a:rPr lang="nl-BE" sz="4800" dirty="0" smtClean="0">
                <a:latin typeface="Bell MT" pitchFamily="18" charset="0"/>
              </a:rPr>
              <a:t>Ontwikkelingssamenwerking/DOZA</a:t>
            </a:r>
            <a:endParaRPr lang="nl-NL" sz="4800" dirty="0"/>
          </a:p>
        </p:txBody>
      </p:sp>
      <p:sp>
        <p:nvSpPr>
          <p:cNvPr id="5" name="Slide Number Placeholder 4"/>
          <p:cNvSpPr>
            <a:spLocks noGrp="1"/>
          </p:cNvSpPr>
          <p:nvPr>
            <p:ph type="sldNum" sz="quarter" idx="4"/>
          </p:nvPr>
        </p:nvSpPr>
        <p:spPr/>
        <p:txBody>
          <a:bodyPr/>
          <a:lstStyle/>
          <a:p>
            <a:fld id="{7AE184E0-0BD4-4705-A12B-9B71DDE63301}" type="slidenum">
              <a:rPr lang="nl-BE" smtClean="0"/>
              <a:pPr/>
              <a:t>2</a:t>
            </a:fld>
            <a:endParaRPr lang="nl-BE" dirty="0"/>
          </a:p>
        </p:txBody>
      </p:sp>
    </p:spTree>
    <p:extLst>
      <p:ext uri="{BB962C8B-B14F-4D97-AF65-F5344CB8AC3E}">
        <p14:creationId xmlns:p14="http://schemas.microsoft.com/office/powerpoint/2010/main" val="276018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49" y="-391885"/>
            <a:ext cx="16978645" cy="1061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547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70529" y="581924"/>
            <a:ext cx="12187484" cy="1639147"/>
          </a:xfrm>
          <a:prstGeom prst="rect">
            <a:avLst/>
          </a:prstGeom>
        </p:spPr>
        <p:txBody>
          <a:bodyPr/>
          <a:lstStyle/>
          <a:p>
            <a:pPr algn="ctr" defTabSz="1300460" eaLnBrk="0" fontAlgn="base" hangingPunct="0">
              <a:spcBef>
                <a:spcPct val="0"/>
              </a:spcBef>
              <a:spcAft>
                <a:spcPct val="0"/>
              </a:spcAft>
              <a:defRPr/>
            </a:pPr>
            <a:r>
              <a:rPr lang="nl-BE" sz="4551" b="1" kern="0" dirty="0">
                <a:latin typeface="+mj-lt"/>
                <a:ea typeface="+mj-ea"/>
                <a:cs typeface="+mj-cs"/>
              </a:rPr>
              <a:t>3. Bursalen (Short Term, </a:t>
            </a:r>
            <a:r>
              <a:rPr lang="nl-BE" sz="4551" b="1" kern="0" dirty="0" err="1">
                <a:latin typeface="+mj-lt"/>
                <a:ea typeface="+mj-ea"/>
                <a:cs typeface="+mj-cs"/>
              </a:rPr>
              <a:t>M</a:t>
            </a:r>
            <a:r>
              <a:rPr lang="nl-BE" sz="4551" b="1" kern="0" dirty="0">
                <a:latin typeface="+mj-lt"/>
                <a:ea typeface="+mj-ea"/>
                <a:cs typeface="+mj-cs"/>
              </a:rPr>
              <a:t>aster, </a:t>
            </a:r>
            <a:r>
              <a:rPr lang="nl-BE" sz="4551" b="1" kern="0" dirty="0" err="1">
                <a:latin typeface="+mj-lt"/>
                <a:ea typeface="+mj-ea"/>
                <a:cs typeface="+mj-cs"/>
              </a:rPr>
              <a:t>PhD</a:t>
            </a:r>
            <a:r>
              <a:rPr lang="nl-BE" sz="4551" b="1" kern="0" dirty="0">
                <a:latin typeface="+mj-lt"/>
                <a:ea typeface="+mj-ea"/>
                <a:cs typeface="+mj-cs"/>
              </a:rPr>
              <a:t>)</a:t>
            </a:r>
            <a:endParaRPr lang="nl-NL" sz="4551" b="1" kern="0" dirty="0">
              <a:latin typeface="+mj-lt"/>
              <a:ea typeface="+mj-ea"/>
              <a:cs typeface="+mj-cs"/>
            </a:endParaRPr>
          </a:p>
        </p:txBody>
      </p:sp>
      <p:sp>
        <p:nvSpPr>
          <p:cNvPr id="3" name="Rectangle 3"/>
          <p:cNvSpPr txBox="1">
            <a:spLocks noChangeArrowheads="1"/>
          </p:cNvSpPr>
          <p:nvPr/>
        </p:nvSpPr>
        <p:spPr>
          <a:xfrm>
            <a:off x="1470528" y="1827789"/>
            <a:ext cx="15567169" cy="5580717"/>
          </a:xfrm>
          <a:prstGeom prst="rect">
            <a:avLst/>
          </a:prstGeom>
        </p:spPr>
        <p:txBody>
          <a:bodyPr/>
          <a:lstStyle/>
          <a:p>
            <a:pPr marL="487672" indent="-487672" defTabSz="1300460" eaLnBrk="0" fontAlgn="base" hangingPunct="0">
              <a:spcBef>
                <a:spcPct val="20000"/>
              </a:spcBef>
              <a:spcAft>
                <a:spcPct val="0"/>
              </a:spcAft>
              <a:buFontTx/>
              <a:buChar char="•"/>
              <a:defRPr/>
            </a:pPr>
            <a:r>
              <a:rPr lang="nl-BE" sz="3200" kern="0" dirty="0"/>
              <a:t> Uitnodiging opmaken en laten ondertekenen door de promotor</a:t>
            </a:r>
          </a:p>
          <a:p>
            <a:pPr marL="487672" indent="-487672" eaLnBrk="0" hangingPunct="0">
              <a:spcBef>
                <a:spcPct val="20000"/>
              </a:spcBef>
              <a:buFontTx/>
              <a:buChar char="•"/>
              <a:defRPr/>
            </a:pPr>
            <a:r>
              <a:rPr lang="nl-BE" sz="3200" kern="0" dirty="0"/>
              <a:t> Opstarten van de visumprocedure </a:t>
            </a:r>
            <a:r>
              <a:rPr lang="nl-BE" sz="3200" kern="0" dirty="0" smtClean="0"/>
              <a:t>via DGD form (via </a:t>
            </a:r>
            <a:r>
              <a:rPr lang="nl-BE" sz="3200" kern="0" dirty="0">
                <a:solidFill>
                  <a:srgbClr val="000000"/>
                </a:solidFill>
                <a:latin typeface="Arial"/>
              </a:rPr>
              <a:t>contact DOZA</a:t>
            </a:r>
            <a:r>
              <a:rPr lang="nl-BE" sz="3200" kern="0" dirty="0"/>
              <a:t>)</a:t>
            </a:r>
          </a:p>
          <a:p>
            <a:pPr marL="487672" indent="-487672" eaLnBrk="0" hangingPunct="0">
              <a:spcBef>
                <a:spcPct val="20000"/>
              </a:spcBef>
              <a:buFontTx/>
              <a:buChar char="•"/>
              <a:defRPr/>
            </a:pPr>
            <a:r>
              <a:rPr lang="nl-BE" sz="3200" kern="0" dirty="0"/>
              <a:t> Eventueel boeken ticket (via </a:t>
            </a:r>
            <a:r>
              <a:rPr lang="nl-BE" sz="3200" kern="0" dirty="0" err="1"/>
              <a:t>Smarttravel</a:t>
            </a:r>
            <a:r>
              <a:rPr lang="nl-BE" sz="3200" kern="0" dirty="0"/>
              <a:t> (of ander) gegund bureau)</a:t>
            </a:r>
          </a:p>
          <a:p>
            <a:pPr marL="487672" indent="-487672" defTabSz="1300460" eaLnBrk="0" fontAlgn="base" hangingPunct="0">
              <a:spcBef>
                <a:spcPct val="20000"/>
              </a:spcBef>
              <a:spcAft>
                <a:spcPct val="0"/>
              </a:spcAft>
              <a:buFontTx/>
              <a:buChar char="•"/>
              <a:defRPr/>
            </a:pPr>
            <a:r>
              <a:rPr lang="nl-BE" sz="3200" kern="0" dirty="0"/>
              <a:t> Boeken van een kamer aan de UGent </a:t>
            </a:r>
          </a:p>
          <a:p>
            <a:pPr marL="487672" indent="-487672" defTabSz="1300460" eaLnBrk="0" fontAlgn="base" hangingPunct="0">
              <a:spcBef>
                <a:spcPct val="20000"/>
              </a:spcBef>
              <a:spcAft>
                <a:spcPct val="0"/>
              </a:spcAft>
              <a:buFontTx/>
              <a:buChar char="•"/>
              <a:defRPr/>
            </a:pPr>
            <a:r>
              <a:rPr lang="nl-BE" sz="3200" kern="0" dirty="0"/>
              <a:t> Openen van een bankrekening indien langer dan 3 </a:t>
            </a:r>
            <a:r>
              <a:rPr lang="nl-BE" sz="3200" kern="0" dirty="0" err="1"/>
              <a:t>maanden</a:t>
            </a:r>
            <a:r>
              <a:rPr lang="nl-BE" sz="3200" kern="0" dirty="0"/>
              <a:t> in België</a:t>
            </a:r>
          </a:p>
          <a:p>
            <a:pPr marL="487672" indent="-487672" defTabSz="1300460" eaLnBrk="0" fontAlgn="base" hangingPunct="0">
              <a:spcBef>
                <a:spcPct val="20000"/>
              </a:spcBef>
              <a:spcAft>
                <a:spcPct val="0"/>
              </a:spcAft>
              <a:buFontTx/>
              <a:buChar char="•"/>
              <a:defRPr/>
            </a:pPr>
            <a:r>
              <a:rPr lang="nl-BE" sz="3200" kern="0" dirty="0"/>
              <a:t> Afsluiten van een verzekering bv MAFRE zie link draaiboek</a:t>
            </a:r>
          </a:p>
          <a:p>
            <a:pPr marL="487672" indent="-487672" defTabSz="1300460" eaLnBrk="0" fontAlgn="base" hangingPunct="0">
              <a:spcBef>
                <a:spcPct val="20000"/>
              </a:spcBef>
              <a:spcAft>
                <a:spcPct val="0"/>
              </a:spcAft>
              <a:buFontTx/>
              <a:buChar char="•"/>
              <a:defRPr/>
            </a:pPr>
            <a:r>
              <a:rPr lang="nl-BE" sz="3200" kern="0" dirty="0"/>
              <a:t> Registratie aan de UGent als (uitwisselings-</a:t>
            </a:r>
            <a:r>
              <a:rPr lang="nl-BE" sz="3200" kern="0" dirty="0" smtClean="0"/>
              <a:t>)(PhD) student </a:t>
            </a:r>
            <a:r>
              <a:rPr lang="nl-BE" sz="3200" kern="0" dirty="0"/>
              <a:t>of stagiair (vrijstelling van arbeidskaart) of bezoeker (tijdelijk)</a:t>
            </a:r>
          </a:p>
          <a:p>
            <a:pPr marL="487672" indent="-487672" defTabSz="1300460" eaLnBrk="0" fontAlgn="base" hangingPunct="0">
              <a:spcBef>
                <a:spcPct val="20000"/>
              </a:spcBef>
              <a:spcAft>
                <a:spcPct val="0"/>
              </a:spcAft>
              <a:buFontTx/>
              <a:buChar char="•"/>
              <a:defRPr/>
            </a:pPr>
            <a:r>
              <a:rPr lang="nl-BE" sz="3200" kern="0" dirty="0"/>
              <a:t> Inschrijving in het vreemdelingenregister van de Stad Gent indien &gt;3m</a:t>
            </a:r>
          </a:p>
          <a:p>
            <a:pPr marL="487672" indent="-487672" eaLnBrk="0" hangingPunct="0">
              <a:spcBef>
                <a:spcPct val="20000"/>
              </a:spcBef>
              <a:buFontTx/>
              <a:buChar char="•"/>
              <a:defRPr/>
            </a:pPr>
            <a:r>
              <a:rPr lang="nl-BE" sz="3200" kern="0" dirty="0"/>
              <a:t> Uitbetaling van de beurs via eigen kasboek of </a:t>
            </a:r>
            <a:r>
              <a:rPr lang="nl-BE" sz="3200" kern="0" dirty="0">
                <a:solidFill>
                  <a:srgbClr val="000000"/>
                </a:solidFill>
                <a:latin typeface="Arial"/>
              </a:rPr>
              <a:t>contact DOZA</a:t>
            </a:r>
            <a:r>
              <a:rPr lang="nl-BE" sz="3200" kern="0" dirty="0"/>
              <a:t>.  Duidelijk statuut (</a:t>
            </a:r>
            <a:r>
              <a:rPr lang="nl-BE" sz="3200" kern="0" dirty="0" err="1"/>
              <a:t>shor</a:t>
            </a:r>
            <a:r>
              <a:rPr lang="nl-BE" sz="3200" kern="0" dirty="0"/>
              <a:t>t </a:t>
            </a:r>
            <a:r>
              <a:rPr lang="nl-BE" sz="3200" kern="0" dirty="0" err="1"/>
              <a:t>stay</a:t>
            </a:r>
            <a:r>
              <a:rPr lang="nl-BE" sz="3200" kern="0" dirty="0"/>
              <a:t>, </a:t>
            </a:r>
            <a:r>
              <a:rPr lang="nl-BE" sz="3200" kern="0" dirty="0" err="1"/>
              <a:t>study</a:t>
            </a:r>
            <a:r>
              <a:rPr lang="nl-BE" sz="3200" kern="0" dirty="0"/>
              <a:t>, PhD) vermelden, gehuwd en/of kinderen en duur verblijf (volgens data op het vliegtuigticket!) en budgetplaats</a:t>
            </a:r>
            <a:endParaRPr lang="nl-NL" sz="3200" kern="0" dirty="0"/>
          </a:p>
        </p:txBody>
      </p:sp>
    </p:spTree>
    <p:extLst>
      <p:ext uri="{BB962C8B-B14F-4D97-AF65-F5344CB8AC3E}">
        <p14:creationId xmlns:p14="http://schemas.microsoft.com/office/powerpoint/2010/main" val="274074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96600" y="441453"/>
            <a:ext cx="14507942" cy="4524315"/>
          </a:xfrm>
          <a:prstGeom prst="rect">
            <a:avLst/>
          </a:prstGeom>
          <a:noFill/>
        </p:spPr>
        <p:txBody>
          <a:bodyPr wrap="square" rtlCol="0">
            <a:spAutoFit/>
          </a:bodyPr>
          <a:lstStyle/>
          <a:p>
            <a:r>
              <a:rPr lang="nl-BE" sz="3600" dirty="0"/>
              <a:t>Opgelet</a:t>
            </a:r>
            <a:r>
              <a:rPr lang="nl-BE" sz="3600" dirty="0" smtClean="0"/>
              <a:t>: Studenten </a:t>
            </a:r>
            <a:r>
              <a:rPr lang="nl-BE" sz="3600" dirty="0"/>
              <a:t>naargelang het type hebben nog recht op extra </a:t>
            </a:r>
            <a:r>
              <a:rPr lang="nl-BE" sz="3600" dirty="0" err="1"/>
              <a:t>fees</a:t>
            </a:r>
            <a:r>
              <a:rPr lang="nl-BE" sz="3600" dirty="0"/>
              <a:t> (installatie, </a:t>
            </a:r>
            <a:r>
              <a:rPr lang="nl-BE" sz="3600" dirty="0" err="1"/>
              <a:t>didactic</a:t>
            </a:r>
            <a:r>
              <a:rPr lang="nl-BE" sz="3600" dirty="0"/>
              <a:t> </a:t>
            </a:r>
            <a:r>
              <a:rPr lang="nl-BE" sz="3600" dirty="0" err="1"/>
              <a:t>allowance</a:t>
            </a:r>
            <a:r>
              <a:rPr lang="nl-BE" sz="3600" dirty="0"/>
              <a:t>, verzending, …). </a:t>
            </a:r>
            <a:endParaRPr lang="nl-BE" sz="3600" dirty="0" smtClean="0"/>
          </a:p>
          <a:p>
            <a:r>
              <a:rPr lang="nl-BE" sz="3600" dirty="0" smtClean="0"/>
              <a:t>Volg </a:t>
            </a:r>
            <a:r>
              <a:rPr lang="nl-BE" sz="3600" dirty="0"/>
              <a:t>dit ook op: VLIR-UOS </a:t>
            </a:r>
            <a:r>
              <a:rPr lang="en-US" sz="3600" dirty="0"/>
              <a:t>Allowances and guidelines for </a:t>
            </a:r>
            <a:r>
              <a:rPr lang="en-US" sz="3600" dirty="0" smtClean="0"/>
              <a:t>scholarships </a:t>
            </a:r>
            <a:r>
              <a:rPr lang="en-US" sz="3600" dirty="0">
                <a:hlinkClick r:id="rId2"/>
              </a:rPr>
              <a:t>https://</a:t>
            </a:r>
            <a:r>
              <a:rPr lang="en-US" sz="3600" dirty="0" smtClean="0">
                <a:hlinkClick r:id="rId2"/>
              </a:rPr>
              <a:t>www.vliruos.be/en/documents/guidelines_and_forms/131#guidelines-and-forms-for-managing-an-ongoing-intervention-or-scholarship</a:t>
            </a:r>
            <a:endParaRPr lang="en-US" sz="3600" dirty="0" smtClean="0"/>
          </a:p>
          <a:p>
            <a:endParaRPr lang="nl-BE" sz="3600" dirty="0"/>
          </a:p>
          <a:p>
            <a:endParaRPr lang="nl-BE" sz="3600" dirty="0"/>
          </a:p>
          <a:p>
            <a:endParaRPr lang="nl-BE" sz="3600" dirty="0"/>
          </a:p>
        </p:txBody>
      </p:sp>
      <p:pic>
        <p:nvPicPr>
          <p:cNvPr id="3" name="Afbeelding 2"/>
          <p:cNvPicPr>
            <a:picLocks noChangeAspect="1"/>
          </p:cNvPicPr>
          <p:nvPr/>
        </p:nvPicPr>
        <p:blipFill>
          <a:blip r:embed="rId3"/>
          <a:stretch>
            <a:fillRect/>
          </a:stretch>
        </p:blipFill>
        <p:spPr>
          <a:xfrm>
            <a:off x="0" y="2703610"/>
            <a:ext cx="17106900" cy="7277100"/>
          </a:xfrm>
          <a:prstGeom prst="rect">
            <a:avLst/>
          </a:prstGeom>
        </p:spPr>
      </p:pic>
    </p:spTree>
    <p:extLst>
      <p:ext uri="{BB962C8B-B14F-4D97-AF65-F5344CB8AC3E}">
        <p14:creationId xmlns:p14="http://schemas.microsoft.com/office/powerpoint/2010/main" val="106719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28917" y="486678"/>
            <a:ext cx="15390120" cy="9056838"/>
          </a:xfrm>
          <a:prstGeom prst="rect">
            <a:avLst/>
          </a:prstGeom>
          <a:noFill/>
        </p:spPr>
        <p:txBody>
          <a:bodyPr wrap="square" rtlCol="0">
            <a:spAutoFit/>
          </a:bodyPr>
          <a:lstStyle/>
          <a:p>
            <a:r>
              <a:rPr lang="nl-BE" sz="3641" dirty="0" smtClean="0"/>
              <a:t>Cash uitbetalingen ( Zie file in draaiboek voor betaling op rekening)</a:t>
            </a:r>
            <a:endParaRPr lang="nl-BE" sz="3641" dirty="0"/>
          </a:p>
          <a:p>
            <a:endParaRPr lang="nl-BE" sz="3641" dirty="0" smtClean="0"/>
          </a:p>
          <a:p>
            <a:r>
              <a:rPr lang="nl-BE" sz="3641" dirty="0" smtClean="0"/>
              <a:t>Beste </a:t>
            </a:r>
            <a:r>
              <a:rPr lang="nl-BE" sz="3641" dirty="0"/>
              <a:t>Nancy of …,</a:t>
            </a:r>
            <a:endParaRPr lang="en-US" sz="3641" dirty="0"/>
          </a:p>
          <a:p>
            <a:r>
              <a:rPr lang="nl-BE" sz="3641" dirty="0"/>
              <a:t> </a:t>
            </a:r>
            <a:endParaRPr lang="en-US" sz="3641" dirty="0"/>
          </a:p>
          <a:p>
            <a:r>
              <a:rPr lang="nl-BE" sz="3641" dirty="0"/>
              <a:t>Zou je voor </a:t>
            </a:r>
            <a:r>
              <a:rPr lang="nl-BE" sz="3641" u="sng" dirty="0"/>
              <a:t>voornaam </a:t>
            </a:r>
            <a:r>
              <a:rPr lang="nl-BE" sz="3641" u="sng" dirty="0" smtClean="0"/>
              <a:t>NAAM, nationaliteit, adres, geboortedatum, paspoortnummer </a:t>
            </a:r>
            <a:r>
              <a:rPr lang="nl-BE" sz="3641" dirty="0" smtClean="0"/>
              <a:t>een </a:t>
            </a:r>
            <a:r>
              <a:rPr lang="nl-BE" sz="3641" dirty="0"/>
              <a:t>brief willen klaarleggen voor de bank?</a:t>
            </a:r>
            <a:endParaRPr lang="en-US" sz="3641" dirty="0"/>
          </a:p>
          <a:p>
            <a:endParaRPr lang="nl-BE" sz="3641" dirty="0"/>
          </a:p>
          <a:p>
            <a:r>
              <a:rPr lang="nl-BE" sz="3641" dirty="0"/>
              <a:t>Short </a:t>
            </a:r>
            <a:r>
              <a:rPr lang="nl-BE" sz="3641" dirty="0" err="1"/>
              <a:t>Stay</a:t>
            </a:r>
            <a:r>
              <a:rPr lang="nl-BE" sz="3641" dirty="0"/>
              <a:t> </a:t>
            </a:r>
            <a:r>
              <a:rPr lang="nl-BE" sz="3641" dirty="0" err="1"/>
              <a:t>allowance</a:t>
            </a:r>
            <a:r>
              <a:rPr lang="nl-BE" sz="3641" dirty="0"/>
              <a:t>/</a:t>
            </a:r>
            <a:r>
              <a:rPr lang="nl-BE" sz="3641" dirty="0">
                <a:solidFill>
                  <a:srgbClr val="FF0000"/>
                </a:solidFill>
              </a:rPr>
              <a:t>dag</a:t>
            </a:r>
            <a:r>
              <a:rPr lang="nl-BE" sz="3641" dirty="0"/>
              <a:t>:</a:t>
            </a:r>
            <a:endParaRPr lang="en-US" sz="3641" dirty="0"/>
          </a:p>
          <a:p>
            <a:r>
              <a:rPr lang="nl-BE" sz="3641" dirty="0"/>
              <a:t>Maand april: </a:t>
            </a:r>
            <a:r>
              <a:rPr lang="nl-BE" sz="3641" dirty="0" smtClean="0"/>
              <a:t>5 </a:t>
            </a:r>
            <a:r>
              <a:rPr lang="nl-BE" sz="3641" dirty="0"/>
              <a:t>dagen * </a:t>
            </a:r>
            <a:r>
              <a:rPr lang="nl-BE" sz="3641" dirty="0" smtClean="0"/>
              <a:t>83€ </a:t>
            </a:r>
            <a:r>
              <a:rPr lang="nl-BE" sz="3641" dirty="0"/>
              <a:t>= </a:t>
            </a:r>
            <a:r>
              <a:rPr lang="nl-BE" sz="3641" dirty="0" smtClean="0"/>
              <a:t>415 €</a:t>
            </a:r>
            <a:endParaRPr lang="en-US" sz="3641" dirty="0"/>
          </a:p>
          <a:p>
            <a:r>
              <a:rPr lang="nl-BE" sz="3641" dirty="0"/>
              <a:t>Maand mei: </a:t>
            </a:r>
            <a:r>
              <a:rPr lang="nl-BE" sz="3641" dirty="0" smtClean="0"/>
              <a:t>8 </a:t>
            </a:r>
            <a:r>
              <a:rPr lang="nl-BE" sz="3641" dirty="0"/>
              <a:t>dagen * 8</a:t>
            </a:r>
            <a:r>
              <a:rPr lang="nl-BE" sz="3641" dirty="0" smtClean="0"/>
              <a:t>3€ </a:t>
            </a:r>
            <a:r>
              <a:rPr lang="nl-BE" sz="3641" dirty="0"/>
              <a:t>= </a:t>
            </a:r>
            <a:r>
              <a:rPr lang="nl-BE" sz="3641" dirty="0" smtClean="0"/>
              <a:t> 664 €</a:t>
            </a:r>
            <a:endParaRPr lang="en-US" sz="3641" dirty="0"/>
          </a:p>
          <a:p>
            <a:r>
              <a:rPr lang="nl-BE" sz="3641" dirty="0"/>
              <a:t> </a:t>
            </a:r>
            <a:endParaRPr lang="en-US" sz="3641" dirty="0"/>
          </a:p>
          <a:p>
            <a:r>
              <a:rPr lang="en-US" sz="3641" dirty="0"/>
              <a:t>+Indirect travel costs: 150€</a:t>
            </a:r>
          </a:p>
          <a:p>
            <a:r>
              <a:rPr lang="en-US" sz="3641" dirty="0"/>
              <a:t> </a:t>
            </a:r>
          </a:p>
          <a:p>
            <a:r>
              <a:rPr lang="en-US" sz="3641" dirty="0"/>
              <a:t>in </a:t>
            </a:r>
            <a:r>
              <a:rPr lang="en-US" sz="3641" dirty="0" err="1"/>
              <a:t>totaal</a:t>
            </a:r>
            <a:r>
              <a:rPr lang="en-US" sz="3641" dirty="0"/>
              <a:t>: </a:t>
            </a:r>
            <a:r>
              <a:rPr lang="en-US" sz="3641" dirty="0" smtClean="0"/>
              <a:t>1229 €  </a:t>
            </a:r>
            <a:r>
              <a:rPr lang="nl-NL" sz="3641" dirty="0" smtClean="0"/>
              <a:t>Van </a:t>
            </a:r>
            <a:r>
              <a:rPr lang="nl-NL" sz="3641" dirty="0"/>
              <a:t>budgetplaats   </a:t>
            </a:r>
            <a:r>
              <a:rPr lang="nl-NL" sz="3641" dirty="0" smtClean="0"/>
              <a:t>B/15598/01</a:t>
            </a:r>
            <a:endParaRPr lang="en-US" sz="3641" dirty="0"/>
          </a:p>
          <a:p>
            <a:endParaRPr lang="en-US" sz="3641" dirty="0" smtClean="0"/>
          </a:p>
          <a:p>
            <a:r>
              <a:rPr lang="en-US" sz="3641" dirty="0" err="1" smtClean="0"/>
              <a:t>Uitzondering</a:t>
            </a:r>
            <a:r>
              <a:rPr lang="en-US" sz="3641" dirty="0" smtClean="0"/>
              <a:t> </a:t>
            </a:r>
            <a:r>
              <a:rPr lang="en-US" sz="3641" dirty="0" err="1" smtClean="0"/>
              <a:t>Cubanen</a:t>
            </a:r>
            <a:r>
              <a:rPr lang="en-US" sz="3641" dirty="0" smtClean="0"/>
              <a:t>, </a:t>
            </a:r>
            <a:r>
              <a:rPr lang="en-US" sz="3641" dirty="0" err="1" smtClean="0"/>
              <a:t>kunnen</a:t>
            </a:r>
            <a:r>
              <a:rPr lang="en-US" sz="3641" dirty="0" smtClean="0"/>
              <a:t> </a:t>
            </a:r>
            <a:r>
              <a:rPr lang="en-US" sz="3641" dirty="0" err="1" smtClean="0"/>
              <a:t>niet</a:t>
            </a:r>
            <a:r>
              <a:rPr lang="en-US" sz="3641" dirty="0" smtClean="0"/>
              <a:t> </a:t>
            </a:r>
            <a:r>
              <a:rPr lang="en-US" sz="3641" dirty="0" err="1" smtClean="0"/>
              <a:t>naar</a:t>
            </a:r>
            <a:r>
              <a:rPr lang="en-US" sz="3641" dirty="0" smtClean="0"/>
              <a:t> bank maar </a:t>
            </a:r>
            <a:r>
              <a:rPr lang="en-US" sz="3641" dirty="0" err="1" smtClean="0"/>
              <a:t>zelfde</a:t>
            </a:r>
            <a:r>
              <a:rPr lang="en-US" sz="3641" dirty="0" smtClean="0"/>
              <a:t> info </a:t>
            </a:r>
            <a:r>
              <a:rPr lang="en-US" sz="3641" dirty="0" err="1" smtClean="0"/>
              <a:t>nodig</a:t>
            </a:r>
            <a:endParaRPr lang="en-US" sz="3641" dirty="0"/>
          </a:p>
        </p:txBody>
      </p:sp>
      <p:pic>
        <p:nvPicPr>
          <p:cNvPr id="2050" name="Picture 2" descr="C:\Users\nterryn\AppData\Local\Microsoft\Windows\Temporary Internet Files\Content.IE5\3KJJ8J02\acid_smiley__vector__by_tomroberts101-d52x11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5888" y="5575379"/>
            <a:ext cx="2623750" cy="262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14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426953" y="1536282"/>
            <a:ext cx="16316325" cy="6296025"/>
          </a:xfrm>
          <a:prstGeom prst="rect">
            <a:avLst/>
          </a:prstGeom>
        </p:spPr>
      </p:pic>
      <p:sp>
        <p:nvSpPr>
          <p:cNvPr id="4" name="PIJL-RECHTS 3"/>
          <p:cNvSpPr/>
          <p:nvPr/>
        </p:nvSpPr>
        <p:spPr bwMode="auto">
          <a:xfrm flipH="1">
            <a:off x="8212117" y="3669635"/>
            <a:ext cx="508004" cy="2032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
        <p:nvSpPr>
          <p:cNvPr id="5" name="PIJL-RECHTS 4"/>
          <p:cNvSpPr/>
          <p:nvPr/>
        </p:nvSpPr>
        <p:spPr bwMode="auto">
          <a:xfrm flipH="1">
            <a:off x="8212117" y="5157541"/>
            <a:ext cx="508004" cy="2032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
        <p:nvSpPr>
          <p:cNvPr id="6" name="PIJL-RECHTS 5"/>
          <p:cNvSpPr/>
          <p:nvPr/>
        </p:nvSpPr>
        <p:spPr bwMode="auto">
          <a:xfrm flipH="1">
            <a:off x="8720121" y="7467603"/>
            <a:ext cx="508004" cy="2032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130048" tIns="65024" rIns="130048" bIns="65024" numCol="1" rtlCol="0" anchor="ctr" anchorCtr="0" compatLnSpc="1">
            <a:prstTxWarp prst="textNoShape">
              <a:avLst/>
            </a:prstTxWarp>
          </a:bodyPr>
          <a:lstStyle/>
          <a:p>
            <a:pPr algn="ctr" defTabSz="1300460" fontAlgn="base">
              <a:spcBef>
                <a:spcPct val="0"/>
              </a:spcBef>
              <a:spcAft>
                <a:spcPct val="0"/>
              </a:spcAft>
            </a:pPr>
            <a:endParaRPr lang="nl-BE">
              <a:latin typeface="Century Gothic" pitchFamily="34" charset="0"/>
            </a:endParaRPr>
          </a:p>
        </p:txBody>
      </p:sp>
    </p:spTree>
    <p:extLst>
      <p:ext uri="{BB962C8B-B14F-4D97-AF65-F5344CB8AC3E}">
        <p14:creationId xmlns:p14="http://schemas.microsoft.com/office/powerpoint/2010/main" val="3966388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35495" y="1026367"/>
            <a:ext cx="14555754" cy="8217634"/>
          </a:xfrm>
          <a:prstGeom prst="rect">
            <a:avLst/>
          </a:prstGeom>
          <a:noFill/>
        </p:spPr>
        <p:txBody>
          <a:bodyPr wrap="square" rtlCol="0">
            <a:spAutoFit/>
          </a:bodyPr>
          <a:lstStyle/>
          <a:p>
            <a:r>
              <a:rPr lang="nl-NL" sz="4400" dirty="0"/>
              <a:t>PhD studenten “</a:t>
            </a:r>
            <a:r>
              <a:rPr lang="nl-NL" sz="4400" dirty="0" err="1"/>
              <a:t>guidelines</a:t>
            </a:r>
            <a:r>
              <a:rPr lang="nl-NL" sz="4400" dirty="0"/>
              <a:t>” vanaf </a:t>
            </a:r>
            <a:r>
              <a:rPr lang="nl-NL" sz="4400" dirty="0" smtClean="0"/>
              <a:t>1/9/2018 </a:t>
            </a:r>
            <a:r>
              <a:rPr lang="nl-NL" sz="4400" dirty="0"/>
              <a:t>: </a:t>
            </a:r>
          </a:p>
          <a:p>
            <a:endParaRPr lang="nl-NL" sz="4400" dirty="0"/>
          </a:p>
          <a:p>
            <a:r>
              <a:rPr lang="nl-NL" sz="4400" dirty="0"/>
              <a:t>de vakgroep heeft bij verblijf van een PhD student bovenop de </a:t>
            </a:r>
            <a:r>
              <a:rPr lang="nl-NL" sz="4400" dirty="0" smtClean="0"/>
              <a:t>300 </a:t>
            </a:r>
            <a:r>
              <a:rPr lang="nl-NL" sz="4400" dirty="0"/>
              <a:t>euro “</a:t>
            </a:r>
            <a:r>
              <a:rPr lang="nl-NL" sz="4400" dirty="0" err="1"/>
              <a:t>supervision</a:t>
            </a:r>
            <a:r>
              <a:rPr lang="nl-NL" sz="4400" dirty="0"/>
              <a:t> </a:t>
            </a:r>
            <a:r>
              <a:rPr lang="nl-NL" sz="4400" dirty="0" err="1"/>
              <a:t>allowance</a:t>
            </a:r>
            <a:r>
              <a:rPr lang="nl-NL" sz="4400" dirty="0"/>
              <a:t>”(vroeger benchfee) ook recht op een “research </a:t>
            </a:r>
            <a:r>
              <a:rPr lang="nl-NL" sz="4400" dirty="0" err="1"/>
              <a:t>allowance</a:t>
            </a:r>
            <a:r>
              <a:rPr lang="nl-NL" sz="4400" dirty="0"/>
              <a:t>” van max 500 euro per maand, dit kan je gebruiken om kosten gerelateerd aan het onderzoek, bv chemicaliën, software, … te betalen. </a:t>
            </a:r>
          </a:p>
          <a:p>
            <a:endParaRPr lang="nl-NL" sz="4400" dirty="0"/>
          </a:p>
          <a:p>
            <a:r>
              <a:rPr lang="nl-NL" sz="4400" dirty="0"/>
              <a:t>Dit bedrag is geen forfait maar dien je te staven met bewijsstukken van uitgaven uit de periode dat student in België is. </a:t>
            </a:r>
          </a:p>
        </p:txBody>
      </p:sp>
    </p:spTree>
    <p:extLst>
      <p:ext uri="{BB962C8B-B14F-4D97-AF65-F5344CB8AC3E}">
        <p14:creationId xmlns:p14="http://schemas.microsoft.com/office/powerpoint/2010/main" val="1445182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89191" y="1599071"/>
            <a:ext cx="12187484" cy="1639147"/>
          </a:xfrm>
          <a:prstGeom prst="rect">
            <a:avLst/>
          </a:prstGeom>
        </p:spPr>
        <p:txBody>
          <a:bodyPr/>
          <a:lstStyle/>
          <a:p>
            <a:pPr algn="ctr" defTabSz="1300460" eaLnBrk="0" fontAlgn="base" hangingPunct="0">
              <a:spcBef>
                <a:spcPct val="0"/>
              </a:spcBef>
              <a:spcAft>
                <a:spcPct val="0"/>
              </a:spcAft>
              <a:defRPr/>
            </a:pPr>
            <a:r>
              <a:rPr lang="nl-BE" sz="4551" b="1" kern="0" dirty="0">
                <a:latin typeface="+mj-lt"/>
                <a:ea typeface="+mj-ea"/>
                <a:cs typeface="+mj-cs"/>
              </a:rPr>
              <a:t>4. Voorschot voor de partnerinstelling</a:t>
            </a:r>
            <a:endParaRPr lang="nl-NL" sz="4551" b="1" kern="0" dirty="0">
              <a:latin typeface="+mj-lt"/>
              <a:ea typeface="+mj-ea"/>
              <a:cs typeface="+mj-cs"/>
            </a:endParaRPr>
          </a:p>
        </p:txBody>
      </p:sp>
      <p:sp>
        <p:nvSpPr>
          <p:cNvPr id="3" name="Rectangle 3"/>
          <p:cNvSpPr txBox="1">
            <a:spLocks noChangeArrowheads="1"/>
          </p:cNvSpPr>
          <p:nvPr/>
        </p:nvSpPr>
        <p:spPr>
          <a:xfrm>
            <a:off x="2370094" y="3238218"/>
            <a:ext cx="12444915" cy="4903902"/>
          </a:xfrm>
          <a:prstGeom prst="rect">
            <a:avLst/>
          </a:prstGeom>
        </p:spPr>
        <p:txBody>
          <a:bodyPr/>
          <a:lstStyle/>
          <a:p>
            <a:pPr marL="487672" indent="-487672" defTabSz="1300460" eaLnBrk="0" fontAlgn="base" hangingPunct="0">
              <a:lnSpc>
                <a:spcPct val="80000"/>
              </a:lnSpc>
              <a:spcBef>
                <a:spcPct val="20000"/>
              </a:spcBef>
              <a:spcAft>
                <a:spcPct val="0"/>
              </a:spcAft>
              <a:defRPr/>
            </a:pPr>
            <a:r>
              <a:rPr lang="nl-BE" sz="3982" kern="0" dirty="0"/>
              <a:t>Aanvraag: formulier op draaiboeksite (volgende dia’s)</a:t>
            </a:r>
          </a:p>
          <a:p>
            <a:pPr marL="487672" indent="-487672" defTabSz="1300460" eaLnBrk="0" fontAlgn="base" hangingPunct="0">
              <a:lnSpc>
                <a:spcPct val="80000"/>
              </a:lnSpc>
              <a:spcBef>
                <a:spcPct val="20000"/>
              </a:spcBef>
              <a:spcAft>
                <a:spcPct val="0"/>
              </a:spcAft>
              <a:defRPr/>
            </a:pPr>
            <a:r>
              <a:rPr lang="nl-BE" sz="3982" kern="0" dirty="0">
                <a:solidFill>
                  <a:srgbClr val="FF0000"/>
                </a:solidFill>
              </a:rPr>
              <a:t>Verloopt via de </a:t>
            </a:r>
            <a:r>
              <a:rPr lang="nl-BE" sz="3982" kern="0" dirty="0" smtClean="0">
                <a:solidFill>
                  <a:srgbClr val="FF0000"/>
                </a:solidFill>
              </a:rPr>
              <a:t>FP als tussenpersoon naar DFIN</a:t>
            </a:r>
            <a:endParaRPr lang="nl-BE" sz="3982" kern="0" dirty="0">
              <a:solidFill>
                <a:srgbClr val="FF0000"/>
              </a:solidFill>
            </a:endParaRPr>
          </a:p>
          <a:p>
            <a:pPr marL="487672" indent="-487672" defTabSz="1300460" eaLnBrk="0" fontAlgn="base" hangingPunct="0">
              <a:lnSpc>
                <a:spcPct val="80000"/>
              </a:lnSpc>
              <a:spcBef>
                <a:spcPct val="20000"/>
              </a:spcBef>
              <a:spcAft>
                <a:spcPct val="0"/>
              </a:spcAft>
              <a:defRPr/>
            </a:pPr>
            <a:endParaRPr lang="nl-BE" sz="3982" kern="0" dirty="0"/>
          </a:p>
          <a:p>
            <a:pPr marL="487672" indent="-487672" defTabSz="1300460" eaLnBrk="0" fontAlgn="base" hangingPunct="0">
              <a:lnSpc>
                <a:spcPct val="80000"/>
              </a:lnSpc>
              <a:spcBef>
                <a:spcPct val="20000"/>
              </a:spcBef>
              <a:spcAft>
                <a:spcPct val="0"/>
              </a:spcAft>
              <a:defRPr/>
            </a:pPr>
            <a:r>
              <a:rPr lang="nl-BE" sz="3982" kern="0" dirty="0"/>
              <a:t>Het volledige bedrag (behalve de forfaitaire coördinatiekosten) dient per jaar bij de rapportering gestaafd te worden met bewijsstukken om uw project te kunnen afsluiten! (staan tot dan in SAP als obligo)</a:t>
            </a:r>
          </a:p>
          <a:p>
            <a:pPr marL="487672" indent="-487672" defTabSz="1300460" eaLnBrk="0" fontAlgn="base" hangingPunct="0">
              <a:lnSpc>
                <a:spcPct val="80000"/>
              </a:lnSpc>
              <a:spcBef>
                <a:spcPct val="20000"/>
              </a:spcBef>
              <a:spcAft>
                <a:spcPct val="0"/>
              </a:spcAft>
              <a:defRPr/>
            </a:pPr>
            <a:endParaRPr lang="nl-BE" sz="1564" kern="0" dirty="0"/>
          </a:p>
          <a:p>
            <a:pPr marL="487672" indent="-487672" defTabSz="1300460" eaLnBrk="0" fontAlgn="base" hangingPunct="0">
              <a:lnSpc>
                <a:spcPct val="80000"/>
              </a:lnSpc>
              <a:spcBef>
                <a:spcPct val="20000"/>
              </a:spcBef>
              <a:spcAft>
                <a:spcPct val="0"/>
              </a:spcAft>
              <a:defRPr/>
            </a:pPr>
            <a:r>
              <a:rPr lang="nl-BE" sz="3413" kern="0" dirty="0">
                <a:solidFill>
                  <a:srgbClr val="FF0000"/>
                </a:solidFill>
              </a:rPr>
              <a:t>Voor een 2de storting moet 60% van eerste verantwoord zijn</a:t>
            </a:r>
          </a:p>
        </p:txBody>
      </p:sp>
    </p:spTree>
    <p:extLst>
      <p:ext uri="{BB962C8B-B14F-4D97-AF65-F5344CB8AC3E}">
        <p14:creationId xmlns:p14="http://schemas.microsoft.com/office/powerpoint/2010/main" val="3793219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191" y="0"/>
            <a:ext cx="15389013" cy="961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7542812" y="4271772"/>
            <a:ext cx="3639138" cy="652615"/>
          </a:xfrm>
          <a:prstGeom prst="rect">
            <a:avLst/>
          </a:prstGeom>
          <a:noFill/>
        </p:spPr>
        <p:txBody>
          <a:bodyPr wrap="none" rtlCol="0">
            <a:spAutoFit/>
          </a:bodyPr>
          <a:lstStyle/>
          <a:p>
            <a:r>
              <a:rPr lang="nl-BE" sz="3641" dirty="0"/>
              <a:t>Best niets zetten</a:t>
            </a:r>
          </a:p>
        </p:txBody>
      </p:sp>
      <p:sp>
        <p:nvSpPr>
          <p:cNvPr id="4" name="Content Placeholder 3"/>
          <p:cNvSpPr>
            <a:spLocks noGrp="1"/>
          </p:cNvSpPr>
          <p:nvPr>
            <p:ph idx="1"/>
          </p:nvPr>
        </p:nvSpPr>
        <p:spPr/>
        <p:txBody>
          <a:bodyPr/>
          <a:lstStyle/>
          <a:p>
            <a:endParaRPr lang="nl-BE" dirty="0"/>
          </a:p>
        </p:txBody>
      </p:sp>
    </p:spTree>
    <p:extLst>
      <p:ext uri="{BB962C8B-B14F-4D97-AF65-F5344CB8AC3E}">
        <p14:creationId xmlns:p14="http://schemas.microsoft.com/office/powerpoint/2010/main" val="3575290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82556" y="525486"/>
            <a:ext cx="10759677" cy="707886"/>
          </a:xfrm>
          <a:prstGeom prst="rect">
            <a:avLst/>
          </a:prstGeom>
        </p:spPr>
        <p:txBody>
          <a:bodyPr wrap="none">
            <a:spAutoFit/>
          </a:bodyPr>
          <a:lstStyle/>
          <a:p>
            <a:r>
              <a:rPr lang="nl-BE" altLang="en-US" sz="4000" b="1" dirty="0">
                <a:solidFill>
                  <a:srgbClr val="FF0000"/>
                </a:solidFill>
                <a:latin typeface="Arial" charset="0"/>
                <a:cs typeface="Arial" charset="0"/>
              </a:rPr>
              <a:t>Maak goede afspraken met uw Zuidpartner!</a:t>
            </a:r>
            <a:endParaRPr lang="en-US" sz="4000" b="1" dirty="0">
              <a:solidFill>
                <a:srgbClr val="FF0000"/>
              </a:solidFill>
            </a:endParaRPr>
          </a:p>
        </p:txBody>
      </p:sp>
      <p:sp>
        <p:nvSpPr>
          <p:cNvPr id="3" name="Rechthoek 2"/>
          <p:cNvSpPr/>
          <p:nvPr/>
        </p:nvSpPr>
        <p:spPr>
          <a:xfrm>
            <a:off x="1479625" y="1680682"/>
            <a:ext cx="15558073" cy="7375994"/>
          </a:xfrm>
          <a:prstGeom prst="rect">
            <a:avLst/>
          </a:prstGeom>
        </p:spPr>
        <p:txBody>
          <a:bodyPr wrap="square">
            <a:spAutoFit/>
          </a:bodyPr>
          <a:lstStyle/>
          <a:p>
            <a:pPr marL="406394" indent="-406394">
              <a:buFontTx/>
              <a:buChar char="-"/>
              <a:defRPr/>
            </a:pPr>
            <a:r>
              <a:rPr lang="nl-NL" altLang="en-US" sz="3641" dirty="0">
                <a:latin typeface="Arial" charset="0"/>
                <a:cs typeface="Arial" charset="0"/>
              </a:rPr>
              <a:t>Lokaal financieel beheer? </a:t>
            </a:r>
          </a:p>
          <a:p>
            <a:pPr algn="l" eaLnBrk="1" hangingPunct="1">
              <a:defRPr/>
            </a:pPr>
            <a:r>
              <a:rPr lang="nl-BE" altLang="en-US" sz="3641" dirty="0">
                <a:latin typeface="Arial" charset="0"/>
                <a:cs typeface="Arial" charset="0"/>
              </a:rPr>
              <a:t>	* Voor elke uitgave moet er een correct verantwoordingsstuk zijn</a:t>
            </a:r>
          </a:p>
          <a:p>
            <a:pPr algn="l" eaLnBrk="1" hangingPunct="1">
              <a:defRPr/>
            </a:pPr>
            <a:r>
              <a:rPr lang="nl-BE" altLang="en-US" sz="3641" dirty="0">
                <a:latin typeface="Arial" charset="0"/>
                <a:cs typeface="Arial" charset="0"/>
              </a:rPr>
              <a:t>	* Duidelijk nummeren en klasseren</a:t>
            </a:r>
          </a:p>
          <a:p>
            <a:pPr algn="l" eaLnBrk="1" hangingPunct="1">
              <a:defRPr/>
            </a:pPr>
            <a:r>
              <a:rPr lang="nl-BE" altLang="en-US" sz="3641" dirty="0">
                <a:latin typeface="Arial" charset="0"/>
                <a:cs typeface="Arial" charset="0"/>
              </a:rPr>
              <a:t>	* Originelen worden bewaard door Zuidpartner, scans worden </a:t>
            </a:r>
            <a:r>
              <a:rPr lang="nl-BE" altLang="en-US" sz="3641" dirty="0" smtClean="0">
                <a:latin typeface="Arial" charset="0"/>
                <a:cs typeface="Arial" charset="0"/>
              </a:rPr>
              <a:t>verstuurd naar </a:t>
            </a:r>
            <a:r>
              <a:rPr lang="nl-BE" altLang="en-US" sz="3641" dirty="0" err="1">
                <a:latin typeface="Arial" charset="0"/>
                <a:cs typeface="Arial" charset="0"/>
              </a:rPr>
              <a:t>Noordpartner</a:t>
            </a:r>
            <a:r>
              <a:rPr lang="nl-BE" altLang="en-US" sz="3641" dirty="0">
                <a:latin typeface="Arial" charset="0"/>
                <a:cs typeface="Arial" charset="0"/>
              </a:rPr>
              <a:t>, liefst al eens halverwege werkjaar. Naast de facturen </a:t>
            </a:r>
            <a:r>
              <a:rPr lang="nl-BE" altLang="en-US" sz="3641" dirty="0" smtClean="0">
                <a:latin typeface="Arial" charset="0"/>
                <a:cs typeface="Arial" charset="0"/>
              </a:rPr>
              <a:t>dienen </a:t>
            </a:r>
            <a:r>
              <a:rPr lang="nl-BE" altLang="en-US" sz="3641" dirty="0">
                <a:latin typeface="Arial" charset="0"/>
                <a:cs typeface="Arial" charset="0"/>
              </a:rPr>
              <a:t>ook de lokale bankafschriften bewaard te worden.</a:t>
            </a:r>
          </a:p>
          <a:p>
            <a:pPr algn="l" eaLnBrk="1" hangingPunct="1">
              <a:defRPr/>
            </a:pPr>
            <a:r>
              <a:rPr lang="nl-NL" altLang="en-US" sz="3641" dirty="0">
                <a:latin typeface="Arial" charset="0"/>
                <a:cs typeface="Arial" charset="0"/>
              </a:rPr>
              <a:t>	</a:t>
            </a:r>
          </a:p>
          <a:p>
            <a:pPr marL="406394" indent="-406394">
              <a:buFontTx/>
              <a:buChar char="-"/>
              <a:defRPr/>
            </a:pPr>
            <a:r>
              <a:rPr lang="nl-NL" altLang="en-US" sz="3641" dirty="0">
                <a:latin typeface="Arial" charset="0"/>
                <a:cs typeface="Arial" charset="0"/>
              </a:rPr>
              <a:t>Zuidpartner correct informeren over VLIR-UOS richtlijnen, wat kan en </a:t>
            </a:r>
            <a:r>
              <a:rPr lang="nl-NL" altLang="en-US" sz="3641" dirty="0" smtClean="0">
                <a:latin typeface="Arial" charset="0"/>
                <a:cs typeface="Arial" charset="0"/>
              </a:rPr>
              <a:t>mag:</a:t>
            </a:r>
            <a:endParaRPr lang="nl-NL" altLang="en-US" sz="3641" dirty="0">
              <a:latin typeface="Arial" charset="0"/>
              <a:cs typeface="Arial" charset="0"/>
            </a:endParaRPr>
          </a:p>
          <a:p>
            <a:pPr>
              <a:defRPr/>
            </a:pPr>
            <a:r>
              <a:rPr lang="nl-NL" altLang="en-US" sz="3641" dirty="0" smtClean="0">
                <a:latin typeface="Arial" charset="0"/>
                <a:cs typeface="Arial" charset="0"/>
              </a:rPr>
              <a:t>Op </a:t>
            </a:r>
            <a:r>
              <a:rPr lang="nl-NL" altLang="en-US" sz="3641" dirty="0">
                <a:latin typeface="Arial" charset="0"/>
                <a:cs typeface="Arial" charset="0"/>
              </a:rPr>
              <a:t>voorhand duidelijke afspraken maken over </a:t>
            </a:r>
            <a:r>
              <a:rPr lang="nl-NL" altLang="en-US" sz="3641" dirty="0" smtClean="0">
                <a:latin typeface="Arial" charset="0"/>
                <a:cs typeface="Arial" charset="0"/>
              </a:rPr>
              <a:t>transfers en bestedingen:</a:t>
            </a:r>
            <a:endParaRPr lang="nl-NL" altLang="en-US" sz="3641" dirty="0">
              <a:latin typeface="Arial" charset="0"/>
              <a:cs typeface="Arial" charset="0"/>
            </a:endParaRPr>
          </a:p>
          <a:p>
            <a:pPr lvl="1" algn="l" eaLnBrk="1" hangingPunct="1">
              <a:buFont typeface="Wingdings" panose="05000000000000000000" pitchFamily="2" charset="2"/>
              <a:buChar char="ü"/>
              <a:defRPr/>
            </a:pPr>
            <a:r>
              <a:rPr lang="nl-NL" altLang="en-US" sz="3641" dirty="0">
                <a:latin typeface="Arial" charset="0"/>
                <a:cs typeface="Arial" charset="0"/>
              </a:rPr>
              <a:t> Correct openen van een projectrekening</a:t>
            </a:r>
          </a:p>
          <a:p>
            <a:pPr lvl="1" algn="l" eaLnBrk="1" hangingPunct="1">
              <a:buFont typeface="Wingdings" panose="05000000000000000000" pitchFamily="2" charset="2"/>
              <a:buChar char="ü"/>
              <a:defRPr/>
            </a:pPr>
            <a:r>
              <a:rPr lang="nl-NL" altLang="en-US" sz="3641" dirty="0">
                <a:latin typeface="Arial" charset="0"/>
                <a:cs typeface="Arial" charset="0"/>
              </a:rPr>
              <a:t> Timing van transfers, ontvangstbewijs nodig voor koersberekening</a:t>
            </a:r>
          </a:p>
          <a:p>
            <a:pPr lvl="1" algn="l" eaLnBrk="1" hangingPunct="1">
              <a:buFont typeface="Wingdings" panose="05000000000000000000" pitchFamily="2" charset="2"/>
              <a:buChar char="ü"/>
              <a:defRPr/>
            </a:pPr>
            <a:r>
              <a:rPr lang="nl-NL" altLang="en-US" sz="3641" dirty="0">
                <a:latin typeface="Arial" charset="0"/>
                <a:cs typeface="Arial" charset="0"/>
              </a:rPr>
              <a:t> Cash call 60%</a:t>
            </a:r>
          </a:p>
        </p:txBody>
      </p:sp>
    </p:spTree>
    <p:extLst>
      <p:ext uri="{BB962C8B-B14F-4D97-AF65-F5344CB8AC3E}">
        <p14:creationId xmlns:p14="http://schemas.microsoft.com/office/powerpoint/2010/main" val="1747847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62124" y="1010011"/>
            <a:ext cx="12187484" cy="1639147"/>
          </a:xfrm>
          <a:prstGeom prst="rect">
            <a:avLst/>
          </a:prstGeom>
        </p:spPr>
        <p:txBody>
          <a:bodyPr/>
          <a:lstStyle/>
          <a:p>
            <a:pPr algn="ctr" defTabSz="1300460" eaLnBrk="0" fontAlgn="base" hangingPunct="0">
              <a:spcBef>
                <a:spcPct val="0"/>
              </a:spcBef>
              <a:spcAft>
                <a:spcPct val="0"/>
              </a:spcAft>
              <a:defRPr/>
            </a:pPr>
            <a:r>
              <a:rPr lang="nl-BE" sz="4551" b="1" kern="0" dirty="0">
                <a:latin typeface="+mj-lt"/>
                <a:ea typeface="+mj-ea"/>
                <a:cs typeface="+mj-cs"/>
              </a:rPr>
              <a:t>5. Budgetoverdracht</a:t>
            </a:r>
            <a:endParaRPr lang="nl-NL" sz="4551" b="1" kern="0" dirty="0">
              <a:latin typeface="+mj-lt"/>
              <a:ea typeface="+mj-ea"/>
              <a:cs typeface="+mj-cs"/>
            </a:endParaRPr>
          </a:p>
        </p:txBody>
      </p:sp>
      <p:sp>
        <p:nvSpPr>
          <p:cNvPr id="3" name="Rectangle 3"/>
          <p:cNvSpPr txBox="1">
            <a:spLocks noChangeArrowheads="1"/>
          </p:cNvSpPr>
          <p:nvPr/>
        </p:nvSpPr>
        <p:spPr>
          <a:xfrm>
            <a:off x="1787770" y="2649158"/>
            <a:ext cx="14708752" cy="4811324"/>
          </a:xfrm>
          <a:prstGeom prst="rect">
            <a:avLst/>
          </a:prstGeom>
        </p:spPr>
        <p:txBody>
          <a:bodyPr/>
          <a:lstStyle/>
          <a:p>
            <a:pPr marL="487672" indent="-487672" defTabSz="1300460" eaLnBrk="0" fontAlgn="base" hangingPunct="0">
              <a:lnSpc>
                <a:spcPct val="90000"/>
              </a:lnSpc>
              <a:spcBef>
                <a:spcPct val="20000"/>
              </a:spcBef>
              <a:spcAft>
                <a:spcPct val="0"/>
              </a:spcAft>
              <a:buFontTx/>
              <a:buChar char="•"/>
              <a:defRPr/>
            </a:pPr>
            <a:r>
              <a:rPr lang="nl-BE" sz="4400" kern="0" dirty="0"/>
              <a:t>Om de forfaitaire </a:t>
            </a:r>
            <a:r>
              <a:rPr lang="nl-BE" sz="4400" kern="0" dirty="0" err="1"/>
              <a:t>supervision</a:t>
            </a:r>
            <a:r>
              <a:rPr lang="nl-BE" sz="4400" kern="0" dirty="0"/>
              <a:t> </a:t>
            </a:r>
            <a:r>
              <a:rPr lang="nl-BE" sz="4400" kern="0" dirty="0" err="1"/>
              <a:t>allowances</a:t>
            </a:r>
            <a:r>
              <a:rPr lang="nl-BE" sz="4400" kern="0" dirty="0"/>
              <a:t> </a:t>
            </a:r>
            <a:r>
              <a:rPr lang="nl-BE" sz="4400" kern="0" dirty="0" smtClean="0"/>
              <a:t>en/of </a:t>
            </a:r>
            <a:r>
              <a:rPr lang="nl-BE" sz="4400" kern="0" dirty="0" err="1"/>
              <a:t>bench</a:t>
            </a:r>
            <a:r>
              <a:rPr lang="nl-BE" sz="4400" kern="0" dirty="0"/>
              <a:t> </a:t>
            </a:r>
            <a:r>
              <a:rPr lang="nl-BE" sz="4400" kern="0" dirty="0" err="1" smtClean="0"/>
              <a:t>fees</a:t>
            </a:r>
            <a:r>
              <a:rPr lang="nl-BE" sz="4400" kern="0" dirty="0" smtClean="0"/>
              <a:t>) </a:t>
            </a:r>
            <a:r>
              <a:rPr lang="nl-BE" sz="4400" kern="0" dirty="0"/>
              <a:t>(kan gevraagd worden eens de student er is) en coördinatiekosten </a:t>
            </a:r>
            <a:r>
              <a:rPr lang="nl-BE" sz="4400" kern="0" dirty="0" smtClean="0"/>
              <a:t>door </a:t>
            </a:r>
            <a:r>
              <a:rPr lang="nl-BE" sz="4400" kern="0" dirty="0"/>
              <a:t>te </a:t>
            </a:r>
            <a:r>
              <a:rPr lang="nl-BE" sz="4400" kern="0" dirty="0" smtClean="0"/>
              <a:t>storten naar uw kas: </a:t>
            </a:r>
            <a:r>
              <a:rPr lang="nl-BE" sz="4400" kern="0" dirty="0"/>
              <a:t>via </a:t>
            </a:r>
            <a:r>
              <a:rPr lang="nl-BE" sz="4400" kern="0" dirty="0" smtClean="0"/>
              <a:t>Apollo. </a:t>
            </a:r>
          </a:p>
          <a:p>
            <a:pPr marL="487672" indent="-487672" defTabSz="1300460" eaLnBrk="0" fontAlgn="base" hangingPunct="0">
              <a:lnSpc>
                <a:spcPct val="90000"/>
              </a:lnSpc>
              <a:spcBef>
                <a:spcPct val="20000"/>
              </a:spcBef>
              <a:spcAft>
                <a:spcPct val="0"/>
              </a:spcAft>
              <a:buFontTx/>
              <a:buChar char="•"/>
              <a:defRPr/>
            </a:pPr>
            <a:endParaRPr lang="nl-BE" sz="4400" kern="0" dirty="0"/>
          </a:p>
          <a:p>
            <a:pPr marL="487672" indent="-487672" defTabSz="1300460" eaLnBrk="0" fontAlgn="base" hangingPunct="0">
              <a:lnSpc>
                <a:spcPct val="90000"/>
              </a:lnSpc>
              <a:spcBef>
                <a:spcPct val="20000"/>
              </a:spcBef>
              <a:spcAft>
                <a:spcPct val="0"/>
              </a:spcAft>
              <a:buFontTx/>
              <a:buChar char="•"/>
              <a:defRPr/>
            </a:pPr>
            <a:r>
              <a:rPr lang="nl-BE" sz="4400" kern="0" dirty="0" smtClean="0"/>
              <a:t>Vergeet </a:t>
            </a:r>
            <a:r>
              <a:rPr lang="nl-BE" sz="4400" kern="0" dirty="0"/>
              <a:t>deze bedragen ook niet in je financieel verslag, zelfs als je ze (nog) niet hebt overgeboekt !!</a:t>
            </a:r>
          </a:p>
        </p:txBody>
      </p:sp>
    </p:spTree>
    <p:extLst>
      <p:ext uri="{BB962C8B-B14F-4D97-AF65-F5344CB8AC3E}">
        <p14:creationId xmlns:p14="http://schemas.microsoft.com/office/powerpoint/2010/main" val="420568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AE184E0-0BD4-4705-A12B-9B71DDE63301}" type="slidenum">
              <a:rPr lang="nl-BE" noProof="0" smtClean="0"/>
              <a:t>3</a:t>
            </a:fld>
            <a:endParaRPr lang="nl-BE" noProof="0" dirty="0"/>
          </a:p>
        </p:txBody>
      </p:sp>
      <p:sp>
        <p:nvSpPr>
          <p:cNvPr id="5" name="Tekstvak 2"/>
          <p:cNvSpPr txBox="1">
            <a:spLocks noGrp="1"/>
          </p:cNvSpPr>
          <p:nvPr>
            <p:ph idx="1"/>
          </p:nvPr>
        </p:nvSpPr>
        <p:spPr>
          <a:xfrm>
            <a:off x="1377000" y="767874"/>
            <a:ext cx="15699575" cy="9168792"/>
          </a:xfrm>
          <a:prstGeom prst="rect">
            <a:avLst/>
          </a:prstGeom>
          <a:noFill/>
        </p:spPr>
        <p:txBody>
          <a:bodyPr wrap="square" rtlCol="0">
            <a:spAutoFit/>
          </a:bodyPr>
          <a:lstStyle/>
          <a:p>
            <a:pPr marL="85725" indent="0">
              <a:buNone/>
            </a:pPr>
            <a:r>
              <a:rPr lang="nl-BE" dirty="0">
                <a:latin typeface="Bell MT" pitchFamily="18" charset="0"/>
              </a:rPr>
              <a:t>Draaiboek en slide show vandaag op:</a:t>
            </a:r>
          </a:p>
          <a:p>
            <a:endParaRPr lang="nl-BE" sz="1400" dirty="0">
              <a:latin typeface="Bell MT" pitchFamily="18" charset="0"/>
            </a:endParaRPr>
          </a:p>
          <a:p>
            <a:pPr marL="85725" indent="0">
              <a:buNone/>
            </a:pPr>
            <a:r>
              <a:rPr lang="nl-BE" dirty="0">
                <a:solidFill>
                  <a:schemeClr val="accent2"/>
                </a:solidFill>
                <a:latin typeface="Bell MT" pitchFamily="18" charset="0"/>
                <a:hlinkClick r:id="rId2"/>
              </a:rPr>
              <a:t>http://</a:t>
            </a:r>
            <a:r>
              <a:rPr lang="nl-BE" dirty="0" smtClean="0">
                <a:solidFill>
                  <a:schemeClr val="accent2"/>
                </a:solidFill>
                <a:latin typeface="Bell MT" pitchFamily="18" charset="0"/>
                <a:hlinkClick r:id="rId2"/>
              </a:rPr>
              <a:t>www.ugent.be/nl/onderzoek/financiering/</a:t>
            </a:r>
          </a:p>
          <a:p>
            <a:pPr marL="85725" indent="0">
              <a:buNone/>
            </a:pPr>
            <a:r>
              <a:rPr lang="nl-BE" dirty="0" smtClean="0">
                <a:solidFill>
                  <a:srgbClr val="CC00CC"/>
                </a:solidFill>
                <a:latin typeface="Bell MT" pitchFamily="18" charset="0"/>
                <a:hlinkClick r:id="rId2"/>
              </a:rPr>
              <a:t>ontwikkelingssamenwerking/draaiboek/draaiboek-ei.htm</a:t>
            </a:r>
            <a:endParaRPr lang="nl-BE" dirty="0" smtClean="0">
              <a:solidFill>
                <a:srgbClr val="CC00CC"/>
              </a:solidFill>
              <a:latin typeface="Bell MT" pitchFamily="18" charset="0"/>
            </a:endParaRPr>
          </a:p>
          <a:p>
            <a:pPr marL="85725" indent="0">
              <a:buNone/>
            </a:pPr>
            <a:r>
              <a:rPr lang="nl-BE" dirty="0" smtClean="0">
                <a:solidFill>
                  <a:srgbClr val="CC00CC"/>
                </a:solidFill>
                <a:latin typeface="Bell MT" pitchFamily="18" charset="0"/>
              </a:rPr>
              <a:t>(ook Engelse versie)</a:t>
            </a:r>
          </a:p>
          <a:p>
            <a:pPr marL="85725" indent="0">
              <a:buNone/>
            </a:pPr>
            <a:endParaRPr lang="nl-BE" dirty="0">
              <a:solidFill>
                <a:srgbClr val="CC00CC"/>
              </a:solidFill>
              <a:latin typeface="Bell MT" pitchFamily="18" charset="0"/>
            </a:endParaRPr>
          </a:p>
          <a:p>
            <a:r>
              <a:rPr lang="nl-BE" dirty="0">
                <a:latin typeface="Bell MT" pitchFamily="18" charset="0"/>
              </a:rPr>
              <a:t>Bookmark deze site, bevat veel nuttige </a:t>
            </a:r>
            <a:r>
              <a:rPr lang="nl-BE" dirty="0" smtClean="0">
                <a:latin typeface="Bell MT" pitchFamily="18" charset="0"/>
              </a:rPr>
              <a:t>info, linken en documenten!</a:t>
            </a:r>
          </a:p>
          <a:p>
            <a:r>
              <a:rPr lang="nl-BE" dirty="0" smtClean="0">
                <a:latin typeface="Bell MT" pitchFamily="18" charset="0"/>
              </a:rPr>
              <a:t>Geef </a:t>
            </a:r>
            <a:r>
              <a:rPr lang="nl-BE" dirty="0">
                <a:latin typeface="Bell MT" pitchFamily="18" charset="0"/>
              </a:rPr>
              <a:t>me ook feedback om de site nog beter en vollediger te maken</a:t>
            </a:r>
          </a:p>
          <a:p>
            <a:endParaRPr lang="nl-BE" sz="4551" dirty="0">
              <a:latin typeface="Bell MT" pitchFamily="18" charset="0"/>
            </a:endParaRPr>
          </a:p>
        </p:txBody>
      </p:sp>
    </p:spTree>
    <p:extLst>
      <p:ext uri="{BB962C8B-B14F-4D97-AF65-F5344CB8AC3E}">
        <p14:creationId xmlns:p14="http://schemas.microsoft.com/office/powerpoint/2010/main" val="1888289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51722" y="615820"/>
            <a:ext cx="16123298" cy="8951618"/>
          </a:xfrm>
          <a:prstGeom prst="rect">
            <a:avLst/>
          </a:prstGeom>
        </p:spPr>
        <p:txBody>
          <a:bodyPr wrap="square">
            <a:spAutoFit/>
          </a:bodyPr>
          <a:lstStyle/>
          <a:p>
            <a:r>
              <a:rPr lang="nl-BE" altLang="en-US" sz="3413" dirty="0">
                <a:latin typeface="Arial" charset="0"/>
                <a:cs typeface="Arial" charset="0"/>
              </a:rPr>
              <a:t>6. Activiteitenverslag </a:t>
            </a:r>
            <a:r>
              <a:rPr lang="nl-BE" altLang="en-US" sz="3413" dirty="0" smtClean="0">
                <a:latin typeface="Arial" charset="0"/>
                <a:cs typeface="Arial" charset="0"/>
              </a:rPr>
              <a:t>en </a:t>
            </a:r>
            <a:r>
              <a:rPr lang="nl-BE" altLang="en-US" sz="3413" dirty="0">
                <a:latin typeface="Arial" charset="0"/>
                <a:cs typeface="Arial" charset="0"/>
              </a:rPr>
              <a:t>financieel rapport (AFR</a:t>
            </a:r>
            <a:r>
              <a:rPr lang="nl-BE" altLang="en-US" sz="3413" dirty="0" smtClean="0">
                <a:latin typeface="Arial" charset="0"/>
                <a:cs typeface="Arial" charset="0"/>
              </a:rPr>
              <a:t>): jaarlijks </a:t>
            </a:r>
            <a:r>
              <a:rPr lang="nl-BE" altLang="en-US" sz="3413" dirty="0">
                <a:latin typeface="Arial" charset="0"/>
                <a:cs typeface="Arial" charset="0"/>
              </a:rPr>
              <a:t>en volgens VLIR-UOS formaten</a:t>
            </a:r>
          </a:p>
          <a:p>
            <a:r>
              <a:rPr lang="nl-BE" altLang="en-US" sz="3413" dirty="0">
                <a:latin typeface="Arial" charset="0"/>
                <a:cs typeface="Arial" charset="0"/>
              </a:rPr>
              <a:t>Voor projecten die starten in </a:t>
            </a:r>
            <a:r>
              <a:rPr lang="nl-BE" altLang="en-US" sz="3413" dirty="0" smtClean="0">
                <a:latin typeface="Arial" charset="0"/>
                <a:cs typeface="Arial" charset="0"/>
              </a:rPr>
              <a:t>2019 : einde </a:t>
            </a:r>
            <a:r>
              <a:rPr lang="nl-BE" altLang="en-US" sz="3413" dirty="0">
                <a:latin typeface="Arial" charset="0"/>
                <a:cs typeface="Arial" charset="0"/>
              </a:rPr>
              <a:t>1</a:t>
            </a:r>
            <a:r>
              <a:rPr lang="nl-BE" altLang="en-US" sz="3413" baseline="30000" dirty="0">
                <a:latin typeface="Arial" charset="0"/>
                <a:cs typeface="Arial" charset="0"/>
              </a:rPr>
              <a:t>ste</a:t>
            </a:r>
            <a:r>
              <a:rPr lang="nl-BE" altLang="en-US" sz="3413" dirty="0">
                <a:latin typeface="Arial" charset="0"/>
                <a:cs typeface="Arial" charset="0"/>
              </a:rPr>
              <a:t> WJ </a:t>
            </a:r>
            <a:r>
              <a:rPr lang="nl-BE" altLang="en-US" sz="3413" dirty="0" smtClean="0">
                <a:latin typeface="Arial" charset="0"/>
                <a:cs typeface="Arial" charset="0"/>
              </a:rPr>
              <a:t>31/12/2018 </a:t>
            </a:r>
            <a:r>
              <a:rPr lang="nl-BE" altLang="en-US" sz="3413" dirty="0">
                <a:latin typeface="Arial" charset="0"/>
                <a:cs typeface="Arial" charset="0"/>
              </a:rPr>
              <a:t>: </a:t>
            </a:r>
            <a:r>
              <a:rPr lang="nl-BE" altLang="en-US" sz="3413" dirty="0" smtClean="0">
                <a:solidFill>
                  <a:srgbClr val="FF0000"/>
                </a:solidFill>
                <a:latin typeface="Arial" charset="0"/>
                <a:cs typeface="Arial" charset="0"/>
              </a:rPr>
              <a:t>28/02/20</a:t>
            </a:r>
            <a:endParaRPr lang="nl-BE" altLang="en-US" sz="3413" dirty="0">
              <a:solidFill>
                <a:srgbClr val="FF0000"/>
              </a:solidFill>
              <a:latin typeface="Arial" charset="0"/>
              <a:cs typeface="Arial" charset="0"/>
            </a:endParaRPr>
          </a:p>
          <a:p>
            <a:r>
              <a:rPr lang="nl-BE" altLang="en-US" sz="3413" dirty="0">
                <a:latin typeface="Arial" charset="0"/>
                <a:cs typeface="Arial" charset="0"/>
              </a:rPr>
              <a:t>Elektronisch VIA </a:t>
            </a:r>
            <a:r>
              <a:rPr lang="nl-BE" altLang="en-US" sz="3413" dirty="0" smtClean="0">
                <a:latin typeface="Arial" charset="0"/>
                <a:cs typeface="Arial" charset="0"/>
              </a:rPr>
              <a:t>DOZA FB: </a:t>
            </a:r>
            <a:r>
              <a:rPr lang="nl-BE" altLang="en-US" sz="3641" dirty="0" smtClean="0">
                <a:latin typeface="Arial" charset="0"/>
                <a:cs typeface="Arial" charset="0"/>
              </a:rPr>
              <a:t>zie </a:t>
            </a:r>
            <a:r>
              <a:rPr lang="nl-BE" altLang="en-US" sz="3641" dirty="0">
                <a:latin typeface="Arial" charset="0"/>
                <a:cs typeface="Arial" charset="0"/>
                <a:hlinkClick r:id="rId2"/>
              </a:rPr>
              <a:t>http://www.vliruos.be/nl/lopende-projecten/richtlijnen-en-formaten/richtlijnen-en-formaten-zi/</a:t>
            </a:r>
            <a:endParaRPr lang="nl-BE" altLang="en-US" sz="3641" dirty="0">
              <a:latin typeface="Arial" charset="0"/>
              <a:cs typeface="Arial" charset="0"/>
            </a:endParaRPr>
          </a:p>
          <a:p>
            <a:endParaRPr lang="nl-BE" altLang="en-US" sz="3641" dirty="0">
              <a:latin typeface="Arial" charset="0"/>
              <a:cs typeface="Arial" charset="0"/>
            </a:endParaRPr>
          </a:p>
          <a:p>
            <a:pPr algn="l"/>
            <a:r>
              <a:rPr lang="nl-BE" altLang="en-US" sz="3641" dirty="0">
                <a:latin typeface="Arial" charset="0"/>
                <a:cs typeface="Arial" charset="0"/>
              </a:rPr>
              <a:t>Formaat in Excel aangeleverd door VLIR-UOS, verschillende tabbladen:</a:t>
            </a:r>
          </a:p>
          <a:p>
            <a:pPr algn="l"/>
            <a:r>
              <a:rPr lang="nl-BE" altLang="en-US" sz="3641" dirty="0">
                <a:latin typeface="Arial" charset="0"/>
                <a:cs typeface="Arial" charset="0"/>
              </a:rPr>
              <a:t>Model IA: basisgegevens</a:t>
            </a:r>
          </a:p>
          <a:p>
            <a:pPr algn="l"/>
            <a:r>
              <a:rPr lang="nl-BE" altLang="en-US" sz="3641" dirty="0">
                <a:latin typeface="Arial" charset="0"/>
                <a:cs typeface="Arial" charset="0"/>
              </a:rPr>
              <a:t>Model IB: goedgekeurd budget per budgetlijn (eventueel na goedkeuring budgetoverdracht) en de uitgaven in België en in het partnerland per budgetlijn</a:t>
            </a:r>
          </a:p>
          <a:p>
            <a:pPr algn="l"/>
            <a:r>
              <a:rPr lang="nl-BE" altLang="en-US" sz="3641" dirty="0">
                <a:latin typeface="Arial" charset="0"/>
                <a:cs typeface="Arial" charset="0"/>
              </a:rPr>
              <a:t>Model IC: detail van de uitgaven, per budgetlijn  van de Belgische rekening</a:t>
            </a:r>
          </a:p>
          <a:p>
            <a:pPr algn="l"/>
            <a:r>
              <a:rPr lang="nl-BE" altLang="en-US" sz="3641" dirty="0">
                <a:latin typeface="Arial" charset="0"/>
                <a:cs typeface="Arial" charset="0"/>
              </a:rPr>
              <a:t>Model ID: detail van de uitgaven, per budgetlijn  van de lokale rekening</a:t>
            </a:r>
          </a:p>
          <a:p>
            <a:pPr algn="l"/>
            <a:r>
              <a:rPr lang="nl-BE" altLang="en-US" sz="3641" dirty="0">
                <a:latin typeface="Arial" charset="0"/>
                <a:cs typeface="Arial" charset="0"/>
              </a:rPr>
              <a:t>Model IIB: overzicht van de verrichtingen van op de lokale projectbankrekening(en) en/of kasboek (of kopie bankrekeninguittreksels) </a:t>
            </a:r>
          </a:p>
          <a:p>
            <a:pPr algn="l"/>
            <a:endParaRPr lang="nl-BE" altLang="en-US" sz="3641" dirty="0">
              <a:latin typeface="Arial" charset="0"/>
              <a:cs typeface="Arial" charset="0"/>
            </a:endParaRPr>
          </a:p>
        </p:txBody>
      </p:sp>
    </p:spTree>
    <p:extLst>
      <p:ext uri="{BB962C8B-B14F-4D97-AF65-F5344CB8AC3E}">
        <p14:creationId xmlns:p14="http://schemas.microsoft.com/office/powerpoint/2010/main" val="3624914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455" y="0"/>
            <a:ext cx="15172267" cy="94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214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77" y="2214105"/>
            <a:ext cx="12923520" cy="613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7" y="135467"/>
            <a:ext cx="15172267" cy="94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671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7" y="135467"/>
            <a:ext cx="15172267" cy="948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spTree>
    <p:extLst>
      <p:ext uri="{BB962C8B-B14F-4D97-AF65-F5344CB8AC3E}">
        <p14:creationId xmlns:p14="http://schemas.microsoft.com/office/powerpoint/2010/main" val="627603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7" y="135467"/>
            <a:ext cx="15172267" cy="948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spTree>
    <p:extLst>
      <p:ext uri="{BB962C8B-B14F-4D97-AF65-F5344CB8AC3E}">
        <p14:creationId xmlns:p14="http://schemas.microsoft.com/office/powerpoint/2010/main" val="629840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7" y="135467"/>
            <a:ext cx="15172267" cy="948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473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65070" y="2235182"/>
            <a:ext cx="13656624" cy="6001643"/>
          </a:xfrm>
          <a:prstGeom prst="rect">
            <a:avLst/>
          </a:prstGeom>
          <a:noFill/>
        </p:spPr>
        <p:txBody>
          <a:bodyPr wrap="square" rtlCol="0">
            <a:spAutoFit/>
          </a:bodyPr>
          <a:lstStyle/>
          <a:p>
            <a:endParaRPr lang="nl-BE" sz="4800" dirty="0"/>
          </a:p>
          <a:p>
            <a:pPr algn="ctr"/>
            <a:r>
              <a:rPr lang="nl-BE" sz="4800" dirty="0"/>
              <a:t>Voor alle vragen </a:t>
            </a:r>
            <a:r>
              <a:rPr lang="nl-BE" sz="4800" dirty="0" smtClean="0"/>
              <a:t>(</a:t>
            </a:r>
            <a:r>
              <a:rPr lang="nl-BE" sz="4800" dirty="0"/>
              <a:t>en feedback op het draaiboek) </a:t>
            </a:r>
          </a:p>
          <a:p>
            <a:pPr algn="ctr"/>
            <a:r>
              <a:rPr lang="nl-BE" sz="4800" dirty="0"/>
              <a:t>kan je steeds bij mij </a:t>
            </a:r>
            <a:r>
              <a:rPr lang="nl-BE" sz="4800" dirty="0" smtClean="0"/>
              <a:t>of Anne-Lore terecht</a:t>
            </a:r>
            <a:r>
              <a:rPr lang="nl-BE" sz="4800" dirty="0"/>
              <a:t>! </a:t>
            </a:r>
          </a:p>
          <a:p>
            <a:pPr algn="ctr"/>
            <a:endParaRPr lang="nl-BE" sz="4800" dirty="0"/>
          </a:p>
          <a:p>
            <a:pPr algn="ctr"/>
            <a:r>
              <a:rPr lang="nl-BE" sz="4800" dirty="0"/>
              <a:t>Liever een telefoontje teveel </a:t>
            </a:r>
            <a:r>
              <a:rPr lang="nl-BE" sz="4800" dirty="0" smtClean="0"/>
              <a:t>dan </a:t>
            </a:r>
            <a:r>
              <a:rPr lang="nl-BE" sz="4800" dirty="0"/>
              <a:t>een probleem achteraf ;-)</a:t>
            </a:r>
          </a:p>
          <a:p>
            <a:endParaRPr lang="nl-BE" sz="4800" dirty="0"/>
          </a:p>
          <a:p>
            <a:endParaRPr lang="nl-BE" sz="4800" dirty="0"/>
          </a:p>
        </p:txBody>
      </p:sp>
    </p:spTree>
    <p:extLst>
      <p:ext uri="{BB962C8B-B14F-4D97-AF65-F5344CB8AC3E}">
        <p14:creationId xmlns:p14="http://schemas.microsoft.com/office/powerpoint/2010/main" val="2029310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36761" y="886409"/>
            <a:ext cx="15183366" cy="1017037"/>
          </a:xfrm>
        </p:spPr>
        <p:txBody>
          <a:bodyPr/>
          <a:lstStyle/>
          <a:p>
            <a:pPr marL="866973" indent="-866973" algn="ctr"/>
            <a:r>
              <a:rPr lang="nl-BE" sz="5400" u="none" dirty="0">
                <a:latin typeface="Bell MT" pitchFamily="18" charset="0"/>
              </a:rPr>
              <a:t>Streefdoel DOZA en onze cel </a:t>
            </a:r>
            <a:r>
              <a:rPr lang="nl-BE" sz="5400" u="none" dirty="0" smtClean="0">
                <a:latin typeface="Bell MT" pitchFamily="18" charset="0"/>
              </a:rPr>
              <a:t>UOS</a:t>
            </a:r>
            <a:endParaRPr lang="nl-NL" sz="5400" u="none" dirty="0">
              <a:latin typeface="Bell MT" pitchFamily="18" charset="0"/>
            </a:endParaRPr>
          </a:p>
        </p:txBody>
      </p:sp>
      <p:sp>
        <p:nvSpPr>
          <p:cNvPr id="6147" name="Rectangle 3"/>
          <p:cNvSpPr>
            <a:spLocks noGrp="1" noChangeArrowheads="1"/>
          </p:cNvSpPr>
          <p:nvPr>
            <p:ph type="body" sz="quarter" idx="10"/>
          </p:nvPr>
        </p:nvSpPr>
        <p:spPr>
          <a:xfrm>
            <a:off x="1129883" y="1903446"/>
            <a:ext cx="15183366" cy="5318449"/>
          </a:xfrm>
        </p:spPr>
        <p:txBody>
          <a:bodyPr>
            <a:noAutofit/>
          </a:bodyPr>
          <a:lstStyle/>
          <a:p>
            <a:pPr algn="ctr"/>
            <a:r>
              <a:rPr lang="nl-BE" sz="3600" u="none" dirty="0" smtClean="0">
                <a:latin typeface="Bell MT" pitchFamily="18" charset="0"/>
              </a:rPr>
              <a:t>Uitbouwen van een coherente cel</a:t>
            </a:r>
          </a:p>
          <a:p>
            <a:pPr algn="ctr"/>
            <a:endParaRPr lang="nl-BE" sz="3600" u="none" dirty="0">
              <a:latin typeface="Bell MT" pitchFamily="18" charset="0"/>
            </a:endParaRPr>
          </a:p>
          <a:p>
            <a:pPr algn="ctr"/>
            <a:endParaRPr lang="nl-BE" sz="3600" u="none" dirty="0" smtClean="0">
              <a:latin typeface="Bell MT" pitchFamily="18" charset="0"/>
            </a:endParaRPr>
          </a:p>
          <a:p>
            <a:pPr algn="ctr"/>
            <a:r>
              <a:rPr lang="nl-BE" sz="3600" u="none" dirty="0" smtClean="0">
                <a:latin typeface="Bell MT" pitchFamily="18" charset="0"/>
              </a:rPr>
              <a:t> Ontwikkelingssamenwerking binnen de afdeling </a:t>
            </a:r>
          </a:p>
          <a:p>
            <a:pPr algn="ctr"/>
            <a:endParaRPr lang="nl-BE" sz="3600" u="none" dirty="0">
              <a:latin typeface="Bell MT" pitchFamily="18" charset="0"/>
            </a:endParaRPr>
          </a:p>
          <a:p>
            <a:pPr algn="ctr"/>
            <a:endParaRPr lang="nl-BE" sz="3600" u="none" dirty="0" smtClean="0">
              <a:latin typeface="Bell MT" pitchFamily="18" charset="0"/>
            </a:endParaRPr>
          </a:p>
          <a:p>
            <a:pPr algn="ctr"/>
            <a:r>
              <a:rPr lang="nl-BE" sz="3600" u="none" dirty="0" err="1" smtClean="0">
                <a:latin typeface="Bell MT" pitchFamily="18" charset="0"/>
              </a:rPr>
              <a:t>Onderzoekscoördinatie</a:t>
            </a:r>
            <a:r>
              <a:rPr lang="nl-BE" sz="3600" u="none" dirty="0" smtClean="0">
                <a:latin typeface="Bell MT" pitchFamily="18" charset="0"/>
              </a:rPr>
              <a:t> van de UGent.</a:t>
            </a:r>
          </a:p>
          <a:p>
            <a:pPr algn="ctr"/>
            <a:endParaRPr lang="nl-BE" sz="3600" u="none" dirty="0">
              <a:latin typeface="Bell MT" pitchFamily="18" charset="0"/>
            </a:endParaRPr>
          </a:p>
          <a:p>
            <a:pPr algn="ctr"/>
            <a:endParaRPr lang="nl-BE" sz="3600" u="none" dirty="0" smtClean="0">
              <a:latin typeface="Bell MT" pitchFamily="18" charset="0"/>
            </a:endParaRPr>
          </a:p>
          <a:p>
            <a:pPr algn="ctr"/>
            <a:endParaRPr lang="nl-BE" sz="3600" u="none" dirty="0" smtClean="0">
              <a:latin typeface="Bell MT" pitchFamily="18" charset="0"/>
            </a:endParaRPr>
          </a:p>
          <a:p>
            <a:pPr algn="ctr"/>
            <a:endParaRPr lang="fr-BE" sz="3600" u="none" dirty="0" smtClean="0">
              <a:latin typeface="Bell MT" pitchFamily="18" charset="0"/>
            </a:endParaRPr>
          </a:p>
          <a:p>
            <a:pPr algn="ctr"/>
            <a:r>
              <a:rPr lang="fr-BE" sz="3600" u="none" dirty="0" err="1" smtClean="0">
                <a:latin typeface="Bell MT" pitchFamily="18" charset="0"/>
              </a:rPr>
              <a:t>Ondersteuning</a:t>
            </a:r>
            <a:r>
              <a:rPr lang="fr-BE" sz="3600" u="none" dirty="0" smtClean="0">
                <a:latin typeface="Bell MT" pitchFamily="18" charset="0"/>
              </a:rPr>
              <a:t> </a:t>
            </a:r>
            <a:r>
              <a:rPr lang="fr-BE" sz="3600" u="none" dirty="0" err="1" smtClean="0">
                <a:latin typeface="Bell MT" pitchFamily="18" charset="0"/>
              </a:rPr>
              <a:t>bieden</a:t>
            </a:r>
            <a:r>
              <a:rPr lang="fr-BE" sz="3600" u="none" dirty="0" smtClean="0">
                <a:latin typeface="Bell MT" pitchFamily="18" charset="0"/>
              </a:rPr>
              <a:t> </a:t>
            </a:r>
            <a:r>
              <a:rPr lang="fr-BE" sz="3600" u="none" dirty="0" err="1" smtClean="0">
                <a:latin typeface="Bell MT" pitchFamily="18" charset="0"/>
              </a:rPr>
              <a:t>aan</a:t>
            </a:r>
            <a:r>
              <a:rPr lang="fr-BE" sz="3600" u="none" dirty="0" smtClean="0">
                <a:latin typeface="Bell MT" pitchFamily="18" charset="0"/>
              </a:rPr>
              <a:t> </a:t>
            </a:r>
            <a:r>
              <a:rPr lang="fr-BE" sz="3600" u="none" dirty="0" err="1" smtClean="0">
                <a:latin typeface="Bell MT" pitchFamily="18" charset="0"/>
              </a:rPr>
              <a:t>professoren</a:t>
            </a:r>
            <a:r>
              <a:rPr lang="fr-BE" sz="3600" u="none" dirty="0" smtClean="0">
                <a:latin typeface="Bell MT" pitchFamily="18" charset="0"/>
              </a:rPr>
              <a:t> en </a:t>
            </a:r>
            <a:r>
              <a:rPr lang="fr-BE" sz="3600" u="none" dirty="0" err="1" smtClean="0">
                <a:latin typeface="Bell MT" pitchFamily="18" charset="0"/>
              </a:rPr>
              <a:t>studenten</a:t>
            </a:r>
            <a:r>
              <a:rPr lang="fr-BE" sz="3600" u="none" dirty="0" smtClean="0">
                <a:latin typeface="Bell MT" pitchFamily="18" charset="0"/>
              </a:rPr>
              <a:t> </a:t>
            </a:r>
          </a:p>
          <a:p>
            <a:pPr algn="ctr"/>
            <a:endParaRPr lang="fr-BE" sz="3600" u="none" dirty="0">
              <a:latin typeface="Bell MT" pitchFamily="18" charset="0"/>
            </a:endParaRPr>
          </a:p>
          <a:p>
            <a:pPr algn="ctr"/>
            <a:endParaRPr lang="fr-BE" sz="3600" u="none" dirty="0" smtClean="0">
              <a:latin typeface="Bell MT" pitchFamily="18" charset="0"/>
            </a:endParaRPr>
          </a:p>
          <a:p>
            <a:pPr algn="ctr"/>
            <a:r>
              <a:rPr lang="fr-BE" sz="3600" u="none" dirty="0" smtClean="0">
                <a:latin typeface="Bell MT" pitchFamily="18" charset="0"/>
              </a:rPr>
              <a:t>van de UGent </a:t>
            </a:r>
            <a:r>
              <a:rPr lang="fr-BE" sz="3600" u="none" dirty="0" err="1" smtClean="0">
                <a:latin typeface="Bell MT" pitchFamily="18" charset="0"/>
              </a:rPr>
              <a:t>betreffende</a:t>
            </a:r>
            <a:r>
              <a:rPr lang="fr-BE" sz="3600" u="none" dirty="0" smtClean="0">
                <a:latin typeface="Bell MT" pitchFamily="18" charset="0"/>
              </a:rPr>
              <a:t> </a:t>
            </a:r>
            <a:r>
              <a:rPr lang="fr-BE" sz="3600" u="none" dirty="0" err="1" smtClean="0">
                <a:latin typeface="Bell MT" pitchFamily="18" charset="0"/>
              </a:rPr>
              <a:t>projecten</a:t>
            </a:r>
            <a:r>
              <a:rPr lang="fr-BE" sz="3600" u="none" dirty="0" smtClean="0">
                <a:latin typeface="Bell MT" pitchFamily="18" charset="0"/>
              </a:rPr>
              <a:t>, </a:t>
            </a:r>
            <a:r>
              <a:rPr lang="fr-BE" sz="3600" u="none" dirty="0" err="1" smtClean="0">
                <a:latin typeface="Bell MT" pitchFamily="18" charset="0"/>
              </a:rPr>
              <a:t>beurzen</a:t>
            </a:r>
            <a:r>
              <a:rPr lang="fr-BE" sz="3600" u="none" dirty="0" smtClean="0">
                <a:latin typeface="Bell MT" pitchFamily="18" charset="0"/>
              </a:rPr>
              <a:t> en </a:t>
            </a:r>
          </a:p>
          <a:p>
            <a:pPr algn="ctr"/>
            <a:endParaRPr lang="fr-BE" sz="3600" u="none" dirty="0">
              <a:latin typeface="Bell MT" pitchFamily="18" charset="0"/>
            </a:endParaRPr>
          </a:p>
          <a:p>
            <a:pPr algn="ctr"/>
            <a:endParaRPr lang="fr-BE" sz="3600" u="none" dirty="0" smtClean="0">
              <a:latin typeface="Bell MT" pitchFamily="18" charset="0"/>
            </a:endParaRPr>
          </a:p>
          <a:p>
            <a:pPr algn="ctr"/>
            <a:r>
              <a:rPr lang="fr-BE" sz="3600" u="none" dirty="0" err="1" smtClean="0">
                <a:latin typeface="Bell MT" pitchFamily="18" charset="0"/>
              </a:rPr>
              <a:t>samenwerking</a:t>
            </a:r>
            <a:r>
              <a:rPr lang="fr-BE" sz="3600" u="none" dirty="0" smtClean="0">
                <a:latin typeface="Bell MT" pitchFamily="18" charset="0"/>
              </a:rPr>
              <a:t> met </a:t>
            </a:r>
            <a:r>
              <a:rPr lang="fr-BE" sz="3600" u="none" dirty="0" err="1" smtClean="0">
                <a:latin typeface="Bell MT" pitchFamily="18" charset="0"/>
              </a:rPr>
              <a:t>ontwikkelingslanden</a:t>
            </a:r>
            <a:r>
              <a:rPr lang="fr-BE" sz="3600" u="none" dirty="0" smtClean="0">
                <a:latin typeface="Bell MT" pitchFamily="18" charset="0"/>
              </a:rPr>
              <a:t>.</a:t>
            </a:r>
            <a:endParaRPr lang="nl-NL" sz="3600" u="none" dirty="0">
              <a:latin typeface="Bell MT" pitchFamily="18" charset="0"/>
            </a:endParaRPr>
          </a:p>
        </p:txBody>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Tree>
    <p:extLst>
      <p:ext uri="{BB962C8B-B14F-4D97-AF65-F5344CB8AC3E}">
        <p14:creationId xmlns:p14="http://schemas.microsoft.com/office/powerpoint/2010/main" val="1622015984"/>
      </p:ext>
    </p:extLst>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7870"/>
            <a:ext cx="19014088" cy="10690205"/>
          </a:xfrm>
          <a:prstGeom prst="rect">
            <a:avLst/>
          </a:prstGeom>
        </p:spPr>
      </p:pic>
      <p:sp>
        <p:nvSpPr>
          <p:cNvPr id="3" name="Tekstvak 2"/>
          <p:cNvSpPr txBox="1"/>
          <p:nvPr/>
        </p:nvSpPr>
        <p:spPr>
          <a:xfrm>
            <a:off x="7243011" y="8241631"/>
            <a:ext cx="6494022" cy="553998"/>
          </a:xfrm>
          <a:prstGeom prst="rect">
            <a:avLst/>
          </a:prstGeom>
          <a:solidFill>
            <a:schemeClr val="bg2">
              <a:lumMod val="20000"/>
              <a:lumOff val="80000"/>
            </a:schemeClr>
          </a:solidFill>
          <a:ln>
            <a:solidFill>
              <a:srgbClr val="FF0000"/>
            </a:solidFill>
          </a:ln>
        </p:spPr>
        <p:txBody>
          <a:bodyPr wrap="none" rtlCol="0">
            <a:spAutoFit/>
          </a:bodyPr>
          <a:lstStyle/>
          <a:p>
            <a:pPr>
              <a:lnSpc>
                <a:spcPct val="120000"/>
              </a:lnSpc>
            </a:pPr>
            <a:r>
              <a:rPr lang="nl-BE" sz="2500" dirty="0" smtClean="0"/>
              <a:t>Voor projecten start 2018 en 2019 enkel  /01</a:t>
            </a:r>
          </a:p>
        </p:txBody>
      </p:sp>
    </p:spTree>
    <p:extLst>
      <p:ext uri="{BB962C8B-B14F-4D97-AF65-F5344CB8AC3E}">
        <p14:creationId xmlns:p14="http://schemas.microsoft.com/office/powerpoint/2010/main" val="362109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595"/>
            <a:ext cx="17338675" cy="9753005"/>
          </a:xfrm>
          <a:prstGeom prst="rect">
            <a:avLst/>
          </a:prstGeom>
        </p:spPr>
      </p:pic>
      <p:sp>
        <p:nvSpPr>
          <p:cNvPr id="4" name="PIJL-RECHTS 3"/>
          <p:cNvSpPr/>
          <p:nvPr/>
        </p:nvSpPr>
        <p:spPr>
          <a:xfrm>
            <a:off x="8398042" y="1371600"/>
            <a:ext cx="1034716" cy="806115"/>
          </a:xfrm>
          <a:prstGeom prst="rightArrow">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444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0"/>
            <a:ext cx="17338675" cy="9753005"/>
          </a:xfrm>
          <a:prstGeom prst="rect">
            <a:avLst/>
          </a:prstGeom>
        </p:spPr>
      </p:pic>
    </p:spTree>
    <p:extLst>
      <p:ext uri="{BB962C8B-B14F-4D97-AF65-F5344CB8AC3E}">
        <p14:creationId xmlns:p14="http://schemas.microsoft.com/office/powerpoint/2010/main" val="131906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78730" y="437802"/>
            <a:ext cx="16118143" cy="9079409"/>
          </a:xfrm>
          <a:prstGeom prst="rect">
            <a:avLst/>
          </a:prstGeom>
          <a:noFill/>
        </p:spPr>
        <p:txBody>
          <a:bodyPr wrap="square" rtlCol="0">
            <a:spAutoFit/>
          </a:bodyPr>
          <a:lstStyle/>
          <a:p>
            <a:pPr marL="731509" indent="-731509"/>
            <a:r>
              <a:rPr lang="nl-BE" sz="4800" dirty="0" smtClean="0"/>
              <a:t>Eerstvolgende stap: contract en voorbereidingen start:</a:t>
            </a:r>
            <a:endParaRPr lang="nl-BE" sz="4800" dirty="0"/>
          </a:p>
          <a:p>
            <a:pPr marL="731509" indent="-731509"/>
            <a:endParaRPr lang="nl-BE" sz="4800" dirty="0"/>
          </a:p>
          <a:p>
            <a:pPr marL="731509" indent="-731509"/>
            <a:r>
              <a:rPr lang="nl-BE" sz="4400" dirty="0" smtClean="0"/>
              <a:t>Administratief gezien start je project op </a:t>
            </a:r>
            <a:r>
              <a:rPr lang="nl-BE" sz="4400" dirty="0" smtClean="0">
                <a:solidFill>
                  <a:srgbClr val="FF0000"/>
                </a:solidFill>
              </a:rPr>
              <a:t>1/1/2019</a:t>
            </a:r>
            <a:r>
              <a:rPr lang="nl-BE" sz="4400" dirty="0" smtClean="0"/>
              <a:t> en </a:t>
            </a:r>
            <a:r>
              <a:rPr lang="nl-BE" sz="4400" dirty="0"/>
              <a:t>kan gestart worden met uitgaven. Maar </a:t>
            </a:r>
            <a:r>
              <a:rPr lang="nl-BE" sz="4400" dirty="0" smtClean="0"/>
              <a:t>de contracten (en dus </a:t>
            </a:r>
            <a:r>
              <a:rPr lang="nl-BE" sz="4400" dirty="0" err="1" smtClean="0"/>
              <a:t>WBSen</a:t>
            </a:r>
            <a:r>
              <a:rPr lang="nl-BE" sz="4400" dirty="0" smtClean="0"/>
              <a:t>) zijn er nog niet, </a:t>
            </a:r>
            <a:r>
              <a:rPr lang="nl-BE" sz="4400" dirty="0"/>
              <a:t>we </a:t>
            </a:r>
            <a:r>
              <a:rPr lang="nl-BE" sz="4400" dirty="0" smtClean="0"/>
              <a:t>hebben alles voorbereid en openen zo snel we kunnen jullie budget. Tijdelijk kan iets op een kas bv.</a:t>
            </a:r>
            <a:endParaRPr lang="nl-BE" sz="4400" dirty="0"/>
          </a:p>
          <a:p>
            <a:pPr marL="731509" indent="-731509"/>
            <a:endParaRPr lang="nl-BE" sz="4400" dirty="0"/>
          </a:p>
          <a:p>
            <a:pPr marL="731509" indent="-731509"/>
            <a:r>
              <a:rPr lang="nl-BE" sz="4400" dirty="0" smtClean="0"/>
              <a:t>Schiet nu ook al in actie </a:t>
            </a:r>
            <a:r>
              <a:rPr lang="nl-BE" sz="4400" dirty="0" err="1" smtClean="0"/>
              <a:t>tov</a:t>
            </a:r>
            <a:r>
              <a:rPr lang="nl-BE" sz="4400" dirty="0" smtClean="0"/>
              <a:t> je </a:t>
            </a:r>
            <a:r>
              <a:rPr lang="nl-BE" sz="4400" dirty="0"/>
              <a:t>partner </a:t>
            </a:r>
            <a:r>
              <a:rPr lang="nl-BE" sz="4400" dirty="0" smtClean="0"/>
              <a:t>bv laat die al </a:t>
            </a:r>
            <a:r>
              <a:rPr lang="nl-BE" sz="4400" dirty="0"/>
              <a:t>een </a:t>
            </a:r>
            <a:r>
              <a:rPr lang="nl-BE" sz="4400" dirty="0" err="1" smtClean="0"/>
              <a:t>bank-rekening</a:t>
            </a:r>
            <a:r>
              <a:rPr lang="nl-BE" sz="4400" dirty="0" smtClean="0"/>
              <a:t> </a:t>
            </a:r>
            <a:r>
              <a:rPr lang="nl-BE" sz="4400" dirty="0"/>
              <a:t>openen en je de info doorgeven, </a:t>
            </a:r>
            <a:r>
              <a:rPr lang="nl-BE" sz="4400" dirty="0" smtClean="0"/>
              <a:t>maak leverancier aan en bekijk samen met hen hoeveel eerste voorschot </a:t>
            </a:r>
            <a:r>
              <a:rPr lang="nl-BE" sz="4400" dirty="0"/>
              <a:t>te storten</a:t>
            </a:r>
            <a:r>
              <a:rPr lang="nl-BE" sz="4400" dirty="0" smtClean="0"/>
              <a:t>. Spreek duidelijk af waarvoor dit voorschot dient in kader projectplan.</a:t>
            </a:r>
            <a:endParaRPr lang="nl-BE" sz="4400" dirty="0"/>
          </a:p>
          <a:p>
            <a:endParaRPr lang="nl-BE" sz="4800" dirty="0"/>
          </a:p>
        </p:txBody>
      </p:sp>
    </p:spTree>
    <p:extLst>
      <p:ext uri="{BB962C8B-B14F-4D97-AF65-F5344CB8AC3E}">
        <p14:creationId xmlns:p14="http://schemas.microsoft.com/office/powerpoint/2010/main" val="178553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890337" y="783771"/>
            <a:ext cx="15662169" cy="7478970"/>
          </a:xfrm>
          <a:prstGeom prst="rect">
            <a:avLst/>
          </a:prstGeom>
          <a:noFill/>
        </p:spPr>
        <p:txBody>
          <a:bodyPr wrap="square" rtlCol="0">
            <a:spAutoFit/>
          </a:bodyPr>
          <a:lstStyle/>
          <a:p>
            <a:r>
              <a:rPr lang="nl-BE" sz="4000" dirty="0"/>
              <a:t>Het VLIR-UOS contract krijgt van DOZA een intern projectnummer (13Vxxxxx) en wordt gelinkt aan een </a:t>
            </a:r>
            <a:r>
              <a:rPr lang="nl-BE" sz="4000" dirty="0" smtClean="0"/>
              <a:t>WBS-element</a:t>
            </a:r>
          </a:p>
          <a:p>
            <a:endParaRPr lang="nl-BE" sz="4000" dirty="0"/>
          </a:p>
          <a:p>
            <a:pPr marL="731509" indent="-731509"/>
            <a:r>
              <a:rPr lang="nl-BE" sz="4000" dirty="0"/>
              <a:t>Uw project wordt </a:t>
            </a:r>
            <a:r>
              <a:rPr lang="nl-BE" sz="4000" dirty="0" err="1"/>
              <a:t>geprefinancierd</a:t>
            </a:r>
            <a:r>
              <a:rPr lang="nl-BE" sz="4000" dirty="0"/>
              <a:t> door UGent, stortingen naar partner kunnen wel enkel na dat er effectief geld van VLIR-UOS binnen is (</a:t>
            </a:r>
            <a:r>
              <a:rPr lang="nl-BE" sz="4000" dirty="0" err="1"/>
              <a:t>dwz</a:t>
            </a:r>
            <a:r>
              <a:rPr lang="nl-BE" sz="4000" dirty="0"/>
              <a:t> als contract volledig ondertekend is, scan kan als tussenstap om eerste schijf al te krijgen) </a:t>
            </a:r>
          </a:p>
          <a:p>
            <a:pPr marL="731509" indent="-731509"/>
            <a:endParaRPr lang="nl-BE" sz="4000" dirty="0"/>
          </a:p>
          <a:p>
            <a:pPr marL="731509" indent="-731509"/>
            <a:r>
              <a:rPr lang="nl-BE" sz="4000" dirty="0"/>
              <a:t>De </a:t>
            </a:r>
            <a:r>
              <a:rPr lang="nl-BE" sz="4000" dirty="0" smtClean="0"/>
              <a:t>inkomsten/vorderingen van/aan</a:t>
            </a:r>
            <a:r>
              <a:rPr lang="nl-BE" sz="4000" dirty="0"/>
              <a:t> VLIR-UOS gebeuren centraal door de DOZA Financieel Projectbeheerder (FP), alsook de eindafrekening. </a:t>
            </a:r>
            <a:r>
              <a:rPr lang="nl-BE" sz="4000" dirty="0" smtClean="0"/>
              <a:t>Dus geen werk voor jullie daar ;-)</a:t>
            </a:r>
            <a:endParaRPr lang="nl-BE" sz="4000" dirty="0"/>
          </a:p>
          <a:p>
            <a:endParaRPr lang="nl-BE" sz="4000" dirty="0"/>
          </a:p>
        </p:txBody>
      </p:sp>
    </p:spTree>
    <p:extLst>
      <p:ext uri="{BB962C8B-B14F-4D97-AF65-F5344CB8AC3E}">
        <p14:creationId xmlns:p14="http://schemas.microsoft.com/office/powerpoint/2010/main" val="404553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Corporate_1_0_12.potx" id="{6A80D442-8909-4546-8B41-AE75FA785157}" vid="{71705E88-EE2D-413E-A6D9-7B7A319602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Powerpoint_UGent_NL</Template>
  <TotalTime>204</TotalTime>
  <Words>1301</Words>
  <Application>Microsoft Office PowerPoint</Application>
  <PresentationFormat>Aangepast</PresentationFormat>
  <Paragraphs>158</Paragraphs>
  <Slides>36</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Arial</vt:lpstr>
      <vt:lpstr>Bell MT</vt:lpstr>
      <vt:lpstr>Calibri</vt:lpstr>
      <vt:lpstr>Century Gothic</vt:lpstr>
      <vt:lpstr>Times New Roman</vt:lpstr>
      <vt:lpstr>Wingdings</vt:lpstr>
      <vt:lpstr>Office Theme</vt:lpstr>
      <vt:lpstr>PowerPoint-presentatie</vt:lpstr>
      <vt:lpstr>VLIR TEAM/ZUID-INITIATIEVEN/JOINT  infodag - administratieve ondersteuning  Nancy Terryn Cel Ontwikkelingssamenwerking/DOZA</vt:lpstr>
      <vt:lpstr>PowerPoint-presentatie</vt:lpstr>
      <vt:lpstr>Streefdoel DOZA en onze cel UOS</vt:lpstr>
      <vt:lpstr>PowerPoint-presentatie</vt:lpstr>
      <vt:lpstr>PowerPoint-presentatie</vt:lpstr>
      <vt:lpstr>PowerPoint-presentatie</vt:lpstr>
      <vt:lpstr>PowerPoint-presentatie</vt:lpstr>
      <vt:lpstr>PowerPoint-presentatie</vt:lpstr>
      <vt:lpstr>DOZA Financieel Projectbeheerder (FP): voor starters 2019:  nancy terryn  vanaf 1/04/2019 nieuwe medewerker   barbara lobert  </vt:lpstr>
      <vt:lpstr>PowerPoint-presentatie</vt:lpstr>
      <vt:lpstr>PowerPoint-presentatie</vt:lpstr>
      <vt:lpstr>PowerPoint-presentatie</vt:lpstr>
      <vt:lpstr>PowerPoint-presentatie</vt:lpstr>
      <vt:lpstr>PowerPoint-presentatie</vt:lpstr>
      <vt:lpstr>1. Aankoop van apparatuur en BTW vrijstelling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UGent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Terryn</dc:creator>
  <cp:lastModifiedBy>Nancy Terryn</cp:lastModifiedBy>
  <cp:revision>25</cp:revision>
  <cp:lastPrinted>2018-12-11T12:17:36Z</cp:lastPrinted>
  <dcterms:created xsi:type="dcterms:W3CDTF">2017-11-27T08:17:55Z</dcterms:created>
  <dcterms:modified xsi:type="dcterms:W3CDTF">2018-12-12T14:56:11Z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ies>
</file>