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9" r:id="rId2"/>
    <p:sldId id="256" r:id="rId3"/>
    <p:sldId id="260" r:id="rId4"/>
    <p:sldId id="257" r:id="rId5"/>
    <p:sldId id="265" r:id="rId6"/>
    <p:sldId id="266" r:id="rId7"/>
    <p:sldId id="269" r:id="rId8"/>
    <p:sldId id="267" r:id="rId9"/>
    <p:sldId id="268" r:id="rId10"/>
    <p:sldId id="270" r:id="rId11"/>
    <p:sldId id="271" r:id="rId12"/>
    <p:sldId id="272" r:id="rId13"/>
    <p:sldId id="273" r:id="rId14"/>
    <p:sldId id="285" r:id="rId15"/>
    <p:sldId id="275" r:id="rId16"/>
    <p:sldId id="276" r:id="rId17"/>
    <p:sldId id="279" r:id="rId18"/>
    <p:sldId id="277" r:id="rId19"/>
    <p:sldId id="280" r:id="rId20"/>
    <p:sldId id="281" r:id="rId21"/>
    <p:sldId id="282" r:id="rId22"/>
    <p:sldId id="283" r:id="rId23"/>
    <p:sldId id="286" r:id="rId24"/>
    <p:sldId id="287" r:id="rId25"/>
    <p:sldId id="288" r:id="rId26"/>
    <p:sldId id="289" r:id="rId27"/>
    <p:sldId id="291" r:id="rId28"/>
    <p:sldId id="292" r:id="rId29"/>
    <p:sldId id="293" r:id="rId30"/>
    <p:sldId id="294" r:id="rId31"/>
    <p:sldId id="295" r:id="rId32"/>
    <p:sldId id="296" r:id="rId33"/>
    <p:sldId id="297" r:id="rId34"/>
    <p:sldId id="290" r:id="rId35"/>
    <p:sldId id="264" r:id="rId36"/>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4" autoAdjust="0"/>
  </p:normalViewPr>
  <p:slideViewPr>
    <p:cSldViewPr snapToGrid="0" showGuides="1">
      <p:cViewPr varScale="1">
        <p:scale>
          <a:sx n="82" d="100"/>
          <a:sy n="82" d="100"/>
        </p:scale>
        <p:origin x="336" y="84"/>
      </p:cViewPr>
      <p:guideLst>
        <p:guide orient="horz" pos="3072"/>
        <p:guide pos="5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03/12/2019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a:t>
            </a:fld>
            <a:endParaRPr lang="en-GB"/>
          </a:p>
        </p:txBody>
      </p:sp>
    </p:spTree>
    <p:extLst>
      <p:ext uri="{BB962C8B-B14F-4D97-AF65-F5344CB8AC3E}">
        <p14:creationId xmlns:p14="http://schemas.microsoft.com/office/powerpoint/2010/main" val="55688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3</a:t>
            </a:fld>
            <a:endParaRPr lang="en-GB"/>
          </a:p>
        </p:txBody>
      </p:sp>
    </p:spTree>
    <p:extLst>
      <p:ext uri="{BB962C8B-B14F-4D97-AF65-F5344CB8AC3E}">
        <p14:creationId xmlns:p14="http://schemas.microsoft.com/office/powerpoint/2010/main" val="387106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4</a:t>
            </a:fld>
            <a:endParaRPr lang="en-GB"/>
          </a:p>
        </p:txBody>
      </p:sp>
    </p:spTree>
    <p:extLst>
      <p:ext uri="{BB962C8B-B14F-4D97-AF65-F5344CB8AC3E}">
        <p14:creationId xmlns:p14="http://schemas.microsoft.com/office/powerpoint/2010/main" val="2024704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03/12/2019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hasCustomPrompt="1"/>
          </p:nvPr>
        </p:nvSpPr>
        <p:spPr bwMode="white">
          <a:xfrm>
            <a:off x="1291074" y="1743240"/>
            <a:ext cx="7416000" cy="5769600"/>
          </a:xfrm>
        </p:spPr>
        <p:txBody>
          <a:bodyPr anchor="t" anchorCtr="0">
            <a:noAutofit/>
          </a:bodyPr>
          <a:lstStyle>
            <a:lvl1pPr algn="l" defTabSz="539750">
              <a:lnSpc>
                <a:spcPts val="3500"/>
              </a:lnSpc>
              <a:defRPr sz="2500"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2099844"/>
          </a:xfrm>
        </p:spPr>
        <p:txBody>
          <a:bodyPr>
            <a:normAutofit/>
          </a:bodyPr>
          <a:lstStyle>
            <a:lvl1pPr>
              <a:lnSpc>
                <a:spcPts val="3500"/>
              </a:lnSpc>
              <a:defRPr sz="2400">
                <a:solidFill>
                  <a:schemeClr val="bg1"/>
                </a:solidFill>
              </a:defRPr>
            </a:lvl1pPr>
          </a:lstStyle>
          <a:p>
            <a:pPr lvl="0"/>
            <a:r>
              <a:rPr lang="en-GB" noProof="0" dirty="0"/>
              <a:t>Click to add social media names</a:t>
            </a:r>
            <a:endParaRPr lang="nl-NL" dirty="0"/>
          </a:p>
        </p:txBody>
      </p:sp>
    </p:spTree>
    <p:extLst>
      <p:ext uri="{BB962C8B-B14F-4D97-AF65-F5344CB8AC3E}">
        <p14:creationId xmlns:p14="http://schemas.microsoft.com/office/powerpoint/2010/main" val="3103785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NL" noProof="0" smtClean="0"/>
              <a:t>Klik om de stijl te bewerken</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chemeClr val="accent2"/>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66218"/>
            <a:ext cx="15183366" cy="567930"/>
          </a:xfrm>
        </p:spPr>
        <p:txBody>
          <a:bodyPr anchor="b" anchorCtr="0">
            <a:normAutofit/>
          </a:bodyPr>
          <a:lstStyle>
            <a:lvl1pPr>
              <a:lnSpc>
                <a:spcPts val="1700"/>
              </a:lnSpc>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defRPr>
            </a:lvl2pPr>
          </a:lstStyle>
          <a:p>
            <a:pPr lvl="0"/>
            <a:r>
              <a:rPr lang="en-GB" noProof="0" dirty="0"/>
              <a:t>Click to edit organisation styles</a:t>
            </a:r>
          </a:p>
          <a:p>
            <a:pPr lvl="1"/>
            <a:r>
              <a:rPr lang="en-GB" noProof="0" dirty="0"/>
              <a:t>Second level</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Klik om de stijl te bewerken</a:t>
            </a:r>
            <a:endParaRPr lang="en-GB" noProof="0" dirty="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nl-NL" noProof="0" smtClean="0"/>
              <a:t>Tekststijl van het model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dirty="0"/>
          </a:p>
        </p:txBody>
      </p:sp>
      <p:sp>
        <p:nvSpPr>
          <p:cNvPr id="4" name="Date Placeholder 3"/>
          <p:cNvSpPr>
            <a:spLocks noGrp="1"/>
          </p:cNvSpPr>
          <p:nvPr>
            <p:ph type="dt" sz="half" idx="10"/>
          </p:nvPr>
        </p:nvSpPr>
        <p:spPr/>
        <p:txBody>
          <a:bodyPr/>
          <a:lstStyle/>
          <a:p>
            <a:fld id="{4FCCCAF6-1686-4743-9124-83F33F1A0EA9}" type="datetime1">
              <a:rPr lang="en-GB" noProof="0" smtClean="0"/>
              <a:t>03/12/2019</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7AE184E0-0BD4-4705-A12B-9B71DDE63301}" type="slidenum">
              <a:rPr lang="en-GB" noProof="0" smtClean="0"/>
              <a:t>‹nr.›</a:t>
            </a:fld>
            <a:endParaRPr lang="en-GB"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Klik om de stijl te bewerken</a:t>
            </a:r>
            <a:endParaRPr lang="en-GB" noProof="0" dirty="0"/>
          </a:p>
        </p:txBody>
      </p:sp>
      <p:sp>
        <p:nvSpPr>
          <p:cNvPr id="4" name="Date Placeholder 3"/>
          <p:cNvSpPr>
            <a:spLocks noGrp="1"/>
          </p:cNvSpPr>
          <p:nvPr>
            <p:ph type="dt" sz="half" idx="10"/>
          </p:nvPr>
        </p:nvSpPr>
        <p:spPr/>
        <p:txBody>
          <a:bodyPr/>
          <a:lstStyle/>
          <a:p>
            <a:fld id="{B86ADBF0-A618-4E69-83BB-0C41E08702AA}" type="datetime1">
              <a:rPr lang="en-GB" noProof="0" smtClean="0"/>
              <a:t>03/12/2019</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NL" noProof="0" smtClean="0"/>
              <a:t>Tekststijl van het model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dirty="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Klik om de stijl te bewerken</a:t>
            </a:r>
            <a:endParaRPr lang="en-GB" noProof="0" dirty="0"/>
          </a:p>
        </p:txBody>
      </p:sp>
      <p:sp>
        <p:nvSpPr>
          <p:cNvPr id="3" name="Date Placeholder 2"/>
          <p:cNvSpPr>
            <a:spLocks noGrp="1"/>
          </p:cNvSpPr>
          <p:nvPr>
            <p:ph type="dt" sz="half" idx="10"/>
          </p:nvPr>
        </p:nvSpPr>
        <p:spPr/>
        <p:txBody>
          <a:bodyPr/>
          <a:lstStyle/>
          <a:p>
            <a:fld id="{F2443E58-CDC3-4782-B82C-4D381C795B98}" type="datetime1">
              <a:rPr lang="en-GB" noProof="0" smtClean="0"/>
              <a:t>03/12/2019</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‹nr.›</a:t>
            </a:fld>
            <a:endParaRPr lang="en-GB"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03/12/2019</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3-12-2019</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16459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3-12-2019</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145972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nl-NL" noProof="0" smtClean="0"/>
              <a:t>Klik om de stijl te bewerken</a:t>
            </a:r>
            <a:endParaRPr lang="en-GB" noProof="0" dirty="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NL" noProof="0" smtClean="0"/>
              <a:t>Tekststijl van het model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dirty="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434BA3CA-1064-434F-B179-AB3B0298C0D6}" type="datetime1">
              <a:rPr lang="en-GB" noProof="0" smtClean="0"/>
              <a:t>03/12/2019</a:t>
            </a:fld>
            <a:endParaRPr lang="en-GB"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Logo E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7909180"/>
            <a:ext cx="2307600" cy="184682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9" r:id="rId8"/>
    <p:sldLayoutId id="2147483680" r:id="rId9"/>
    <p:sldLayoutId id="2147483676"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mailto:Cedric.De.Saeger@dell.co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ugent.be/nl/onderzoek/financiering/ontwikkelingssamenwerking/draaiboek/kbcbeursdocument.docx/at_download/file" TargetMode="External"/><Relationship Id="rId2" Type="http://schemas.openxmlformats.org/officeDocument/2006/relationships/hyperlink" Target="mailto:jeffrey.vereecke@kbc.be" TargetMode="External"/><Relationship Id="rId1" Type="http://schemas.openxmlformats.org/officeDocument/2006/relationships/slideLayout" Target="../slideLayouts/slideLayout4.xml"/><Relationship Id="rId4" Type="http://schemas.openxmlformats.org/officeDocument/2006/relationships/hyperlink" Target="https://www.vliruos.be/en/documents/guidelines_and_forms/131#guidelines-and-forms-for-managing-an-ongoing-intervention-or-scholarship"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soleway.ugent.be/routes/4184"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vliruos.be/en/documents/guidelines_and_forms/131#guidelines-and-forms-for-managing-an-ongoing-intervention-or-scholarship"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hyperlink" Target="https://www.ugent.be/nl/onderzoek/financiering/ontwikkelingssamenwerking/draaiboek/draaiboekvliruos.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vliruos.be/en/documents/129" TargetMode="External"/><Relationship Id="rId4" Type="http://schemas.openxmlformats.org/officeDocument/2006/relationships/hyperlink" Target="https://www.vliruos.be/en/home/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Barbara.Lobert@UGent.b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50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Budget in SAP</a:t>
            </a:r>
            <a:endParaRPr lang="nl-BE" dirty="0"/>
          </a:p>
        </p:txBody>
      </p:sp>
      <p:sp>
        <p:nvSpPr>
          <p:cNvPr id="3" name="Tijdelijke aanduiding voor inhoud 2"/>
          <p:cNvSpPr>
            <a:spLocks noGrp="1"/>
          </p:cNvSpPr>
          <p:nvPr>
            <p:ph idx="1"/>
          </p:nvPr>
        </p:nvSpPr>
        <p:spPr/>
        <p:txBody>
          <a:bodyPr>
            <a:normAutofit fontScale="47500" lnSpcReduction="20000"/>
          </a:bodyPr>
          <a:lstStyle/>
          <a:p>
            <a:r>
              <a:rPr lang="nl-BE" dirty="0" smtClean="0"/>
              <a:t>Voor projecten die starten in 2020 worden geen WBS-elementen meer aangemaakt, maar Grants:</a:t>
            </a:r>
          </a:p>
          <a:p>
            <a:pPr marL="86400" indent="0">
              <a:buNone/>
            </a:pPr>
            <a:r>
              <a:rPr lang="nl-BE" dirty="0" smtClean="0"/>
              <a:t>	 UOS.ZIN.2020.xxxx.01</a:t>
            </a:r>
          </a:p>
          <a:p>
            <a:pPr marL="86400" indent="0">
              <a:buNone/>
            </a:pPr>
            <a:endParaRPr lang="nl-BE" dirty="0" smtClean="0"/>
          </a:p>
          <a:p>
            <a:r>
              <a:rPr lang="nl-BE" dirty="0" smtClean="0"/>
              <a:t>Op </a:t>
            </a:r>
            <a:r>
              <a:rPr lang="nl-BE" dirty="0"/>
              <a:t>basis van het contract wordt de SAP structuur aangemaakt voor de duur van het project.</a:t>
            </a:r>
          </a:p>
          <a:p>
            <a:endParaRPr lang="nl-BE" dirty="0"/>
          </a:p>
          <a:p>
            <a:r>
              <a:rPr lang="nl-BE" dirty="0"/>
              <a:t>Hierin wordt het budget voorzien zoals in contract. Er is </a:t>
            </a:r>
            <a:r>
              <a:rPr lang="nl-BE" dirty="0" smtClean="0"/>
              <a:t>maar </a:t>
            </a:r>
            <a:r>
              <a:rPr lang="nl-BE" dirty="0"/>
              <a:t>1 </a:t>
            </a:r>
            <a:r>
              <a:rPr lang="nl-BE" dirty="0" err="1" smtClean="0"/>
              <a:t>grant</a:t>
            </a:r>
            <a:r>
              <a:rPr lang="nl-BE" dirty="0" smtClean="0"/>
              <a:t>: UOS.ZIN.2020.xxxx.01, maar het budget wordt per </a:t>
            </a:r>
            <a:r>
              <a:rPr lang="nl-BE" dirty="0"/>
              <a:t>jaar geboekt, je kan dus pas </a:t>
            </a:r>
            <a:r>
              <a:rPr lang="nl-BE" dirty="0" smtClean="0"/>
              <a:t>aan het </a:t>
            </a:r>
            <a:r>
              <a:rPr lang="nl-BE" dirty="0"/>
              <a:t>budget van </a:t>
            </a:r>
            <a:r>
              <a:rPr lang="nl-BE" dirty="0" smtClean="0"/>
              <a:t>2021 bij de start </a:t>
            </a:r>
            <a:r>
              <a:rPr lang="nl-BE" dirty="0"/>
              <a:t>van </a:t>
            </a:r>
            <a:r>
              <a:rPr lang="nl-BE" dirty="0" smtClean="0"/>
              <a:t>2021. Budgetoverschot van 2020 </a:t>
            </a:r>
            <a:r>
              <a:rPr lang="nl-BE" dirty="0"/>
              <a:t>gaat automatisch over naar </a:t>
            </a:r>
            <a:r>
              <a:rPr lang="nl-BE" dirty="0" smtClean="0"/>
              <a:t>2021 </a:t>
            </a:r>
            <a:r>
              <a:rPr lang="nl-BE" dirty="0"/>
              <a:t>en verder. </a:t>
            </a:r>
            <a:r>
              <a:rPr lang="nl-BE" dirty="0" smtClean="0"/>
              <a:t>Budget van 2021 kan wel nog niet in 2020 aangesproken worden. Het budget wordt in SAP opgeladen volgens de VLIR-UOS kostencategorieën:</a:t>
            </a:r>
          </a:p>
          <a:p>
            <a:pPr marL="86400" indent="0">
              <a:buNone/>
            </a:pPr>
            <a:r>
              <a:rPr lang="nl-BE" dirty="0" smtClean="0"/>
              <a:t>			A. Investment </a:t>
            </a:r>
            <a:r>
              <a:rPr lang="nl-BE" dirty="0" err="1" smtClean="0"/>
              <a:t>costs</a:t>
            </a:r>
            <a:endParaRPr lang="nl-BE" dirty="0"/>
          </a:p>
          <a:p>
            <a:pPr marL="86400" indent="0">
              <a:buNone/>
            </a:pPr>
            <a:r>
              <a:rPr lang="nl-BE" dirty="0" smtClean="0"/>
              <a:t>			B. </a:t>
            </a:r>
            <a:r>
              <a:rPr lang="nl-BE" dirty="0" err="1" smtClean="0"/>
              <a:t>Operational</a:t>
            </a:r>
            <a:r>
              <a:rPr lang="nl-BE" dirty="0" smtClean="0"/>
              <a:t> </a:t>
            </a:r>
            <a:r>
              <a:rPr lang="nl-BE" dirty="0" err="1" smtClean="0"/>
              <a:t>costs</a:t>
            </a:r>
            <a:endParaRPr lang="nl-BE" dirty="0"/>
          </a:p>
          <a:p>
            <a:pPr marL="86400" indent="0">
              <a:buNone/>
            </a:pPr>
            <a:r>
              <a:rPr lang="nl-BE" dirty="0" smtClean="0"/>
              <a:t>			C. </a:t>
            </a:r>
            <a:r>
              <a:rPr lang="nl-BE" dirty="0" err="1" smtClean="0"/>
              <a:t>Personnel</a:t>
            </a:r>
            <a:r>
              <a:rPr lang="nl-BE" dirty="0" smtClean="0"/>
              <a:t> </a:t>
            </a:r>
            <a:r>
              <a:rPr lang="nl-BE" dirty="0" err="1" smtClean="0"/>
              <a:t>costs</a:t>
            </a:r>
            <a:endParaRPr lang="nl-BE" dirty="0"/>
          </a:p>
          <a:p>
            <a:pPr marL="86400" indent="0">
              <a:buNone/>
            </a:pPr>
            <a:r>
              <a:rPr lang="nl-BE" dirty="0" smtClean="0"/>
              <a:t>			D. </a:t>
            </a:r>
            <a:r>
              <a:rPr lang="nl-BE" dirty="0" err="1" smtClean="0"/>
              <a:t>Scholarship</a:t>
            </a:r>
            <a:r>
              <a:rPr lang="nl-BE" dirty="0" smtClean="0"/>
              <a:t> </a:t>
            </a:r>
            <a:r>
              <a:rPr lang="nl-BE" dirty="0" err="1" smtClean="0"/>
              <a:t>costs</a:t>
            </a:r>
            <a:endParaRPr lang="nl-BE" dirty="0"/>
          </a:p>
          <a:p>
            <a:pPr marL="86400" indent="0">
              <a:buNone/>
            </a:pPr>
            <a:r>
              <a:rPr lang="nl-BE" dirty="0" smtClean="0"/>
              <a:t>			E. </a:t>
            </a:r>
            <a:r>
              <a:rPr lang="nl-BE" dirty="0" err="1" smtClean="0"/>
              <a:t>Coordination</a:t>
            </a:r>
            <a:r>
              <a:rPr lang="nl-BE" dirty="0" smtClean="0"/>
              <a:t> </a:t>
            </a:r>
            <a:r>
              <a:rPr lang="nl-BE" dirty="0" err="1" smtClean="0"/>
              <a:t>costs</a:t>
            </a:r>
            <a:endParaRPr lang="nl-BE" dirty="0"/>
          </a:p>
          <a:p>
            <a:pPr marL="86400" indent="0">
              <a:buNone/>
            </a:pPr>
            <a:endParaRPr lang="nl-BE" dirty="0"/>
          </a:p>
          <a:p>
            <a:r>
              <a:rPr lang="nl-BE" dirty="0"/>
              <a:t>Opgelet: </a:t>
            </a:r>
            <a:r>
              <a:rPr lang="nl-BE" dirty="0" smtClean="0"/>
              <a:t>de </a:t>
            </a:r>
            <a:r>
              <a:rPr lang="nl-BE" dirty="0"/>
              <a:t>forfaitaire </a:t>
            </a:r>
            <a:r>
              <a:rPr lang="nl-BE" dirty="0" smtClean="0"/>
              <a:t>coördinatiekost </a:t>
            </a:r>
            <a:r>
              <a:rPr lang="nl-BE" dirty="0"/>
              <a:t>en eventuele </a:t>
            </a:r>
            <a:r>
              <a:rPr lang="nl-BE" dirty="0" err="1"/>
              <a:t>benchfees</a:t>
            </a:r>
            <a:r>
              <a:rPr lang="nl-BE" dirty="0"/>
              <a:t>/</a:t>
            </a:r>
            <a:r>
              <a:rPr lang="nl-BE" dirty="0" err="1"/>
              <a:t>supervision</a:t>
            </a:r>
            <a:r>
              <a:rPr lang="nl-BE" dirty="0"/>
              <a:t> </a:t>
            </a:r>
            <a:r>
              <a:rPr lang="nl-BE" dirty="0" err="1"/>
              <a:t>allowances</a:t>
            </a:r>
            <a:r>
              <a:rPr lang="nl-BE" dirty="0"/>
              <a:t> </a:t>
            </a:r>
            <a:r>
              <a:rPr lang="nl-BE" dirty="0" smtClean="0"/>
              <a:t>moeten door de vakgroep zelf overgeboekt worden naar de kas van de promotor (eigenlijk </a:t>
            </a:r>
            <a:r>
              <a:rPr lang="nl-BE" dirty="0"/>
              <a:t>moet je </a:t>
            </a:r>
            <a:r>
              <a:rPr lang="nl-BE" dirty="0" smtClean="0"/>
              <a:t>dus iets </a:t>
            </a:r>
            <a:r>
              <a:rPr lang="nl-BE" dirty="0"/>
              <a:t>onder </a:t>
            </a:r>
            <a:r>
              <a:rPr lang="nl-BE" dirty="0" smtClean="0"/>
              <a:t>besteden).</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10</a:t>
            </a:fld>
            <a:endParaRPr lang="en-GB" noProof="0" dirty="0"/>
          </a:p>
        </p:txBody>
      </p:sp>
    </p:spTree>
    <p:extLst>
      <p:ext uri="{BB962C8B-B14F-4D97-AF65-F5344CB8AC3E}">
        <p14:creationId xmlns:p14="http://schemas.microsoft.com/office/powerpoint/2010/main" val="4221084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Budgettabel Contract</a:t>
            </a:r>
            <a:endParaRPr lang="nl-BE" dirty="0"/>
          </a:p>
        </p:txBody>
      </p:sp>
      <p:pic>
        <p:nvPicPr>
          <p:cNvPr id="9" name="Tijdelijke aanduiding voor inhoud 8"/>
          <p:cNvPicPr>
            <a:picLocks noGrp="1" noChangeAspect="1"/>
          </p:cNvPicPr>
          <p:nvPr>
            <p:ph idx="1"/>
          </p:nvPr>
        </p:nvPicPr>
        <p:blipFill rotWithShape="1">
          <a:blip r:embed="rId2"/>
          <a:srcRect l="6193" t="20688" r="10829" b="1054"/>
          <a:stretch/>
        </p:blipFill>
        <p:spPr>
          <a:xfrm>
            <a:off x="1359878" y="1602901"/>
            <a:ext cx="13591320" cy="6943222"/>
          </a:xfrm>
          <a:prstGeom prst="rect">
            <a:avLst/>
          </a:prstGeom>
        </p:spPr>
      </p:pic>
      <p:sp>
        <p:nvSpPr>
          <p:cNvPr id="10" name="Tekstvak 9"/>
          <p:cNvSpPr txBox="1"/>
          <p:nvPr/>
        </p:nvSpPr>
        <p:spPr>
          <a:xfrm>
            <a:off x="14231815" y="8088923"/>
            <a:ext cx="328247" cy="553998"/>
          </a:xfrm>
          <a:prstGeom prst="rect">
            <a:avLst/>
          </a:prstGeom>
          <a:solidFill>
            <a:schemeClr val="bg1"/>
          </a:solidFill>
        </p:spPr>
        <p:txBody>
          <a:bodyPr wrap="square" rtlCol="0">
            <a:spAutoFit/>
          </a:bodyPr>
          <a:lstStyle/>
          <a:p>
            <a:pPr marL="342900" indent="-342900" algn="l">
              <a:lnSpc>
                <a:spcPct val="120000"/>
              </a:lnSpc>
              <a:buFont typeface="Arial" panose="020B0604020202020204" pitchFamily="34" charset="0"/>
              <a:buChar char="‒"/>
            </a:pPr>
            <a:endParaRPr lang="nl-BE" sz="2500" dirty="0" smtClean="0"/>
          </a:p>
        </p:txBody>
      </p:sp>
      <p:sp>
        <p:nvSpPr>
          <p:cNvPr id="11" name="Tekstvak 10"/>
          <p:cNvSpPr txBox="1"/>
          <p:nvPr/>
        </p:nvSpPr>
        <p:spPr>
          <a:xfrm>
            <a:off x="1969477" y="7350369"/>
            <a:ext cx="1277815" cy="1078523"/>
          </a:xfrm>
          <a:prstGeom prst="rect">
            <a:avLst/>
          </a:prstGeom>
          <a:solidFill>
            <a:schemeClr val="bg1"/>
          </a:solidFill>
        </p:spPr>
        <p:txBody>
          <a:bodyPr wrap="square" rtlCol="0">
            <a:spAutoFit/>
          </a:bodyPr>
          <a:lstStyle/>
          <a:p>
            <a:pPr marL="342900" indent="-342900" algn="l">
              <a:lnSpc>
                <a:spcPct val="120000"/>
              </a:lnSpc>
              <a:buFont typeface="Arial" panose="020B0604020202020204" pitchFamily="34" charset="0"/>
              <a:buChar char="‒"/>
            </a:pPr>
            <a:endParaRPr lang="nl-BE" sz="2500" dirty="0" smtClean="0"/>
          </a:p>
        </p:txBody>
      </p:sp>
      <p:sp>
        <p:nvSpPr>
          <p:cNvPr id="13" name="Tekstvak 12"/>
          <p:cNvSpPr txBox="1"/>
          <p:nvPr/>
        </p:nvSpPr>
        <p:spPr>
          <a:xfrm>
            <a:off x="11887200" y="1512277"/>
            <a:ext cx="3176954" cy="3575538"/>
          </a:xfrm>
          <a:prstGeom prst="rect">
            <a:avLst/>
          </a:prstGeom>
          <a:solidFill>
            <a:schemeClr val="bg1"/>
          </a:solidFill>
        </p:spPr>
        <p:txBody>
          <a:bodyPr wrap="square" rtlCol="0">
            <a:spAutoFit/>
          </a:bodyPr>
          <a:lstStyle/>
          <a:p>
            <a:pPr marL="342900" indent="-342900" algn="l">
              <a:lnSpc>
                <a:spcPct val="120000"/>
              </a:lnSpc>
              <a:buFont typeface="Arial" panose="020B0604020202020204" pitchFamily="34" charset="0"/>
              <a:buChar char="‒"/>
            </a:pPr>
            <a:endParaRPr lang="nl-BE" sz="2500" dirty="0" smtClean="0"/>
          </a:p>
        </p:txBody>
      </p:sp>
    </p:spTree>
    <p:extLst>
      <p:ext uri="{BB962C8B-B14F-4D97-AF65-F5344CB8AC3E}">
        <p14:creationId xmlns:p14="http://schemas.microsoft.com/office/powerpoint/2010/main" val="3974207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Budgetwijzigingen tussen kostencategorieën</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12</a:t>
            </a:fld>
            <a:endParaRPr lang="en-GB" noProof="0" dirty="0"/>
          </a:p>
        </p:txBody>
      </p:sp>
      <p:pic>
        <p:nvPicPr>
          <p:cNvPr id="5" name="Picture 2"/>
          <p:cNvPicPr>
            <a:picLocks noChangeAspect="1"/>
          </p:cNvPicPr>
          <p:nvPr/>
        </p:nvPicPr>
        <p:blipFill>
          <a:blip r:embed="rId2"/>
          <a:stretch>
            <a:fillRect/>
          </a:stretch>
        </p:blipFill>
        <p:spPr>
          <a:xfrm>
            <a:off x="830118" y="1931882"/>
            <a:ext cx="15771434" cy="5220963"/>
          </a:xfrm>
          <a:prstGeom prst="rect">
            <a:avLst/>
          </a:prstGeom>
        </p:spPr>
      </p:pic>
    </p:spTree>
    <p:extLst>
      <p:ext uri="{BB962C8B-B14F-4D97-AF65-F5344CB8AC3E}">
        <p14:creationId xmlns:p14="http://schemas.microsoft.com/office/powerpoint/2010/main" val="2061127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Grantopvolging in SAP</a:t>
            </a:r>
            <a:endParaRPr lang="nl-BE" dirty="0"/>
          </a:p>
        </p:txBody>
      </p:sp>
      <p:pic>
        <p:nvPicPr>
          <p:cNvPr id="5" name="Tijdelijke aanduiding voor inhoud 4"/>
          <p:cNvPicPr>
            <a:picLocks noGrp="1" noChangeAspect="1"/>
          </p:cNvPicPr>
          <p:nvPr>
            <p:ph idx="1"/>
          </p:nvPr>
        </p:nvPicPr>
        <p:blipFill>
          <a:blip r:embed="rId2"/>
          <a:stretch>
            <a:fillRect/>
          </a:stretch>
        </p:blipFill>
        <p:spPr>
          <a:xfrm>
            <a:off x="469232" y="1403454"/>
            <a:ext cx="9173748" cy="3149197"/>
          </a:xfrm>
          <a:prstGeom prst="rect">
            <a:avLst/>
          </a:prstGeom>
        </p:spPr>
      </p:pic>
      <p:sp>
        <p:nvSpPr>
          <p:cNvPr id="6" name="Tekstvak 5"/>
          <p:cNvSpPr txBox="1"/>
          <p:nvPr/>
        </p:nvSpPr>
        <p:spPr>
          <a:xfrm>
            <a:off x="-360947" y="507867"/>
            <a:ext cx="10505111" cy="5632311"/>
          </a:xfrm>
          <a:prstGeom prst="rect">
            <a:avLst/>
          </a:prstGeom>
          <a:noFill/>
        </p:spPr>
        <p:txBody>
          <a:bodyPr wrap="square" rtlCol="0">
            <a:spAutoFit/>
          </a:bodyPr>
          <a:lstStyle/>
          <a:p>
            <a:pPr algn="l">
              <a:lnSpc>
                <a:spcPct val="120000"/>
              </a:lnSpc>
            </a:pPr>
            <a:r>
              <a:rPr lang="nl-BE" sz="30000" dirty="0" smtClean="0"/>
              <a:t>   </a:t>
            </a:r>
            <a:r>
              <a:rPr lang="nl-BE" sz="30000" b="1" dirty="0" smtClean="0"/>
              <a:t> </a:t>
            </a:r>
            <a:r>
              <a:rPr lang="nl-BE" sz="30000" dirty="0" smtClean="0">
                <a:solidFill>
                  <a:srgbClr val="FF0000"/>
                </a:solidFill>
              </a:rPr>
              <a:t>×</a:t>
            </a:r>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13</a:t>
            </a:fld>
            <a:endParaRPr lang="en-GB" noProof="0" dirty="0"/>
          </a:p>
        </p:txBody>
      </p:sp>
      <p:sp>
        <p:nvSpPr>
          <p:cNvPr id="8" name="Pijl-rechts 7"/>
          <p:cNvSpPr/>
          <p:nvPr/>
        </p:nvSpPr>
        <p:spPr>
          <a:xfrm>
            <a:off x="5380959" y="6542470"/>
            <a:ext cx="2403473" cy="986589"/>
          </a:xfrm>
          <a:prstGeom prst="rightArrow">
            <a:avLst/>
          </a:prstGeom>
          <a:solidFill>
            <a:srgbClr val="FF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smtClean="0">
              <a:solidFill>
                <a:schemeClr val="tx1"/>
              </a:solidFill>
            </a:endParaRPr>
          </a:p>
        </p:txBody>
      </p:sp>
      <p:sp>
        <p:nvSpPr>
          <p:cNvPr id="3" name="Tekstvak 2"/>
          <p:cNvSpPr txBox="1"/>
          <p:nvPr/>
        </p:nvSpPr>
        <p:spPr>
          <a:xfrm>
            <a:off x="8490075" y="6651396"/>
            <a:ext cx="7758110" cy="2086725"/>
          </a:xfrm>
          <a:prstGeom prst="rect">
            <a:avLst/>
          </a:prstGeom>
          <a:noFill/>
        </p:spPr>
        <p:txBody>
          <a:bodyPr wrap="square" rtlCol="0">
            <a:spAutoFit/>
          </a:bodyPr>
          <a:lstStyle/>
          <a:p>
            <a:pPr>
              <a:lnSpc>
                <a:spcPct val="120000"/>
              </a:lnSpc>
            </a:pPr>
            <a:r>
              <a:rPr lang="nl-BE" sz="5400" dirty="0"/>
              <a:t>“GRANT</a:t>
            </a:r>
            <a:r>
              <a:rPr lang="nl-BE" sz="5400" dirty="0" smtClean="0"/>
              <a:t>” → “</a:t>
            </a:r>
            <a:r>
              <a:rPr lang="nl-BE" sz="5400" dirty="0"/>
              <a:t>GRANTSOPVOLGING</a:t>
            </a:r>
            <a:r>
              <a:rPr lang="nl-BE" sz="5400" dirty="0" smtClean="0"/>
              <a:t>”</a:t>
            </a:r>
          </a:p>
        </p:txBody>
      </p:sp>
    </p:spTree>
    <p:extLst>
      <p:ext uri="{BB962C8B-B14F-4D97-AF65-F5344CB8AC3E}">
        <p14:creationId xmlns:p14="http://schemas.microsoft.com/office/powerpoint/2010/main" val="533493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Aankoop apparatuur</a:t>
            </a:r>
            <a:endParaRPr lang="nl-BE" dirty="0"/>
          </a:p>
        </p:txBody>
      </p:sp>
      <p:sp>
        <p:nvSpPr>
          <p:cNvPr id="3" name="Tijdelijke aanduiding voor dianummer 2"/>
          <p:cNvSpPr>
            <a:spLocks noGrp="1"/>
          </p:cNvSpPr>
          <p:nvPr>
            <p:ph type="sldNum" sz="quarter" idx="4"/>
          </p:nvPr>
        </p:nvSpPr>
        <p:spPr/>
        <p:txBody>
          <a:bodyPr/>
          <a:lstStyle/>
          <a:p>
            <a:fld id="{7AE184E0-0BD4-4705-A12B-9B71DDE63301}" type="slidenum">
              <a:rPr lang="en-GB" noProof="0" smtClean="0"/>
              <a:pPr/>
              <a:t>14</a:t>
            </a:fld>
            <a:endParaRPr lang="en-GB" noProof="0" dirty="0"/>
          </a:p>
        </p:txBody>
      </p:sp>
    </p:spTree>
    <p:extLst>
      <p:ext uri="{BB962C8B-B14F-4D97-AF65-F5344CB8AC3E}">
        <p14:creationId xmlns:p14="http://schemas.microsoft.com/office/powerpoint/2010/main" val="2284816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Aankoop van </a:t>
            </a:r>
            <a:r>
              <a:rPr lang="nl-BE" dirty="0" smtClean="0"/>
              <a:t>apparatuur</a:t>
            </a:r>
            <a:endParaRPr lang="nl-BE" dirty="0"/>
          </a:p>
        </p:txBody>
      </p:sp>
      <p:sp>
        <p:nvSpPr>
          <p:cNvPr id="3" name="Tijdelijke aanduiding voor inhoud 2"/>
          <p:cNvSpPr>
            <a:spLocks noGrp="1"/>
          </p:cNvSpPr>
          <p:nvPr>
            <p:ph idx="1"/>
          </p:nvPr>
        </p:nvSpPr>
        <p:spPr>
          <a:xfrm>
            <a:off x="830119" y="2098430"/>
            <a:ext cx="15705282" cy="5791933"/>
          </a:xfrm>
        </p:spPr>
        <p:txBody>
          <a:bodyPr>
            <a:normAutofit fontScale="77500" lnSpcReduction="20000"/>
          </a:bodyPr>
          <a:lstStyle/>
          <a:p>
            <a:r>
              <a:rPr lang="nl-NL" dirty="0" smtClean="0"/>
              <a:t>Elke </a:t>
            </a:r>
            <a:r>
              <a:rPr lang="nl-NL" dirty="0"/>
              <a:t>budgethouder (of proxy) kan in het kader van het VLIR-UOS project aankopen verrichten en volgt daarbij de regels </a:t>
            </a:r>
            <a:r>
              <a:rPr lang="nl-BE" dirty="0"/>
              <a:t>de wet OO maar zeker voor hoger dan </a:t>
            </a:r>
            <a:r>
              <a:rPr lang="nl-BE" dirty="0" smtClean="0"/>
              <a:t>8500 (5500) </a:t>
            </a:r>
            <a:r>
              <a:rPr lang="nl-BE" dirty="0"/>
              <a:t>euro dient u min. </a:t>
            </a:r>
            <a:r>
              <a:rPr lang="nl-BE" u="sng" dirty="0"/>
              <a:t>3/6 vergelijkende offertes op te vragen </a:t>
            </a:r>
            <a:r>
              <a:rPr lang="nl-BE" dirty="0"/>
              <a:t>(zie details wet OO).</a:t>
            </a:r>
            <a:br>
              <a:rPr lang="nl-BE" dirty="0"/>
            </a:br>
            <a:endParaRPr lang="nl-BE" dirty="0"/>
          </a:p>
          <a:p>
            <a:r>
              <a:rPr lang="nl-NL" u="sng" dirty="0"/>
              <a:t>Er kunnen alleen investeringsgoederen gebudgetteerd worden in het partnerland</a:t>
            </a:r>
            <a:r>
              <a:rPr lang="nl-NL" dirty="0"/>
              <a:t>. Indien er omwille van een bepaalde reden (bijv. beschikbaarheid) toch aankopen gebeuren en gebudgetteerd worden in België, dan moet een bewijs van shipment </a:t>
            </a:r>
            <a:r>
              <a:rPr lang="nl-NL" dirty="0" smtClean="0"/>
              <a:t>of </a:t>
            </a:r>
            <a:r>
              <a:rPr lang="nl-NL" dirty="0"/>
              <a:t>een ontvangstverklaring van de partner worden toegevoegd aan het bewijsstuk.</a:t>
            </a:r>
            <a:endParaRPr lang="nl-BE" dirty="0"/>
          </a:p>
          <a:p>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15</a:t>
            </a:fld>
            <a:endParaRPr lang="en-GB" noProof="0" dirty="0"/>
          </a:p>
        </p:txBody>
      </p:sp>
    </p:spTree>
    <p:extLst>
      <p:ext uri="{BB962C8B-B14F-4D97-AF65-F5344CB8AC3E}">
        <p14:creationId xmlns:p14="http://schemas.microsoft.com/office/powerpoint/2010/main" val="1725067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BTW vrijstelling</a:t>
            </a:r>
          </a:p>
        </p:txBody>
      </p:sp>
      <p:sp>
        <p:nvSpPr>
          <p:cNvPr id="3" name="Tijdelijke aanduiding voor inhoud 2"/>
          <p:cNvSpPr>
            <a:spLocks noGrp="1"/>
          </p:cNvSpPr>
          <p:nvPr>
            <p:ph idx="1"/>
          </p:nvPr>
        </p:nvSpPr>
        <p:spPr>
          <a:xfrm>
            <a:off x="830118" y="1405380"/>
            <a:ext cx="15705282" cy="6671820"/>
          </a:xfrm>
        </p:spPr>
        <p:txBody>
          <a:bodyPr>
            <a:normAutofit fontScale="62500" lnSpcReduction="20000"/>
          </a:bodyPr>
          <a:lstStyle/>
          <a:p>
            <a:r>
              <a:rPr lang="nl-NL" sz="3800" dirty="0"/>
              <a:t>Er mag </a:t>
            </a:r>
            <a:r>
              <a:rPr lang="nl-NL" sz="3800" b="1" u="sng" dirty="0"/>
              <a:t>geen btw</a:t>
            </a:r>
            <a:r>
              <a:rPr lang="nl-NL" sz="3800" dirty="0"/>
              <a:t> aangerekend worden op aankopen verricht in België of in een EU-land bestemd voor het </a:t>
            </a:r>
            <a:r>
              <a:rPr lang="nl-NL" sz="3800" dirty="0" smtClean="0"/>
              <a:t>partnerland. </a:t>
            </a:r>
            <a:r>
              <a:rPr lang="nl-BE" sz="3800" dirty="0" smtClean="0">
                <a:solidFill>
                  <a:prstClr val="black"/>
                </a:solidFill>
              </a:rPr>
              <a:t>In </a:t>
            </a:r>
            <a:r>
              <a:rPr lang="nl-BE" sz="3800" dirty="0">
                <a:solidFill>
                  <a:prstClr val="black"/>
                </a:solidFill>
              </a:rPr>
              <a:t>geval van </a:t>
            </a:r>
            <a:r>
              <a:rPr lang="nl-BE" sz="3800" dirty="0"/>
              <a:t>aankoop van goederen in België </a:t>
            </a:r>
            <a:r>
              <a:rPr lang="nl-BE" sz="3800" dirty="0" smtClean="0"/>
              <a:t>of </a:t>
            </a:r>
            <a:r>
              <a:rPr lang="nl-BE" sz="3800" dirty="0"/>
              <a:t>EU(!) </a:t>
            </a:r>
            <a:r>
              <a:rPr lang="nl-BE" sz="3800" dirty="0">
                <a:solidFill>
                  <a:prstClr val="black"/>
                </a:solidFill>
              </a:rPr>
              <a:t>voor de partner moet de </a:t>
            </a:r>
            <a:r>
              <a:rPr lang="nl-BE" sz="3800" dirty="0" smtClean="0">
                <a:solidFill>
                  <a:prstClr val="black"/>
                </a:solidFill>
              </a:rPr>
              <a:t>btw-vrijstelling vermeld worden </a:t>
            </a:r>
            <a:r>
              <a:rPr lang="nl-BE" sz="3800" dirty="0">
                <a:solidFill>
                  <a:prstClr val="black"/>
                </a:solidFill>
              </a:rPr>
              <a:t>bij het plaatsen van de </a:t>
            </a:r>
            <a:r>
              <a:rPr lang="nl-BE" sz="3800" dirty="0" smtClean="0">
                <a:solidFill>
                  <a:prstClr val="black"/>
                </a:solidFill>
              </a:rPr>
              <a:t>bestelling</a:t>
            </a:r>
            <a:endParaRPr lang="nl-BE" sz="3800" dirty="0">
              <a:solidFill>
                <a:prstClr val="black"/>
              </a:solidFill>
            </a:endParaRPr>
          </a:p>
          <a:p>
            <a:pPr marL="85725" lvl="0" indent="0">
              <a:buNone/>
            </a:pPr>
            <a:endParaRPr lang="nl-BE" sz="3800" dirty="0">
              <a:solidFill>
                <a:prstClr val="black"/>
              </a:solidFill>
            </a:endParaRPr>
          </a:p>
          <a:p>
            <a:pPr marL="657225" indent="-571500"/>
            <a:r>
              <a:rPr lang="nl-BE" sz="3800" dirty="0">
                <a:solidFill>
                  <a:prstClr val="black"/>
                </a:solidFill>
              </a:rPr>
              <a:t>De </a:t>
            </a:r>
            <a:r>
              <a:rPr lang="nl-BE" sz="3800" dirty="0"/>
              <a:t>SAP-bestelbon </a:t>
            </a:r>
            <a:r>
              <a:rPr lang="nl-BE" sz="3800" dirty="0">
                <a:solidFill>
                  <a:prstClr val="black"/>
                </a:solidFill>
              </a:rPr>
              <a:t>dient de volgende vermelding te bevatten: “</a:t>
            </a:r>
            <a:r>
              <a:rPr lang="nl-BE" sz="3800" b="1" dirty="0">
                <a:solidFill>
                  <a:prstClr val="black"/>
                </a:solidFill>
              </a:rPr>
              <a:t>Uitvoer - Vrijstelling van btw – Artikel 42, §10, eerste lid, 8° van het btw-Wetboek – Vergunning nr. 77.800/B van 2 april 1993”.</a:t>
            </a:r>
            <a:r>
              <a:rPr lang="nl-BE" sz="3800" dirty="0">
                <a:solidFill>
                  <a:prstClr val="black"/>
                </a:solidFill>
              </a:rPr>
              <a:t> </a:t>
            </a:r>
            <a:r>
              <a:rPr lang="nl-BE" sz="3800" dirty="0" smtClean="0">
                <a:solidFill>
                  <a:prstClr val="black"/>
                </a:solidFill>
              </a:rPr>
              <a:t>Dan </a:t>
            </a:r>
            <a:r>
              <a:rPr lang="nl-BE" sz="3800" dirty="0">
                <a:solidFill>
                  <a:prstClr val="black"/>
                </a:solidFill>
              </a:rPr>
              <a:t>zal de leverancier geen Belgische btw aanrekenen op de factuur waarop hij dezelfde vermelding moet aanbrengen.</a:t>
            </a:r>
          </a:p>
          <a:p>
            <a:pPr marL="536575" lvl="0" indent="-450850"/>
            <a:r>
              <a:rPr lang="nl-BE" sz="3800" dirty="0">
                <a:solidFill>
                  <a:prstClr val="black"/>
                </a:solidFill>
              </a:rPr>
              <a:t> </a:t>
            </a:r>
            <a:r>
              <a:rPr lang="nl-BE" sz="3800" dirty="0" smtClean="0">
                <a:solidFill>
                  <a:prstClr val="black"/>
                </a:solidFill>
              </a:rPr>
              <a:t>BTW vrije aankopen bij Dell: contactpersoon: </a:t>
            </a:r>
            <a:r>
              <a:rPr lang="nl-NL" sz="4000" u="sng" dirty="0">
                <a:solidFill>
                  <a:srgbClr val="0563C1"/>
                </a:solidFill>
                <a:latin typeface="Calibri" panose="020F0502020204030204" pitchFamily="34" charset="0"/>
                <a:ea typeface="Calibri" panose="020F0502020204030204" pitchFamily="34" charset="0"/>
                <a:hlinkClick r:id="rId2"/>
              </a:rPr>
              <a:t>Cedric.De.Saeger@dell.com</a:t>
            </a:r>
            <a:r>
              <a:rPr lang="nl-NL" sz="4000" dirty="0">
                <a:latin typeface="Calibri" panose="020F0502020204030204" pitchFamily="34" charset="0"/>
                <a:ea typeface="Calibri" panose="020F0502020204030204" pitchFamily="34" charset="0"/>
              </a:rPr>
              <a:t> </a:t>
            </a:r>
          </a:p>
          <a:p>
            <a:pPr marL="536575" lvl="0" indent="-450850"/>
            <a:endParaRPr lang="nl-NL" sz="4000" dirty="0" smtClean="0">
              <a:solidFill>
                <a:prstClr val="black"/>
              </a:solidFill>
              <a:latin typeface="Calibri" panose="020F0502020204030204" pitchFamily="34" charset="0"/>
            </a:endParaRPr>
          </a:p>
          <a:p>
            <a:pPr marL="536575" lvl="0" indent="-450850"/>
            <a:r>
              <a:rPr lang="nl-BE" sz="3800" dirty="0" smtClean="0">
                <a:solidFill>
                  <a:prstClr val="black"/>
                </a:solidFill>
              </a:rPr>
              <a:t>De </a:t>
            </a:r>
            <a:r>
              <a:rPr lang="nl-BE" sz="3800" dirty="0">
                <a:solidFill>
                  <a:prstClr val="black"/>
                </a:solidFill>
              </a:rPr>
              <a:t>uitvoer van de goederen moet plaatsvinden binnen de termijn van 1 jaar te rekenen vanaf de datum van de </a:t>
            </a:r>
            <a:r>
              <a:rPr lang="nl-BE" sz="3800" dirty="0" smtClean="0">
                <a:solidFill>
                  <a:prstClr val="black"/>
                </a:solidFill>
              </a:rPr>
              <a:t>levering.</a:t>
            </a:r>
          </a:p>
          <a:p>
            <a:pPr marL="657225" indent="-571500"/>
            <a:endParaRPr lang="nl-NL" sz="3800" dirty="0">
              <a:solidFill>
                <a:prstClr val="black"/>
              </a:solidFill>
            </a:endParaRPr>
          </a:p>
          <a:p>
            <a:pPr>
              <a:defRPr/>
            </a:pPr>
            <a:r>
              <a:rPr lang="nl-BE" sz="3800" b="1" u="sng" dirty="0" smtClean="0">
                <a:ea typeface="Times New Roman" pitchFamily="18" charset="0"/>
                <a:cs typeface="Arial" pitchFamily="34" charset="0"/>
              </a:rPr>
              <a:t>De invoertaksen </a:t>
            </a:r>
            <a:r>
              <a:rPr lang="nl-BE" sz="3800" b="1" u="sng" dirty="0">
                <a:ea typeface="Times New Roman" pitchFamily="18" charset="0"/>
                <a:cs typeface="Arial" pitchFamily="34" charset="0"/>
              </a:rPr>
              <a:t>zijn </a:t>
            </a:r>
            <a:r>
              <a:rPr lang="en-GB" sz="3800" b="1" u="sng" dirty="0">
                <a:ea typeface="Times New Roman" pitchFamily="18" charset="0"/>
                <a:cs typeface="Arial" charset="0"/>
              </a:rPr>
              <a:t>ten </a:t>
            </a:r>
            <a:r>
              <a:rPr lang="en-GB" sz="3800" b="1" u="sng" dirty="0" err="1">
                <a:ea typeface="Times New Roman" pitchFamily="18" charset="0"/>
                <a:cs typeface="Arial" charset="0"/>
              </a:rPr>
              <a:t>laste</a:t>
            </a:r>
            <a:r>
              <a:rPr lang="en-GB" sz="3800" b="1" u="sng" dirty="0">
                <a:ea typeface="Times New Roman" pitchFamily="18" charset="0"/>
                <a:cs typeface="Arial" charset="0"/>
              </a:rPr>
              <a:t> van de </a:t>
            </a:r>
            <a:r>
              <a:rPr lang="en-GB" sz="3800" b="1" u="sng" dirty="0" err="1">
                <a:ea typeface="Times New Roman" pitchFamily="18" charset="0"/>
                <a:cs typeface="Arial" charset="0"/>
              </a:rPr>
              <a:t>zuidpartner</a:t>
            </a:r>
            <a:r>
              <a:rPr lang="en-GB" sz="3800" b="1" u="sng" dirty="0">
                <a:ea typeface="Times New Roman" pitchFamily="18" charset="0"/>
                <a:cs typeface="Arial" charset="0"/>
              </a:rPr>
              <a:t> </a:t>
            </a:r>
            <a:r>
              <a:rPr lang="en-GB" sz="3800" dirty="0">
                <a:ea typeface="Times New Roman" pitchFamily="18" charset="0"/>
                <a:cs typeface="Arial" charset="0"/>
              </a:rPr>
              <a:t>(</a:t>
            </a:r>
            <a:r>
              <a:rPr lang="en-GB" sz="3800" dirty="0" err="1">
                <a:ea typeface="Times New Roman" pitchFamily="18" charset="0"/>
                <a:cs typeface="Arial" charset="0"/>
              </a:rPr>
              <a:t>deze</a:t>
            </a:r>
            <a:r>
              <a:rPr lang="en-GB" sz="3800" dirty="0">
                <a:ea typeface="Times New Roman" pitchFamily="18" charset="0"/>
                <a:cs typeface="Arial" charset="0"/>
              </a:rPr>
              <a:t> </a:t>
            </a:r>
            <a:r>
              <a:rPr lang="en-GB" sz="3800" dirty="0" err="1">
                <a:ea typeface="Times New Roman" pitchFamily="18" charset="0"/>
                <a:cs typeface="Arial" charset="0"/>
              </a:rPr>
              <a:t>kan</a:t>
            </a:r>
            <a:r>
              <a:rPr lang="en-GB" sz="3800" dirty="0">
                <a:ea typeface="Times New Roman" pitchFamily="18" charset="0"/>
                <a:cs typeface="Arial" charset="0"/>
              </a:rPr>
              <a:t> </a:t>
            </a:r>
            <a:r>
              <a:rPr lang="en-GB" sz="3800" dirty="0" err="1">
                <a:ea typeface="Times New Roman" pitchFamily="18" charset="0"/>
                <a:cs typeface="Arial" charset="0"/>
              </a:rPr>
              <a:t>eventueel</a:t>
            </a:r>
            <a:r>
              <a:rPr lang="en-GB" sz="3800" dirty="0">
                <a:ea typeface="Times New Roman" pitchFamily="18" charset="0"/>
                <a:cs typeface="Arial" charset="0"/>
              </a:rPr>
              <a:t> de </a:t>
            </a:r>
            <a:r>
              <a:rPr lang="en-GB" sz="3800" dirty="0" err="1">
                <a:ea typeface="Times New Roman" pitchFamily="18" charset="0"/>
                <a:cs typeface="Arial" charset="0"/>
              </a:rPr>
              <a:t>nodige</a:t>
            </a:r>
            <a:r>
              <a:rPr lang="en-GB" sz="3800" dirty="0">
                <a:ea typeface="Times New Roman" pitchFamily="18" charset="0"/>
                <a:cs typeface="Arial" charset="0"/>
              </a:rPr>
              <a:t> </a:t>
            </a:r>
            <a:r>
              <a:rPr lang="en-GB" sz="3800" dirty="0" err="1">
                <a:ea typeface="Times New Roman" pitchFamily="18" charset="0"/>
                <a:cs typeface="Arial" charset="0"/>
              </a:rPr>
              <a:t>stappen</a:t>
            </a:r>
            <a:r>
              <a:rPr lang="en-GB" sz="3800" dirty="0">
                <a:ea typeface="Times New Roman" pitchFamily="18" charset="0"/>
                <a:cs typeface="Arial" charset="0"/>
              </a:rPr>
              <a:t> </a:t>
            </a:r>
            <a:r>
              <a:rPr lang="en-GB" sz="3800" dirty="0" err="1">
                <a:ea typeface="Times New Roman" pitchFamily="18" charset="0"/>
                <a:cs typeface="Arial" charset="0"/>
              </a:rPr>
              <a:t>ondernemen</a:t>
            </a:r>
            <a:r>
              <a:rPr lang="en-GB" sz="3800" dirty="0">
                <a:ea typeface="Times New Roman" pitchFamily="18" charset="0"/>
                <a:cs typeface="Arial" charset="0"/>
              </a:rPr>
              <a:t> </a:t>
            </a:r>
            <a:r>
              <a:rPr lang="en-GB" sz="3800" dirty="0" err="1">
                <a:ea typeface="Times New Roman" pitchFamily="18" charset="0"/>
                <a:cs typeface="Arial" charset="0"/>
              </a:rPr>
              <a:t>bij</a:t>
            </a:r>
            <a:r>
              <a:rPr lang="en-GB" sz="3800" dirty="0">
                <a:ea typeface="Times New Roman" pitchFamily="18" charset="0"/>
                <a:cs typeface="Arial" charset="0"/>
              </a:rPr>
              <a:t> </a:t>
            </a:r>
            <a:r>
              <a:rPr lang="en-GB" sz="3800" dirty="0" err="1">
                <a:ea typeface="Times New Roman" pitchFamily="18" charset="0"/>
                <a:cs typeface="Arial" charset="0"/>
              </a:rPr>
              <a:t>zijn</a:t>
            </a:r>
            <a:r>
              <a:rPr lang="en-GB" sz="3800" dirty="0">
                <a:ea typeface="Times New Roman" pitchFamily="18" charset="0"/>
                <a:cs typeface="Arial" charset="0"/>
              </a:rPr>
              <a:t> </a:t>
            </a:r>
            <a:r>
              <a:rPr lang="en-GB" sz="3800" dirty="0" err="1">
                <a:ea typeface="Times New Roman" pitchFamily="18" charset="0"/>
                <a:cs typeface="Arial" charset="0"/>
              </a:rPr>
              <a:t>overheid</a:t>
            </a:r>
            <a:r>
              <a:rPr lang="en-GB" sz="3800" dirty="0">
                <a:ea typeface="Times New Roman" pitchFamily="18" charset="0"/>
                <a:cs typeface="Arial" charset="0"/>
              </a:rPr>
              <a:t> om </a:t>
            </a:r>
            <a:r>
              <a:rPr lang="en-GB" sz="3800" dirty="0" err="1">
                <a:ea typeface="Times New Roman" pitchFamily="18" charset="0"/>
                <a:cs typeface="Arial" charset="0"/>
              </a:rPr>
              <a:t>vrijstelling</a:t>
            </a:r>
            <a:r>
              <a:rPr lang="en-GB" sz="3800" dirty="0">
                <a:ea typeface="Times New Roman" pitchFamily="18" charset="0"/>
                <a:cs typeface="Arial" charset="0"/>
              </a:rPr>
              <a:t> </a:t>
            </a:r>
            <a:r>
              <a:rPr lang="en-GB" sz="3800" dirty="0" err="1">
                <a:ea typeface="Times New Roman" pitchFamily="18" charset="0"/>
                <a:cs typeface="Arial" charset="0"/>
              </a:rPr>
              <a:t>te</a:t>
            </a:r>
            <a:r>
              <a:rPr lang="en-GB" sz="3800" dirty="0">
                <a:ea typeface="Times New Roman" pitchFamily="18" charset="0"/>
                <a:cs typeface="Arial" charset="0"/>
              </a:rPr>
              <a:t> </a:t>
            </a:r>
            <a:r>
              <a:rPr lang="en-GB" sz="3800" dirty="0" err="1">
                <a:ea typeface="Times New Roman" pitchFamily="18" charset="0"/>
                <a:cs typeface="Arial" charset="0"/>
              </a:rPr>
              <a:t>bekomen</a:t>
            </a:r>
            <a:r>
              <a:rPr lang="en-GB" sz="3800" dirty="0" smtClean="0">
                <a:ea typeface="Times New Roman" pitchFamily="18" charset="0"/>
                <a:cs typeface="Arial" charset="0"/>
              </a:rPr>
              <a:t>). Wat </a:t>
            </a:r>
            <a:r>
              <a:rPr lang="en-GB" sz="3800" dirty="0" err="1">
                <a:ea typeface="Times New Roman" pitchFamily="18" charset="0"/>
                <a:cs typeface="Arial" charset="0"/>
              </a:rPr>
              <a:t>wel</a:t>
            </a:r>
            <a:r>
              <a:rPr lang="en-GB" sz="3800" dirty="0">
                <a:ea typeface="Times New Roman" pitchFamily="18" charset="0"/>
                <a:cs typeface="Arial" charset="0"/>
              </a:rPr>
              <a:t> </a:t>
            </a:r>
            <a:r>
              <a:rPr lang="en-GB" sz="3800" dirty="0" err="1" smtClean="0">
                <a:ea typeface="Times New Roman" pitchFamily="18" charset="0"/>
                <a:cs typeface="Arial" charset="0"/>
              </a:rPr>
              <a:t>betaald</a:t>
            </a:r>
            <a:r>
              <a:rPr lang="en-GB" sz="3800" dirty="0" smtClean="0">
                <a:ea typeface="Times New Roman" pitchFamily="18" charset="0"/>
                <a:cs typeface="Arial" charset="0"/>
              </a:rPr>
              <a:t> </a:t>
            </a:r>
            <a:r>
              <a:rPr lang="en-GB" sz="3800" dirty="0" err="1">
                <a:ea typeface="Times New Roman" pitchFamily="18" charset="0"/>
                <a:cs typeface="Arial" charset="0"/>
              </a:rPr>
              <a:t>kan</a:t>
            </a:r>
            <a:r>
              <a:rPr lang="en-GB" sz="3800" dirty="0">
                <a:ea typeface="Times New Roman" pitchFamily="18" charset="0"/>
                <a:cs typeface="Arial" charset="0"/>
              </a:rPr>
              <a:t> </a:t>
            </a:r>
            <a:r>
              <a:rPr lang="en-GB" sz="3800" dirty="0" err="1">
                <a:ea typeface="Times New Roman" pitchFamily="18" charset="0"/>
                <a:cs typeface="Arial" charset="0"/>
              </a:rPr>
              <a:t>worden</a:t>
            </a:r>
            <a:r>
              <a:rPr lang="en-GB" sz="3800" dirty="0">
                <a:ea typeface="Times New Roman" pitchFamily="18" charset="0"/>
                <a:cs typeface="Arial" charset="0"/>
              </a:rPr>
              <a:t> </a:t>
            </a:r>
            <a:r>
              <a:rPr lang="en-GB" sz="3800" dirty="0" err="1">
                <a:ea typeface="Times New Roman" pitchFamily="18" charset="0"/>
                <a:cs typeface="Arial" charset="0"/>
              </a:rPr>
              <a:t>zijn</a:t>
            </a:r>
            <a:r>
              <a:rPr lang="en-GB" sz="3800" dirty="0">
                <a:ea typeface="Times New Roman" pitchFamily="18" charset="0"/>
                <a:cs typeface="Arial" charset="0"/>
              </a:rPr>
              <a:t> </a:t>
            </a:r>
            <a:r>
              <a:rPr lang="en-GB" sz="3800" dirty="0" err="1">
                <a:ea typeface="Times New Roman" pitchFamily="18" charset="0"/>
                <a:cs typeface="Arial" charset="0"/>
              </a:rPr>
              <a:t>verpakking</a:t>
            </a:r>
            <a:r>
              <a:rPr lang="en-GB" sz="3800" dirty="0">
                <a:ea typeface="Times New Roman" pitchFamily="18" charset="0"/>
                <a:cs typeface="Arial" charset="0"/>
              </a:rPr>
              <a:t>- </a:t>
            </a:r>
            <a:r>
              <a:rPr lang="en-GB" sz="3800" dirty="0" err="1">
                <a:ea typeface="Times New Roman" pitchFamily="18" charset="0"/>
                <a:cs typeface="Arial" charset="0"/>
              </a:rPr>
              <a:t>en</a:t>
            </a:r>
            <a:r>
              <a:rPr lang="en-GB" sz="3800" dirty="0">
                <a:ea typeface="Times New Roman" pitchFamily="18" charset="0"/>
                <a:cs typeface="Arial" charset="0"/>
              </a:rPr>
              <a:t> </a:t>
            </a:r>
            <a:r>
              <a:rPr lang="en-GB" sz="3800" dirty="0" err="1">
                <a:ea typeface="Times New Roman" pitchFamily="18" charset="0"/>
                <a:cs typeface="Arial" charset="0"/>
              </a:rPr>
              <a:t>transportkosten</a:t>
            </a:r>
            <a:r>
              <a:rPr lang="en-GB" sz="3800" dirty="0">
                <a:ea typeface="Times New Roman" pitchFamily="18" charset="0"/>
                <a:cs typeface="Arial" charset="0"/>
              </a:rPr>
              <a:t>, </a:t>
            </a:r>
            <a:r>
              <a:rPr lang="en-GB" sz="3800" dirty="0" err="1">
                <a:ea typeface="Times New Roman" pitchFamily="18" charset="0"/>
                <a:cs typeface="Arial" charset="0"/>
              </a:rPr>
              <a:t>verzekering</a:t>
            </a:r>
            <a:r>
              <a:rPr lang="en-GB" sz="3800" dirty="0">
                <a:ea typeface="Times New Roman" pitchFamily="18" charset="0"/>
                <a:cs typeface="Arial" charset="0"/>
              </a:rPr>
              <a:t> </a:t>
            </a:r>
            <a:r>
              <a:rPr lang="en-GB" sz="3800" dirty="0" err="1">
                <a:ea typeface="Times New Roman" pitchFamily="18" charset="0"/>
                <a:cs typeface="Arial" charset="0"/>
              </a:rPr>
              <a:t>en</a:t>
            </a:r>
            <a:r>
              <a:rPr lang="en-GB" sz="3800" dirty="0">
                <a:ea typeface="Times New Roman" pitchFamily="18" charset="0"/>
                <a:cs typeface="Arial" charset="0"/>
              </a:rPr>
              <a:t> </a:t>
            </a:r>
            <a:r>
              <a:rPr lang="en-GB" sz="3800" dirty="0" err="1">
                <a:ea typeface="Times New Roman" pitchFamily="18" charset="0"/>
                <a:cs typeface="Arial" charset="0"/>
              </a:rPr>
              <a:t>lokale</a:t>
            </a:r>
            <a:r>
              <a:rPr lang="en-GB" sz="3800" dirty="0">
                <a:ea typeface="Times New Roman" pitchFamily="18" charset="0"/>
                <a:cs typeface="Arial" charset="0"/>
              </a:rPr>
              <a:t> </a:t>
            </a:r>
            <a:r>
              <a:rPr lang="en-GB" sz="3800" dirty="0" err="1">
                <a:ea typeface="Times New Roman" pitchFamily="18" charset="0"/>
                <a:cs typeface="Arial" charset="0"/>
              </a:rPr>
              <a:t>kosten</a:t>
            </a:r>
            <a:r>
              <a:rPr lang="en-GB" sz="3800" dirty="0">
                <a:ea typeface="Times New Roman" pitchFamily="18" charset="0"/>
                <a:cs typeface="Arial" charset="0"/>
              </a:rPr>
              <a:t> </a:t>
            </a:r>
            <a:r>
              <a:rPr lang="en-GB" sz="3800" dirty="0" err="1">
                <a:ea typeface="Times New Roman" pitchFamily="18" charset="0"/>
                <a:cs typeface="Arial" charset="0"/>
              </a:rPr>
              <a:t>zoals</a:t>
            </a:r>
            <a:r>
              <a:rPr lang="en-GB" sz="3800" dirty="0">
                <a:ea typeface="Times New Roman" pitchFamily="18" charset="0"/>
                <a:cs typeface="Arial" charset="0"/>
              </a:rPr>
              <a:t> </a:t>
            </a:r>
            <a:r>
              <a:rPr lang="en-GB" sz="3800" dirty="0" err="1">
                <a:ea typeface="Times New Roman" pitchFamily="18" charset="0"/>
                <a:cs typeface="Arial" charset="0"/>
              </a:rPr>
              <a:t>stockage</a:t>
            </a:r>
            <a:r>
              <a:rPr lang="en-GB" sz="3800" dirty="0">
                <a:ea typeface="Times New Roman" pitchFamily="18" charset="0"/>
                <a:cs typeface="Arial" charset="0"/>
              </a:rPr>
              <a:t>, </a:t>
            </a:r>
            <a:r>
              <a:rPr lang="en-GB" sz="3800" dirty="0" err="1">
                <a:ea typeface="Times New Roman" pitchFamily="18" charset="0"/>
                <a:cs typeface="Arial" charset="0"/>
              </a:rPr>
              <a:t>dedouanering</a:t>
            </a:r>
            <a:r>
              <a:rPr lang="en-GB" sz="3800" dirty="0">
                <a:ea typeface="Times New Roman" pitchFamily="18" charset="0"/>
                <a:cs typeface="Arial" charset="0"/>
              </a:rPr>
              <a:t>, handling, </a:t>
            </a:r>
            <a:r>
              <a:rPr lang="en-GB" sz="3800" dirty="0" err="1">
                <a:ea typeface="Times New Roman" pitchFamily="18" charset="0"/>
                <a:cs typeface="Arial" charset="0"/>
              </a:rPr>
              <a:t>lokaal</a:t>
            </a:r>
            <a:r>
              <a:rPr lang="en-GB" sz="3800" dirty="0">
                <a:ea typeface="Times New Roman" pitchFamily="18" charset="0"/>
                <a:cs typeface="Arial" charset="0"/>
              </a:rPr>
              <a:t> transport, </a:t>
            </a:r>
            <a:r>
              <a:rPr lang="en-GB" sz="3800" dirty="0" smtClean="0">
                <a:ea typeface="Times New Roman" pitchFamily="18" charset="0"/>
                <a:cs typeface="Arial" charset="0"/>
              </a:rPr>
              <a:t>….</a:t>
            </a:r>
          </a:p>
          <a:p>
            <a:pPr>
              <a:defRPr/>
            </a:pPr>
            <a:endParaRPr lang="en-GB" sz="3800" dirty="0" smtClean="0">
              <a:ea typeface="Times New Roman" pitchFamily="18" charset="0"/>
              <a:cs typeface="Arial" charset="0"/>
            </a:endParaRPr>
          </a:p>
          <a:p>
            <a:pPr>
              <a:defRPr/>
            </a:pPr>
            <a:r>
              <a:rPr lang="en-GB" sz="3800" dirty="0" err="1" smtClean="0">
                <a:ea typeface="Times New Roman" pitchFamily="18" charset="0"/>
                <a:cs typeface="Arial" charset="0"/>
              </a:rPr>
              <a:t>Aangekochte</a:t>
            </a:r>
            <a:r>
              <a:rPr lang="en-GB" sz="3800" dirty="0" smtClean="0">
                <a:ea typeface="Times New Roman" pitchFamily="18" charset="0"/>
                <a:cs typeface="Arial" charset="0"/>
              </a:rPr>
              <a:t> </a:t>
            </a:r>
            <a:r>
              <a:rPr lang="en-GB" sz="3800" dirty="0" err="1" smtClean="0">
                <a:ea typeface="Times New Roman" pitchFamily="18" charset="0"/>
                <a:cs typeface="Arial" charset="0"/>
              </a:rPr>
              <a:t>goederen</a:t>
            </a:r>
            <a:r>
              <a:rPr lang="en-GB" sz="3800" dirty="0" smtClean="0">
                <a:ea typeface="Times New Roman" pitchFamily="18" charset="0"/>
                <a:cs typeface="Arial" charset="0"/>
              </a:rPr>
              <a:t> </a:t>
            </a:r>
            <a:r>
              <a:rPr lang="en-GB" sz="3800" dirty="0" err="1" smtClean="0">
                <a:ea typeface="Times New Roman" pitchFamily="18" charset="0"/>
                <a:cs typeface="Arial" charset="0"/>
              </a:rPr>
              <a:t>dienen</a:t>
            </a:r>
            <a:r>
              <a:rPr lang="en-GB" sz="3800" dirty="0" smtClean="0">
                <a:ea typeface="Times New Roman" pitchFamily="18" charset="0"/>
                <a:cs typeface="Arial" charset="0"/>
              </a:rPr>
              <a:t> </a:t>
            </a:r>
            <a:r>
              <a:rPr lang="en-GB" sz="3800" dirty="0" err="1" smtClean="0">
                <a:ea typeface="Times New Roman" pitchFamily="18" charset="0"/>
                <a:cs typeface="Arial" charset="0"/>
              </a:rPr>
              <a:t>gelabeld</a:t>
            </a:r>
            <a:r>
              <a:rPr lang="en-GB" sz="3800" dirty="0" smtClean="0">
                <a:ea typeface="Times New Roman" pitchFamily="18" charset="0"/>
                <a:cs typeface="Arial" charset="0"/>
              </a:rPr>
              <a:t> </a:t>
            </a:r>
            <a:r>
              <a:rPr lang="en-GB" sz="3800" dirty="0" err="1" smtClean="0">
                <a:ea typeface="Times New Roman" pitchFamily="18" charset="0"/>
                <a:cs typeface="Arial" charset="0"/>
              </a:rPr>
              <a:t>te</a:t>
            </a:r>
            <a:r>
              <a:rPr lang="en-GB" sz="3800" dirty="0" smtClean="0">
                <a:ea typeface="Times New Roman" pitchFamily="18" charset="0"/>
                <a:cs typeface="Arial" charset="0"/>
              </a:rPr>
              <a:t> </a:t>
            </a:r>
            <a:r>
              <a:rPr lang="en-GB" sz="3800" dirty="0" err="1" smtClean="0">
                <a:ea typeface="Times New Roman" pitchFamily="18" charset="0"/>
                <a:cs typeface="Arial" charset="0"/>
              </a:rPr>
              <a:t>worden</a:t>
            </a:r>
            <a:r>
              <a:rPr lang="en-GB" sz="3800" dirty="0" smtClean="0">
                <a:ea typeface="Times New Roman" pitchFamily="18" charset="0"/>
                <a:cs typeface="Arial" charset="0"/>
              </a:rPr>
              <a:t> met VLIR-UOS stickers.</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16</a:t>
            </a:fld>
            <a:endParaRPr lang="en-GB" noProof="0" dirty="0"/>
          </a:p>
        </p:txBody>
      </p:sp>
    </p:spTree>
    <p:extLst>
      <p:ext uri="{BB962C8B-B14F-4D97-AF65-F5344CB8AC3E}">
        <p14:creationId xmlns:p14="http://schemas.microsoft.com/office/powerpoint/2010/main" val="277724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sz="6600" dirty="0"/>
              <a:t>Ontvangst buitenlandse bezoekers en bursalen</a:t>
            </a:r>
          </a:p>
        </p:txBody>
      </p:sp>
      <p:sp>
        <p:nvSpPr>
          <p:cNvPr id="3" name="Tijdelijke aanduiding voor dianummer 2"/>
          <p:cNvSpPr>
            <a:spLocks noGrp="1"/>
          </p:cNvSpPr>
          <p:nvPr>
            <p:ph type="sldNum" sz="quarter" idx="4"/>
          </p:nvPr>
        </p:nvSpPr>
        <p:spPr/>
        <p:txBody>
          <a:bodyPr/>
          <a:lstStyle/>
          <a:p>
            <a:fld id="{7AE184E0-0BD4-4705-A12B-9B71DDE63301}" type="slidenum">
              <a:rPr lang="en-GB" noProof="0" smtClean="0"/>
              <a:pPr/>
              <a:t>17</a:t>
            </a:fld>
            <a:endParaRPr lang="en-GB" noProof="0" dirty="0"/>
          </a:p>
        </p:txBody>
      </p:sp>
    </p:spTree>
    <p:extLst>
      <p:ext uri="{BB962C8B-B14F-4D97-AF65-F5344CB8AC3E}">
        <p14:creationId xmlns:p14="http://schemas.microsoft.com/office/powerpoint/2010/main" val="1199485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DGD Visumprocedure</a:t>
            </a:r>
            <a:endParaRPr lang="nl-BE" dirty="0"/>
          </a:p>
        </p:txBody>
      </p:sp>
      <p:sp>
        <p:nvSpPr>
          <p:cNvPr id="3" name="Tijdelijke aanduiding voor inhoud 2"/>
          <p:cNvSpPr>
            <a:spLocks noGrp="1"/>
          </p:cNvSpPr>
          <p:nvPr>
            <p:ph idx="1"/>
          </p:nvPr>
        </p:nvSpPr>
        <p:spPr/>
        <p:txBody>
          <a:bodyPr>
            <a:normAutofit/>
          </a:bodyPr>
          <a:lstStyle/>
          <a:p>
            <a:r>
              <a:rPr lang="nl-BE" sz="2800" dirty="0" smtClean="0"/>
              <a:t>Vul </a:t>
            </a:r>
            <a:r>
              <a:rPr lang="nl-BE" sz="2800" u="sng" dirty="0"/>
              <a:t>minstens 2 maanden vóór vertrek </a:t>
            </a:r>
            <a:r>
              <a:rPr lang="nl-BE" sz="2800" dirty="0"/>
              <a:t>het DGD formulier in </a:t>
            </a:r>
            <a:r>
              <a:rPr lang="nl-BE" sz="2800" dirty="0" smtClean="0"/>
              <a:t>(link in het draaiboek) </a:t>
            </a:r>
            <a:r>
              <a:rPr lang="nl-BE" sz="2800" dirty="0"/>
              <a:t>en bezorg dit aan </a:t>
            </a:r>
            <a:r>
              <a:rPr lang="nl-BE" sz="2800" dirty="0" smtClean="0"/>
              <a:t>Barbara zodat </a:t>
            </a:r>
            <a:r>
              <a:rPr lang="nl-BE" sz="2800" dirty="0"/>
              <a:t>de </a:t>
            </a:r>
            <a:r>
              <a:rPr lang="nl-BE" sz="2800" dirty="0" smtClean="0"/>
              <a:t>verkorte procedure </a:t>
            </a:r>
            <a:r>
              <a:rPr lang="nl-BE" sz="2800" dirty="0"/>
              <a:t>voor de aanvraag van het visum kan </a:t>
            </a:r>
            <a:r>
              <a:rPr lang="nl-BE" sz="2800" dirty="0" smtClean="0"/>
              <a:t>worden gestart</a:t>
            </a:r>
          </a:p>
          <a:p>
            <a:endParaRPr lang="nl-BE" sz="2800"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18</a:t>
            </a:fld>
            <a:endParaRPr lang="en-GB" noProof="0" dirty="0"/>
          </a:p>
        </p:txBody>
      </p:sp>
      <p:pic>
        <p:nvPicPr>
          <p:cNvPr id="5" name="Afbeelding 4"/>
          <p:cNvPicPr>
            <a:picLocks noChangeAspect="1"/>
          </p:cNvPicPr>
          <p:nvPr/>
        </p:nvPicPr>
        <p:blipFill rotWithShape="1">
          <a:blip r:embed="rId2"/>
          <a:srcRect l="32540" t="26042" r="34520" b="14181"/>
          <a:stretch/>
        </p:blipFill>
        <p:spPr>
          <a:xfrm>
            <a:off x="2836982" y="2640058"/>
            <a:ext cx="6049109" cy="5967046"/>
          </a:xfrm>
          <a:prstGeom prst="rect">
            <a:avLst/>
          </a:prstGeom>
          <a:ln>
            <a:solidFill>
              <a:schemeClr val="tx1"/>
            </a:solidFill>
          </a:ln>
        </p:spPr>
      </p:pic>
      <p:sp>
        <p:nvSpPr>
          <p:cNvPr id="7" name="Tekstvak 6"/>
          <p:cNvSpPr txBox="1"/>
          <p:nvPr/>
        </p:nvSpPr>
        <p:spPr>
          <a:xfrm>
            <a:off x="5943599" y="4542364"/>
            <a:ext cx="2098431" cy="51161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lang="nl-BE" sz="2500" dirty="0" smtClean="0"/>
          </a:p>
        </p:txBody>
      </p:sp>
      <p:sp>
        <p:nvSpPr>
          <p:cNvPr id="8" name="Pijl-links 7"/>
          <p:cNvSpPr/>
          <p:nvPr/>
        </p:nvSpPr>
        <p:spPr>
          <a:xfrm>
            <a:off x="5767754" y="4932143"/>
            <a:ext cx="668215" cy="354965"/>
          </a:xfrm>
          <a:prstGeom prst="lef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smtClean="0">
              <a:solidFill>
                <a:schemeClr val="tx1"/>
              </a:solidFill>
            </a:endParaRPr>
          </a:p>
        </p:txBody>
      </p:sp>
    </p:spTree>
    <p:extLst>
      <p:ext uri="{BB962C8B-B14F-4D97-AF65-F5344CB8AC3E}">
        <p14:creationId xmlns:p14="http://schemas.microsoft.com/office/powerpoint/2010/main" val="890944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Bezoekers (bv. lokale promotor)</a:t>
            </a:r>
            <a:br>
              <a:rPr lang="nl-BE" dirty="0"/>
            </a:br>
            <a:endParaRPr lang="nl-BE" dirty="0"/>
          </a:p>
        </p:txBody>
      </p:sp>
      <p:sp>
        <p:nvSpPr>
          <p:cNvPr id="3" name="Tijdelijke aanduiding voor inhoud 2"/>
          <p:cNvSpPr>
            <a:spLocks noGrp="1"/>
          </p:cNvSpPr>
          <p:nvPr>
            <p:ph idx="1"/>
          </p:nvPr>
        </p:nvSpPr>
        <p:spPr/>
        <p:txBody>
          <a:bodyPr>
            <a:normAutofit fontScale="85000" lnSpcReduction="10000"/>
          </a:bodyPr>
          <a:lstStyle/>
          <a:p>
            <a:r>
              <a:rPr lang="nl-BE" u="sng" dirty="0"/>
              <a:t>Max. 21 dagen </a:t>
            </a:r>
            <a:r>
              <a:rPr lang="nl-BE" dirty="0"/>
              <a:t>ten laste van het project</a:t>
            </a:r>
          </a:p>
          <a:p>
            <a:r>
              <a:rPr lang="nl-BE" dirty="0" smtClean="0"/>
              <a:t>(</a:t>
            </a:r>
            <a:r>
              <a:rPr lang="nl-BE" dirty="0"/>
              <a:t>Uitnodiging opmaken en laten ondertekenen door de promotor)</a:t>
            </a:r>
          </a:p>
          <a:p>
            <a:r>
              <a:rPr lang="nl-BE" dirty="0" smtClean="0"/>
              <a:t>Eventueel </a:t>
            </a:r>
            <a:r>
              <a:rPr lang="nl-BE" dirty="0"/>
              <a:t>boeken ticket (via </a:t>
            </a:r>
            <a:r>
              <a:rPr lang="nl-BE" dirty="0" err="1"/>
              <a:t>Smarttravel</a:t>
            </a:r>
            <a:r>
              <a:rPr lang="nl-BE" dirty="0"/>
              <a:t> </a:t>
            </a:r>
            <a:r>
              <a:rPr lang="nl-BE" dirty="0" smtClean="0"/>
              <a:t>raamovereenkomst)</a:t>
            </a:r>
            <a:endParaRPr lang="nl-BE" dirty="0"/>
          </a:p>
          <a:p>
            <a:r>
              <a:rPr lang="nl-BE" dirty="0" smtClean="0"/>
              <a:t>Boeken </a:t>
            </a:r>
            <a:r>
              <a:rPr lang="nl-BE" dirty="0"/>
              <a:t>van het hotel (max. 100 euro / dag)</a:t>
            </a:r>
          </a:p>
          <a:p>
            <a:r>
              <a:rPr lang="nl-BE" dirty="0" smtClean="0"/>
              <a:t>Afsluiten </a:t>
            </a:r>
            <a:r>
              <a:rPr lang="nl-BE" dirty="0"/>
              <a:t>van een verzekering! </a:t>
            </a:r>
            <a:r>
              <a:rPr lang="nl-BE" dirty="0" smtClean="0"/>
              <a:t>(link </a:t>
            </a:r>
            <a:r>
              <a:rPr lang="nl-BE" dirty="0"/>
              <a:t>in </a:t>
            </a:r>
            <a:r>
              <a:rPr lang="nl-BE" dirty="0" smtClean="0"/>
              <a:t>draaiboek)</a:t>
            </a:r>
            <a:endParaRPr lang="nl-BE" dirty="0"/>
          </a:p>
          <a:p>
            <a:r>
              <a:rPr lang="nl-BE" dirty="0" smtClean="0"/>
              <a:t>Registratie </a:t>
            </a:r>
            <a:r>
              <a:rPr lang="nl-BE" dirty="0"/>
              <a:t>aan de UGent als bezoeker </a:t>
            </a:r>
            <a:r>
              <a:rPr lang="nl-BE" dirty="0" smtClean="0"/>
              <a:t>(aanvraag bezoekerskaart) en </a:t>
            </a:r>
            <a:r>
              <a:rPr lang="nl-BE" dirty="0"/>
              <a:t>eventueel huisvesting   </a:t>
            </a:r>
            <a:br>
              <a:rPr lang="nl-BE" dirty="0"/>
            </a:br>
            <a:r>
              <a:rPr lang="nl-BE" dirty="0" smtClean="0"/>
              <a:t>UGent </a:t>
            </a:r>
            <a:r>
              <a:rPr lang="nl-BE" dirty="0"/>
              <a:t>boeken: </a:t>
            </a:r>
            <a:r>
              <a:rPr lang="nl-BE" dirty="0" smtClean="0"/>
              <a:t>(link </a:t>
            </a:r>
            <a:r>
              <a:rPr lang="nl-BE" dirty="0"/>
              <a:t>in </a:t>
            </a:r>
            <a:r>
              <a:rPr lang="nl-BE" dirty="0" smtClean="0"/>
              <a:t>draaiboek)</a:t>
            </a:r>
            <a:endParaRPr lang="nl-BE" dirty="0"/>
          </a:p>
          <a:p>
            <a:r>
              <a:rPr lang="nl-BE" dirty="0" smtClean="0"/>
              <a:t>Uitbetaling </a:t>
            </a:r>
            <a:r>
              <a:rPr lang="nl-BE" dirty="0"/>
              <a:t>per </a:t>
            </a:r>
            <a:r>
              <a:rPr lang="nl-BE" dirty="0" err="1"/>
              <a:t>diem</a:t>
            </a:r>
            <a:r>
              <a:rPr lang="nl-BE" dirty="0"/>
              <a:t> (75 euro / dag) : via kasboek of via </a:t>
            </a:r>
            <a:r>
              <a:rPr lang="nl-BE" dirty="0" smtClean="0"/>
              <a:t>Barbara</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19</a:t>
            </a:fld>
            <a:endParaRPr lang="en-GB" noProof="0" dirty="0"/>
          </a:p>
        </p:txBody>
      </p:sp>
    </p:spTree>
    <p:extLst>
      <p:ext uri="{BB962C8B-B14F-4D97-AF65-F5344CB8AC3E}">
        <p14:creationId xmlns:p14="http://schemas.microsoft.com/office/powerpoint/2010/main" val="2716331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BE" sz="4800" dirty="0" smtClean="0"/>
              <a:t>VLIR-</a:t>
            </a:r>
            <a:r>
              <a:rPr lang="nl-BE" sz="4800" dirty="0" err="1" smtClean="0"/>
              <a:t>uos</a:t>
            </a:r>
            <a:r>
              <a:rPr lang="nl-BE" sz="4800" dirty="0" smtClean="0"/>
              <a:t> ZUID-INITIATIEVEN</a:t>
            </a:r>
            <a:r>
              <a:rPr lang="nl-BE" sz="4800" dirty="0"/>
              <a:t/>
            </a:r>
            <a:br>
              <a:rPr lang="nl-BE" sz="4800" dirty="0"/>
            </a:br>
            <a:r>
              <a:rPr lang="nl-BE" sz="4800" dirty="0" smtClean="0"/>
              <a:t>infodag  </a:t>
            </a:r>
            <a:r>
              <a:rPr lang="nl-BE" sz="4800" dirty="0"/>
              <a:t>administratieve </a:t>
            </a:r>
            <a:r>
              <a:rPr lang="nl-BE" sz="4800" dirty="0" smtClean="0"/>
              <a:t>ondersteuning</a:t>
            </a:r>
            <a:endParaRPr lang="nl-NL" sz="4800" dirty="0"/>
          </a:p>
        </p:txBody>
      </p:sp>
      <p:sp>
        <p:nvSpPr>
          <p:cNvPr id="4" name="Ondertitel 3"/>
          <p:cNvSpPr>
            <a:spLocks noGrp="1"/>
          </p:cNvSpPr>
          <p:nvPr>
            <p:ph type="subTitle" idx="1"/>
          </p:nvPr>
        </p:nvSpPr>
        <p:spPr/>
        <p:txBody>
          <a:bodyPr>
            <a:normAutofit/>
          </a:bodyPr>
          <a:lstStyle/>
          <a:p>
            <a:r>
              <a:rPr lang="nl-BE" sz="2000" u="sng" cap="all" dirty="0">
                <a:solidFill>
                  <a:prstClr val="white"/>
                </a:solidFill>
                <a:uFill>
                  <a:solidFill>
                    <a:prstClr val="white"/>
                  </a:solidFill>
                </a:uFill>
                <a:ea typeface="+mj-ea"/>
                <a:cs typeface="+mj-cs"/>
              </a:rPr>
              <a:t>Nancy </a:t>
            </a:r>
            <a:r>
              <a:rPr lang="nl-BE" sz="2000" u="sng" cap="all" dirty="0" smtClean="0">
                <a:solidFill>
                  <a:prstClr val="white"/>
                </a:solidFill>
                <a:uFill>
                  <a:solidFill>
                    <a:prstClr val="white"/>
                  </a:solidFill>
                </a:uFill>
                <a:ea typeface="+mj-ea"/>
                <a:cs typeface="+mj-cs"/>
              </a:rPr>
              <a:t>Terryn - Cel </a:t>
            </a:r>
            <a:r>
              <a:rPr lang="nl-BE" sz="2000" u="sng" cap="all" dirty="0">
                <a:solidFill>
                  <a:prstClr val="white"/>
                </a:solidFill>
                <a:uFill>
                  <a:solidFill>
                    <a:prstClr val="white"/>
                  </a:solidFill>
                </a:uFill>
                <a:ea typeface="+mj-ea"/>
                <a:cs typeface="+mj-cs"/>
              </a:rPr>
              <a:t>Ontwikkelingssamenwerking/DOZA</a:t>
            </a:r>
            <a:endParaRPr lang="nl-NL" sz="2000" dirty="0"/>
          </a:p>
        </p:txBody>
      </p:sp>
      <p:sp>
        <p:nvSpPr>
          <p:cNvPr id="6" name="Text Placeholder Organsation L1/L2"/>
          <p:cNvSpPr>
            <a:spLocks noGrp="1"/>
          </p:cNvSpPr>
          <p:nvPr>
            <p:ph type="body" sz="quarter" idx="10"/>
          </p:nvPr>
        </p:nvSpPr>
        <p:spPr/>
        <p:txBody>
          <a:bodyPr/>
          <a:lstStyle/>
          <a:p>
            <a:r>
              <a:rPr lang="nl-BE" dirty="0"/>
              <a:t>Research </a:t>
            </a:r>
            <a:r>
              <a:rPr lang="nl-BE" dirty="0" err="1" smtClean="0"/>
              <a:t>Department</a:t>
            </a:r>
            <a:endParaRPr lang="nl-BE" dirty="0" smtClean="0"/>
          </a:p>
          <a:p>
            <a:r>
              <a:rPr lang="nl-BE" dirty="0"/>
              <a:t>Research </a:t>
            </a:r>
            <a:r>
              <a:rPr lang="nl-BE" dirty="0" err="1" smtClean="0"/>
              <a:t>Coordination</a:t>
            </a:r>
            <a:r>
              <a:rPr lang="nl-BE" dirty="0" smtClean="0"/>
              <a:t> </a:t>
            </a:r>
            <a:r>
              <a:rPr lang="nl-BE" dirty="0"/>
              <a:t>Office</a:t>
            </a:r>
            <a:endParaRPr lang="en-GB" dirty="0"/>
          </a:p>
        </p:txBody>
      </p:sp>
      <p:sp>
        <p:nvSpPr>
          <p:cNvPr id="10" name="Tijdelijke aanduiding voor afbeelding 8"/>
          <p:cNvSpPr txBox="1">
            <a:spLocks/>
          </p:cNvSpPr>
          <p:nvPr/>
        </p:nvSpPr>
        <p:spPr>
          <a:xfrm>
            <a:off x="10782000" y="8366400"/>
            <a:ext cx="2322000" cy="928800"/>
          </a:xfrm>
          <a:prstGeom prst="rect">
            <a:avLst/>
          </a:prstGeom>
        </p:spPr>
      </p:sp>
      <p:pic>
        <p:nvPicPr>
          <p:cNvPr id="19" name="Afbeelding 18"/>
          <p:cNvPicPr>
            <a:picLocks noChangeAspect="1"/>
          </p:cNvPicPr>
          <p:nvPr/>
        </p:nvPicPr>
        <p:blipFill>
          <a:blip r:embed="rId2"/>
          <a:stretch>
            <a:fillRect/>
          </a:stretch>
        </p:blipFill>
        <p:spPr>
          <a:xfrm>
            <a:off x="2550004" y="8033278"/>
            <a:ext cx="6305617" cy="1497584"/>
          </a:xfrm>
          <a:prstGeom prst="rect">
            <a:avLst/>
          </a:prstGeom>
        </p:spPr>
      </p:pic>
    </p:spTree>
    <p:extLst>
      <p:ext uri="{BB962C8B-B14F-4D97-AF65-F5344CB8AC3E}">
        <p14:creationId xmlns:p14="http://schemas.microsoft.com/office/powerpoint/2010/main" val="3355618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Bursalen</a:t>
            </a:r>
            <a:r>
              <a:rPr lang="en-US" dirty="0"/>
              <a:t> (Short Term, Master, PhD)</a:t>
            </a:r>
            <a:br>
              <a:rPr lang="en-US" dirty="0"/>
            </a:br>
            <a:endParaRPr lang="nl-BE" dirty="0"/>
          </a:p>
        </p:txBody>
      </p:sp>
      <p:sp>
        <p:nvSpPr>
          <p:cNvPr id="3" name="Tijdelijke aanduiding voor inhoud 2"/>
          <p:cNvSpPr>
            <a:spLocks noGrp="1"/>
          </p:cNvSpPr>
          <p:nvPr>
            <p:ph idx="1"/>
          </p:nvPr>
        </p:nvSpPr>
        <p:spPr/>
        <p:txBody>
          <a:bodyPr>
            <a:normAutofit fontScale="77500" lnSpcReduction="20000"/>
          </a:bodyPr>
          <a:lstStyle/>
          <a:p>
            <a:r>
              <a:rPr lang="nl-BE" dirty="0" smtClean="0"/>
              <a:t> PhD op SI projecten enkel mogelijk in geval van finaliseren van een </a:t>
            </a:r>
            <a:r>
              <a:rPr lang="nl-BE" dirty="0" smtClean="0"/>
              <a:t>PhD!</a:t>
            </a:r>
            <a:endParaRPr lang="nl-BE" dirty="0" smtClean="0"/>
          </a:p>
          <a:p>
            <a:r>
              <a:rPr lang="nl-BE" dirty="0" smtClean="0"/>
              <a:t> Uitnodiging </a:t>
            </a:r>
            <a:r>
              <a:rPr lang="nl-BE" dirty="0"/>
              <a:t>opmaken en laten ondertekenen door de promotor</a:t>
            </a:r>
          </a:p>
          <a:p>
            <a:r>
              <a:rPr lang="nl-BE" dirty="0" smtClean="0"/>
              <a:t> Eventueel </a:t>
            </a:r>
            <a:r>
              <a:rPr lang="nl-BE" dirty="0"/>
              <a:t>boeken ticket </a:t>
            </a:r>
            <a:r>
              <a:rPr lang="nl-BE" dirty="0" smtClean="0"/>
              <a:t>via </a:t>
            </a:r>
            <a:r>
              <a:rPr lang="nl-BE" dirty="0" err="1"/>
              <a:t>Smarttravel</a:t>
            </a:r>
            <a:r>
              <a:rPr lang="nl-BE" dirty="0"/>
              <a:t> </a:t>
            </a:r>
            <a:endParaRPr lang="nl-BE" dirty="0" smtClean="0"/>
          </a:p>
          <a:p>
            <a:r>
              <a:rPr lang="nl-BE" dirty="0"/>
              <a:t> </a:t>
            </a:r>
            <a:r>
              <a:rPr lang="nl-BE" dirty="0" smtClean="0"/>
              <a:t>Boeken </a:t>
            </a:r>
            <a:r>
              <a:rPr lang="nl-BE" dirty="0"/>
              <a:t>van een kamer aan de UGent </a:t>
            </a:r>
          </a:p>
          <a:p>
            <a:r>
              <a:rPr lang="nl-BE" dirty="0" smtClean="0"/>
              <a:t> </a:t>
            </a:r>
            <a:r>
              <a:rPr lang="nl-BE" u="sng" dirty="0" smtClean="0"/>
              <a:t>Afsluiten </a:t>
            </a:r>
            <a:r>
              <a:rPr lang="nl-BE" u="sng" dirty="0"/>
              <a:t>van een verzekering </a:t>
            </a:r>
            <a:r>
              <a:rPr lang="nl-BE" dirty="0" smtClean="0"/>
              <a:t>bij </a:t>
            </a:r>
            <a:r>
              <a:rPr lang="nl-BE" dirty="0" err="1" smtClean="0"/>
              <a:t>Europ</a:t>
            </a:r>
            <a:r>
              <a:rPr lang="nl-BE" dirty="0" smtClean="0"/>
              <a:t> Assistance (zie </a:t>
            </a:r>
            <a:r>
              <a:rPr lang="nl-BE" dirty="0"/>
              <a:t>link </a:t>
            </a:r>
            <a:r>
              <a:rPr lang="nl-BE" dirty="0" smtClean="0"/>
              <a:t>draaiboek)</a:t>
            </a:r>
            <a:endParaRPr lang="nl-BE" dirty="0"/>
          </a:p>
          <a:p>
            <a:r>
              <a:rPr lang="nl-BE" dirty="0"/>
              <a:t> Registratie aan de UGent als (uitwisselings-)(PhD) student of stagiair (vrijstelling van arbeidskaart) of bezoeker (tijdelijk)</a:t>
            </a:r>
          </a:p>
          <a:p>
            <a:r>
              <a:rPr lang="nl-BE" dirty="0"/>
              <a:t> </a:t>
            </a:r>
            <a:r>
              <a:rPr lang="nl-BE" dirty="0" smtClean="0"/>
              <a:t>Inschrijving </a:t>
            </a:r>
            <a:r>
              <a:rPr lang="nl-BE" dirty="0"/>
              <a:t>in het vreemdelingenregister van de Stad Gent indien &gt;</a:t>
            </a:r>
            <a:r>
              <a:rPr lang="nl-BE" dirty="0" smtClean="0"/>
              <a:t>3m (ook uitschrijven voor vertrek uit België is belangrijk!)</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20</a:t>
            </a:fld>
            <a:endParaRPr lang="en-GB" noProof="0" dirty="0"/>
          </a:p>
        </p:txBody>
      </p:sp>
    </p:spTree>
    <p:extLst>
      <p:ext uri="{BB962C8B-B14F-4D97-AF65-F5344CB8AC3E}">
        <p14:creationId xmlns:p14="http://schemas.microsoft.com/office/powerpoint/2010/main" val="1713031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Uitbetaling van de beurs</a:t>
            </a:r>
            <a:endParaRPr lang="nl-BE" dirty="0"/>
          </a:p>
        </p:txBody>
      </p:sp>
      <p:sp>
        <p:nvSpPr>
          <p:cNvPr id="3" name="Tijdelijke aanduiding voor inhoud 2"/>
          <p:cNvSpPr>
            <a:spLocks noGrp="1"/>
          </p:cNvSpPr>
          <p:nvPr>
            <p:ph idx="1"/>
          </p:nvPr>
        </p:nvSpPr>
        <p:spPr/>
        <p:txBody>
          <a:bodyPr>
            <a:normAutofit fontScale="55000" lnSpcReduction="20000"/>
          </a:bodyPr>
          <a:lstStyle/>
          <a:p>
            <a:pPr marL="86400" indent="0">
              <a:buNone/>
            </a:pPr>
            <a:endParaRPr lang="nl-BE" dirty="0" smtClean="0"/>
          </a:p>
          <a:p>
            <a:r>
              <a:rPr lang="nl-BE" dirty="0" smtClean="0"/>
              <a:t>Uitbetaling beurs kan op een Belgische bankrekening gebeuren indien de bursaal langer </a:t>
            </a:r>
            <a:r>
              <a:rPr lang="nl-BE" dirty="0"/>
              <a:t>dan 3 maanden in </a:t>
            </a:r>
            <a:r>
              <a:rPr lang="nl-BE" dirty="0" smtClean="0"/>
              <a:t>België verblijft:</a:t>
            </a:r>
          </a:p>
          <a:p>
            <a:pPr marL="1634400" lvl="1" indent="-914400">
              <a:buFont typeface="+mj-lt"/>
              <a:buAutoNum type="arabicPeriod"/>
            </a:pPr>
            <a:r>
              <a:rPr lang="nl-BE" dirty="0" smtClean="0"/>
              <a:t>De student opent een </a:t>
            </a:r>
            <a:r>
              <a:rPr lang="nl-BE" dirty="0"/>
              <a:t>bankrekening </a:t>
            </a:r>
            <a:r>
              <a:rPr lang="nl-BE" dirty="0" smtClean="0"/>
              <a:t>(best bij KBC </a:t>
            </a:r>
            <a:r>
              <a:rPr lang="nl-BE" dirty="0"/>
              <a:t>bank </a:t>
            </a:r>
            <a:r>
              <a:rPr lang="nl-BE" dirty="0" smtClean="0"/>
              <a:t>Kouter; maak </a:t>
            </a:r>
            <a:r>
              <a:rPr lang="nl-BE" dirty="0"/>
              <a:t>een afspraak met </a:t>
            </a:r>
            <a:r>
              <a:rPr lang="nl-BE" dirty="0" smtClean="0">
                <a:hlinkClick r:id="rId2"/>
              </a:rPr>
              <a:t>jeffrey.vereecke@kbc.be</a:t>
            </a:r>
            <a:r>
              <a:rPr lang="nl-BE" dirty="0" smtClean="0"/>
              <a:t> ). Benodigde </a:t>
            </a:r>
            <a:r>
              <a:rPr lang="nl-BE" dirty="0"/>
              <a:t>documenten zijn </a:t>
            </a:r>
            <a:r>
              <a:rPr lang="nl-BE" dirty="0" smtClean="0"/>
              <a:t>paspoort, Letter </a:t>
            </a:r>
            <a:r>
              <a:rPr lang="nl-BE" dirty="0"/>
              <a:t>of </a:t>
            </a:r>
            <a:r>
              <a:rPr lang="nl-BE" dirty="0" err="1" smtClean="0"/>
              <a:t>enrolment</a:t>
            </a:r>
            <a:r>
              <a:rPr lang="nl-BE" dirty="0" smtClean="0"/>
              <a:t>, </a:t>
            </a:r>
            <a:r>
              <a:rPr lang="nl-BE" dirty="0">
                <a:hlinkClick r:id="rId3"/>
              </a:rPr>
              <a:t>beursdocument</a:t>
            </a:r>
            <a:r>
              <a:rPr lang="nl-BE" dirty="0"/>
              <a:t> </a:t>
            </a:r>
            <a:r>
              <a:rPr lang="nl-BE" dirty="0" smtClean="0"/>
              <a:t> </a:t>
            </a:r>
            <a:r>
              <a:rPr lang="nl-BE" dirty="0"/>
              <a:t>en contract huisvesting</a:t>
            </a:r>
            <a:r>
              <a:rPr lang="nl-BE" dirty="0" smtClean="0"/>
              <a:t>.</a:t>
            </a:r>
          </a:p>
          <a:p>
            <a:pPr marL="1634400" lvl="1" indent="-914400">
              <a:buFont typeface="+mj-lt"/>
              <a:buAutoNum type="arabicPeriod"/>
            </a:pPr>
            <a:r>
              <a:rPr lang="nl-BE" dirty="0"/>
              <a:t>Doorgeven </a:t>
            </a:r>
            <a:r>
              <a:rPr lang="nl-BE" dirty="0" smtClean="0"/>
              <a:t>aan </a:t>
            </a:r>
            <a:r>
              <a:rPr lang="nl-BE" dirty="0"/>
              <a:t>Barbara voor de 10de van de maand voor uitbetaling daaropvolgende </a:t>
            </a:r>
            <a:r>
              <a:rPr lang="nl-BE" dirty="0" smtClean="0"/>
              <a:t>maand:</a:t>
            </a:r>
          </a:p>
          <a:p>
            <a:pPr lvl="2">
              <a:buFont typeface="Arial" panose="020B0604020202020204" pitchFamily="34" charset="0"/>
              <a:buChar char="•"/>
            </a:pPr>
            <a:r>
              <a:rPr lang="nl-BE" dirty="0" smtClean="0"/>
              <a:t>Voornaam + NAAM</a:t>
            </a:r>
          </a:p>
          <a:p>
            <a:pPr lvl="2">
              <a:buFont typeface="Arial" panose="020B0604020202020204" pitchFamily="34" charset="0"/>
              <a:buChar char="•"/>
            </a:pPr>
            <a:r>
              <a:rPr lang="nl-BE" dirty="0" smtClean="0"/>
              <a:t>Nummer bankrekening</a:t>
            </a:r>
          </a:p>
          <a:p>
            <a:pPr lvl="2">
              <a:buFont typeface="Arial" panose="020B0604020202020204" pitchFamily="34" charset="0"/>
              <a:buChar char="•"/>
            </a:pPr>
            <a:r>
              <a:rPr lang="nl-BE" dirty="0" smtClean="0"/>
              <a:t>Studentennummer</a:t>
            </a:r>
          </a:p>
          <a:p>
            <a:pPr lvl="2">
              <a:buFont typeface="Arial" panose="020B0604020202020204" pitchFamily="34" charset="0"/>
              <a:buChar char="•"/>
            </a:pPr>
            <a:r>
              <a:rPr lang="nl-BE" dirty="0" smtClean="0"/>
              <a:t>Budgetplaats</a:t>
            </a:r>
          </a:p>
          <a:p>
            <a:pPr lvl="2">
              <a:buFont typeface="Arial" panose="020B0604020202020204" pitchFamily="34" charset="0"/>
              <a:buChar char="•"/>
            </a:pPr>
            <a:r>
              <a:rPr lang="nl-BE" dirty="0" smtClean="0"/>
              <a:t>Bedrag </a:t>
            </a:r>
            <a:r>
              <a:rPr lang="nl-BE" dirty="0" err="1" smtClean="0"/>
              <a:t>allowance</a:t>
            </a:r>
            <a:r>
              <a:rPr lang="nl-BE" dirty="0" smtClean="0"/>
              <a:t> per maand</a:t>
            </a:r>
          </a:p>
          <a:p>
            <a:pPr lvl="2">
              <a:buFont typeface="Arial" panose="020B0604020202020204" pitchFamily="34" charset="0"/>
              <a:buChar char="•"/>
            </a:pPr>
            <a:r>
              <a:rPr lang="nl-NL" dirty="0"/>
              <a:t>eventueel andere te betalen kosten (indirect </a:t>
            </a:r>
            <a:r>
              <a:rPr lang="nl-NL" dirty="0" err="1"/>
              <a:t>travel</a:t>
            </a:r>
            <a:r>
              <a:rPr lang="nl-NL" dirty="0"/>
              <a:t> </a:t>
            </a:r>
            <a:r>
              <a:rPr lang="nl-NL" dirty="0" err="1"/>
              <a:t>costs</a:t>
            </a:r>
            <a:r>
              <a:rPr lang="nl-NL" dirty="0"/>
              <a:t>, </a:t>
            </a:r>
            <a:r>
              <a:rPr lang="nl-NL" dirty="0" err="1"/>
              <a:t>logistical</a:t>
            </a:r>
            <a:r>
              <a:rPr lang="nl-NL" dirty="0"/>
              <a:t> </a:t>
            </a:r>
            <a:r>
              <a:rPr lang="nl-NL" dirty="0" err="1" smtClean="0"/>
              <a:t>allowance</a:t>
            </a:r>
            <a:r>
              <a:rPr lang="nl-NL" dirty="0" smtClean="0"/>
              <a:t>,…)             </a:t>
            </a:r>
            <a:r>
              <a:rPr lang="nl-BE" dirty="0" smtClean="0"/>
              <a:t>VLIR-UOS </a:t>
            </a:r>
            <a:r>
              <a:rPr lang="en-US" dirty="0"/>
              <a:t>Allowances and guidelines for </a:t>
            </a:r>
            <a:r>
              <a:rPr lang="en-US" dirty="0" smtClean="0"/>
              <a:t>scholarships: </a:t>
            </a:r>
            <a:r>
              <a:rPr lang="en-US" dirty="0" smtClean="0">
                <a:hlinkClick r:id="rId4"/>
              </a:rPr>
              <a:t>https</a:t>
            </a:r>
            <a:r>
              <a:rPr lang="en-US" dirty="0">
                <a:hlinkClick r:id="rId4"/>
              </a:rPr>
              <a:t>://www.vliruos.be/en/documents/guidelines_and_forms/131#guidelines-and-forms-for-managing-an-ongoing-intervention-or-scholarship</a:t>
            </a:r>
            <a:endParaRPr lang="nl-BE" dirty="0" smtClean="0"/>
          </a:p>
          <a:p>
            <a:pPr lvl="2">
              <a:buFont typeface="Arial" panose="020B0604020202020204" pitchFamily="34" charset="0"/>
              <a:buChar char="•"/>
            </a:pPr>
            <a:endParaRPr lang="nl-BE" dirty="0"/>
          </a:p>
          <a:p>
            <a:pPr marL="1634400" lvl="1" indent="-914400">
              <a:buFont typeface="+mj-lt"/>
              <a:buAutoNum type="arabicPeriod"/>
            </a:pPr>
            <a:endParaRPr lang="nl-BE" dirty="0"/>
          </a:p>
          <a:p>
            <a:pPr marL="1634400" lvl="1" indent="-914400">
              <a:buFont typeface="+mj-lt"/>
              <a:buAutoNum type="arabicPeriod"/>
            </a:pPr>
            <a:endParaRPr lang="nl-BE" dirty="0"/>
          </a:p>
          <a:p>
            <a:pPr marL="1634400" lvl="1" indent="-914400">
              <a:buFont typeface="+mj-lt"/>
              <a:buAutoNum type="arabicPeriod"/>
            </a:pPr>
            <a:endParaRPr lang="nl-BE" dirty="0" smtClean="0"/>
          </a:p>
          <a:p>
            <a:endParaRPr lang="nl-BE" dirty="0" smtClean="0"/>
          </a:p>
          <a:p>
            <a:pPr marL="1634400" lvl="1" indent="-914400">
              <a:buFont typeface="+mj-lt"/>
              <a:buAutoNum type="arabicPeriod"/>
            </a:pPr>
            <a:endParaRPr lang="nl-BE" dirty="0"/>
          </a:p>
          <a:p>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21</a:t>
            </a:fld>
            <a:endParaRPr lang="en-GB" noProof="0" dirty="0"/>
          </a:p>
        </p:txBody>
      </p:sp>
    </p:spTree>
    <p:extLst>
      <p:ext uri="{BB962C8B-B14F-4D97-AF65-F5344CB8AC3E}">
        <p14:creationId xmlns:p14="http://schemas.microsoft.com/office/powerpoint/2010/main" val="124644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Uitbetaling van de beurs</a:t>
            </a:r>
          </a:p>
        </p:txBody>
      </p:sp>
      <p:sp>
        <p:nvSpPr>
          <p:cNvPr id="3" name="Tijdelijke aanduiding voor inhoud 2"/>
          <p:cNvSpPr>
            <a:spLocks noGrp="1"/>
          </p:cNvSpPr>
          <p:nvPr>
            <p:ph idx="1"/>
          </p:nvPr>
        </p:nvSpPr>
        <p:spPr/>
        <p:txBody>
          <a:bodyPr>
            <a:normAutofit fontScale="47500" lnSpcReduction="20000"/>
          </a:bodyPr>
          <a:lstStyle/>
          <a:p>
            <a:r>
              <a:rPr lang="nl-BE" dirty="0"/>
              <a:t>Uitbetaling </a:t>
            </a:r>
            <a:r>
              <a:rPr lang="nl-BE" dirty="0" smtClean="0"/>
              <a:t>beurs </a:t>
            </a:r>
            <a:r>
              <a:rPr lang="nl-BE" dirty="0"/>
              <a:t>via een </a:t>
            </a:r>
            <a:r>
              <a:rPr lang="nl-BE" dirty="0" smtClean="0"/>
              <a:t>minute card (soort bankkaart) voor kortere verblijven</a:t>
            </a:r>
          </a:p>
          <a:p>
            <a:r>
              <a:rPr lang="nl-BE" dirty="0" smtClean="0"/>
              <a:t>Doormailen </a:t>
            </a:r>
            <a:r>
              <a:rPr lang="nl-BE" dirty="0"/>
              <a:t>naar Barbara:</a:t>
            </a:r>
          </a:p>
          <a:p>
            <a:pPr lvl="1">
              <a:buFont typeface="Arial" panose="020B0604020202020204" pitchFamily="34" charset="0"/>
              <a:buChar char="•"/>
            </a:pPr>
            <a:r>
              <a:rPr lang="nl-BE" dirty="0"/>
              <a:t>statuut (short </a:t>
            </a:r>
            <a:r>
              <a:rPr lang="nl-BE" dirty="0" err="1"/>
              <a:t>stay</a:t>
            </a:r>
            <a:r>
              <a:rPr lang="nl-BE" dirty="0"/>
              <a:t>, </a:t>
            </a:r>
            <a:r>
              <a:rPr lang="nl-BE" dirty="0" err="1"/>
              <a:t>study</a:t>
            </a:r>
            <a:r>
              <a:rPr lang="nl-BE" dirty="0"/>
              <a:t>, PhD) </a:t>
            </a:r>
          </a:p>
          <a:p>
            <a:pPr lvl="1">
              <a:buFont typeface="Arial" panose="020B0604020202020204" pitchFamily="34" charset="0"/>
              <a:buChar char="•"/>
            </a:pPr>
            <a:r>
              <a:rPr lang="nl-BE" dirty="0"/>
              <a:t>Voornaam + NAAM</a:t>
            </a:r>
          </a:p>
          <a:p>
            <a:pPr lvl="1">
              <a:buFont typeface="Arial" panose="020B0604020202020204" pitchFamily="34" charset="0"/>
              <a:buChar char="•"/>
            </a:pPr>
            <a:r>
              <a:rPr lang="nl-BE" dirty="0"/>
              <a:t>Thuisadres</a:t>
            </a:r>
          </a:p>
          <a:p>
            <a:pPr lvl="1">
              <a:buFont typeface="Arial" panose="020B0604020202020204" pitchFamily="34" charset="0"/>
              <a:buChar char="•"/>
            </a:pPr>
            <a:r>
              <a:rPr lang="nl-BE" dirty="0"/>
              <a:t>Geboortedatum</a:t>
            </a:r>
          </a:p>
          <a:p>
            <a:pPr lvl="1">
              <a:buFont typeface="Arial" panose="020B0604020202020204" pitchFamily="34" charset="0"/>
              <a:buChar char="•"/>
            </a:pPr>
            <a:r>
              <a:rPr lang="nl-BE" dirty="0"/>
              <a:t>paspoortnummer</a:t>
            </a:r>
          </a:p>
          <a:p>
            <a:pPr lvl="1">
              <a:buFont typeface="Arial" panose="020B0604020202020204" pitchFamily="34" charset="0"/>
              <a:buChar char="•"/>
            </a:pPr>
            <a:r>
              <a:rPr lang="nl-BE" dirty="0"/>
              <a:t>duur verblijf (volgens data op het vliegtuigticket!) </a:t>
            </a:r>
          </a:p>
          <a:p>
            <a:pPr lvl="1">
              <a:buFont typeface="Arial" panose="020B0604020202020204" pitchFamily="34" charset="0"/>
              <a:buChar char="•"/>
            </a:pPr>
            <a:r>
              <a:rPr lang="nl-BE" dirty="0" smtClean="0"/>
              <a:t>Budgetplaats</a:t>
            </a:r>
          </a:p>
          <a:p>
            <a:pPr lvl="1">
              <a:buFont typeface="Arial" panose="020B0604020202020204" pitchFamily="34" charset="0"/>
              <a:buChar char="•"/>
            </a:pPr>
            <a:r>
              <a:rPr lang="nl-BE" dirty="0" smtClean="0"/>
              <a:t>Gewenste datum voor afspraak bij de bank (</a:t>
            </a:r>
            <a:r>
              <a:rPr lang="nl-BE" dirty="0"/>
              <a:t>Opgelet: De afspraak bij de bank is op datum, afwijkingen van deze dag moeten op voorhand worden doorgegeven aan de bank</a:t>
            </a:r>
            <a:r>
              <a:rPr lang="nl-BE" dirty="0" smtClean="0"/>
              <a:t>!)</a:t>
            </a:r>
            <a:endParaRPr lang="nl-BE" dirty="0"/>
          </a:p>
          <a:p>
            <a:pPr marL="720000" lvl="1" indent="0">
              <a:buNone/>
            </a:pPr>
            <a:endParaRPr lang="nl-BE" dirty="0"/>
          </a:p>
          <a:p>
            <a:pPr>
              <a:spcAft>
                <a:spcPts val="0"/>
              </a:spcAft>
            </a:pPr>
            <a:r>
              <a:rPr lang="nl-BE" dirty="0" smtClean="0"/>
              <a:t>Barbara stuurt </a:t>
            </a:r>
            <a:r>
              <a:rPr lang="nl-BE" dirty="0"/>
              <a:t>deze gegevens door naar de bank (ING, kouter 173, 9000 Gent) en maakt een afspraak voor </a:t>
            </a:r>
            <a:r>
              <a:rPr lang="nl-BE" dirty="0" smtClean="0"/>
              <a:t>de bursaal. </a:t>
            </a:r>
            <a:r>
              <a:rPr lang="nl-BE" dirty="0"/>
              <a:t>De bursaal kan een brief bij de VLIR UOS </a:t>
            </a:r>
            <a:r>
              <a:rPr lang="nl-BE" dirty="0" err="1"/>
              <a:t>reception</a:t>
            </a:r>
            <a:r>
              <a:rPr lang="nl-BE" dirty="0"/>
              <a:t> desk </a:t>
            </a:r>
            <a:r>
              <a:rPr lang="nl-BE" dirty="0" smtClean="0"/>
              <a:t>(</a:t>
            </a:r>
            <a:r>
              <a:rPr lang="nl-BE" u="sng" dirty="0" err="1" smtClean="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rPr>
              <a:t>Directions</a:t>
            </a:r>
            <a:r>
              <a:rPr lang="nl-BE" dirty="0" smtClean="0">
                <a:latin typeface="Arial" panose="020B0604020202020204" pitchFamily="34" charset="0"/>
                <a:ea typeface="Times New Roman" panose="02020603050405020304" pitchFamily="18" charset="0"/>
                <a:cs typeface="Times New Roman" panose="02020603050405020304" pitchFamily="18" charset="0"/>
              </a:rPr>
              <a:t>) </a:t>
            </a:r>
            <a:r>
              <a:rPr lang="nl-BE" dirty="0" smtClean="0"/>
              <a:t>komen </a:t>
            </a:r>
            <a:r>
              <a:rPr lang="nl-BE" dirty="0"/>
              <a:t>afhalen en aansluitend naar de bank gaan. Iemand anders kan ook in plaats van de bursaal naar de bank gaan. Gelieve in dit geval de gegevens van die persoon door te geven.</a:t>
            </a:r>
          </a:p>
          <a:p>
            <a:pPr marL="86400" indent="0">
              <a:buNone/>
            </a:pPr>
            <a:endParaRPr lang="nl-BE" dirty="0"/>
          </a:p>
          <a:p>
            <a:r>
              <a:rPr lang="nl-BE" dirty="0"/>
              <a:t>Cubanen kunnen niet zelf naar bank, maar Barbara heeft dezelfde info </a:t>
            </a:r>
            <a:r>
              <a:rPr lang="nl-BE" dirty="0" smtClean="0"/>
              <a:t>nodig</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22</a:t>
            </a:fld>
            <a:endParaRPr lang="en-GB" noProof="0" dirty="0"/>
          </a:p>
        </p:txBody>
      </p:sp>
    </p:spTree>
    <p:extLst>
      <p:ext uri="{BB962C8B-B14F-4D97-AF65-F5344CB8AC3E}">
        <p14:creationId xmlns:p14="http://schemas.microsoft.com/office/powerpoint/2010/main" val="4147332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Bench fee/ coördinatiekosten</a:t>
            </a:r>
            <a:endParaRPr lang="nl-BE" dirty="0"/>
          </a:p>
        </p:txBody>
      </p:sp>
      <p:sp>
        <p:nvSpPr>
          <p:cNvPr id="3" name="Tijdelijke aanduiding voor inhoud 2"/>
          <p:cNvSpPr>
            <a:spLocks noGrp="1"/>
          </p:cNvSpPr>
          <p:nvPr>
            <p:ph idx="1"/>
          </p:nvPr>
        </p:nvSpPr>
        <p:spPr/>
        <p:txBody>
          <a:bodyPr>
            <a:normAutofit fontScale="70000" lnSpcReduction="20000"/>
          </a:bodyPr>
          <a:lstStyle/>
          <a:p>
            <a:r>
              <a:rPr lang="nl-BE" dirty="0"/>
              <a:t>Deze overboekingen </a:t>
            </a:r>
            <a:r>
              <a:rPr lang="nl-BE" dirty="0" smtClean="0"/>
              <a:t>moet </a:t>
            </a:r>
            <a:r>
              <a:rPr lang="nl-BE" dirty="0"/>
              <a:t>je zelf doen in Apollo:</a:t>
            </a:r>
          </a:p>
          <a:p>
            <a:pPr marL="86400" indent="0">
              <a:buNone/>
            </a:pPr>
            <a:r>
              <a:rPr lang="nl-BE" dirty="0" smtClean="0"/>
              <a:t>	 Kies </a:t>
            </a:r>
            <a:r>
              <a:rPr lang="nl-BE" dirty="0"/>
              <a:t>“Financiën” en daar dan “Overboekingen” en daar dan “overboeking via </a:t>
            </a:r>
            <a:r>
              <a:rPr lang="nl-BE" dirty="0" smtClean="0"/>
              <a:t>	 interne transfer</a:t>
            </a:r>
            <a:r>
              <a:rPr lang="nl-BE" dirty="0"/>
              <a:t>” en dan de keuze “</a:t>
            </a:r>
            <a:r>
              <a:rPr lang="nl-BE" dirty="0" err="1"/>
              <a:t>benchfee</a:t>
            </a:r>
            <a:r>
              <a:rPr lang="nl-BE" dirty="0"/>
              <a:t>” (zonder overhead). Dezelfde </a:t>
            </a:r>
            <a:r>
              <a:rPr lang="nl-BE" dirty="0" smtClean="0"/>
              <a:t>	 	 werkwijze </a:t>
            </a:r>
            <a:r>
              <a:rPr lang="nl-BE" dirty="0"/>
              <a:t>kan je </a:t>
            </a:r>
            <a:r>
              <a:rPr lang="nl-BE" dirty="0" smtClean="0"/>
              <a:t>gebruiken </a:t>
            </a:r>
            <a:r>
              <a:rPr lang="nl-BE" dirty="0"/>
              <a:t>voor het overboeken van de </a:t>
            </a:r>
            <a:r>
              <a:rPr lang="nl-BE" dirty="0" smtClean="0"/>
              <a:t>coördinatiekosten.</a:t>
            </a:r>
          </a:p>
          <a:p>
            <a:pPr marL="86400" indent="0">
              <a:buNone/>
            </a:pPr>
            <a:endParaRPr lang="nl-BE" dirty="0" smtClean="0"/>
          </a:p>
          <a:p>
            <a:r>
              <a:rPr lang="nl-BE" dirty="0" smtClean="0"/>
              <a:t>We </a:t>
            </a:r>
            <a:r>
              <a:rPr lang="nl-BE" dirty="0"/>
              <a:t>raden wel aan om de coördinatiekosten van minstens 1 jaar op het budget te laten staan als buffer voor kosten die niet verantwoord kunnen worden/geweigerd zijn.</a:t>
            </a:r>
          </a:p>
          <a:p>
            <a:pPr marL="86400" indent="0">
              <a:buNone/>
            </a:pPr>
            <a:endParaRPr lang="nl-BE" dirty="0"/>
          </a:p>
          <a:p>
            <a:r>
              <a:rPr lang="nl-BE" dirty="0"/>
              <a:t>Vergeet deze bedragen ook niet in je financieel verslag, zelfs als je ze (nog) niet hebt overgeboekt !!</a:t>
            </a:r>
          </a:p>
          <a:p>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23</a:t>
            </a:fld>
            <a:endParaRPr lang="en-GB" noProof="0" dirty="0"/>
          </a:p>
        </p:txBody>
      </p:sp>
    </p:spTree>
    <p:extLst>
      <p:ext uri="{BB962C8B-B14F-4D97-AF65-F5344CB8AC3E}">
        <p14:creationId xmlns:p14="http://schemas.microsoft.com/office/powerpoint/2010/main" val="1061918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Voorschot voor de partnerinstelling</a:t>
            </a:r>
            <a:endParaRPr lang="nl-BE" dirty="0"/>
          </a:p>
        </p:txBody>
      </p:sp>
      <p:sp>
        <p:nvSpPr>
          <p:cNvPr id="3" name="Tijdelijke aanduiding voor dianummer 2"/>
          <p:cNvSpPr>
            <a:spLocks noGrp="1"/>
          </p:cNvSpPr>
          <p:nvPr>
            <p:ph type="sldNum" sz="quarter" idx="4"/>
          </p:nvPr>
        </p:nvSpPr>
        <p:spPr/>
        <p:txBody>
          <a:bodyPr/>
          <a:lstStyle/>
          <a:p>
            <a:fld id="{7AE184E0-0BD4-4705-A12B-9B71DDE63301}" type="slidenum">
              <a:rPr lang="en-GB" noProof="0" smtClean="0"/>
              <a:pPr/>
              <a:t>24</a:t>
            </a:fld>
            <a:endParaRPr lang="en-GB" noProof="0" dirty="0"/>
          </a:p>
        </p:txBody>
      </p:sp>
    </p:spTree>
    <p:extLst>
      <p:ext uri="{BB962C8B-B14F-4D97-AF65-F5344CB8AC3E}">
        <p14:creationId xmlns:p14="http://schemas.microsoft.com/office/powerpoint/2010/main" val="2798376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Aanvraag voorschot Zuid partner</a:t>
            </a:r>
            <a:endParaRPr lang="nl-BE" dirty="0"/>
          </a:p>
        </p:txBody>
      </p:sp>
      <p:sp>
        <p:nvSpPr>
          <p:cNvPr id="3" name="Tijdelijke aanduiding voor inhoud 2"/>
          <p:cNvSpPr>
            <a:spLocks noGrp="1"/>
          </p:cNvSpPr>
          <p:nvPr>
            <p:ph idx="1"/>
          </p:nvPr>
        </p:nvSpPr>
        <p:spPr/>
        <p:txBody>
          <a:bodyPr>
            <a:normAutofit fontScale="77500" lnSpcReduction="20000"/>
          </a:bodyPr>
          <a:lstStyle/>
          <a:p>
            <a:r>
              <a:rPr lang="nl-BE" dirty="0"/>
              <a:t>bezorg </a:t>
            </a:r>
            <a:r>
              <a:rPr lang="nl-BE" dirty="0" smtClean="0"/>
              <a:t>Barbara een </a:t>
            </a:r>
            <a:r>
              <a:rPr lang="nl-BE" b="1" u="sng" dirty="0"/>
              <a:t>origineel</a:t>
            </a:r>
            <a:r>
              <a:rPr lang="nl-BE" b="1" dirty="0"/>
              <a:t> </a:t>
            </a:r>
            <a:r>
              <a:rPr lang="nl-BE" dirty="0"/>
              <a:t>ingevuld en door de budgethouder ondertekend formulier </a:t>
            </a:r>
            <a:r>
              <a:rPr lang="nl-BE" dirty="0" smtClean="0"/>
              <a:t>‘SJ03_Aanvraag </a:t>
            </a:r>
            <a:r>
              <a:rPr lang="nl-BE" dirty="0"/>
              <a:t>voorschot VLIR-UOS zuid </a:t>
            </a:r>
            <a:r>
              <a:rPr lang="nl-BE" dirty="0" smtClean="0"/>
              <a:t>partner’(link in draaiboek). Reken best </a:t>
            </a:r>
            <a:r>
              <a:rPr lang="nl-BE" dirty="0"/>
              <a:t>2 weken </a:t>
            </a:r>
            <a:r>
              <a:rPr lang="nl-BE" dirty="0" smtClean="0"/>
              <a:t>voor de uitbetaling, </a:t>
            </a:r>
            <a:r>
              <a:rPr lang="nl-BE" dirty="0"/>
              <a:t>aangezien dit ook bij DFIN gecontroleerd </a:t>
            </a:r>
            <a:r>
              <a:rPr lang="nl-BE" dirty="0" smtClean="0"/>
              <a:t>wordt.</a:t>
            </a:r>
          </a:p>
          <a:p>
            <a:r>
              <a:rPr lang="nl-NL" dirty="0"/>
              <a:t>In SAP kan je zien of en wanneer het voorschot aan de partner werd betaald door de stand van open en vereffende posten op die crediteur na te kijken. </a:t>
            </a:r>
            <a:r>
              <a:rPr lang="nl-NL" dirty="0" smtClean="0"/>
              <a:t>(zie draaiboek)</a:t>
            </a:r>
            <a:endParaRPr lang="nl-BE" dirty="0" smtClean="0"/>
          </a:p>
          <a:p>
            <a:r>
              <a:rPr lang="nl-BE" kern="0" dirty="0"/>
              <a:t>Het volledige bedrag (behalve de forfaitaire coördinatiekosten) dient per jaar bij de rapportering gestaafd te worden met bewijsstukken om uw project te kunnen afsluiten! (</a:t>
            </a:r>
            <a:r>
              <a:rPr lang="nl-BE" kern="0" dirty="0" smtClean="0"/>
              <a:t>staat </a:t>
            </a:r>
            <a:r>
              <a:rPr lang="nl-BE" kern="0" dirty="0"/>
              <a:t>tot dan in SAP als obligo)</a:t>
            </a:r>
          </a:p>
          <a:p>
            <a:r>
              <a:rPr lang="nl-BE" dirty="0"/>
              <a:t>Voor een 2de storting moet 60% van </a:t>
            </a:r>
            <a:r>
              <a:rPr lang="nl-BE" dirty="0" smtClean="0"/>
              <a:t>de eerste storting verantwoord </a:t>
            </a:r>
            <a:r>
              <a:rPr lang="nl-BE" dirty="0"/>
              <a:t>zijn</a:t>
            </a:r>
          </a:p>
          <a:p>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25</a:t>
            </a:fld>
            <a:endParaRPr lang="en-GB" noProof="0" dirty="0"/>
          </a:p>
        </p:txBody>
      </p:sp>
    </p:spTree>
    <p:extLst>
      <p:ext uri="{BB962C8B-B14F-4D97-AF65-F5344CB8AC3E}">
        <p14:creationId xmlns:p14="http://schemas.microsoft.com/office/powerpoint/2010/main" val="1247782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sz="quarter" idx="12"/>
          </p:nvPr>
        </p:nvSpPr>
        <p:spPr/>
      </p:sp>
      <p:pic>
        <p:nvPicPr>
          <p:cNvPr id="3" name="Afbeelding 2"/>
          <p:cNvPicPr>
            <a:picLocks noChangeAspect="1"/>
          </p:cNvPicPr>
          <p:nvPr/>
        </p:nvPicPr>
        <p:blipFill>
          <a:blip r:embed="rId2"/>
          <a:stretch>
            <a:fillRect/>
          </a:stretch>
        </p:blipFill>
        <p:spPr>
          <a:xfrm>
            <a:off x="-474663" y="-76200"/>
            <a:ext cx="18288000" cy="9906000"/>
          </a:xfrm>
          <a:prstGeom prst="rect">
            <a:avLst/>
          </a:prstGeom>
        </p:spPr>
      </p:pic>
    </p:spTree>
    <p:extLst>
      <p:ext uri="{BB962C8B-B14F-4D97-AF65-F5344CB8AC3E}">
        <p14:creationId xmlns:p14="http://schemas.microsoft.com/office/powerpoint/2010/main" val="3820393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Activiteitenverslag en financieel rapport (AFR</a:t>
            </a:r>
            <a:r>
              <a:rPr lang="nl-BE" dirty="0" smtClean="0"/>
              <a:t>)</a:t>
            </a:r>
            <a:endParaRPr lang="nl-BE" dirty="0"/>
          </a:p>
        </p:txBody>
      </p:sp>
      <p:sp>
        <p:nvSpPr>
          <p:cNvPr id="3" name="Tijdelijke aanduiding voor dianummer 2"/>
          <p:cNvSpPr>
            <a:spLocks noGrp="1"/>
          </p:cNvSpPr>
          <p:nvPr>
            <p:ph type="sldNum" sz="quarter" idx="4"/>
          </p:nvPr>
        </p:nvSpPr>
        <p:spPr/>
        <p:txBody>
          <a:bodyPr/>
          <a:lstStyle/>
          <a:p>
            <a:fld id="{7AE184E0-0BD4-4705-A12B-9B71DDE63301}" type="slidenum">
              <a:rPr lang="en-GB" noProof="0" smtClean="0"/>
              <a:pPr/>
              <a:t>27</a:t>
            </a:fld>
            <a:endParaRPr lang="en-GB" noProof="0" dirty="0"/>
          </a:p>
        </p:txBody>
      </p:sp>
    </p:spTree>
    <p:extLst>
      <p:ext uri="{BB962C8B-B14F-4D97-AF65-F5344CB8AC3E}">
        <p14:creationId xmlns:p14="http://schemas.microsoft.com/office/powerpoint/2010/main" val="334902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Activiteitenverslag en financieel rapport (AFR): </a:t>
            </a:r>
          </a:p>
        </p:txBody>
      </p:sp>
      <p:sp>
        <p:nvSpPr>
          <p:cNvPr id="3" name="Tijdelijke aanduiding voor inhoud 2"/>
          <p:cNvSpPr>
            <a:spLocks noGrp="1"/>
          </p:cNvSpPr>
          <p:nvPr>
            <p:ph idx="1"/>
          </p:nvPr>
        </p:nvSpPr>
        <p:spPr>
          <a:xfrm>
            <a:off x="835825" y="1946030"/>
            <a:ext cx="15699575" cy="5944333"/>
          </a:xfrm>
        </p:spPr>
        <p:txBody>
          <a:bodyPr>
            <a:normAutofit fontScale="55000" lnSpcReduction="20000"/>
          </a:bodyPr>
          <a:lstStyle/>
          <a:p>
            <a:r>
              <a:rPr lang="nl-BE" dirty="0"/>
              <a:t>jaarlijks en volgens VLIR-UOS formaten</a:t>
            </a:r>
          </a:p>
          <a:p>
            <a:r>
              <a:rPr lang="nl-BE" dirty="0"/>
              <a:t>Voor projecten die starten in </a:t>
            </a:r>
            <a:r>
              <a:rPr lang="nl-BE" dirty="0" smtClean="0"/>
              <a:t>2020 </a:t>
            </a:r>
            <a:r>
              <a:rPr lang="nl-BE" dirty="0"/>
              <a:t>: einde 1ste WJ </a:t>
            </a:r>
            <a:r>
              <a:rPr lang="nl-BE" dirty="0" smtClean="0"/>
              <a:t>31/12/2020 → rapporteren voor 28/02/21</a:t>
            </a:r>
            <a:endParaRPr lang="nl-BE" dirty="0"/>
          </a:p>
          <a:p>
            <a:r>
              <a:rPr lang="nl-BE" dirty="0"/>
              <a:t>Elektronisch </a:t>
            </a:r>
            <a:r>
              <a:rPr lang="nl-BE" dirty="0" smtClean="0"/>
              <a:t>via </a:t>
            </a:r>
            <a:r>
              <a:rPr lang="nl-BE" dirty="0"/>
              <a:t>DOZA </a:t>
            </a:r>
            <a:r>
              <a:rPr lang="nl-BE" dirty="0" smtClean="0"/>
              <a:t>(Barbara en Nancy): </a:t>
            </a:r>
            <a:r>
              <a:rPr lang="nl-BE" dirty="0" smtClean="0">
                <a:hlinkClick r:id="rId2"/>
              </a:rPr>
              <a:t>https</a:t>
            </a:r>
            <a:r>
              <a:rPr lang="nl-BE" dirty="0">
                <a:hlinkClick r:id="rId2"/>
              </a:rPr>
              <a:t>://</a:t>
            </a:r>
            <a:r>
              <a:rPr lang="nl-BE" dirty="0" smtClean="0">
                <a:hlinkClick r:id="rId2"/>
              </a:rPr>
              <a:t>www.vliruos.be/en/documents/guidelines_and_forms/131#guidelines-and-forms-for-managing-an-ongoing-intervention-or-scholarship</a:t>
            </a:r>
            <a:endParaRPr lang="nl-BE" dirty="0" smtClean="0"/>
          </a:p>
          <a:p>
            <a:r>
              <a:rPr lang="nl-BE" dirty="0" smtClean="0"/>
              <a:t>Formaat </a:t>
            </a:r>
            <a:r>
              <a:rPr lang="nl-BE" dirty="0"/>
              <a:t>in Excel aangeleverd door VLIR-UOS, verschillende tabbladen:</a:t>
            </a:r>
          </a:p>
          <a:p>
            <a:r>
              <a:rPr lang="nl-BE" dirty="0"/>
              <a:t>Model IA: basisgegevens</a:t>
            </a:r>
          </a:p>
          <a:p>
            <a:r>
              <a:rPr lang="nl-BE" dirty="0"/>
              <a:t>Model IB: goedgekeurd budget per budgetlijn (eventueel na goedkeuring budgetoverdracht) en de uitgaven in België en in het partnerland per budgetlijn</a:t>
            </a:r>
          </a:p>
          <a:p>
            <a:r>
              <a:rPr lang="nl-BE" dirty="0"/>
              <a:t>Model IC: detail van de uitgaven, per </a:t>
            </a:r>
            <a:r>
              <a:rPr lang="nl-BE" dirty="0" smtClean="0"/>
              <a:t>budgetlijn van </a:t>
            </a:r>
            <a:r>
              <a:rPr lang="nl-BE" dirty="0"/>
              <a:t>de Belgische rekening</a:t>
            </a:r>
          </a:p>
          <a:p>
            <a:r>
              <a:rPr lang="nl-BE" dirty="0"/>
              <a:t>Model ID: detail van de uitgaven, per budgetlijn </a:t>
            </a:r>
            <a:r>
              <a:rPr lang="nl-BE" dirty="0" smtClean="0"/>
              <a:t>van </a:t>
            </a:r>
            <a:r>
              <a:rPr lang="nl-BE" dirty="0"/>
              <a:t>de lokale rekening</a:t>
            </a:r>
          </a:p>
          <a:p>
            <a:r>
              <a:rPr lang="nl-BE" dirty="0"/>
              <a:t>Model IIB: overzicht van de verrichtingen van op de lokale projectbankrekening(en) en/of kasboek (of kopie bankrekeninguittreksels) </a:t>
            </a:r>
          </a:p>
          <a:p>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28</a:t>
            </a:fld>
            <a:endParaRPr lang="en-GB" noProof="0" dirty="0"/>
          </a:p>
        </p:txBody>
      </p:sp>
    </p:spTree>
    <p:extLst>
      <p:ext uri="{BB962C8B-B14F-4D97-AF65-F5344CB8AC3E}">
        <p14:creationId xmlns:p14="http://schemas.microsoft.com/office/powerpoint/2010/main" val="3079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2"/>
          </p:nvPr>
        </p:nvPicPr>
        <p:blipFill>
          <a:blip r:embed="rId2"/>
          <a:srcRect l="1690" r="1690"/>
          <a:stretch>
            <a:fillRect/>
          </a:stretch>
        </p:blipFill>
        <p:spPr>
          <a:prstGeom prst="rect">
            <a:avLst/>
          </a:prstGeom>
        </p:spPr>
      </p:pic>
    </p:spTree>
    <p:extLst>
      <p:ext uri="{BB962C8B-B14F-4D97-AF65-F5344CB8AC3E}">
        <p14:creationId xmlns:p14="http://schemas.microsoft.com/office/powerpoint/2010/main" val="77575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6062" y="515815"/>
            <a:ext cx="14868378" cy="7166621"/>
          </a:xfrm>
        </p:spPr>
        <p:txBody>
          <a:bodyPr/>
          <a:lstStyle/>
          <a:p>
            <a:pPr lvl="0" algn="ctr">
              <a:lnSpc>
                <a:spcPts val="1700"/>
              </a:lnSpc>
              <a:spcBef>
                <a:spcPts val="0"/>
              </a:spcBef>
            </a:pPr>
            <a:r>
              <a:rPr lang="nl-BE" sz="5400" dirty="0" smtClean="0">
                <a:solidFill>
                  <a:prstClr val="white"/>
                </a:solidFill>
                <a:uFill>
                  <a:solidFill>
                    <a:prstClr val="white"/>
                  </a:solidFill>
                </a:uFill>
                <a:latin typeface="Arial" panose="020B0604020202020204" pitchFamily="34" charset="0"/>
                <a:cs typeface="Arial" panose="020B0604020202020204" pitchFamily="34" charset="0"/>
              </a:rPr>
              <a:t>Streefdoel DOZA en onze cel UOS:</a:t>
            </a:r>
            <a:r>
              <a:rPr lang="nl-BE" sz="5400" u="none" dirty="0" smtClean="0">
                <a:solidFill>
                  <a:prstClr val="white"/>
                </a:solidFill>
                <a:uFill>
                  <a:solidFill>
                    <a:prstClr val="white"/>
                  </a:solidFill>
                </a:uFill>
                <a:latin typeface="Arial" panose="020B0604020202020204" pitchFamily="34" charset="0"/>
                <a:cs typeface="Arial" panose="020B0604020202020204" pitchFamily="34" charset="0"/>
              </a:rPr>
              <a:t/>
            </a:r>
            <a:br>
              <a:rPr lang="nl-BE" sz="5400" u="none" dirty="0" smtClean="0">
                <a:solidFill>
                  <a:prstClr val="white"/>
                </a:solidFill>
                <a:uFill>
                  <a:solidFill>
                    <a:prstClr val="white"/>
                  </a:solidFill>
                </a:uFill>
                <a:latin typeface="Arial" panose="020B0604020202020204" pitchFamily="34" charset="0"/>
                <a:cs typeface="Arial" panose="020B0604020202020204" pitchFamily="34" charset="0"/>
              </a:rPr>
            </a:br>
            <a:r>
              <a:rPr lang="nl-BE" sz="5400" u="none" dirty="0">
                <a:solidFill>
                  <a:prstClr val="white"/>
                </a:solidFill>
                <a:uFill>
                  <a:solidFill>
                    <a:prstClr val="white"/>
                  </a:solidFill>
                </a:uFill>
                <a:latin typeface="Arial" panose="020B0604020202020204" pitchFamily="34" charset="0"/>
                <a:cs typeface="Arial" panose="020B0604020202020204" pitchFamily="34" charset="0"/>
              </a:rPr>
              <a:t/>
            </a:r>
            <a:br>
              <a:rPr lang="nl-BE" sz="5400" u="none" dirty="0">
                <a:solidFill>
                  <a:prstClr val="white"/>
                </a:solidFill>
                <a:uFill>
                  <a:solidFill>
                    <a:prstClr val="white"/>
                  </a:solidFill>
                </a:uFill>
                <a:latin typeface="Arial" panose="020B0604020202020204" pitchFamily="34" charset="0"/>
                <a:cs typeface="Arial" panose="020B0604020202020204" pitchFamily="34" charset="0"/>
              </a:rPr>
            </a:br>
            <a:r>
              <a:rPr lang="nl-BE" sz="5400" u="none" dirty="0" smtClean="0">
                <a:solidFill>
                  <a:prstClr val="white"/>
                </a:solidFill>
                <a:uFill>
                  <a:solidFill>
                    <a:prstClr val="white"/>
                  </a:solidFill>
                </a:uFill>
                <a:latin typeface="Arial" panose="020B0604020202020204" pitchFamily="34" charset="0"/>
                <a:cs typeface="Arial" panose="020B0604020202020204" pitchFamily="34" charset="0"/>
              </a:rPr>
              <a:t/>
            </a:r>
            <a:br>
              <a:rPr lang="nl-BE" sz="5400" u="none" dirty="0" smtClean="0">
                <a:solidFill>
                  <a:prstClr val="white"/>
                </a:solidFill>
                <a:uFill>
                  <a:solidFill>
                    <a:prstClr val="white"/>
                  </a:solidFill>
                </a:uFill>
                <a:latin typeface="Arial" panose="020B0604020202020204" pitchFamily="34" charset="0"/>
                <a:cs typeface="Arial" panose="020B0604020202020204" pitchFamily="34" charset="0"/>
              </a:rPr>
            </a:br>
            <a:r>
              <a:rPr lang="nl-BE" sz="5400" u="none" dirty="0">
                <a:solidFill>
                  <a:prstClr val="white"/>
                </a:solidFill>
                <a:uFill>
                  <a:solidFill>
                    <a:prstClr val="white"/>
                  </a:solidFill>
                </a:uFill>
                <a:latin typeface="Arial" panose="020B0604020202020204" pitchFamily="34" charset="0"/>
                <a:cs typeface="Arial" panose="020B0604020202020204" pitchFamily="34" charset="0"/>
              </a:rPr>
              <a:t/>
            </a:r>
            <a:br>
              <a:rPr lang="nl-BE" sz="5400" u="none" dirty="0">
                <a:solidFill>
                  <a:prstClr val="white"/>
                </a:solidFill>
                <a:uFill>
                  <a:solidFill>
                    <a:prstClr val="white"/>
                  </a:solidFill>
                </a:uFill>
                <a:latin typeface="Arial" panose="020B0604020202020204" pitchFamily="34" charset="0"/>
                <a:cs typeface="Arial" panose="020B0604020202020204" pitchFamily="34" charset="0"/>
              </a:rPr>
            </a:br>
            <a:r>
              <a:rPr lang="nl-BE" sz="5400" u="none" dirty="0" smtClean="0">
                <a:solidFill>
                  <a:prstClr val="white"/>
                </a:solidFill>
                <a:uFill>
                  <a:solidFill>
                    <a:prstClr val="white"/>
                  </a:solidFill>
                </a:uFill>
                <a:latin typeface="Arial" panose="020B0604020202020204" pitchFamily="34" charset="0"/>
                <a:cs typeface="Arial" panose="020B0604020202020204" pitchFamily="34" charset="0"/>
              </a:rPr>
              <a:t/>
            </a:r>
            <a:br>
              <a:rPr lang="nl-BE" sz="5400" u="none" dirty="0" smtClean="0">
                <a:solidFill>
                  <a:prstClr val="white"/>
                </a:solidFill>
                <a:uFill>
                  <a:solidFill>
                    <a:prstClr val="white"/>
                  </a:solidFill>
                </a:uFill>
                <a:latin typeface="Arial" panose="020B0604020202020204" pitchFamily="34" charset="0"/>
                <a:cs typeface="Arial" panose="020B0604020202020204" pitchFamily="34" charset="0"/>
              </a:rPr>
            </a:br>
            <a:r>
              <a:rPr lang="nl-BE" sz="5400" u="none" dirty="0">
                <a:solidFill>
                  <a:prstClr val="white"/>
                </a:solidFill>
                <a:uFill>
                  <a:solidFill>
                    <a:prstClr val="white"/>
                  </a:solidFill>
                </a:uFill>
                <a:latin typeface="Arial" panose="020B0604020202020204" pitchFamily="34" charset="0"/>
                <a:cs typeface="Arial" panose="020B0604020202020204" pitchFamily="34" charset="0"/>
              </a:rPr>
              <a:t/>
            </a:r>
            <a:br>
              <a:rPr lang="nl-BE" sz="5400" u="none" dirty="0">
                <a:solidFill>
                  <a:prstClr val="white"/>
                </a:solidFill>
                <a:uFill>
                  <a:solidFill>
                    <a:prstClr val="white"/>
                  </a:solidFill>
                </a:uFill>
                <a:latin typeface="Arial" panose="020B0604020202020204" pitchFamily="34" charset="0"/>
                <a:cs typeface="Arial" panose="020B0604020202020204" pitchFamily="34" charset="0"/>
              </a:rPr>
            </a:br>
            <a:r>
              <a:rPr lang="nl-BE" sz="5400" u="none" dirty="0" smtClean="0">
                <a:solidFill>
                  <a:prstClr val="white"/>
                </a:solidFill>
                <a:uFill>
                  <a:solidFill>
                    <a:prstClr val="white"/>
                  </a:solidFill>
                </a:uFill>
                <a:latin typeface="Arial" panose="020B0604020202020204" pitchFamily="34" charset="0"/>
                <a:cs typeface="Arial" panose="020B0604020202020204" pitchFamily="34" charset="0"/>
              </a:rPr>
              <a:t/>
            </a:r>
            <a:br>
              <a:rPr lang="nl-BE" sz="5400" u="none" dirty="0" smtClean="0">
                <a:solidFill>
                  <a:prstClr val="white"/>
                </a:solidFill>
                <a:uFill>
                  <a:solidFill>
                    <a:prstClr val="white"/>
                  </a:solidFill>
                </a:uFill>
                <a:latin typeface="Arial" panose="020B0604020202020204" pitchFamily="34" charset="0"/>
                <a:cs typeface="Arial" panose="020B0604020202020204" pitchFamily="34" charset="0"/>
              </a:rPr>
            </a:br>
            <a:r>
              <a:rPr lang="nl-BE" sz="2400" u="none" dirty="0" smtClean="0">
                <a:solidFill>
                  <a:prstClr val="white"/>
                </a:solidFill>
                <a:uFill>
                  <a:solidFill>
                    <a:prstClr val="white"/>
                  </a:solidFill>
                </a:uFill>
                <a:latin typeface="Arial" panose="020B0604020202020204" pitchFamily="34" charset="0"/>
                <a:cs typeface="Arial" panose="020B0604020202020204" pitchFamily="34" charset="0"/>
              </a:rPr>
              <a:t/>
            </a:r>
            <a:br>
              <a:rPr lang="nl-BE" sz="2400" u="none" dirty="0" smtClean="0">
                <a:solidFill>
                  <a:prstClr val="white"/>
                </a:solidFill>
                <a:uFill>
                  <a:solidFill>
                    <a:prstClr val="white"/>
                  </a:solidFill>
                </a:uFill>
                <a:latin typeface="Arial" panose="020B0604020202020204" pitchFamily="34" charset="0"/>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Uitbouwen van een coherente cel</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Ontwikkelingssamenwerking binnen de afdeling </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err="1" smtClean="0">
                <a:solidFill>
                  <a:prstClr val="white"/>
                </a:solidFill>
                <a:uFill>
                  <a:solidFill>
                    <a:prstClr val="white"/>
                  </a:solidFill>
                </a:uFill>
                <a:latin typeface="Arial" panose="020B0604020202020204" pitchFamily="34" charset="0"/>
                <a:ea typeface="+mn-ea"/>
                <a:cs typeface="Arial" panose="020B0604020202020204" pitchFamily="34" charset="0"/>
              </a:rPr>
              <a:t>Onderzoekscoördinatie</a:t>
            </a:r>
            <a:r>
              <a:rPr lang="nl-BE" sz="2400" u="none" dirty="0" smtClean="0">
                <a:solidFill>
                  <a:prstClr val="white"/>
                </a:solidFill>
                <a:uFill>
                  <a:solidFill>
                    <a:prstClr val="white"/>
                  </a:solidFill>
                </a:uFill>
                <a:latin typeface="Arial" panose="020B0604020202020204" pitchFamily="34" charset="0"/>
                <a:ea typeface="+mn-ea"/>
                <a:cs typeface="Arial" panose="020B0604020202020204" pitchFamily="34" charset="0"/>
              </a:rPr>
              <a:t> </a:t>
            </a: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UGent.</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nl-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Ondersteuning</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t>
            </a: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bieden</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t>
            </a: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aan</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t>
            </a: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professoren</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en </a:t>
            </a: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studenten</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t>
            </a:r>
            <a:b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van </a:t>
            </a:r>
            <a:r>
              <a:rPr lang="fr-BE" sz="2400" u="none" dirty="0" smtClean="0">
                <a:solidFill>
                  <a:prstClr val="white"/>
                </a:solidFill>
                <a:uFill>
                  <a:solidFill>
                    <a:prstClr val="white"/>
                  </a:solidFill>
                </a:uFill>
                <a:latin typeface="Arial" panose="020B0604020202020204" pitchFamily="34" charset="0"/>
                <a:ea typeface="+mn-ea"/>
                <a:cs typeface="Arial" panose="020B0604020202020204" pitchFamily="34" charset="0"/>
              </a:rPr>
              <a:t>UGent </a:t>
            </a: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betreffende</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t>
            </a: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projecten</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t>
            </a: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beurzen</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en </a:t>
            </a:r>
            <a:b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a:r>
            <a:b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b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samenwerking</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 met </a:t>
            </a:r>
            <a:r>
              <a:rPr lang="fr-BE" sz="2400" u="none" dirty="0" err="1">
                <a:solidFill>
                  <a:prstClr val="white"/>
                </a:solidFill>
                <a:uFill>
                  <a:solidFill>
                    <a:prstClr val="white"/>
                  </a:solidFill>
                </a:uFill>
                <a:latin typeface="Arial" panose="020B0604020202020204" pitchFamily="34" charset="0"/>
                <a:ea typeface="+mn-ea"/>
                <a:cs typeface="Arial" panose="020B0604020202020204" pitchFamily="34" charset="0"/>
              </a:rPr>
              <a:t>ontwikkelingslanden</a:t>
            </a:r>
            <a:r>
              <a:rPr lang="fr-BE" sz="2400" u="none" dirty="0">
                <a:solidFill>
                  <a:prstClr val="white"/>
                </a:solidFill>
                <a:uFill>
                  <a:solidFill>
                    <a:prstClr val="white"/>
                  </a:solidFill>
                </a:uFill>
                <a:latin typeface="Arial" panose="020B0604020202020204" pitchFamily="34" charset="0"/>
                <a:ea typeface="+mn-ea"/>
                <a:cs typeface="Arial" panose="020B0604020202020204" pitchFamily="34" charset="0"/>
              </a:rPr>
              <a:t>.</a:t>
            </a:r>
            <a:r>
              <a:rPr lang="nl-NL" sz="3600" b="1" u="none" dirty="0">
                <a:solidFill>
                  <a:prstClr val="white"/>
                </a:solidFill>
                <a:uFill>
                  <a:solidFill>
                    <a:prstClr val="white"/>
                  </a:solidFill>
                </a:uFill>
                <a:latin typeface="Bell MT" pitchFamily="18" charset="0"/>
                <a:ea typeface="+mn-ea"/>
                <a:cs typeface="+mn-cs"/>
              </a:rPr>
              <a:t/>
            </a:r>
            <a:br>
              <a:rPr lang="nl-NL" sz="3600" b="1" u="none" dirty="0">
                <a:solidFill>
                  <a:prstClr val="white"/>
                </a:solidFill>
                <a:uFill>
                  <a:solidFill>
                    <a:prstClr val="white"/>
                  </a:solidFill>
                </a:uFill>
                <a:latin typeface="Bell MT" pitchFamily="18" charset="0"/>
                <a:ea typeface="+mn-ea"/>
                <a:cs typeface="+mn-cs"/>
              </a:rPr>
            </a:br>
            <a:endParaRPr lang="en-GB" dirty="0"/>
          </a:p>
        </p:txBody>
      </p:sp>
      <p:sp>
        <p:nvSpPr>
          <p:cNvPr id="5" name="Slide Number Placeholder 4"/>
          <p:cNvSpPr>
            <a:spLocks noGrp="1"/>
          </p:cNvSpPr>
          <p:nvPr>
            <p:ph type="sldNum" sz="quarter" idx="4"/>
          </p:nvPr>
        </p:nvSpPr>
        <p:spPr/>
        <p:txBody>
          <a:bodyPr/>
          <a:lstStyle/>
          <a:p>
            <a:fld id="{7AE184E0-0BD4-4705-A12B-9B71DDE63301}" type="slidenum">
              <a:rPr lang="en-GB" smtClean="0"/>
              <a:pPr/>
              <a:t>3</a:t>
            </a:fld>
            <a:endParaRPr lang="en-GB"/>
          </a:p>
        </p:txBody>
      </p:sp>
    </p:spTree>
    <p:extLst>
      <p:ext uri="{BB962C8B-B14F-4D97-AF65-F5344CB8AC3E}">
        <p14:creationId xmlns:p14="http://schemas.microsoft.com/office/powerpoint/2010/main" val="2760186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2"/>
          </p:nvPr>
        </p:nvPicPr>
        <p:blipFill>
          <a:blip r:embed="rId2"/>
          <a:srcRect l="1690" r="1690"/>
          <a:stretch>
            <a:fillRect/>
          </a:stretch>
        </p:blipFill>
        <p:spPr>
          <a:prstGeom prst="rect">
            <a:avLst/>
          </a:prstGeom>
        </p:spPr>
      </p:pic>
    </p:spTree>
    <p:extLst>
      <p:ext uri="{BB962C8B-B14F-4D97-AF65-F5344CB8AC3E}">
        <p14:creationId xmlns:p14="http://schemas.microsoft.com/office/powerpoint/2010/main" val="269700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2"/>
          </p:nvPr>
        </p:nvPicPr>
        <p:blipFill>
          <a:blip r:embed="rId2"/>
          <a:srcRect l="1690" r="1690"/>
          <a:stretch>
            <a:fillRect/>
          </a:stretch>
        </p:blipFill>
        <p:spPr>
          <a:prstGeom prst="rect">
            <a:avLst/>
          </a:prstGeom>
        </p:spPr>
      </p:pic>
    </p:spTree>
    <p:extLst>
      <p:ext uri="{BB962C8B-B14F-4D97-AF65-F5344CB8AC3E}">
        <p14:creationId xmlns:p14="http://schemas.microsoft.com/office/powerpoint/2010/main" val="191605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2"/>
          </p:nvPr>
        </p:nvPicPr>
        <p:blipFill>
          <a:blip r:embed="rId2"/>
          <a:srcRect l="1690" r="1690"/>
          <a:stretch>
            <a:fillRect/>
          </a:stretch>
        </p:blipFill>
        <p:spPr>
          <a:prstGeom prst="rect">
            <a:avLst/>
          </a:prstGeom>
        </p:spPr>
      </p:pic>
    </p:spTree>
    <p:extLst>
      <p:ext uri="{BB962C8B-B14F-4D97-AF65-F5344CB8AC3E}">
        <p14:creationId xmlns:p14="http://schemas.microsoft.com/office/powerpoint/2010/main" val="3735989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2"/>
          </p:nvPr>
        </p:nvPicPr>
        <p:blipFill>
          <a:blip r:embed="rId2"/>
          <a:srcRect l="1690" r="1690"/>
          <a:stretch>
            <a:fillRect/>
          </a:stretch>
        </p:blipFill>
        <p:spPr>
          <a:prstGeom prst="rect">
            <a:avLst/>
          </a:prstGeom>
        </p:spPr>
      </p:pic>
    </p:spTree>
    <p:extLst>
      <p:ext uri="{BB962C8B-B14F-4D97-AF65-F5344CB8AC3E}">
        <p14:creationId xmlns:p14="http://schemas.microsoft.com/office/powerpoint/2010/main" val="3540581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Vragen??</a:t>
            </a:r>
            <a:endParaRPr lang="nl-BE" dirty="0"/>
          </a:p>
        </p:txBody>
      </p:sp>
      <p:sp>
        <p:nvSpPr>
          <p:cNvPr id="3" name="Tijdelijke aanduiding voor inhoud 2"/>
          <p:cNvSpPr>
            <a:spLocks noGrp="1"/>
          </p:cNvSpPr>
          <p:nvPr>
            <p:ph idx="1"/>
          </p:nvPr>
        </p:nvSpPr>
        <p:spPr/>
        <p:txBody>
          <a:bodyPr/>
          <a:lstStyle/>
          <a:p>
            <a:endParaRPr lang="nl-BE" sz="3200" dirty="0" smtClean="0"/>
          </a:p>
          <a:p>
            <a:r>
              <a:rPr lang="nl-BE" sz="3200" dirty="0" smtClean="0"/>
              <a:t>Voor </a:t>
            </a:r>
            <a:r>
              <a:rPr lang="nl-BE" sz="3200" dirty="0"/>
              <a:t>alle vragen (en feedback op het draaiboek) </a:t>
            </a:r>
          </a:p>
          <a:p>
            <a:pPr marL="86400" indent="0">
              <a:buNone/>
            </a:pPr>
            <a:r>
              <a:rPr lang="nl-BE" sz="3200" dirty="0"/>
              <a:t>kan je steeds bij </a:t>
            </a:r>
            <a:r>
              <a:rPr lang="nl-BE" sz="3200" dirty="0" smtClean="0"/>
              <a:t>mij, Barbara </a:t>
            </a:r>
            <a:r>
              <a:rPr lang="nl-BE" sz="3200" dirty="0"/>
              <a:t>of Anne-Lore terecht! </a:t>
            </a:r>
          </a:p>
          <a:p>
            <a:endParaRPr lang="nl-BE" sz="3200" dirty="0"/>
          </a:p>
          <a:p>
            <a:r>
              <a:rPr lang="nl-BE" sz="3200" dirty="0"/>
              <a:t>Liever een telefoontje teveel dan een probleem achteraf ;-)</a:t>
            </a:r>
          </a:p>
          <a:p>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34</a:t>
            </a:fld>
            <a:endParaRPr lang="en-GB" noProof="0" dirty="0"/>
          </a:p>
        </p:txBody>
      </p:sp>
    </p:spTree>
    <p:extLst>
      <p:ext uri="{BB962C8B-B14F-4D97-AF65-F5344CB8AC3E}">
        <p14:creationId xmlns:p14="http://schemas.microsoft.com/office/powerpoint/2010/main" val="4035866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dirty="0" smtClean="0"/>
              <a:t>Nancy Terryn</a:t>
            </a:r>
            <a:r>
              <a:rPr lang="en-GB" dirty="0"/>
              <a:t/>
            </a:r>
            <a:br>
              <a:rPr lang="en-GB" dirty="0"/>
            </a:br>
            <a:r>
              <a:rPr lang="en-GB" dirty="0"/>
              <a:t/>
            </a:r>
            <a:br>
              <a:rPr lang="en-GB" dirty="0"/>
            </a:br>
            <a:r>
              <a:rPr lang="en-US" cap="all" dirty="0"/>
              <a:t>Research Department</a:t>
            </a:r>
            <a:br>
              <a:rPr lang="en-US" cap="all" dirty="0"/>
            </a:br>
            <a:r>
              <a:rPr lang="en-US" cap="all" dirty="0"/>
              <a:t>Research Coordination Office</a:t>
            </a:r>
            <a:br>
              <a:rPr lang="en-US" cap="all" dirty="0"/>
            </a:br>
            <a:r>
              <a:rPr lang="en-US" cap="all" dirty="0" smtClean="0"/>
              <a:t/>
            </a:r>
            <a:br>
              <a:rPr lang="en-US" cap="all" dirty="0" smtClean="0"/>
            </a:br>
            <a:r>
              <a:rPr lang="en-US" cap="all" dirty="0"/>
              <a:t/>
            </a:r>
            <a:br>
              <a:rPr lang="en-US" cap="all" dirty="0"/>
            </a:br>
            <a:r>
              <a:rPr lang="en-GB" cap="all" dirty="0"/>
              <a:t/>
            </a:r>
            <a:br>
              <a:rPr lang="en-GB" cap="all" dirty="0"/>
            </a:br>
            <a:r>
              <a:rPr lang="en-GB" dirty="0"/>
              <a:t/>
            </a:r>
            <a:br>
              <a:rPr lang="en-GB" dirty="0"/>
            </a:br>
            <a:r>
              <a:rPr lang="en-GB" dirty="0"/>
              <a:t>E	</a:t>
            </a:r>
            <a:r>
              <a:rPr lang="en-GB" dirty="0" smtClean="0"/>
              <a:t>Nancy.Terryn@ugent.be</a:t>
            </a:r>
            <a:r>
              <a:rPr lang="en-GB" dirty="0"/>
              <a:t/>
            </a:r>
            <a:br>
              <a:rPr lang="en-GB" dirty="0"/>
            </a:br>
            <a:r>
              <a:rPr lang="en-GB" dirty="0"/>
              <a:t>T	+32 9 </a:t>
            </a:r>
            <a:r>
              <a:rPr lang="en-GB" dirty="0" smtClean="0"/>
              <a:t>264 98 14</a:t>
            </a:r>
            <a:r>
              <a:rPr lang="en-GB" dirty="0"/>
              <a:t/>
            </a:r>
            <a:br>
              <a:rPr lang="en-GB" dirty="0"/>
            </a:br>
            <a:r>
              <a:rPr lang="en-GB" dirty="0"/>
              <a:t/>
            </a:r>
            <a:br>
              <a:rPr lang="en-GB" dirty="0"/>
            </a:br>
            <a:r>
              <a:rPr lang="en-GB" dirty="0"/>
              <a:t>www.ugent.be</a:t>
            </a:r>
            <a:br>
              <a:rPr lang="en-GB" dirty="0"/>
            </a:br>
            <a:endParaRPr lang="en-GB" dirty="0"/>
          </a:p>
        </p:txBody>
      </p:sp>
      <p:sp>
        <p:nvSpPr>
          <p:cNvPr id="4" name="Tijdelijke aanduiding voor tekst 3"/>
          <p:cNvSpPr>
            <a:spLocks noGrp="1"/>
          </p:cNvSpPr>
          <p:nvPr>
            <p:ph type="body" sz="quarter" idx="10"/>
          </p:nvPr>
        </p:nvSpPr>
        <p:spPr/>
        <p:txBody>
          <a:bodyPr/>
          <a:lstStyle/>
          <a:p>
            <a:r>
              <a:rPr lang="nl-NL"/>
              <a:t>Universiteit Gent</a:t>
            </a:r>
            <a:r>
              <a:rPr lang="nl-NL" dirty="0"/>
              <a:t/>
            </a:r>
            <a:br>
              <a:rPr lang="nl-NL" dirty="0"/>
            </a:br>
            <a:r>
              <a:rPr lang="nl-NL"/>
              <a:t>@ugent</a:t>
            </a:r>
          </a:p>
          <a:p>
            <a:r>
              <a:rPr lang="nl-NL"/>
              <a:t>@ugent</a:t>
            </a:r>
            <a:r>
              <a:rPr lang="nl-NL" dirty="0"/>
              <a:t/>
            </a:r>
            <a:br>
              <a:rPr lang="nl-NL" dirty="0"/>
            </a:br>
            <a:r>
              <a:rPr lang="nl-NL" dirty="0" err="1"/>
              <a:t>Ghent</a:t>
            </a:r>
            <a:r>
              <a:rPr lang="nl-NL" dirty="0"/>
              <a:t> University</a:t>
            </a:r>
          </a:p>
          <a:p>
            <a:endParaRPr lang="nl-NL"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000" y="3161604"/>
            <a:ext cx="280417" cy="335281"/>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000" y="3599274"/>
            <a:ext cx="280417" cy="356617"/>
          </a:xfrm>
          <a:prstGeom prst="rect">
            <a:avLst/>
          </a:prstGeom>
        </p:spPr>
      </p:pic>
      <p:pic>
        <p:nvPicPr>
          <p:cNvPr id="8" name="Picture 11">
            <a:extLst>
              <a:ext uri="{FF2B5EF4-FFF2-40B4-BE49-F238E27FC236}">
                <a16:creationId xmlns:a16="http://schemas.microsoft.com/office/drawing/2014/main" id="{CF8DD65F-62E1-45CA-89DA-8B29A3108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351" y="4122000"/>
            <a:ext cx="280643" cy="280800"/>
          </a:xfrm>
          <a:prstGeom prst="rect">
            <a:avLst/>
          </a:prstGeom>
        </p:spPr>
      </p:pic>
      <p:pic>
        <p:nvPicPr>
          <p:cNvPr id="9" name="Picture 12">
            <a:extLst>
              <a:ext uri="{FF2B5EF4-FFF2-40B4-BE49-F238E27FC236}">
                <a16:creationId xmlns:a16="http://schemas.microsoft.com/office/drawing/2014/main" id="{AAA307C7-FBB5-4120-AA97-8FFF157E35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0351" y="4560042"/>
            <a:ext cx="280417" cy="280417"/>
          </a:xfrm>
          <a:prstGeom prst="rect">
            <a:avLst/>
          </a:prstGeom>
        </p:spPr>
      </p:pic>
    </p:spTree>
    <p:extLst>
      <p:ext uri="{BB962C8B-B14F-4D97-AF65-F5344CB8AC3E}">
        <p14:creationId xmlns:p14="http://schemas.microsoft.com/office/powerpoint/2010/main" val="411963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0118" y="252000"/>
            <a:ext cx="15705282" cy="863693"/>
          </a:xfrm>
        </p:spPr>
        <p:txBody>
          <a:bodyPr anchor="t" anchorCtr="0"/>
          <a:lstStyle/>
          <a:p>
            <a:r>
              <a:rPr lang="en-GB" sz="4000" dirty="0" err="1"/>
              <a:t>Draaiboek</a:t>
            </a:r>
            <a:r>
              <a:rPr lang="en-GB" sz="4000" dirty="0"/>
              <a:t> TEAM, </a:t>
            </a:r>
            <a:r>
              <a:rPr lang="en-GB" sz="4000" dirty="0" smtClean="0"/>
              <a:t>JOINT </a:t>
            </a:r>
            <a:r>
              <a:rPr lang="en-GB" sz="4000" dirty="0" err="1" smtClean="0"/>
              <a:t>en</a:t>
            </a:r>
            <a:r>
              <a:rPr lang="en-GB" sz="4000" dirty="0" smtClean="0"/>
              <a:t> </a:t>
            </a:r>
            <a:r>
              <a:rPr lang="en-GB" sz="4000" dirty="0" err="1" smtClean="0"/>
              <a:t>Zuidinitiatieven</a:t>
            </a:r>
            <a:r>
              <a:rPr lang="en-GB" sz="4000" dirty="0" smtClean="0"/>
              <a:t> </a:t>
            </a:r>
            <a:r>
              <a:rPr lang="en-GB" sz="4000" dirty="0"/>
              <a:t>VLIR-UOS</a:t>
            </a:r>
          </a:p>
        </p:txBody>
      </p:sp>
      <p:sp>
        <p:nvSpPr>
          <p:cNvPr id="3" name="Content Placeholder 2"/>
          <p:cNvSpPr>
            <a:spLocks noGrp="1"/>
          </p:cNvSpPr>
          <p:nvPr>
            <p:ph idx="1"/>
          </p:nvPr>
        </p:nvSpPr>
        <p:spPr/>
        <p:txBody>
          <a:bodyPr>
            <a:normAutofit/>
          </a:bodyPr>
          <a:lstStyle/>
          <a:p>
            <a:endParaRPr lang="en-GB" sz="2400" dirty="0" smtClean="0">
              <a:solidFill>
                <a:schemeClr val="tx2"/>
              </a:solidFill>
              <a:latin typeface="+mj-lt"/>
              <a:hlinkClick r:id="rId3"/>
            </a:endParaRPr>
          </a:p>
          <a:p>
            <a:r>
              <a:rPr lang="en-GB" sz="2400" dirty="0" smtClean="0">
                <a:latin typeface="+mj-lt"/>
                <a:cs typeface="Arial" panose="020B0604020202020204" pitchFamily="34" charset="0"/>
              </a:rPr>
              <a:t>Via </a:t>
            </a:r>
            <a:r>
              <a:rPr lang="en-GB" sz="2400" dirty="0" err="1" smtClean="0">
                <a:latin typeface="+mj-lt"/>
                <a:cs typeface="Arial" panose="020B0604020202020204" pitchFamily="34" charset="0"/>
              </a:rPr>
              <a:t>volgende</a:t>
            </a:r>
            <a:r>
              <a:rPr lang="en-GB" sz="2400" dirty="0" smtClean="0">
                <a:latin typeface="+mj-lt"/>
                <a:cs typeface="Arial" panose="020B0604020202020204" pitchFamily="34" charset="0"/>
              </a:rPr>
              <a:t> link </a:t>
            </a:r>
            <a:r>
              <a:rPr lang="en-GB" sz="2400" dirty="0" err="1" smtClean="0">
                <a:latin typeface="+mj-lt"/>
                <a:cs typeface="Arial" panose="020B0604020202020204" pitchFamily="34" charset="0"/>
              </a:rPr>
              <a:t>vinden</a:t>
            </a:r>
            <a:r>
              <a:rPr lang="en-GB" sz="2400" dirty="0" smtClean="0">
                <a:latin typeface="+mj-lt"/>
                <a:cs typeface="Arial" panose="020B0604020202020204" pitchFamily="34" charset="0"/>
              </a:rPr>
              <a:t> </a:t>
            </a:r>
            <a:r>
              <a:rPr lang="en-GB" sz="2400" dirty="0" err="1" smtClean="0">
                <a:latin typeface="+mj-lt"/>
                <a:cs typeface="Arial" panose="020B0604020202020204" pitchFamily="34" charset="0"/>
              </a:rPr>
              <a:t>jullie</a:t>
            </a:r>
            <a:r>
              <a:rPr lang="en-GB" sz="2400" dirty="0" smtClean="0">
                <a:latin typeface="+mj-lt"/>
                <a:cs typeface="Arial" panose="020B0604020202020204" pitchFamily="34" charset="0"/>
              </a:rPr>
              <a:t> het </a:t>
            </a:r>
            <a:r>
              <a:rPr lang="en-GB" sz="2400" dirty="0" err="1" smtClean="0">
                <a:latin typeface="+mj-lt"/>
                <a:cs typeface="Arial" panose="020B0604020202020204" pitchFamily="34" charset="0"/>
              </a:rPr>
              <a:t>draaiboek</a:t>
            </a:r>
            <a:r>
              <a:rPr lang="en-GB" sz="2400" dirty="0" smtClean="0">
                <a:latin typeface="+mj-lt"/>
                <a:cs typeface="Arial" panose="020B0604020202020204" pitchFamily="34" charset="0"/>
              </a:rPr>
              <a:t> </a:t>
            </a:r>
            <a:r>
              <a:rPr lang="en-GB" sz="2400" dirty="0" err="1" smtClean="0">
                <a:latin typeface="+mj-lt"/>
                <a:cs typeface="Arial" panose="020B0604020202020204" pitchFamily="34" charset="0"/>
              </a:rPr>
              <a:t>en</a:t>
            </a:r>
            <a:r>
              <a:rPr lang="en-GB" sz="2400" dirty="0" smtClean="0">
                <a:latin typeface="+mj-lt"/>
                <a:cs typeface="Arial" panose="020B0604020202020204" pitchFamily="34" charset="0"/>
              </a:rPr>
              <a:t> </a:t>
            </a:r>
            <a:r>
              <a:rPr lang="en-GB" sz="2400" dirty="0" err="1" smtClean="0">
                <a:latin typeface="+mj-lt"/>
                <a:cs typeface="Arial" panose="020B0604020202020204" pitchFamily="34" charset="0"/>
              </a:rPr>
              <a:t>presentatie</a:t>
            </a:r>
            <a:r>
              <a:rPr lang="en-GB" sz="2400" dirty="0" smtClean="0">
                <a:latin typeface="+mj-lt"/>
                <a:cs typeface="Arial" panose="020B0604020202020204" pitchFamily="34" charset="0"/>
              </a:rPr>
              <a:t> van </a:t>
            </a:r>
            <a:r>
              <a:rPr lang="en-GB" sz="2400" dirty="0" err="1" smtClean="0">
                <a:latin typeface="+mj-lt"/>
                <a:cs typeface="Arial" panose="020B0604020202020204" pitchFamily="34" charset="0"/>
              </a:rPr>
              <a:t>vandaag</a:t>
            </a:r>
            <a:r>
              <a:rPr lang="en-GB" sz="2400" dirty="0" smtClean="0">
                <a:latin typeface="+mj-lt"/>
                <a:cs typeface="Arial" panose="020B0604020202020204" pitchFamily="34" charset="0"/>
              </a:rPr>
              <a:t> </a:t>
            </a:r>
            <a:r>
              <a:rPr lang="en-GB" sz="2400" dirty="0" err="1" smtClean="0">
                <a:latin typeface="+mj-lt"/>
                <a:cs typeface="Arial" panose="020B0604020202020204" pitchFamily="34" charset="0"/>
              </a:rPr>
              <a:t>terug</a:t>
            </a:r>
            <a:r>
              <a:rPr lang="en-GB" sz="2400" dirty="0" smtClean="0">
                <a:latin typeface="+mj-lt"/>
                <a:cs typeface="Arial" panose="020B0604020202020204" pitchFamily="34" charset="0"/>
              </a:rPr>
              <a:t>:</a:t>
            </a:r>
            <a:endParaRPr lang="en-GB" sz="2400" dirty="0">
              <a:latin typeface="+mj-lt"/>
              <a:cs typeface="Arial" panose="020B0604020202020204" pitchFamily="34" charset="0"/>
              <a:hlinkClick r:id="rId3"/>
            </a:endParaRPr>
          </a:p>
          <a:p>
            <a:pPr marL="86400" indent="0">
              <a:buNone/>
            </a:pPr>
            <a:r>
              <a:rPr lang="en-GB" sz="2400" dirty="0" smtClean="0">
                <a:hlinkClick r:id="rId3"/>
              </a:rPr>
              <a:t>Https</a:t>
            </a:r>
            <a:r>
              <a:rPr lang="en-GB" sz="2400" dirty="0">
                <a:hlinkClick r:id="rId3"/>
              </a:rPr>
              <a:t>://</a:t>
            </a:r>
            <a:r>
              <a:rPr lang="en-GB" sz="2400" dirty="0" smtClean="0">
                <a:hlinkClick r:id="rId3"/>
              </a:rPr>
              <a:t>www.ugent.be/nl/onderzoek/financiering/ontwikkelingssamenwerking/draaiboek/draaiboekvliruos.htm</a:t>
            </a:r>
            <a:r>
              <a:rPr lang="en-GB" sz="2400" dirty="0" smtClean="0"/>
              <a:t> </a:t>
            </a:r>
          </a:p>
          <a:p>
            <a:r>
              <a:rPr lang="en-GB" sz="2400" dirty="0" smtClean="0"/>
              <a:t>Het </a:t>
            </a:r>
            <a:r>
              <a:rPr lang="en-GB" sz="2400" dirty="0" err="1" smtClean="0"/>
              <a:t>bevat</a:t>
            </a:r>
            <a:r>
              <a:rPr lang="en-GB" sz="2400" dirty="0" smtClean="0"/>
              <a:t> </a:t>
            </a:r>
            <a:r>
              <a:rPr lang="en-GB" sz="2400" dirty="0" err="1" smtClean="0"/>
              <a:t>veel</a:t>
            </a:r>
            <a:r>
              <a:rPr lang="en-GB" sz="2400" dirty="0" smtClean="0"/>
              <a:t> </a:t>
            </a:r>
            <a:r>
              <a:rPr lang="en-GB" sz="2400" dirty="0" err="1" smtClean="0"/>
              <a:t>nuttige</a:t>
            </a:r>
            <a:r>
              <a:rPr lang="en-GB" sz="2400" dirty="0" smtClean="0"/>
              <a:t> info, </a:t>
            </a:r>
            <a:r>
              <a:rPr lang="en-GB" sz="2400" dirty="0" err="1" smtClean="0"/>
              <a:t>linken</a:t>
            </a:r>
            <a:r>
              <a:rPr lang="en-GB" sz="2400" dirty="0" smtClean="0"/>
              <a:t> </a:t>
            </a:r>
            <a:r>
              <a:rPr lang="en-GB" sz="2400" dirty="0" err="1" smtClean="0"/>
              <a:t>en</a:t>
            </a:r>
            <a:r>
              <a:rPr lang="en-GB" sz="2400" dirty="0" smtClean="0"/>
              <a:t> </a:t>
            </a:r>
            <a:r>
              <a:rPr lang="en-GB" sz="2400" dirty="0" err="1" smtClean="0"/>
              <a:t>documenten</a:t>
            </a:r>
            <a:endParaRPr lang="en-GB" sz="2400" dirty="0" smtClean="0"/>
          </a:p>
          <a:p>
            <a:r>
              <a:rPr lang="en-GB" sz="2400" dirty="0" smtClean="0"/>
              <a:t>Feedback om de site </a:t>
            </a:r>
            <a:r>
              <a:rPr lang="en-GB" sz="2400" dirty="0" err="1" smtClean="0"/>
              <a:t>beter</a:t>
            </a:r>
            <a:r>
              <a:rPr lang="en-GB" sz="2400" dirty="0" smtClean="0"/>
              <a:t> </a:t>
            </a:r>
            <a:r>
              <a:rPr lang="en-GB" sz="2400" dirty="0" err="1" smtClean="0"/>
              <a:t>en</a:t>
            </a:r>
            <a:r>
              <a:rPr lang="en-GB" sz="2400" dirty="0" smtClean="0"/>
              <a:t> </a:t>
            </a:r>
            <a:r>
              <a:rPr lang="en-GB" sz="2400" dirty="0" err="1" smtClean="0"/>
              <a:t>vollediger</a:t>
            </a:r>
            <a:r>
              <a:rPr lang="en-GB" sz="2400" dirty="0" smtClean="0"/>
              <a:t> </a:t>
            </a:r>
            <a:r>
              <a:rPr lang="en-GB" sz="2400" dirty="0" err="1" smtClean="0"/>
              <a:t>te</a:t>
            </a:r>
            <a:r>
              <a:rPr lang="en-GB" sz="2400" dirty="0" smtClean="0"/>
              <a:t> </a:t>
            </a:r>
            <a:r>
              <a:rPr lang="en-GB" sz="2400" dirty="0" err="1" smtClean="0"/>
              <a:t>maken</a:t>
            </a:r>
            <a:r>
              <a:rPr lang="en-GB" sz="2400" dirty="0" smtClean="0"/>
              <a:t> is </a:t>
            </a:r>
            <a:r>
              <a:rPr lang="en-GB" sz="2400" dirty="0" err="1" smtClean="0"/>
              <a:t>altijd</a:t>
            </a:r>
            <a:r>
              <a:rPr lang="en-GB" sz="2400" dirty="0" smtClean="0"/>
              <a:t> </a:t>
            </a:r>
            <a:r>
              <a:rPr lang="en-GB" sz="2400" dirty="0" err="1" smtClean="0"/>
              <a:t>welkom</a:t>
            </a:r>
            <a:r>
              <a:rPr lang="en-GB" sz="2400" dirty="0" smtClean="0"/>
              <a:t>!</a:t>
            </a:r>
          </a:p>
          <a:p>
            <a:endParaRPr lang="en-GB" sz="2400" dirty="0"/>
          </a:p>
          <a:p>
            <a:endParaRPr lang="en-GB" sz="2400" dirty="0"/>
          </a:p>
          <a:p>
            <a:r>
              <a:rPr lang="en-GB" sz="2400" dirty="0" smtClean="0"/>
              <a:t>Volgende link </a:t>
            </a:r>
            <a:r>
              <a:rPr lang="en-GB" sz="2400" dirty="0" err="1" smtClean="0"/>
              <a:t>brengt</a:t>
            </a:r>
            <a:r>
              <a:rPr lang="en-GB" sz="2400" dirty="0" smtClean="0"/>
              <a:t> </a:t>
            </a:r>
            <a:r>
              <a:rPr lang="en-GB" sz="2400" dirty="0" err="1" smtClean="0"/>
              <a:t>jullie</a:t>
            </a:r>
            <a:r>
              <a:rPr lang="en-GB" sz="2400" dirty="0" smtClean="0"/>
              <a:t> </a:t>
            </a:r>
            <a:r>
              <a:rPr lang="en-GB" sz="2400" dirty="0" err="1" smtClean="0"/>
              <a:t>naar</a:t>
            </a:r>
            <a:r>
              <a:rPr lang="en-GB" sz="2400" dirty="0" smtClean="0"/>
              <a:t> de VLIR-UOS website:</a:t>
            </a:r>
            <a:endParaRPr lang="en-GB" sz="2400" dirty="0" smtClean="0">
              <a:hlinkClick r:id="rId4"/>
            </a:endParaRPr>
          </a:p>
          <a:p>
            <a:pPr marL="86400" indent="0">
              <a:buNone/>
            </a:pPr>
            <a:r>
              <a:rPr lang="en-GB" sz="2400" dirty="0" smtClean="0">
                <a:hlinkClick r:id="rId4"/>
              </a:rPr>
              <a:t>https</a:t>
            </a:r>
            <a:r>
              <a:rPr lang="en-GB" sz="2400" dirty="0">
                <a:hlinkClick r:id="rId4"/>
              </a:rPr>
              <a:t>://</a:t>
            </a:r>
            <a:r>
              <a:rPr lang="en-GB" sz="2400" dirty="0" smtClean="0">
                <a:hlinkClick r:id="rId4"/>
              </a:rPr>
              <a:t>www.vliruos.be/en/home/1</a:t>
            </a:r>
            <a:endParaRPr lang="en-GB" sz="2400" dirty="0" smtClean="0"/>
          </a:p>
          <a:p>
            <a:pPr marL="86400" indent="0">
              <a:buNone/>
            </a:pPr>
            <a:endParaRPr lang="en-GB" sz="2400" dirty="0"/>
          </a:p>
          <a:p>
            <a:pPr marL="86400" indent="0">
              <a:buNone/>
            </a:pPr>
            <a:endParaRPr lang="en-GB" sz="2400" dirty="0" smtClean="0"/>
          </a:p>
          <a:p>
            <a:r>
              <a:rPr lang="en-GB" sz="2400" dirty="0" err="1" smtClean="0"/>
              <a:t>En</a:t>
            </a:r>
            <a:r>
              <a:rPr lang="en-GB" sz="2400" dirty="0" smtClean="0"/>
              <a:t> via </a:t>
            </a:r>
            <a:r>
              <a:rPr lang="en-GB" sz="2400" dirty="0" err="1" smtClean="0"/>
              <a:t>deze</a:t>
            </a:r>
            <a:r>
              <a:rPr lang="en-GB" sz="2400" dirty="0" smtClean="0"/>
              <a:t> link </a:t>
            </a:r>
            <a:r>
              <a:rPr lang="en-GB" sz="2400" dirty="0" err="1" smtClean="0"/>
              <a:t>vinden</a:t>
            </a:r>
            <a:r>
              <a:rPr lang="en-GB" sz="2400" dirty="0" smtClean="0"/>
              <a:t> </a:t>
            </a:r>
            <a:r>
              <a:rPr lang="en-GB" sz="2400" dirty="0" err="1" smtClean="0"/>
              <a:t>jullie</a:t>
            </a:r>
            <a:r>
              <a:rPr lang="en-GB" sz="2400" dirty="0" smtClean="0"/>
              <a:t> </a:t>
            </a:r>
            <a:r>
              <a:rPr lang="en-GB" sz="2400" dirty="0" err="1" smtClean="0"/>
              <a:t>alle</a:t>
            </a:r>
            <a:r>
              <a:rPr lang="en-GB" sz="2400" dirty="0" smtClean="0"/>
              <a:t> </a:t>
            </a:r>
            <a:r>
              <a:rPr lang="en-GB" sz="2400" dirty="0" err="1" smtClean="0"/>
              <a:t>reglementen</a:t>
            </a:r>
            <a:r>
              <a:rPr lang="en-GB" sz="2400" dirty="0" smtClean="0"/>
              <a:t> </a:t>
            </a:r>
            <a:r>
              <a:rPr lang="en-GB" sz="2400" dirty="0" err="1" smtClean="0"/>
              <a:t>en</a:t>
            </a:r>
            <a:r>
              <a:rPr lang="en-GB" sz="2400" dirty="0" smtClean="0"/>
              <a:t> </a:t>
            </a:r>
            <a:r>
              <a:rPr lang="en-GB" sz="2400" dirty="0" err="1" smtClean="0"/>
              <a:t>standaardformulieren</a:t>
            </a:r>
            <a:r>
              <a:rPr lang="en-GB" sz="2400" dirty="0" smtClean="0"/>
              <a:t> van VLIR-UOS </a:t>
            </a:r>
            <a:r>
              <a:rPr lang="en-GB" sz="2400" dirty="0" err="1" smtClean="0"/>
              <a:t>terug</a:t>
            </a:r>
            <a:r>
              <a:rPr lang="en-GB" sz="2400" dirty="0" smtClean="0"/>
              <a:t>:</a:t>
            </a:r>
          </a:p>
          <a:p>
            <a:pPr marL="86400" indent="0">
              <a:buNone/>
            </a:pPr>
            <a:r>
              <a:rPr lang="en-GB" sz="2400" dirty="0">
                <a:hlinkClick r:id="rId5"/>
              </a:rPr>
              <a:t>https://</a:t>
            </a:r>
            <a:r>
              <a:rPr lang="en-GB" sz="2400" dirty="0" smtClean="0">
                <a:hlinkClick r:id="rId5"/>
              </a:rPr>
              <a:t>www.vliruos.be/en/documents/129</a:t>
            </a:r>
            <a:r>
              <a:rPr lang="en-GB" sz="2400" dirty="0" smtClean="0"/>
              <a:t> </a:t>
            </a:r>
          </a:p>
          <a:p>
            <a:endParaRPr lang="en-GB" sz="2400" dirty="0"/>
          </a:p>
        </p:txBody>
      </p:sp>
      <p:sp>
        <p:nvSpPr>
          <p:cNvPr id="8" name="Slide Number Placeholder 7"/>
          <p:cNvSpPr>
            <a:spLocks noGrp="1"/>
          </p:cNvSpPr>
          <p:nvPr>
            <p:ph type="sldNum" sz="quarter" idx="12"/>
          </p:nvPr>
        </p:nvSpPr>
        <p:spPr/>
        <p:txBody>
          <a:bodyPr/>
          <a:lstStyle/>
          <a:p>
            <a:fld id="{7AE184E0-0BD4-4705-A12B-9B71DDE63301}" type="slidenum">
              <a:rPr lang="en-GB" smtClean="0"/>
              <a:t>4</a:t>
            </a:fld>
            <a:endParaRPr lang="en-GB"/>
          </a:p>
        </p:txBody>
      </p:sp>
    </p:spTree>
    <p:extLst>
      <p:ext uri="{BB962C8B-B14F-4D97-AF65-F5344CB8AC3E}">
        <p14:creationId xmlns:p14="http://schemas.microsoft.com/office/powerpoint/2010/main" val="3084856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sz="quarter" idx="12"/>
          </p:nvPr>
        </p:nvPicPr>
        <p:blipFill>
          <a:blip r:embed="rId2"/>
          <a:srcRect t="5488" b="5488"/>
          <a:stretch>
            <a:fillRect/>
          </a:stretch>
        </p:blipFill>
        <p:spPr>
          <a:xfrm>
            <a:off x="527538" y="281354"/>
            <a:ext cx="16424275" cy="7744153"/>
          </a:xfrm>
          <a:prstGeom prst="rect">
            <a:avLst/>
          </a:prstGeom>
        </p:spPr>
      </p:pic>
    </p:spTree>
    <p:extLst>
      <p:ext uri="{BB962C8B-B14F-4D97-AF65-F5344CB8AC3E}">
        <p14:creationId xmlns:p14="http://schemas.microsoft.com/office/powerpoint/2010/main" val="2935781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sz="quarter" idx="12"/>
          </p:nvPr>
        </p:nvSpPr>
        <p:spPr/>
      </p:sp>
      <p:pic>
        <p:nvPicPr>
          <p:cNvPr id="3" name="Afbeelding 2"/>
          <p:cNvPicPr>
            <a:picLocks noChangeAspect="1"/>
          </p:cNvPicPr>
          <p:nvPr/>
        </p:nvPicPr>
        <p:blipFill>
          <a:blip r:embed="rId2"/>
          <a:stretch>
            <a:fillRect/>
          </a:stretch>
        </p:blipFill>
        <p:spPr>
          <a:xfrm>
            <a:off x="-474663" y="-76200"/>
            <a:ext cx="18288000" cy="9906000"/>
          </a:xfrm>
          <a:prstGeom prst="rect">
            <a:avLst/>
          </a:prstGeom>
        </p:spPr>
      </p:pic>
      <p:sp>
        <p:nvSpPr>
          <p:cNvPr id="4" name="Pijl-rechts 3"/>
          <p:cNvSpPr/>
          <p:nvPr/>
        </p:nvSpPr>
        <p:spPr>
          <a:xfrm>
            <a:off x="7197969" y="1289538"/>
            <a:ext cx="1875693" cy="679939"/>
          </a:xfrm>
          <a:prstGeom prst="rightArrow">
            <a:avLst/>
          </a:prstGeom>
          <a:solidFill>
            <a:schemeClr val="tx2"/>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smtClean="0">
              <a:solidFill>
                <a:schemeClr val="tx1"/>
              </a:solidFill>
            </a:endParaRPr>
          </a:p>
        </p:txBody>
      </p:sp>
    </p:spTree>
    <p:extLst>
      <p:ext uri="{BB962C8B-B14F-4D97-AF65-F5344CB8AC3E}">
        <p14:creationId xmlns:p14="http://schemas.microsoft.com/office/powerpoint/2010/main" val="1017580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2"/>
          </p:nvPr>
        </p:nvPicPr>
        <p:blipFill>
          <a:blip r:embed="rId2"/>
          <a:srcRect l="1859" r="1859"/>
          <a:stretch>
            <a:fillRect/>
          </a:stretch>
        </p:blipFill>
        <p:spPr>
          <a:prstGeom prst="rect">
            <a:avLst/>
          </a:prstGeom>
        </p:spPr>
      </p:pic>
      <p:pic>
        <p:nvPicPr>
          <p:cNvPr id="2" name="Afbeelding 1"/>
          <p:cNvPicPr>
            <a:picLocks noChangeAspect="1"/>
          </p:cNvPicPr>
          <p:nvPr/>
        </p:nvPicPr>
        <p:blipFill>
          <a:blip r:embed="rId3"/>
          <a:stretch>
            <a:fillRect/>
          </a:stretch>
        </p:blipFill>
        <p:spPr>
          <a:xfrm>
            <a:off x="8040429" y="5788354"/>
            <a:ext cx="1914310" cy="755970"/>
          </a:xfrm>
          <a:prstGeom prst="rect">
            <a:avLst/>
          </a:prstGeom>
        </p:spPr>
      </p:pic>
    </p:spTree>
    <p:extLst>
      <p:ext uri="{BB962C8B-B14F-4D97-AF65-F5344CB8AC3E}">
        <p14:creationId xmlns:p14="http://schemas.microsoft.com/office/powerpoint/2010/main" val="332065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Contracten</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sz="2800" dirty="0" smtClean="0"/>
              <a:t>Jullie </a:t>
            </a:r>
            <a:r>
              <a:rPr lang="nl-BE" sz="2800" dirty="0"/>
              <a:t>project wordt geprefinancierd door </a:t>
            </a:r>
            <a:r>
              <a:rPr lang="nl-BE" sz="2800" dirty="0" smtClean="0"/>
              <a:t>UGent. </a:t>
            </a:r>
          </a:p>
          <a:p>
            <a:endParaRPr lang="nl-BE" sz="2800" dirty="0" smtClean="0"/>
          </a:p>
          <a:p>
            <a:r>
              <a:rPr lang="nl-BE" sz="2800" dirty="0" smtClean="0"/>
              <a:t>Administratief </a:t>
            </a:r>
            <a:r>
              <a:rPr lang="nl-BE" sz="2800" dirty="0"/>
              <a:t>gezien start </a:t>
            </a:r>
            <a:r>
              <a:rPr lang="nl-BE" sz="2800" dirty="0" smtClean="0"/>
              <a:t>jullie </a:t>
            </a:r>
            <a:r>
              <a:rPr lang="nl-BE" sz="2800" dirty="0"/>
              <a:t>project op </a:t>
            </a:r>
            <a:r>
              <a:rPr lang="nl-BE" sz="2800" dirty="0" smtClean="0"/>
              <a:t>01/01/2020. </a:t>
            </a:r>
            <a:r>
              <a:rPr lang="nl-BE" sz="2800" dirty="0"/>
              <a:t>D</a:t>
            </a:r>
            <a:r>
              <a:rPr lang="nl-BE" sz="2800" dirty="0" smtClean="0"/>
              <a:t>e contracten worden door VLIR-UOS pas </a:t>
            </a:r>
            <a:r>
              <a:rPr lang="nl-BE" sz="2800" dirty="0" smtClean="0"/>
              <a:t>16/12/19 </a:t>
            </a:r>
            <a:r>
              <a:rPr lang="nl-BE" sz="2800" dirty="0" smtClean="0"/>
              <a:t>naar UGent verstuurd. Barbara (</a:t>
            </a:r>
            <a:r>
              <a:rPr lang="nl-BE" sz="2800" dirty="0" smtClean="0">
                <a:hlinkClick r:id="rId2"/>
              </a:rPr>
              <a:t>Barbara.Lobert@UGent.be</a:t>
            </a:r>
            <a:r>
              <a:rPr lang="nl-BE" sz="2800" dirty="0" smtClean="0"/>
              <a:t> ) laat de contracten zo snel mogelijk door de rector ondertekenen en stuurt ze dan naar de promotor via de binnenpost. Van zodra Barbara de contracten, ondertekend door VLIR-UOS, de rector en de promotor ontvangt, kan het budget in SAP geopend worden. Uitgaven kunnen tijdelijk eventueel op een kas geboekt worden.</a:t>
            </a:r>
          </a:p>
          <a:p>
            <a:endParaRPr lang="nl-BE" sz="2800" dirty="0"/>
          </a:p>
          <a:p>
            <a:r>
              <a:rPr lang="nl-BE" sz="2800" dirty="0"/>
              <a:t>Voorschotten naar de zuid partner kunnen </a:t>
            </a:r>
            <a:r>
              <a:rPr lang="nl-BE" sz="2800" dirty="0" smtClean="0"/>
              <a:t>enkel </a:t>
            </a:r>
            <a:r>
              <a:rPr lang="nl-BE" sz="2800" dirty="0"/>
              <a:t>doorgestuurd worden nadat er effectief geld van VLIR-UOS </a:t>
            </a:r>
            <a:r>
              <a:rPr lang="nl-BE" sz="2800" dirty="0" smtClean="0"/>
              <a:t>op de UGent rekening is gekomen, </a:t>
            </a:r>
            <a:r>
              <a:rPr lang="nl-BE" sz="2800" dirty="0"/>
              <a:t>dit wil zeggen als het contract </a:t>
            </a:r>
            <a:r>
              <a:rPr lang="nl-BE" sz="2800" dirty="0" smtClean="0"/>
              <a:t>ook door de </a:t>
            </a:r>
            <a:r>
              <a:rPr lang="nl-BE" sz="2800" dirty="0"/>
              <a:t>z</a:t>
            </a:r>
            <a:r>
              <a:rPr lang="nl-BE" sz="2800" dirty="0" smtClean="0"/>
              <a:t>uid partner ondertekend is. Een </a:t>
            </a:r>
            <a:r>
              <a:rPr lang="nl-BE" sz="2800" dirty="0"/>
              <a:t>scan is voldoende om de eerste schijf </a:t>
            </a:r>
            <a:r>
              <a:rPr lang="nl-BE" sz="2800" dirty="0" smtClean="0"/>
              <a:t>te ontvangen. VLIR-UOS wil uiteindelijk wel een origineel ondertekend exemplaar ontvangen!</a:t>
            </a:r>
          </a:p>
          <a:p>
            <a:endParaRPr lang="nl-BE" sz="2800" dirty="0"/>
          </a:p>
          <a:p>
            <a:r>
              <a:rPr lang="nl-BE" sz="2800" dirty="0"/>
              <a:t>De inkomsten/vorderingen van/aan </a:t>
            </a:r>
            <a:r>
              <a:rPr lang="nl-BE" sz="2800" dirty="0" smtClean="0"/>
              <a:t>VLIR-UOS en de eindafrekening </a:t>
            </a:r>
            <a:r>
              <a:rPr lang="nl-BE" sz="2800" dirty="0"/>
              <a:t>gebeuren centraal door de </a:t>
            </a:r>
            <a:r>
              <a:rPr lang="nl-BE" sz="2800" dirty="0" smtClean="0"/>
              <a:t>Anne-Lore. </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8</a:t>
            </a:fld>
            <a:endParaRPr lang="en-GB" noProof="0" dirty="0"/>
          </a:p>
        </p:txBody>
      </p:sp>
    </p:spTree>
    <p:extLst>
      <p:ext uri="{BB962C8B-B14F-4D97-AF65-F5344CB8AC3E}">
        <p14:creationId xmlns:p14="http://schemas.microsoft.com/office/powerpoint/2010/main" val="232191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Voorbereiding start van het project</a:t>
            </a:r>
            <a:endParaRPr lang="nl-BE" dirty="0"/>
          </a:p>
        </p:txBody>
      </p:sp>
      <p:sp>
        <p:nvSpPr>
          <p:cNvPr id="3" name="Tijdelijke aanduiding voor inhoud 2"/>
          <p:cNvSpPr>
            <a:spLocks noGrp="1"/>
          </p:cNvSpPr>
          <p:nvPr>
            <p:ph idx="1"/>
          </p:nvPr>
        </p:nvSpPr>
        <p:spPr/>
        <p:txBody>
          <a:bodyPr>
            <a:normAutofit fontScale="92500" lnSpcReduction="20000"/>
          </a:bodyPr>
          <a:lstStyle/>
          <a:p>
            <a:pPr marL="86400" indent="0">
              <a:buNone/>
            </a:pPr>
            <a:r>
              <a:rPr lang="nl-BE" sz="2800" dirty="0"/>
              <a:t>	</a:t>
            </a:r>
            <a:r>
              <a:rPr lang="nl-BE" sz="2800" u="sng" dirty="0" smtClean="0"/>
              <a:t>Schiet </a:t>
            </a:r>
            <a:r>
              <a:rPr lang="nl-BE" sz="2800" u="sng" dirty="0"/>
              <a:t>nu ook al in actie </a:t>
            </a:r>
            <a:r>
              <a:rPr lang="nl-BE" sz="2800" u="sng" dirty="0" smtClean="0"/>
              <a:t>tegenover </a:t>
            </a:r>
            <a:r>
              <a:rPr lang="nl-BE" sz="2800" u="sng" dirty="0"/>
              <a:t>je </a:t>
            </a:r>
            <a:r>
              <a:rPr lang="nl-BE" sz="2800" u="sng" dirty="0" smtClean="0"/>
              <a:t>partner</a:t>
            </a:r>
            <a:r>
              <a:rPr lang="nl-BE" sz="2800" dirty="0" smtClean="0"/>
              <a:t>:</a:t>
            </a:r>
          </a:p>
          <a:p>
            <a:pPr marL="600750" indent="-514350">
              <a:buFont typeface="+mj-lt"/>
              <a:buAutoNum type="arabicPeriod"/>
            </a:pPr>
            <a:r>
              <a:rPr lang="nl-BE" sz="2800" dirty="0" smtClean="0"/>
              <a:t> Laat de partner </a:t>
            </a:r>
            <a:r>
              <a:rPr lang="nl-BE" sz="2800" dirty="0"/>
              <a:t>al een </a:t>
            </a:r>
            <a:r>
              <a:rPr lang="nl-BE" sz="2800" dirty="0" smtClean="0"/>
              <a:t>bankrekening </a:t>
            </a:r>
            <a:r>
              <a:rPr lang="nl-BE" sz="2800" dirty="0"/>
              <a:t>openen en je de info </a:t>
            </a:r>
            <a:r>
              <a:rPr lang="nl-BE" sz="2800" dirty="0" smtClean="0"/>
              <a:t>doorsturen</a:t>
            </a:r>
          </a:p>
          <a:p>
            <a:pPr marL="600750" indent="-514350">
              <a:buFont typeface="+mj-lt"/>
              <a:buAutoNum type="arabicPeriod"/>
            </a:pPr>
            <a:r>
              <a:rPr lang="nl-BE" sz="2800" dirty="0" smtClean="0"/>
              <a:t> Maak een leverancier aan in SAP </a:t>
            </a:r>
          </a:p>
          <a:p>
            <a:pPr marL="600750" indent="-514350">
              <a:buFont typeface="+mj-lt"/>
              <a:buAutoNum type="arabicPeriod"/>
            </a:pPr>
            <a:r>
              <a:rPr lang="nl-BE" sz="2800" dirty="0"/>
              <a:t> </a:t>
            </a:r>
            <a:r>
              <a:rPr lang="nl-BE" sz="2800" dirty="0" smtClean="0"/>
              <a:t>Bekijk als promotor </a:t>
            </a:r>
            <a:r>
              <a:rPr lang="nl-BE" sz="2800" dirty="0"/>
              <a:t>samen met </a:t>
            </a:r>
            <a:r>
              <a:rPr lang="nl-BE" sz="2800" dirty="0" smtClean="0"/>
              <a:t>de zuid partner </a:t>
            </a:r>
            <a:r>
              <a:rPr lang="nl-BE" sz="2800" dirty="0"/>
              <a:t>hoeveel </a:t>
            </a:r>
            <a:r>
              <a:rPr lang="nl-BE" sz="2800" dirty="0" smtClean="0"/>
              <a:t>het eerste </a:t>
            </a:r>
            <a:r>
              <a:rPr lang="nl-BE" sz="2800" dirty="0"/>
              <a:t>voorschot </a:t>
            </a:r>
            <a:r>
              <a:rPr lang="nl-BE" sz="2800" dirty="0" smtClean="0"/>
              <a:t>zal bedragen en spreek </a:t>
            </a:r>
            <a:r>
              <a:rPr lang="nl-BE" sz="2800" dirty="0"/>
              <a:t>duidelijk af waarvoor dit voorschot dient in kader </a:t>
            </a:r>
            <a:r>
              <a:rPr lang="nl-BE" sz="2800" dirty="0" smtClean="0"/>
              <a:t>van het projectplan.</a:t>
            </a:r>
            <a:r>
              <a:rPr lang="nl-BE" sz="2800" dirty="0"/>
              <a:t> </a:t>
            </a:r>
            <a:r>
              <a:rPr lang="nl-BE" sz="2800" dirty="0" smtClean="0"/>
              <a:t>(hou er rekening mee dat om </a:t>
            </a:r>
            <a:r>
              <a:rPr lang="nl-BE" sz="2800" dirty="0"/>
              <a:t>een tweede </a:t>
            </a:r>
            <a:r>
              <a:rPr lang="nl-BE" sz="2800" dirty="0" smtClean="0"/>
              <a:t>voorschot naar de partner te kunnen sturen, 60% van het eerste voorschot al verantwoord moet zijn)</a:t>
            </a:r>
          </a:p>
          <a:p>
            <a:pPr marL="600750" indent="-514350">
              <a:buFont typeface="+mj-lt"/>
              <a:buAutoNum type="arabicPeriod"/>
            </a:pPr>
            <a:r>
              <a:rPr lang="nl-NL" altLang="en-US" sz="2800" dirty="0" smtClean="0">
                <a:latin typeface="Arial" charset="0"/>
                <a:cs typeface="Arial" charset="0"/>
              </a:rPr>
              <a:t>Informeer de zuid partner </a:t>
            </a:r>
            <a:r>
              <a:rPr lang="nl-NL" altLang="en-US" sz="2800" dirty="0">
                <a:latin typeface="Arial" charset="0"/>
                <a:cs typeface="Arial" charset="0"/>
              </a:rPr>
              <a:t>correct </a:t>
            </a:r>
            <a:r>
              <a:rPr lang="nl-NL" altLang="en-US" sz="2800" dirty="0" smtClean="0">
                <a:latin typeface="Arial" charset="0"/>
                <a:cs typeface="Arial" charset="0"/>
              </a:rPr>
              <a:t>over </a:t>
            </a:r>
            <a:r>
              <a:rPr lang="nl-NL" altLang="en-US" sz="2800" dirty="0">
                <a:latin typeface="Arial" charset="0"/>
                <a:cs typeface="Arial" charset="0"/>
              </a:rPr>
              <a:t>VLIR-UOS </a:t>
            </a:r>
            <a:r>
              <a:rPr lang="nl-NL" altLang="en-US" sz="2800" dirty="0" smtClean="0">
                <a:latin typeface="Arial" charset="0"/>
                <a:cs typeface="Arial" charset="0"/>
              </a:rPr>
              <a:t>richtlijnen</a:t>
            </a:r>
          </a:p>
          <a:p>
            <a:pPr marL="600750" indent="-514350">
              <a:buFont typeface="+mj-lt"/>
              <a:buAutoNum type="arabicPeriod"/>
            </a:pPr>
            <a:r>
              <a:rPr lang="nl-NL" sz="2800" dirty="0" smtClean="0">
                <a:latin typeface="Arial" charset="0"/>
                <a:cs typeface="Arial" charset="0"/>
              </a:rPr>
              <a:t>Geef de algemene </a:t>
            </a:r>
            <a:r>
              <a:rPr lang="nl-NL" sz="2800" dirty="0" smtClean="0">
                <a:latin typeface="Arial" charset="0"/>
                <a:cs typeface="Arial" charset="0"/>
              </a:rPr>
              <a:t>richtlijnen </a:t>
            </a:r>
            <a:r>
              <a:rPr lang="nl-NL" sz="2800" dirty="0" smtClean="0">
                <a:latin typeface="Arial" charset="0"/>
                <a:cs typeface="Arial" charset="0"/>
              </a:rPr>
              <a:t>voor lokaal financieel beheer door</a:t>
            </a:r>
          </a:p>
          <a:p>
            <a:pPr lvl="1">
              <a:buFont typeface="Arial" panose="020B0604020202020204" pitchFamily="34" charset="0"/>
              <a:buChar char="•"/>
            </a:pPr>
            <a:r>
              <a:rPr lang="nl-BE" sz="2800" dirty="0" smtClean="0"/>
              <a:t>Voor elke uitgave is een correct verantwoordingsstuk nodig</a:t>
            </a:r>
          </a:p>
          <a:p>
            <a:pPr lvl="1">
              <a:buFont typeface="Arial" panose="020B0604020202020204" pitchFamily="34" charset="0"/>
              <a:buChar char="•"/>
            </a:pPr>
            <a:r>
              <a:rPr lang="nl-BE" sz="2800" dirty="0" smtClean="0"/>
              <a:t>Duidelijke nummering en klassering</a:t>
            </a:r>
          </a:p>
          <a:p>
            <a:pPr lvl="1">
              <a:buFont typeface="Arial" panose="020B0604020202020204" pitchFamily="34" charset="0"/>
              <a:buChar char="•"/>
            </a:pPr>
            <a:r>
              <a:rPr lang="nl-BE" sz="2800" dirty="0" smtClean="0"/>
              <a:t>Originele bewijsstukken worden bewaard door zuid partner, scans worden doorgestuurd naar noord partner, liefst al eens halverwege het werkjaar</a:t>
            </a:r>
          </a:p>
          <a:p>
            <a:pPr lvl="1">
              <a:buFont typeface="Arial" panose="020B0604020202020204" pitchFamily="34" charset="0"/>
              <a:buChar char="•"/>
            </a:pPr>
            <a:r>
              <a:rPr lang="nl-BE" sz="2800" dirty="0" smtClean="0"/>
              <a:t>Lokale bankafschriften dienen bewaard te worden</a:t>
            </a:r>
          </a:p>
          <a:p>
            <a:pPr marL="86400" indent="0">
              <a:buNone/>
            </a:pPr>
            <a:r>
              <a:rPr lang="nl-BE" sz="2800" dirty="0"/>
              <a:t>	</a:t>
            </a:r>
            <a:r>
              <a:rPr lang="nl-BE" sz="2800" u="sng" dirty="0" smtClean="0"/>
              <a:t>Opgelet: Verlengingen </a:t>
            </a:r>
            <a:r>
              <a:rPr lang="nl-BE" sz="2800" u="sng" dirty="0"/>
              <a:t>voor de SI projecten gestart in 2020 onmogelijk door het ten einde lopen </a:t>
            </a:r>
            <a:r>
              <a:rPr lang="nl-BE" sz="2800" u="sng" dirty="0" smtClean="0"/>
              <a:t>van </a:t>
            </a:r>
            <a:r>
              <a:rPr lang="nl-BE" sz="2800" dirty="0" smtClean="0"/>
              <a:t>	</a:t>
            </a:r>
            <a:r>
              <a:rPr lang="nl-BE" sz="2800" u="sng" dirty="0" smtClean="0"/>
              <a:t>het VLIR-UOS vijfjarenplan!</a:t>
            </a:r>
            <a:endParaRPr lang="nl-BE" sz="2800" u="sng" dirty="0"/>
          </a:p>
          <a:p>
            <a:pPr marL="86400" indent="0">
              <a:buNone/>
            </a:pPr>
            <a:endParaRPr lang="nl-BE" sz="2800"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9</a:t>
            </a:fld>
            <a:endParaRPr lang="en-GB" noProof="0" dirty="0"/>
          </a:p>
        </p:txBody>
      </p:sp>
    </p:spTree>
    <p:extLst>
      <p:ext uri="{BB962C8B-B14F-4D97-AF65-F5344CB8AC3E}">
        <p14:creationId xmlns:p14="http://schemas.microsoft.com/office/powerpoint/2010/main" val="2082383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EN.potx" id="{C13B4B38-29A5-474E-8BA7-DC976804664A}" vid="{DC5B41C7-CA43-4E14-AB4C-72FA02633B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PowerPoint_UGent_EN</Template>
  <TotalTime>891</TotalTime>
  <Words>1350</Words>
  <Application>Microsoft Office PowerPoint</Application>
  <PresentationFormat>Aangepast</PresentationFormat>
  <Paragraphs>181</Paragraphs>
  <Slides>35</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35</vt:i4>
      </vt:variant>
    </vt:vector>
  </HeadingPairs>
  <TitlesOfParts>
    <vt:vector size="40" baseType="lpstr">
      <vt:lpstr>Arial</vt:lpstr>
      <vt:lpstr>Bell MT</vt:lpstr>
      <vt:lpstr>Calibri</vt:lpstr>
      <vt:lpstr>Times New Roman</vt:lpstr>
      <vt:lpstr>Kantoorthema</vt:lpstr>
      <vt:lpstr>PowerPoint-presentatie</vt:lpstr>
      <vt:lpstr>VLIR-uos ZUID-INITIATIEVEN infodag  administratieve ondersteuning</vt:lpstr>
      <vt:lpstr>Streefdoel DOZA en onze cel UOS:        Uitbouwen van een coherente cel    Ontwikkelingssamenwerking binnen de afdeling    Onderzoekscoördinatie UGent.     Ondersteuning bieden aan professoren en studenten    van UGent betreffende projecten, beurzen en    samenwerking met ontwikkelingslanden. </vt:lpstr>
      <vt:lpstr>Draaiboek TEAM, JOINT en Zuidinitiatieven VLIR-UOS</vt:lpstr>
      <vt:lpstr>PowerPoint-presentatie</vt:lpstr>
      <vt:lpstr>PowerPoint-presentatie</vt:lpstr>
      <vt:lpstr>PowerPoint-presentatie</vt:lpstr>
      <vt:lpstr>Contracten</vt:lpstr>
      <vt:lpstr>Voorbereiding start van het project</vt:lpstr>
      <vt:lpstr>Budget in SAP</vt:lpstr>
      <vt:lpstr>Budgettabel Contract</vt:lpstr>
      <vt:lpstr>Budgetwijzigingen tussen kostencategorieën</vt:lpstr>
      <vt:lpstr>Grantopvolging in SAP</vt:lpstr>
      <vt:lpstr>Aankoop apparatuur</vt:lpstr>
      <vt:lpstr>Aankoop van apparatuur</vt:lpstr>
      <vt:lpstr>BTW vrijstelling</vt:lpstr>
      <vt:lpstr>Ontvangst buitenlandse bezoekers en bursalen</vt:lpstr>
      <vt:lpstr>DGD Visumprocedure</vt:lpstr>
      <vt:lpstr>Bezoekers (bv. lokale promotor) </vt:lpstr>
      <vt:lpstr>Bursalen (Short Term, Master, PhD) </vt:lpstr>
      <vt:lpstr>Uitbetaling van de beurs</vt:lpstr>
      <vt:lpstr>Uitbetaling van de beurs</vt:lpstr>
      <vt:lpstr>Bench fee/ coördinatiekosten</vt:lpstr>
      <vt:lpstr>Voorschot voor de partnerinstelling</vt:lpstr>
      <vt:lpstr>Aanvraag voorschot Zuid partner</vt:lpstr>
      <vt:lpstr>PowerPoint-presentatie</vt:lpstr>
      <vt:lpstr>Activiteitenverslag en financieel rapport (AFR)</vt:lpstr>
      <vt:lpstr>Activiteitenverslag en financieel rapport (AFR): </vt:lpstr>
      <vt:lpstr>PowerPoint-presentatie</vt:lpstr>
      <vt:lpstr>PowerPoint-presentatie</vt:lpstr>
      <vt:lpstr>PowerPoint-presentatie</vt:lpstr>
      <vt:lpstr>PowerPoint-presentatie</vt:lpstr>
      <vt:lpstr>PowerPoint-presentatie</vt:lpstr>
      <vt:lpstr>Vragen??</vt:lpstr>
      <vt:lpstr>Nancy Terryn  Research Department Research Coordination Office     E Nancy.Terryn@ugent.be T +32 9 264 98 14  www.ugent.be </vt:lpstr>
    </vt:vector>
  </TitlesOfParts>
  <Manager/>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Barbara Lobert</dc:creator>
  <cp:keywords/>
  <dc:description/>
  <cp:lastModifiedBy>Barbara Lobert</cp:lastModifiedBy>
  <cp:revision>63</cp:revision>
  <dcterms:created xsi:type="dcterms:W3CDTF">2019-10-29T10:44:26Z</dcterms:created>
  <dcterms:modified xsi:type="dcterms:W3CDTF">2019-12-03T09:12:14Z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1.1</vt:lpwstr>
  </property>
  <property fmtid="{D5CDD505-2E9C-101B-9397-08002B2CF9AE}" pid="4" name="Date">
    <vt:filetime>2019-05-23T22:00:00Z</vt:filetime>
  </property>
  <property fmtid="{D5CDD505-2E9C-101B-9397-08002B2CF9AE}" pid="5" name="Build">
    <vt:i4>20</vt:i4>
  </property>
</Properties>
</file>