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59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lijn Cox" initials="KC" lastIdx="1" clrIdx="0">
    <p:extLst>
      <p:ext uri="{19B8F6BF-5375-455C-9EA6-DF929625EA0E}">
        <p15:presenceInfo xmlns:p15="http://schemas.microsoft.com/office/powerpoint/2012/main" userId="Kathelijn C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DFAFA-AD8C-47CA-80D7-14D1E6492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1731D8-44B6-4356-814D-61C85F9A8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67034A-BDD7-473E-A42E-640D84C3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D2BB9B-AB50-4961-B1D0-B8D296EC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2F4421-2FAA-4628-B154-835A320E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015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037F7-7161-403A-8338-748A988C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FC81C5-DFCA-480E-B0E1-831956070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D01451-4BB4-4C13-8FB0-21A1DB3A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BCB312-2472-4DAA-AEC0-76C28A4B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1AD47-04F9-449E-B017-1E679DEF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1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6CB2F80-B8C3-4ACC-BF14-C6BD42934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F11F87-7B1D-4307-9F0A-48F0736A3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3E13AB-51CA-4DFA-9C8E-697C95FE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404AA-5A46-407A-92BE-8F15929D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DAD456-164C-40C6-8584-1F0F3070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94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6B1D7-514D-4ADC-BAD2-2A05295D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0C420-10A1-418D-BD33-2F86C279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697866-D3E3-4F59-B14A-0F1B3C77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C251FD-808B-4C05-949D-4577008A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9C45C-1453-4BA8-8EAF-5221F9D9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0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C3061-CC90-4857-A14E-6B57D86F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C9051B-2C70-4A40-BDA7-455F59EC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65C0AF-BA86-4174-9B02-F6ABBF62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22CAD1-C85F-4F83-9BE5-AA5695A9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663E28-74FB-4EA4-B5F2-AFA407E9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79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7FF96-C672-45C0-A4F7-69DEBE0D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4D954-7FB4-436B-A964-4BBB04B75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BF7929-7BC4-4E8B-9764-4603B2B3D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764847-96D1-4F2D-BB37-A9911E2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E8AE23-FB52-4F1A-AAAE-E021DECE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36F1BE-E896-49F9-B185-AA0E5D84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78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C4C8E-4DD7-49A8-9845-E2776A23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4D21A2-A6A7-4451-A83E-07F73890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6E7F3C-A976-4F64-BAFF-690BB9AE9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1E3DD8-821D-480C-BAF1-8AC7380EE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C8376B3-7901-4AE1-BD2B-22477FF12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FF41F6-EB4B-47E5-AC6A-F942D030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3AED4B-E3C1-474D-9DC0-2C0B376F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0A2F26-20A1-42FB-8701-3E335B37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0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85D7F-4F59-4904-AFD7-19A10C02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5E31F1-F7B4-4133-B554-5144DFFD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02C422-20A1-4B1D-AE10-219FCF20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4F5C10-94E7-4BBA-B589-95CF1C9E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8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CB36F3-66A7-4F12-AE2A-254334BF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BF350A-7C86-4711-997A-73796059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ADB1BC-0198-45D7-83A4-7DDE7B35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102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F0787-76F5-4821-8750-A2E2D884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A05894-A450-4FA0-BD48-B5A55001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A04751-CDA1-49B6-A36A-21FE5AAE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D50281-9E8C-41CC-8E36-0AD75FC8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DEF30D-8BE4-4F35-AF65-FD099E91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0B7CC8-B246-4787-9694-6DFF2676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553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5E9AE-892C-439E-BE4A-00669D19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FA1137-11DC-4B86-80B5-9A726FB5C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0FD1CF-C063-4B38-9B67-75C8BEB09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B37B7E-AADE-4B2E-9CA8-C7157260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BCD88E-D5EF-49F7-B944-16603640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BAA2C9-9455-48C7-BF9F-39B6A600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6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E654CE-E269-4D3E-AFD4-879D53E0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ACAF08-1CC7-413C-8468-6E07FF815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A9C708-671F-46F9-B539-BF0D90FA0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7DEF-C20B-40CF-BE96-4CFA7551B7ED}" type="datetimeFigureOut">
              <a:rPr lang="nl-BE" smtClean="0"/>
              <a:t>11/05/2023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9FFC31-8ED5-412A-8574-2AFD46C07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9E08D3-0CF7-405F-B75E-ECF641BAA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32BAE-B3C4-435C-9C0C-E2E6A922B4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50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0.sv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hoek 54">
            <a:extLst>
              <a:ext uri="{FF2B5EF4-FFF2-40B4-BE49-F238E27FC236}">
                <a16:creationId xmlns:a16="http://schemas.microsoft.com/office/drawing/2014/main" id="{5D6B2BE3-D669-4763-91A5-E13B539386BE}"/>
              </a:ext>
            </a:extLst>
          </p:cNvPr>
          <p:cNvSpPr/>
          <p:nvPr/>
        </p:nvSpPr>
        <p:spPr>
          <a:xfrm>
            <a:off x="9110599" y="822916"/>
            <a:ext cx="2681148" cy="576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AD80A881-3E4F-4DF3-A37E-FF323FA6BD8F}"/>
              </a:ext>
            </a:extLst>
          </p:cNvPr>
          <p:cNvSpPr/>
          <p:nvPr/>
        </p:nvSpPr>
        <p:spPr>
          <a:xfrm>
            <a:off x="350187" y="822916"/>
            <a:ext cx="806585" cy="5688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1A2E692-E436-4945-9F53-C9C88D0E3AEC}"/>
              </a:ext>
            </a:extLst>
          </p:cNvPr>
          <p:cNvSpPr/>
          <p:nvPr/>
        </p:nvSpPr>
        <p:spPr>
          <a:xfrm>
            <a:off x="8192221" y="1931656"/>
            <a:ext cx="1144726" cy="415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EEB63-49F6-4D75-85DB-05155304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62" y="-264447"/>
            <a:ext cx="11738039" cy="1325563"/>
          </a:xfrm>
        </p:spPr>
        <p:txBody>
          <a:bodyPr>
            <a:normAutofit/>
          </a:bodyPr>
          <a:lstStyle/>
          <a:p>
            <a:r>
              <a:rPr lang="nl-BE" sz="3600" dirty="0"/>
              <a:t>Werking trekkasten (oude gebouwen: energieverbruik!</a:t>
            </a:r>
          </a:p>
        </p:txBody>
      </p:sp>
      <p:pic>
        <p:nvPicPr>
          <p:cNvPr id="18" name="Tijdelijke aanduiding voor inhoud 17" descr="Bliksemschicht">
            <a:extLst>
              <a:ext uri="{FF2B5EF4-FFF2-40B4-BE49-F238E27FC236}">
                <a16:creationId xmlns:a16="http://schemas.microsoft.com/office/drawing/2014/main" id="{E8280313-0F03-4DD5-9160-FF6685684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612" y="-2185524"/>
            <a:ext cx="623887" cy="623887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BBB900A-5FDF-4E95-88AD-B6399DAF44B4}"/>
              </a:ext>
            </a:extLst>
          </p:cNvPr>
          <p:cNvSpPr/>
          <p:nvPr/>
        </p:nvSpPr>
        <p:spPr>
          <a:xfrm>
            <a:off x="1342887" y="3048825"/>
            <a:ext cx="1129466" cy="119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CB6B3B8C-ABB7-43A3-B184-AF68D51D8C37}"/>
              </a:ext>
            </a:extLst>
          </p:cNvPr>
          <p:cNvSpPr/>
          <p:nvPr/>
        </p:nvSpPr>
        <p:spPr>
          <a:xfrm rot="10800000">
            <a:off x="1779340" y="2089278"/>
            <a:ext cx="337658" cy="14534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79A9CB2-81EF-4863-B97A-3D3EEA022B97}"/>
              </a:ext>
            </a:extLst>
          </p:cNvPr>
          <p:cNvSpPr/>
          <p:nvPr/>
        </p:nvSpPr>
        <p:spPr>
          <a:xfrm>
            <a:off x="6262803" y="1761806"/>
            <a:ext cx="1929419" cy="73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2A07535-3563-44C8-8462-FCD2CA148E61}"/>
              </a:ext>
            </a:extLst>
          </p:cNvPr>
          <p:cNvCxnSpPr>
            <a:cxnSpLocks/>
          </p:cNvCxnSpPr>
          <p:nvPr/>
        </p:nvCxnSpPr>
        <p:spPr>
          <a:xfrm>
            <a:off x="1182848" y="1299115"/>
            <a:ext cx="0" cy="5160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4C60C01C-AA18-4849-8414-F30BF2E87761}"/>
              </a:ext>
            </a:extLst>
          </p:cNvPr>
          <p:cNvSpPr/>
          <p:nvPr/>
        </p:nvSpPr>
        <p:spPr>
          <a:xfrm rot="5400000">
            <a:off x="5358535" y="1622245"/>
            <a:ext cx="472856" cy="1092401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6E448E9-BE81-4505-A8C9-E19AD9C1DA95}"/>
              </a:ext>
            </a:extLst>
          </p:cNvPr>
          <p:cNvCxnSpPr>
            <a:cxnSpLocks/>
          </p:cNvCxnSpPr>
          <p:nvPr/>
        </p:nvCxnSpPr>
        <p:spPr>
          <a:xfrm flipH="1">
            <a:off x="9095064" y="1330877"/>
            <a:ext cx="18176" cy="5128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Vuur">
            <a:extLst>
              <a:ext uri="{FF2B5EF4-FFF2-40B4-BE49-F238E27FC236}">
                <a16:creationId xmlns:a16="http://schemas.microsoft.com/office/drawing/2014/main" id="{DACC9F76-2C75-4453-B167-164CB0FA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8040" y="1766407"/>
            <a:ext cx="679785" cy="679785"/>
          </a:xfrm>
          <a:prstGeom prst="rect">
            <a:avLst/>
          </a:prstGeom>
        </p:spPr>
      </p:pic>
      <p:pic>
        <p:nvPicPr>
          <p:cNvPr id="22" name="Graphic 21" descr="Bliksemschicht">
            <a:extLst>
              <a:ext uri="{FF2B5EF4-FFF2-40B4-BE49-F238E27FC236}">
                <a16:creationId xmlns:a16="http://schemas.microsoft.com/office/drawing/2014/main" id="{A1A889BC-8440-4055-81CA-182579F6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0250" y="1797464"/>
            <a:ext cx="679786" cy="679786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6CD54409-D4C0-4C46-848E-A4AB91D04609}"/>
              </a:ext>
            </a:extLst>
          </p:cNvPr>
          <p:cNvSpPr txBox="1"/>
          <p:nvPr/>
        </p:nvSpPr>
        <p:spPr>
          <a:xfrm>
            <a:off x="1342887" y="4353464"/>
            <a:ext cx="420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Constant debiet: 900 m³/h </a:t>
            </a:r>
            <a:r>
              <a:rPr lang="nl-BE" dirty="0"/>
              <a:t>per lm trekkast!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A644197-4E2C-4B18-90EE-6983717F0AD1}"/>
              </a:ext>
            </a:extLst>
          </p:cNvPr>
          <p:cNvSpPr txBox="1"/>
          <p:nvPr/>
        </p:nvSpPr>
        <p:spPr>
          <a:xfrm>
            <a:off x="5893579" y="2581317"/>
            <a:ext cx="283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+/- 900 m³/h </a:t>
            </a:r>
            <a:r>
              <a:rPr lang="nl-BE" dirty="0"/>
              <a:t>per lm trekkast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800D7BDE-31F9-4C86-96F1-BBD27D225E1C}"/>
              </a:ext>
            </a:extLst>
          </p:cNvPr>
          <p:cNvSpPr/>
          <p:nvPr/>
        </p:nvSpPr>
        <p:spPr>
          <a:xfrm>
            <a:off x="2601933" y="3039791"/>
            <a:ext cx="1129466" cy="119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AAD925E9-337E-43A7-8A27-8A9DF67F63B4}"/>
              </a:ext>
            </a:extLst>
          </p:cNvPr>
          <p:cNvSpPr/>
          <p:nvPr/>
        </p:nvSpPr>
        <p:spPr>
          <a:xfrm rot="10800000">
            <a:off x="2997837" y="2099541"/>
            <a:ext cx="337658" cy="14534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2DCC3B0-DF31-476D-9F9A-94AC92A13201}"/>
              </a:ext>
            </a:extLst>
          </p:cNvPr>
          <p:cNvSpPr/>
          <p:nvPr/>
        </p:nvSpPr>
        <p:spPr>
          <a:xfrm rot="10800000">
            <a:off x="714482" y="1542405"/>
            <a:ext cx="2621001" cy="5160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5F3DF3C3-EBF3-4107-B311-1939AA724A40}"/>
              </a:ext>
            </a:extLst>
          </p:cNvPr>
          <p:cNvSpPr/>
          <p:nvPr/>
        </p:nvSpPr>
        <p:spPr>
          <a:xfrm rot="5400000">
            <a:off x="9281067" y="926161"/>
            <a:ext cx="472856" cy="24072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Pijl: omlaag 28">
            <a:extLst>
              <a:ext uri="{FF2B5EF4-FFF2-40B4-BE49-F238E27FC236}">
                <a16:creationId xmlns:a16="http://schemas.microsoft.com/office/drawing/2014/main" id="{DD9EBD5E-D944-40D1-BF26-E4F90023D86F}"/>
              </a:ext>
            </a:extLst>
          </p:cNvPr>
          <p:cNvSpPr/>
          <p:nvPr/>
        </p:nvSpPr>
        <p:spPr>
          <a:xfrm rot="5400000">
            <a:off x="4079413" y="3339588"/>
            <a:ext cx="496259" cy="1092401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Pijl: omlaag 29">
            <a:extLst>
              <a:ext uri="{FF2B5EF4-FFF2-40B4-BE49-F238E27FC236}">
                <a16:creationId xmlns:a16="http://schemas.microsoft.com/office/drawing/2014/main" id="{C368572B-C40C-4ED0-8DCF-C4ADFB78E368}"/>
              </a:ext>
            </a:extLst>
          </p:cNvPr>
          <p:cNvSpPr/>
          <p:nvPr/>
        </p:nvSpPr>
        <p:spPr>
          <a:xfrm>
            <a:off x="4798562" y="2424628"/>
            <a:ext cx="475276" cy="1325563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7464CFF-C5BB-45BD-967E-74B170B84B0D}"/>
              </a:ext>
            </a:extLst>
          </p:cNvPr>
          <p:cNvSpPr txBox="1"/>
          <p:nvPr/>
        </p:nvSpPr>
        <p:spPr>
          <a:xfrm>
            <a:off x="6601928" y="5672739"/>
            <a:ext cx="240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Liftschachten, technische kokers, …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0CF7E03-F77C-4E15-B48A-3EEB9A2D27B9}"/>
              </a:ext>
            </a:extLst>
          </p:cNvPr>
          <p:cNvSpPr txBox="1"/>
          <p:nvPr/>
        </p:nvSpPr>
        <p:spPr>
          <a:xfrm>
            <a:off x="1265217" y="1298771"/>
            <a:ext cx="18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Direct naar buiten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77FEE05-65AB-4560-ACF9-2E8DFC445A98}"/>
              </a:ext>
            </a:extLst>
          </p:cNvPr>
          <p:cNvSpPr txBox="1"/>
          <p:nvPr/>
        </p:nvSpPr>
        <p:spPr>
          <a:xfrm>
            <a:off x="6069751" y="987021"/>
            <a:ext cx="2493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Compensatieluchtgroep:</a:t>
            </a:r>
          </a:p>
          <a:p>
            <a:r>
              <a:rPr lang="nl-BE" dirty="0"/>
              <a:t>Verwarmde buitenlucht</a:t>
            </a:r>
          </a:p>
        </p:txBody>
      </p:sp>
      <p:pic>
        <p:nvPicPr>
          <p:cNvPr id="35" name="Graphic 34" descr="Flacon">
            <a:extLst>
              <a:ext uri="{FF2B5EF4-FFF2-40B4-BE49-F238E27FC236}">
                <a16:creationId xmlns:a16="http://schemas.microsoft.com/office/drawing/2014/main" id="{EACB91E3-B839-43D6-B930-BBE7A4A1E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3820" y="3680650"/>
            <a:ext cx="563911" cy="563911"/>
          </a:xfrm>
          <a:prstGeom prst="rect">
            <a:avLst/>
          </a:prstGeom>
        </p:spPr>
      </p:pic>
      <p:pic>
        <p:nvPicPr>
          <p:cNvPr id="37" name="Graphic 36" descr="Bekerglas">
            <a:extLst>
              <a:ext uri="{FF2B5EF4-FFF2-40B4-BE49-F238E27FC236}">
                <a16:creationId xmlns:a16="http://schemas.microsoft.com/office/drawing/2014/main" id="{632587C0-5684-484A-B91B-3248C8B3D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8043" y="3727121"/>
            <a:ext cx="544666" cy="544666"/>
          </a:xfrm>
          <a:prstGeom prst="rect">
            <a:avLst/>
          </a:prstGeom>
        </p:spPr>
      </p:pic>
      <p:pic>
        <p:nvPicPr>
          <p:cNvPr id="39" name="Graphic 38" descr="Reageerbuisjes">
            <a:extLst>
              <a:ext uri="{FF2B5EF4-FFF2-40B4-BE49-F238E27FC236}">
                <a16:creationId xmlns:a16="http://schemas.microsoft.com/office/drawing/2014/main" id="{1FBD22AF-4AAD-44EB-8F6A-D4B8EB85C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41273" y="3841825"/>
            <a:ext cx="457187" cy="457187"/>
          </a:xfrm>
          <a:prstGeom prst="rect">
            <a:avLst/>
          </a:prstGeom>
        </p:spPr>
      </p:pic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D4E3001C-A345-4DB5-905F-A9D88586FB43}"/>
              </a:ext>
            </a:extLst>
          </p:cNvPr>
          <p:cNvCxnSpPr>
            <a:cxnSpLocks/>
          </p:cNvCxnSpPr>
          <p:nvPr/>
        </p:nvCxnSpPr>
        <p:spPr>
          <a:xfrm flipH="1">
            <a:off x="1342887" y="3750191"/>
            <a:ext cx="112946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413C956-5E1E-40A1-956A-4517E33981B1}"/>
              </a:ext>
            </a:extLst>
          </p:cNvPr>
          <p:cNvCxnSpPr>
            <a:cxnSpLocks/>
          </p:cNvCxnSpPr>
          <p:nvPr/>
        </p:nvCxnSpPr>
        <p:spPr>
          <a:xfrm>
            <a:off x="2601933" y="3429000"/>
            <a:ext cx="112946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1C2D9B8-C5B7-4220-B812-DE33944AA12F}"/>
              </a:ext>
            </a:extLst>
          </p:cNvPr>
          <p:cNvCxnSpPr>
            <a:cxnSpLocks/>
          </p:cNvCxnSpPr>
          <p:nvPr/>
        </p:nvCxnSpPr>
        <p:spPr>
          <a:xfrm>
            <a:off x="9095064" y="3257009"/>
            <a:ext cx="0" cy="13479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5F7EC111-4A6B-4CD8-A74B-05DA5BC7E21F}"/>
              </a:ext>
            </a:extLst>
          </p:cNvPr>
          <p:cNvSpPr/>
          <p:nvPr/>
        </p:nvSpPr>
        <p:spPr>
          <a:xfrm>
            <a:off x="9040539" y="3117802"/>
            <a:ext cx="109050" cy="1740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BC4847F6-959B-44DD-B01A-D2266E8B84B0}"/>
              </a:ext>
            </a:extLst>
          </p:cNvPr>
          <p:cNvSpPr/>
          <p:nvPr/>
        </p:nvSpPr>
        <p:spPr>
          <a:xfrm>
            <a:off x="9043700" y="4517922"/>
            <a:ext cx="109050" cy="1740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Pijl: omlaag 35">
            <a:extLst>
              <a:ext uri="{FF2B5EF4-FFF2-40B4-BE49-F238E27FC236}">
                <a16:creationId xmlns:a16="http://schemas.microsoft.com/office/drawing/2014/main" id="{17117A8A-C800-436E-B9B7-F5F3248A0C61}"/>
              </a:ext>
            </a:extLst>
          </p:cNvPr>
          <p:cNvSpPr/>
          <p:nvPr/>
        </p:nvSpPr>
        <p:spPr>
          <a:xfrm rot="5400000">
            <a:off x="9159428" y="2662844"/>
            <a:ext cx="472856" cy="24072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Pijl: omlaag 37">
            <a:extLst>
              <a:ext uri="{FF2B5EF4-FFF2-40B4-BE49-F238E27FC236}">
                <a16:creationId xmlns:a16="http://schemas.microsoft.com/office/drawing/2014/main" id="{1D9BE848-7EEC-4ED4-89EA-DBBFDCB947DF}"/>
              </a:ext>
            </a:extLst>
          </p:cNvPr>
          <p:cNvSpPr/>
          <p:nvPr/>
        </p:nvSpPr>
        <p:spPr>
          <a:xfrm rot="5400000">
            <a:off x="6948023" y="4719928"/>
            <a:ext cx="472856" cy="13608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Graphic 20" descr="Sneeuwvlok">
            <a:extLst>
              <a:ext uri="{FF2B5EF4-FFF2-40B4-BE49-F238E27FC236}">
                <a16:creationId xmlns:a16="http://schemas.microsoft.com/office/drawing/2014/main" id="{654979D8-CD86-4F15-92BD-BABF0352FE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60794" y="809885"/>
            <a:ext cx="914400" cy="914400"/>
          </a:xfrm>
          <a:prstGeom prst="rect">
            <a:avLst/>
          </a:prstGeom>
        </p:spPr>
      </p:pic>
      <p:pic>
        <p:nvPicPr>
          <p:cNvPr id="42" name="Graphic 41" descr="Zon">
            <a:extLst>
              <a:ext uri="{FF2B5EF4-FFF2-40B4-BE49-F238E27FC236}">
                <a16:creationId xmlns:a16="http://schemas.microsoft.com/office/drawing/2014/main" id="{3DC83CCF-4455-40F7-9307-312602A3D6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34771" y="892704"/>
            <a:ext cx="748761" cy="748761"/>
          </a:xfrm>
          <a:prstGeom prst="rect">
            <a:avLst/>
          </a:prstGeom>
        </p:spPr>
      </p:pic>
      <p:sp>
        <p:nvSpPr>
          <p:cNvPr id="45" name="Tekstvak 44">
            <a:extLst>
              <a:ext uri="{FF2B5EF4-FFF2-40B4-BE49-F238E27FC236}">
                <a16:creationId xmlns:a16="http://schemas.microsoft.com/office/drawing/2014/main" id="{DAB675D3-4269-428A-B39A-508B3AFEEA71}"/>
              </a:ext>
            </a:extLst>
          </p:cNvPr>
          <p:cNvSpPr txBox="1"/>
          <p:nvPr/>
        </p:nvSpPr>
        <p:spPr>
          <a:xfrm>
            <a:off x="9321554" y="4102906"/>
            <a:ext cx="223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Ramen, kieren en spleten buitengevel</a:t>
            </a:r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D851C4AF-6293-4B58-9AE2-024FFCAEEE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1551" y="4961259"/>
            <a:ext cx="684618" cy="810947"/>
          </a:xfrm>
          <a:prstGeom prst="rect">
            <a:avLst/>
          </a:prstGeom>
        </p:spPr>
      </p:pic>
      <p:pic>
        <p:nvPicPr>
          <p:cNvPr id="47" name="Graphic 46" descr="Plaats">
            <a:extLst>
              <a:ext uri="{FF2B5EF4-FFF2-40B4-BE49-F238E27FC236}">
                <a16:creationId xmlns:a16="http://schemas.microsoft.com/office/drawing/2014/main" id="{2D497735-550F-41FA-9A04-02FF687FB9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38543" y="3457240"/>
            <a:ext cx="719441" cy="71944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9C42D5BE-738A-4741-BB3D-3A266E34CD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2646" y="5110679"/>
            <a:ext cx="1377815" cy="512108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A773E395-D2A2-48AE-8D68-2F0DB1F174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6355" y="5110679"/>
            <a:ext cx="1279239" cy="1401071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F304E604-1506-4C8F-A657-5941B7F5EE2D}"/>
              </a:ext>
            </a:extLst>
          </p:cNvPr>
          <p:cNvSpPr txBox="1"/>
          <p:nvPr/>
        </p:nvSpPr>
        <p:spPr>
          <a:xfrm>
            <a:off x="411889" y="8665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OUT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D0865696-5248-4AC1-9F2A-B96F5924213C}"/>
              </a:ext>
            </a:extLst>
          </p:cNvPr>
          <p:cNvSpPr txBox="1"/>
          <p:nvPr/>
        </p:nvSpPr>
        <p:spPr>
          <a:xfrm>
            <a:off x="9149181" y="85034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OUT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29A4753A-6938-4B40-B4C0-FE53AFA5639A}"/>
              </a:ext>
            </a:extLst>
          </p:cNvPr>
          <p:cNvSpPr txBox="1"/>
          <p:nvPr/>
        </p:nvSpPr>
        <p:spPr>
          <a:xfrm>
            <a:off x="1196418" y="87498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IN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DC48ECC-0C8E-44F7-9575-7E3A7867E887}"/>
              </a:ext>
            </a:extLst>
          </p:cNvPr>
          <p:cNvSpPr txBox="1"/>
          <p:nvPr/>
        </p:nvSpPr>
        <p:spPr>
          <a:xfrm>
            <a:off x="8689865" y="84604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IN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976E4375-55D9-4F25-AF73-54CB52462334}"/>
              </a:ext>
            </a:extLst>
          </p:cNvPr>
          <p:cNvSpPr txBox="1"/>
          <p:nvPr/>
        </p:nvSpPr>
        <p:spPr>
          <a:xfrm>
            <a:off x="2601933" y="5501628"/>
            <a:ext cx="287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Radiatoren proberen tevergeefs koude luchtstromen op te warmen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40D7831-31DC-45E7-BD01-4944F2951B19}"/>
              </a:ext>
            </a:extLst>
          </p:cNvPr>
          <p:cNvSpPr txBox="1"/>
          <p:nvPr/>
        </p:nvSpPr>
        <p:spPr>
          <a:xfrm rot="1651738">
            <a:off x="5917194" y="3757605"/>
            <a:ext cx="197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/>
              <a:t>Comfort??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2E50BA1-CB08-4611-A764-E266FAB57DBA}"/>
              </a:ext>
            </a:extLst>
          </p:cNvPr>
          <p:cNvCxnSpPr>
            <a:cxnSpLocks/>
          </p:cNvCxnSpPr>
          <p:nvPr/>
        </p:nvCxnSpPr>
        <p:spPr>
          <a:xfrm>
            <a:off x="6227846" y="3331610"/>
            <a:ext cx="1259328" cy="1417627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8524F364-ED14-43B5-A9D2-1608B5631F68}"/>
              </a:ext>
            </a:extLst>
          </p:cNvPr>
          <p:cNvCxnSpPr>
            <a:cxnSpLocks/>
          </p:cNvCxnSpPr>
          <p:nvPr/>
        </p:nvCxnSpPr>
        <p:spPr>
          <a:xfrm>
            <a:off x="5982974" y="3860954"/>
            <a:ext cx="1839099" cy="35931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4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hoek 54">
            <a:extLst>
              <a:ext uri="{FF2B5EF4-FFF2-40B4-BE49-F238E27FC236}">
                <a16:creationId xmlns:a16="http://schemas.microsoft.com/office/drawing/2014/main" id="{5D6B2BE3-D669-4763-91A5-E13B539386BE}"/>
              </a:ext>
            </a:extLst>
          </p:cNvPr>
          <p:cNvSpPr/>
          <p:nvPr/>
        </p:nvSpPr>
        <p:spPr>
          <a:xfrm>
            <a:off x="9110599" y="822916"/>
            <a:ext cx="2681148" cy="576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AD80A881-3E4F-4DF3-A37E-FF323FA6BD8F}"/>
              </a:ext>
            </a:extLst>
          </p:cNvPr>
          <p:cNvSpPr/>
          <p:nvPr/>
        </p:nvSpPr>
        <p:spPr>
          <a:xfrm>
            <a:off x="350187" y="822916"/>
            <a:ext cx="806585" cy="56888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1A2E692-E436-4945-9F53-C9C88D0E3AEC}"/>
              </a:ext>
            </a:extLst>
          </p:cNvPr>
          <p:cNvSpPr/>
          <p:nvPr/>
        </p:nvSpPr>
        <p:spPr>
          <a:xfrm>
            <a:off x="8192221" y="1931656"/>
            <a:ext cx="1144726" cy="4150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1EEB63-49F6-4D75-85DB-05155304B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37" y="-205379"/>
            <a:ext cx="11504643" cy="1325563"/>
          </a:xfrm>
        </p:spPr>
        <p:txBody>
          <a:bodyPr>
            <a:normAutofit/>
          </a:bodyPr>
          <a:lstStyle/>
          <a:p>
            <a:r>
              <a:rPr lang="nl-BE" sz="3600" dirty="0"/>
              <a:t>Werking trekkasten (oude gebouwen): voorbeeld grootteorde</a:t>
            </a:r>
          </a:p>
        </p:txBody>
      </p:sp>
      <p:pic>
        <p:nvPicPr>
          <p:cNvPr id="18" name="Tijdelijke aanduiding voor inhoud 17" descr="Bliksemschicht">
            <a:extLst>
              <a:ext uri="{FF2B5EF4-FFF2-40B4-BE49-F238E27FC236}">
                <a16:creationId xmlns:a16="http://schemas.microsoft.com/office/drawing/2014/main" id="{E8280313-0F03-4DD5-9160-FF6685684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612" y="-2185524"/>
            <a:ext cx="623887" cy="623887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BBB900A-5FDF-4E95-88AD-B6399DAF44B4}"/>
              </a:ext>
            </a:extLst>
          </p:cNvPr>
          <p:cNvSpPr/>
          <p:nvPr/>
        </p:nvSpPr>
        <p:spPr>
          <a:xfrm>
            <a:off x="1342887" y="3048825"/>
            <a:ext cx="1129466" cy="119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: omlaag 7">
            <a:extLst>
              <a:ext uri="{FF2B5EF4-FFF2-40B4-BE49-F238E27FC236}">
                <a16:creationId xmlns:a16="http://schemas.microsoft.com/office/drawing/2014/main" id="{CB6B3B8C-ABB7-43A3-B184-AF68D51D8C37}"/>
              </a:ext>
            </a:extLst>
          </p:cNvPr>
          <p:cNvSpPr/>
          <p:nvPr/>
        </p:nvSpPr>
        <p:spPr>
          <a:xfrm rot="10800000">
            <a:off x="1779340" y="2089278"/>
            <a:ext cx="337658" cy="14534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79A9CB2-81EF-4863-B97A-3D3EEA022B97}"/>
              </a:ext>
            </a:extLst>
          </p:cNvPr>
          <p:cNvSpPr/>
          <p:nvPr/>
        </p:nvSpPr>
        <p:spPr>
          <a:xfrm>
            <a:off x="6262803" y="1761806"/>
            <a:ext cx="1929419" cy="73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2A07535-3563-44C8-8462-FCD2CA148E61}"/>
              </a:ext>
            </a:extLst>
          </p:cNvPr>
          <p:cNvCxnSpPr>
            <a:cxnSpLocks/>
          </p:cNvCxnSpPr>
          <p:nvPr/>
        </p:nvCxnSpPr>
        <p:spPr>
          <a:xfrm>
            <a:off x="1182848" y="1299115"/>
            <a:ext cx="0" cy="51604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4C60C01C-AA18-4849-8414-F30BF2E87761}"/>
              </a:ext>
            </a:extLst>
          </p:cNvPr>
          <p:cNvSpPr/>
          <p:nvPr/>
        </p:nvSpPr>
        <p:spPr>
          <a:xfrm rot="5400000">
            <a:off x="5358535" y="1622245"/>
            <a:ext cx="472856" cy="1092401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6E448E9-BE81-4505-A8C9-E19AD9C1DA95}"/>
              </a:ext>
            </a:extLst>
          </p:cNvPr>
          <p:cNvCxnSpPr>
            <a:cxnSpLocks/>
          </p:cNvCxnSpPr>
          <p:nvPr/>
        </p:nvCxnSpPr>
        <p:spPr>
          <a:xfrm flipH="1">
            <a:off x="9095064" y="1330877"/>
            <a:ext cx="18176" cy="5128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Vuur">
            <a:extLst>
              <a:ext uri="{FF2B5EF4-FFF2-40B4-BE49-F238E27FC236}">
                <a16:creationId xmlns:a16="http://schemas.microsoft.com/office/drawing/2014/main" id="{DACC9F76-2C75-4453-B167-164CB0FA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8040" y="1766407"/>
            <a:ext cx="679785" cy="679785"/>
          </a:xfrm>
          <a:prstGeom prst="rect">
            <a:avLst/>
          </a:prstGeom>
        </p:spPr>
      </p:pic>
      <p:pic>
        <p:nvPicPr>
          <p:cNvPr id="22" name="Graphic 21" descr="Bliksemschicht">
            <a:extLst>
              <a:ext uri="{FF2B5EF4-FFF2-40B4-BE49-F238E27FC236}">
                <a16:creationId xmlns:a16="http://schemas.microsoft.com/office/drawing/2014/main" id="{A1A889BC-8440-4055-81CA-182579F6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0250" y="1797464"/>
            <a:ext cx="679786" cy="679786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800D7BDE-31F9-4C86-96F1-BBD27D225E1C}"/>
              </a:ext>
            </a:extLst>
          </p:cNvPr>
          <p:cNvSpPr/>
          <p:nvPr/>
        </p:nvSpPr>
        <p:spPr>
          <a:xfrm>
            <a:off x="2601933" y="3039791"/>
            <a:ext cx="1129466" cy="119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AAD925E9-337E-43A7-8A27-8A9DF67F63B4}"/>
              </a:ext>
            </a:extLst>
          </p:cNvPr>
          <p:cNvSpPr/>
          <p:nvPr/>
        </p:nvSpPr>
        <p:spPr>
          <a:xfrm rot="10800000">
            <a:off x="2997837" y="2099541"/>
            <a:ext cx="337658" cy="145349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12DCC3B0-DF31-476D-9F9A-94AC92A13201}"/>
              </a:ext>
            </a:extLst>
          </p:cNvPr>
          <p:cNvSpPr/>
          <p:nvPr/>
        </p:nvSpPr>
        <p:spPr>
          <a:xfrm rot="10800000">
            <a:off x="714482" y="1542405"/>
            <a:ext cx="2621001" cy="5160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5F3DF3C3-EBF3-4107-B311-1939AA724A40}"/>
              </a:ext>
            </a:extLst>
          </p:cNvPr>
          <p:cNvSpPr/>
          <p:nvPr/>
        </p:nvSpPr>
        <p:spPr>
          <a:xfrm rot="5400000">
            <a:off x="9281067" y="926161"/>
            <a:ext cx="472856" cy="240726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Pijl: omlaag 28">
            <a:extLst>
              <a:ext uri="{FF2B5EF4-FFF2-40B4-BE49-F238E27FC236}">
                <a16:creationId xmlns:a16="http://schemas.microsoft.com/office/drawing/2014/main" id="{DD9EBD5E-D944-40D1-BF26-E4F90023D86F}"/>
              </a:ext>
            </a:extLst>
          </p:cNvPr>
          <p:cNvSpPr/>
          <p:nvPr/>
        </p:nvSpPr>
        <p:spPr>
          <a:xfrm rot="5400000">
            <a:off x="4079413" y="3339588"/>
            <a:ext cx="496259" cy="1092401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Pijl: omlaag 29">
            <a:extLst>
              <a:ext uri="{FF2B5EF4-FFF2-40B4-BE49-F238E27FC236}">
                <a16:creationId xmlns:a16="http://schemas.microsoft.com/office/drawing/2014/main" id="{C368572B-C40C-4ED0-8DCF-C4ADFB78E368}"/>
              </a:ext>
            </a:extLst>
          </p:cNvPr>
          <p:cNvSpPr/>
          <p:nvPr/>
        </p:nvSpPr>
        <p:spPr>
          <a:xfrm>
            <a:off x="4798562" y="2424628"/>
            <a:ext cx="475276" cy="1325563"/>
          </a:xfrm>
          <a:prstGeom prst="downArrow">
            <a:avLst/>
          </a:prstGeom>
          <a:solidFill>
            <a:srgbClr val="FF33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0CF7E03-F77C-4E15-B48A-3EEB9A2D27B9}"/>
              </a:ext>
            </a:extLst>
          </p:cNvPr>
          <p:cNvSpPr txBox="1"/>
          <p:nvPr/>
        </p:nvSpPr>
        <p:spPr>
          <a:xfrm>
            <a:off x="1265217" y="1298771"/>
            <a:ext cx="18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Direct naar buiten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77FEE05-65AB-4560-ACF9-2E8DFC445A98}"/>
              </a:ext>
            </a:extLst>
          </p:cNvPr>
          <p:cNvSpPr txBox="1"/>
          <p:nvPr/>
        </p:nvSpPr>
        <p:spPr>
          <a:xfrm>
            <a:off x="6070304" y="1345448"/>
            <a:ext cx="240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compensatieluchtgroep</a:t>
            </a:r>
          </a:p>
        </p:txBody>
      </p:sp>
      <p:pic>
        <p:nvPicPr>
          <p:cNvPr id="35" name="Graphic 34" descr="Flacon">
            <a:extLst>
              <a:ext uri="{FF2B5EF4-FFF2-40B4-BE49-F238E27FC236}">
                <a16:creationId xmlns:a16="http://schemas.microsoft.com/office/drawing/2014/main" id="{EACB91E3-B839-43D6-B930-BBE7A4A1E7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3820" y="3680650"/>
            <a:ext cx="563911" cy="563911"/>
          </a:xfrm>
          <a:prstGeom prst="rect">
            <a:avLst/>
          </a:prstGeom>
        </p:spPr>
      </p:pic>
      <p:pic>
        <p:nvPicPr>
          <p:cNvPr id="37" name="Graphic 36" descr="Bekerglas">
            <a:extLst>
              <a:ext uri="{FF2B5EF4-FFF2-40B4-BE49-F238E27FC236}">
                <a16:creationId xmlns:a16="http://schemas.microsoft.com/office/drawing/2014/main" id="{632587C0-5684-484A-B91B-3248C8B3D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8043" y="3727121"/>
            <a:ext cx="544666" cy="544666"/>
          </a:xfrm>
          <a:prstGeom prst="rect">
            <a:avLst/>
          </a:prstGeom>
        </p:spPr>
      </p:pic>
      <p:pic>
        <p:nvPicPr>
          <p:cNvPr id="39" name="Graphic 38" descr="Reageerbuisjes">
            <a:extLst>
              <a:ext uri="{FF2B5EF4-FFF2-40B4-BE49-F238E27FC236}">
                <a16:creationId xmlns:a16="http://schemas.microsoft.com/office/drawing/2014/main" id="{1FBD22AF-4AAD-44EB-8F6A-D4B8EB85CF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41273" y="3841825"/>
            <a:ext cx="457187" cy="457187"/>
          </a:xfrm>
          <a:prstGeom prst="rect">
            <a:avLst/>
          </a:prstGeom>
        </p:spPr>
      </p:pic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D4E3001C-A345-4DB5-905F-A9D88586FB43}"/>
              </a:ext>
            </a:extLst>
          </p:cNvPr>
          <p:cNvCxnSpPr>
            <a:cxnSpLocks/>
          </p:cNvCxnSpPr>
          <p:nvPr/>
        </p:nvCxnSpPr>
        <p:spPr>
          <a:xfrm flipH="1">
            <a:off x="1342887" y="3750191"/>
            <a:ext cx="112946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413C956-5E1E-40A1-956A-4517E33981B1}"/>
              </a:ext>
            </a:extLst>
          </p:cNvPr>
          <p:cNvCxnSpPr>
            <a:cxnSpLocks/>
          </p:cNvCxnSpPr>
          <p:nvPr/>
        </p:nvCxnSpPr>
        <p:spPr>
          <a:xfrm>
            <a:off x="2601933" y="3429000"/>
            <a:ext cx="1129466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1C2D9B8-C5B7-4220-B812-DE33944AA12F}"/>
              </a:ext>
            </a:extLst>
          </p:cNvPr>
          <p:cNvCxnSpPr>
            <a:cxnSpLocks/>
          </p:cNvCxnSpPr>
          <p:nvPr/>
        </p:nvCxnSpPr>
        <p:spPr>
          <a:xfrm>
            <a:off x="9095064" y="3257009"/>
            <a:ext cx="0" cy="13479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5F7EC111-4A6B-4CD8-A74B-05DA5BC7E21F}"/>
              </a:ext>
            </a:extLst>
          </p:cNvPr>
          <p:cNvSpPr/>
          <p:nvPr/>
        </p:nvSpPr>
        <p:spPr>
          <a:xfrm>
            <a:off x="9040539" y="3117802"/>
            <a:ext cx="109050" cy="1740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BC4847F6-959B-44DD-B01A-D2266E8B84B0}"/>
              </a:ext>
            </a:extLst>
          </p:cNvPr>
          <p:cNvSpPr/>
          <p:nvPr/>
        </p:nvSpPr>
        <p:spPr>
          <a:xfrm>
            <a:off x="9043700" y="4517922"/>
            <a:ext cx="109050" cy="1740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Pijl: omlaag 35">
            <a:extLst>
              <a:ext uri="{FF2B5EF4-FFF2-40B4-BE49-F238E27FC236}">
                <a16:creationId xmlns:a16="http://schemas.microsoft.com/office/drawing/2014/main" id="{17117A8A-C800-436E-B9B7-F5F3248A0C61}"/>
              </a:ext>
            </a:extLst>
          </p:cNvPr>
          <p:cNvSpPr/>
          <p:nvPr/>
        </p:nvSpPr>
        <p:spPr>
          <a:xfrm rot="5400000">
            <a:off x="9205855" y="2709271"/>
            <a:ext cx="472856" cy="23144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Graphic 20" descr="Sneeuwvlok">
            <a:extLst>
              <a:ext uri="{FF2B5EF4-FFF2-40B4-BE49-F238E27FC236}">
                <a16:creationId xmlns:a16="http://schemas.microsoft.com/office/drawing/2014/main" id="{654979D8-CD86-4F15-92BD-BABF0352FE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60794" y="809885"/>
            <a:ext cx="914400" cy="914400"/>
          </a:xfrm>
          <a:prstGeom prst="rect">
            <a:avLst/>
          </a:prstGeom>
        </p:spPr>
      </p:pic>
      <p:pic>
        <p:nvPicPr>
          <p:cNvPr id="42" name="Graphic 41" descr="Zon">
            <a:extLst>
              <a:ext uri="{FF2B5EF4-FFF2-40B4-BE49-F238E27FC236}">
                <a16:creationId xmlns:a16="http://schemas.microsoft.com/office/drawing/2014/main" id="{3DC83CCF-4455-40F7-9307-312602A3D6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34771" y="892704"/>
            <a:ext cx="748761" cy="748761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D851C4AF-6293-4B58-9AE2-024FFCAEEE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1551" y="4961259"/>
            <a:ext cx="684618" cy="810947"/>
          </a:xfrm>
          <a:prstGeom prst="rect">
            <a:avLst/>
          </a:prstGeom>
        </p:spPr>
      </p:pic>
      <p:pic>
        <p:nvPicPr>
          <p:cNvPr id="47" name="Graphic 46" descr="Plaats">
            <a:extLst>
              <a:ext uri="{FF2B5EF4-FFF2-40B4-BE49-F238E27FC236}">
                <a16:creationId xmlns:a16="http://schemas.microsoft.com/office/drawing/2014/main" id="{2D497735-550F-41FA-9A04-02FF687FB9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38543" y="3457240"/>
            <a:ext cx="719441" cy="71944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9C42D5BE-738A-4741-BB3D-3A266E34CD9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2646" y="5110679"/>
            <a:ext cx="1377815" cy="512108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A773E395-D2A2-48AE-8D68-2F0DB1F174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6355" y="5110679"/>
            <a:ext cx="1279239" cy="1401071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F304E604-1506-4C8F-A657-5941B7F5EE2D}"/>
              </a:ext>
            </a:extLst>
          </p:cNvPr>
          <p:cNvSpPr txBox="1"/>
          <p:nvPr/>
        </p:nvSpPr>
        <p:spPr>
          <a:xfrm>
            <a:off x="411889" y="8665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OUT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D0865696-5248-4AC1-9F2A-B96F5924213C}"/>
              </a:ext>
            </a:extLst>
          </p:cNvPr>
          <p:cNvSpPr txBox="1"/>
          <p:nvPr/>
        </p:nvSpPr>
        <p:spPr>
          <a:xfrm>
            <a:off x="9149181" y="85034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OUT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29A4753A-6938-4B40-B4C0-FE53AFA5639A}"/>
              </a:ext>
            </a:extLst>
          </p:cNvPr>
          <p:cNvSpPr txBox="1"/>
          <p:nvPr/>
        </p:nvSpPr>
        <p:spPr>
          <a:xfrm>
            <a:off x="1196418" y="874988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IN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DC48ECC-0C8E-44F7-9575-7E3A7867E887}"/>
              </a:ext>
            </a:extLst>
          </p:cNvPr>
          <p:cNvSpPr txBox="1"/>
          <p:nvPr/>
        </p:nvSpPr>
        <p:spPr>
          <a:xfrm>
            <a:off x="8689865" y="84604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IN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889379DA-66DD-46F7-AEE1-F196387138E5}"/>
              </a:ext>
            </a:extLst>
          </p:cNvPr>
          <p:cNvSpPr txBox="1"/>
          <p:nvPr/>
        </p:nvSpPr>
        <p:spPr>
          <a:xfrm>
            <a:off x="2746154" y="4869869"/>
            <a:ext cx="5137560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Bv laboruimte met 8 trekkasten 1,2m in werking: </a:t>
            </a:r>
          </a:p>
          <a:p>
            <a:r>
              <a:rPr lang="nl-BE" b="1" dirty="0"/>
              <a:t>compensatieluchtgroep verwarmde lucht 8000 m³/h</a:t>
            </a:r>
          </a:p>
          <a:p>
            <a:endParaRPr lang="nl-BE" b="1" dirty="0"/>
          </a:p>
          <a:p>
            <a:r>
              <a:rPr lang="nl-BE" b="1" dirty="0"/>
              <a:t>= luchtgroep kantoorgebouw +/- 220 personen</a:t>
            </a:r>
          </a:p>
          <a:p>
            <a:r>
              <a:rPr lang="nl-BE" b="1" dirty="0"/>
              <a:t>ZONDER recuperatie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132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F207F15-4612-427D-A604-A32F5E87D2D3}"/>
              </a:ext>
            </a:extLst>
          </p:cNvPr>
          <p:cNvSpPr/>
          <p:nvPr/>
        </p:nvSpPr>
        <p:spPr>
          <a:xfrm>
            <a:off x="3636200" y="1051732"/>
            <a:ext cx="4911635" cy="5595121"/>
          </a:xfrm>
          <a:prstGeom prst="roundRect">
            <a:avLst>
              <a:gd name="adj" fmla="val 58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3F05CB85-B092-48F2-86F0-7879E23ACA2E}"/>
              </a:ext>
            </a:extLst>
          </p:cNvPr>
          <p:cNvSpPr/>
          <p:nvPr/>
        </p:nvSpPr>
        <p:spPr>
          <a:xfrm>
            <a:off x="8692851" y="950241"/>
            <a:ext cx="3319725" cy="5696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47F59D9-7D59-4172-A2AE-893E886F5631}"/>
              </a:ext>
            </a:extLst>
          </p:cNvPr>
          <p:cNvSpPr/>
          <p:nvPr/>
        </p:nvSpPr>
        <p:spPr>
          <a:xfrm>
            <a:off x="130768" y="950241"/>
            <a:ext cx="3353661" cy="56966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14B09-D857-48AA-91AC-A81894BA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48" y="-257582"/>
            <a:ext cx="12063652" cy="1325563"/>
          </a:xfrm>
        </p:spPr>
        <p:txBody>
          <a:bodyPr>
            <a:normAutofit/>
          </a:bodyPr>
          <a:lstStyle/>
          <a:p>
            <a:r>
              <a:rPr lang="nl-BE" sz="3600" dirty="0"/>
              <a:t>Types trekkasten – Hoe heb je impact??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9E6ECC5-42BB-4E33-9531-904F5307577E}"/>
              </a:ext>
            </a:extLst>
          </p:cNvPr>
          <p:cNvSpPr/>
          <p:nvPr/>
        </p:nvSpPr>
        <p:spPr>
          <a:xfrm>
            <a:off x="879219" y="3860261"/>
            <a:ext cx="1823779" cy="1723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Graphic 7" descr="Bekerglas">
            <a:extLst>
              <a:ext uri="{FF2B5EF4-FFF2-40B4-BE49-F238E27FC236}">
                <a16:creationId xmlns:a16="http://schemas.microsoft.com/office/drawing/2014/main" id="{E80928BE-2CAC-4634-A28B-F934C530D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3685" y="4947025"/>
            <a:ext cx="663704" cy="663704"/>
          </a:xfrm>
          <a:prstGeom prst="rect">
            <a:avLst/>
          </a:prstGeom>
        </p:spPr>
      </p:pic>
      <p:pic>
        <p:nvPicPr>
          <p:cNvPr id="9" name="Graphic 8" descr="Reageerbuisjes">
            <a:extLst>
              <a:ext uri="{FF2B5EF4-FFF2-40B4-BE49-F238E27FC236}">
                <a16:creationId xmlns:a16="http://schemas.microsoft.com/office/drawing/2014/main" id="{1AA1DBF8-81A3-47EF-A1C3-A0B995E1E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7389" y="5093289"/>
            <a:ext cx="544666" cy="54466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A879C0BB-762B-40CC-BE14-C6739E9D4CE5}"/>
              </a:ext>
            </a:extLst>
          </p:cNvPr>
          <p:cNvCxnSpPr>
            <a:cxnSpLocks/>
            <a:stCxn id="4" idx="3"/>
            <a:endCxn id="4" idx="1"/>
          </p:cNvCxnSpPr>
          <p:nvPr/>
        </p:nvCxnSpPr>
        <p:spPr>
          <a:xfrm flipH="1">
            <a:off x="879219" y="4721882"/>
            <a:ext cx="182377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0E4EFF66-5EFB-49A3-A242-5EABF1619E46}"/>
              </a:ext>
            </a:extLst>
          </p:cNvPr>
          <p:cNvSpPr txBox="1"/>
          <p:nvPr/>
        </p:nvSpPr>
        <p:spPr>
          <a:xfrm>
            <a:off x="240261" y="1432293"/>
            <a:ext cx="33117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VAST CONSTANT debiet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Trekkast </a:t>
            </a:r>
            <a:r>
              <a:rPr lang="nl-BE" b="1" dirty="0"/>
              <a:t>sluiten geen </a:t>
            </a:r>
            <a:r>
              <a:rPr lang="nl-BE" dirty="0"/>
              <a:t>impact!!</a:t>
            </a:r>
          </a:p>
          <a:p>
            <a:endParaRPr lang="nl-BE" dirty="0"/>
          </a:p>
          <a:p>
            <a:r>
              <a:rPr lang="nl-BE" b="1" dirty="0"/>
              <a:t>Enkel volledig </a:t>
            </a:r>
            <a:r>
              <a:rPr lang="nl-BE" dirty="0"/>
              <a:t>uitschakelen… (</a:t>
            </a:r>
            <a:r>
              <a:rPr lang="nl-BE" b="1" dirty="0"/>
              <a:t>indien mogelijk)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A150300-5D40-4245-A24B-354521A54F8A}"/>
              </a:ext>
            </a:extLst>
          </p:cNvPr>
          <p:cNvSpPr/>
          <p:nvPr/>
        </p:nvSpPr>
        <p:spPr>
          <a:xfrm>
            <a:off x="831273" y="5956367"/>
            <a:ext cx="404466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CE0FE88-308B-4A58-816B-C046A5DA3093}"/>
              </a:ext>
            </a:extLst>
          </p:cNvPr>
          <p:cNvSpPr txBox="1"/>
          <p:nvPr/>
        </p:nvSpPr>
        <p:spPr>
          <a:xfrm>
            <a:off x="884949" y="5630256"/>
            <a:ext cx="2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0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92A2546-E31B-4A3A-8EFD-343764AE11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235" y="2727404"/>
            <a:ext cx="982575" cy="100348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3001C8D-CE1A-4EC6-B186-18B77CE996D5}"/>
              </a:ext>
            </a:extLst>
          </p:cNvPr>
          <p:cNvSpPr txBox="1"/>
          <p:nvPr/>
        </p:nvSpPr>
        <p:spPr>
          <a:xfrm>
            <a:off x="1171149" y="5791707"/>
            <a:ext cx="2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C7D2A8AF-B876-4ED7-BEBD-6216A3621099}"/>
              </a:ext>
            </a:extLst>
          </p:cNvPr>
          <p:cNvSpPr/>
          <p:nvPr/>
        </p:nvSpPr>
        <p:spPr>
          <a:xfrm>
            <a:off x="949539" y="6045008"/>
            <a:ext cx="192098" cy="1846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A7AA491-E5AD-438F-9997-FADFC52677DC}"/>
              </a:ext>
            </a:extLst>
          </p:cNvPr>
          <p:cNvSpPr/>
          <p:nvPr/>
        </p:nvSpPr>
        <p:spPr>
          <a:xfrm rot="19126241">
            <a:off x="838390" y="6131319"/>
            <a:ext cx="302165" cy="108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3B975784-7F53-49E9-8BFD-7DB764659A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386" t="19578" r="30640" b="30919"/>
          <a:stretch/>
        </p:blipFill>
        <p:spPr>
          <a:xfrm>
            <a:off x="3774738" y="1709749"/>
            <a:ext cx="992072" cy="936782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8BABC677-78FF-4DF7-B2BD-86316E9F9CD9}"/>
              </a:ext>
            </a:extLst>
          </p:cNvPr>
          <p:cNvSpPr/>
          <p:nvPr/>
        </p:nvSpPr>
        <p:spPr>
          <a:xfrm>
            <a:off x="9332721" y="3860261"/>
            <a:ext cx="1823779" cy="1723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Graphic 22" descr="Bekerglas">
            <a:extLst>
              <a:ext uri="{FF2B5EF4-FFF2-40B4-BE49-F238E27FC236}">
                <a16:creationId xmlns:a16="http://schemas.microsoft.com/office/drawing/2014/main" id="{9D79B256-D432-4A7D-A79B-003EBF868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87" y="4947025"/>
            <a:ext cx="663704" cy="663704"/>
          </a:xfrm>
          <a:prstGeom prst="rect">
            <a:avLst/>
          </a:prstGeom>
        </p:spPr>
      </p:pic>
      <p:pic>
        <p:nvPicPr>
          <p:cNvPr id="24" name="Graphic 23" descr="Reageerbuisjes">
            <a:extLst>
              <a:ext uri="{FF2B5EF4-FFF2-40B4-BE49-F238E27FC236}">
                <a16:creationId xmlns:a16="http://schemas.microsoft.com/office/drawing/2014/main" id="{DFE522FD-6314-4308-98D2-FCD5FDD0F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0891" y="5093289"/>
            <a:ext cx="544666" cy="544666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F28A0416-D6C3-4611-B2B3-A5FDB7506114}"/>
              </a:ext>
            </a:extLst>
          </p:cNvPr>
          <p:cNvCxnSpPr>
            <a:cxnSpLocks/>
          </p:cNvCxnSpPr>
          <p:nvPr/>
        </p:nvCxnSpPr>
        <p:spPr>
          <a:xfrm flipH="1">
            <a:off x="9332720" y="5516936"/>
            <a:ext cx="182377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EE70C6BF-D0DC-4922-9D08-4BED9D555A4D}"/>
              </a:ext>
            </a:extLst>
          </p:cNvPr>
          <p:cNvSpPr txBox="1"/>
          <p:nvPr/>
        </p:nvSpPr>
        <p:spPr>
          <a:xfrm>
            <a:off x="8836945" y="1432446"/>
            <a:ext cx="30980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VARIABEL debiet: </a:t>
            </a:r>
          </a:p>
          <a:p>
            <a:endParaRPr lang="nl-BE" sz="2400" b="1" dirty="0"/>
          </a:p>
          <a:p>
            <a:endParaRPr lang="nl-BE" dirty="0"/>
          </a:p>
          <a:p>
            <a:r>
              <a:rPr lang="nl-BE" dirty="0"/>
              <a:t>Trekkast </a:t>
            </a:r>
            <a:r>
              <a:rPr lang="nl-BE" b="1" dirty="0"/>
              <a:t>sluiten</a:t>
            </a:r>
            <a:r>
              <a:rPr lang="nl-BE" dirty="0"/>
              <a:t> heeft </a:t>
            </a:r>
            <a:r>
              <a:rPr lang="nl-BE" b="1" dirty="0"/>
              <a:t>impact</a:t>
            </a:r>
            <a:r>
              <a:rPr lang="nl-BE" dirty="0"/>
              <a:t>!</a:t>
            </a:r>
          </a:p>
          <a:p>
            <a:endParaRPr lang="nl-BE" dirty="0"/>
          </a:p>
          <a:p>
            <a:r>
              <a:rPr lang="nl-BE" b="1" dirty="0"/>
              <a:t>En volledig </a:t>
            </a:r>
            <a:r>
              <a:rPr lang="nl-BE" dirty="0"/>
              <a:t>uitschakelen… (indien mogelijk)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C0D0341F-AED9-44DA-BB44-416230B719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1" t="40796" r="13802" b="31099"/>
          <a:stretch/>
        </p:blipFill>
        <p:spPr>
          <a:xfrm rot="5400000">
            <a:off x="9160434" y="4905369"/>
            <a:ext cx="777019" cy="264785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F8AD15C-43BA-4F02-8B06-2CF3B70B9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40386" r="6349" b="45964"/>
          <a:stretch/>
        </p:blipFill>
        <p:spPr>
          <a:xfrm rot="5400000">
            <a:off x="4201164" y="3418379"/>
            <a:ext cx="4261917" cy="513861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7D21DE7-AF25-4D1E-B271-CA4E8750250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573" t="6239" r="35174" b="25044"/>
          <a:stretch/>
        </p:blipFill>
        <p:spPr>
          <a:xfrm flipH="1">
            <a:off x="6762908" y="1454800"/>
            <a:ext cx="435272" cy="4368573"/>
          </a:xfrm>
          <a:prstGeom prst="rect">
            <a:avLst/>
          </a:prstGeom>
        </p:spPr>
      </p:pic>
      <p:sp>
        <p:nvSpPr>
          <p:cNvPr id="48" name="Ovaal 47">
            <a:extLst>
              <a:ext uri="{FF2B5EF4-FFF2-40B4-BE49-F238E27FC236}">
                <a16:creationId xmlns:a16="http://schemas.microsoft.com/office/drawing/2014/main" id="{803B7BCB-727F-455A-A32C-1335C5C8CF66}"/>
              </a:ext>
            </a:extLst>
          </p:cNvPr>
          <p:cNvSpPr/>
          <p:nvPr/>
        </p:nvSpPr>
        <p:spPr>
          <a:xfrm>
            <a:off x="6719527" y="3640242"/>
            <a:ext cx="533931" cy="55143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70BCFE7E-1621-4A01-97BA-2A65F27FE393}"/>
              </a:ext>
            </a:extLst>
          </p:cNvPr>
          <p:cNvSpPr txBox="1"/>
          <p:nvPr/>
        </p:nvSpPr>
        <p:spPr>
          <a:xfrm>
            <a:off x="5688629" y="5843156"/>
            <a:ext cx="1889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Indien         actief :</a:t>
            </a:r>
          </a:p>
          <a:p>
            <a:r>
              <a:rPr lang="nl-BE" sz="1600" dirty="0"/>
              <a:t>Mogelijkheid tot uitzetten trekkast</a:t>
            </a:r>
          </a:p>
        </p:txBody>
      </p:sp>
      <p:sp>
        <p:nvSpPr>
          <p:cNvPr id="55" name="Ovaal 54">
            <a:extLst>
              <a:ext uri="{FF2B5EF4-FFF2-40B4-BE49-F238E27FC236}">
                <a16:creationId xmlns:a16="http://schemas.microsoft.com/office/drawing/2014/main" id="{083248AE-16A7-447A-AC5F-A77D9D5B5AEF}"/>
              </a:ext>
            </a:extLst>
          </p:cNvPr>
          <p:cNvSpPr/>
          <p:nvPr/>
        </p:nvSpPr>
        <p:spPr>
          <a:xfrm>
            <a:off x="6345598" y="5870196"/>
            <a:ext cx="287741" cy="27766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56DA797-B463-49FE-9DD2-191BE145D5A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1262" r="13331" b="25523"/>
          <a:stretch/>
        </p:blipFill>
        <p:spPr>
          <a:xfrm>
            <a:off x="7790732" y="1463968"/>
            <a:ext cx="418163" cy="4406228"/>
          </a:xfrm>
          <a:prstGeom prst="rect">
            <a:avLst/>
          </a:prstGeom>
        </p:spPr>
      </p:pic>
      <p:sp>
        <p:nvSpPr>
          <p:cNvPr id="47" name="Ovaal 46">
            <a:extLst>
              <a:ext uri="{FF2B5EF4-FFF2-40B4-BE49-F238E27FC236}">
                <a16:creationId xmlns:a16="http://schemas.microsoft.com/office/drawing/2014/main" id="{73933A3E-DD8C-4C6E-94B3-D0E1C4DB41A6}"/>
              </a:ext>
            </a:extLst>
          </p:cNvPr>
          <p:cNvSpPr/>
          <p:nvPr/>
        </p:nvSpPr>
        <p:spPr>
          <a:xfrm>
            <a:off x="6050800" y="4233774"/>
            <a:ext cx="533931" cy="55143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FF0FF00-13DB-4F29-96F6-F1101A377002}"/>
              </a:ext>
            </a:extLst>
          </p:cNvPr>
          <p:cNvSpPr txBox="1"/>
          <p:nvPr/>
        </p:nvSpPr>
        <p:spPr>
          <a:xfrm>
            <a:off x="3723853" y="5662191"/>
            <a:ext cx="136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Aan/uit schakelaars oude type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95D403D3-A552-4358-BD26-256964494DF8}"/>
              </a:ext>
            </a:extLst>
          </p:cNvPr>
          <p:cNvSpPr txBox="1"/>
          <p:nvPr/>
        </p:nvSpPr>
        <p:spPr>
          <a:xfrm>
            <a:off x="7325586" y="5816456"/>
            <a:ext cx="127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Uitschakelen niet mogelijk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5947BAA-8B57-4D0B-B655-27A0ED79B347}"/>
              </a:ext>
            </a:extLst>
          </p:cNvPr>
          <p:cNvSpPr txBox="1"/>
          <p:nvPr/>
        </p:nvSpPr>
        <p:spPr>
          <a:xfrm>
            <a:off x="4460827" y="1058648"/>
            <a:ext cx="325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Uitschakelen trekkasten</a:t>
            </a:r>
          </a:p>
        </p:txBody>
      </p:sp>
      <p:pic>
        <p:nvPicPr>
          <p:cNvPr id="59" name="Afbeelding 58">
            <a:extLst>
              <a:ext uri="{FF2B5EF4-FFF2-40B4-BE49-F238E27FC236}">
                <a16:creationId xmlns:a16="http://schemas.microsoft.com/office/drawing/2014/main" id="{AD411AB4-2737-419D-B843-CE73E27109F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18268"/>
          <a:stretch/>
        </p:blipFill>
        <p:spPr>
          <a:xfrm rot="5400000">
            <a:off x="3545748" y="4058215"/>
            <a:ext cx="1684861" cy="12157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CB225F-0778-4A0D-B764-4B612E9C145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661" t="3922" r="8037" b="4655"/>
          <a:stretch/>
        </p:blipFill>
        <p:spPr>
          <a:xfrm>
            <a:off x="5090855" y="1577723"/>
            <a:ext cx="837333" cy="2164512"/>
          </a:xfrm>
          <a:prstGeom prst="rect">
            <a:avLst/>
          </a:prstGeom>
        </p:spPr>
      </p:pic>
      <p:sp>
        <p:nvSpPr>
          <p:cNvPr id="60" name="Ovaal 59">
            <a:extLst>
              <a:ext uri="{FF2B5EF4-FFF2-40B4-BE49-F238E27FC236}">
                <a16:creationId xmlns:a16="http://schemas.microsoft.com/office/drawing/2014/main" id="{62898A09-E9AB-451A-B824-0BE02FAD0FA4}"/>
              </a:ext>
            </a:extLst>
          </p:cNvPr>
          <p:cNvSpPr/>
          <p:nvPr/>
        </p:nvSpPr>
        <p:spPr>
          <a:xfrm>
            <a:off x="5450590" y="2527886"/>
            <a:ext cx="369634" cy="39903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1193AB93-3F11-4082-B858-E7A9DD490072}"/>
              </a:ext>
            </a:extLst>
          </p:cNvPr>
          <p:cNvSpPr/>
          <p:nvPr/>
        </p:nvSpPr>
        <p:spPr>
          <a:xfrm>
            <a:off x="3159831" y="2939771"/>
            <a:ext cx="440781" cy="530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Pijl: rechts 37">
            <a:extLst>
              <a:ext uri="{FF2B5EF4-FFF2-40B4-BE49-F238E27FC236}">
                <a16:creationId xmlns:a16="http://schemas.microsoft.com/office/drawing/2014/main" id="{D6D7696A-4298-47F2-86C0-C05D21030F65}"/>
              </a:ext>
            </a:extLst>
          </p:cNvPr>
          <p:cNvSpPr/>
          <p:nvPr/>
        </p:nvSpPr>
        <p:spPr>
          <a:xfrm rot="10800000">
            <a:off x="8367180" y="2966119"/>
            <a:ext cx="440781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958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A9C1E84-2F53-4A1B-8028-F542F056A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32820" r="2875" b="40921"/>
          <a:stretch/>
        </p:blipFill>
        <p:spPr>
          <a:xfrm rot="5400000">
            <a:off x="-1895912" y="2753686"/>
            <a:ext cx="6300130" cy="135062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F0F34BD-8878-4F1A-A85C-274E383E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5598" y="3376831"/>
            <a:ext cx="3659696" cy="27447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B32A44B-C095-4726-A8B9-8ABBAD21A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8531" r="5949" b="35431"/>
          <a:stretch/>
        </p:blipFill>
        <p:spPr>
          <a:xfrm rot="5400000">
            <a:off x="7303099" y="3632825"/>
            <a:ext cx="3659696" cy="223278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52B71CB-F19A-4896-81A6-6B4AA3762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60" t="5528"/>
          <a:stretch/>
        </p:blipFill>
        <p:spPr>
          <a:xfrm>
            <a:off x="2067885" y="339519"/>
            <a:ext cx="2915175" cy="63509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B64801-694D-4B32-882B-E3EE95DB9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4980" y="683440"/>
            <a:ext cx="3236054" cy="2427041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2590D0B-06E7-4910-90B6-FAD63293B486}"/>
              </a:ext>
            </a:extLst>
          </p:cNvPr>
          <p:cNvCxnSpPr/>
          <p:nvPr/>
        </p:nvCxnSpPr>
        <p:spPr>
          <a:xfrm>
            <a:off x="6095431" y="4570426"/>
            <a:ext cx="808752" cy="47817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EAC9AC26-102C-4745-A868-F412F3981A3A}"/>
              </a:ext>
            </a:extLst>
          </p:cNvPr>
          <p:cNvCxnSpPr/>
          <p:nvPr/>
        </p:nvCxnSpPr>
        <p:spPr>
          <a:xfrm>
            <a:off x="8172356" y="4271044"/>
            <a:ext cx="808752" cy="47817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B3E89D5C-A74F-4518-807C-16190945C11A}"/>
              </a:ext>
            </a:extLst>
          </p:cNvPr>
          <p:cNvCxnSpPr>
            <a:cxnSpLocks/>
          </p:cNvCxnSpPr>
          <p:nvPr/>
        </p:nvCxnSpPr>
        <p:spPr>
          <a:xfrm flipH="1">
            <a:off x="10570700" y="1545318"/>
            <a:ext cx="731850" cy="90740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4F05AEA-2C40-4F3A-A3CC-A0A0D8F9149C}"/>
              </a:ext>
            </a:extLst>
          </p:cNvPr>
          <p:cNvCxnSpPr>
            <a:cxnSpLocks/>
          </p:cNvCxnSpPr>
          <p:nvPr/>
        </p:nvCxnSpPr>
        <p:spPr>
          <a:xfrm flipH="1">
            <a:off x="2749320" y="2072168"/>
            <a:ext cx="1053211" cy="50054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al 19">
            <a:extLst>
              <a:ext uri="{FF2B5EF4-FFF2-40B4-BE49-F238E27FC236}">
                <a16:creationId xmlns:a16="http://schemas.microsoft.com/office/drawing/2014/main" id="{A5C3FC98-63E2-4EE0-8310-D8026B9DC079}"/>
              </a:ext>
            </a:extLst>
          </p:cNvPr>
          <p:cNvSpPr/>
          <p:nvPr/>
        </p:nvSpPr>
        <p:spPr>
          <a:xfrm>
            <a:off x="780176" y="4152550"/>
            <a:ext cx="847288" cy="83575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147F43AE-A55C-4CD8-90E1-1A36609F762C}"/>
              </a:ext>
            </a:extLst>
          </p:cNvPr>
          <p:cNvSpPr/>
          <p:nvPr/>
        </p:nvSpPr>
        <p:spPr>
          <a:xfrm>
            <a:off x="2190618" y="2572711"/>
            <a:ext cx="676885" cy="69331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9AADF907-C120-4B15-AC90-D46AA0847913}"/>
              </a:ext>
            </a:extLst>
          </p:cNvPr>
          <p:cNvSpPr/>
          <p:nvPr/>
        </p:nvSpPr>
        <p:spPr>
          <a:xfrm>
            <a:off x="6958056" y="4904935"/>
            <a:ext cx="625024" cy="64490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3F4EC543-015F-40FD-B4AF-66BF3F595166}"/>
              </a:ext>
            </a:extLst>
          </p:cNvPr>
          <p:cNvSpPr/>
          <p:nvPr/>
        </p:nvSpPr>
        <p:spPr>
          <a:xfrm>
            <a:off x="9025023" y="4665849"/>
            <a:ext cx="625024" cy="64490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FE155DC-F801-4A39-A2BC-294C3749AB44}"/>
              </a:ext>
            </a:extLst>
          </p:cNvPr>
          <p:cNvSpPr/>
          <p:nvPr/>
        </p:nvSpPr>
        <p:spPr>
          <a:xfrm>
            <a:off x="9990240" y="2434553"/>
            <a:ext cx="625024" cy="64490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16E5742-C16B-40FC-B737-44730E94DB24}"/>
              </a:ext>
            </a:extLst>
          </p:cNvPr>
          <p:cNvSpPr txBox="1"/>
          <p:nvPr/>
        </p:nvSpPr>
        <p:spPr>
          <a:xfrm>
            <a:off x="5421917" y="1707464"/>
            <a:ext cx="392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Let op! </a:t>
            </a:r>
          </a:p>
          <a:p>
            <a:r>
              <a:rPr lang="nl-BE" sz="1400" dirty="0"/>
              <a:t>Maximum stand!! = enkel in nood </a:t>
            </a:r>
          </a:p>
        </p:txBody>
      </p: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21B56A55-AB73-4EB9-AF75-9AC911A666F7}"/>
              </a:ext>
            </a:extLst>
          </p:cNvPr>
          <p:cNvCxnSpPr>
            <a:cxnSpLocks/>
          </p:cNvCxnSpPr>
          <p:nvPr/>
        </p:nvCxnSpPr>
        <p:spPr>
          <a:xfrm flipH="1">
            <a:off x="4483967" y="2072168"/>
            <a:ext cx="922652" cy="14320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6069D110-8F3D-4293-B1C5-38DBE4DD4D0B}"/>
              </a:ext>
            </a:extLst>
          </p:cNvPr>
          <p:cNvSpPr txBox="1"/>
          <p:nvPr/>
        </p:nvSpPr>
        <p:spPr>
          <a:xfrm>
            <a:off x="5860231" y="290854"/>
            <a:ext cx="3335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Voorbeelden schakelaar met eventueel mogelijkheid tot uitzetten trekkast</a:t>
            </a: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9DD8920C-A0B7-4A89-A576-5AD42E5909D4}"/>
              </a:ext>
            </a:extLst>
          </p:cNvPr>
          <p:cNvSpPr/>
          <p:nvPr/>
        </p:nvSpPr>
        <p:spPr>
          <a:xfrm>
            <a:off x="5182592" y="274625"/>
            <a:ext cx="625024" cy="64490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82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F5971-88CD-4149-AEB9-2E540CAA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8943"/>
            <a:ext cx="11141364" cy="668916"/>
          </a:xfrm>
        </p:spPr>
        <p:txBody>
          <a:bodyPr>
            <a:normAutofit fontScale="90000"/>
          </a:bodyPr>
          <a:lstStyle/>
          <a:p>
            <a:r>
              <a:rPr lang="nl-BE" sz="3600" dirty="0"/>
              <a:t>Hoe kan je energieverbruik minimaliseren en comfort in gebouw verhogen?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DAED00-D5DA-4A97-A32F-A02ECAC2F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63" y="1369144"/>
            <a:ext cx="10141315" cy="53979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Een trekkast is een zeer </a:t>
            </a:r>
            <a:r>
              <a:rPr lang="nl-BE" b="1" dirty="0"/>
              <a:t>energieverslindende opslagruimte</a:t>
            </a:r>
            <a:r>
              <a:rPr lang="nl-BE" dirty="0"/>
              <a:t>. Gebruik maximaal de specifieke </a:t>
            </a:r>
            <a:r>
              <a:rPr lang="nl-BE" b="1" dirty="0"/>
              <a:t>bewaarkasten</a:t>
            </a:r>
            <a:r>
              <a:rPr lang="nl-BE" dirty="0"/>
              <a:t> voor bewaren producten. 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Staat er een </a:t>
            </a:r>
            <a:r>
              <a:rPr lang="nl-BE" b="1" dirty="0"/>
              <a:t>variabel debiet </a:t>
            </a:r>
            <a:r>
              <a:rPr lang="nl-BE" dirty="0"/>
              <a:t>sticker op de schuif, hou de schuif </a:t>
            </a:r>
            <a:r>
              <a:rPr lang="nl-BE" b="1" dirty="0"/>
              <a:t>maximaal gesloten</a:t>
            </a:r>
            <a:r>
              <a:rPr lang="nl-BE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dirty="0"/>
              <a:t> Is de aan/uit schakelaar of knop aanwezig of actief, </a:t>
            </a:r>
            <a:r>
              <a:rPr lang="nl-BE" b="1" dirty="0"/>
              <a:t>zet trekkasten ENKEL aan bij gebruik</a:t>
            </a:r>
            <a:r>
              <a:rPr lang="nl-BE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b="1" dirty="0"/>
              <a:t> Beperk grote gelijktijdigheden </a:t>
            </a:r>
            <a:r>
              <a:rPr lang="nl-BE" dirty="0"/>
              <a:t>van gebruik trekkasten.</a:t>
            </a:r>
          </a:p>
          <a:p>
            <a:pPr>
              <a:buFont typeface="Wingdings" panose="05000000000000000000" pitchFamily="2" charset="2"/>
              <a:buChar char="ü"/>
            </a:pPr>
            <a:endParaRPr lang="nl-BE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b="1" dirty="0"/>
              <a:t> Beperk</a:t>
            </a:r>
            <a:r>
              <a:rPr lang="nl-BE" dirty="0"/>
              <a:t> het gebruik van trekkasten bij </a:t>
            </a:r>
            <a:r>
              <a:rPr lang="nl-BE" b="1" dirty="0"/>
              <a:t>zeer lage of zeer hoge buitentemperaturen</a:t>
            </a:r>
            <a:r>
              <a:rPr lang="nl-BE" dirty="0"/>
              <a:t>.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FC8E2B-3515-49C3-BC43-2C248A3D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1" t="40796" r="13802" b="31099"/>
          <a:stretch/>
        </p:blipFill>
        <p:spPr>
          <a:xfrm rot="5400000">
            <a:off x="10108985" y="4787323"/>
            <a:ext cx="2613027" cy="8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AC8BB5-A319-43CD-8A46-D43E41A6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92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Ter info: nieuwe (labo)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B523DE-D660-48BB-974E-8D9C138FA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>
            <a:normAutofit/>
          </a:bodyPr>
          <a:lstStyle/>
          <a:p>
            <a:r>
              <a:rPr lang="nl-BE" dirty="0"/>
              <a:t>Trekkasten vaak variabele debieten: schuif zoveel mogelijk gesloten houden</a:t>
            </a:r>
          </a:p>
          <a:p>
            <a:r>
              <a:rPr lang="nl-BE" dirty="0"/>
              <a:t>Trekkasten met minimaal debiet voor ventilatie ruimte = niet volledig uit te schakelen</a:t>
            </a:r>
          </a:p>
          <a:p>
            <a:r>
              <a:rPr lang="nl-BE" dirty="0"/>
              <a:t>Mogelijks ook enkele kasten die geactiveerde </a:t>
            </a:r>
            <a:r>
              <a:rPr lang="nl-BE"/>
              <a:t>uitschakelknop hebben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Symbol" panose="05050102010706020507" pitchFamily="18" charset="2"/>
              <a:buChar char="Þ"/>
            </a:pPr>
            <a:r>
              <a:rPr lang="nl-BE" dirty="0"/>
              <a:t> Minimaliseren debieten, recuperatie van warmte, gebouw in balans…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BE" dirty="0"/>
              <a:t> </a:t>
            </a:r>
            <a:r>
              <a:rPr lang="nl-BE" b="1" dirty="0">
                <a:solidFill>
                  <a:schemeClr val="accent1"/>
                </a:solidFill>
              </a:rPr>
              <a:t>LAGER energieverbruik en HOGER comfort</a:t>
            </a:r>
          </a:p>
        </p:txBody>
      </p:sp>
    </p:spTree>
    <p:extLst>
      <p:ext uri="{BB962C8B-B14F-4D97-AF65-F5344CB8AC3E}">
        <p14:creationId xmlns:p14="http://schemas.microsoft.com/office/powerpoint/2010/main" val="25326237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323</Words>
  <Application>Microsoft Office PowerPoint</Application>
  <PresentationFormat>Breedbeeld</PresentationFormat>
  <Paragraphs>66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Kantoorthema</vt:lpstr>
      <vt:lpstr>Werking trekkasten (oude gebouwen: energieverbruik!</vt:lpstr>
      <vt:lpstr>Werking trekkasten (oude gebouwen): voorbeeld grootteorde</vt:lpstr>
      <vt:lpstr>Types trekkasten – Hoe heb je impact??</vt:lpstr>
      <vt:lpstr>PowerPoint-presentatie</vt:lpstr>
      <vt:lpstr>Hoe kan je energieverbruik minimaliseren en comfort in gebouw verhogen?</vt:lpstr>
      <vt:lpstr>Ter info: nieuwe (labo) gebouwen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Kathelijn Cox</dc:creator>
  <cp:lastModifiedBy>Riet Van de Velde</cp:lastModifiedBy>
  <cp:revision>31</cp:revision>
  <dcterms:created xsi:type="dcterms:W3CDTF">2023-01-31T12:54:20Z</dcterms:created>
  <dcterms:modified xsi:type="dcterms:W3CDTF">2023-05-11T09:26:36Z</dcterms:modified>
</cp:coreProperties>
</file>