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70" r:id="rId4"/>
    <p:sldId id="259" r:id="rId5"/>
    <p:sldId id="282" r:id="rId6"/>
    <p:sldId id="257" r:id="rId7"/>
    <p:sldId id="271" r:id="rId8"/>
    <p:sldId id="272" r:id="rId9"/>
    <p:sldId id="264" r:id="rId10"/>
    <p:sldId id="275" r:id="rId11"/>
    <p:sldId id="276" r:id="rId12"/>
    <p:sldId id="273" r:id="rId13"/>
    <p:sldId id="278" r:id="rId14"/>
    <p:sldId id="288" r:id="rId15"/>
    <p:sldId id="280" r:id="rId16"/>
    <p:sldId id="263" r:id="rId17"/>
    <p:sldId id="281" r:id="rId18"/>
    <p:sldId id="279" r:id="rId19"/>
    <p:sldId id="285" r:id="rId20"/>
    <p:sldId id="286" r:id="rId21"/>
    <p:sldId id="274" r:id="rId22"/>
    <p:sldId id="277" r:id="rId23"/>
    <p:sldId id="287" r:id="rId24"/>
    <p:sldId id="269" r:id="rId2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2" autoAdjust="0"/>
    <p:restoredTop sz="94660"/>
  </p:normalViewPr>
  <p:slideViewPr>
    <p:cSldViewPr>
      <p:cViewPr>
        <p:scale>
          <a:sx n="76" d="100"/>
          <a:sy n="76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1E7F8B-C92B-454D-A729-467DF662FC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38916" name="Picture 6" descr="UG_Logolabel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29600"/>
            <a:ext cx="18288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63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3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30DF89-C27E-471E-A33C-B68CC4B595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846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399E1A5-6B5E-4F8B-A2FB-28CF91171CD4}" type="slidenum">
              <a:rPr lang="nl-NL" sz="1200"/>
              <a:pPr eaLnBrk="1" hangingPunct="1"/>
              <a:t>1</a:t>
            </a:fld>
            <a:endParaRPr lang="nl-NL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90E639-9F3E-47D9-9E3F-7C8C8601321D}" type="slidenum">
              <a:rPr lang="nl-NL" sz="1200"/>
              <a:pPr eaLnBrk="1" hangingPunct="1"/>
              <a:t>11</a:t>
            </a:fld>
            <a:endParaRPr 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9249720-E1F9-4009-97EE-C1459FE3FD9E}" type="slidenum">
              <a:rPr lang="nl-NL" sz="1200"/>
              <a:pPr eaLnBrk="1" hangingPunct="1"/>
              <a:t>12</a:t>
            </a:fld>
            <a:endParaRPr lang="nl-NL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9249720-E1F9-4009-97EE-C1459FE3FD9E}" type="slidenum">
              <a:rPr lang="nl-NL" sz="1200"/>
              <a:pPr eaLnBrk="1" hangingPunct="1"/>
              <a:t>13</a:t>
            </a:fld>
            <a:endParaRPr lang="nl-NL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9249720-E1F9-4009-97EE-C1459FE3FD9E}" type="slidenum">
              <a:rPr lang="nl-NL" sz="1200"/>
              <a:pPr eaLnBrk="1" hangingPunct="1"/>
              <a:t>14</a:t>
            </a:fld>
            <a:endParaRPr lang="nl-NL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90E639-9F3E-47D9-9E3F-7C8C8601321D}" type="slidenum">
              <a:rPr lang="nl-NL" sz="1200"/>
              <a:pPr eaLnBrk="1" hangingPunct="1"/>
              <a:t>15</a:t>
            </a:fld>
            <a:endParaRPr 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1DAEA2D-279C-4BFA-A0A3-083AB54FE9EA}" type="slidenum">
              <a:rPr lang="nl-NL" sz="1200"/>
              <a:pPr eaLnBrk="1" hangingPunct="1"/>
              <a:t>16</a:t>
            </a:fld>
            <a:endParaRPr lang="nl-NL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90E639-9F3E-47D9-9E3F-7C8C8601321D}" type="slidenum">
              <a:rPr lang="nl-NL" sz="1200"/>
              <a:pPr eaLnBrk="1" hangingPunct="1"/>
              <a:t>18</a:t>
            </a:fld>
            <a:endParaRPr 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9249720-E1F9-4009-97EE-C1459FE3FD9E}" type="slidenum">
              <a:rPr lang="nl-NL" sz="1200"/>
              <a:pPr eaLnBrk="1" hangingPunct="1"/>
              <a:t>21</a:t>
            </a:fld>
            <a:endParaRPr lang="nl-NL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9249720-E1F9-4009-97EE-C1459FE3FD9E}" type="slidenum">
              <a:rPr lang="nl-NL" sz="1200"/>
              <a:pPr eaLnBrk="1" hangingPunct="1"/>
              <a:t>22</a:t>
            </a:fld>
            <a:endParaRPr lang="nl-NL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90E639-9F3E-47D9-9E3F-7C8C8601321D}" type="slidenum">
              <a:rPr lang="nl-NL" sz="1200"/>
              <a:pPr eaLnBrk="1" hangingPunct="1"/>
              <a:t>23</a:t>
            </a:fld>
            <a:endParaRPr 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D8A1753-EA8E-4A90-A7C1-ECE313B09F23}" type="slidenum">
              <a:rPr lang="nl-NL" sz="1200"/>
              <a:pPr eaLnBrk="1" hangingPunct="1"/>
              <a:t>2</a:t>
            </a:fld>
            <a:endParaRPr lang="nl-NL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399E1A5-6B5E-4F8B-A2FB-28CF91171CD4}" type="slidenum">
              <a:rPr lang="nl-NL" sz="1200"/>
              <a:pPr eaLnBrk="1" hangingPunct="1"/>
              <a:t>24</a:t>
            </a:fld>
            <a:endParaRPr lang="nl-NL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D8A1753-EA8E-4A90-A7C1-ECE313B09F23}" type="slidenum">
              <a:rPr lang="nl-NL" sz="1200"/>
              <a:pPr eaLnBrk="1" hangingPunct="1"/>
              <a:t>3</a:t>
            </a:fld>
            <a:endParaRPr lang="nl-NL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6977AB9-273D-4009-8CB4-8AE69195E0C7}" type="slidenum">
              <a:rPr lang="nl-NL" sz="1200"/>
              <a:pPr eaLnBrk="1" hangingPunct="1"/>
              <a:t>4</a:t>
            </a:fld>
            <a:endParaRPr lang="nl-NL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90E639-9F3E-47D9-9E3F-7C8C8601321D}" type="slidenum">
              <a:rPr lang="nl-NL" sz="1200"/>
              <a:pPr eaLnBrk="1" hangingPunct="1"/>
              <a:t>6</a:t>
            </a:fld>
            <a:endParaRPr 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90E639-9F3E-47D9-9E3F-7C8C8601321D}" type="slidenum">
              <a:rPr lang="nl-NL" sz="1200"/>
              <a:pPr eaLnBrk="1" hangingPunct="1"/>
              <a:t>7</a:t>
            </a:fld>
            <a:endParaRPr 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90E639-9F3E-47D9-9E3F-7C8C8601321D}" type="slidenum">
              <a:rPr lang="nl-NL" sz="1200"/>
              <a:pPr eaLnBrk="1" hangingPunct="1"/>
              <a:t>8</a:t>
            </a:fld>
            <a:endParaRPr 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9249720-E1F9-4009-97EE-C1459FE3FD9E}" type="slidenum">
              <a:rPr lang="nl-NL" sz="1200"/>
              <a:pPr eaLnBrk="1" hangingPunct="1"/>
              <a:t>9</a:t>
            </a:fld>
            <a:endParaRPr lang="nl-NL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9249720-E1F9-4009-97EE-C1459FE3FD9E}" type="slidenum">
              <a:rPr lang="nl-NL" sz="1200"/>
              <a:pPr eaLnBrk="1" hangingPunct="1"/>
              <a:t>10</a:t>
            </a:fld>
            <a:endParaRPr lang="nl-NL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447800" y="6172200"/>
            <a:ext cx="73152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5" name="Picture 12" descr="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33375"/>
            <a:ext cx="8636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0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3152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D39718A0-5574-4043-9884-D1F652E024E4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0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8C925D9E-6310-4006-B3EF-256BA21BE210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5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34200" y="2057400"/>
            <a:ext cx="1828800" cy="3962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7800" y="2057400"/>
            <a:ext cx="5334000" cy="3962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8D8CBF16-0CBA-4DB7-ACBE-F1805902DE90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38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2600B79A-4827-439E-8F6B-51545B1C66C9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98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842D9288-E997-4D77-BE0F-745D01DAB468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66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3200400"/>
            <a:ext cx="35814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81600" y="3200400"/>
            <a:ext cx="35814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0DE6FDA3-E9FB-40AF-8F53-93392C6AEDE8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12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F65D050A-51CB-4101-9072-3A2955877E53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43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D18F2980-9F47-442F-8D0A-CCD85598E3A1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72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0E87DABC-E7DE-47E9-9CC1-52C47C065961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54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100AE7B8-35DC-4362-8930-59D17483B3ED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7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pag. </a:t>
            </a:r>
            <a:fld id="{B407C23B-331D-4E12-A483-2E293E2FB88D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3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57400"/>
            <a:ext cx="7315200" cy="1143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Politici met diverse roots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200400"/>
            <a:ext cx="7315200" cy="28194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nl-NL" smtClean="0"/>
              <a:t>Prof. Bram Wauters (www.gaspar.ugent.be)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err="1" smtClean="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nl-NL"/>
              <a:t>pag. </a:t>
            </a:r>
            <a:fld id="{B64DF5B1-C17A-4687-B4AB-1C69ED87D650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1447800" y="6172200"/>
            <a:ext cx="73152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031" name="Picture 13" descr="p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33375"/>
            <a:ext cx="8636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190500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defRPr sz="2800">
          <a:solidFill>
            <a:srgbClr val="5F5F5F"/>
          </a:solidFill>
          <a:latin typeface="+mn-lt"/>
        </a:defRPr>
      </a:lvl2pPr>
      <a:lvl3pPr marL="574675" indent="192088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‧"/>
        <a:defRPr sz="24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50046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</a:t>
            </a:r>
            <a:r>
              <a:rPr lang="nl-BE" dirty="0"/>
              <a:t>Bram Wauters </a:t>
            </a:r>
            <a:r>
              <a:rPr lang="nl-BE" dirty="0" smtClean="0"/>
              <a:t>&amp; Filip De Rynck - </a:t>
            </a:r>
            <a:r>
              <a:rPr lang="en-GB" dirty="0" smtClean="0"/>
              <a:t>26/01/2015</a:t>
            </a:r>
            <a:endParaRPr lang="en-GB" dirty="0"/>
          </a:p>
          <a:p>
            <a:pPr>
              <a:defRPr/>
            </a:pPr>
            <a:r>
              <a:rPr lang="en-GB" b="1" dirty="0" err="1"/>
              <a:t>Facultei</a:t>
            </a:r>
            <a:r>
              <a:rPr lang="en-GB" dirty="0" err="1"/>
              <a:t>t</a:t>
            </a:r>
            <a:r>
              <a:rPr lang="en-GB" dirty="0"/>
              <a:t> </a:t>
            </a:r>
            <a:r>
              <a:rPr lang="en-GB" b="1" dirty="0" err="1"/>
              <a:t>Politieke</a:t>
            </a:r>
            <a:r>
              <a:rPr lang="en-GB" b="1" dirty="0"/>
              <a:t> en </a:t>
            </a:r>
            <a:r>
              <a:rPr lang="en-GB" b="1" dirty="0" err="1"/>
              <a:t>Sociale</a:t>
            </a:r>
            <a:r>
              <a:rPr lang="en-GB" b="1" dirty="0"/>
              <a:t> </a:t>
            </a:r>
            <a:r>
              <a:rPr lang="en-GB" b="1" dirty="0" err="1"/>
              <a:t>Wetenschappen</a:t>
            </a:r>
            <a:r>
              <a:rPr lang="en-GB" b="1" dirty="0"/>
              <a:t> </a:t>
            </a:r>
            <a:r>
              <a:rPr lang="en-GB" dirty="0"/>
              <a:t>– GASPAR</a:t>
            </a:r>
            <a:endParaRPr lang="nl-NL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556792"/>
            <a:ext cx="7300664" cy="1875656"/>
          </a:xfrm>
        </p:spPr>
        <p:txBody>
          <a:bodyPr/>
          <a:lstStyle/>
          <a:p>
            <a:pPr eaLnBrk="1" hangingPunct="1"/>
            <a:r>
              <a:rPr lang="nl-NL" sz="3600" b="1" dirty="0" smtClean="0"/>
              <a:t>Stedelijke partijen:</a:t>
            </a:r>
            <a:br>
              <a:rPr lang="nl-NL" sz="3600" b="1" dirty="0" smtClean="0"/>
            </a:br>
            <a:r>
              <a:rPr lang="nl-NL" sz="3600" b="1" dirty="0" smtClean="0"/>
              <a:t>problemen en remedies</a:t>
            </a:r>
            <a:endParaRPr lang="nl-BE" sz="36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3356992"/>
            <a:ext cx="7315200" cy="2819400"/>
          </a:xfrm>
        </p:spPr>
        <p:txBody>
          <a:bodyPr/>
          <a:lstStyle/>
          <a:p>
            <a:pPr marL="0" indent="0" eaLnBrk="1" hangingPunct="1"/>
            <a:endParaRPr lang="nl-NL" dirty="0" smtClean="0"/>
          </a:p>
          <a:p>
            <a:pPr marL="0" indent="0" eaLnBrk="1" hangingPunct="1"/>
            <a:r>
              <a:rPr lang="nl-NL" dirty="0" smtClean="0"/>
              <a:t>Prof. Bram Wauters </a:t>
            </a:r>
          </a:p>
          <a:p>
            <a:pPr marL="0" indent="0" eaLnBrk="1" hangingPunct="1"/>
            <a:r>
              <a:rPr lang="nl-NL" dirty="0" smtClean="0"/>
              <a:t>Prof. Filip De Rynck</a:t>
            </a:r>
            <a:endParaRPr lang="nl-NL" dirty="0"/>
          </a:p>
          <a:p>
            <a:pPr marL="0" indent="0" eaLnBrk="1" hangingPunct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47" y="1340768"/>
            <a:ext cx="8713788" cy="1152525"/>
          </a:xfrm>
        </p:spPr>
        <p:txBody>
          <a:bodyPr/>
          <a:lstStyle/>
          <a:p>
            <a:pPr eaLnBrk="1" hangingPunct="1"/>
            <a:r>
              <a:rPr lang="nl-NL" b="1" dirty="0" smtClean="0"/>
              <a:t>3. Te weinig activiteiten (2)</a:t>
            </a:r>
            <a:endParaRPr lang="nl-BE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76871"/>
            <a:ext cx="8785671" cy="3598467"/>
          </a:xfrm>
        </p:spPr>
        <p:txBody>
          <a:bodyPr/>
          <a:lstStyle/>
          <a:p>
            <a:pPr lvl="2" indent="0" eaLnBrk="1" hangingPunct="1">
              <a:buNone/>
              <a:defRPr/>
            </a:pPr>
            <a:r>
              <a:rPr lang="nl-NL" sz="2800" dirty="0" smtClean="0">
                <a:ea typeface="+mn-ea"/>
                <a:cs typeface="+mn-cs"/>
              </a:rPr>
              <a:t>- Effect op stemmenpercentage:</a:t>
            </a:r>
          </a:p>
          <a:p>
            <a:pPr lvl="2" indent="0" eaLnBrk="1" hangingPunct="1">
              <a:buNone/>
              <a:defRPr/>
            </a:pPr>
            <a:r>
              <a:rPr lang="nl-NL" sz="2800" dirty="0" smtClean="0">
                <a:ea typeface="+mn-ea"/>
                <a:cs typeface="+mn-cs"/>
              </a:rPr>
              <a:t>Actieve lokale afdeling in oppositie haalt </a:t>
            </a:r>
            <a:r>
              <a:rPr lang="nl-NL" sz="2800" b="1" dirty="0" smtClean="0">
                <a:ea typeface="+mn-ea"/>
                <a:cs typeface="+mn-cs"/>
              </a:rPr>
              <a:t>3 % meer </a:t>
            </a:r>
            <a:r>
              <a:rPr lang="nl-NL" sz="2800" dirty="0" smtClean="0">
                <a:ea typeface="+mn-ea"/>
                <a:cs typeface="+mn-cs"/>
              </a:rPr>
              <a:t>stemmen dan passieve afdeling in oppositie</a:t>
            </a:r>
          </a:p>
          <a:p>
            <a:pPr lvl="2" indent="0" eaLnBrk="1" hangingPunct="1">
              <a:buNone/>
              <a:defRPr/>
            </a:pPr>
            <a:r>
              <a:rPr lang="nl-NL" sz="2800" dirty="0" smtClean="0">
                <a:ea typeface="+mn-ea"/>
                <a:cs typeface="+mn-cs"/>
              </a:rPr>
              <a:t>Actieve afdeling in bestuur haalt </a:t>
            </a:r>
            <a:r>
              <a:rPr lang="nl-NL" sz="2800" b="1" dirty="0" smtClean="0">
                <a:ea typeface="+mn-ea"/>
                <a:cs typeface="+mn-cs"/>
              </a:rPr>
              <a:t>4 % meer </a:t>
            </a:r>
            <a:r>
              <a:rPr lang="nl-NL" sz="2800" dirty="0" smtClean="0">
                <a:ea typeface="+mn-ea"/>
                <a:cs typeface="+mn-cs"/>
              </a:rPr>
              <a:t>dan passieve afdeling in bestuur</a:t>
            </a:r>
          </a:p>
          <a:p>
            <a:pPr lvl="2" indent="0" eaLnBrk="1" hangingPunct="1">
              <a:buNone/>
              <a:defRPr/>
            </a:pPr>
            <a:r>
              <a:rPr lang="nl-NL" sz="2800" dirty="0" smtClean="0">
                <a:ea typeface="+mn-ea"/>
                <a:cs typeface="+mn-cs"/>
              </a:rPr>
              <a:t>(telkens controle voor andere factoren)</a:t>
            </a:r>
            <a:endParaRPr lang="nl-NL" sz="2800" dirty="0">
              <a:ea typeface="+mn-ea"/>
              <a:cs typeface="+mn-cs"/>
            </a:endParaRPr>
          </a:p>
          <a:p>
            <a:pPr lvl="2" indent="0" eaLnBrk="1" hangingPunct="1">
              <a:buNone/>
              <a:defRPr/>
            </a:pPr>
            <a:endParaRPr lang="nl-BE" sz="2800" dirty="0" smtClean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5301208"/>
            <a:ext cx="56166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Bron: </a:t>
            </a:r>
            <a:r>
              <a:rPr lang="nl-N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Partirep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chairs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 survey:  André &amp; 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Depauw, 2013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65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14042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640638" cy="115252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       Remedie 2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8640638" cy="3672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Meer activiteiten organiseren: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Militanten enthousiasmeren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Zichtbaarheid partij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Contact met burger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Maar: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Wat voor soort activiteiten?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Trend naar aanwezigheidspolitiek </a:t>
            </a:r>
            <a:r>
              <a:rPr lang="nl-NL" dirty="0" err="1" smtClean="0"/>
              <a:t>ipv</a:t>
            </a:r>
            <a:r>
              <a:rPr lang="nl-NL" dirty="0" smtClean="0"/>
              <a:t> eigen sociale activiteiten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Geldt electorale bonus ook in steden?</a:t>
            </a:r>
          </a:p>
          <a:p>
            <a:pPr marL="0" indent="0">
              <a:defRPr/>
            </a:pPr>
            <a:endParaRPr lang="nl-BE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3" indent="0" algn="just">
              <a:buNone/>
              <a:defRPr/>
            </a:pPr>
            <a:endParaRPr lang="nl-BE" dirty="0"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7544" y="1877575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4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06" y="1372628"/>
            <a:ext cx="8713788" cy="1152525"/>
          </a:xfrm>
        </p:spPr>
        <p:txBody>
          <a:bodyPr/>
          <a:lstStyle/>
          <a:p>
            <a:pPr eaLnBrk="1" hangingPunct="1"/>
            <a:r>
              <a:rPr lang="nl-NL" b="1" dirty="0"/>
              <a:t>4</a:t>
            </a:r>
            <a:r>
              <a:rPr lang="nl-NL" b="1" dirty="0" smtClean="0"/>
              <a:t>. Geen eigen gezicht</a:t>
            </a:r>
            <a:endParaRPr lang="nl-BE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69" y="2348880"/>
            <a:ext cx="8605304" cy="3888432"/>
          </a:xfrm>
        </p:spPr>
        <p:txBody>
          <a:bodyPr/>
          <a:lstStyle/>
          <a:p>
            <a:pPr marL="1031875" lvl="2" indent="-457200" eaLnBrk="1" hangingPunct="1">
              <a:buFont typeface="Arial" pitchFamily="34" charset="0"/>
              <a:buChar char="•"/>
              <a:defRPr/>
            </a:pPr>
            <a:r>
              <a:rPr lang="nl-NL" sz="2800" dirty="0" smtClean="0">
                <a:ea typeface="+mn-ea"/>
                <a:cs typeface="+mn-cs"/>
              </a:rPr>
              <a:t>‘Franchise partij’:</a:t>
            </a:r>
          </a:p>
          <a:p>
            <a:pPr marL="2057400" lvl="3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Merknaam</a:t>
            </a:r>
          </a:p>
          <a:p>
            <a:pPr marL="2057400" lvl="3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Centrale organisatie:</a:t>
            </a:r>
          </a:p>
          <a:p>
            <a:pPr marL="2514600" lvl="4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Grote beleidsopties</a:t>
            </a:r>
          </a:p>
          <a:p>
            <a:pPr marL="2514600" lvl="4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Topfiguren</a:t>
            </a:r>
          </a:p>
          <a:p>
            <a:pPr marL="2514600" lvl="4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Campagne-boodschap</a:t>
            </a:r>
          </a:p>
          <a:p>
            <a:pPr marL="2514600" lvl="4" indent="-457200">
              <a:buFont typeface="Arial" pitchFamily="34" charset="0"/>
              <a:buChar char="•"/>
              <a:defRPr/>
            </a:pPr>
            <a:r>
              <a:rPr lang="nl-NL" dirty="0" err="1" smtClean="0">
                <a:ea typeface="+mn-ea"/>
                <a:cs typeface="+mn-cs"/>
              </a:rPr>
              <a:t>Organisationele</a:t>
            </a:r>
            <a:r>
              <a:rPr lang="nl-NL" dirty="0" smtClean="0">
                <a:ea typeface="+mn-ea"/>
                <a:cs typeface="+mn-cs"/>
              </a:rPr>
              <a:t> ondersteuning</a:t>
            </a:r>
          </a:p>
          <a:p>
            <a:pPr marL="2057400" lvl="3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Lokale organisatie:</a:t>
            </a:r>
          </a:p>
          <a:p>
            <a:pPr marL="2514600" lvl="4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Product aan de man brengen</a:t>
            </a:r>
          </a:p>
          <a:p>
            <a:pPr marL="2514600" lvl="4" indent="-457200">
              <a:buFont typeface="Arial" pitchFamily="34" charset="0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Via lokale mensen</a:t>
            </a:r>
          </a:p>
          <a:p>
            <a:pPr marL="3429000" lvl="6" indent="-457200">
              <a:buFont typeface="Arial" pitchFamily="34" charset="0"/>
              <a:buChar char="•"/>
              <a:defRPr/>
            </a:pPr>
            <a:endParaRPr lang="nl-BE" dirty="0" smtClean="0">
              <a:ea typeface="+mn-ea"/>
              <a:cs typeface="+mn-cs"/>
            </a:endParaRPr>
          </a:p>
        </p:txBody>
      </p:sp>
      <p:pic>
        <p:nvPicPr>
          <p:cNvPr id="11266" name="Picture 2" descr="http://www.startatcolruytgroup.be/jobvacancies/static/startatcolruytgroup/css/site/enseigne-intro_colruy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636912"/>
            <a:ext cx="2088232" cy="14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unizokado.be/sites/default/files/imagecache/thumb1/Delhaize%20Pop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6179705" y="3515312"/>
            <a:ext cx="2219732" cy="166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thumb/4/4f/Logo_Carrefour_Market.svg/2000px-Logo_Carrefour_Marke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71" y="1588874"/>
            <a:ext cx="1787987" cy="18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4406648" y="2081109"/>
            <a:ext cx="2886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3621751"/>
            <a:ext cx="2016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/>
              <a:t>Dominantie </a:t>
            </a:r>
            <a:r>
              <a:rPr lang="nl-BE" b="1" i="1" dirty="0" err="1"/>
              <a:t>central</a:t>
            </a:r>
            <a:r>
              <a:rPr lang="nl-BE" b="1" dirty="0"/>
              <a:t> en </a:t>
            </a:r>
            <a:r>
              <a:rPr lang="nl-BE" b="1" i="1" dirty="0"/>
              <a:t>public office   </a:t>
            </a:r>
          </a:p>
        </p:txBody>
      </p:sp>
    </p:spTree>
    <p:extLst>
      <p:ext uri="{BB962C8B-B14F-4D97-AF65-F5344CB8AC3E}">
        <p14:creationId xmlns:p14="http://schemas.microsoft.com/office/powerpoint/2010/main" val="41412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713788" cy="1152525"/>
          </a:xfrm>
        </p:spPr>
        <p:txBody>
          <a:bodyPr/>
          <a:lstStyle/>
          <a:p>
            <a:pPr eaLnBrk="1" hangingPunct="1"/>
            <a:r>
              <a:rPr lang="nl-NL" b="1" dirty="0" smtClean="0"/>
              <a:t> </a:t>
            </a:r>
            <a:endParaRPr lang="nl-BE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92375"/>
            <a:ext cx="8713788" cy="3382963"/>
          </a:xfrm>
        </p:spPr>
        <p:txBody>
          <a:bodyPr/>
          <a:lstStyle/>
          <a:p>
            <a:pPr lvl="2" indent="0" eaLnBrk="1" hangingPunct="1">
              <a:buNone/>
              <a:defRPr/>
            </a:pPr>
            <a:r>
              <a:rPr lang="nl-NL" sz="2800" dirty="0" smtClean="0">
                <a:ea typeface="+mn-ea"/>
                <a:cs typeface="+mn-cs"/>
              </a:rPr>
              <a:t> </a:t>
            </a:r>
            <a:endParaRPr lang="nl-BE" sz="2800" dirty="0" smtClean="0"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3253"/>
            <a:ext cx="6624736" cy="554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5028" y="3848174"/>
            <a:ext cx="1719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Bron: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Partirep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exit poll: 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Mariën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Hooghe &amp; Dassonneville, 2013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67944" y="6453336"/>
            <a:ext cx="473911" cy="424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>
            <a:off x="6012160" y="2492896"/>
            <a:ext cx="473911" cy="424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70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713788" cy="1152525"/>
          </a:xfrm>
        </p:spPr>
        <p:txBody>
          <a:bodyPr/>
          <a:lstStyle/>
          <a:p>
            <a:pPr eaLnBrk="1" hangingPunct="1"/>
            <a:r>
              <a:rPr lang="nl-NL" b="1" dirty="0" smtClean="0"/>
              <a:t> </a:t>
            </a:r>
            <a:endParaRPr lang="nl-BE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45028" y="3848174"/>
            <a:ext cx="1719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Bron: eigen berekeningen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obv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Partirep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chairs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survey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12160" y="2492896"/>
            <a:ext cx="473911" cy="424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34677"/>
              </p:ext>
            </p:extLst>
          </p:nvPr>
        </p:nvGraphicFramePr>
        <p:xfrm>
          <a:off x="188244" y="1098522"/>
          <a:ext cx="7056784" cy="5712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864096"/>
                <a:gridCol w="1080120"/>
                <a:gridCol w="648072"/>
                <a:gridCol w="1224136"/>
              </a:tblGrid>
              <a:tr h="370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effectLst/>
                        </a:rPr>
                        <a:t>Stedelijke partijen</a:t>
                      </a:r>
                      <a:endParaRPr lang="nl-B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>
                          <a:effectLst/>
                        </a:rPr>
                        <a:t>CD&amp;V-afdelingen in steden</a:t>
                      </a:r>
                      <a:endParaRPr lang="nl-B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4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Rang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Gemiddelde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Rang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Gemiddelde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Mobiliteit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8,88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8,55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Verkeersveiligheid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8,40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3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8,18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352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Participatie en inspraak vd burgers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3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8,04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9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7,09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Politiek met propere handen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4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7,89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11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6,91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Sociale zaken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5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7,70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6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7,36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Werkgelegenheid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6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7,64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10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7,00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Onderwijs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7,57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5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7,45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Ruimtelijke ordening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8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7,57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7,27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Handel en economie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9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7,55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7,27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444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Criminaliteit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10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7,54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4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7,55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Leefmilieu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11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7,40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16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5,91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4443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Steun aan het lokale verenigingsleven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12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7,21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2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8,55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302285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</a:rPr>
                        <a:t>Samenleven </a:t>
                      </a:r>
                      <a:r>
                        <a:rPr lang="nl-BE" sz="1400" dirty="0">
                          <a:effectLst/>
                        </a:rPr>
                        <a:t>van verschillende culturen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13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7,20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13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6,63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Cultuur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14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7,01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12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6,73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Vergrijzing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15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6,99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14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6,27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Sport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16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6,26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15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6,09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078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Belastingen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17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5,66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19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2,82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3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Taalgebruik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18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5,63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17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5,00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675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Ontwikkelingssamenwerking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19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4,21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20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2,55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735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Godsdienst/Levensbeschouwing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20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2,85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18</a:t>
                      </a:r>
                      <a:endParaRPr lang="nl-B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3,09</a:t>
                      </a:r>
                      <a:endParaRPr lang="nl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49788" y="997062"/>
            <a:ext cx="12154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78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14042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640638" cy="115252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       Remedie 3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8640638" cy="37449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Meer focussen op specifieke thema’s per stad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Maar: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Eén of meerdere thema’s ?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Vaak onvoorspelbaar welk thema prominent zal worden (</a:t>
            </a:r>
            <a:r>
              <a:rPr lang="nl-NL" dirty="0" err="1" smtClean="0"/>
              <a:t>cf</a:t>
            </a:r>
            <a:r>
              <a:rPr lang="nl-NL" dirty="0" smtClean="0"/>
              <a:t> </a:t>
            </a:r>
            <a:r>
              <a:rPr lang="nl-NL" dirty="0" err="1" smtClean="0"/>
              <a:t>dioxine-crisis</a:t>
            </a:r>
            <a:r>
              <a:rPr lang="nl-NL" dirty="0" smtClean="0"/>
              <a:t>)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Bewaken algemene partijlijn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Personen spelen ook een belangrijke rol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Niet noodzakelijk electoraal voordeel</a:t>
            </a:r>
          </a:p>
          <a:p>
            <a:pPr marL="0" indent="0">
              <a:defRPr/>
            </a:pPr>
            <a:endParaRPr lang="nl-BE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3" indent="0" algn="just">
              <a:buNone/>
              <a:defRPr/>
            </a:pPr>
            <a:endParaRPr lang="nl-BE" dirty="0"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7544" y="1877575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82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42845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68565"/>
            <a:ext cx="8893175" cy="1152525"/>
          </a:xfrm>
        </p:spPr>
        <p:txBody>
          <a:bodyPr/>
          <a:lstStyle/>
          <a:p>
            <a:pPr eaLnBrk="1" hangingPunct="1"/>
            <a:r>
              <a:rPr lang="nl-NL" sz="2800" b="1" dirty="0"/>
              <a:t>5</a:t>
            </a:r>
            <a:r>
              <a:rPr lang="nl-NL" sz="2800" b="1" dirty="0" smtClean="0"/>
              <a:t>. Gebrek aan vertrouwen</a:t>
            </a:r>
            <a:endParaRPr lang="nl-BE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6" y="2674258"/>
            <a:ext cx="9001000" cy="403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724128" y="4869160"/>
            <a:ext cx="57606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Up Arrow 2"/>
          <p:cNvSpPr/>
          <p:nvPr/>
        </p:nvSpPr>
        <p:spPr>
          <a:xfrm>
            <a:off x="1187624" y="5877272"/>
            <a:ext cx="288032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7521362" y="625193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Bron: SCV, 2013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367464" cy="1152128"/>
          </a:xfrm>
        </p:spPr>
        <p:txBody>
          <a:bodyPr/>
          <a:lstStyle/>
          <a:p>
            <a:r>
              <a:rPr lang="nl-NL" b="1" dirty="0" smtClean="0"/>
              <a:t>Partijen zijn middenveldorganisaties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8367464" cy="31668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Individualisering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Informatisering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Informalisering</a:t>
            </a:r>
          </a:p>
          <a:p>
            <a:endParaRPr lang="nl-NL" dirty="0" smtClean="0"/>
          </a:p>
          <a:p>
            <a:r>
              <a:rPr lang="nl-NL" b="1" dirty="0" smtClean="0"/>
              <a:t>Crisis van representatie is algemeen</a:t>
            </a:r>
            <a:endParaRPr lang="nl-B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14042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40768"/>
            <a:ext cx="8496944" cy="1113069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       Remedie 4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20889"/>
            <a:ext cx="8496944" cy="36724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Eigen werking openstellen (democratiseren)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Maar: 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Via welke instrumenten? 	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Enkel voor leden of ook voor buitenstaanders?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Verlies van efficiëntie?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Wil partijleiding dit wel?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Levert het ook iets op?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marL="0" indent="0">
              <a:defRPr/>
            </a:pPr>
            <a:endParaRPr lang="nl-BE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3" indent="0" algn="just">
              <a:buNone/>
              <a:defRPr/>
            </a:pPr>
            <a:endParaRPr lang="nl-BE" dirty="0"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7544" y="1697555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6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8007424" cy="864096"/>
          </a:xfrm>
        </p:spPr>
        <p:txBody>
          <a:bodyPr/>
          <a:lstStyle/>
          <a:p>
            <a:r>
              <a:rPr lang="nl-NL" b="1" dirty="0" smtClean="0"/>
              <a:t>6.  Stadsbesturen in evolutie 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935416" cy="3670920"/>
          </a:xfrm>
        </p:spPr>
        <p:txBody>
          <a:bodyPr/>
          <a:lstStyle/>
          <a:p>
            <a:r>
              <a:rPr lang="nl-NL" dirty="0" smtClean="0"/>
              <a:t>Sterke uitbouw en professionalisering, </a:t>
            </a:r>
          </a:p>
          <a:p>
            <a:endParaRPr lang="nl-NL" dirty="0" smtClean="0"/>
          </a:p>
          <a:p>
            <a:r>
              <a:rPr lang="nl-NL" dirty="0" smtClean="0"/>
              <a:t>Instrumenten om rechtstreeks contact te zoeken met burgers (GGW, buurtwerk, sociale antennes,...)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496300" cy="432519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Inhoud: probleemstelling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872"/>
            <a:ext cx="8439150" cy="374292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nl-NL" sz="2800" dirty="0" smtClean="0"/>
              <a:t>Dalende ledenaantallen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nl-NL" sz="2800" dirty="0" smtClean="0"/>
              <a:t>Te weinig representatief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nl-NL" sz="2800" dirty="0" smtClean="0"/>
              <a:t>Te weinig activiteiten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nl-NL" sz="2800" dirty="0" smtClean="0"/>
              <a:t>Geen eigen gezicht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nl-NL" sz="2800" dirty="0" smtClean="0"/>
              <a:t>Gebrek aan vertrouwen in partijen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nl-NL" sz="2800" dirty="0" smtClean="0"/>
              <a:t>Stadsbesturen en representatie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nl-NL" sz="2800" dirty="0" smtClean="0"/>
          </a:p>
          <a:p>
            <a:pPr marL="0" indent="0" eaLnBrk="1" hangingPunct="1">
              <a:defRPr/>
            </a:pPr>
            <a:endParaRPr lang="nl-BE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190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80920" cy="1080120"/>
          </a:xfrm>
        </p:spPr>
        <p:txBody>
          <a:bodyPr/>
          <a:lstStyle/>
          <a:p>
            <a:r>
              <a:rPr lang="nl-NL" b="1" dirty="0" smtClean="0"/>
              <a:t>6.  Stad en representatieve democratie (2)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8280920" cy="3528392"/>
          </a:xfrm>
        </p:spPr>
        <p:txBody>
          <a:bodyPr/>
          <a:lstStyle/>
          <a:p>
            <a:r>
              <a:rPr lang="nl-NL" dirty="0" smtClean="0"/>
              <a:t>Hoe ernstig neemt het politieke systeem zelf de representatie? </a:t>
            </a:r>
          </a:p>
          <a:p>
            <a:r>
              <a:rPr lang="nl-NL" dirty="0" smtClean="0"/>
              <a:t>Het probleem van de gemeenteraad en de rol van de volksvertegenwoordiging</a:t>
            </a:r>
          </a:p>
          <a:p>
            <a:r>
              <a:rPr lang="nl-NL" dirty="0" smtClean="0"/>
              <a:t>Koppeling van participatieve democratie aan representatieve democratie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Lokale partijen in steden – Bram Wauters &amp; Filip De Rynck - 26/01/2015 Faculteit Politieke en Sociale Wetenschappen – GASPAR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40768"/>
            <a:ext cx="8713788" cy="1152525"/>
          </a:xfrm>
        </p:spPr>
        <p:txBody>
          <a:bodyPr/>
          <a:lstStyle/>
          <a:p>
            <a:pPr eaLnBrk="1" hangingPunct="1"/>
            <a:r>
              <a:rPr lang="nl-NL" b="1" dirty="0" smtClean="0"/>
              <a:t>Burgers op andere manieren actief</a:t>
            </a:r>
            <a:endParaRPr lang="nl-BE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820472" cy="3816424"/>
          </a:xfrm>
        </p:spPr>
        <p:txBody>
          <a:bodyPr/>
          <a:lstStyle/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nl-NL" sz="2800" dirty="0" smtClean="0">
                <a:ea typeface="+mn-ea"/>
                <a:cs typeface="+mn-cs"/>
              </a:rPr>
              <a:t> Niet minder, maar anders actief, vaak los van 	partijen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ea typeface="+mn-ea"/>
                <a:cs typeface="+mn-cs"/>
              </a:rPr>
              <a:t> </a:t>
            </a:r>
            <a:r>
              <a:rPr lang="nl-NL" sz="2800" dirty="0" smtClean="0">
                <a:ea typeface="+mn-ea"/>
                <a:cs typeface="+mn-cs"/>
              </a:rPr>
              <a:t>Interactieve beleidsvoering, </a:t>
            </a:r>
            <a:r>
              <a:rPr lang="nl-NL" sz="2800" dirty="0" err="1" smtClean="0">
                <a:ea typeface="+mn-ea"/>
                <a:cs typeface="+mn-cs"/>
              </a:rPr>
              <a:t>wijkbudgetten</a:t>
            </a:r>
            <a:r>
              <a:rPr lang="nl-NL" sz="2800" dirty="0" smtClean="0">
                <a:ea typeface="+mn-ea"/>
                <a:cs typeface="+mn-cs"/>
              </a:rPr>
              <a:t>, 	participatieve begroting, </a:t>
            </a:r>
            <a:r>
              <a:rPr lang="nl-NL" sz="2800" dirty="0" err="1" smtClean="0">
                <a:ea typeface="+mn-ea"/>
                <a:cs typeface="+mn-cs"/>
              </a:rPr>
              <a:t>deliberatieve</a:t>
            </a:r>
            <a:r>
              <a:rPr lang="nl-NL" sz="2800" dirty="0" smtClean="0">
                <a:ea typeface="+mn-ea"/>
                <a:cs typeface="+mn-cs"/>
              </a:rPr>
              <a:t> 	experimenten, …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nl-NL" sz="2800" dirty="0" smtClean="0">
                <a:ea typeface="+mn-ea"/>
                <a:cs typeface="+mn-cs"/>
              </a:rPr>
              <a:t> Bij uitstek in steden</a:t>
            </a:r>
            <a:endParaRPr lang="nl-BE" sz="2800" dirty="0" smtClean="0">
              <a:ea typeface="+mn-ea"/>
              <a:cs typeface="+mn-cs"/>
            </a:endParaRPr>
          </a:p>
        </p:txBody>
      </p:sp>
      <p:pic>
        <p:nvPicPr>
          <p:cNvPr id="8" name="Picture 28" descr="foto trek je plan dag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t="3149" r="3679" b="16536"/>
          <a:stretch>
            <a:fillRect/>
          </a:stretch>
        </p:blipFill>
        <p:spPr bwMode="auto">
          <a:xfrm>
            <a:off x="5661406" y="4653137"/>
            <a:ext cx="351751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76" descr="foto buurtwandeling swemp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7874" r="10513" b="7874"/>
          <a:stretch>
            <a:fillRect/>
          </a:stretch>
        </p:blipFill>
        <p:spPr bwMode="auto">
          <a:xfrm>
            <a:off x="0" y="5085184"/>
            <a:ext cx="26050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5087" y="6309320"/>
            <a:ext cx="30563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85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713788" cy="1152525"/>
          </a:xfrm>
        </p:spPr>
        <p:txBody>
          <a:bodyPr/>
          <a:lstStyle/>
          <a:p>
            <a:pPr eaLnBrk="1" hangingPunct="1"/>
            <a:r>
              <a:rPr lang="nl-NL" b="1" dirty="0" smtClean="0"/>
              <a:t>Burgerparticipatie en partijen</a:t>
            </a:r>
            <a:endParaRPr lang="nl-BE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92375"/>
            <a:ext cx="8713788" cy="3382963"/>
          </a:xfrm>
        </p:spPr>
        <p:txBody>
          <a:bodyPr/>
          <a:lstStyle/>
          <a:p>
            <a:pPr lvl="2" indent="0" eaLnBrk="1" hangingPunct="1">
              <a:buNone/>
              <a:defRPr/>
            </a:pPr>
            <a:endParaRPr lang="nl-BE" sz="2800" dirty="0" smtClean="0"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" y="2553349"/>
            <a:ext cx="69215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5028" y="3848174"/>
            <a:ext cx="1719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Bron: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Partirep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chairs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survey: 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Caluwaerts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Reuchamps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Brans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2013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4393" y="537321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59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14042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40768"/>
            <a:ext cx="8208912" cy="1113069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       Remedie 5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20889"/>
            <a:ext cx="8208912" cy="36003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000" dirty="0" smtClean="0"/>
              <a:t>Meer aansluiting zoeken bij burgerinitiatieven: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000" dirty="0" smtClean="0"/>
              <a:t>Maar: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Willen burgers dat wel? Aantrekkelijk omdat los van partijen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Wat is rol van (oppositie)partijen daarin?</a:t>
            </a:r>
          </a:p>
          <a:p>
            <a:pPr marL="0" indent="0">
              <a:defRPr/>
            </a:pPr>
            <a:endParaRPr lang="nl-BE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3" indent="0" algn="just">
              <a:buNone/>
              <a:defRPr/>
            </a:pPr>
            <a:endParaRPr lang="nl-BE" dirty="0"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7544" y="1697555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8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42845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556792"/>
            <a:ext cx="7300664" cy="1875656"/>
          </a:xfrm>
        </p:spPr>
        <p:txBody>
          <a:bodyPr/>
          <a:lstStyle/>
          <a:p>
            <a:pPr eaLnBrk="1" hangingPunct="1"/>
            <a:r>
              <a:rPr lang="nl-NL" sz="3600" b="1" dirty="0" smtClean="0"/>
              <a:t>Stedelijke partijen: </a:t>
            </a:r>
            <a:br>
              <a:rPr lang="nl-NL" sz="3600" b="1" dirty="0" smtClean="0"/>
            </a:br>
            <a:r>
              <a:rPr lang="nl-NL" sz="3600" b="1" dirty="0" smtClean="0"/>
              <a:t>problemen en remedies</a:t>
            </a:r>
            <a:endParaRPr lang="nl-BE" sz="36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3356992"/>
            <a:ext cx="7315200" cy="2819400"/>
          </a:xfrm>
        </p:spPr>
        <p:txBody>
          <a:bodyPr/>
          <a:lstStyle/>
          <a:p>
            <a:pPr marL="0" indent="0" eaLnBrk="1" hangingPunct="1"/>
            <a:endParaRPr lang="nl-NL" dirty="0" smtClean="0"/>
          </a:p>
          <a:p>
            <a:pPr marL="0" indent="0" eaLnBrk="1" hangingPunct="1"/>
            <a:r>
              <a:rPr lang="nl-NL" dirty="0" smtClean="0"/>
              <a:t>Prof. Bram Wauters </a:t>
            </a:r>
          </a:p>
          <a:p>
            <a:pPr marL="0" indent="0" eaLnBrk="1" hangingPunct="1"/>
            <a:r>
              <a:rPr lang="nl-NL" dirty="0" smtClean="0"/>
              <a:t>Prof. Filip De Rynck</a:t>
            </a:r>
            <a:endParaRPr lang="nl-NL" dirty="0"/>
          </a:p>
          <a:p>
            <a:pPr marL="0" indent="0"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42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14042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12776"/>
            <a:ext cx="8640638" cy="115252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Vooraf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40960" cy="388843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800" dirty="0" smtClean="0"/>
              <a:t>Gebaseerd op wetenschappelijke inzichten en cijfermateriaal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800" dirty="0"/>
              <a:t>Niet altijd exclusief CD&amp;V, niet altijd exclusief steden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800" dirty="0"/>
              <a:t>Waar mogelijk: extra analyses CD&amp;V in </a:t>
            </a:r>
            <a:r>
              <a:rPr lang="nl-NL" sz="2800" dirty="0" smtClean="0"/>
              <a:t>steden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800" dirty="0" smtClean="0"/>
              <a:t>Probleemanalyse draagt bij tot oplossingen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800" dirty="0" smtClean="0"/>
              <a:t>Dé oplossing bestaat niet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nl-NL" sz="28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nl-BE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9648"/>
            <a:ext cx="4066356" cy="17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40371"/>
            <a:ext cx="8496300" cy="115252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1. Dalende ledenaantallen</a:t>
            </a:r>
            <a:endParaRPr lang="nl-BE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85432" y="3848174"/>
            <a:ext cx="1579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Bron: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Partirep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chairs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survey:  André &amp; Depauw, 2013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88" y="54452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CD&amp;V in steden: ledenverlies bij 86 % van afdelingen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5062"/>
            <a:ext cx="7000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203848" y="4802281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Lidmaatschap van lokale afdelingen politieke partijen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 rtlCol="0">
            <a:normAutofit/>
          </a:bodyPr>
          <a:lstStyle/>
          <a:p>
            <a:pPr marL="274320" indent="-27432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dirty="0" smtClean="0"/>
              <a:t>Onderdeel van ruimere evolutie</a:t>
            </a:r>
          </a:p>
          <a:p>
            <a:pPr marL="274320" indent="-27432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/>
              <a:t>Crisis van </a:t>
            </a:r>
            <a:r>
              <a:rPr lang="nl-NL" sz="2400" i="1" dirty="0" smtClean="0"/>
              <a:t>‘party on the </a:t>
            </a:r>
            <a:r>
              <a:rPr lang="nl-NL" sz="2400" i="1" dirty="0" err="1" smtClean="0"/>
              <a:t>ground</a:t>
            </a:r>
            <a:r>
              <a:rPr lang="nl-NL" sz="2400" b="1" i="1" dirty="0" smtClean="0"/>
              <a:t>’</a:t>
            </a:r>
            <a:endParaRPr lang="nl-BE" sz="2400" b="1" i="1" dirty="0" smtClean="0"/>
          </a:p>
          <a:p>
            <a:pPr marL="274320" indent="-27432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2400" b="1" i="1" dirty="0" smtClean="0"/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b="1" i="1" dirty="0" smtClean="0"/>
              <a:t>Dalende ledenaantallen</a:t>
            </a:r>
          </a:p>
          <a:p>
            <a:pPr marL="274320" indent="-27432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/>
              <a:t>		1980-2009: - 30 % in België (- 68 % in UK, - 53 % in F)</a:t>
            </a:r>
            <a:endParaRPr lang="nl-BE" sz="2400" dirty="0"/>
          </a:p>
          <a:p>
            <a:pPr marL="274320" indent="-27432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2400" b="1" i="1" dirty="0" smtClean="0"/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b="1" i="1" dirty="0" smtClean="0"/>
              <a:t>Partisan </a:t>
            </a:r>
            <a:r>
              <a:rPr lang="nl-BE" sz="2400" b="1" i="1" dirty="0" err="1" smtClean="0"/>
              <a:t>dealignment</a:t>
            </a:r>
            <a:r>
              <a:rPr lang="nl-BE" sz="2400" dirty="0" smtClean="0"/>
              <a:t> [identificatie]</a:t>
            </a:r>
          </a:p>
          <a:p>
            <a:pPr marL="548640" lvl="1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dirty="0" smtClean="0"/>
              <a:t>Niet-partijgebonden kiezers </a:t>
            </a:r>
            <a:endParaRPr lang="nl-BE" sz="2000" dirty="0" smtClean="0">
              <a:sym typeface="Wingdings" pitchFamily="2" charset="2"/>
            </a:endParaRPr>
          </a:p>
          <a:p>
            <a:pPr marL="548640" lvl="1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dirty="0" smtClean="0">
                <a:sym typeface="Wingdings" pitchFamily="2" charset="2"/>
              </a:rPr>
              <a:t>Onvoorspelbaar stemgedrag &amp; minder campagnebetrokkenheid</a:t>
            </a:r>
            <a:endParaRPr lang="nl-BE" sz="2000" dirty="0" smtClean="0"/>
          </a:p>
          <a:p>
            <a:pPr marL="548640" lvl="1" fontAlgn="auto">
              <a:spcAft>
                <a:spcPts val="0"/>
              </a:spcAft>
              <a:defRPr/>
            </a:pPr>
            <a:endParaRPr lang="nl-BE" sz="2000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14042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640638" cy="115252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2. Te weinig representatief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8640638" cy="3672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Etnische minderheden: </a:t>
            </a:r>
            <a:r>
              <a:rPr lang="nl-BE" sz="1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BE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nl-BE" sz="1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</a:t>
            </a:r>
            <a:r>
              <a:rPr lang="nl-BE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14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BE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4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chairs</a:t>
            </a:r>
            <a:r>
              <a:rPr lang="nl-BE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survey: Celis &amp; Wauters, 2013)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46 % weet niet hoeveel er lid zijn van de lokale afdeling</a:t>
            </a:r>
          </a:p>
          <a:p>
            <a:pPr marL="1714500" lvl="3" indent="-457200" algn="just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49,6% lokale afdelingen: geen </a:t>
            </a:r>
            <a:r>
              <a:rPr lang="nl-BE" dirty="0"/>
              <a:t>etnische </a:t>
            </a:r>
            <a:r>
              <a:rPr lang="nl-BE" dirty="0" smtClean="0"/>
              <a:t>minderheden</a:t>
            </a:r>
          </a:p>
          <a:p>
            <a:pPr marL="1714500" lvl="3" indent="-457200" algn="just"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rgbClr val="FF0000"/>
                </a:solidFill>
                <a:ea typeface="+mn-ea"/>
                <a:cs typeface="+mn-cs"/>
              </a:rPr>
              <a:t>In steden</a:t>
            </a:r>
            <a:r>
              <a:rPr lang="nl-NL" dirty="0" smtClean="0">
                <a:ea typeface="+mn-ea"/>
                <a:cs typeface="+mn-cs"/>
              </a:rPr>
              <a:t>: 8,8 % EM lid ; </a:t>
            </a:r>
            <a:r>
              <a:rPr lang="nl-NL" dirty="0" smtClean="0">
                <a:solidFill>
                  <a:srgbClr val="FF0000"/>
                </a:solidFill>
                <a:ea typeface="+mn-ea"/>
                <a:cs typeface="+mn-cs"/>
              </a:rPr>
              <a:t>CD&amp;V in steden</a:t>
            </a:r>
            <a:r>
              <a:rPr lang="nl-NL" dirty="0" smtClean="0">
                <a:ea typeface="+mn-ea"/>
                <a:cs typeface="+mn-cs"/>
              </a:rPr>
              <a:t>: 2,8 % EM lid</a:t>
            </a:r>
            <a:endParaRPr lang="nl-BE" dirty="0"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68643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14042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640638" cy="115252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2. Te weinig representatief (2)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20888"/>
            <a:ext cx="8640638" cy="3672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Ouderen: </a:t>
            </a:r>
            <a:r>
              <a:rPr lang="nl-BE" sz="1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BE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nl-BE" sz="1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</a:t>
            </a:r>
            <a:r>
              <a:rPr lang="nl-BE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1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gegevens politieke partijen)</a:t>
            </a:r>
            <a:endParaRPr lang="nl-BE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3" indent="0" algn="just">
              <a:buNone/>
              <a:defRPr/>
            </a:pPr>
            <a:endParaRPr lang="nl-BE" dirty="0"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59142"/>
              </p:ext>
            </p:extLst>
          </p:nvPr>
        </p:nvGraphicFramePr>
        <p:xfrm>
          <a:off x="1259632" y="3501008"/>
          <a:ext cx="6264696" cy="108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CD&amp;V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/>
                        <a:t>OpenVLD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N-VA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Groen</a:t>
                      </a:r>
                      <a:endParaRPr lang="nl-BE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46 %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33 % (60 +)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26 %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11 %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7380" y="299695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F5F5F"/>
                </a:solidFill>
                <a:latin typeface="+mn-lt"/>
              </a:rPr>
              <a:t>Percentage 65+-</a:t>
            </a:r>
            <a:r>
              <a:rPr lang="nl-NL" dirty="0" err="1">
                <a:solidFill>
                  <a:srgbClr val="5F5F5F"/>
                </a:solidFill>
                <a:latin typeface="+mn-lt"/>
              </a:rPr>
              <a:t>ers</a:t>
            </a:r>
            <a:r>
              <a:rPr lang="nl-NL" dirty="0">
                <a:solidFill>
                  <a:srgbClr val="5F5F5F"/>
                </a:solidFill>
                <a:latin typeface="+mn-lt"/>
              </a:rPr>
              <a:t> in ledenbestand</a:t>
            </a:r>
            <a:endParaRPr lang="nl-BE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19672" y="3993409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170" name="Picture 2" descr="http://static1.ad.nl/static/photo/2009/4/6/4/media_xl_782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8179"/>
            <a:ext cx="3635896" cy="20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140424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640638" cy="115252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       Remedie 1</a:t>
            </a:r>
            <a:endParaRPr lang="nl-BE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8640638" cy="3672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Ledenwervingscampagnes: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/>
              <a:t>M</a:t>
            </a:r>
            <a:r>
              <a:rPr lang="nl-NL" dirty="0" smtClean="0"/>
              <a:t>et aandacht voor specifieke doelgroepen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Via ‘vrienden’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Maar: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Is dit nog nodig om stemmen te halen? (Wilders)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Oorzaak of gevolg van electoraal succes?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Is partij zelf nog overtuigd van nut? (</a:t>
            </a:r>
            <a:r>
              <a:rPr lang="nl-NL" dirty="0" err="1" smtClean="0"/>
              <a:t>Innesto</a:t>
            </a:r>
            <a:r>
              <a:rPr lang="nl-NL" dirty="0" smtClean="0"/>
              <a:t>, …)</a:t>
            </a:r>
          </a:p>
          <a:p>
            <a:pPr marL="1714500" lvl="3" indent="-45720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Inzetten op andere vormen van affiliatie (sociale media, …)</a:t>
            </a:r>
          </a:p>
          <a:p>
            <a:pPr marL="0" indent="0">
              <a:defRPr/>
            </a:pPr>
            <a:endParaRPr lang="nl-BE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3" indent="0" algn="just">
              <a:buNone/>
              <a:defRPr/>
            </a:pPr>
            <a:endParaRPr lang="nl-BE" dirty="0"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7544" y="1877575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26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5068416" cy="45720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Lokale partijen in steden – Bram Wauters &amp; Filip De Rynck - 26/01/2015 Faculteit Politieke en Sociale Wetenschappen – GASPAR</a:t>
            </a:r>
            <a:endParaRPr lang="nl-NL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47" y="1340768"/>
            <a:ext cx="8713788" cy="1152525"/>
          </a:xfrm>
        </p:spPr>
        <p:txBody>
          <a:bodyPr/>
          <a:lstStyle/>
          <a:p>
            <a:pPr eaLnBrk="1" hangingPunct="1"/>
            <a:r>
              <a:rPr lang="nl-NL" b="1" dirty="0" smtClean="0"/>
              <a:t>3. Te weinig activiteiten</a:t>
            </a:r>
            <a:endParaRPr lang="nl-BE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80" y="2492896"/>
            <a:ext cx="3851920" cy="3382963"/>
          </a:xfrm>
        </p:spPr>
        <p:txBody>
          <a:bodyPr/>
          <a:lstStyle/>
          <a:p>
            <a:pPr lvl="2" indent="0" algn="ctr">
              <a:buNone/>
              <a:defRPr/>
            </a:pPr>
            <a:r>
              <a:rPr lang="nl-NL" sz="2800" dirty="0" smtClean="0"/>
              <a:t>Aantal </a:t>
            </a:r>
            <a:r>
              <a:rPr lang="nl-NL" sz="2800" dirty="0"/>
              <a:t>activiteiten laatste 6 </a:t>
            </a:r>
            <a:r>
              <a:rPr lang="nl-NL" sz="2800" dirty="0" smtClean="0"/>
              <a:t>maanden:</a:t>
            </a:r>
            <a:endParaRPr lang="nl-NL" sz="2800" dirty="0"/>
          </a:p>
          <a:p>
            <a:pPr lvl="2" indent="0" algn="ctr">
              <a:buNone/>
              <a:defRPr/>
            </a:pPr>
            <a:r>
              <a:rPr lang="nl-NL" sz="2800" dirty="0" smtClean="0">
                <a:solidFill>
                  <a:srgbClr val="FF0000"/>
                </a:solidFill>
              </a:rPr>
              <a:t>Steden</a:t>
            </a:r>
            <a:r>
              <a:rPr lang="nl-NL" sz="2800" dirty="0" smtClean="0"/>
              <a:t>: </a:t>
            </a:r>
            <a:r>
              <a:rPr lang="nl-NL" sz="2800" dirty="0"/>
              <a:t>gem. 3,5 </a:t>
            </a:r>
          </a:p>
          <a:p>
            <a:pPr lvl="2" indent="0" algn="ctr">
              <a:buNone/>
              <a:defRPr/>
            </a:pPr>
            <a:r>
              <a:rPr lang="nl-NL" sz="2800" dirty="0" smtClean="0">
                <a:solidFill>
                  <a:srgbClr val="FF0000"/>
                </a:solidFill>
              </a:rPr>
              <a:t>CD&amp;V </a:t>
            </a:r>
            <a:r>
              <a:rPr lang="nl-NL" sz="2800" dirty="0">
                <a:solidFill>
                  <a:srgbClr val="FF0000"/>
                </a:solidFill>
              </a:rPr>
              <a:t>in steden: </a:t>
            </a:r>
            <a:r>
              <a:rPr lang="nl-NL" sz="2800" dirty="0"/>
              <a:t>gem. 3,7 activiteiten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8078"/>
            <a:ext cx="5616624" cy="462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6309320"/>
            <a:ext cx="7920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6165303"/>
            <a:ext cx="2736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Bron: </a:t>
            </a:r>
            <a:r>
              <a:rPr lang="nl-N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Partirep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chairs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 survey:  André &amp; 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Depauw, 2013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theme/theme1.xml><?xml version="1.0" encoding="utf-8"?>
<a:theme xmlns:a="http://schemas.openxmlformats.org/drawingml/2006/main" name="powerpoint presentatie minderhedenforum">
  <a:themeElements>
    <a:clrScheme name="Kantoorth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minderhedenforum</Template>
  <TotalTime>8823</TotalTime>
  <Words>1278</Words>
  <Application>Microsoft Office PowerPoint</Application>
  <PresentationFormat>Diavoorstelling (4:3)</PresentationFormat>
  <Paragraphs>292</Paragraphs>
  <Slides>24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powerpoint presentatie minderhedenforum</vt:lpstr>
      <vt:lpstr>Stedelijke partijen: problemen en remedies</vt:lpstr>
      <vt:lpstr>Inhoud: probleemstelling</vt:lpstr>
      <vt:lpstr>Vooraf</vt:lpstr>
      <vt:lpstr>1. Dalende ledenaantallen</vt:lpstr>
      <vt:lpstr>Lidmaatschap van lokale afdelingen politieke partijen</vt:lpstr>
      <vt:lpstr>2. Te weinig representatief</vt:lpstr>
      <vt:lpstr>2. Te weinig representatief (2)</vt:lpstr>
      <vt:lpstr>       Remedie 1</vt:lpstr>
      <vt:lpstr>3. Te weinig activiteiten</vt:lpstr>
      <vt:lpstr>3. Te weinig activiteiten (2)</vt:lpstr>
      <vt:lpstr>       Remedie 2</vt:lpstr>
      <vt:lpstr>4. Geen eigen gezicht</vt:lpstr>
      <vt:lpstr> </vt:lpstr>
      <vt:lpstr> </vt:lpstr>
      <vt:lpstr>       Remedie 3</vt:lpstr>
      <vt:lpstr>5. Gebrek aan vertrouwen</vt:lpstr>
      <vt:lpstr>Partijen zijn middenveldorganisaties</vt:lpstr>
      <vt:lpstr>       Remedie 4</vt:lpstr>
      <vt:lpstr>6.  Stadsbesturen in evolutie </vt:lpstr>
      <vt:lpstr>6.  Stad en representatieve democratie (2)</vt:lpstr>
      <vt:lpstr>Burgers op andere manieren actief</vt:lpstr>
      <vt:lpstr>Burgerparticipatie en partijen</vt:lpstr>
      <vt:lpstr>       Remedie 5</vt:lpstr>
      <vt:lpstr>Stedelijke partijen:  problemen en remedies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Politici met diverse roots</dc:title>
  <dc:creator>Bram Wauters</dc:creator>
  <cp:lastModifiedBy>Joris De Corte</cp:lastModifiedBy>
  <cp:revision>58</cp:revision>
  <dcterms:created xsi:type="dcterms:W3CDTF">2014-03-13T11:04:14Z</dcterms:created>
  <dcterms:modified xsi:type="dcterms:W3CDTF">2016-10-25T16:34:44Z</dcterms:modified>
</cp:coreProperties>
</file>