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49" r:id="rId2"/>
  </p:sldMasterIdLst>
  <p:notesMasterIdLst>
    <p:notesMasterId r:id="rId29"/>
  </p:notesMasterIdLst>
  <p:handoutMasterIdLst>
    <p:handoutMasterId r:id="rId30"/>
  </p:handoutMasterIdLst>
  <p:sldIdLst>
    <p:sldId id="256" r:id="rId3"/>
    <p:sldId id="338" r:id="rId4"/>
    <p:sldId id="341" r:id="rId5"/>
    <p:sldId id="342" r:id="rId6"/>
    <p:sldId id="339" r:id="rId7"/>
    <p:sldId id="284" r:id="rId8"/>
    <p:sldId id="285" r:id="rId9"/>
    <p:sldId id="288" r:id="rId10"/>
    <p:sldId id="260" r:id="rId11"/>
    <p:sldId id="259" r:id="rId12"/>
    <p:sldId id="344" r:id="rId13"/>
    <p:sldId id="290" r:id="rId14"/>
    <p:sldId id="289" r:id="rId15"/>
    <p:sldId id="345" r:id="rId16"/>
    <p:sldId id="293" r:id="rId17"/>
    <p:sldId id="292" r:id="rId18"/>
    <p:sldId id="332" r:id="rId19"/>
    <p:sldId id="334" r:id="rId20"/>
    <p:sldId id="335" r:id="rId21"/>
    <p:sldId id="294" r:id="rId22"/>
    <p:sldId id="258" r:id="rId23"/>
    <p:sldId id="261" r:id="rId24"/>
    <p:sldId id="263" r:id="rId25"/>
    <p:sldId id="279" r:id="rId26"/>
    <p:sldId id="281" r:id="rId27"/>
    <p:sldId id="336" r:id="rId28"/>
  </p:sldIdLst>
  <p:sldSz cx="9906000" cy="6858000" type="A4"/>
  <p:notesSz cx="6797675" cy="9874250"/>
  <p:kinsoku lang="ja-JP" invalStChars="、。，．・：；？！゛゜ヽヾゝゞ々ー’”）〕］｝〉》」』】°‰′″℃￠％ぁぃぅぇぉっゃゅょゎァィゥェォッャュョヮヵヶ!%),.:;?]}｡｣､･ｧｨｩｪｫｬｭｮｯｰﾞﾟ" invalEndChars="‘“（〔［｛〈《「『【￥＄$([\{｢￡"/>
  <p:defaultTextStyle>
    <a:defPPr>
      <a:defRPr lang="nl-NL"/>
    </a:defPPr>
    <a:lvl1pPr algn="l" rtl="0" eaLnBrk="0" fontAlgn="base" hangingPunct="0">
      <a:lnSpc>
        <a:spcPct val="120000"/>
      </a:lnSpc>
      <a:spcBef>
        <a:spcPct val="0"/>
      </a:spcBef>
      <a:spcAft>
        <a:spcPct val="0"/>
      </a:spcAft>
      <a:buChar char="•"/>
      <a:defRPr sz="2400" kern="1200">
        <a:solidFill>
          <a:schemeClr val="tx1"/>
        </a:solidFill>
        <a:latin typeface="Arial" charset="0"/>
        <a:ea typeface="+mn-ea"/>
        <a:cs typeface="+mn-cs"/>
      </a:defRPr>
    </a:lvl1pPr>
    <a:lvl2pPr marL="457200" algn="l" rtl="0" eaLnBrk="0" fontAlgn="base" hangingPunct="0">
      <a:lnSpc>
        <a:spcPct val="120000"/>
      </a:lnSpc>
      <a:spcBef>
        <a:spcPct val="0"/>
      </a:spcBef>
      <a:spcAft>
        <a:spcPct val="0"/>
      </a:spcAft>
      <a:buChar char="•"/>
      <a:defRPr sz="2400" kern="1200">
        <a:solidFill>
          <a:schemeClr val="tx1"/>
        </a:solidFill>
        <a:latin typeface="Arial" charset="0"/>
        <a:ea typeface="+mn-ea"/>
        <a:cs typeface="+mn-cs"/>
      </a:defRPr>
    </a:lvl2pPr>
    <a:lvl3pPr marL="914400" algn="l" rtl="0" eaLnBrk="0" fontAlgn="base" hangingPunct="0">
      <a:lnSpc>
        <a:spcPct val="120000"/>
      </a:lnSpc>
      <a:spcBef>
        <a:spcPct val="0"/>
      </a:spcBef>
      <a:spcAft>
        <a:spcPct val="0"/>
      </a:spcAft>
      <a:buChar char="•"/>
      <a:defRPr sz="2400" kern="1200">
        <a:solidFill>
          <a:schemeClr val="tx1"/>
        </a:solidFill>
        <a:latin typeface="Arial" charset="0"/>
        <a:ea typeface="+mn-ea"/>
        <a:cs typeface="+mn-cs"/>
      </a:defRPr>
    </a:lvl3pPr>
    <a:lvl4pPr marL="1371600" algn="l" rtl="0" eaLnBrk="0" fontAlgn="base" hangingPunct="0">
      <a:lnSpc>
        <a:spcPct val="120000"/>
      </a:lnSpc>
      <a:spcBef>
        <a:spcPct val="0"/>
      </a:spcBef>
      <a:spcAft>
        <a:spcPct val="0"/>
      </a:spcAft>
      <a:buChar char="•"/>
      <a:defRPr sz="2400" kern="1200">
        <a:solidFill>
          <a:schemeClr val="tx1"/>
        </a:solidFill>
        <a:latin typeface="Arial" charset="0"/>
        <a:ea typeface="+mn-ea"/>
        <a:cs typeface="+mn-cs"/>
      </a:defRPr>
    </a:lvl4pPr>
    <a:lvl5pPr marL="1828800" algn="l" rtl="0" eaLnBrk="0" fontAlgn="base" hangingPunct="0">
      <a:lnSpc>
        <a:spcPct val="120000"/>
      </a:lnSpc>
      <a:spcBef>
        <a:spcPct val="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09">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993300"/>
    <a:srgbClr val="990033"/>
    <a:srgbClr val="DBFFB8"/>
    <a:srgbClr val="FFFFFF"/>
    <a:srgbClr val="FFC5CF"/>
    <a:srgbClr val="C0FEF9"/>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9" autoAdjust="0"/>
    <p:restoredTop sz="77381" autoAdjust="0"/>
  </p:normalViewPr>
  <p:slideViewPr>
    <p:cSldViewPr>
      <p:cViewPr varScale="1">
        <p:scale>
          <a:sx n="57" d="100"/>
          <a:sy n="57" d="100"/>
        </p:scale>
        <p:origin x="-1572"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34" y="-84"/>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657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06106"/>
            <a:ext cx="4984750" cy="44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nl-NL" smtClean="0"/>
              <a:t>Klik als u het opmaakprofiel van de tekst wilt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51" name="Rectangle 3"/>
          <p:cNvSpPr>
            <a:spLocks noGrp="1" noRot="1" noChangeAspect="1" noChangeArrowheads="1" noTextEdit="1"/>
          </p:cNvSpPr>
          <p:nvPr>
            <p:ph type="sldImg" idx="2"/>
          </p:nvPr>
        </p:nvSpPr>
        <p:spPr bwMode="auto">
          <a:xfrm>
            <a:off x="900113" y="857250"/>
            <a:ext cx="4999037" cy="34607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66589156"/>
      </p:ext>
    </p:extLst>
  </p:cSld>
  <p:clrMap bg1="lt1" tx1="dk1" bg2="lt2" tx2="dk2" accent1="accent1" accent2="accent2" accent3="accent3" accent4="accent4" accent5="accent5" accent6="accent6" hlink="hlink" folHlink="folHlink"/>
  <p:notesStyle>
    <a:lvl1pPr algn="l" defTabSz="762000" rtl="0" fontAlgn="base">
      <a:spcBef>
        <a:spcPct val="30000"/>
      </a:spcBef>
      <a:spcAft>
        <a:spcPct val="0"/>
      </a:spcAft>
      <a:defRPr sz="1200" kern="1200">
        <a:solidFill>
          <a:schemeClr val="tx1"/>
        </a:solidFill>
        <a:latin typeface="Times New Roman" pitchFamily="18" charset="0"/>
        <a:ea typeface="+mn-ea"/>
        <a:cs typeface="+mn-cs"/>
      </a:defRPr>
    </a:lvl1pPr>
    <a:lvl2pPr marL="457200" algn="l" defTabSz="762000" rtl="0" fontAlgn="base">
      <a:spcBef>
        <a:spcPct val="30000"/>
      </a:spcBef>
      <a:spcAft>
        <a:spcPct val="0"/>
      </a:spcAft>
      <a:defRPr sz="1200" kern="1200">
        <a:solidFill>
          <a:schemeClr val="tx1"/>
        </a:solidFill>
        <a:latin typeface="Times New Roman" pitchFamily="18" charset="0"/>
        <a:ea typeface="+mn-ea"/>
        <a:cs typeface="+mn-cs"/>
      </a:defRPr>
    </a:lvl2pPr>
    <a:lvl3pPr marL="914400" algn="l" defTabSz="762000" rtl="0" fontAlgn="base">
      <a:spcBef>
        <a:spcPct val="30000"/>
      </a:spcBef>
      <a:spcAft>
        <a:spcPct val="0"/>
      </a:spcAft>
      <a:defRPr sz="1200" kern="1200">
        <a:solidFill>
          <a:schemeClr val="tx1"/>
        </a:solidFill>
        <a:latin typeface="Times New Roman" pitchFamily="18" charset="0"/>
        <a:ea typeface="+mn-ea"/>
        <a:cs typeface="+mn-cs"/>
      </a:defRPr>
    </a:lvl3pPr>
    <a:lvl4pPr marL="1371600" algn="l" defTabSz="762000" rtl="0" fontAlgn="base">
      <a:spcBef>
        <a:spcPct val="30000"/>
      </a:spcBef>
      <a:spcAft>
        <a:spcPct val="0"/>
      </a:spcAft>
      <a:defRPr sz="1200" kern="1200">
        <a:solidFill>
          <a:schemeClr val="tx1"/>
        </a:solidFill>
        <a:latin typeface="Times New Roman" pitchFamily="18" charset="0"/>
        <a:ea typeface="+mn-ea"/>
        <a:cs typeface="+mn-cs"/>
      </a:defRPr>
    </a:lvl4pPr>
    <a:lvl5pPr marL="1828800" algn="l" defTabSz="762000"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Tree>
    <p:extLst>
      <p:ext uri="{BB962C8B-B14F-4D97-AF65-F5344CB8AC3E}">
        <p14:creationId xmlns:p14="http://schemas.microsoft.com/office/powerpoint/2010/main" val="179358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417127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96200" y="34925"/>
            <a:ext cx="2209800" cy="56975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065213" y="34925"/>
            <a:ext cx="6478587" cy="56975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84226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Steunpunt Bestuurlijke Organisatie Vlaanderen</a:t>
            </a:r>
          </a:p>
        </p:txBody>
      </p:sp>
      <p:sp>
        <p:nvSpPr>
          <p:cNvPr id="6" name="Tijdelijke aanduiding voor dianummer 5"/>
          <p:cNvSpPr>
            <a:spLocks noGrp="1"/>
          </p:cNvSpPr>
          <p:nvPr>
            <p:ph type="sldNum" sz="quarter" idx="12"/>
          </p:nvPr>
        </p:nvSpPr>
        <p:spPr/>
        <p:txBody>
          <a:bodyPr/>
          <a:lstStyle>
            <a:lvl1pPr>
              <a:defRPr/>
            </a:lvl1pPr>
          </a:lstStyle>
          <a:p>
            <a:fld id="{52C078AC-F410-40F8-8C1D-A020F2D46601}" type="slidenum">
              <a:rPr lang="nl-NL"/>
              <a:pPr/>
              <a:t>‹nr.›</a:t>
            </a:fld>
            <a:endParaRPr lang="nl-NL"/>
          </a:p>
        </p:txBody>
      </p:sp>
    </p:spTree>
    <p:extLst>
      <p:ext uri="{BB962C8B-B14F-4D97-AF65-F5344CB8AC3E}">
        <p14:creationId xmlns:p14="http://schemas.microsoft.com/office/powerpoint/2010/main" val="300828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Steunpunt Bestuurlijke Organisatie Vlaanderen</a:t>
            </a:r>
          </a:p>
        </p:txBody>
      </p:sp>
      <p:sp>
        <p:nvSpPr>
          <p:cNvPr id="6" name="Tijdelijke aanduiding voor dianummer 5"/>
          <p:cNvSpPr>
            <a:spLocks noGrp="1"/>
          </p:cNvSpPr>
          <p:nvPr>
            <p:ph type="sldNum" sz="quarter" idx="12"/>
          </p:nvPr>
        </p:nvSpPr>
        <p:spPr/>
        <p:txBody>
          <a:bodyPr/>
          <a:lstStyle>
            <a:lvl1pPr>
              <a:defRPr/>
            </a:lvl1pPr>
          </a:lstStyle>
          <a:p>
            <a:fld id="{42D958B1-D77D-4DDE-817D-222F3406BE3C}" type="slidenum">
              <a:rPr lang="nl-NL"/>
              <a:pPr/>
              <a:t>‹nr.›</a:t>
            </a:fld>
            <a:endParaRPr lang="nl-NL"/>
          </a:p>
        </p:txBody>
      </p:sp>
    </p:spTree>
    <p:extLst>
      <p:ext uri="{BB962C8B-B14F-4D97-AF65-F5344CB8AC3E}">
        <p14:creationId xmlns:p14="http://schemas.microsoft.com/office/powerpoint/2010/main" val="184045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Steunpunt Bestuurlijke Organisatie Vlaanderen</a:t>
            </a:r>
          </a:p>
        </p:txBody>
      </p:sp>
      <p:sp>
        <p:nvSpPr>
          <p:cNvPr id="6" name="Tijdelijke aanduiding voor dianummer 5"/>
          <p:cNvSpPr>
            <a:spLocks noGrp="1"/>
          </p:cNvSpPr>
          <p:nvPr>
            <p:ph type="sldNum" sz="quarter" idx="12"/>
          </p:nvPr>
        </p:nvSpPr>
        <p:spPr/>
        <p:txBody>
          <a:bodyPr/>
          <a:lstStyle>
            <a:lvl1pPr>
              <a:defRPr/>
            </a:lvl1pPr>
          </a:lstStyle>
          <a:p>
            <a:fld id="{294BFB66-F646-459B-9A79-42F1F23AC80D}" type="slidenum">
              <a:rPr lang="nl-NL"/>
              <a:pPr/>
              <a:t>‹nr.›</a:t>
            </a:fld>
            <a:endParaRPr lang="nl-NL"/>
          </a:p>
        </p:txBody>
      </p:sp>
    </p:spTree>
    <p:extLst>
      <p:ext uri="{BB962C8B-B14F-4D97-AF65-F5344CB8AC3E}">
        <p14:creationId xmlns:p14="http://schemas.microsoft.com/office/powerpoint/2010/main" val="398419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a:t>Steunpunt Bestuurlijke Organisatie Vlaanderen</a:t>
            </a:r>
          </a:p>
        </p:txBody>
      </p:sp>
      <p:sp>
        <p:nvSpPr>
          <p:cNvPr id="7" name="Tijdelijke aanduiding voor dianummer 6"/>
          <p:cNvSpPr>
            <a:spLocks noGrp="1"/>
          </p:cNvSpPr>
          <p:nvPr>
            <p:ph type="sldNum" sz="quarter" idx="12"/>
          </p:nvPr>
        </p:nvSpPr>
        <p:spPr/>
        <p:txBody>
          <a:bodyPr/>
          <a:lstStyle>
            <a:lvl1pPr>
              <a:defRPr/>
            </a:lvl1pPr>
          </a:lstStyle>
          <a:p>
            <a:fld id="{A7BC85D6-44F3-4850-8AE6-FC0005495473}" type="slidenum">
              <a:rPr lang="nl-NL"/>
              <a:pPr/>
              <a:t>‹nr.›</a:t>
            </a:fld>
            <a:endParaRPr lang="nl-NL"/>
          </a:p>
        </p:txBody>
      </p:sp>
    </p:spTree>
    <p:extLst>
      <p:ext uri="{BB962C8B-B14F-4D97-AF65-F5344CB8AC3E}">
        <p14:creationId xmlns:p14="http://schemas.microsoft.com/office/powerpoint/2010/main" val="103947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r>
              <a:rPr lang="nl-NL"/>
              <a:t>Steunpunt Bestuurlijke Organisatie Vlaanderen</a:t>
            </a:r>
          </a:p>
        </p:txBody>
      </p:sp>
      <p:sp>
        <p:nvSpPr>
          <p:cNvPr id="9" name="Tijdelijke aanduiding voor dianummer 8"/>
          <p:cNvSpPr>
            <a:spLocks noGrp="1"/>
          </p:cNvSpPr>
          <p:nvPr>
            <p:ph type="sldNum" sz="quarter" idx="12"/>
          </p:nvPr>
        </p:nvSpPr>
        <p:spPr/>
        <p:txBody>
          <a:bodyPr/>
          <a:lstStyle>
            <a:lvl1pPr>
              <a:defRPr/>
            </a:lvl1pPr>
          </a:lstStyle>
          <a:p>
            <a:fld id="{7EE7B14D-2F27-4400-9B6B-486818B05866}" type="slidenum">
              <a:rPr lang="nl-NL"/>
              <a:pPr/>
              <a:t>‹nr.›</a:t>
            </a:fld>
            <a:endParaRPr lang="nl-NL"/>
          </a:p>
        </p:txBody>
      </p:sp>
    </p:spTree>
    <p:extLst>
      <p:ext uri="{BB962C8B-B14F-4D97-AF65-F5344CB8AC3E}">
        <p14:creationId xmlns:p14="http://schemas.microsoft.com/office/powerpoint/2010/main" val="62940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r>
              <a:rPr lang="nl-NL"/>
              <a:t>Steunpunt Bestuurlijke Organisatie Vlaanderen</a:t>
            </a:r>
          </a:p>
        </p:txBody>
      </p:sp>
      <p:sp>
        <p:nvSpPr>
          <p:cNvPr id="5" name="Tijdelijke aanduiding voor dianummer 4"/>
          <p:cNvSpPr>
            <a:spLocks noGrp="1"/>
          </p:cNvSpPr>
          <p:nvPr>
            <p:ph type="sldNum" sz="quarter" idx="12"/>
          </p:nvPr>
        </p:nvSpPr>
        <p:spPr/>
        <p:txBody>
          <a:bodyPr/>
          <a:lstStyle>
            <a:lvl1pPr>
              <a:defRPr/>
            </a:lvl1pPr>
          </a:lstStyle>
          <a:p>
            <a:fld id="{2434021E-7649-444E-A619-C55A2C82D579}" type="slidenum">
              <a:rPr lang="nl-NL"/>
              <a:pPr/>
              <a:t>‹nr.›</a:t>
            </a:fld>
            <a:endParaRPr lang="nl-NL"/>
          </a:p>
        </p:txBody>
      </p:sp>
    </p:spTree>
    <p:extLst>
      <p:ext uri="{BB962C8B-B14F-4D97-AF65-F5344CB8AC3E}">
        <p14:creationId xmlns:p14="http://schemas.microsoft.com/office/powerpoint/2010/main" val="2605165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r>
              <a:rPr lang="nl-NL"/>
              <a:t>Steunpunt Bestuurlijke Organisatie Vlaanderen</a:t>
            </a:r>
          </a:p>
        </p:txBody>
      </p:sp>
      <p:sp>
        <p:nvSpPr>
          <p:cNvPr id="4" name="Tijdelijke aanduiding voor dianummer 3"/>
          <p:cNvSpPr>
            <a:spLocks noGrp="1"/>
          </p:cNvSpPr>
          <p:nvPr>
            <p:ph type="sldNum" sz="quarter" idx="12"/>
          </p:nvPr>
        </p:nvSpPr>
        <p:spPr/>
        <p:txBody>
          <a:bodyPr/>
          <a:lstStyle>
            <a:lvl1pPr>
              <a:defRPr/>
            </a:lvl1pPr>
          </a:lstStyle>
          <a:p>
            <a:fld id="{DB5B73CE-E742-4AB5-9F70-AE92248F0F21}" type="slidenum">
              <a:rPr lang="nl-NL"/>
              <a:pPr/>
              <a:t>‹nr.›</a:t>
            </a:fld>
            <a:endParaRPr lang="nl-NL"/>
          </a:p>
        </p:txBody>
      </p:sp>
    </p:spTree>
    <p:extLst>
      <p:ext uri="{BB962C8B-B14F-4D97-AF65-F5344CB8AC3E}">
        <p14:creationId xmlns:p14="http://schemas.microsoft.com/office/powerpoint/2010/main" val="166333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a:t>Steunpunt Bestuurlijke Organisatie Vlaanderen</a:t>
            </a:r>
          </a:p>
        </p:txBody>
      </p:sp>
      <p:sp>
        <p:nvSpPr>
          <p:cNvPr id="7" name="Tijdelijke aanduiding voor dianummer 6"/>
          <p:cNvSpPr>
            <a:spLocks noGrp="1"/>
          </p:cNvSpPr>
          <p:nvPr>
            <p:ph type="sldNum" sz="quarter" idx="12"/>
          </p:nvPr>
        </p:nvSpPr>
        <p:spPr/>
        <p:txBody>
          <a:bodyPr/>
          <a:lstStyle>
            <a:lvl1pPr>
              <a:defRPr/>
            </a:lvl1pPr>
          </a:lstStyle>
          <a:p>
            <a:fld id="{2BC3899D-013C-4AFE-800D-6CE64CEB6710}" type="slidenum">
              <a:rPr lang="nl-NL"/>
              <a:pPr/>
              <a:t>‹nr.›</a:t>
            </a:fld>
            <a:endParaRPr lang="nl-NL"/>
          </a:p>
        </p:txBody>
      </p:sp>
    </p:spTree>
    <p:extLst>
      <p:ext uri="{BB962C8B-B14F-4D97-AF65-F5344CB8AC3E}">
        <p14:creationId xmlns:p14="http://schemas.microsoft.com/office/powerpoint/2010/main" val="7617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796084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r>
              <a:rPr lang="nl-NL"/>
              <a:t>Steunpunt Bestuurlijke Organisatie Vlaanderen</a:t>
            </a:r>
          </a:p>
        </p:txBody>
      </p:sp>
      <p:sp>
        <p:nvSpPr>
          <p:cNvPr id="7" name="Tijdelijke aanduiding voor dianummer 6"/>
          <p:cNvSpPr>
            <a:spLocks noGrp="1"/>
          </p:cNvSpPr>
          <p:nvPr>
            <p:ph type="sldNum" sz="quarter" idx="12"/>
          </p:nvPr>
        </p:nvSpPr>
        <p:spPr/>
        <p:txBody>
          <a:bodyPr/>
          <a:lstStyle>
            <a:lvl1pPr>
              <a:defRPr/>
            </a:lvl1pPr>
          </a:lstStyle>
          <a:p>
            <a:fld id="{22EB4699-0801-46C6-8D9D-0EA2BBCD4AEC}" type="slidenum">
              <a:rPr lang="nl-NL"/>
              <a:pPr/>
              <a:t>‹nr.›</a:t>
            </a:fld>
            <a:endParaRPr lang="nl-NL"/>
          </a:p>
        </p:txBody>
      </p:sp>
    </p:spTree>
    <p:extLst>
      <p:ext uri="{BB962C8B-B14F-4D97-AF65-F5344CB8AC3E}">
        <p14:creationId xmlns:p14="http://schemas.microsoft.com/office/powerpoint/2010/main" val="99416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Steunpunt Bestuurlijke Organisatie Vlaanderen</a:t>
            </a:r>
          </a:p>
        </p:txBody>
      </p:sp>
      <p:sp>
        <p:nvSpPr>
          <p:cNvPr id="6" name="Tijdelijke aanduiding voor dianummer 5"/>
          <p:cNvSpPr>
            <a:spLocks noGrp="1"/>
          </p:cNvSpPr>
          <p:nvPr>
            <p:ph type="sldNum" sz="quarter" idx="12"/>
          </p:nvPr>
        </p:nvSpPr>
        <p:spPr/>
        <p:txBody>
          <a:bodyPr/>
          <a:lstStyle>
            <a:lvl1pPr>
              <a:defRPr/>
            </a:lvl1pPr>
          </a:lstStyle>
          <a:p>
            <a:fld id="{F6921046-94CD-46C6-ABED-C4F27D14E38B}" type="slidenum">
              <a:rPr lang="nl-NL"/>
              <a:pPr/>
              <a:t>‹nr.›</a:t>
            </a:fld>
            <a:endParaRPr lang="nl-NL"/>
          </a:p>
        </p:txBody>
      </p:sp>
    </p:spTree>
    <p:extLst>
      <p:ext uri="{BB962C8B-B14F-4D97-AF65-F5344CB8AC3E}">
        <p14:creationId xmlns:p14="http://schemas.microsoft.com/office/powerpoint/2010/main" val="2587280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181850" y="274638"/>
            <a:ext cx="222885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95300" y="274638"/>
            <a:ext cx="653415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Steunpunt Bestuurlijke Organisatie Vlaanderen</a:t>
            </a:r>
          </a:p>
        </p:txBody>
      </p:sp>
      <p:sp>
        <p:nvSpPr>
          <p:cNvPr id="6" name="Tijdelijke aanduiding voor dianummer 5"/>
          <p:cNvSpPr>
            <a:spLocks noGrp="1"/>
          </p:cNvSpPr>
          <p:nvPr>
            <p:ph type="sldNum" sz="quarter" idx="12"/>
          </p:nvPr>
        </p:nvSpPr>
        <p:spPr/>
        <p:txBody>
          <a:bodyPr/>
          <a:lstStyle>
            <a:lvl1pPr>
              <a:defRPr/>
            </a:lvl1pPr>
          </a:lstStyle>
          <a:p>
            <a:fld id="{E4ECCA2D-2F36-4183-B32E-B5367E487B5B}" type="slidenum">
              <a:rPr lang="nl-NL"/>
              <a:pPr/>
              <a:t>‹nr.›</a:t>
            </a:fld>
            <a:endParaRPr lang="nl-NL"/>
          </a:p>
        </p:txBody>
      </p:sp>
    </p:spTree>
    <p:extLst>
      <p:ext uri="{BB962C8B-B14F-4D97-AF65-F5344CB8AC3E}">
        <p14:creationId xmlns:p14="http://schemas.microsoft.com/office/powerpoint/2010/main" val="158274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15511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065213" y="1268413"/>
            <a:ext cx="38100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5027613" y="1268413"/>
            <a:ext cx="3811587"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26208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78698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68726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42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22244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8495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5075" y="34925"/>
            <a:ext cx="74009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1065213" y="1268413"/>
            <a:ext cx="777398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nl-NL" dirty="0" smtClean="0"/>
              <a:t>Klik als u het opmaakprofiel van de tekst wilt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1029" name="Line 5"/>
          <p:cNvSpPr>
            <a:spLocks noChangeShapeType="1"/>
          </p:cNvSpPr>
          <p:nvPr/>
        </p:nvSpPr>
        <p:spPr bwMode="auto">
          <a:xfrm>
            <a:off x="660400" y="6248400"/>
            <a:ext cx="8694738" cy="0"/>
          </a:xfrm>
          <a:prstGeom prst="line">
            <a:avLst/>
          </a:prstGeom>
          <a:noFill/>
          <a:ln w="127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30" name="Rectangle 6"/>
          <p:cNvSpPr>
            <a:spLocks noChangeArrowheads="1"/>
          </p:cNvSpPr>
          <p:nvPr/>
        </p:nvSpPr>
        <p:spPr bwMode="auto">
          <a:xfrm>
            <a:off x="681038" y="6529388"/>
            <a:ext cx="28733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41" name="Text Box 17"/>
          <p:cNvSpPr txBox="1">
            <a:spLocks noChangeArrowheads="1"/>
          </p:cNvSpPr>
          <p:nvPr userDrawn="1"/>
        </p:nvSpPr>
        <p:spPr bwMode="auto">
          <a:xfrm>
            <a:off x="1066800" y="6324600"/>
            <a:ext cx="838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endParaRPr lang="nl-BE">
              <a:latin typeface="Courier New" pitchFamily="49" charset="0"/>
            </a:endParaRPr>
          </a:p>
        </p:txBody>
      </p:sp>
      <p:sp>
        <p:nvSpPr>
          <p:cNvPr id="1045" name="Text Box 21"/>
          <p:cNvSpPr txBox="1">
            <a:spLocks noChangeArrowheads="1"/>
          </p:cNvSpPr>
          <p:nvPr userDrawn="1"/>
        </p:nvSpPr>
        <p:spPr bwMode="auto">
          <a:xfrm>
            <a:off x="8686800" y="6248400"/>
            <a:ext cx="8382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fld id="{A4076CDE-59B9-4538-ABD3-D4C05541BA2F}" type="slidenum">
              <a:rPr lang="nl-NL" sz="1600">
                <a:solidFill>
                  <a:srgbClr val="A50021"/>
                </a:solidFill>
                <a:latin typeface="Arial" charset="0"/>
              </a:rPr>
              <a:pPr algn="ctr">
                <a:spcBef>
                  <a:spcPct val="50000"/>
                </a:spcBef>
                <a:buFontTx/>
                <a:buNone/>
              </a:pPr>
              <a:t>‹nr.›</a:t>
            </a:fld>
            <a:endParaRPr lang="nl-NL" sz="1600">
              <a:solidFill>
                <a:srgbClr val="A50021"/>
              </a:solidFill>
              <a:latin typeface="Arial" charset="0"/>
            </a:endParaRPr>
          </a:p>
        </p:txBody>
      </p:sp>
      <p:sp>
        <p:nvSpPr>
          <p:cNvPr id="1050" name="Text Box 26"/>
          <p:cNvSpPr txBox="1">
            <a:spLocks noChangeArrowheads="1"/>
          </p:cNvSpPr>
          <p:nvPr userDrawn="1"/>
        </p:nvSpPr>
        <p:spPr bwMode="auto">
          <a:xfrm>
            <a:off x="2438400" y="6327775"/>
            <a:ext cx="4724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endParaRPr lang="nl-BE">
              <a:latin typeface="Arial" charset="0"/>
            </a:endParaRPr>
          </a:p>
        </p:txBody>
      </p:sp>
      <p:pic>
        <p:nvPicPr>
          <p:cNvPr id="2" name="Afbeelding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72" y="0"/>
            <a:ext cx="9920472" cy="122989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762000" rtl="0" eaLnBrk="0" fontAlgn="base" hangingPunct="0">
        <a:spcBef>
          <a:spcPct val="0"/>
        </a:spcBef>
        <a:spcAft>
          <a:spcPct val="0"/>
        </a:spcAft>
        <a:defRPr sz="2400" b="1">
          <a:solidFill>
            <a:schemeClr val="bg1"/>
          </a:solidFill>
          <a:latin typeface="+mj-lt"/>
          <a:ea typeface="+mj-ea"/>
          <a:cs typeface="+mj-cs"/>
        </a:defRPr>
      </a:lvl1pPr>
      <a:lvl2pPr algn="ctr" defTabSz="762000" rtl="0" eaLnBrk="0" fontAlgn="base" hangingPunct="0">
        <a:spcBef>
          <a:spcPct val="0"/>
        </a:spcBef>
        <a:spcAft>
          <a:spcPct val="0"/>
        </a:spcAft>
        <a:defRPr sz="2400" b="1">
          <a:solidFill>
            <a:schemeClr val="bg1"/>
          </a:solidFill>
          <a:latin typeface="Arial" charset="0"/>
        </a:defRPr>
      </a:lvl2pPr>
      <a:lvl3pPr algn="ctr" defTabSz="762000" rtl="0" eaLnBrk="0" fontAlgn="base" hangingPunct="0">
        <a:spcBef>
          <a:spcPct val="0"/>
        </a:spcBef>
        <a:spcAft>
          <a:spcPct val="0"/>
        </a:spcAft>
        <a:defRPr sz="2400" b="1">
          <a:solidFill>
            <a:schemeClr val="bg1"/>
          </a:solidFill>
          <a:latin typeface="Arial" charset="0"/>
        </a:defRPr>
      </a:lvl3pPr>
      <a:lvl4pPr algn="ctr" defTabSz="762000" rtl="0" eaLnBrk="0" fontAlgn="base" hangingPunct="0">
        <a:spcBef>
          <a:spcPct val="0"/>
        </a:spcBef>
        <a:spcAft>
          <a:spcPct val="0"/>
        </a:spcAft>
        <a:defRPr sz="2400" b="1">
          <a:solidFill>
            <a:schemeClr val="bg1"/>
          </a:solidFill>
          <a:latin typeface="Arial" charset="0"/>
        </a:defRPr>
      </a:lvl4pPr>
      <a:lvl5pPr algn="ctr" defTabSz="762000" rtl="0" eaLnBrk="0" fontAlgn="base" hangingPunct="0">
        <a:spcBef>
          <a:spcPct val="0"/>
        </a:spcBef>
        <a:spcAft>
          <a:spcPct val="0"/>
        </a:spcAft>
        <a:defRPr sz="2400" b="1">
          <a:solidFill>
            <a:schemeClr val="bg1"/>
          </a:solidFill>
          <a:latin typeface="Arial" charset="0"/>
        </a:defRPr>
      </a:lvl5pPr>
      <a:lvl6pPr marL="457200" algn="ctr" defTabSz="762000" rtl="0" eaLnBrk="0" fontAlgn="base" hangingPunct="0">
        <a:spcBef>
          <a:spcPct val="0"/>
        </a:spcBef>
        <a:spcAft>
          <a:spcPct val="0"/>
        </a:spcAft>
        <a:defRPr sz="2400" b="1">
          <a:solidFill>
            <a:schemeClr val="bg1"/>
          </a:solidFill>
          <a:latin typeface="Arial" charset="0"/>
        </a:defRPr>
      </a:lvl6pPr>
      <a:lvl7pPr marL="914400" algn="ctr" defTabSz="762000" rtl="0" eaLnBrk="0" fontAlgn="base" hangingPunct="0">
        <a:spcBef>
          <a:spcPct val="0"/>
        </a:spcBef>
        <a:spcAft>
          <a:spcPct val="0"/>
        </a:spcAft>
        <a:defRPr sz="2400" b="1">
          <a:solidFill>
            <a:schemeClr val="bg1"/>
          </a:solidFill>
          <a:latin typeface="Arial" charset="0"/>
        </a:defRPr>
      </a:lvl7pPr>
      <a:lvl8pPr marL="1371600" algn="ctr" defTabSz="762000" rtl="0" eaLnBrk="0" fontAlgn="base" hangingPunct="0">
        <a:spcBef>
          <a:spcPct val="0"/>
        </a:spcBef>
        <a:spcAft>
          <a:spcPct val="0"/>
        </a:spcAft>
        <a:defRPr sz="2400" b="1">
          <a:solidFill>
            <a:schemeClr val="bg1"/>
          </a:solidFill>
          <a:latin typeface="Arial" charset="0"/>
        </a:defRPr>
      </a:lvl8pPr>
      <a:lvl9pPr marL="1828800" algn="ctr" defTabSz="762000" rtl="0" eaLnBrk="0" fontAlgn="base" hangingPunct="0">
        <a:spcBef>
          <a:spcPct val="0"/>
        </a:spcBef>
        <a:spcAft>
          <a:spcPct val="0"/>
        </a:spcAft>
        <a:defRPr sz="2400" b="1">
          <a:solidFill>
            <a:schemeClr val="bg1"/>
          </a:solidFill>
          <a:latin typeface="Arial" charset="0"/>
        </a:defRPr>
      </a:lvl9pPr>
    </p:titleStyle>
    <p:bodyStyle>
      <a:lvl1pPr marL="373063" indent="-373063" algn="l" defTabSz="762000" rtl="0" eaLnBrk="0" fontAlgn="base" hangingPunct="0">
        <a:spcBef>
          <a:spcPct val="20000"/>
        </a:spcBef>
        <a:spcAft>
          <a:spcPct val="0"/>
        </a:spcAft>
        <a:buChar char="•"/>
        <a:defRPr sz="2400">
          <a:solidFill>
            <a:srgbClr val="A50021"/>
          </a:solidFill>
          <a:latin typeface="+mn-lt"/>
          <a:ea typeface="+mn-ea"/>
          <a:cs typeface="+mn-cs"/>
        </a:defRPr>
      </a:lvl1pPr>
      <a:lvl2pPr marL="777875" indent="-214313" algn="l" defTabSz="762000" rtl="0" eaLnBrk="0" fontAlgn="base" hangingPunct="0">
        <a:spcBef>
          <a:spcPct val="20000"/>
        </a:spcBef>
        <a:spcAft>
          <a:spcPct val="0"/>
        </a:spcAft>
        <a:buSzPct val="100000"/>
        <a:buChar char="–"/>
        <a:defRPr sz="2000">
          <a:solidFill>
            <a:srgbClr val="A50021"/>
          </a:solidFill>
          <a:latin typeface="Times New Roman" pitchFamily="18" charset="0"/>
        </a:defRPr>
      </a:lvl2pPr>
      <a:lvl3pPr marL="1196975" indent="-228600" algn="l" defTabSz="762000" rtl="0" eaLnBrk="0" fontAlgn="base" hangingPunct="0">
        <a:spcBef>
          <a:spcPct val="20000"/>
        </a:spcBef>
        <a:spcAft>
          <a:spcPct val="0"/>
        </a:spcAft>
        <a:buSzPct val="100000"/>
        <a:buChar char="•"/>
        <a:defRPr>
          <a:solidFill>
            <a:srgbClr val="A50021"/>
          </a:solidFill>
          <a:latin typeface="Times New Roman" pitchFamily="18" charset="0"/>
        </a:defRPr>
      </a:lvl3pPr>
      <a:lvl4pPr marL="1616075" indent="-228600" algn="l" defTabSz="762000" rtl="0" eaLnBrk="0" fontAlgn="base" hangingPunct="0">
        <a:spcBef>
          <a:spcPct val="20000"/>
        </a:spcBef>
        <a:spcAft>
          <a:spcPct val="0"/>
        </a:spcAft>
        <a:buSzPct val="100000"/>
        <a:buChar char="–"/>
        <a:defRPr sz="1600">
          <a:solidFill>
            <a:srgbClr val="A50021"/>
          </a:solidFill>
          <a:latin typeface="Times New Roman" pitchFamily="18" charset="0"/>
        </a:defRPr>
      </a:lvl4pPr>
      <a:lvl5pPr marL="2035175" indent="-228600" algn="l" defTabSz="762000" rtl="0" eaLnBrk="0" fontAlgn="base" hangingPunct="0">
        <a:spcBef>
          <a:spcPct val="20000"/>
        </a:spcBef>
        <a:spcAft>
          <a:spcPct val="0"/>
        </a:spcAft>
        <a:buSzPct val="100000"/>
        <a:buChar char="•"/>
        <a:defRPr sz="1400">
          <a:solidFill>
            <a:srgbClr val="A50021"/>
          </a:solidFill>
          <a:latin typeface="Times New Roman" pitchFamily="18" charset="0"/>
        </a:defRPr>
      </a:lvl5pPr>
      <a:lvl6pPr marL="2492375" indent="-228600" algn="l" defTabSz="762000" rtl="0" eaLnBrk="0" fontAlgn="base" hangingPunct="0">
        <a:spcBef>
          <a:spcPct val="20000"/>
        </a:spcBef>
        <a:spcAft>
          <a:spcPct val="0"/>
        </a:spcAft>
        <a:buSzPct val="100000"/>
        <a:buChar char="•"/>
        <a:defRPr sz="1400">
          <a:solidFill>
            <a:srgbClr val="A50021"/>
          </a:solidFill>
          <a:latin typeface="Times New Roman" pitchFamily="18" charset="0"/>
        </a:defRPr>
      </a:lvl6pPr>
      <a:lvl7pPr marL="2949575" indent="-228600" algn="l" defTabSz="762000" rtl="0" eaLnBrk="0" fontAlgn="base" hangingPunct="0">
        <a:spcBef>
          <a:spcPct val="20000"/>
        </a:spcBef>
        <a:spcAft>
          <a:spcPct val="0"/>
        </a:spcAft>
        <a:buSzPct val="100000"/>
        <a:buChar char="•"/>
        <a:defRPr sz="1400">
          <a:solidFill>
            <a:srgbClr val="A50021"/>
          </a:solidFill>
          <a:latin typeface="Times New Roman" pitchFamily="18" charset="0"/>
        </a:defRPr>
      </a:lvl7pPr>
      <a:lvl8pPr marL="3406775" indent="-228600" algn="l" defTabSz="762000" rtl="0" eaLnBrk="0" fontAlgn="base" hangingPunct="0">
        <a:spcBef>
          <a:spcPct val="20000"/>
        </a:spcBef>
        <a:spcAft>
          <a:spcPct val="0"/>
        </a:spcAft>
        <a:buSzPct val="100000"/>
        <a:buChar char="•"/>
        <a:defRPr sz="1400">
          <a:solidFill>
            <a:srgbClr val="A50021"/>
          </a:solidFill>
          <a:latin typeface="Times New Roman" pitchFamily="18" charset="0"/>
        </a:defRPr>
      </a:lvl8pPr>
      <a:lvl9pPr marL="3863975" indent="-228600" algn="l" defTabSz="762000" rtl="0" eaLnBrk="0" fontAlgn="base" hangingPunct="0">
        <a:spcBef>
          <a:spcPct val="20000"/>
        </a:spcBef>
        <a:spcAft>
          <a:spcPct val="0"/>
        </a:spcAft>
        <a:buSzPct val="100000"/>
        <a:buChar char="•"/>
        <a:defRPr sz="1400">
          <a:solidFill>
            <a:srgbClr val="A50021"/>
          </a:solidFill>
          <a:latin typeface="Times New Roman" pitchFamily="18"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7270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7270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buFontTx/>
              <a:buNone/>
              <a:defRPr sz="1400">
                <a:latin typeface="Times New Roman" pitchFamily="18" charset="0"/>
              </a:defRPr>
            </a:lvl1pPr>
          </a:lstStyle>
          <a:p>
            <a:endParaRPr lang="nl-NL"/>
          </a:p>
        </p:txBody>
      </p:sp>
      <p:sp>
        <p:nvSpPr>
          <p:cNvPr id="7270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buFontTx/>
              <a:buNone/>
              <a:defRPr sz="1400">
                <a:latin typeface="Times New Roman" pitchFamily="18" charset="0"/>
              </a:defRPr>
            </a:lvl1pPr>
          </a:lstStyle>
          <a:p>
            <a:r>
              <a:rPr lang="nl-NL"/>
              <a:t>Steunpunt Bestuurlijke Organisatie Vlaanderen</a:t>
            </a:r>
          </a:p>
        </p:txBody>
      </p:sp>
      <p:sp>
        <p:nvSpPr>
          <p:cNvPr id="7271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buFontTx/>
              <a:buNone/>
              <a:defRPr sz="1400">
                <a:latin typeface="Times New Roman" pitchFamily="18" charset="0"/>
              </a:defRPr>
            </a:lvl1pPr>
          </a:lstStyle>
          <a:p>
            <a:fld id="{94AFA41C-219B-477B-BE9D-BDC0D658AD6A}"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be/url?sa=i&amp;rct=j&amp;q=&amp;esrc=s&amp;source=images&amp;cd=&amp;cad=rja&amp;uact=8&amp;ved=0CAcQjRxqFQoTCKHhlYiq2scCFQV9GgodgNMCEg&amp;url=http://www.west-vlaanderen.be/overwvl/beleid_bestuur/gebiedsgerichte_werking/Paginas/hoewewerken.aspx&amp;bvm=bv.101800829,d.d2s&amp;psig=AFQjCNFMi3s2VwV30KNIajgTQKz-CuwjRA&amp;ust=1441351274331914"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82638" y="2204864"/>
            <a:ext cx="8420100" cy="2952328"/>
          </a:xfrm>
        </p:spPr>
        <p:txBody>
          <a:bodyPr/>
          <a:lstStyle/>
          <a:p>
            <a:pPr algn="ctr"/>
            <a:r>
              <a:rPr lang="nl-NL" sz="3200" dirty="0" smtClean="0">
                <a:solidFill>
                  <a:srgbClr val="A50021"/>
                </a:solidFill>
              </a:rPr>
              <a:t>Regionale samenwerking in Vlaanderen </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r>
              <a:rPr lang="nl-NL" sz="3200" dirty="0" smtClean="0">
                <a:solidFill>
                  <a:srgbClr val="A50021"/>
                </a:solidFill>
              </a:rPr>
              <a:t>de agenda</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r>
              <a:rPr lang="nl-NL" sz="3200" dirty="0" smtClean="0">
                <a:solidFill>
                  <a:srgbClr val="A50021"/>
                </a:solidFill>
              </a:rPr>
              <a:t>F</a:t>
            </a:r>
            <a:r>
              <a:rPr lang="nl-NL" sz="3200" cap="none" dirty="0" smtClean="0">
                <a:solidFill>
                  <a:srgbClr val="A50021"/>
                </a:solidFill>
              </a:rPr>
              <a:t>ilip  De Rynck</a:t>
            </a:r>
            <a:r>
              <a:rPr lang="nl-NL" sz="3200" dirty="0" smtClean="0">
                <a:solidFill>
                  <a:srgbClr val="A50021"/>
                </a:solidFill>
              </a:rPr>
              <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r>
              <a:rPr lang="nl-NL" sz="3200" dirty="0" smtClean="0">
                <a:solidFill>
                  <a:srgbClr val="A50021"/>
                </a:solidFill>
              </a:rPr>
              <a:t/>
            </a:r>
            <a:br>
              <a:rPr lang="nl-NL" sz="3200" dirty="0" smtClean="0">
                <a:solidFill>
                  <a:srgbClr val="A50021"/>
                </a:solidFill>
              </a:rPr>
            </a:br>
            <a:endParaRPr lang="nl-NL" sz="3200" dirty="0">
              <a:solidFill>
                <a:srgbClr val="A50021"/>
              </a:solidFill>
            </a:endParaRPr>
          </a:p>
        </p:txBody>
      </p:sp>
    </p:spTree>
    <p:extLst>
      <p:ext uri="{BB962C8B-B14F-4D97-AF65-F5344CB8AC3E}">
        <p14:creationId xmlns:p14="http://schemas.microsoft.com/office/powerpoint/2010/main" val="126682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Samenwerking bibliotheken</a:t>
            </a:r>
            <a:endParaRPr lang="nl-NL"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40" r="73615" b="35307"/>
          <a:stretch/>
        </p:blipFill>
        <p:spPr bwMode="auto">
          <a:xfrm>
            <a:off x="2000672" y="1412776"/>
            <a:ext cx="528333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4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smtClean="0"/>
              <a:t>Intermediaire functies noodzakelijk</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Intergemeentelijke samenwerking vergt vaak intermediaire functies ter stimulering</a:t>
            </a:r>
          </a:p>
          <a:p>
            <a:pPr lvl="1"/>
            <a:r>
              <a:rPr lang="nl-BE" dirty="0" smtClean="0"/>
              <a:t>soms door provincies, soms geactiveerd door de Vlaamse overheid, soms door private actoren of door een actieve intercommunale</a:t>
            </a:r>
          </a:p>
          <a:p>
            <a:endParaRPr lang="nl-NL" dirty="0" smtClean="0"/>
          </a:p>
          <a:p>
            <a:r>
              <a:rPr lang="nl-NL" dirty="0" smtClean="0"/>
              <a:t>Toenemende </a:t>
            </a:r>
            <a:r>
              <a:rPr lang="nl-NL" dirty="0"/>
              <a:t>vormen, toenemende variatie voor verschillende soorten taken en groepen gemeenten</a:t>
            </a:r>
          </a:p>
          <a:p>
            <a:pPr marL="914400" lvl="1" indent="-514350"/>
            <a:r>
              <a:rPr lang="nl-NL" dirty="0"/>
              <a:t>welke organisatiemodellen?  Concerns?</a:t>
            </a:r>
          </a:p>
          <a:p>
            <a:pPr marL="914400" lvl="1" indent="-514350"/>
            <a:r>
              <a:rPr lang="nl-NL" dirty="0"/>
              <a:t>de organisatie van samenwerking als een managementvraagstuk voor gemeenten en voor de Vlaamse overheid</a:t>
            </a:r>
          </a:p>
          <a:p>
            <a:endParaRPr lang="nl-BE" dirty="0"/>
          </a:p>
        </p:txBody>
      </p:sp>
    </p:spTree>
    <p:extLst>
      <p:ext uri="{BB962C8B-B14F-4D97-AF65-F5344CB8AC3E}">
        <p14:creationId xmlns:p14="http://schemas.microsoft.com/office/powerpoint/2010/main" val="108492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Intercommunales voor streekontwikkeling</a:t>
            </a:r>
            <a:endParaRPr lang="nl-NL" dirty="0"/>
          </a:p>
        </p:txBody>
      </p:sp>
      <p:pic>
        <p:nvPicPr>
          <p:cNvPr id="3" name="Afbeelding 2"/>
          <p:cNvPicPr/>
          <p:nvPr/>
        </p:nvPicPr>
        <p:blipFill rotWithShape="1">
          <a:blip r:embed="rId2" cstate="print"/>
          <a:srcRect l="24803" t="14706" r="14017" b="24118"/>
          <a:stretch/>
        </p:blipFill>
        <p:spPr bwMode="auto">
          <a:xfrm>
            <a:off x="1352600" y="1844824"/>
            <a:ext cx="7148264" cy="4320480"/>
          </a:xfrm>
          <a:prstGeom prst="snip2Diag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830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Samenwerking tussen gemeenten</a:t>
            </a:r>
            <a:endParaRPr lang="nl-BE" dirty="0"/>
          </a:p>
        </p:txBody>
      </p:sp>
      <p:sp>
        <p:nvSpPr>
          <p:cNvPr id="3" name="Content Placeholder 2"/>
          <p:cNvSpPr>
            <a:spLocks noGrp="1"/>
          </p:cNvSpPr>
          <p:nvPr>
            <p:ph idx="1"/>
          </p:nvPr>
        </p:nvSpPr>
        <p:spPr>
          <a:xfrm>
            <a:off x="1136576" y="1268760"/>
            <a:ext cx="7918648" cy="4680520"/>
          </a:xfrm>
        </p:spPr>
        <p:txBody>
          <a:bodyPr>
            <a:normAutofit lnSpcReduction="10000"/>
          </a:bodyPr>
          <a:lstStyle/>
          <a:p>
            <a:endParaRPr lang="nl-NL" dirty="0" smtClean="0"/>
          </a:p>
          <a:p>
            <a:r>
              <a:rPr lang="nl-NL" dirty="0"/>
              <a:t>Deel van het debat: de intercommunales voor streekontwikkeling </a:t>
            </a:r>
          </a:p>
          <a:p>
            <a:pPr lvl="1"/>
            <a:r>
              <a:rPr lang="nl-NL" dirty="0"/>
              <a:t>niet populair, soms vermolmd</a:t>
            </a:r>
          </a:p>
          <a:p>
            <a:pPr lvl="1"/>
            <a:r>
              <a:rPr lang="nl-NL" dirty="0"/>
              <a:t>zie strategische oefening binnen </a:t>
            </a:r>
            <a:r>
              <a:rPr lang="nl-NL" dirty="0" err="1"/>
              <a:t>Vlinter</a:t>
            </a:r>
            <a:r>
              <a:rPr lang="nl-NL" dirty="0"/>
              <a:t> en interne oefeningen</a:t>
            </a:r>
          </a:p>
          <a:p>
            <a:endParaRPr lang="nl-NL" dirty="0" smtClean="0"/>
          </a:p>
          <a:p>
            <a:r>
              <a:rPr lang="nl-NL" dirty="0" smtClean="0"/>
              <a:t>Is de ambtelijke fusie een mogelijke piste?</a:t>
            </a:r>
          </a:p>
          <a:p>
            <a:endParaRPr lang="nl-NL" dirty="0" smtClean="0"/>
          </a:p>
          <a:p>
            <a:r>
              <a:rPr lang="nl-NL" dirty="0" smtClean="0"/>
              <a:t>Vragen voor samenwerking nemen toe.  Samenwerking vertoont moeizame praktijk.  Breekpunt richting fusie als de extreme variant van samenwerking</a:t>
            </a:r>
          </a:p>
          <a:p>
            <a:endParaRPr lang="nl-NL" dirty="0" smtClean="0"/>
          </a:p>
          <a:p>
            <a:endParaRPr lang="nl-NL" dirty="0" smtClean="0"/>
          </a:p>
          <a:p>
            <a:pPr lvl="1"/>
            <a:endParaRPr lang="nl-NL" dirty="0" smtClean="0"/>
          </a:p>
          <a:p>
            <a:pPr>
              <a:buNone/>
            </a:pPr>
            <a:endParaRPr lang="nl-B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Regionale woonmarkten West-Vlaanderen</a:t>
            </a:r>
            <a:endParaRPr lang="nl-NL"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078" r="64614" b="8772"/>
          <a:stretch/>
        </p:blipFill>
        <p:spPr bwMode="auto">
          <a:xfrm>
            <a:off x="2504728" y="1395661"/>
            <a:ext cx="4604084" cy="527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40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Gebiedswerking Provincie West-Vlaanderen</a:t>
            </a:r>
            <a:endParaRPr lang="nl-NL" dirty="0"/>
          </a:p>
        </p:txBody>
      </p:sp>
      <p:pic>
        <p:nvPicPr>
          <p:cNvPr id="1026" name="Picture 2" descr="http://www.west-vlaanderen.be/overwvl/beleid_bestuur/gebiedsgerichte_werking/PublishingImages/Paginas/hoewewerken/kaart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792" y="1412776"/>
            <a:ext cx="3739505" cy="467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7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Provincies: intermediaire functies</a:t>
            </a:r>
            <a:endParaRPr lang="nl-BE" dirty="0"/>
          </a:p>
        </p:txBody>
      </p:sp>
      <p:sp>
        <p:nvSpPr>
          <p:cNvPr id="3" name="Content Placeholder 2"/>
          <p:cNvSpPr>
            <a:spLocks noGrp="1"/>
          </p:cNvSpPr>
          <p:nvPr>
            <p:ph idx="1"/>
          </p:nvPr>
        </p:nvSpPr>
        <p:spPr/>
        <p:txBody>
          <a:bodyPr>
            <a:normAutofit/>
          </a:bodyPr>
          <a:lstStyle/>
          <a:p>
            <a:endParaRPr lang="nl-NL" dirty="0" smtClean="0"/>
          </a:p>
          <a:p>
            <a:r>
              <a:rPr lang="nl-NL" dirty="0" smtClean="0"/>
              <a:t>Politiek akkoord over provincies:</a:t>
            </a:r>
          </a:p>
          <a:p>
            <a:pPr lvl="1"/>
            <a:r>
              <a:rPr lang="nl-NL" dirty="0" smtClean="0"/>
              <a:t>zonder veel ratio en </a:t>
            </a:r>
          </a:p>
          <a:p>
            <a:pPr lvl="1"/>
            <a:r>
              <a:rPr lang="nl-NL" dirty="0" smtClean="0"/>
              <a:t>zonder inschatting van de gevolgen op het terrein</a:t>
            </a:r>
          </a:p>
          <a:p>
            <a:pPr lvl="1"/>
            <a:r>
              <a:rPr lang="nl-NL" dirty="0" smtClean="0"/>
              <a:t>lobbying volop bezig: nog minder ratio</a:t>
            </a:r>
          </a:p>
          <a:p>
            <a:r>
              <a:rPr lang="nl-NL" dirty="0" smtClean="0"/>
              <a:t>Intermediaire functies voor intergemeentelijke samenwerking en voor gebiedswerking</a:t>
            </a:r>
          </a:p>
          <a:p>
            <a:pPr lvl="1"/>
            <a:r>
              <a:rPr lang="nl-NL" dirty="0" smtClean="0"/>
              <a:t>een reeks functies komt onder druk of valt weg</a:t>
            </a:r>
          </a:p>
          <a:p>
            <a:pPr lvl="1"/>
            <a:r>
              <a:rPr lang="nl-NL" dirty="0" smtClean="0"/>
              <a:t>verfijnde kijk naar het nut van intermediaire functies is nodig</a:t>
            </a:r>
          </a:p>
          <a:p>
            <a:pPr lvl="1"/>
            <a:r>
              <a:rPr lang="nl-NL" dirty="0" smtClean="0"/>
              <a:t>past niet in het politieke debat</a:t>
            </a:r>
          </a:p>
          <a:p>
            <a:r>
              <a:rPr lang="nl-NL" dirty="0" smtClean="0"/>
              <a:t>Vlaamse overheid 3.0?</a:t>
            </a:r>
            <a:endParaRPr lang="nl-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68760"/>
            <a:ext cx="8826185" cy="4896544"/>
          </a:xfrm>
        </p:spPr>
        <p:txBody>
          <a:bodyPr>
            <a:normAutofit fontScale="92500" lnSpcReduction="10000"/>
          </a:bodyPr>
          <a:lstStyle/>
          <a:p>
            <a:pPr algn="ctr">
              <a:buNone/>
            </a:pPr>
            <a:r>
              <a:rPr lang="nl-NL" dirty="0" smtClean="0"/>
              <a:t> </a:t>
            </a:r>
          </a:p>
          <a:p>
            <a:pPr algn="ctr">
              <a:buNone/>
            </a:pPr>
            <a:r>
              <a:rPr lang="nl-NL" sz="2800" dirty="0" smtClean="0"/>
              <a:t> </a:t>
            </a:r>
          </a:p>
          <a:p>
            <a:pPr algn="ctr">
              <a:buNone/>
            </a:pPr>
            <a:r>
              <a:rPr lang="nl-NL" sz="2800" dirty="0" smtClean="0"/>
              <a:t>“ De grenzen van het model van vrijwillige samenwerking zijn zo scherp omdat de vrijwillige intergemeentelijke samenwerking zich per definitie tot die domeinen beperkt en moet beperken die tot de gemeentelijke bevoegdheidssfeer behoren. Dit betekent dat vraagstukken van herverdeling en sturing, die zich vooral op Vlaams niveau bevinden, nooit door vrijwillige intergemeentelijke samenwerking kunnen opgelost worden “ </a:t>
            </a:r>
          </a:p>
          <a:p>
            <a:pPr algn="ctr">
              <a:buNone/>
            </a:pPr>
            <a:r>
              <a:rPr lang="nl-NL" sz="2800" dirty="0" smtClean="0"/>
              <a:t>(</a:t>
            </a:r>
            <a:r>
              <a:rPr lang="nl-NL" sz="2800" dirty="0" err="1" smtClean="0"/>
              <a:t>Cabus</a:t>
            </a:r>
            <a:r>
              <a:rPr lang="nl-NL" sz="2800" dirty="0" smtClean="0"/>
              <a:t> </a:t>
            </a:r>
            <a:r>
              <a:rPr lang="nl-NL" sz="2800" dirty="0" err="1" smtClean="0"/>
              <a:t>ea</a:t>
            </a:r>
            <a:r>
              <a:rPr lang="nl-NL" sz="2800" dirty="0" smtClean="0"/>
              <a:t>, 2009)</a:t>
            </a:r>
            <a:endParaRPr lang="nl-BE" sz="2800" dirty="0" smtClean="0"/>
          </a:p>
          <a:p>
            <a:endParaRPr lang="nl-B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Hulpverleningszones: ook federale impact</a:t>
            </a:r>
            <a:endParaRPr lang="nl-NL" dirty="0"/>
          </a:p>
        </p:txBody>
      </p:sp>
      <p:pic>
        <p:nvPicPr>
          <p:cNvPr id="4098" name="Picture 2" descr="http://civil-security.be/Portals/0/hervorming%20reforme/zones_SI_201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939" y="1484784"/>
            <a:ext cx="6150257" cy="517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9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 Fusies en de centrale overheid </a:t>
            </a:r>
            <a:endParaRPr lang="nl-BE" dirty="0"/>
          </a:p>
        </p:txBody>
      </p:sp>
      <p:sp>
        <p:nvSpPr>
          <p:cNvPr id="3" name="Content Placeholder 2"/>
          <p:cNvSpPr>
            <a:spLocks noGrp="1"/>
          </p:cNvSpPr>
          <p:nvPr>
            <p:ph idx="1"/>
          </p:nvPr>
        </p:nvSpPr>
        <p:spPr/>
        <p:txBody>
          <a:bodyPr/>
          <a:lstStyle/>
          <a:p>
            <a:endParaRPr lang="nl-NL" dirty="0" smtClean="0"/>
          </a:p>
          <a:p>
            <a:endParaRPr lang="nl-NL" dirty="0" smtClean="0"/>
          </a:p>
          <a:p>
            <a:r>
              <a:rPr lang="nl-NL" dirty="0" smtClean="0"/>
              <a:t>Fusiedebat gaat niet alleen over bestuurskracht van gemeenten</a:t>
            </a:r>
          </a:p>
          <a:p>
            <a:r>
              <a:rPr lang="nl-NL" dirty="0" smtClean="0"/>
              <a:t>Maar ook over de gebiedsontwikkeling  (keuzes inzake ruimtelijke ontwikkeling en mobiliteit,...)</a:t>
            </a:r>
          </a:p>
          <a:p>
            <a:r>
              <a:rPr lang="nl-NL" dirty="0" smtClean="0"/>
              <a:t>En over een bestuurskrachtig politiek systeem (beslissingen kunnen nemen die over verdeling gaan)</a:t>
            </a:r>
            <a:endParaRPr lang="nl-BE" dirty="0"/>
          </a:p>
        </p:txBody>
      </p:sp>
    </p:spTree>
    <p:extLst>
      <p:ext uri="{BB962C8B-B14F-4D97-AF65-F5344CB8AC3E}">
        <p14:creationId xmlns:p14="http://schemas.microsoft.com/office/powerpoint/2010/main" val="164168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5075" y="34924"/>
            <a:ext cx="7400925" cy="1305844"/>
          </a:xfrm>
        </p:spPr>
        <p:txBody>
          <a:bodyPr/>
          <a:lstStyle/>
          <a:p>
            <a:pPr algn="r"/>
            <a:r>
              <a:rPr lang="nl-BE" dirty="0" smtClean="0"/>
              <a:t>Gebied of regio: een kruispunt</a:t>
            </a:r>
            <a:endParaRPr lang="nl-BE" dirty="0"/>
          </a:p>
        </p:txBody>
      </p:sp>
      <p:sp>
        <p:nvSpPr>
          <p:cNvPr id="3" name="Tijdelijke aanduiding voor inhoud 2"/>
          <p:cNvSpPr>
            <a:spLocks noGrp="1"/>
          </p:cNvSpPr>
          <p:nvPr>
            <p:ph idx="1"/>
          </p:nvPr>
        </p:nvSpPr>
        <p:spPr>
          <a:xfrm>
            <a:off x="776536" y="1484784"/>
            <a:ext cx="8352927" cy="4608066"/>
          </a:xfrm>
        </p:spPr>
        <p:txBody>
          <a:bodyPr/>
          <a:lstStyle/>
          <a:p>
            <a:pPr>
              <a:buNone/>
            </a:pPr>
            <a:endParaRPr lang="nl-BE" dirty="0" smtClean="0"/>
          </a:p>
          <a:p>
            <a:pPr>
              <a:buNone/>
            </a:pPr>
            <a:r>
              <a:rPr lang="nl-BE" dirty="0" smtClean="0"/>
              <a:t>Verschillende ratio’s laden schalen op:</a:t>
            </a:r>
          </a:p>
          <a:p>
            <a:pPr lvl="1"/>
            <a:r>
              <a:rPr lang="nl-BE" dirty="0" smtClean="0"/>
              <a:t>met verlengd lokaal bestuur en met Vlaamse planningsregio’s (eerder functionele benadering – type 2)</a:t>
            </a:r>
          </a:p>
          <a:p>
            <a:pPr lvl="1"/>
            <a:r>
              <a:rPr lang="nl-BE" dirty="0" smtClean="0"/>
              <a:t>met gebiedsgerichte ontwikkelingsvraagstukken: </a:t>
            </a:r>
          </a:p>
          <a:p>
            <a:pPr lvl="2"/>
            <a:r>
              <a:rPr lang="nl-BE" sz="2000" dirty="0" smtClean="0"/>
              <a:t>dynamiek van onderuit en </a:t>
            </a:r>
          </a:p>
          <a:p>
            <a:pPr lvl="2"/>
            <a:r>
              <a:rPr lang="nl-BE" sz="2000" dirty="0" smtClean="0"/>
              <a:t>private / provinciale / Vlaamse interventies (eerder territoriale benadering – type 1)</a:t>
            </a:r>
          </a:p>
          <a:p>
            <a:pPr lvl="1"/>
            <a:r>
              <a:rPr lang="nl-BE" dirty="0" smtClean="0"/>
              <a:t>ontstaan en verhouding tussen beide verschilt en evolueert per gebied: sturingsnetwerken maken verbindingen </a:t>
            </a:r>
          </a:p>
          <a:p>
            <a:pPr lvl="1"/>
            <a:r>
              <a:rPr lang="nl-BE" dirty="0" smtClean="0"/>
              <a:t>normatieve discussie (waarheen met?) zweeft tussen beide types</a:t>
            </a:r>
          </a:p>
          <a:p>
            <a:pPr lvl="1"/>
            <a:endParaRPr lang="nl-BE" dirty="0"/>
          </a:p>
        </p:txBody>
      </p:sp>
    </p:spTree>
    <p:extLst>
      <p:ext uri="{BB962C8B-B14F-4D97-AF65-F5344CB8AC3E}">
        <p14:creationId xmlns:p14="http://schemas.microsoft.com/office/powerpoint/2010/main" val="562563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Vlaamse overheid activeert gebiedswerking</a:t>
            </a:r>
            <a:endParaRPr lang="nl-BE" dirty="0"/>
          </a:p>
        </p:txBody>
      </p:sp>
      <p:sp>
        <p:nvSpPr>
          <p:cNvPr id="3" name="Content Placeholder 2"/>
          <p:cNvSpPr>
            <a:spLocks noGrp="1"/>
          </p:cNvSpPr>
          <p:nvPr>
            <p:ph idx="1"/>
          </p:nvPr>
        </p:nvSpPr>
        <p:spPr/>
        <p:txBody>
          <a:bodyPr>
            <a:normAutofit/>
          </a:bodyPr>
          <a:lstStyle/>
          <a:p>
            <a:endParaRPr lang="nl-NL" dirty="0" smtClean="0"/>
          </a:p>
          <a:p>
            <a:endParaRPr lang="nl-NL" dirty="0" smtClean="0"/>
          </a:p>
          <a:p>
            <a:pPr>
              <a:buNone/>
            </a:pPr>
            <a:r>
              <a:rPr lang="nl-NL" dirty="0" smtClean="0"/>
              <a:t>Vlaamse overheid actief op gebiedsniveau:</a:t>
            </a:r>
          </a:p>
          <a:p>
            <a:pPr lvl="1"/>
            <a:r>
              <a:rPr lang="nl-NL" dirty="0" smtClean="0"/>
              <a:t>stimulansen voor schaalvergroting in beleidscircuits stimuleren gebiedsgerichte netwerking (CAW, onderwijs, woonzorg, Vormingplus, rol van grote culturele centra,...) </a:t>
            </a:r>
          </a:p>
          <a:p>
            <a:pPr lvl="1"/>
            <a:r>
              <a:rPr lang="nl-NL" dirty="0" smtClean="0"/>
              <a:t>activeren van regio’s activeert lokale dynamiek</a:t>
            </a:r>
          </a:p>
          <a:p>
            <a:pPr lvl="1"/>
            <a:r>
              <a:rPr lang="nl-NL" dirty="0" smtClean="0"/>
              <a:t>zelf gebiedsprojecten opzetten vanuit eigen hefboombevoegdheden en aanwezigheid op het terrein: ‘het belangrijkste lokaal bestuur is de Vlaamse overheid’</a:t>
            </a:r>
          </a:p>
          <a:p>
            <a:pPr lvl="1"/>
            <a:r>
              <a:rPr lang="nl-NL" dirty="0" smtClean="0"/>
              <a:t>dat zit niet of nauwelijks in de regioscreening</a:t>
            </a:r>
          </a:p>
          <a:p>
            <a:pPr lvl="1"/>
            <a:endParaRPr lang="nl-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Gebiedsgerichte samenwerking  De Wijers</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552" y="1412776"/>
            <a:ext cx="8136904" cy="481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8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Zorgregio regionale stad</a:t>
            </a:r>
            <a:endParaRPr lang="nl-NL" dirty="0"/>
          </a:p>
        </p:txBody>
      </p:sp>
      <p:pic>
        <p:nvPicPr>
          <p:cNvPr id="5122" name="Picture 2" descr="Zorgregio_regionale_st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560" y="2060848"/>
            <a:ext cx="826891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62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RESOC/SERR Vlaanderen</a:t>
            </a:r>
            <a:endParaRPr lang="nl-NL" dirty="0"/>
          </a:p>
        </p:txBody>
      </p:sp>
      <p:pic>
        <p:nvPicPr>
          <p:cNvPr id="7170" name="Picture 2" descr="http://aps.vlaanderen.be/lokaal/figuren/OK_RESO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02" y="1340768"/>
            <a:ext cx="797088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8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nl-NL" dirty="0" smtClean="0"/>
              <a:t>Vlaamse opgelegde structuren</a:t>
            </a:r>
            <a:endParaRPr lang="nl-BE" dirty="0"/>
          </a:p>
        </p:txBody>
      </p:sp>
      <p:sp>
        <p:nvSpPr>
          <p:cNvPr id="3" name="Content Placeholder 2"/>
          <p:cNvSpPr>
            <a:spLocks noGrp="1"/>
          </p:cNvSpPr>
          <p:nvPr>
            <p:ph idx="1"/>
          </p:nvPr>
        </p:nvSpPr>
        <p:spPr/>
        <p:txBody>
          <a:bodyPr/>
          <a:lstStyle/>
          <a:p>
            <a:endParaRPr lang="nl-NL" dirty="0" smtClean="0"/>
          </a:p>
          <a:p>
            <a:r>
              <a:rPr lang="nl-NL" dirty="0" smtClean="0"/>
              <a:t>RESOC als voorbeeld van uniforme opgelegde regionale structuren: </a:t>
            </a:r>
          </a:p>
          <a:p>
            <a:pPr lvl="1"/>
            <a:r>
              <a:rPr lang="nl-NL" dirty="0" smtClean="0"/>
              <a:t>een interessant prototype </a:t>
            </a:r>
          </a:p>
          <a:p>
            <a:pPr lvl="1"/>
            <a:r>
              <a:rPr lang="nl-NL" dirty="0" smtClean="0"/>
              <a:t>nu weer richting lokale dynamiek en maatwerk: de geschiedenis herhaalt zich (dus toch)</a:t>
            </a:r>
          </a:p>
          <a:p>
            <a:r>
              <a:rPr lang="nl-NL" dirty="0" smtClean="0"/>
              <a:t>Maar opent debat over rollen van de Vlaamse overheid:</a:t>
            </a:r>
          </a:p>
          <a:p>
            <a:pPr lvl="1"/>
            <a:r>
              <a:rPr lang="nl-NL" dirty="0" smtClean="0"/>
              <a:t>hoe ernstig neemt men dit, hoe organiseert men zich? </a:t>
            </a:r>
          </a:p>
          <a:p>
            <a:pPr lvl="1"/>
            <a:r>
              <a:rPr lang="nl-NL" dirty="0" smtClean="0"/>
              <a:t>de Vlaamse overheid als kennisorganisatie, coachend,… </a:t>
            </a:r>
          </a:p>
          <a:p>
            <a:pPr lvl="1"/>
            <a:r>
              <a:rPr lang="nl-NL" dirty="0" smtClean="0"/>
              <a:t>teveel voorbeelden van vergeten structuren</a:t>
            </a:r>
          </a:p>
          <a:p>
            <a:pPr lvl="1">
              <a:buNone/>
            </a:pPr>
            <a:endParaRPr lang="nl-B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Gebiedsgerichte Vlaamse overheid</a:t>
            </a:r>
            <a:endParaRPr lang="nl-BE" dirty="0"/>
          </a:p>
        </p:txBody>
      </p:sp>
      <p:sp>
        <p:nvSpPr>
          <p:cNvPr id="3" name="Content Placeholder 2"/>
          <p:cNvSpPr>
            <a:spLocks noGrp="1"/>
          </p:cNvSpPr>
          <p:nvPr>
            <p:ph idx="1"/>
          </p:nvPr>
        </p:nvSpPr>
        <p:spPr>
          <a:xfrm>
            <a:off x="776537" y="1268412"/>
            <a:ext cx="8208912" cy="4824883"/>
          </a:xfrm>
        </p:spPr>
        <p:txBody>
          <a:bodyPr>
            <a:normAutofit/>
          </a:bodyPr>
          <a:lstStyle/>
          <a:p>
            <a:endParaRPr lang="nl-NL" dirty="0" smtClean="0"/>
          </a:p>
          <a:p>
            <a:endParaRPr lang="nl-NL" dirty="0" smtClean="0"/>
          </a:p>
          <a:p>
            <a:r>
              <a:rPr lang="nl-NL" dirty="0" smtClean="0"/>
              <a:t>Gebiedsgerichte wringt / dwingt zich op de Vlaamse agenda</a:t>
            </a:r>
          </a:p>
          <a:p>
            <a:pPr lvl="1"/>
            <a:r>
              <a:rPr lang="nl-NL" dirty="0" smtClean="0"/>
              <a:t>steeds meer erkend op ambtelijk niveau</a:t>
            </a:r>
          </a:p>
          <a:p>
            <a:pPr lvl="1"/>
            <a:r>
              <a:rPr lang="nl-NL" dirty="0" smtClean="0"/>
              <a:t>enkele kernspelers: Ruimte Vlaanderen, VLM, Departement WSE, Welzijn en Gezondheid, Departement CJSM,...</a:t>
            </a:r>
          </a:p>
          <a:p>
            <a:pPr lvl="1"/>
            <a:r>
              <a:rPr lang="nl-NL" dirty="0" smtClean="0"/>
              <a:t>ervaringen groeien, expertise neemt toe</a:t>
            </a:r>
          </a:p>
          <a:p>
            <a:r>
              <a:rPr lang="nl-NL" dirty="0" smtClean="0"/>
              <a:t>Nog niet erkend op topniveau </a:t>
            </a:r>
          </a:p>
          <a:p>
            <a:pPr lvl="1"/>
            <a:r>
              <a:rPr lang="nl-NL" dirty="0" smtClean="0"/>
              <a:t>als een deel van hervorming van de Vlaamse overheid en </a:t>
            </a:r>
          </a:p>
          <a:p>
            <a:pPr lvl="1"/>
            <a:r>
              <a:rPr lang="nl-NL" dirty="0" smtClean="0"/>
              <a:t>als instrument voor betere coördinatie van de Vlaamse overheden (integraliteit door en op het veld)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smtClean="0"/>
              <a:t>Decentrale arrangementen</a:t>
            </a:r>
            <a:endParaRPr lang="nl-BE" dirty="0"/>
          </a:p>
        </p:txBody>
      </p:sp>
      <p:sp>
        <p:nvSpPr>
          <p:cNvPr id="3" name="Tijdelijke aanduiding voor inhoud 2"/>
          <p:cNvSpPr>
            <a:spLocks noGrp="1"/>
          </p:cNvSpPr>
          <p:nvPr>
            <p:ph idx="1"/>
          </p:nvPr>
        </p:nvSpPr>
        <p:spPr>
          <a:xfrm>
            <a:off x="1064568" y="1268761"/>
            <a:ext cx="7773987" cy="4608512"/>
          </a:xfrm>
        </p:spPr>
        <p:txBody>
          <a:bodyPr/>
          <a:lstStyle/>
          <a:p>
            <a:endParaRPr lang="nl-BE" dirty="0" smtClean="0"/>
          </a:p>
          <a:p>
            <a:endParaRPr lang="nl-BE" dirty="0" smtClean="0"/>
          </a:p>
          <a:p>
            <a:r>
              <a:rPr lang="nl-BE" dirty="0" smtClean="0"/>
              <a:t>Gebiedsgerichte programma’s:</a:t>
            </a:r>
          </a:p>
          <a:p>
            <a:pPr lvl="1"/>
            <a:r>
              <a:rPr lang="nl-BE" dirty="0" smtClean="0"/>
              <a:t>combinatie tussen dynamiek en samenwerking van onderuit en impulsen / kaders / betrokkenheid vanuit de Vlaamse overheid</a:t>
            </a:r>
          </a:p>
          <a:p>
            <a:r>
              <a:rPr lang="nl-BE" dirty="0" smtClean="0"/>
              <a:t>Territoriale dynamiek als kracht gebruiken </a:t>
            </a:r>
          </a:p>
          <a:p>
            <a:r>
              <a:rPr lang="nl-BE" smtClean="0"/>
              <a:t>Decentrale </a:t>
            </a:r>
            <a:r>
              <a:rPr lang="nl-BE" dirty="0" smtClean="0"/>
              <a:t>arrangementen:</a:t>
            </a:r>
          </a:p>
          <a:p>
            <a:pPr lvl="1"/>
            <a:r>
              <a:rPr lang="nl-BE" dirty="0" smtClean="0"/>
              <a:t>combinaties van hulpbronnen in een eigen organisatiekader</a:t>
            </a:r>
          </a:p>
          <a:p>
            <a:pPr lvl="1"/>
            <a:r>
              <a:rPr lang="nl-BE" dirty="0" smtClean="0"/>
              <a:t>gebruik maken van het lokale (sturings)weefsel, doorheen samenwerkingsverbanden</a:t>
            </a:r>
          </a:p>
          <a:p>
            <a:pPr lvl="1"/>
            <a:r>
              <a:rPr lang="nl-BE" dirty="0" smtClean="0"/>
              <a:t>kan ook een stimulerend kader zijn voor intergemeentelijke samenwerking</a:t>
            </a:r>
          </a:p>
          <a:p>
            <a:pPr lvl="1"/>
            <a:endParaRPr lang="nl-BE" dirty="0"/>
          </a:p>
        </p:txBody>
      </p:sp>
    </p:spTree>
    <p:extLst>
      <p:ext uri="{BB962C8B-B14F-4D97-AF65-F5344CB8AC3E}">
        <p14:creationId xmlns:p14="http://schemas.microsoft.com/office/powerpoint/2010/main" val="299078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5075" y="34924"/>
            <a:ext cx="7400925" cy="1233835"/>
          </a:xfrm>
        </p:spPr>
        <p:txBody>
          <a:bodyPr/>
          <a:lstStyle/>
          <a:p>
            <a:pPr algn="r"/>
            <a:r>
              <a:rPr lang="nl-BE" dirty="0" smtClean="0"/>
              <a:t>De paradox op scherp</a:t>
            </a:r>
            <a:endParaRPr lang="nl-BE" dirty="0"/>
          </a:p>
        </p:txBody>
      </p:sp>
      <p:sp>
        <p:nvSpPr>
          <p:cNvPr id="3" name="Tijdelijke aanduiding voor inhoud 2"/>
          <p:cNvSpPr>
            <a:spLocks noGrp="1"/>
          </p:cNvSpPr>
          <p:nvPr>
            <p:ph idx="1"/>
          </p:nvPr>
        </p:nvSpPr>
        <p:spPr/>
        <p:txBody>
          <a:bodyPr/>
          <a:lstStyle/>
          <a:p>
            <a:endParaRPr lang="nl-BE" dirty="0" smtClean="0"/>
          </a:p>
          <a:p>
            <a:endParaRPr lang="nl-BE" dirty="0" smtClean="0"/>
          </a:p>
          <a:p>
            <a:r>
              <a:rPr lang="nl-BE" dirty="0" smtClean="0"/>
              <a:t>Er is steeds meer nood aan samenwerking voor het versterken van de bestuurskracht en voor het meer effectief aanpakken van (complexe) gebiedsgerichte vraagstukken</a:t>
            </a:r>
          </a:p>
          <a:p>
            <a:endParaRPr lang="nl-BE" dirty="0"/>
          </a:p>
          <a:p>
            <a:r>
              <a:rPr lang="nl-BE" dirty="0" smtClean="0"/>
              <a:t>Elke vorm van samenwerking wordt vervolgens als een probleem bekeken dat bijdraagt aan de </a:t>
            </a:r>
            <a:r>
              <a:rPr lang="nl-BE" dirty="0" err="1" smtClean="0"/>
              <a:t>verrommeling</a:t>
            </a:r>
            <a:r>
              <a:rPr lang="nl-BE" dirty="0" smtClean="0"/>
              <a:t> en het ondermijnen van de democratie </a:t>
            </a:r>
            <a:endParaRPr lang="nl-BE" dirty="0"/>
          </a:p>
        </p:txBody>
      </p:sp>
    </p:spTree>
    <p:extLst>
      <p:ext uri="{BB962C8B-B14F-4D97-AF65-F5344CB8AC3E}">
        <p14:creationId xmlns:p14="http://schemas.microsoft.com/office/powerpoint/2010/main" val="15768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5075" y="34924"/>
            <a:ext cx="7400925" cy="1233835"/>
          </a:xfrm>
        </p:spPr>
        <p:txBody>
          <a:bodyPr/>
          <a:lstStyle/>
          <a:p>
            <a:pPr algn="r"/>
            <a:r>
              <a:rPr lang="nl-NL" dirty="0" smtClean="0"/>
              <a:t/>
            </a:r>
            <a:br>
              <a:rPr lang="nl-NL" dirty="0" smtClean="0"/>
            </a:br>
            <a:r>
              <a:rPr lang="nl-NL" dirty="0" smtClean="0"/>
              <a:t>Taal – stereotypering</a:t>
            </a:r>
            <a:br>
              <a:rPr lang="nl-NL" dirty="0" smtClean="0"/>
            </a:br>
            <a:endParaRPr lang="nl-BE" dirty="0"/>
          </a:p>
        </p:txBody>
      </p:sp>
      <p:sp>
        <p:nvSpPr>
          <p:cNvPr id="3" name="Tijdelijke aanduiding voor inhoud 2"/>
          <p:cNvSpPr>
            <a:spLocks noGrp="1"/>
          </p:cNvSpPr>
          <p:nvPr>
            <p:ph idx="1"/>
          </p:nvPr>
        </p:nvSpPr>
        <p:spPr/>
        <p:txBody>
          <a:bodyPr/>
          <a:lstStyle/>
          <a:p>
            <a:endParaRPr lang="nl-BE" dirty="0" smtClean="0"/>
          </a:p>
          <a:p>
            <a:endParaRPr lang="nl-BE" dirty="0" smtClean="0"/>
          </a:p>
          <a:p>
            <a:r>
              <a:rPr lang="nl-BE" dirty="0" smtClean="0"/>
              <a:t>Samenwerking kan tot meer efficiëntie leiden maar kan ook zelf inefficiënt zijn</a:t>
            </a:r>
          </a:p>
          <a:p>
            <a:r>
              <a:rPr lang="nl-BE" dirty="0" smtClean="0"/>
              <a:t>Veel samenwerking voor veel behoeften betekent niet automatisch een probleem van inefficiëntie</a:t>
            </a:r>
          </a:p>
          <a:p>
            <a:r>
              <a:rPr lang="nl-BE" dirty="0" smtClean="0"/>
              <a:t>Samenwerking kan tot versterking van democratie leiden</a:t>
            </a:r>
          </a:p>
          <a:p>
            <a:r>
              <a:rPr lang="nl-BE" dirty="0" smtClean="0"/>
              <a:t>Samenwerkingsverbanden kunnen democratischer zijn dan het gemiddelde gemeentebestuur</a:t>
            </a:r>
            <a:endParaRPr lang="nl-BE" dirty="0"/>
          </a:p>
        </p:txBody>
      </p:sp>
    </p:spTree>
    <p:extLst>
      <p:ext uri="{BB962C8B-B14F-4D97-AF65-F5344CB8AC3E}">
        <p14:creationId xmlns:p14="http://schemas.microsoft.com/office/powerpoint/2010/main" val="407183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5075" y="188640"/>
            <a:ext cx="7400925" cy="946150"/>
          </a:xfrm>
        </p:spPr>
        <p:txBody>
          <a:bodyPr/>
          <a:lstStyle/>
          <a:p>
            <a:pPr algn="r"/>
            <a:r>
              <a:rPr lang="nl-BE" dirty="0" smtClean="0"/>
              <a:t>Verantwoording en democratie</a:t>
            </a:r>
            <a:endParaRPr lang="nl-BE" dirty="0"/>
          </a:p>
        </p:txBody>
      </p:sp>
      <p:sp>
        <p:nvSpPr>
          <p:cNvPr id="3" name="Tijdelijke aanduiding voor inhoud 2"/>
          <p:cNvSpPr>
            <a:spLocks noGrp="1"/>
          </p:cNvSpPr>
          <p:nvPr>
            <p:ph idx="1"/>
          </p:nvPr>
        </p:nvSpPr>
        <p:spPr>
          <a:xfrm>
            <a:off x="1065213" y="1268412"/>
            <a:ext cx="7773987" cy="4896891"/>
          </a:xfrm>
        </p:spPr>
        <p:txBody>
          <a:bodyPr/>
          <a:lstStyle/>
          <a:p>
            <a:endParaRPr lang="nl-BE" dirty="0" smtClean="0"/>
          </a:p>
          <a:p>
            <a:endParaRPr lang="nl-BE" dirty="0" smtClean="0"/>
          </a:p>
          <a:p>
            <a:pPr>
              <a:buNone/>
            </a:pPr>
            <a:r>
              <a:rPr lang="nl-BE" dirty="0" smtClean="0"/>
              <a:t>Welk beeld van democratie hanteert u?</a:t>
            </a:r>
          </a:p>
          <a:p>
            <a:pPr lvl="1"/>
            <a:r>
              <a:rPr lang="nl-BE" dirty="0" smtClean="0"/>
              <a:t>klassiek beeld van representatiedemocratie als alfa en omega van democratie?  Kritisch beeld op gepolitiseerde democratische instituties?  Dynamisch beeld van  meer deliberatieve vormen? </a:t>
            </a:r>
          </a:p>
          <a:p>
            <a:pPr lvl="1"/>
            <a:r>
              <a:rPr lang="nl-BE" dirty="0" smtClean="0"/>
              <a:t>gesloten beeld van samenwerking als een ‘agent’ of een dynamisch beeld van wisselwerking?</a:t>
            </a:r>
          </a:p>
          <a:p>
            <a:pPr lvl="1"/>
            <a:r>
              <a:rPr lang="nl-BE" dirty="0" smtClean="0"/>
              <a:t>in veel functionele verbanden zijn er vragen over verantwoording maar dat is daarom nog geen belangrijk ‘democratisch’ probleem. </a:t>
            </a:r>
          </a:p>
          <a:p>
            <a:pPr lvl="1"/>
            <a:r>
              <a:rPr lang="nl-BE" dirty="0" smtClean="0"/>
              <a:t>het intern functioneren van gemeenten: eerder een probleem van interne cultuur dan een probleem van samenwerking</a:t>
            </a:r>
          </a:p>
        </p:txBody>
      </p:sp>
    </p:spTree>
    <p:extLst>
      <p:ext uri="{BB962C8B-B14F-4D97-AF65-F5344CB8AC3E}">
        <p14:creationId xmlns:p14="http://schemas.microsoft.com/office/powerpoint/2010/main" val="416162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544" y="1556792"/>
            <a:ext cx="8136904" cy="4536058"/>
          </a:xfrm>
        </p:spPr>
        <p:txBody>
          <a:bodyPr>
            <a:normAutofit/>
          </a:bodyPr>
          <a:lstStyle/>
          <a:p>
            <a:endParaRPr lang="nl-NL" dirty="0" smtClean="0"/>
          </a:p>
          <a:p>
            <a:endParaRPr lang="nl-NL" dirty="0" smtClean="0"/>
          </a:p>
          <a:p>
            <a:r>
              <a:rPr lang="nl-NL" dirty="0" smtClean="0"/>
              <a:t>Lokale netwerking blijft vaak op een laag niveau, omwille van organisatiebelangen</a:t>
            </a:r>
          </a:p>
          <a:p>
            <a:r>
              <a:rPr lang="nl-NL" dirty="0" smtClean="0"/>
              <a:t>Lokale capaciteit is beperkt: ook bestuurskracht van samenwerking is soms problematisch</a:t>
            </a:r>
          </a:p>
          <a:p>
            <a:r>
              <a:rPr lang="nl-NL" dirty="0" smtClean="0"/>
              <a:t>Veel lokale samenwerking vergt Vlaams – lokale verwevenheid om effectief te kunnen zijn: de Vlaamse overheid is een lokaal bestuur</a:t>
            </a:r>
            <a:endParaRPr lang="nl-BE" dirty="0"/>
          </a:p>
        </p:txBody>
      </p:sp>
      <p:sp>
        <p:nvSpPr>
          <p:cNvPr id="5" name="Title 4"/>
          <p:cNvSpPr>
            <a:spLocks noGrp="1"/>
          </p:cNvSpPr>
          <p:nvPr>
            <p:ph type="title"/>
          </p:nvPr>
        </p:nvSpPr>
        <p:spPr>
          <a:xfrm>
            <a:off x="2505075" y="34924"/>
            <a:ext cx="7400925" cy="1233836"/>
          </a:xfrm>
        </p:spPr>
        <p:txBody>
          <a:bodyPr>
            <a:normAutofit/>
          </a:bodyPr>
          <a:lstStyle/>
          <a:p>
            <a:pPr algn="r"/>
            <a:r>
              <a:rPr lang="nl-NL" dirty="0" smtClean="0"/>
              <a:t>Lokale dynamiek niet romantiseren</a:t>
            </a:r>
            <a:endParaRPr lang="nl-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075" y="260648"/>
            <a:ext cx="7400925" cy="946150"/>
          </a:xfrm>
        </p:spPr>
        <p:txBody>
          <a:bodyPr/>
          <a:lstStyle/>
          <a:p>
            <a:pPr algn="r"/>
            <a:r>
              <a:rPr lang="nl-NL" dirty="0" smtClean="0"/>
              <a:t>Lokale bestuurskracht </a:t>
            </a:r>
            <a:endParaRPr lang="nl-BE" dirty="0"/>
          </a:p>
        </p:txBody>
      </p:sp>
      <p:sp>
        <p:nvSpPr>
          <p:cNvPr id="3" name="Content Placeholder 2"/>
          <p:cNvSpPr>
            <a:spLocks noGrp="1"/>
          </p:cNvSpPr>
          <p:nvPr>
            <p:ph idx="1"/>
          </p:nvPr>
        </p:nvSpPr>
        <p:spPr/>
        <p:txBody>
          <a:bodyPr>
            <a:normAutofit/>
          </a:bodyPr>
          <a:lstStyle/>
          <a:p>
            <a:pPr>
              <a:buNone/>
            </a:pPr>
            <a:endParaRPr lang="nl-NL" dirty="0" smtClean="0"/>
          </a:p>
          <a:p>
            <a:pPr>
              <a:buNone/>
            </a:pPr>
            <a:endParaRPr lang="nl-NL" dirty="0" smtClean="0"/>
          </a:p>
          <a:p>
            <a:pPr>
              <a:buNone/>
            </a:pPr>
            <a:r>
              <a:rPr lang="nl-NL" dirty="0" smtClean="0"/>
              <a:t>‘ er is een probleem met de lokale bestuurskracht’: </a:t>
            </a:r>
          </a:p>
          <a:p>
            <a:pPr lvl="1" algn="r">
              <a:buNone/>
            </a:pPr>
            <a:r>
              <a:rPr lang="nl-NL" dirty="0" smtClean="0"/>
              <a:t>decentralisatie en toenemende verwachtingen (deregulering, meer lokaal initiatief): scenario van het verhogen van de druk</a:t>
            </a:r>
          </a:p>
          <a:p>
            <a:pPr>
              <a:buNone/>
            </a:pPr>
            <a:r>
              <a:rPr lang="nl-NL" dirty="0" smtClean="0"/>
              <a:t>‘maar we lossen het op door samenwerking’</a:t>
            </a:r>
          </a:p>
          <a:p>
            <a:pPr lvl="1" algn="r">
              <a:buNone/>
            </a:pPr>
            <a:r>
              <a:rPr lang="nl-NL" dirty="0" smtClean="0"/>
              <a:t>minstens voor de volgende tien jaren is samenwerking de enige zinvolle institutionele piste</a:t>
            </a:r>
          </a:p>
          <a:p>
            <a:pPr>
              <a:buNone/>
            </a:pPr>
            <a:r>
              <a:rPr lang="nl-NL" dirty="0" smtClean="0"/>
              <a:t>interne organisatie van lokale besturen nog onvoldoende aangepast: </a:t>
            </a:r>
          </a:p>
          <a:p>
            <a:pPr lvl="1" algn="r">
              <a:buNone/>
            </a:pPr>
            <a:r>
              <a:rPr lang="nl-NL" dirty="0" smtClean="0"/>
              <a:t>een steeds ernstiger probleem voor de legitimiteit </a:t>
            </a:r>
            <a:endParaRPr lang="nl-B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nl-NL" dirty="0" smtClean="0"/>
              <a:t>Samenwerking tussen gemeenten</a:t>
            </a:r>
            <a:endParaRPr lang="nl-BE" dirty="0"/>
          </a:p>
        </p:txBody>
      </p:sp>
      <p:sp>
        <p:nvSpPr>
          <p:cNvPr id="3" name="Content Placeholder 2"/>
          <p:cNvSpPr>
            <a:spLocks noGrp="1"/>
          </p:cNvSpPr>
          <p:nvPr>
            <p:ph idx="1"/>
          </p:nvPr>
        </p:nvSpPr>
        <p:spPr>
          <a:xfrm>
            <a:off x="920552" y="1484784"/>
            <a:ext cx="8352927" cy="4608511"/>
          </a:xfrm>
        </p:spPr>
        <p:txBody>
          <a:bodyPr>
            <a:normAutofit lnSpcReduction="10000"/>
          </a:bodyPr>
          <a:lstStyle/>
          <a:p>
            <a:endParaRPr lang="nl-NL" dirty="0" smtClean="0"/>
          </a:p>
          <a:p>
            <a:r>
              <a:rPr lang="nl-NL" dirty="0" smtClean="0"/>
              <a:t>Tussen retoriek en realiteit: de overhead van samenwerking</a:t>
            </a:r>
          </a:p>
          <a:p>
            <a:pPr lvl="1"/>
            <a:r>
              <a:rPr lang="nl-NL" dirty="0" smtClean="0"/>
              <a:t>vaak moeizaam, altijd fragiel, zelfs voor evidente gemeenschappelijke belangen (crematorium), laat staan voor tegenstrijdige belangen </a:t>
            </a:r>
          </a:p>
          <a:p>
            <a:pPr marL="563562" lvl="1" indent="0">
              <a:buNone/>
            </a:pPr>
            <a:endParaRPr lang="nl-NL" dirty="0" smtClean="0"/>
          </a:p>
          <a:p>
            <a:r>
              <a:rPr lang="nl-NL" dirty="0" smtClean="0"/>
              <a:t>Samenwerkingscompromissen en organisatieconstructies kunnen ook weinig bestuurskrachtig zijn</a:t>
            </a:r>
          </a:p>
          <a:p>
            <a:endParaRPr lang="nl-NL" dirty="0" smtClean="0"/>
          </a:p>
          <a:p>
            <a:r>
              <a:rPr lang="nl-NL" dirty="0" smtClean="0"/>
              <a:t>Verschillen tussen </a:t>
            </a:r>
          </a:p>
          <a:p>
            <a:pPr lvl="1"/>
            <a:r>
              <a:rPr lang="nl-NL" dirty="0" smtClean="0"/>
              <a:t>lichte vormen (sterk geactiveerd, veel behoeften)</a:t>
            </a:r>
          </a:p>
          <a:p>
            <a:pPr lvl="1"/>
            <a:r>
              <a:rPr lang="nl-NL" dirty="0" smtClean="0"/>
              <a:t>en geïnstitutionaliseerde vormen (andere culturen, andere relaties)</a:t>
            </a:r>
          </a:p>
          <a:p>
            <a:endParaRPr lang="nl-NL" dirty="0" smtClean="0"/>
          </a:p>
          <a:p>
            <a:endParaRPr lang="nl-NL" dirty="0" smtClean="0"/>
          </a:p>
          <a:p>
            <a:endParaRPr lang="nl-NL" dirty="0" smtClean="0"/>
          </a:p>
          <a:p>
            <a:endParaRPr lang="nl-B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t>Samenwerking tussen culturele centra</a:t>
            </a:r>
            <a:endParaRPr lang="nl-NL" dirty="0"/>
          </a:p>
        </p:txBody>
      </p:sp>
      <p:pic>
        <p:nvPicPr>
          <p:cNvPr id="4098" name="Picture 2" descr="C:\Users\User\Desktop\VVC-kaart_samenwerking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68" y="1407032"/>
            <a:ext cx="7776864" cy="544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6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Tx/>
          <a:buSzTx/>
          <a:buFontTx/>
          <a:buChar char="•"/>
          <a:tabLst/>
          <a:defRPr kumimoji="0" lang="nl-NL"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Tx/>
          <a:buSzTx/>
          <a:buFontTx/>
          <a:buChar char="•"/>
          <a:tabLst/>
          <a:defRPr kumimoji="0" lang="nl-NL" sz="24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Tx/>
          <a:buSzTx/>
          <a:buFontTx/>
          <a:buChar char="•"/>
          <a:tabLst/>
          <a:defRPr kumimoji="0" lang="nl-NL"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0"/>
          </a:spcBef>
          <a:spcAft>
            <a:spcPct val="0"/>
          </a:spcAft>
          <a:buClrTx/>
          <a:buSzTx/>
          <a:buFontTx/>
          <a:buChar char="•"/>
          <a:tabLst/>
          <a:defRPr kumimoji="0" lang="nl-NL" sz="2400" b="0" i="0" u="none" strike="noStrike" cap="none" normalizeH="0" baseline="0" smtClean="0">
            <a:ln>
              <a:noFill/>
            </a:ln>
            <a:solidFill>
              <a:schemeClr val="tx1"/>
            </a:solidFill>
            <a:effectLst/>
            <a:latin typeface="Arial" charset="0"/>
          </a:defRPr>
        </a:defPPr>
      </a:lstStyle>
    </a:lnDef>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Pages>1</Pages>
  <Words>1016</Words>
  <Application>Microsoft Office PowerPoint</Application>
  <PresentationFormat>A4 (210 x 297 mm)</PresentationFormat>
  <Paragraphs>144</Paragraphs>
  <Slides>26</Slides>
  <Notes>0</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Standaardontwerp</vt:lpstr>
      <vt:lpstr>Aangepast ontwerp</vt:lpstr>
      <vt:lpstr>Regionale samenwerking in Vlaanderen   de agenda  Filip  De Rynck     </vt:lpstr>
      <vt:lpstr>Gebied of regio: een kruispunt</vt:lpstr>
      <vt:lpstr>De paradox op scherp</vt:lpstr>
      <vt:lpstr> Taal – stereotypering </vt:lpstr>
      <vt:lpstr>Verantwoording en democratie</vt:lpstr>
      <vt:lpstr>Lokale dynamiek niet romantiseren</vt:lpstr>
      <vt:lpstr>Lokale bestuurskracht </vt:lpstr>
      <vt:lpstr>Samenwerking tussen gemeenten</vt:lpstr>
      <vt:lpstr>Samenwerking tussen culturele centra</vt:lpstr>
      <vt:lpstr>Samenwerking bibliotheken</vt:lpstr>
      <vt:lpstr>Intermediaire functies noodzakelijk</vt:lpstr>
      <vt:lpstr>Intercommunales voor streekontwikkeling</vt:lpstr>
      <vt:lpstr>Samenwerking tussen gemeenten</vt:lpstr>
      <vt:lpstr>Regionale woonmarkten West-Vlaanderen</vt:lpstr>
      <vt:lpstr>Gebiedswerking Provincie West-Vlaanderen</vt:lpstr>
      <vt:lpstr>Provincies: intermediaire functies</vt:lpstr>
      <vt:lpstr>PowerPoint-presentatie</vt:lpstr>
      <vt:lpstr>Hulpverleningszones: ook federale impact</vt:lpstr>
      <vt:lpstr> Fusies en de centrale overheid </vt:lpstr>
      <vt:lpstr>Vlaamse overheid activeert gebiedswerking</vt:lpstr>
      <vt:lpstr>Gebiedsgerichte samenwerking  De Wijers</vt:lpstr>
      <vt:lpstr>Zorgregio regionale stad</vt:lpstr>
      <vt:lpstr>RESOC/SERR Vlaanderen</vt:lpstr>
      <vt:lpstr>Vlaamse opgelegde structuren</vt:lpstr>
      <vt:lpstr>Gebiedsgerichte Vlaamse overheid</vt:lpstr>
      <vt:lpstr>Decentrale arrangementen</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creator>IvO</dc:creator>
  <cp:lastModifiedBy>Joris De Corte</cp:lastModifiedBy>
  <cp:revision>338</cp:revision>
  <cp:lastPrinted>2013-11-22T13:41:58Z</cp:lastPrinted>
  <dcterms:created xsi:type="dcterms:W3CDTF">2000-10-26T08:58:44Z</dcterms:created>
  <dcterms:modified xsi:type="dcterms:W3CDTF">2016-10-25T16:23:04Z</dcterms:modified>
</cp:coreProperties>
</file>