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99" r:id="rId2"/>
    <p:sldId id="720" r:id="rId3"/>
    <p:sldId id="268" r:id="rId4"/>
    <p:sldId id="760" r:id="rId5"/>
    <p:sldId id="771" r:id="rId6"/>
    <p:sldId id="722" r:id="rId7"/>
    <p:sldId id="769" r:id="rId8"/>
    <p:sldId id="723" r:id="rId9"/>
    <p:sldId id="724" r:id="rId10"/>
    <p:sldId id="725" r:id="rId11"/>
    <p:sldId id="726" r:id="rId12"/>
    <p:sldId id="728" r:id="rId13"/>
    <p:sldId id="729" r:id="rId14"/>
    <p:sldId id="731" r:id="rId15"/>
    <p:sldId id="733" r:id="rId16"/>
    <p:sldId id="738" r:id="rId17"/>
    <p:sldId id="739" r:id="rId18"/>
    <p:sldId id="741" r:id="rId19"/>
    <p:sldId id="742" r:id="rId20"/>
    <p:sldId id="743" r:id="rId21"/>
    <p:sldId id="745" r:id="rId22"/>
    <p:sldId id="747" r:id="rId23"/>
    <p:sldId id="748" r:id="rId24"/>
    <p:sldId id="752" r:id="rId25"/>
    <p:sldId id="768" r:id="rId26"/>
    <p:sldId id="766" r:id="rId27"/>
    <p:sldId id="750" r:id="rId28"/>
    <p:sldId id="764" r:id="rId29"/>
    <p:sldId id="755" r:id="rId30"/>
    <p:sldId id="756" r:id="rId31"/>
    <p:sldId id="732" r:id="rId32"/>
    <p:sldId id="279" r:id="rId33"/>
    <p:sldId id="303" r:id="rId34"/>
    <p:sldId id="273" r:id="rId35"/>
    <p:sldId id="765" r:id="rId36"/>
    <p:sldId id="772" r:id="rId37"/>
    <p:sldId id="773" r:id="rId38"/>
    <p:sldId id="774" r:id="rId39"/>
    <p:sldId id="775" r:id="rId40"/>
    <p:sldId id="753" r:id="rId41"/>
    <p:sldId id="264" r:id="rId42"/>
  </p:sldIdLst>
  <p:sldSz cx="17338675" cy="9753600"/>
  <p:notesSz cx="7104063" cy="10234613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4" autoAdjust="0"/>
  </p:normalViewPr>
  <p:slideViewPr>
    <p:cSldViewPr snapToGrid="0" showGuides="1">
      <p:cViewPr varScale="1">
        <p:scale>
          <a:sx n="78" d="100"/>
          <a:sy n="78" d="100"/>
        </p:scale>
        <p:origin x="624" y="114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5062" tIns="47531" rIns="95062" bIns="47531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5062" tIns="47531" rIns="95062" bIns="47531" rtlCol="0"/>
          <a:lstStyle>
            <a:lvl1pPr algn="r">
              <a:defRPr sz="1300"/>
            </a:lvl1pPr>
          </a:lstStyle>
          <a:p>
            <a:fld id="{F0D03E36-653D-4EE5-8143-7A22F7F1D1E6}" type="datetimeFigureOut">
              <a:rPr lang="nl-BE" smtClean="0"/>
              <a:t>10/12/2025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5062" tIns="47531" rIns="95062" bIns="47531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5062" tIns="47531" rIns="95062" bIns="47531" rtlCol="0" anchor="b"/>
          <a:lstStyle>
            <a:lvl1pPr algn="r">
              <a:defRPr sz="1300"/>
            </a:lvl1pPr>
          </a:lstStyle>
          <a:p>
            <a:fld id="{671A49FA-4BE1-4238-960D-0423E8B72D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2876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5062" tIns="47531" rIns="95062" bIns="475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5062" tIns="47531" rIns="95062" bIns="47531" rtlCol="0"/>
          <a:lstStyle>
            <a:lvl1pPr algn="r">
              <a:defRPr sz="1300"/>
            </a:lvl1pPr>
          </a:lstStyle>
          <a:p>
            <a:fld id="{86680C0C-85DF-417F-8238-DB0D15743621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7938"/>
            <a:ext cx="6142037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2" tIns="47531" rIns="95062" bIns="475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8" y="4925409"/>
            <a:ext cx="5683250" cy="4029879"/>
          </a:xfrm>
          <a:prstGeom prst="rect">
            <a:avLst/>
          </a:prstGeom>
        </p:spPr>
        <p:txBody>
          <a:bodyPr vert="horz" lIns="95062" tIns="47531" rIns="95062" bIns="475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5062" tIns="47531" rIns="95062" bIns="475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5062" tIns="47531" rIns="95062" bIns="47531" rtlCol="0" anchor="b"/>
          <a:lstStyle>
            <a:lvl1pPr algn="r">
              <a:defRPr sz="1300"/>
            </a:lvl1pPr>
          </a:lstStyle>
          <a:p>
            <a:fld id="{539A0A48-EDB1-4AFE-B1B7-10CE2A4164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Internationalisering is de 5</a:t>
            </a:r>
            <a:r>
              <a:rPr lang="nl-BE" baseline="30000" dirty="0"/>
              <a:t>de</a:t>
            </a:r>
            <a:r>
              <a:rPr lang="nl-BE" dirty="0"/>
              <a:t> onderwijsdoelstelling van de UGent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7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47F-ED97-47AF-A1B3-C82A179CF7F3}" type="datetime1">
              <a:rPr lang="nl-NL" smtClean="0"/>
              <a:t>10-12-2025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8" y="2275285"/>
            <a:ext cx="5462027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 baseline="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nl-BE" noProof="0" dirty="0"/>
              <a:t>Klik om de ondertitel / presentator / datum [</a:t>
            </a:r>
            <a:r>
              <a:rPr lang="nl-BE" noProof="0" dirty="0" err="1"/>
              <a:t>dd</a:t>
            </a:r>
            <a:r>
              <a:rPr lang="nl-BE" noProof="0" dirty="0"/>
              <a:t>-mm-</a:t>
            </a:r>
            <a:r>
              <a:rPr lang="nl-BE" noProof="0" dirty="0" err="1"/>
              <a:t>yyyy</a:t>
            </a:r>
            <a:r>
              <a:rPr lang="nl-BE" noProof="0" dirty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rganisation Placeholder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8564451" y="388531"/>
            <a:ext cx="8293993" cy="540000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700"/>
              </a:lnSpc>
              <a:buNone/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 dirty="0"/>
              <a:t>Klik om de organisatie stijlen te bewerken</a:t>
            </a:r>
          </a:p>
          <a:p>
            <a:pPr lvl="1"/>
            <a:r>
              <a:rPr lang="nl-BE" noProof="0"/>
              <a:t>tweede niveau</a:t>
            </a:r>
            <a:endParaRPr lang="nl-BE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4</a:t>
            </a:r>
          </a:p>
        </p:txBody>
      </p:sp>
      <p:sp>
        <p:nvSpPr>
          <p:cNvPr id="5" name="Rectangle 4" hidden="1"/>
          <p:cNvSpPr/>
          <p:nvPr userDrawn="1"/>
        </p:nvSpPr>
        <p:spPr>
          <a:xfrm>
            <a:off x="914400" y="464400"/>
            <a:ext cx="15560040" cy="464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644216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 dirty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0" name="Rectangle 9" hidden="1"/>
          <p:cNvSpPr/>
          <p:nvPr userDrawn="1"/>
        </p:nvSpPr>
        <p:spPr>
          <a:xfrm>
            <a:off x="914400" y="464400"/>
            <a:ext cx="15560040" cy="464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marL="2328863" indent="-550863" defTabSz="1912938">
              <a:lnSpc>
                <a:spcPct val="120000"/>
              </a:lnSpc>
              <a:tabLst/>
              <a:defRPr/>
            </a:lvl4pPr>
            <a:lvl5pPr marL="2962275" indent="-442913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0885-0B31-4E06-AE71-7E16801F2838}" type="datetime1">
              <a:rPr lang="nl-BE" noProof="0" smtClean="0"/>
              <a:t>10/12/2025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F60-8C93-4C37-B51A-4DDAE36F7E9B}" type="datetime1">
              <a:rPr lang="nl-BE" noProof="0" smtClean="0"/>
              <a:t>10/12/2025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94B6-17DF-4759-A7A5-128AFEA77F2C}" type="datetime1">
              <a:rPr lang="nl-BE" noProof="0" smtClean="0"/>
              <a:t>10/12/2025</a:t>
            </a:fld>
            <a:endParaRPr lang="nl-B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10-12-2025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1717969"/>
          </a:xfr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namen van </a:t>
            </a:r>
            <a:r>
              <a:rPr lang="nl-NL" dirty="0" err="1"/>
              <a:t>social</a:t>
            </a:r>
            <a:r>
              <a:rPr lang="nl-NL" dirty="0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7419544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 dirty="0"/>
              <a:t>Klik om de gegevens van de presentator in </a:t>
            </a:r>
            <a:r>
              <a:rPr lang="nl-BE" noProof="0"/>
              <a:t>te typen</a:t>
            </a:r>
            <a:endParaRPr lang="nl-BE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644216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BE" noProof="0" dirty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70D1A-A3AB-4E9F-892E-C45B5A80FDBF}" type="datetime1">
              <a:rPr lang="nl-BE" noProof="0" smtClean="0"/>
              <a:t>10/12/2025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7" y="7906160"/>
            <a:ext cx="2308379" cy="1847440"/>
          </a:xfrm>
          <a:prstGeom prst="rect">
            <a:avLst/>
          </a:prstGeom>
        </p:spPr>
      </p:pic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6" r:id="rId8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536575" indent="-45085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69988" indent="-45085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755775" indent="-45000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50863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ocasys.rug.nl/current/catalog/programme/EXCH-M-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uias.usal.es/node/153070/Asignaturas-Tercer-Curso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uias.usal.es/node/153070/Asignaturas-Tercer-Curso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igarra.up.pt/fpceup/pt/cur_geral.cur_planos_estudos_view?pv_plano_id=29724&amp;pv_ano_lectivo=2023&amp;pv_tipo_cur_sigla=&amp;pv_origem=CU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www.ub.edu/portal/documents/1748627/6858548/assignatures+en+angl%C3%A8s.pdf/ee45da95-6c12-4c70-cae3-93924f49262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hyperlink" Target="https://web.ub.edu/en/web/estudis/w/bachelordegree-g1048?subject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tudiegids.universiteitleiden.nl/en/studies/8991/exchange-psychology#tab-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egids.universiteitleiden.nl/en/studies/8991/exchange-psychology#tab-1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ugent.be/pp/nl/diensten/fdo/internationalisering/uitgaande-mobiliteit/erasmus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hyperlink" Target="https://www.maastrichtuniversity.nl/education/exchange/psychology-and-neuroscience/incoming-students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uma.es/grado-en-psicologia/info/9547/plan-de-estudios/" TargetMode="Externa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.es/grado-en-psicologia/info/9547/plan-de-estudios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opas.peppi.utu.fi/en/programme/88700?period=2022-2024" TargetMode="Externa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ations.univ-rennes2.fr/fr/formations/licence-22/licence-mention-psychologie-JE6TFLG6.html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n.didattica.unipd.it/off/2023/PS/corsi_attivi?page=2" TargetMode="Externa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iekiezer.ugent.be/2024/bachelor-of-science-in-de-psychologie-klinische-psychologie/programma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tudentsonthemove.be/en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ipu-berlin.de/fileadmin/downloads/bsc-psychologie/bsc-psychologie-studienverlauf-ab-sose-2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ocasys.rug.nl/current/catalog/programme/EXCH-B-S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907646" y="1383958"/>
            <a:ext cx="16431030" cy="6528892"/>
          </a:xfrm>
          <a:prstGeom prst="rect">
            <a:avLst/>
          </a:prstGeom>
          <a:solidFill>
            <a:srgbClr val="FB7E3A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907646" y="4645774"/>
            <a:ext cx="7708816" cy="3267075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wrap="square" lIns="360000" tIns="360000" rIns="360000" bIns="360000" rtlCol="0" anchor="ctr">
            <a:noAutofit/>
          </a:bodyPr>
          <a:lstStyle/>
          <a:p>
            <a:r>
              <a:rPr lang="nl-NL" sz="5500" u="sng" dirty="0">
                <a:solidFill>
                  <a:schemeClr val="bg1"/>
                </a:solidFill>
              </a:rPr>
              <a:t>Studeren in het buitenland in 2026-2027 (klinische psychologie)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782082-1E49-4577-BC78-FBCB45B6D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001" y="1540933"/>
            <a:ext cx="6431844" cy="728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8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BE8F1-4E01-F59B-131E-DD44D8B69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Bestemmingen (MASTER)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5D165E-A459-2CE8-CE27-9E4A195FE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2500" dirty="0">
              <a:hlinkClick r:id="rId2"/>
            </a:endParaRPr>
          </a:p>
          <a:p>
            <a:endParaRPr lang="nl-NL" sz="2500" dirty="0">
              <a:hlinkClick r:id="rId2"/>
            </a:endParaRPr>
          </a:p>
          <a:p>
            <a:endParaRPr lang="nl-NL" sz="2500" dirty="0">
              <a:hlinkClick r:id="rId2"/>
            </a:endParaRPr>
          </a:p>
          <a:p>
            <a:pPr marL="85725" indent="0">
              <a:buNone/>
            </a:pPr>
            <a:r>
              <a:rPr lang="nl-NL" sz="2500" dirty="0">
                <a:hlinkClick r:id="rId2"/>
              </a:rPr>
              <a:t>https://ocasys.rug.nl/current/catalog/programme/EXCH-M-S</a:t>
            </a:r>
            <a:endParaRPr lang="nl-NL" sz="25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0B77994-2C4E-1C3F-9D82-11CE80209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10</a:t>
            </a:fld>
            <a:endParaRPr lang="nl-BE" noProof="0" dirty="0"/>
          </a:p>
        </p:txBody>
      </p:sp>
      <p:pic>
        <p:nvPicPr>
          <p:cNvPr id="5" name="Tijdelijke aanduiding voor inhoud 5">
            <a:extLst>
              <a:ext uri="{FF2B5EF4-FFF2-40B4-BE49-F238E27FC236}">
                <a16:creationId xmlns:a16="http://schemas.microsoft.com/office/drawing/2014/main" id="{C0EF5753-EA10-B7CB-323F-BB6B88CA3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18" y="1195077"/>
            <a:ext cx="5192706" cy="150351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3F59F0E-4B8A-E32F-2AFF-F615D5BE5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312" y="3248167"/>
            <a:ext cx="7324725" cy="621982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63C6994-A410-7C8B-BB9C-BCC45E55B8A6}"/>
              </a:ext>
            </a:extLst>
          </p:cNvPr>
          <p:cNvSpPr txBox="1"/>
          <p:nvPr/>
        </p:nvSpPr>
        <p:spPr>
          <a:xfrm>
            <a:off x="10771123" y="2436540"/>
            <a:ext cx="3969239" cy="189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>
                <a:highlight>
                  <a:srgbClr val="FFFF00"/>
                </a:highlight>
              </a:rPr>
              <a:t>Geen interessante vakken voor klinische psychologie eventueel klinische neuropsychologie</a:t>
            </a:r>
          </a:p>
        </p:txBody>
      </p:sp>
    </p:spTree>
    <p:extLst>
      <p:ext uri="{BB962C8B-B14F-4D97-AF65-F5344CB8AC3E}">
        <p14:creationId xmlns:p14="http://schemas.microsoft.com/office/powerpoint/2010/main" val="275569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51905-CB8E-CE74-00D2-39C2ED27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Bestemmingen (bachelor)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07363018-8C62-D63E-9B79-7D0423BC7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376" y="1171497"/>
            <a:ext cx="4988990" cy="1764907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5DCA56C-5E86-E6ED-2AB6-D7E745482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11</a:t>
            </a:fld>
            <a:endParaRPr lang="nl-BE" noProof="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DC0FFB2-C7A5-0CA9-4203-774AF59A82EA}"/>
              </a:ext>
            </a:extLst>
          </p:cNvPr>
          <p:cNvSpPr txBox="1"/>
          <p:nvPr/>
        </p:nvSpPr>
        <p:spPr>
          <a:xfrm>
            <a:off x="678831" y="2785159"/>
            <a:ext cx="9905070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https://guias.usal.es/node/153070/Asignaturas-Tercer-Curso</a:t>
            </a: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B858BD4-08C6-70CE-E3D2-C783202482E1}"/>
              </a:ext>
            </a:extLst>
          </p:cNvPr>
          <p:cNvSpPr txBox="1"/>
          <p:nvPr/>
        </p:nvSpPr>
        <p:spPr>
          <a:xfrm>
            <a:off x="5908753" y="1416205"/>
            <a:ext cx="4093891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nl-NL" sz="2500" dirty="0"/>
          </a:p>
          <a:p>
            <a:pPr>
              <a:lnSpc>
                <a:spcPct val="120000"/>
              </a:lnSpc>
            </a:pPr>
            <a:r>
              <a:rPr lang="nl-NL" sz="2500" dirty="0"/>
              <a:t>AC: Herbert Roeyers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29D5E11-3D70-0E7F-9637-AD6D6CFE5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340" y="3667121"/>
            <a:ext cx="8124825" cy="442912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7EECF18F-19D6-71F4-3A84-F69CD78D2BDB}"/>
              </a:ext>
            </a:extLst>
          </p:cNvPr>
          <p:cNvSpPr txBox="1"/>
          <p:nvPr/>
        </p:nvSpPr>
        <p:spPr>
          <a:xfrm>
            <a:off x="10470995" y="3422691"/>
            <a:ext cx="5675971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B1-niveau Spaans noodzakelijk!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E4482AD-ABF2-6A0B-DD1D-60782E0E751C}"/>
              </a:ext>
            </a:extLst>
          </p:cNvPr>
          <p:cNvSpPr txBox="1"/>
          <p:nvPr/>
        </p:nvSpPr>
        <p:spPr>
          <a:xfrm>
            <a:off x="10470995" y="4420593"/>
            <a:ext cx="6244683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3</a:t>
            </a:r>
            <a:r>
              <a:rPr lang="nl-NL" sz="2500" baseline="30000" dirty="0"/>
              <a:t>de</a:t>
            </a:r>
            <a:r>
              <a:rPr lang="nl-NL" sz="2500" dirty="0"/>
              <a:t> bachelor = </a:t>
            </a:r>
            <a:r>
              <a:rPr lang="nl-NL" sz="2500" dirty="0" err="1"/>
              <a:t>Tercer</a:t>
            </a:r>
            <a:r>
              <a:rPr lang="nl-NL" sz="2500" dirty="0"/>
              <a:t> </a:t>
            </a:r>
            <a:r>
              <a:rPr lang="nl-NL" sz="2500" dirty="0" err="1"/>
              <a:t>curso</a:t>
            </a:r>
            <a:endParaRPr lang="nl-NL" sz="2500" dirty="0"/>
          </a:p>
          <a:p>
            <a:pPr>
              <a:lnSpc>
                <a:spcPct val="120000"/>
              </a:lnSpc>
            </a:pPr>
            <a:r>
              <a:rPr lang="nl-NL" sz="2500" dirty="0"/>
              <a:t>4</a:t>
            </a:r>
            <a:r>
              <a:rPr lang="nl-NL" sz="2500" baseline="30000" dirty="0"/>
              <a:t>de</a:t>
            </a:r>
            <a:r>
              <a:rPr lang="nl-NL" sz="2500" dirty="0"/>
              <a:t> bachelor = Cuarto </a:t>
            </a:r>
            <a:r>
              <a:rPr lang="nl-NL" sz="2500" dirty="0" err="1"/>
              <a:t>curso</a:t>
            </a:r>
            <a:r>
              <a:rPr lang="nl-NL" sz="2500" dirty="0"/>
              <a:t> = 1</a:t>
            </a:r>
            <a:r>
              <a:rPr lang="nl-NL" sz="2500" baseline="30000" dirty="0"/>
              <a:t>ste</a:t>
            </a:r>
            <a:r>
              <a:rPr lang="nl-NL" sz="2500" dirty="0"/>
              <a:t> master</a:t>
            </a:r>
          </a:p>
        </p:txBody>
      </p:sp>
    </p:spTree>
    <p:extLst>
      <p:ext uri="{BB962C8B-B14F-4D97-AF65-F5344CB8AC3E}">
        <p14:creationId xmlns:p14="http://schemas.microsoft.com/office/powerpoint/2010/main" val="3426843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51905-CB8E-CE74-00D2-39C2ED27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Bestemmingen (master)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07363018-8C62-D63E-9B79-7D0423BC7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376" y="1171497"/>
            <a:ext cx="4988990" cy="1764907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5DCA56C-5E86-E6ED-2AB6-D7E745482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12</a:t>
            </a:fld>
            <a:endParaRPr lang="nl-BE" noProof="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DC0FFB2-C7A5-0CA9-4203-774AF59A82EA}"/>
              </a:ext>
            </a:extLst>
          </p:cNvPr>
          <p:cNvSpPr txBox="1"/>
          <p:nvPr/>
        </p:nvSpPr>
        <p:spPr>
          <a:xfrm>
            <a:off x="678831" y="2785159"/>
            <a:ext cx="9905070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https://guias.usal.es/node/153070/Asignaturas-Cuarto-Curso</a:t>
            </a: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B858BD4-08C6-70CE-E3D2-C783202482E1}"/>
              </a:ext>
            </a:extLst>
          </p:cNvPr>
          <p:cNvSpPr txBox="1"/>
          <p:nvPr/>
        </p:nvSpPr>
        <p:spPr>
          <a:xfrm>
            <a:off x="5908753" y="1416205"/>
            <a:ext cx="4093891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nl-NL" sz="2500" dirty="0"/>
          </a:p>
          <a:p>
            <a:pPr>
              <a:lnSpc>
                <a:spcPct val="120000"/>
              </a:lnSpc>
            </a:pPr>
            <a:r>
              <a:rPr lang="nl-NL" sz="2500" dirty="0"/>
              <a:t>AC: Herbert Roeyers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EECF18F-19D6-71F4-3A84-F69CD78D2BDB}"/>
              </a:ext>
            </a:extLst>
          </p:cNvPr>
          <p:cNvSpPr txBox="1"/>
          <p:nvPr/>
        </p:nvSpPr>
        <p:spPr>
          <a:xfrm>
            <a:off x="10470995" y="3422691"/>
            <a:ext cx="5675971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B1-niveau Spaans noodzakelijk!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E4482AD-ABF2-6A0B-DD1D-60782E0E751C}"/>
              </a:ext>
            </a:extLst>
          </p:cNvPr>
          <p:cNvSpPr txBox="1"/>
          <p:nvPr/>
        </p:nvSpPr>
        <p:spPr>
          <a:xfrm>
            <a:off x="10470995" y="4420593"/>
            <a:ext cx="6244683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3</a:t>
            </a:r>
            <a:r>
              <a:rPr lang="nl-NL" sz="2500" baseline="30000" dirty="0"/>
              <a:t>de</a:t>
            </a:r>
            <a:r>
              <a:rPr lang="nl-NL" sz="2500" dirty="0"/>
              <a:t> bachelor = </a:t>
            </a:r>
            <a:r>
              <a:rPr lang="nl-NL" sz="2500" dirty="0" err="1"/>
              <a:t>Tercer</a:t>
            </a:r>
            <a:r>
              <a:rPr lang="nl-NL" sz="2500" dirty="0"/>
              <a:t> </a:t>
            </a:r>
            <a:r>
              <a:rPr lang="nl-NL" sz="2500" dirty="0" err="1"/>
              <a:t>curso</a:t>
            </a:r>
            <a:endParaRPr lang="nl-NL" sz="2500" dirty="0"/>
          </a:p>
          <a:p>
            <a:pPr>
              <a:lnSpc>
                <a:spcPct val="120000"/>
              </a:lnSpc>
            </a:pPr>
            <a:r>
              <a:rPr lang="nl-NL" sz="2500" dirty="0"/>
              <a:t>4</a:t>
            </a:r>
            <a:r>
              <a:rPr lang="nl-NL" sz="2500" baseline="30000" dirty="0"/>
              <a:t>de</a:t>
            </a:r>
            <a:r>
              <a:rPr lang="nl-NL" sz="2500" dirty="0"/>
              <a:t> bachelor = Cuarto </a:t>
            </a:r>
            <a:r>
              <a:rPr lang="nl-NL" sz="2500" dirty="0" err="1"/>
              <a:t>curso</a:t>
            </a:r>
            <a:r>
              <a:rPr lang="nl-NL" sz="2500" dirty="0"/>
              <a:t> = 1</a:t>
            </a:r>
            <a:r>
              <a:rPr lang="nl-NL" sz="2500" baseline="30000" dirty="0"/>
              <a:t>ste</a:t>
            </a:r>
            <a:r>
              <a:rPr lang="nl-NL" sz="2500" dirty="0"/>
              <a:t> master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B29A4F6-96E0-F0E7-71EE-CF054033F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465" y="3422691"/>
            <a:ext cx="7648575" cy="59055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487F762A-36BD-4439-9CAD-9FEBEEF6DCBC}"/>
              </a:ext>
            </a:extLst>
          </p:cNvPr>
          <p:cNvSpPr txBox="1"/>
          <p:nvPr/>
        </p:nvSpPr>
        <p:spPr>
          <a:xfrm>
            <a:off x="10583900" y="6211229"/>
            <a:ext cx="5841845" cy="14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- Extra vakken via link</a:t>
            </a:r>
          </a:p>
          <a:p>
            <a:pPr>
              <a:lnSpc>
                <a:spcPct val="120000"/>
              </a:lnSpc>
            </a:pPr>
            <a:r>
              <a:rPr lang="nl-NL" sz="2500" dirty="0"/>
              <a:t>- Kijk ook naar de inhoud van de vakken  via de link</a:t>
            </a:r>
          </a:p>
        </p:txBody>
      </p:sp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7A1C217A-089F-B005-DD21-4A200496971E}"/>
              </a:ext>
            </a:extLst>
          </p:cNvPr>
          <p:cNvSpPr/>
          <p:nvPr/>
        </p:nvSpPr>
        <p:spPr>
          <a:xfrm>
            <a:off x="11210870" y="466516"/>
            <a:ext cx="4196219" cy="1640910"/>
          </a:xfrm>
          <a:prstGeom prst="wedgeRoundRectCallou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A500648-581D-00F1-E4E4-1E079F5F7C5C}"/>
              </a:ext>
            </a:extLst>
          </p:cNvPr>
          <p:cNvSpPr txBox="1"/>
          <p:nvPr/>
        </p:nvSpPr>
        <p:spPr>
          <a:xfrm>
            <a:off x="11491428" y="865764"/>
            <a:ext cx="3790020" cy="1174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500" i="1" dirty="0"/>
              <a:t>Ik neem onvoldoende studiepunten op omdat de vakken te uitdagend zijn in het Spaans en ik er echt niets meer bij kan hebben.</a:t>
            </a:r>
          </a:p>
        </p:txBody>
      </p:sp>
    </p:spTree>
    <p:extLst>
      <p:ext uri="{BB962C8B-B14F-4D97-AF65-F5344CB8AC3E}">
        <p14:creationId xmlns:p14="http://schemas.microsoft.com/office/powerpoint/2010/main" val="2871034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3E99AE-AF0B-2FD0-B1C6-1D7A0503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Bestemmingen (bachelor)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6F3AC29-187E-ED76-05D8-7650E60A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13</a:t>
            </a:fld>
            <a:endParaRPr lang="nl-BE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4CF70AE-0069-C7AE-370D-84950DE19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24" y="1189842"/>
            <a:ext cx="3938501" cy="1825159"/>
          </a:xfrm>
          <a:prstGeom prst="rect">
            <a:avLst/>
          </a:prstGeom>
        </p:spPr>
      </p:pic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8205765A-36EC-F263-94EB-1067131FC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7975" y="3573983"/>
            <a:ext cx="5753100" cy="3943350"/>
          </a:xfr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7ACBE84-5E66-070C-C69A-6FD167641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648" y="2658192"/>
            <a:ext cx="5781675" cy="6391275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9DF99A39-E2DB-1063-B3FF-34403C4DCAE9}"/>
              </a:ext>
            </a:extLst>
          </p:cNvPr>
          <p:cNvSpPr txBox="1"/>
          <p:nvPr/>
        </p:nvSpPr>
        <p:spPr>
          <a:xfrm>
            <a:off x="4584525" y="1515649"/>
            <a:ext cx="6651322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AC: </a:t>
            </a:r>
            <a:r>
              <a:rPr lang="nl-NL" sz="2500" dirty="0" err="1"/>
              <a:t>Daniele</a:t>
            </a:r>
            <a:r>
              <a:rPr lang="nl-NL" sz="2500" dirty="0"/>
              <a:t> </a:t>
            </a:r>
            <a:r>
              <a:rPr lang="nl-NL" sz="2500" dirty="0" err="1"/>
              <a:t>Marinazzo</a:t>
            </a:r>
            <a:endParaRPr lang="nl-NL" sz="2500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2D5DDFD-CE02-58F4-A87F-4C8EB8548F3E}"/>
              </a:ext>
            </a:extLst>
          </p:cNvPr>
          <p:cNvSpPr txBox="1"/>
          <p:nvPr/>
        </p:nvSpPr>
        <p:spPr>
          <a:xfrm>
            <a:off x="4601051" y="2200992"/>
            <a:ext cx="2075321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Spaans: B1</a:t>
            </a:r>
          </a:p>
        </p:txBody>
      </p:sp>
    </p:spTree>
    <p:extLst>
      <p:ext uri="{BB962C8B-B14F-4D97-AF65-F5344CB8AC3E}">
        <p14:creationId xmlns:p14="http://schemas.microsoft.com/office/powerpoint/2010/main" val="2677931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3E99AE-AF0B-2FD0-B1C6-1D7A0503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Bestemmingen (bachelor)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6F3AC29-187E-ED76-05D8-7650E60A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14</a:t>
            </a:fld>
            <a:endParaRPr lang="nl-BE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4CF70AE-0069-C7AE-370D-84950DE19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24" y="1189842"/>
            <a:ext cx="3938501" cy="1825159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9DF99A39-E2DB-1063-B3FF-34403C4DCAE9}"/>
              </a:ext>
            </a:extLst>
          </p:cNvPr>
          <p:cNvSpPr txBox="1"/>
          <p:nvPr/>
        </p:nvSpPr>
        <p:spPr>
          <a:xfrm>
            <a:off x="4584525" y="1515649"/>
            <a:ext cx="6651322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AC: </a:t>
            </a:r>
            <a:r>
              <a:rPr lang="nl-NL" sz="2500" dirty="0" err="1"/>
              <a:t>Daniele</a:t>
            </a:r>
            <a:r>
              <a:rPr lang="nl-NL" sz="2500" dirty="0"/>
              <a:t> </a:t>
            </a:r>
            <a:r>
              <a:rPr lang="nl-NL" sz="2500" dirty="0" err="1"/>
              <a:t>Marinazzo</a:t>
            </a:r>
            <a:endParaRPr lang="nl-NL" sz="2500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2D5DDFD-CE02-58F4-A87F-4C8EB8548F3E}"/>
              </a:ext>
            </a:extLst>
          </p:cNvPr>
          <p:cNvSpPr txBox="1"/>
          <p:nvPr/>
        </p:nvSpPr>
        <p:spPr>
          <a:xfrm>
            <a:off x="4601051" y="2200992"/>
            <a:ext cx="2075321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Spaans: B1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9443A0A-577E-171D-4CD5-70181091FC48}"/>
              </a:ext>
            </a:extLst>
          </p:cNvPr>
          <p:cNvSpPr txBox="1"/>
          <p:nvPr/>
        </p:nvSpPr>
        <p:spPr>
          <a:xfrm>
            <a:off x="9043792" y="1849617"/>
            <a:ext cx="5787025" cy="2819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/>
              <a:buChar char="•"/>
            </a:pPr>
            <a:r>
              <a:rPr lang="nl-NL" sz="2500" dirty="0"/>
              <a:t>Vakken in het Engels op voorwaarde dat er geen overlap is met inhoud in vorige jaren en binnen afstudeerrichting</a:t>
            </a:r>
          </a:p>
          <a:p>
            <a:pPr marL="342900" indent="-342900">
              <a:lnSpc>
                <a:spcPct val="120000"/>
              </a:lnSpc>
              <a:buFont typeface="Arial" panose="020B0604020202020204"/>
              <a:buChar char="•"/>
            </a:pPr>
            <a:r>
              <a:rPr lang="nl-NL" sz="2500" dirty="0"/>
              <a:t>Niet uitsluitend Engelstalige vakken opnemen</a:t>
            </a:r>
          </a:p>
        </p:txBody>
      </p:sp>
      <p:pic>
        <p:nvPicPr>
          <p:cNvPr id="17" name="Tijdelijke aanduiding voor inhoud 16">
            <a:extLst>
              <a:ext uri="{FF2B5EF4-FFF2-40B4-BE49-F238E27FC236}">
                <a16:creationId xmlns:a16="http://schemas.microsoft.com/office/drawing/2014/main" id="{58DC753C-3CA5-6AB6-F3DB-38D86EC88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230" r="1347" b="5078"/>
          <a:stretch/>
        </p:blipFill>
        <p:spPr>
          <a:xfrm>
            <a:off x="881899" y="4876799"/>
            <a:ext cx="13761027" cy="1949885"/>
          </a:xfrm>
        </p:spPr>
      </p:pic>
      <p:sp>
        <p:nvSpPr>
          <p:cNvPr id="3" name="Tekstballon: ovaal 2">
            <a:extLst>
              <a:ext uri="{FF2B5EF4-FFF2-40B4-BE49-F238E27FC236}">
                <a16:creationId xmlns:a16="http://schemas.microsoft.com/office/drawing/2014/main" id="{838CB2E3-142C-A601-24EE-CA3246F3069B}"/>
              </a:ext>
            </a:extLst>
          </p:cNvPr>
          <p:cNvSpPr/>
          <p:nvPr/>
        </p:nvSpPr>
        <p:spPr>
          <a:xfrm>
            <a:off x="12150247" y="-39177"/>
            <a:ext cx="4121064" cy="1653435"/>
          </a:xfrm>
          <a:prstGeom prst="wedgeEllipseCallou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F998B4F-9846-B0F2-79E7-7E7DA7BC98DB}"/>
              </a:ext>
            </a:extLst>
          </p:cNvPr>
          <p:cNvSpPr txBox="1"/>
          <p:nvPr/>
        </p:nvSpPr>
        <p:spPr>
          <a:xfrm>
            <a:off x="12672833" y="273781"/>
            <a:ext cx="3378627" cy="89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500" i="1" dirty="0"/>
              <a:t>Kan ik een 1</a:t>
            </a:r>
            <a:r>
              <a:rPr lang="nl-NL" sz="1500" i="1" baseline="30000" dirty="0"/>
              <a:t>ste</a:t>
            </a:r>
            <a:r>
              <a:rPr lang="nl-NL" sz="1500" i="1" dirty="0"/>
              <a:t> </a:t>
            </a:r>
            <a:r>
              <a:rPr lang="nl-NL" sz="1500" i="1" dirty="0" err="1"/>
              <a:t>jaars</a:t>
            </a:r>
            <a:r>
              <a:rPr lang="nl-NL" sz="1500" i="1" dirty="0"/>
              <a:t>-vak opnemen want mijn Spaans is niet goed genoeg?</a:t>
            </a:r>
          </a:p>
        </p:txBody>
      </p:sp>
    </p:spTree>
    <p:extLst>
      <p:ext uri="{BB962C8B-B14F-4D97-AF65-F5344CB8AC3E}">
        <p14:creationId xmlns:p14="http://schemas.microsoft.com/office/powerpoint/2010/main" val="4268344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6713D-2703-3A9F-F4EE-55D23CE1E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33946"/>
            <a:ext cx="15705282" cy="863693"/>
          </a:xfrm>
        </p:spPr>
        <p:txBody>
          <a:bodyPr/>
          <a:lstStyle/>
          <a:p>
            <a:r>
              <a:rPr lang="nl-NL" dirty="0"/>
              <a:t>Bestemmingen (bachelor/MASTER)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76D8398D-986A-38C4-225F-D613CF85E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446" y="1195560"/>
            <a:ext cx="6584238" cy="1422379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65DAAB-7055-CCB6-6FF4-34AA08B6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15</a:t>
            </a:fld>
            <a:endParaRPr lang="nl-BE" noProof="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2CFD009-A5E8-E4F8-390B-2208D534C760}"/>
              </a:ext>
            </a:extLst>
          </p:cNvPr>
          <p:cNvSpPr txBox="1"/>
          <p:nvPr/>
        </p:nvSpPr>
        <p:spPr>
          <a:xfrm>
            <a:off x="8279704" y="1290181"/>
            <a:ext cx="6726477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Lessen in het </a:t>
            </a:r>
            <a:r>
              <a:rPr lang="nl-NL" sz="2500" dirty="0">
                <a:highlight>
                  <a:srgbClr val="FFFF00"/>
                </a:highlight>
              </a:rPr>
              <a:t>Portugees</a:t>
            </a:r>
            <a:r>
              <a:rPr lang="nl-NL" sz="2500" dirty="0"/>
              <a:t> met Engelstalige faciliteiten voor exchange studenten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E0E6841-D936-4054-A059-5BEC618D0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14" y="2988711"/>
            <a:ext cx="13716000" cy="520065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E060B923-1E8E-6986-5B8D-523646F7DBCC}"/>
              </a:ext>
            </a:extLst>
          </p:cNvPr>
          <p:cNvSpPr txBox="1"/>
          <p:nvPr/>
        </p:nvSpPr>
        <p:spPr>
          <a:xfrm>
            <a:off x="4759891" y="8189361"/>
            <a:ext cx="8668010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https://sigarra.up.pt/fpceup/pt/cur_geral.cur_planos_estudos_view?pv_plano_id=29724&amp;pv_ano_lectivo=2023&amp;pv_tipo_cur_sigla=&amp;pv_origem=CUR</a:t>
            </a:r>
            <a:endParaRPr lang="nl-NL" dirty="0"/>
          </a:p>
        </p:txBody>
      </p:sp>
      <p:sp>
        <p:nvSpPr>
          <p:cNvPr id="12" name="Tekstballon: rechthoek met afgeronde hoeken 11">
            <a:extLst>
              <a:ext uri="{FF2B5EF4-FFF2-40B4-BE49-F238E27FC236}">
                <a16:creationId xmlns:a16="http://schemas.microsoft.com/office/drawing/2014/main" id="{793A690D-A948-3D20-5961-C4DBA47B172B}"/>
              </a:ext>
            </a:extLst>
          </p:cNvPr>
          <p:cNvSpPr/>
          <p:nvPr/>
        </p:nvSpPr>
        <p:spPr>
          <a:xfrm>
            <a:off x="13427900" y="818769"/>
            <a:ext cx="3302487" cy="969657"/>
          </a:xfrm>
          <a:prstGeom prst="wedgeRoundRectCallou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B8DC418-574E-0045-F579-77C689C0EFA5}"/>
              </a:ext>
            </a:extLst>
          </p:cNvPr>
          <p:cNvSpPr txBox="1"/>
          <p:nvPr/>
        </p:nvSpPr>
        <p:spPr>
          <a:xfrm>
            <a:off x="13448906" y="797105"/>
            <a:ext cx="3302487" cy="134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500" i="1" dirty="0"/>
              <a:t>Ik wou dat men mij op voorhand gezegd had dat lessen in het Portugees zijn.</a:t>
            </a:r>
          </a:p>
          <a:p>
            <a:pPr>
              <a:lnSpc>
                <a:spcPct val="120000"/>
              </a:lnSpc>
            </a:pPr>
            <a:endParaRPr lang="nl-NL" sz="25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0AFFD8D-6A8A-4BE4-D526-FB399FBC6F95}"/>
              </a:ext>
            </a:extLst>
          </p:cNvPr>
          <p:cNvSpPr txBox="1"/>
          <p:nvPr/>
        </p:nvSpPr>
        <p:spPr>
          <a:xfrm>
            <a:off x="2322280" y="2810481"/>
            <a:ext cx="11914847" cy="32816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>
                <a:solidFill>
                  <a:srgbClr val="FF0000"/>
                </a:solidFill>
              </a:rPr>
              <a:t>DEZE BESTEMMING WORDT NIET MEER AANGEBODEN OMWILLE VAN HET FEIT DAT ALLE VAKKEN IN HET PORTUGEES ZIJN EN DAT HET HEEL MOEILIJK IS OM EEN INTERESSANT PROGRAMMA SAMEN TE STELLEN. </a:t>
            </a:r>
          </a:p>
          <a:p>
            <a:pPr>
              <a:lnSpc>
                <a:spcPct val="120000"/>
              </a:lnSpc>
            </a:pPr>
            <a:endParaRPr lang="nl-BE" sz="25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nl-BE" sz="2500" dirty="0">
                <a:solidFill>
                  <a:srgbClr val="FF0000"/>
                </a:solidFill>
              </a:rPr>
              <a:t>Studenten die er dit jaar waren, vertrokken met een interessant programma maar moesten alles aanpassen bij de start in Porto waardoor er nauwelijks nog iets interessants overbleef</a:t>
            </a:r>
          </a:p>
        </p:txBody>
      </p:sp>
    </p:spTree>
    <p:extLst>
      <p:ext uri="{BB962C8B-B14F-4D97-AF65-F5344CB8AC3E}">
        <p14:creationId xmlns:p14="http://schemas.microsoft.com/office/powerpoint/2010/main" val="392854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95AF4-9406-5D80-FCAF-B912CE068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Bestemmingen (bachelor)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C070BD7-3106-FEEE-E643-0067F5DED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16</a:t>
            </a:fld>
            <a:endParaRPr lang="nl-BE" noProof="0" dirty="0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B6B58FD4-420B-F454-5538-2322BE4811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824" r="6824"/>
          <a:stretch/>
        </p:blipFill>
        <p:spPr>
          <a:xfrm>
            <a:off x="676466" y="999718"/>
            <a:ext cx="5413033" cy="2273474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AB971A4-BE5B-EFE5-1F39-CF5892921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18" y="3979604"/>
            <a:ext cx="3638095" cy="374285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992B1FD6-36A9-FBCF-1A9B-DFB842634CB6}"/>
              </a:ext>
            </a:extLst>
          </p:cNvPr>
          <p:cNvSpPr txBox="1"/>
          <p:nvPr/>
        </p:nvSpPr>
        <p:spPr>
          <a:xfrm>
            <a:off x="1026895" y="3273192"/>
            <a:ext cx="86663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500" dirty="0">
                <a:hlinkClick r:id="rId4"/>
              </a:rPr>
              <a:t>https://www.ub.edu/portal/documents/1748627/6858548/assignatures+en+angl%C3%A8s.pdf/ee45da95-6c12-4c70-cae3-93924f492624</a:t>
            </a:r>
            <a:endParaRPr lang="nl-NL" sz="15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0E74740-F5F3-FCD4-B104-C3B419FCE699}"/>
              </a:ext>
            </a:extLst>
          </p:cNvPr>
          <p:cNvSpPr txBox="1"/>
          <p:nvPr/>
        </p:nvSpPr>
        <p:spPr>
          <a:xfrm>
            <a:off x="5295989" y="3530686"/>
            <a:ext cx="8355941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Engelstalige vakken maar deze beantwoorden niet aan de verwachtingen van de opleiding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1103560-7F85-AC73-6FF3-5333809252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471" r="677"/>
          <a:stretch/>
        </p:blipFill>
        <p:spPr>
          <a:xfrm>
            <a:off x="5914148" y="5417678"/>
            <a:ext cx="10594409" cy="119193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4C664A1-90D4-1477-DA0E-F1CE71EF8B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19" t="37781" r="4130" b="1761"/>
          <a:stretch/>
        </p:blipFill>
        <p:spPr>
          <a:xfrm>
            <a:off x="6989523" y="6712946"/>
            <a:ext cx="6382130" cy="702462"/>
          </a:xfrm>
          <a:prstGeom prst="rect">
            <a:avLst/>
          </a:prstGeom>
        </p:spPr>
      </p:pic>
      <p:sp>
        <p:nvSpPr>
          <p:cNvPr id="4" name="Tekstballon: ovaal 3">
            <a:extLst>
              <a:ext uri="{FF2B5EF4-FFF2-40B4-BE49-F238E27FC236}">
                <a16:creationId xmlns:a16="http://schemas.microsoft.com/office/drawing/2014/main" id="{5BD21BC2-85B6-7113-1719-3E0F2256E861}"/>
              </a:ext>
            </a:extLst>
          </p:cNvPr>
          <p:cNvSpPr/>
          <p:nvPr/>
        </p:nvSpPr>
        <p:spPr>
          <a:xfrm>
            <a:off x="5295989" y="4444398"/>
            <a:ext cx="11212568" cy="4008400"/>
          </a:xfrm>
          <a:prstGeom prst="wedgeEllipseCallou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323B86D-CA01-1ADC-7C4E-391E45175C46}"/>
              </a:ext>
            </a:extLst>
          </p:cNvPr>
          <p:cNvSpPr txBox="1"/>
          <p:nvPr/>
        </p:nvSpPr>
        <p:spPr>
          <a:xfrm>
            <a:off x="5872455" y="8318655"/>
            <a:ext cx="2796882" cy="14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Esther </a:t>
            </a:r>
            <a:r>
              <a:rPr lang="nl-NL" sz="2500" dirty="0" err="1"/>
              <a:t>Trench</a:t>
            </a:r>
            <a:r>
              <a:rPr lang="nl-NL" sz="2500" dirty="0"/>
              <a:t>: Erasmus-</a:t>
            </a:r>
            <a:r>
              <a:rPr lang="nl-NL" sz="2500" dirty="0" err="1"/>
              <a:t>coordinator</a:t>
            </a:r>
            <a:r>
              <a:rPr lang="nl-NL" sz="2500" dirty="0"/>
              <a:t> UB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AEE37CF-1AF8-9251-1BC9-27642F7D68A4}"/>
              </a:ext>
            </a:extLst>
          </p:cNvPr>
          <p:cNvSpPr txBox="1"/>
          <p:nvPr/>
        </p:nvSpPr>
        <p:spPr>
          <a:xfrm>
            <a:off x="6538586" y="1878904"/>
            <a:ext cx="4146115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AC: Herbert Roeyers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455D6A9-AA82-8BC8-DAEE-846D4AEAF64B}"/>
              </a:ext>
            </a:extLst>
          </p:cNvPr>
          <p:cNvSpPr txBox="1"/>
          <p:nvPr/>
        </p:nvSpPr>
        <p:spPr>
          <a:xfrm>
            <a:off x="7138416" y="2242065"/>
            <a:ext cx="8668512" cy="561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800" dirty="0">
                <a:highlight>
                  <a:srgbClr val="FFFF00"/>
                </a:highlight>
              </a:rPr>
              <a:t>Beperkte toegang tot interessante vakken</a:t>
            </a:r>
          </a:p>
        </p:txBody>
      </p:sp>
    </p:spTree>
    <p:extLst>
      <p:ext uri="{BB962C8B-B14F-4D97-AF65-F5344CB8AC3E}">
        <p14:creationId xmlns:p14="http://schemas.microsoft.com/office/powerpoint/2010/main" val="1314269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95AF4-9406-5D80-FCAF-B912CE068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Bestemmingen (bachelor)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C070BD7-3106-FEEE-E643-0067F5DED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17</a:t>
            </a:fld>
            <a:endParaRPr lang="nl-BE" noProof="0" dirty="0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B6B58FD4-420B-F454-5538-2322BE4811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824" r="6824"/>
          <a:stretch/>
        </p:blipFill>
        <p:spPr>
          <a:xfrm>
            <a:off x="676466" y="999718"/>
            <a:ext cx="5413033" cy="2273474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924F8E4-23B7-4E83-92A7-74A9C2D42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724" y="2740872"/>
            <a:ext cx="5391150" cy="646747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A5ED5818-2FB8-B890-59B9-1C74D82C97C8}"/>
              </a:ext>
            </a:extLst>
          </p:cNvPr>
          <p:cNvSpPr txBox="1"/>
          <p:nvPr/>
        </p:nvSpPr>
        <p:spPr>
          <a:xfrm>
            <a:off x="6250489" y="1860631"/>
            <a:ext cx="8668010" cy="88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Bachelor's degree in Psychology - Subjects and course plans - Studies portal - University of Barcelona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39302CD-DBC6-6DA2-04E5-2F5961C20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9926" y="3414678"/>
            <a:ext cx="5153025" cy="5534025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FCDDA180-A3A1-874C-D493-506D1863A860}"/>
              </a:ext>
            </a:extLst>
          </p:cNvPr>
          <p:cNvSpPr txBox="1"/>
          <p:nvPr/>
        </p:nvSpPr>
        <p:spPr>
          <a:xfrm>
            <a:off x="13980925" y="6833621"/>
            <a:ext cx="3219189" cy="117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800" dirty="0"/>
              <a:t>Lijst met </a:t>
            </a:r>
            <a:r>
              <a:rPr lang="nl-NL" sz="1800" dirty="0" err="1"/>
              <a:t>Optionals</a:t>
            </a:r>
            <a:r>
              <a:rPr lang="nl-NL" sz="1800" dirty="0"/>
              <a:t> gaat verder op website</a:t>
            </a:r>
          </a:p>
          <a:p>
            <a:pPr>
              <a:lnSpc>
                <a:spcPct val="120000"/>
              </a:lnSpc>
            </a:pPr>
            <a:endParaRPr lang="nl-NL" sz="2500" dirty="0"/>
          </a:p>
        </p:txBody>
      </p:sp>
    </p:spTree>
    <p:extLst>
      <p:ext uri="{BB962C8B-B14F-4D97-AF65-F5344CB8AC3E}">
        <p14:creationId xmlns:p14="http://schemas.microsoft.com/office/powerpoint/2010/main" val="361556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E8168-F330-1135-7EB7-155D614A4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Bestemmingen (bachelor)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68CD5F8-38F0-7433-623B-C54959529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01" y="1171227"/>
            <a:ext cx="4275171" cy="2047897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A72072-86AE-5415-092B-6DB363BC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18</a:t>
            </a:fld>
            <a:endParaRPr lang="nl-BE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9D18705-F366-A03C-AB14-6DE470673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014" y="1171227"/>
            <a:ext cx="7337117" cy="772518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2ABE351-5B06-58AC-3B40-28CF47CFAE0E}"/>
              </a:ext>
            </a:extLst>
          </p:cNvPr>
          <p:cNvSpPr txBox="1"/>
          <p:nvPr/>
        </p:nvSpPr>
        <p:spPr>
          <a:xfrm>
            <a:off x="743803" y="7609093"/>
            <a:ext cx="4572000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Lijst gaat verder op website</a:t>
            </a:r>
          </a:p>
          <a:p>
            <a:pPr>
              <a:lnSpc>
                <a:spcPct val="120000"/>
              </a:lnSpc>
            </a:pPr>
            <a:endParaRPr lang="nl-NL" sz="25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EC3C884-555C-D5E9-63D9-C88A89D298FD}"/>
              </a:ext>
            </a:extLst>
          </p:cNvPr>
          <p:cNvSpPr txBox="1"/>
          <p:nvPr/>
        </p:nvSpPr>
        <p:spPr>
          <a:xfrm>
            <a:off x="3029803" y="8737334"/>
            <a:ext cx="8666328" cy="88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https://studiegids.universiteitleiden.nl/en/studies/8991/exchange-psychology#tab-1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356FE7A-D4F6-D8B8-BAD2-A4617861A389}"/>
              </a:ext>
            </a:extLst>
          </p:cNvPr>
          <p:cNvSpPr txBox="1"/>
          <p:nvPr/>
        </p:nvSpPr>
        <p:spPr>
          <a:xfrm>
            <a:off x="12100142" y="1716066"/>
            <a:ext cx="4196220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AC: Stefaan Van Damme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6D246AE-DF86-E70A-A745-9C4D18387AAE}"/>
              </a:ext>
            </a:extLst>
          </p:cNvPr>
          <p:cNvSpPr txBox="1"/>
          <p:nvPr/>
        </p:nvSpPr>
        <p:spPr>
          <a:xfrm>
            <a:off x="12324522" y="3008243"/>
            <a:ext cx="4210878" cy="14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>
                <a:highlight>
                  <a:srgbClr val="FFFF00"/>
                </a:highlight>
              </a:rPr>
              <a:t>Er mogen ook Nederlandstalige vakken opgenomen worden!</a:t>
            </a:r>
          </a:p>
        </p:txBody>
      </p:sp>
    </p:spTree>
    <p:extLst>
      <p:ext uri="{BB962C8B-B14F-4D97-AF65-F5344CB8AC3E}">
        <p14:creationId xmlns:p14="http://schemas.microsoft.com/office/powerpoint/2010/main" val="2442938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E8168-F330-1135-7EB7-155D614A4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Bestemmingen (master)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68CD5F8-38F0-7433-623B-C54959529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01" y="1171227"/>
            <a:ext cx="4275171" cy="2047897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A72072-86AE-5415-092B-6DB363BC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19</a:t>
            </a:fld>
            <a:endParaRPr lang="nl-BE" noProof="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EC3C884-555C-D5E9-63D9-C88A89D298FD}"/>
              </a:ext>
            </a:extLst>
          </p:cNvPr>
          <p:cNvSpPr txBox="1"/>
          <p:nvPr/>
        </p:nvSpPr>
        <p:spPr>
          <a:xfrm>
            <a:off x="3042329" y="7434627"/>
            <a:ext cx="8666328" cy="88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https://studiegids.universiteitleiden.nl/en/studies/8991/exchange-psychology#tab-1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291E1CC-A3BD-41B6-F850-E787E97C1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637" y="2605087"/>
            <a:ext cx="7391400" cy="454342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35E41F5-97EE-CBB1-141B-09C94ED609C8}"/>
              </a:ext>
            </a:extLst>
          </p:cNvPr>
          <p:cNvSpPr txBox="1"/>
          <p:nvPr/>
        </p:nvSpPr>
        <p:spPr>
          <a:xfrm>
            <a:off x="4847572" y="1853852"/>
            <a:ext cx="9507255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Opgelet: Bachelor-diploma vereist voor inschrijving Master-vakken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4C61D7F-1973-39FF-4ACA-0294BD61F9C9}"/>
              </a:ext>
            </a:extLst>
          </p:cNvPr>
          <p:cNvSpPr txBox="1"/>
          <p:nvPr/>
        </p:nvSpPr>
        <p:spPr>
          <a:xfrm>
            <a:off x="1265129" y="3432132"/>
            <a:ext cx="3018772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C1-niveau Engels</a:t>
            </a:r>
          </a:p>
        </p:txBody>
      </p:sp>
    </p:spTree>
    <p:extLst>
      <p:ext uri="{BB962C8B-B14F-4D97-AF65-F5344CB8AC3E}">
        <p14:creationId xmlns:p14="http://schemas.microsoft.com/office/powerpoint/2010/main" val="15745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4AD681-C631-B103-0D55-437CD0AC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Facultaire website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B55807-9D6B-559E-8C52-F6DB55A23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2</a:t>
            </a:fld>
            <a:endParaRPr lang="nl-BE" noProof="0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BD2F26B-BD90-22E9-73FF-CA59DA41A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903" y="7013391"/>
            <a:ext cx="8442000" cy="1627350"/>
          </a:xfrm>
        </p:spPr>
        <p:txBody>
          <a:bodyPr>
            <a:normAutofit fontScale="62500" lnSpcReduction="20000"/>
          </a:bodyPr>
          <a:lstStyle/>
          <a:p>
            <a:r>
              <a:rPr lang="nl-NL" dirty="0">
                <a:hlinkClick r:id="rId2"/>
              </a:rPr>
              <a:t>https://www.ugent.be/pp/nl/diensten/fdo/internationalisering/uitgaande-mobiliteit/erasmus</a:t>
            </a:r>
            <a:endParaRPr lang="nl-NL" dirty="0"/>
          </a:p>
        </p:txBody>
      </p:sp>
      <p:pic>
        <p:nvPicPr>
          <p:cNvPr id="23" name="Tijdelijke aanduiding voor afbeelding 22">
            <a:hlinkClick r:id="rId2"/>
            <a:extLst>
              <a:ext uri="{FF2B5EF4-FFF2-40B4-BE49-F238E27FC236}">
                <a16:creationId xmlns:a16="http://schemas.microsoft.com/office/drawing/2014/main" id="{A78D34E5-D628-72CA-3A8D-87D9B3437F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5226" b="5226"/>
          <a:stretch/>
        </p:blipFill>
        <p:spPr>
          <a:xfrm>
            <a:off x="2872004" y="1475355"/>
            <a:ext cx="10267797" cy="5536079"/>
          </a:xfrm>
        </p:spPr>
      </p:pic>
    </p:spTree>
    <p:extLst>
      <p:ext uri="{BB962C8B-B14F-4D97-AF65-F5344CB8AC3E}">
        <p14:creationId xmlns:p14="http://schemas.microsoft.com/office/powerpoint/2010/main" val="1765304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AF41C-54A9-0216-C8FC-28002467E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Bestemmingen (bachelor)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F19CBC3-FFB9-B2CC-7760-E0AD09F42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85" y="1204369"/>
            <a:ext cx="5505450" cy="1038225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1F29199-3AB7-83FB-55F3-2A949C6B6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20</a:t>
            </a:fld>
            <a:endParaRPr lang="nl-BE" noProof="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49C537-30E1-659A-144F-A34BC9F60D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6" t="4671" r="-1580" b="278"/>
          <a:stretch/>
        </p:blipFill>
        <p:spPr>
          <a:xfrm>
            <a:off x="927058" y="2661332"/>
            <a:ext cx="8467464" cy="222169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52F4D77-C437-5B85-6BB3-983733538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435" y="1327498"/>
            <a:ext cx="8610600" cy="126682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39FECE7-070E-2304-C68C-508C171C0F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4"/>
          <a:stretch/>
        </p:blipFill>
        <p:spPr>
          <a:xfrm>
            <a:off x="960393" y="6893059"/>
            <a:ext cx="8267047" cy="109853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EC13659-454A-4E60-4D2F-E9E75F5478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393" y="4921854"/>
            <a:ext cx="8267047" cy="2004619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F91B2D50-40F2-AF85-1B30-A7B4261EE533}"/>
              </a:ext>
            </a:extLst>
          </p:cNvPr>
          <p:cNvSpPr txBox="1"/>
          <p:nvPr/>
        </p:nvSpPr>
        <p:spPr>
          <a:xfrm>
            <a:off x="11348581" y="3851591"/>
            <a:ext cx="4509370" cy="2358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Geschikt voor Klinische Neuropsychologie</a:t>
            </a:r>
          </a:p>
          <a:p>
            <a:pPr>
              <a:lnSpc>
                <a:spcPct val="120000"/>
              </a:lnSpc>
            </a:pPr>
            <a:r>
              <a:rPr lang="nl-NL" sz="2500" dirty="0"/>
              <a:t>Enkel voor 3</a:t>
            </a:r>
            <a:r>
              <a:rPr lang="nl-NL" sz="2500" baseline="30000" dirty="0"/>
              <a:t>de</a:t>
            </a:r>
            <a:r>
              <a:rPr lang="nl-NL" sz="2500" dirty="0"/>
              <a:t> bachelor!</a:t>
            </a:r>
          </a:p>
          <a:p>
            <a:pPr>
              <a:lnSpc>
                <a:spcPct val="120000"/>
              </a:lnSpc>
            </a:pPr>
            <a:endParaRPr lang="nl-NL" sz="2500" dirty="0"/>
          </a:p>
          <a:p>
            <a:pPr>
              <a:lnSpc>
                <a:spcPct val="120000"/>
              </a:lnSpc>
            </a:pPr>
            <a:endParaRPr lang="nl-NL" sz="2500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E3BD69D-CEA4-E3AD-F727-CD95BCF1CF23}"/>
              </a:ext>
            </a:extLst>
          </p:cNvPr>
          <p:cNvSpPr txBox="1"/>
          <p:nvPr/>
        </p:nvSpPr>
        <p:spPr>
          <a:xfrm>
            <a:off x="4395592" y="8150708"/>
            <a:ext cx="11399729" cy="88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7"/>
              </a:rPr>
              <a:t>https://www.maastrichtuniversity.nl/education/exchange/psychology-and-neuroscience/incoming-students</a:t>
            </a:r>
            <a:endParaRPr lang="nl-NL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49EEEAC-A4C8-773A-BCD8-AF5994AFC01C}"/>
              </a:ext>
            </a:extLst>
          </p:cNvPr>
          <p:cNvSpPr txBox="1"/>
          <p:nvPr/>
        </p:nvSpPr>
        <p:spPr>
          <a:xfrm>
            <a:off x="11411211" y="4784942"/>
            <a:ext cx="4384110" cy="14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nl-NL" sz="2500" dirty="0"/>
          </a:p>
          <a:p>
            <a:pPr>
              <a:lnSpc>
                <a:spcPct val="120000"/>
              </a:lnSpc>
            </a:pPr>
            <a:endParaRPr lang="nl-NL" sz="2500" dirty="0"/>
          </a:p>
          <a:p>
            <a:pPr>
              <a:lnSpc>
                <a:spcPct val="120000"/>
              </a:lnSpc>
            </a:pPr>
            <a:r>
              <a:rPr lang="nl-NL" sz="2500" dirty="0"/>
              <a:t>B2-level Engels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AC0723B5-56F5-72CE-D330-0E73BD8B6676}"/>
              </a:ext>
            </a:extLst>
          </p:cNvPr>
          <p:cNvSpPr txBox="1"/>
          <p:nvPr/>
        </p:nvSpPr>
        <p:spPr>
          <a:xfrm>
            <a:off x="11411211" y="2931090"/>
            <a:ext cx="3933173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AC: Matteo Giletta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06A8B31E-A21C-01F1-1D34-DF9E577B93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7440" y="6556103"/>
            <a:ext cx="8077592" cy="12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29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96BEC-734F-7D30-64CA-9B7535AB0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Bestemmingen (bachelor) 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6A82272-54A2-DA0B-9A34-B9C8854CD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585" y="1332630"/>
            <a:ext cx="4093830" cy="1761299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E9C57E8-A0D0-735F-C7D0-A1465390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21</a:t>
            </a:fld>
            <a:endParaRPr lang="nl-BE" noProof="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A7B33F4-2955-C8F1-1BA7-ED230935B36D}"/>
              </a:ext>
            </a:extLst>
          </p:cNvPr>
          <p:cNvSpPr txBox="1"/>
          <p:nvPr/>
        </p:nvSpPr>
        <p:spPr>
          <a:xfrm>
            <a:off x="6551112" y="1528175"/>
            <a:ext cx="5587149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AC: Stefaan Van Damme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F42F78-A17E-853F-72F9-910D69DA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099" y="2506593"/>
            <a:ext cx="9474287" cy="370853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5936343-447F-529D-2801-CD9A9523C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500" y="6962095"/>
            <a:ext cx="10210800" cy="150495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BDFDBB64-B9A4-E11E-2D28-6C439902D253}"/>
              </a:ext>
            </a:extLst>
          </p:cNvPr>
          <p:cNvSpPr txBox="1"/>
          <p:nvPr/>
        </p:nvSpPr>
        <p:spPr>
          <a:xfrm>
            <a:off x="3153500" y="6345467"/>
            <a:ext cx="10210800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5"/>
              </a:rPr>
              <a:t>https://www.uma.es/grado-en-psicologia/info/9547/plan-de-estudios/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6718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96BEC-734F-7D30-64CA-9B7535AB0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Bestemmingen (bachelor) 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6A82272-54A2-DA0B-9A34-B9C8854CD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585" y="1332630"/>
            <a:ext cx="4093830" cy="1761299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E9C57E8-A0D0-735F-C7D0-A1465390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22</a:t>
            </a:fld>
            <a:endParaRPr lang="nl-BE" noProof="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A7B33F4-2955-C8F1-1BA7-ED230935B36D}"/>
              </a:ext>
            </a:extLst>
          </p:cNvPr>
          <p:cNvSpPr txBox="1"/>
          <p:nvPr/>
        </p:nvSpPr>
        <p:spPr>
          <a:xfrm>
            <a:off x="6551112" y="1528175"/>
            <a:ext cx="5587149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AC: Stefaan Van Damme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5E739A4-CC5F-B47D-DAAF-EB387FC8CFD9}"/>
              </a:ext>
            </a:extLst>
          </p:cNvPr>
          <p:cNvSpPr txBox="1"/>
          <p:nvPr/>
        </p:nvSpPr>
        <p:spPr>
          <a:xfrm>
            <a:off x="2805831" y="4244780"/>
            <a:ext cx="10296394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https://www.uma.es/grado-en-psicologia/info/9547/plan-de-estudios/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775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4456A-940A-5861-C9B9-587FBFC0D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Bestemmingen (bachelor)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453DE3-5E94-0DEF-21CB-4B3958948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23</a:t>
            </a:fld>
            <a:endParaRPr lang="nl-BE" noProof="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4F9C6C0-4F31-702D-E297-B128CAF0B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053" y="2943194"/>
            <a:ext cx="5104762" cy="507619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5AEECB6-CABB-362B-1461-E3C15E571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227" y="3525053"/>
            <a:ext cx="4790476" cy="445714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93EECB9-1FD4-AA4A-8E31-1F46D899C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18" y="1115091"/>
            <a:ext cx="3705225" cy="123825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A5246C1-1783-6CCC-426F-F62DCA568CC5}"/>
              </a:ext>
            </a:extLst>
          </p:cNvPr>
          <p:cNvSpPr txBox="1"/>
          <p:nvPr/>
        </p:nvSpPr>
        <p:spPr>
          <a:xfrm>
            <a:off x="5411244" y="1822265"/>
            <a:ext cx="10070926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5"/>
              </a:rPr>
              <a:t>https://opas.peppi.utu.fi/en/programme/88700?period=2022-2024</a:t>
            </a:r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74DF1A6-AC36-879A-1D28-624DA0F3DA0F}"/>
              </a:ext>
            </a:extLst>
          </p:cNvPr>
          <p:cNvSpPr txBox="1"/>
          <p:nvPr/>
        </p:nvSpPr>
        <p:spPr>
          <a:xfrm>
            <a:off x="7539227" y="2455101"/>
            <a:ext cx="8669452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Klik door op de vakken om het level en de periode te zien (neem geen ‘basic’-vakken)</a:t>
            </a:r>
          </a:p>
        </p:txBody>
      </p:sp>
    </p:spTree>
    <p:extLst>
      <p:ext uri="{BB962C8B-B14F-4D97-AF65-F5344CB8AC3E}">
        <p14:creationId xmlns:p14="http://schemas.microsoft.com/office/powerpoint/2010/main" val="3464843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547A8-2661-B4C0-7E7E-83DA6EEFB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Bestemming (bachelor)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4157C5F-4D0F-B8FF-8712-792297CC7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118" y="1217612"/>
            <a:ext cx="4029981" cy="1787846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AC70A7-238D-CDD1-99EE-9716CC4E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24</a:t>
            </a:fld>
            <a:endParaRPr lang="nl-BE" noProof="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1DF4701-5825-1C4A-BFF2-1A3EF76F558D}"/>
              </a:ext>
            </a:extLst>
          </p:cNvPr>
          <p:cNvSpPr txBox="1"/>
          <p:nvPr/>
        </p:nvSpPr>
        <p:spPr>
          <a:xfrm>
            <a:off x="5686816" y="1365337"/>
            <a:ext cx="4872625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AC: Stijn Vanheule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32E60B4-C8B9-6F1C-5167-38C24D171106}"/>
              </a:ext>
            </a:extLst>
          </p:cNvPr>
          <p:cNvSpPr txBox="1"/>
          <p:nvPr/>
        </p:nvSpPr>
        <p:spPr>
          <a:xfrm>
            <a:off x="830118" y="3371077"/>
            <a:ext cx="14993654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https://formations.univ-rennes2.fr/fr/formations/licence-22/licence-mention-psychologie-JE6TFLG6.html</a:t>
            </a:r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0327AB2-33FE-D962-D1B3-AC40E53E3413}"/>
              </a:ext>
            </a:extLst>
          </p:cNvPr>
          <p:cNvSpPr txBox="1"/>
          <p:nvPr/>
        </p:nvSpPr>
        <p:spPr>
          <a:xfrm>
            <a:off x="5686816" y="2111535"/>
            <a:ext cx="7916450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B2-niveau Frans, heel psychoanalytisch dus interesse hierin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266F7-6C60-54B2-EC0B-35311EA4D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411" y="4222983"/>
            <a:ext cx="7917797" cy="43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14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C29D6-303B-D1F4-69B9-B01C7111F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University of </a:t>
            </a:r>
            <a:r>
              <a:rPr lang="nl-NL" dirty="0" err="1"/>
              <a:t>surrey</a:t>
            </a:r>
            <a:endParaRPr lang="nl-NL" dirty="0"/>
          </a:p>
        </p:txBody>
      </p:sp>
      <p:pic>
        <p:nvPicPr>
          <p:cNvPr id="6" name="Tijdelijke aanduiding voor inhoud 5" descr="Afbeelding met tekst, schermopname, nummer, Parallel&#10;&#10;Door AI gegenereerde inhoud is mogelijk onjuist.">
            <a:extLst>
              <a:ext uri="{FF2B5EF4-FFF2-40B4-BE49-F238E27FC236}">
                <a16:creationId xmlns:a16="http://schemas.microsoft.com/office/drawing/2014/main" id="{F25AFE23-071E-3858-0AC6-136AE967B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2644" y="1193800"/>
            <a:ext cx="9046724" cy="669607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A79F7CE-C256-021D-13F6-E88A98E9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25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475551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6C66D-EBB0-C02E-5194-7EC3D106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Curriculum  master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C3798E-4CF2-0BB3-38F1-CCFAABDE7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 worden 50% equivalente vakken verwacht!</a:t>
            </a:r>
          </a:p>
          <a:p>
            <a:r>
              <a:rPr lang="nl-NL" dirty="0"/>
              <a:t>Gebrek aan taalkennis om een equivalent vak te volgen wordt niet als excuus aanvaard.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BE3A05-E01B-CA52-33E6-50055FFF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26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176788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67AD4-9B72-C67D-C8F7-6CF8761B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Bestemmingen (master/bachelor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7EE6D7D6-90FE-533C-7A9D-B485B40FD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130" y="1321018"/>
            <a:ext cx="5277253" cy="2675530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4446F17-E7D8-398D-15C5-2462401B5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27</a:t>
            </a:fld>
            <a:endParaRPr lang="nl-BE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F949DAA-4AF4-3CBF-A775-82C45E1BD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179" y="4752165"/>
            <a:ext cx="10334625" cy="200977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6D2C0F8-4C20-3184-DA9B-005E4EF49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733" y="6761940"/>
            <a:ext cx="10325100" cy="10668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D454EF81-1810-C1BB-8460-CBCEB0E2B642}"/>
              </a:ext>
            </a:extLst>
          </p:cNvPr>
          <p:cNvSpPr txBox="1"/>
          <p:nvPr/>
        </p:nvSpPr>
        <p:spPr>
          <a:xfrm>
            <a:off x="6834448" y="2477747"/>
            <a:ext cx="8756072" cy="2358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Voorkeur Master-studenten</a:t>
            </a:r>
          </a:p>
          <a:p>
            <a:pPr>
              <a:lnSpc>
                <a:spcPct val="120000"/>
              </a:lnSpc>
            </a:pPr>
            <a:r>
              <a:rPr lang="nl-NL" sz="2500" dirty="0"/>
              <a:t>Kennis Italiaans belangrijk, maar ook ruim aanbod Engelstalige vakken</a:t>
            </a:r>
          </a:p>
          <a:p>
            <a:pPr>
              <a:lnSpc>
                <a:spcPct val="120000"/>
              </a:lnSpc>
            </a:pPr>
            <a:r>
              <a:rPr lang="nl-NL" sz="2500" dirty="0"/>
              <a:t>Check de volledige lijst: </a:t>
            </a:r>
            <a:r>
              <a:rPr lang="nl-NL" sz="2500" dirty="0">
                <a:hlinkClick r:id="rId5"/>
              </a:rPr>
              <a:t>https://en.didattica.unipd.it/off/2023/PS/corsi_attivi?page=2</a:t>
            </a:r>
            <a:endParaRPr lang="nl-NL" sz="2500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69C0E6D-30C6-555E-8543-771D3772B8AE}"/>
              </a:ext>
            </a:extLst>
          </p:cNvPr>
          <p:cNvSpPr txBox="1"/>
          <p:nvPr/>
        </p:nvSpPr>
        <p:spPr>
          <a:xfrm>
            <a:off x="6834448" y="1669052"/>
            <a:ext cx="6507479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AC: Herbert Roeyers</a:t>
            </a:r>
          </a:p>
        </p:txBody>
      </p:sp>
    </p:spTree>
    <p:extLst>
      <p:ext uri="{BB962C8B-B14F-4D97-AF65-F5344CB8AC3E}">
        <p14:creationId xmlns:p14="http://schemas.microsoft.com/office/powerpoint/2010/main" val="3158669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6CE1D-9815-A6E4-9A02-07AD5EAE8F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Buiten </a:t>
            </a:r>
            <a:r>
              <a:rPr lang="nl-NL" dirty="0" err="1"/>
              <a:t>europa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CEE9787-A506-D36A-92DB-5AB330478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28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928455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F3E42-A0FC-7605-5088-FBC36DBAF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Bestemmingen buiten </a:t>
            </a:r>
            <a:r>
              <a:rPr lang="nl-NL" dirty="0" err="1"/>
              <a:t>europa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0D2037-DC72-4F7F-DE9F-44D427B60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b="1" dirty="0" err="1"/>
              <a:t>Chulalongkorn</a:t>
            </a:r>
            <a:r>
              <a:rPr lang="nl-NL" dirty="0"/>
              <a:t>: enkel bedrijfspsychologie</a:t>
            </a:r>
          </a:p>
          <a:p>
            <a:r>
              <a:rPr lang="nl-NL" b="1" dirty="0" err="1"/>
              <a:t>Hitotsubashi</a:t>
            </a:r>
            <a:r>
              <a:rPr lang="nl-NL" dirty="0"/>
              <a:t>: geen psychologie-vakken</a:t>
            </a:r>
          </a:p>
          <a:p>
            <a:r>
              <a:rPr lang="nl-NL" b="1" dirty="0" err="1"/>
              <a:t>Noordwes</a:t>
            </a:r>
            <a:r>
              <a:rPr lang="nl-NL" b="1" dirty="0"/>
              <a:t>-Universiteit</a:t>
            </a:r>
            <a:r>
              <a:rPr lang="nl-NL" dirty="0"/>
              <a:t>: eventueel mogelijk voor bachelor studenten klinische psychologie. Opgelet afwijkende semesters!</a:t>
            </a:r>
          </a:p>
          <a:p>
            <a:r>
              <a:rPr lang="nl-NL" b="1" dirty="0"/>
              <a:t>Manitoba</a:t>
            </a:r>
            <a:r>
              <a:rPr lang="nl-NL" dirty="0"/>
              <a:t>: </a:t>
            </a:r>
            <a:r>
              <a:rPr lang="nl-NL" dirty="0">
                <a:highlight>
                  <a:srgbClr val="FFFF00"/>
                </a:highlight>
              </a:rPr>
              <a:t>1 plaats!</a:t>
            </a:r>
          </a:p>
          <a:p>
            <a:r>
              <a:rPr lang="nl-NL" b="1" dirty="0"/>
              <a:t>Melbourne</a:t>
            </a:r>
            <a:r>
              <a:rPr lang="nl-NL" dirty="0"/>
              <a:t>: Bachelor klinische. Master-vakken staan niet open voor exchange studenten</a:t>
            </a:r>
          </a:p>
          <a:p>
            <a:r>
              <a:rPr lang="nl-NL" b="1" dirty="0"/>
              <a:t>Wollongong</a:t>
            </a:r>
            <a:r>
              <a:rPr lang="nl-NL" dirty="0"/>
              <a:t>: Bachelor klinische</a:t>
            </a:r>
          </a:p>
          <a:p>
            <a:r>
              <a:rPr lang="nl-NL" b="1" dirty="0" err="1"/>
              <a:t>Macquarie</a:t>
            </a:r>
            <a:r>
              <a:rPr lang="nl-NL" dirty="0"/>
              <a:t>: Bachelor klinische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8747492-45D0-C3FC-80B6-A0DD556C8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29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38320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Wanneer?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u="sng" dirty="0"/>
              <a:t>Klinische psychologie (</a:t>
            </a:r>
            <a:r>
              <a:rPr lang="nl-BE" u="sng" dirty="0">
                <a:highlight>
                  <a:srgbClr val="FFFF00"/>
                </a:highlight>
              </a:rPr>
              <a:t>max.1 semester</a:t>
            </a:r>
            <a:r>
              <a:rPr lang="nl-BE" u="sng" dirty="0"/>
              <a:t>)</a:t>
            </a:r>
            <a:r>
              <a:rPr lang="nl-BE" dirty="0"/>
              <a:t>: </a:t>
            </a:r>
          </a:p>
          <a:p>
            <a:pPr lvl="1"/>
            <a:r>
              <a:rPr lang="nl-BE" dirty="0">
                <a:highlight>
                  <a:srgbClr val="FFFF00"/>
                </a:highlight>
              </a:rPr>
              <a:t>3</a:t>
            </a:r>
            <a:r>
              <a:rPr lang="nl-BE" baseline="30000" dirty="0">
                <a:highlight>
                  <a:srgbClr val="FFFF00"/>
                </a:highlight>
              </a:rPr>
              <a:t>de</a:t>
            </a:r>
            <a:r>
              <a:rPr lang="nl-BE" dirty="0">
                <a:highlight>
                  <a:srgbClr val="FFFF00"/>
                </a:highlight>
              </a:rPr>
              <a:t>  Bachelor </a:t>
            </a:r>
            <a:r>
              <a:rPr lang="nl-BE" dirty="0"/>
              <a:t>(1</a:t>
            </a:r>
            <a:r>
              <a:rPr lang="nl-BE" baseline="30000" dirty="0"/>
              <a:t>ste</a:t>
            </a:r>
            <a:r>
              <a:rPr lang="nl-BE" dirty="0"/>
              <a:t> semester) en 1</a:t>
            </a:r>
            <a:r>
              <a:rPr lang="nl-BE" baseline="30000" dirty="0"/>
              <a:t>ste</a:t>
            </a:r>
            <a:r>
              <a:rPr lang="nl-BE" dirty="0"/>
              <a:t> Master (vakken)</a:t>
            </a:r>
          </a:p>
          <a:p>
            <a:pPr marL="719138" lvl="1" indent="0">
              <a:buNone/>
            </a:pPr>
            <a:endParaRPr lang="nl-BE" dirty="0"/>
          </a:p>
          <a:p>
            <a:pPr marL="719138" lvl="1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3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21667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82D05-9490-D4D4-34EA-FDD26A5C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Aanmaken uitwisselingsaanvraag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A2A193-4FB0-6CB1-13BB-B1BC06709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Kijk in </a:t>
            </a:r>
            <a:r>
              <a:rPr lang="nl-NL" dirty="0">
                <a:hlinkClick r:id="rId2"/>
              </a:rPr>
              <a:t>de studiekiezer</a:t>
            </a:r>
            <a:r>
              <a:rPr lang="nl-NL" dirty="0"/>
              <a:t> naar je programma voor volgend jaar</a:t>
            </a:r>
          </a:p>
          <a:p>
            <a:r>
              <a:rPr lang="nl-NL" dirty="0"/>
              <a:t>Voeg in het curriculum in uitwisseling de vakken toe die je zou willen opnemen in het buitenland</a:t>
            </a:r>
          </a:p>
          <a:p>
            <a:r>
              <a:rPr lang="nl-NL" dirty="0"/>
              <a:t>Zorg dat de link naar de studiefiche van het vak erbij zit</a:t>
            </a:r>
          </a:p>
          <a:p>
            <a:r>
              <a:rPr lang="nl-NL" dirty="0"/>
              <a:t>Motiveer waarom je naar bepaalde universiteit wil</a:t>
            </a:r>
          </a:p>
          <a:p>
            <a:r>
              <a:rPr lang="nl-BE" dirty="0"/>
              <a:t>Basisprincipe:</a:t>
            </a:r>
          </a:p>
          <a:p>
            <a:pPr lvl="1"/>
            <a:r>
              <a:rPr lang="nl-BE" dirty="0"/>
              <a:t>UGent-vakken vervangen in het buitenland voor </a:t>
            </a:r>
            <a:r>
              <a:rPr lang="nl-BE" dirty="0">
                <a:highlight>
                  <a:srgbClr val="FFFF00"/>
                </a:highlight>
              </a:rPr>
              <a:t>evenveel studiepunten </a:t>
            </a:r>
            <a:r>
              <a:rPr lang="nl-BE" dirty="0"/>
              <a:t>als in hetzelfde semester in Gent</a:t>
            </a:r>
          </a:p>
          <a:p>
            <a:pPr lvl="1"/>
            <a:r>
              <a:rPr lang="nl-BE" dirty="0"/>
              <a:t>Geen taalvakken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9BB53C-3E35-F5B4-0999-8DA5C6B4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30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614890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6B83D-B793-D058-819C-E4BE3963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selectiecriteria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75C3AD-EDBF-F9B4-3000-8EC80165F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Geslaagd voor alle vakken 1</a:t>
            </a:r>
            <a:r>
              <a:rPr lang="nl-NL" baseline="30000" dirty="0"/>
              <a:t>ste</a:t>
            </a:r>
            <a:r>
              <a:rPr lang="nl-NL" dirty="0"/>
              <a:t> semester (indien voldoende plaatsen kan één 9 getolereerd worden)</a:t>
            </a:r>
          </a:p>
          <a:p>
            <a:r>
              <a:rPr lang="nl-NL" dirty="0"/>
              <a:t>Taalkennis:</a:t>
            </a:r>
          </a:p>
          <a:p>
            <a:pPr lvl="1"/>
            <a:r>
              <a:rPr lang="nl-NL" dirty="0"/>
              <a:t>Taalcertificaat B1 voor Zuid-Europese bestemmingen of een bewijs dat je ingeschreven bent voor intensieve cursus (dan B1 vóór vertrek of indien nodig bij je applicatie bij de gastinstelling)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3EFC5E-3FB2-6D45-36C9-36ED5976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31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4233781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Selectieprocedure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Marisa Montero selecteert op basis van </a:t>
            </a:r>
            <a:r>
              <a:rPr lang="nl-BE" b="1" dirty="0"/>
              <a:t>advies AC </a:t>
            </a:r>
            <a:r>
              <a:rPr lang="nl-BE" dirty="0"/>
              <a:t>en voorkeursvolgorde van student.</a:t>
            </a:r>
          </a:p>
          <a:p>
            <a:r>
              <a:rPr lang="nl-BE" dirty="0"/>
              <a:t>Marisa Montero begint pas te selecteren </a:t>
            </a:r>
            <a:r>
              <a:rPr lang="nl-BE" b="1" dirty="0"/>
              <a:t>NA de bekendmaking van de resultaten van de examens samen met de </a:t>
            </a:r>
            <a:r>
              <a:rPr lang="nl-BE" b="1" dirty="0" err="1"/>
              <a:t>AC’s</a:t>
            </a:r>
            <a:r>
              <a:rPr lang="nl-BE" b="1" dirty="0"/>
              <a:t>.</a:t>
            </a:r>
          </a:p>
          <a:p>
            <a:r>
              <a:rPr lang="nl-BE" dirty="0"/>
              <a:t>Ten laatste op </a:t>
            </a:r>
            <a:r>
              <a:rPr lang="nl-BE" b="1" dirty="0"/>
              <a:t>10 maart 2024 </a:t>
            </a:r>
            <a:r>
              <a:rPr lang="nl-BE" dirty="0"/>
              <a:t>kun je zien voor welke bestemming je werd geselecteerd.</a:t>
            </a:r>
            <a:endParaRPr lang="nl-BE" b="1" dirty="0"/>
          </a:p>
          <a:p>
            <a:r>
              <a:rPr lang="nl-BE" dirty="0"/>
              <a:t>Neem contact op met Marisa Montero voor feedback indien je niet geselecteerd werd.</a:t>
            </a:r>
          </a:p>
          <a:p>
            <a:pPr marL="85725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32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811049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Selectieprocedure: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7000" dirty="0"/>
              <a:t>SELECTIE is niet gegarandeerd!</a:t>
            </a:r>
          </a:p>
          <a:p>
            <a:pPr marL="85725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33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213211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met een git-TRAJECT?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Erasmus met GIT wordt ten zeerste afgeraden (tenzij geen GIT-vakken in Erasmus-semester)</a:t>
            </a:r>
          </a:p>
          <a:p>
            <a:r>
              <a:rPr lang="nl-BE" dirty="0"/>
              <a:t>Omgekeerde semesters mogelijk (gestart in 2</a:t>
            </a:r>
            <a:r>
              <a:rPr lang="nl-BE" baseline="30000" dirty="0"/>
              <a:t>de</a:t>
            </a:r>
            <a:r>
              <a:rPr lang="nl-BE" dirty="0"/>
              <a:t> semester)</a:t>
            </a:r>
          </a:p>
          <a:p>
            <a:r>
              <a:rPr lang="nl-BE" dirty="0"/>
              <a:t>In beperkte mate mogelijk (uiteindelijke beslissing ligt bij AC) </a:t>
            </a:r>
          </a:p>
          <a:p>
            <a:r>
              <a:rPr lang="nl-BE" dirty="0"/>
              <a:t>Opgelet: </a:t>
            </a:r>
            <a:r>
              <a:rPr lang="nl-BE" dirty="0">
                <a:highlight>
                  <a:srgbClr val="FFFF00"/>
                </a:highlight>
              </a:rPr>
              <a:t>je mag in het buitenland enkel vakken vervangen van het jaar waarvoor je op Erasmus gaat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34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352843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2F048C-BC17-2CF7-985C-5DC29015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Infosessie maart/april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29EABA-266E-4677-928E-C3F791195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 volgen in het voorjaar verplichte infosessies voor de geselecteerden ter voorbereiding van applicatie bij de buitenlandse gastuniversiteit.</a:t>
            </a:r>
          </a:p>
          <a:p>
            <a:r>
              <a:rPr lang="nl-NL" dirty="0"/>
              <a:t>We maken na deze infosessie ook een Learning Agreement waarin jullie gaan aangeven welke vakken jullie willen volgen.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5B3179-9F31-D734-05A8-1CB3374D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35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553313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5D4EF-3F20-7BD9-EB6F-14A277BD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Aanmaken uitwisselingsaanvraag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6DBC37-436E-0F9A-87B6-BC0C1CBE6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/>
              <a:t>Ga naar de </a:t>
            </a:r>
            <a:r>
              <a:rPr lang="nl-BE" b="1" dirty="0"/>
              <a:t>academische kalender </a:t>
            </a:r>
            <a:r>
              <a:rPr lang="nl-BE" dirty="0"/>
              <a:t>van de gastuniversiteit en kijk naar de </a:t>
            </a:r>
            <a:r>
              <a:rPr lang="nl-BE" b="1" dirty="0"/>
              <a:t>start- en einddata van semester dit academiejaar</a:t>
            </a:r>
            <a:r>
              <a:rPr lang="nl-BE" dirty="0"/>
              <a:t>. Baseer je hierop voor begin- en einddatum.</a:t>
            </a:r>
          </a:p>
          <a:p>
            <a:r>
              <a:rPr lang="nl-BE" b="1" dirty="0"/>
              <a:t>Opleiding</a:t>
            </a:r>
            <a:r>
              <a:rPr lang="nl-BE" dirty="0"/>
              <a:t>: kies het jaar volgend op dit jaar met de afstudeerrichting. Dus zit je nu in 2</a:t>
            </a:r>
            <a:r>
              <a:rPr lang="nl-BE" baseline="30000" dirty="0"/>
              <a:t>de</a:t>
            </a:r>
            <a:r>
              <a:rPr lang="nl-BE" dirty="0"/>
              <a:t> bachelor, kies 3</a:t>
            </a:r>
            <a:r>
              <a:rPr lang="nl-BE" baseline="30000" dirty="0"/>
              <a:t>de</a:t>
            </a:r>
            <a:r>
              <a:rPr lang="nl-BE" dirty="0"/>
              <a:t> bachelor. Zit je nu in 3</a:t>
            </a:r>
            <a:r>
              <a:rPr lang="nl-BE" baseline="30000" dirty="0"/>
              <a:t>de</a:t>
            </a:r>
            <a:r>
              <a:rPr lang="nl-BE" dirty="0"/>
              <a:t> bachelor, kies 1</a:t>
            </a:r>
            <a:r>
              <a:rPr lang="nl-BE" baseline="30000" dirty="0"/>
              <a:t>ste</a:t>
            </a:r>
            <a:r>
              <a:rPr lang="nl-BE" dirty="0"/>
              <a:t> master.</a:t>
            </a:r>
          </a:p>
          <a:p>
            <a:r>
              <a:rPr lang="nl-BE" dirty="0"/>
              <a:t>Maak een </a:t>
            </a:r>
            <a:r>
              <a:rPr lang="nl-BE" b="1" dirty="0"/>
              <a:t>academische motivatie </a:t>
            </a:r>
            <a:r>
              <a:rPr lang="nl-BE" dirty="0"/>
              <a:t>en toon aan dat je ook al de programma’s bekeken hebt.</a:t>
            </a:r>
          </a:p>
          <a:p>
            <a:r>
              <a:rPr lang="nl-BE" dirty="0"/>
              <a:t>Geef in je motivatie het belang van de </a:t>
            </a:r>
            <a:r>
              <a:rPr lang="nl-BE" b="1" dirty="0"/>
              <a:t>talenkennis </a:t>
            </a:r>
            <a:r>
              <a:rPr lang="nl-BE" dirty="0"/>
              <a:t>aan en de bereidheid om de taal te gebruiken en bij te schaven.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722685-78DC-EAD0-12B4-BA0988AC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36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822960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30100-D413-CF2F-F620-FF0F8652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Resultaten 1</a:t>
            </a:r>
            <a:r>
              <a:rPr lang="nl-BE" baseline="30000" dirty="0"/>
              <a:t>STE</a:t>
            </a:r>
            <a:r>
              <a:rPr lang="nl-BE" dirty="0"/>
              <a:t> SEMESTER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606E7D-E847-C5D5-AEDC-E32EA0E50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Hou hiermee rekening: dien geen </a:t>
            </a:r>
            <a:r>
              <a:rPr lang="nl-BE" dirty="0" err="1"/>
              <a:t>uwa’s</a:t>
            </a:r>
            <a:r>
              <a:rPr lang="nl-BE" dirty="0"/>
              <a:t> in als je al meerdere herexamens hebt.</a:t>
            </a:r>
          </a:p>
          <a:p>
            <a:pPr marL="85725" indent="0"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9AC740-5D44-AB14-3602-772CEBDA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37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232836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312E1C-378F-C23D-DBCE-30843C48A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Keuze van de bestemming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D5A315-E511-D3A3-38BF-8EDFE940E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Als je 5 keuzes doorgeeft dan moet je naar alle 5 bestemmingen willen gaan. </a:t>
            </a:r>
          </a:p>
          <a:p>
            <a:r>
              <a:rPr lang="nl-BE" dirty="0"/>
              <a:t>Extra bestemmingen: zijn dus niet pro forma en kunnen toegewezen worden.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2AE316B-4D0D-A92C-B11F-8B953264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38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53109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FBC74-2640-B2B7-42EA-57D09AED5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Buddy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F4CBFD-D138-421B-6FC3-EF49134BC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Je kunt in je motivatie ook aangeven als je een Erasmus buddy hebt.</a:t>
            </a:r>
          </a:p>
          <a:p>
            <a:r>
              <a:rPr lang="nl-BE" dirty="0"/>
              <a:t>Oefen de taal met je buddy.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0EBED11-A7FC-203F-621E-6B9550DD9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39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89189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C72B3-AA46-F95F-4BE0-76C0225B2E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BESTEMMINGEN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D0B7738-BA8E-AFD4-648A-9D5DE7648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4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472424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9F49B-C383-57B3-4CE5-16C943382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Erasmus na je studies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BF1AEBE-956A-EAB7-EEA6-874E044DD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555" y="3719295"/>
            <a:ext cx="10591800" cy="3048000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90A6EE-3345-5588-BA0C-8EAFAAAF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40</a:t>
            </a:fld>
            <a:endParaRPr lang="nl-BE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B9F6C94-C2C4-36BD-E862-B1ADD2A07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47" y="1132477"/>
            <a:ext cx="10229850" cy="17526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D6FD34C5-28F2-9525-39D2-91730B384978}"/>
              </a:ext>
            </a:extLst>
          </p:cNvPr>
          <p:cNvSpPr txBox="1"/>
          <p:nvPr/>
        </p:nvSpPr>
        <p:spPr>
          <a:xfrm>
            <a:off x="3782861" y="2641933"/>
            <a:ext cx="8668010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https://www.studentsonthemove.be/en/</a:t>
            </a:r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00580D0-C959-A760-4EAB-DE828E27D508}"/>
              </a:ext>
            </a:extLst>
          </p:cNvPr>
          <p:cNvSpPr txBox="1"/>
          <p:nvPr/>
        </p:nvSpPr>
        <p:spPr>
          <a:xfrm>
            <a:off x="2162555" y="6989523"/>
            <a:ext cx="10591800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Opgelet: beursaanvraag vóór afstuderen via de website van </a:t>
            </a:r>
            <a:r>
              <a:rPr lang="nl-NL" sz="2500" dirty="0" err="1"/>
              <a:t>students</a:t>
            </a:r>
            <a:r>
              <a:rPr lang="nl-NL" sz="2500" dirty="0"/>
              <a:t> on </a:t>
            </a:r>
            <a:r>
              <a:rPr lang="nl-NL" sz="2500" dirty="0" err="1"/>
              <a:t>the</a:t>
            </a:r>
            <a:r>
              <a:rPr lang="nl-NL" sz="2500" dirty="0"/>
              <a:t> move</a:t>
            </a:r>
          </a:p>
        </p:txBody>
      </p:sp>
    </p:spTree>
    <p:extLst>
      <p:ext uri="{BB962C8B-B14F-4D97-AF65-F5344CB8AC3E}">
        <p14:creationId xmlns:p14="http://schemas.microsoft.com/office/powerpoint/2010/main" val="2938230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9215999" y="3095999"/>
            <a:ext cx="7257600" cy="3033868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nl-NL" sz="2400" dirty="0"/>
              <a:t>Erasmusstudenten FPPW</a:t>
            </a:r>
            <a:endParaRPr lang="nl-NL" dirty="0"/>
          </a:p>
          <a:p>
            <a:pPr marL="85725" indent="0">
              <a:buNone/>
            </a:pPr>
            <a:endParaRPr lang="nl-NL" dirty="0"/>
          </a:p>
          <a:p>
            <a:pPr marL="85725" indent="0">
              <a:buNone/>
            </a:pPr>
            <a:endParaRPr lang="nl-NL" dirty="0"/>
          </a:p>
          <a:p>
            <a:pPr marL="85725" indent="0">
              <a:buNone/>
            </a:pPr>
            <a:r>
              <a:rPr lang="nl-NL" dirty="0" err="1"/>
              <a:t>Marisa.MonteroPerez</a:t>
            </a:r>
            <a:endParaRPr lang="nl-NL" dirty="0"/>
          </a:p>
          <a:p>
            <a:pPr marL="85725" indent="0">
              <a:buNone/>
            </a:pP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3500" dirty="0"/>
              <a:t>Voor alle verdere info: </a:t>
            </a:r>
            <a:br>
              <a:rPr lang="nl-BE" sz="3500" dirty="0"/>
            </a:br>
            <a:br>
              <a:rPr lang="nl-BE" sz="3500" dirty="0"/>
            </a:br>
            <a:r>
              <a:rPr lang="nl-BE" sz="3500" dirty="0"/>
              <a:t>international.pp@ugent.be</a:t>
            </a:r>
            <a:br>
              <a:rPr lang="nl-BE" dirty="0"/>
            </a:br>
            <a:r>
              <a:rPr lang="nl-BE" dirty="0"/>
              <a:t>FDO</a:t>
            </a:r>
            <a:br>
              <a:rPr lang="nl-BE" cap="all" dirty="0"/>
            </a:br>
            <a:br>
              <a:rPr lang="nl-BE" cap="all" dirty="0"/>
            </a:br>
            <a:r>
              <a:rPr lang="nl-BE" dirty="0"/>
              <a:t>T	+32 9 264 91 33 (bel indien dringend!)</a:t>
            </a:r>
            <a:br>
              <a:rPr lang="nl-BE" dirty="0"/>
            </a:br>
            <a:br>
              <a:rPr lang="nl-BE" dirty="0"/>
            </a:br>
            <a:br>
              <a:rPr lang="nl-BE" dirty="0"/>
            </a:br>
            <a:r>
              <a:rPr lang="nl-BE" dirty="0"/>
              <a:t>www.ugent.be/pp/nl</a:t>
            </a:r>
            <a:br>
              <a:rPr lang="nl-BE" dirty="0"/>
            </a:br>
            <a:endParaRPr lang="nl-BE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619" y="3175459"/>
            <a:ext cx="280417" cy="3352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3C071F-C45A-4558-9B13-A2E507018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718" y="4467559"/>
            <a:ext cx="747483" cy="6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213961-B7D1-964F-502F-D72BC206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bestemmingen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53C68F-826F-6926-985F-182E777F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5</a:t>
            </a:fld>
            <a:endParaRPr lang="nl-BE" noProof="0" dirty="0"/>
          </a:p>
        </p:txBody>
      </p:sp>
      <p:pic>
        <p:nvPicPr>
          <p:cNvPr id="11" name="Tijdelijke aanduiding voor inhoud 5" descr="Afbeelding met tekst, nummer, Lettertype, lijn&#10;&#10;Door AI gegenereerde inhoud is mogelijk onjuist.">
            <a:extLst>
              <a:ext uri="{FF2B5EF4-FFF2-40B4-BE49-F238E27FC236}">
                <a16:creationId xmlns:a16="http://schemas.microsoft.com/office/drawing/2014/main" id="{1E5FC911-C4EE-E411-AE3D-E79A45164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016" y="1411940"/>
            <a:ext cx="16232641" cy="596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9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D8B3D-80B1-C813-0D12-09A233A14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Bestemmingen (bachelor)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6AEA78-E7C2-6B6B-FE01-21375149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6</a:t>
            </a:fld>
            <a:endParaRPr lang="nl-BE" noProof="0" dirty="0"/>
          </a:p>
        </p:txBody>
      </p:sp>
      <p:pic>
        <p:nvPicPr>
          <p:cNvPr id="5" name="Tijdelijke aanduiding voor inhoud 9">
            <a:extLst>
              <a:ext uri="{FF2B5EF4-FFF2-40B4-BE49-F238E27FC236}">
                <a16:creationId xmlns:a16="http://schemas.microsoft.com/office/drawing/2014/main" id="{AEA9EDF7-8DCE-4350-5735-1B04CDF90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196" y="1243980"/>
            <a:ext cx="4577225" cy="1488069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9F93623-C166-ABA2-C3F0-225246AC7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65" y="3501483"/>
            <a:ext cx="9531312" cy="337344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5F109EF-44E1-355B-DA36-EE05626AA7B0}"/>
              </a:ext>
            </a:extLst>
          </p:cNvPr>
          <p:cNvSpPr txBox="1"/>
          <p:nvPr/>
        </p:nvSpPr>
        <p:spPr>
          <a:xfrm>
            <a:off x="6136892" y="1391549"/>
            <a:ext cx="5091733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AC: Prof. Stijn Van </a:t>
            </a:r>
            <a:r>
              <a:rPr lang="nl-NL" sz="2500" dirty="0" err="1"/>
              <a:t>Heule</a:t>
            </a:r>
            <a:endParaRPr lang="nl-NL" sz="25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533D7CE-0CE4-42FD-940C-C9DF5BAF89EB}"/>
              </a:ext>
            </a:extLst>
          </p:cNvPr>
          <p:cNvSpPr txBox="1"/>
          <p:nvPr/>
        </p:nvSpPr>
        <p:spPr>
          <a:xfrm>
            <a:off x="1073301" y="2806611"/>
            <a:ext cx="5562814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>
                <a:highlight>
                  <a:srgbClr val="FFFF00"/>
                </a:highlight>
              </a:rPr>
              <a:t>Duitstalig programma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B90F1DF-5877-5F14-D7C9-22F9F9809467}"/>
              </a:ext>
            </a:extLst>
          </p:cNvPr>
          <p:cNvSpPr txBox="1"/>
          <p:nvPr/>
        </p:nvSpPr>
        <p:spPr>
          <a:xfrm>
            <a:off x="6072661" y="2094951"/>
            <a:ext cx="8670072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https://www.ipu-berlin.de/fileadmin/downloads/bsc-psychologie/bsc-psychologie-studienverlauf-ab-sose-21.pdf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6F6DA7B-BCDA-A841-4A08-ACB6F6C2CDA4}"/>
              </a:ext>
            </a:extLst>
          </p:cNvPr>
          <p:cNvSpPr txBox="1"/>
          <p:nvPr/>
        </p:nvSpPr>
        <p:spPr>
          <a:xfrm>
            <a:off x="927196" y="7181385"/>
            <a:ext cx="7859965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b="1" dirty="0"/>
              <a:t>Opgelet</a:t>
            </a:r>
            <a:r>
              <a:rPr lang="nl-NL" sz="2500" dirty="0"/>
              <a:t>: semester 1 start laat, niet op tijd terug voor semester 2 in Gent</a:t>
            </a:r>
          </a:p>
        </p:txBody>
      </p:sp>
    </p:spTree>
    <p:extLst>
      <p:ext uri="{BB962C8B-B14F-4D97-AF65-F5344CB8AC3E}">
        <p14:creationId xmlns:p14="http://schemas.microsoft.com/office/powerpoint/2010/main" val="250683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C0230-04A8-A47E-AE1D-258C24B2B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59F4E-600F-A738-89B6-69A8DDFD3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BESTEMMINGEN (master)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947D01B-8DEF-B50E-7E06-9A53C1B55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7</a:t>
            </a:fld>
            <a:endParaRPr lang="nl-BE" noProof="0" dirty="0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0C36BAAF-8894-99D2-60B6-9DD8C1022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197" y="1243980"/>
            <a:ext cx="5091733" cy="1655337"/>
          </a:xfr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C1AC86A9-1CEF-35D0-1006-997713572BBB}"/>
              </a:ext>
            </a:extLst>
          </p:cNvPr>
          <p:cNvSpPr txBox="1"/>
          <p:nvPr/>
        </p:nvSpPr>
        <p:spPr>
          <a:xfrm>
            <a:off x="6411951" y="1382751"/>
            <a:ext cx="5091733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AC: Prof. Stijn Van </a:t>
            </a:r>
            <a:r>
              <a:rPr lang="nl-NL" sz="2500" dirty="0" err="1"/>
              <a:t>Heule</a:t>
            </a:r>
            <a:endParaRPr lang="nl-NL" sz="2500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FD771A9-CB3B-88D6-CB34-E978F02A4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96" y="3061289"/>
            <a:ext cx="6465502" cy="512825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32D2066-1F4A-52B3-0314-8DE14EE02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201" y="2071648"/>
            <a:ext cx="7800975" cy="7677150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6D7AE803-919B-8D67-AB2D-031F3F374983}"/>
              </a:ext>
            </a:extLst>
          </p:cNvPr>
          <p:cNvSpPr txBox="1"/>
          <p:nvPr/>
        </p:nvSpPr>
        <p:spPr>
          <a:xfrm>
            <a:off x="1629724" y="8022980"/>
            <a:ext cx="5893478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b="1" dirty="0"/>
              <a:t>Opgelet</a:t>
            </a:r>
            <a:r>
              <a:rPr lang="nl-NL" sz="2500" dirty="0"/>
              <a:t>: semester 1 start laat, niet op tijd terug voor semester 2 in Gent</a:t>
            </a:r>
          </a:p>
        </p:txBody>
      </p:sp>
    </p:spTree>
    <p:extLst>
      <p:ext uri="{BB962C8B-B14F-4D97-AF65-F5344CB8AC3E}">
        <p14:creationId xmlns:p14="http://schemas.microsoft.com/office/powerpoint/2010/main" val="374175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4A14B-FDE0-BF08-1AB9-CD15073B8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Bestemmingen (bachelor)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9ADC5DD-B205-267D-FE3E-D6FF5901C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118" y="1206228"/>
            <a:ext cx="5000141" cy="1447762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65CD10-16B5-D8AE-9286-6669B8184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8</a:t>
            </a:fld>
            <a:endParaRPr lang="nl-BE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9F9747A-D4B6-AB16-9048-7A3C1D31D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377" y="2653990"/>
            <a:ext cx="6455331" cy="5783069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7DE25F2-D4DA-3708-FF4B-8B618A1B9E6F}"/>
              </a:ext>
            </a:extLst>
          </p:cNvPr>
          <p:cNvSpPr txBox="1"/>
          <p:nvPr/>
        </p:nvSpPr>
        <p:spPr>
          <a:xfrm>
            <a:off x="6055112" y="1661532"/>
            <a:ext cx="3612995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AC: Matteo Giletta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4D2F9FA-926A-81F1-D4D4-845BD1F5D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708" y="2653990"/>
            <a:ext cx="6565274" cy="5675507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807F5CF7-54F3-DC53-C0FD-2FBAA7822E54}"/>
              </a:ext>
            </a:extLst>
          </p:cNvPr>
          <p:cNvSpPr txBox="1"/>
          <p:nvPr/>
        </p:nvSpPr>
        <p:spPr>
          <a:xfrm>
            <a:off x="4759517" y="2136513"/>
            <a:ext cx="9817179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5"/>
              </a:rPr>
              <a:t>https://ocasys.rug.nl/current/catalog/programme/EXCH-B-S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297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396C2-8999-59D8-68BE-DCC77B9F6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Bestemmingen (bachelor)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988722-A608-8010-FFCC-C0C8A75E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9</a:t>
            </a:fld>
            <a:endParaRPr lang="nl-BE" noProof="0" dirty="0"/>
          </a:p>
        </p:txBody>
      </p:sp>
      <p:pic>
        <p:nvPicPr>
          <p:cNvPr id="5" name="Tijdelijke aanduiding voor inhoud 5">
            <a:extLst>
              <a:ext uri="{FF2B5EF4-FFF2-40B4-BE49-F238E27FC236}">
                <a16:creationId xmlns:a16="http://schemas.microsoft.com/office/drawing/2014/main" id="{F8A18FB6-7166-1B41-C5B8-6E3364D91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118" y="1195077"/>
            <a:ext cx="5192706" cy="1503518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DBD0E39-C687-925A-217C-9F3926CEF9AD}"/>
              </a:ext>
            </a:extLst>
          </p:cNvPr>
          <p:cNvSpPr txBox="1"/>
          <p:nvPr/>
        </p:nvSpPr>
        <p:spPr>
          <a:xfrm>
            <a:off x="959005" y="2977375"/>
            <a:ext cx="8251903" cy="14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/>
              <a:t>Vakken kunnen alleen in het Engels opgenomen worden</a:t>
            </a:r>
          </a:p>
          <a:p>
            <a:pPr>
              <a:lnSpc>
                <a:spcPct val="120000"/>
              </a:lnSpc>
            </a:pPr>
            <a:endParaRPr lang="nl-NL" sz="2500" dirty="0"/>
          </a:p>
          <a:p>
            <a:pPr>
              <a:lnSpc>
                <a:spcPct val="120000"/>
              </a:lnSpc>
            </a:pPr>
            <a:r>
              <a:rPr lang="nl-NL" sz="2500" dirty="0"/>
              <a:t>Veel zelfstudie</a:t>
            </a:r>
          </a:p>
        </p:txBody>
      </p:sp>
    </p:spTree>
    <p:extLst>
      <p:ext uri="{BB962C8B-B14F-4D97-AF65-F5344CB8AC3E}">
        <p14:creationId xmlns:p14="http://schemas.microsoft.com/office/powerpoint/2010/main" val="40535427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Universiteit Gent">
      <a:dk1>
        <a:sysClr val="windowText" lastClr="000000"/>
      </a:dk1>
      <a:lt1>
        <a:sysClr val="window" lastClr="FFFFFF"/>
      </a:lt1>
      <a:dk2>
        <a:srgbClr val="1E64C8"/>
      </a:dk2>
      <a:lt2>
        <a:srgbClr val="FFD200"/>
      </a:lt2>
      <a:accent1>
        <a:srgbClr val="1E64C8"/>
      </a:accent1>
      <a:accent2>
        <a:srgbClr val="FFD2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-NL-PS_1_0_13.potx" id="{FCF52A8F-25E1-417F-B1E9-6802C1D8A249}" vid="{7D9DA8C9-D7BC-4D7C-88CF-E359BC78DC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Powerpoint_UGent_NL_PP</Template>
  <TotalTime>2590</TotalTime>
  <Words>1546</Words>
  <Application>Microsoft Office PowerPoint</Application>
  <PresentationFormat>Aangepast</PresentationFormat>
  <Paragraphs>208</Paragraphs>
  <Slides>41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4" baseType="lpstr">
      <vt:lpstr>Arial</vt:lpstr>
      <vt:lpstr>Calibri</vt:lpstr>
      <vt:lpstr>Kantoorthema</vt:lpstr>
      <vt:lpstr>PowerPoint-presentatie</vt:lpstr>
      <vt:lpstr>Facultaire website</vt:lpstr>
      <vt:lpstr>Wanneer?</vt:lpstr>
      <vt:lpstr>BESTEMMINGEN</vt:lpstr>
      <vt:lpstr>bestemmingen</vt:lpstr>
      <vt:lpstr>Bestemmingen (bachelor)</vt:lpstr>
      <vt:lpstr>BESTEMMINGEN (master) </vt:lpstr>
      <vt:lpstr>Bestemmingen (bachelor)</vt:lpstr>
      <vt:lpstr>Bestemmingen (bachelor)</vt:lpstr>
      <vt:lpstr>Bestemmingen (MASTER)</vt:lpstr>
      <vt:lpstr>Bestemmingen (bachelor)</vt:lpstr>
      <vt:lpstr>Bestemmingen (master)</vt:lpstr>
      <vt:lpstr>Bestemmingen (bachelor)</vt:lpstr>
      <vt:lpstr>Bestemmingen (bachelor)</vt:lpstr>
      <vt:lpstr>Bestemmingen (bachelor/MASTER)</vt:lpstr>
      <vt:lpstr>Bestemmingen (bachelor)</vt:lpstr>
      <vt:lpstr>Bestemmingen (bachelor)</vt:lpstr>
      <vt:lpstr>Bestemmingen (bachelor)</vt:lpstr>
      <vt:lpstr>Bestemmingen (master)</vt:lpstr>
      <vt:lpstr>Bestemmingen (bachelor)</vt:lpstr>
      <vt:lpstr>Bestemmingen (bachelor) </vt:lpstr>
      <vt:lpstr>Bestemmingen (bachelor) </vt:lpstr>
      <vt:lpstr>Bestemmingen (bachelor)</vt:lpstr>
      <vt:lpstr>Bestemming (bachelor)</vt:lpstr>
      <vt:lpstr>University of surrey</vt:lpstr>
      <vt:lpstr>Curriculum  master</vt:lpstr>
      <vt:lpstr>Bestemmingen (master/bachelor</vt:lpstr>
      <vt:lpstr>Buiten europa</vt:lpstr>
      <vt:lpstr>Bestemmingen buiten europa</vt:lpstr>
      <vt:lpstr>Aanmaken uitwisselingsaanvraag</vt:lpstr>
      <vt:lpstr>selectiecriteria</vt:lpstr>
      <vt:lpstr>Selectieprocedure </vt:lpstr>
      <vt:lpstr>Selectieprocedure:</vt:lpstr>
      <vt:lpstr>Wat met een git-TRAJECT?</vt:lpstr>
      <vt:lpstr>Infosessie maart/april</vt:lpstr>
      <vt:lpstr>Aanmaken uitwisselingsaanvraag</vt:lpstr>
      <vt:lpstr>Resultaten 1STE SEMESTER</vt:lpstr>
      <vt:lpstr>Keuze van de bestemming</vt:lpstr>
      <vt:lpstr>Buddy</vt:lpstr>
      <vt:lpstr>Erasmus na je studies</vt:lpstr>
      <vt:lpstr>Voor alle verdere info:   international.pp@ugent.be FDO  T +32 9 264 91 33 (bel indien dringend!)   www.ugent.be/pp/nl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mmontero</dc:creator>
  <cp:lastModifiedBy>Marisa Montero Perez</cp:lastModifiedBy>
  <cp:revision>200</cp:revision>
  <cp:lastPrinted>2019-12-03T13:03:16Z</cp:lastPrinted>
  <dcterms:created xsi:type="dcterms:W3CDTF">2016-11-29T09:36:47Z</dcterms:created>
  <dcterms:modified xsi:type="dcterms:W3CDTF">2025-12-10T15:09:01Z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1.0</vt:lpwstr>
  </property>
  <property fmtid="{D5CDD505-2E9C-101B-9397-08002B2CF9AE}" pid="4" name="Date">
    <vt:filetime>2016-09-20T22:00:00Z</vt:filetime>
  </property>
  <property fmtid="{D5CDD505-2E9C-101B-9397-08002B2CF9AE}" pid="5" name="Build">
    <vt:lpwstr>13</vt:lpwstr>
  </property>
  <property fmtid="{D5CDD505-2E9C-101B-9397-08002B2CF9AE}" pid="6" name="Cmt 1">
    <vt:lpwstr>create</vt:lpwstr>
  </property>
  <property fmtid="{D5CDD505-2E9C-101B-9397-08002B2CF9AE}" pid="7" name="Cmt 2">
    <vt:lpwstr>1st draft</vt:lpwstr>
  </property>
  <property fmtid="{D5CDD505-2E9C-101B-9397-08002B2CF9AE}" pid="8" name="Cmt 3">
    <vt:lpwstr>Corporate splitt off</vt:lpwstr>
  </property>
  <property fmtid="{D5CDD505-2E9C-101B-9397-08002B2CF9AE}" pid="9" name="Cmt 4">
    <vt:lpwstr>2nd draft</vt:lpwstr>
  </property>
  <property fmtid="{D5CDD505-2E9C-101B-9397-08002B2CF9AE}" pid="10" name="Cmt 4A">
    <vt:lpwstr>copy of UK version translated to NL</vt:lpwstr>
  </property>
  <property fmtid="{D5CDD505-2E9C-101B-9397-08002B2CF9AE}" pid="11" name="Cmt 5">
    <vt:lpwstr>set text box and shape defaults</vt:lpwstr>
  </property>
  <property fmtid="{D5CDD505-2E9C-101B-9397-08002B2CF9AE}" pid="12" name="Cmt 6">
    <vt:lpwstr>closing slide acc. to letter</vt:lpwstr>
  </property>
  <property fmtid="{D5CDD505-2E9C-101B-9397-08002B2CF9AE}" pid="13" name="Cmt 7">
    <vt:lpwstr>logo opening slide sharpened</vt:lpwstr>
  </property>
  <property fmtid="{D5CDD505-2E9C-101B-9397-08002B2CF9AE}" pid="14" name="Cmt 8">
    <vt:lpwstr>split variable and fixed data in contact data; lang to NL-BE</vt:lpwstr>
  </property>
  <property fmtid="{D5CDD505-2E9C-101B-9397-08002B2CF9AE}" pid="15" name="Cmt 9">
    <vt:lpwstr>comments 19-9-2016</vt:lpwstr>
  </property>
  <property fmtid="{D5CDD505-2E9C-101B-9397-08002B2CF9AE}" pid="16" name="Cmt 10">
    <vt:lpwstr>social media redesigned</vt:lpwstr>
  </property>
  <property fmtid="{D5CDD505-2E9C-101B-9397-08002B2CF9AE}" pid="17" name="Cmt 11">
    <vt:lpwstr>Title Slide renamed to TitleSlide</vt:lpwstr>
  </property>
  <property fmtid="{D5CDD505-2E9C-101B-9397-08002B2CF9AE}" pid="18" name="Cmt 12">
    <vt:lpwstr>Title and text size</vt:lpwstr>
  </property>
  <property fmtid="{D5CDD505-2E9C-101B-9397-08002B2CF9AE}" pid="19" name="Cmt 13">
    <vt:lpwstr>socmed pictos &gt; normal view</vt:lpwstr>
  </property>
</Properties>
</file>