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5" r:id="rId2"/>
    <p:sldId id="401" r:id="rId3"/>
    <p:sldId id="424" r:id="rId4"/>
    <p:sldId id="403" r:id="rId5"/>
    <p:sldId id="413" r:id="rId6"/>
    <p:sldId id="420" r:id="rId7"/>
    <p:sldId id="412" r:id="rId8"/>
    <p:sldId id="415" r:id="rId9"/>
    <p:sldId id="411" r:id="rId10"/>
    <p:sldId id="419" r:id="rId11"/>
    <p:sldId id="422" r:id="rId12"/>
    <p:sldId id="432" r:id="rId1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054">
          <p15:clr>
            <a:srgbClr val="A4A3A4"/>
          </p15:clr>
        </p15:guide>
        <p15:guide id="4" pos="38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 Vandenbroeck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777B"/>
    <a:srgbClr val="552437"/>
    <a:srgbClr val="C12942"/>
    <a:srgbClr val="EBD07B"/>
    <a:srgbClr val="994163"/>
    <a:srgbClr val="E6C055"/>
    <a:srgbClr val="404040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9" autoAdjust="0"/>
    <p:restoredTop sz="96801" autoAdjust="0"/>
  </p:normalViewPr>
  <p:slideViewPr>
    <p:cSldViewPr>
      <p:cViewPr varScale="1">
        <p:scale>
          <a:sx n="82" d="100"/>
          <a:sy n="82" d="100"/>
        </p:scale>
        <p:origin x="677" y="67"/>
      </p:cViewPr>
      <p:guideLst>
        <p:guide orient="horz" pos="2160"/>
        <p:guide pos="3840"/>
        <p:guide orient="horz" pos="1054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7D6BC-73D8-C248-BE3D-B29F34DD9A6A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18A03-0F1B-D74C-ADC7-03CFAC7DD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202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E3CC6-978A-AB47-8564-AD505D88595F}" type="datetimeFigureOut">
              <a:rPr lang="nl-NL" smtClean="0"/>
              <a:t>14-3-2020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7CAF-23C7-B74D-A168-E11C1A4D84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70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7CAF-23C7-B74D-A168-E11C1A4D844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790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7CAF-23C7-B74D-A168-E11C1A4D844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600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7CAF-23C7-B74D-A168-E11C1A4D844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47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7CAF-23C7-B74D-A168-E11C1A4D844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64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7CAF-23C7-B74D-A168-E11C1A4D844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15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7CAF-23C7-B74D-A168-E11C1A4D844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902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7CAF-23C7-B74D-A168-E11C1A4D844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83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7CAF-23C7-B74D-A168-E11C1A4D844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535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7CAF-23C7-B74D-A168-E11C1A4D844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495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7CAF-23C7-B74D-A168-E11C1A4D844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78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7CAF-23C7-B74D-A168-E11C1A4D844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67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696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8788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8863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2982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7953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7452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391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98599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84494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505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84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AB266-6320-4DDB-B124-A9EE6E35C3B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66FA-77E1-4100-AEC7-F2580C299C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8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microsoft.com/office/2007/relationships/hdphoto" Target="../media/hdphoto2.wdp"/><Relationship Id="rId3" Type="http://schemas.openxmlformats.org/officeDocument/2006/relationships/image" Target="../media/image19.jpeg"/><Relationship Id="rId21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4" Type="http://schemas.openxmlformats.org/officeDocument/2006/relationships/image" Target="../media/image3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12561"/>
          <a:stretch/>
        </p:blipFill>
        <p:spPr>
          <a:xfrm>
            <a:off x="28909" y="-27384"/>
            <a:ext cx="12285814" cy="6885384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>
            <a:off x="9000" y="-34404"/>
            <a:ext cx="12192000" cy="6892404"/>
          </a:xfrm>
          <a:prstGeom prst="rect">
            <a:avLst/>
          </a:prstGeom>
          <a:solidFill>
            <a:srgbClr val="C1294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13111238" y="17900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1"/>
          <p:cNvSpPr txBox="1"/>
          <p:nvPr/>
        </p:nvSpPr>
        <p:spPr>
          <a:xfrm>
            <a:off x="4017774" y="3284984"/>
            <a:ext cx="9178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200" u="sng" dirty="0">
                <a:solidFill>
                  <a:schemeClr val="bg1"/>
                </a:solidFill>
                <a:latin typeface="UGent Panno Text" pitchFamily="50" charset="0"/>
                <a:cs typeface="Raleway Thin"/>
              </a:rPr>
              <a:t>INFODAG PEDAGOGISCHE WETENSCHAPPEN</a:t>
            </a:r>
          </a:p>
          <a:p>
            <a:r>
              <a:rPr lang="nl-NL" sz="4200" dirty="0">
                <a:solidFill>
                  <a:schemeClr val="bg1"/>
                </a:solidFill>
                <a:latin typeface="UGent Panno Text" pitchFamily="50" charset="0"/>
                <a:cs typeface="Raleway Thin"/>
              </a:rPr>
              <a:t>Sociale Agogiek 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2276872"/>
            <a:ext cx="3273501" cy="2619355"/>
          </a:xfrm>
          <a:prstGeom prst="rect">
            <a:avLst/>
          </a:prstGeom>
        </p:spPr>
      </p:pic>
      <p:sp>
        <p:nvSpPr>
          <p:cNvPr id="11" name="TextBox 12"/>
          <p:cNvSpPr txBox="1"/>
          <p:nvPr/>
        </p:nvSpPr>
        <p:spPr>
          <a:xfrm>
            <a:off x="8688288" y="6309320"/>
            <a:ext cx="33738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nl-NL" sz="3600" dirty="0">
                <a:solidFill>
                  <a:schemeClr val="bg1"/>
                </a:solidFill>
                <a:latin typeface="UGent Panno Text" pitchFamily="50" charset="0"/>
                <a:ea typeface="Avenir Book" charset="0"/>
                <a:cs typeface="Avenir Book" charset="0"/>
              </a:rPr>
              <a:t>Prof. dr. Lieve Bradt</a:t>
            </a:r>
          </a:p>
        </p:txBody>
      </p:sp>
    </p:spTree>
    <p:extLst>
      <p:ext uri="{BB962C8B-B14F-4D97-AF65-F5344CB8AC3E}">
        <p14:creationId xmlns:p14="http://schemas.microsoft.com/office/powerpoint/2010/main" val="29893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24"/>
          <a:stretch/>
        </p:blipFill>
        <p:spPr>
          <a:xfrm>
            <a:off x="0" y="-3468"/>
            <a:ext cx="12192001" cy="684733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 b="9529"/>
          <a:stretch/>
        </p:blipFill>
        <p:spPr>
          <a:xfrm>
            <a:off x="0" y="0"/>
            <a:ext cx="12192000" cy="684386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2832" y="-27384"/>
            <a:ext cx="12192001" cy="6899522"/>
          </a:xfrm>
          <a:prstGeom prst="rect">
            <a:avLst/>
          </a:prstGeom>
          <a:solidFill>
            <a:srgbClr val="54777B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441">
            <a:off x="9564755" y="5150314"/>
            <a:ext cx="2089715" cy="161952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620">
            <a:off x="2288334" y="147151"/>
            <a:ext cx="3176114" cy="1821412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422">
            <a:off x="3031241" y="5508116"/>
            <a:ext cx="2382150" cy="107977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636">
            <a:off x="139288" y="3956462"/>
            <a:ext cx="3663924" cy="1224159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32" y="5555914"/>
            <a:ext cx="2574954" cy="1224159"/>
          </a:xfrm>
          <a:prstGeom prst="rect">
            <a:avLst/>
          </a:prstGeom>
        </p:spPr>
      </p:pic>
      <p:sp>
        <p:nvSpPr>
          <p:cNvPr id="5" name="AutoShape 4" descr="Afbeeldingsresultaat voor pianofabriek bruss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AutoShape 6" descr="Afbeeldingsresultaat voor wijkgezondheidscentrum brugse poo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34">
            <a:off x="4424490" y="3454643"/>
            <a:ext cx="2230703" cy="161949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318" y="86830"/>
            <a:ext cx="1747612" cy="145521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" y="-85994"/>
            <a:ext cx="2047751" cy="255728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493">
            <a:off x="8812492" y="2526412"/>
            <a:ext cx="3234877" cy="115715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111">
            <a:off x="370692" y="2429278"/>
            <a:ext cx="4428114" cy="14411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7DA62EC-913C-40A2-944E-B65F18D9868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7" y="2157319"/>
            <a:ext cx="3581900" cy="100026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87AB485-AF61-4B2A-8021-683F2280857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38844">
            <a:off x="6063595" y="532525"/>
            <a:ext cx="3134796" cy="121654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890A9614-A0A0-4AA0-B959-E88A2CCE701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24201D"/>
              </a:clrFrom>
              <a:clrTo>
                <a:srgbClr val="24201D">
                  <a:alpha val="0"/>
                </a:srgbClr>
              </a:clrTo>
            </a:clrChange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931" t="17818" r="16272" b="-21944"/>
          <a:stretch/>
        </p:blipFill>
        <p:spPr>
          <a:xfrm>
            <a:off x="7301003" y="3763105"/>
            <a:ext cx="1656184" cy="14514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4665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24"/>
          <a:stretch/>
        </p:blipFill>
        <p:spPr>
          <a:xfrm>
            <a:off x="-1" y="10670"/>
            <a:ext cx="12192001" cy="6847330"/>
          </a:xfrm>
          <a:prstGeom prst="rect">
            <a:avLst/>
          </a:prstGeom>
        </p:spPr>
      </p:pic>
      <p:grpSp>
        <p:nvGrpSpPr>
          <p:cNvPr id="23" name="Group 13"/>
          <p:cNvGrpSpPr/>
          <p:nvPr/>
        </p:nvGrpSpPr>
        <p:grpSpPr>
          <a:xfrm>
            <a:off x="-24681" y="-1035496"/>
            <a:ext cx="8502029" cy="2334119"/>
            <a:chOff x="4007768" y="892893"/>
            <a:chExt cx="3293426" cy="904166"/>
          </a:xfrm>
        </p:grpSpPr>
        <p:grpSp>
          <p:nvGrpSpPr>
            <p:cNvPr id="24" name="Groep 6"/>
            <p:cNvGrpSpPr/>
            <p:nvPr/>
          </p:nvGrpSpPr>
          <p:grpSpPr>
            <a:xfrm>
              <a:off x="4007768" y="1293003"/>
              <a:ext cx="3293426" cy="504056"/>
              <a:chOff x="4151784" y="1268760"/>
              <a:chExt cx="3293426" cy="504056"/>
            </a:xfrm>
            <a:solidFill>
              <a:srgbClr val="C12942"/>
            </a:solidFill>
          </p:grpSpPr>
          <p:sp>
            <p:nvSpPr>
              <p:cNvPr id="27" name="Rechthoek 26"/>
              <p:cNvSpPr/>
              <p:nvPr/>
            </p:nvSpPr>
            <p:spPr>
              <a:xfrm>
                <a:off x="4151784" y="1268760"/>
                <a:ext cx="2789369" cy="504056"/>
              </a:xfrm>
              <a:prstGeom prst="rect">
                <a:avLst/>
              </a:prstGeom>
              <a:solidFill>
                <a:srgbClr val="5477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8" name="Rechthoekige driehoek 27"/>
              <p:cNvSpPr/>
              <p:nvPr/>
            </p:nvSpPr>
            <p:spPr>
              <a:xfrm flipV="1">
                <a:off x="6941154" y="1268760"/>
                <a:ext cx="504056" cy="504056"/>
              </a:xfrm>
              <a:prstGeom prst="rtTriangle">
                <a:avLst/>
              </a:prstGeom>
              <a:solidFill>
                <a:srgbClr val="5477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5" name="Tekstvak 24"/>
            <p:cNvSpPr txBox="1"/>
            <p:nvPr/>
          </p:nvSpPr>
          <p:spPr>
            <a:xfrm>
              <a:off x="4077319" y="1311298"/>
              <a:ext cx="2831393" cy="41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SOCIALE AGOGIEK: PRAKTIJK, ONDERZOEK EN BELEID</a:t>
              </a:r>
              <a:endParaRPr lang="nl-BE" sz="32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4007768" y="892893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1343472" y="1798704"/>
            <a:ext cx="98650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nl-NL" sz="3000" spc="-15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Analyse van sociaal werkpraktijk in groep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Centrale vragen: </a:t>
            </a:r>
          </a:p>
          <a:p>
            <a:pPr marL="1200150" lvl="2" indent="-285750">
              <a:buFontTx/>
              <a:buChar char="-"/>
            </a:pPr>
            <a:r>
              <a:rPr lang="nl-BE" sz="28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Wisselwerking tussen onderzoek en praktijk</a:t>
            </a:r>
          </a:p>
          <a:p>
            <a:pPr marL="1200150" lvl="2" indent="-285750">
              <a:buFontTx/>
              <a:buChar char="-"/>
            </a:pPr>
            <a:r>
              <a:rPr lang="nl-BE" sz="28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Sociale investeringsstaat</a:t>
            </a:r>
          </a:p>
          <a:p>
            <a:pPr marL="1200150" lvl="2" indent="-285750">
              <a:buFontTx/>
              <a:buChar char="-"/>
            </a:pPr>
            <a:r>
              <a:rPr lang="nl-NL" sz="28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Sociaal werker als actor</a:t>
            </a:r>
          </a:p>
          <a:p>
            <a:pPr marL="1200150" lvl="2" indent="-285750">
              <a:buFontTx/>
              <a:buChar char="-"/>
            </a:pPr>
            <a:r>
              <a:rPr lang="nl-NL" sz="28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Sociale probleemdefinities</a:t>
            </a:r>
          </a:p>
        </p:txBody>
      </p:sp>
      <p:grpSp>
        <p:nvGrpSpPr>
          <p:cNvPr id="13" name="Group 13"/>
          <p:cNvGrpSpPr/>
          <p:nvPr/>
        </p:nvGrpSpPr>
        <p:grpSpPr>
          <a:xfrm rot="10800000">
            <a:off x="4195069" y="-2606"/>
            <a:ext cx="9101730" cy="2334119"/>
            <a:chOff x="3578380" y="892893"/>
            <a:chExt cx="3525732" cy="904166"/>
          </a:xfrm>
        </p:grpSpPr>
        <p:grpSp>
          <p:nvGrpSpPr>
            <p:cNvPr id="14" name="Groep 6"/>
            <p:cNvGrpSpPr/>
            <p:nvPr/>
          </p:nvGrpSpPr>
          <p:grpSpPr>
            <a:xfrm>
              <a:off x="4007768" y="1293003"/>
              <a:ext cx="1351849" cy="504056"/>
              <a:chOff x="4151784" y="1268760"/>
              <a:chExt cx="1351849" cy="504056"/>
            </a:xfrm>
            <a:solidFill>
              <a:srgbClr val="C12942"/>
            </a:solidFill>
          </p:grpSpPr>
          <p:sp>
            <p:nvSpPr>
              <p:cNvPr id="20" name="Rechthoek 19"/>
              <p:cNvSpPr/>
              <p:nvPr/>
            </p:nvSpPr>
            <p:spPr>
              <a:xfrm>
                <a:off x="4151784" y="1268760"/>
                <a:ext cx="847793" cy="504056"/>
              </a:xfrm>
              <a:prstGeom prst="rect">
                <a:avLst/>
              </a:prstGeom>
              <a:solidFill>
                <a:srgbClr val="5477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" name="Rechthoekige driehoek 21"/>
              <p:cNvSpPr/>
              <p:nvPr/>
            </p:nvSpPr>
            <p:spPr>
              <a:xfrm flipV="1">
                <a:off x="4999577" y="1268760"/>
                <a:ext cx="504056" cy="504056"/>
              </a:xfrm>
              <a:prstGeom prst="rtTriangle">
                <a:avLst/>
              </a:prstGeom>
              <a:solidFill>
                <a:srgbClr val="5477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5" name="Tekstvak 14"/>
            <p:cNvSpPr txBox="1"/>
            <p:nvPr/>
          </p:nvSpPr>
          <p:spPr>
            <a:xfrm rot="10800000">
              <a:off x="3578380" y="1441120"/>
              <a:ext cx="1202576" cy="22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INHOUD</a:t>
              </a:r>
              <a:endParaRPr lang="nl-BE" sz="32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007768" y="892893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0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24"/>
          <a:stretch/>
        </p:blipFill>
        <p:spPr>
          <a:xfrm>
            <a:off x="-1" y="10670"/>
            <a:ext cx="12192001" cy="684733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8129" y="1576277"/>
            <a:ext cx="9590479" cy="154986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BE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Thin" charset="0"/>
                <a:ea typeface="Raleway Thin" charset="0"/>
                <a:cs typeface="Raleway Thin" charset="0"/>
              </a:rPr>
              <a:t>Jeugdwerker, begeleider asielcentrum, buurtwerker, vormingswerker in armoedebeweging, coachen van anderstalige werklozen, begeleiding van thuislozen, educatief medewerker gevangenis, schuldbemiddeling.</a:t>
            </a:r>
            <a:endParaRPr lang="nl-BE" sz="2600" dirty="0">
              <a:solidFill>
                <a:schemeClr val="tx1">
                  <a:lumMod val="85000"/>
                  <a:lumOff val="15000"/>
                </a:schemeClr>
              </a:solidFill>
              <a:latin typeface="Raleway Thin" charset="0"/>
              <a:ea typeface="Raleway Thin" charset="0"/>
              <a:cs typeface="Raleway Thin" charset="0"/>
            </a:endParaRPr>
          </a:p>
          <a:p>
            <a:pPr marL="457200" lvl="1" indent="0">
              <a:buNone/>
            </a:pPr>
            <a:endParaRPr lang="nl-NL" dirty="0">
              <a:latin typeface="Raleway Thin"/>
              <a:cs typeface="Raleway Thin"/>
            </a:endParaRPr>
          </a:p>
          <a:p>
            <a:pPr marL="457200" lvl="1" indent="0">
              <a:buNone/>
            </a:pPr>
            <a:endParaRPr lang="nl-NL" dirty="0">
              <a:latin typeface="Raleway Thin"/>
              <a:cs typeface="Raleway Thin"/>
            </a:endParaRPr>
          </a:p>
          <a:p>
            <a:pPr marL="457200" lvl="1" indent="0">
              <a:buNone/>
            </a:pPr>
            <a:endParaRPr lang="nl-NL" dirty="0">
              <a:latin typeface="Raleway Thin"/>
              <a:cs typeface="Raleway Thin"/>
            </a:endParaRPr>
          </a:p>
          <a:p>
            <a:pPr marL="457200" lvl="1" indent="0">
              <a:buNone/>
            </a:pPr>
            <a:endParaRPr lang="nl-NL" dirty="0">
              <a:latin typeface="Raleway Thin"/>
              <a:cs typeface="Raleway Thin"/>
            </a:endParaRPr>
          </a:p>
          <a:p>
            <a:pPr marL="457200" lvl="1" indent="0">
              <a:buNone/>
            </a:pPr>
            <a:endParaRPr lang="nl-NL" dirty="0">
              <a:latin typeface="Raleway Thin"/>
              <a:cs typeface="Raleway Thin"/>
            </a:endParaRPr>
          </a:p>
        </p:txBody>
      </p:sp>
      <p:grpSp>
        <p:nvGrpSpPr>
          <p:cNvPr id="14" name="Group 2"/>
          <p:cNvGrpSpPr/>
          <p:nvPr/>
        </p:nvGrpSpPr>
        <p:grpSpPr>
          <a:xfrm>
            <a:off x="0" y="-963485"/>
            <a:ext cx="7252671" cy="2120811"/>
            <a:chOff x="839416" y="4035742"/>
            <a:chExt cx="3096344" cy="905426"/>
          </a:xfrm>
        </p:grpSpPr>
        <p:grpSp>
          <p:nvGrpSpPr>
            <p:cNvPr id="15" name="Groep 10"/>
            <p:cNvGrpSpPr/>
            <p:nvPr/>
          </p:nvGrpSpPr>
          <p:grpSpPr>
            <a:xfrm>
              <a:off x="839416" y="4437112"/>
              <a:ext cx="2891395" cy="504056"/>
              <a:chOff x="4151784" y="1268760"/>
              <a:chExt cx="2891395" cy="504056"/>
            </a:xfrm>
            <a:solidFill>
              <a:srgbClr val="54777B"/>
            </a:solidFill>
          </p:grpSpPr>
          <p:sp>
            <p:nvSpPr>
              <p:cNvPr id="18" name="Rechthoek 17"/>
              <p:cNvSpPr/>
              <p:nvPr/>
            </p:nvSpPr>
            <p:spPr>
              <a:xfrm>
                <a:off x="4151784" y="1268760"/>
                <a:ext cx="2387339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9" name="Rechthoekige driehoek 18"/>
              <p:cNvSpPr/>
              <p:nvPr/>
            </p:nvSpPr>
            <p:spPr>
              <a:xfrm flipV="1">
                <a:off x="6539123" y="1268760"/>
                <a:ext cx="504056" cy="504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6" name="Tekstvak 15"/>
            <p:cNvSpPr txBox="1"/>
            <p:nvPr/>
          </p:nvSpPr>
          <p:spPr>
            <a:xfrm>
              <a:off x="883322" y="4444250"/>
              <a:ext cx="2589368" cy="249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2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WAAR KOM JE TERECHT?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839416" y="4035742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sp>
        <p:nvSpPr>
          <p:cNvPr id="2" name="Rechthoek 1"/>
          <p:cNvSpPr/>
          <p:nvPr/>
        </p:nvSpPr>
        <p:spPr>
          <a:xfrm>
            <a:off x="147988" y="1320116"/>
            <a:ext cx="1728192" cy="1728192"/>
          </a:xfrm>
          <a:prstGeom prst="rect">
            <a:avLst/>
          </a:prstGeom>
          <a:solidFill>
            <a:srgbClr val="54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8" y="1458675"/>
            <a:ext cx="1048035" cy="1048035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147988" y="3126145"/>
            <a:ext cx="1728192" cy="1728192"/>
          </a:xfrm>
          <a:prstGeom prst="rect">
            <a:avLst/>
          </a:prstGeom>
          <a:solidFill>
            <a:srgbClr val="54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147988" y="4920516"/>
            <a:ext cx="1728192" cy="1728192"/>
          </a:xfrm>
          <a:prstGeom prst="rect">
            <a:avLst/>
          </a:prstGeom>
          <a:solidFill>
            <a:srgbClr val="54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 descr="C:\Users\cedgooss\OneDrive\Sirius\Icons\White\zoom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0" y="4953938"/>
            <a:ext cx="1163453" cy="11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2" y="3180999"/>
            <a:ext cx="1195549" cy="119554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47987" y="2506710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PRAKTIJK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46022" y="4344452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BELEID</a:t>
            </a:r>
            <a:endParaRPr lang="nl-NL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131939" y="6172512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ONDERZOEK</a:t>
            </a:r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2002502" y="3319648"/>
            <a:ext cx="9760463" cy="157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nl-BE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Thin" charset="0"/>
                <a:ea typeface="Raleway Thin" charset="0"/>
                <a:cs typeface="Raleway Thin" charset="0"/>
              </a:rPr>
              <a:t>Cultuurbeleids-coördinator, coördinatie thuiszorg, stafmedewerker OCMW, pedagogische begeleidingsdienst, netwerkondersteuning Huis van het Kind, stafmedewerker bij koepelorganisaties. </a:t>
            </a:r>
          </a:p>
          <a:p>
            <a:pPr marL="0" indent="0">
              <a:lnSpc>
                <a:spcPct val="120000"/>
              </a:lnSpc>
              <a:buNone/>
            </a:pPr>
            <a:endParaRPr lang="nl-BE" sz="4300" b="1" dirty="0">
              <a:solidFill>
                <a:schemeClr val="tx1">
                  <a:lumMod val="85000"/>
                  <a:lumOff val="15000"/>
                </a:schemeClr>
              </a:solidFill>
              <a:latin typeface="Raleway Thin" charset="0"/>
              <a:ea typeface="Raleway Thin" charset="0"/>
              <a:cs typeface="Raleway Thin" charset="0"/>
            </a:endParaRPr>
          </a:p>
          <a:p>
            <a:pPr marL="0" indent="0">
              <a:buNone/>
            </a:pPr>
            <a:endParaRPr lang="nl-BE" sz="3800" b="1" dirty="0">
              <a:solidFill>
                <a:schemeClr val="tx1">
                  <a:lumMod val="85000"/>
                  <a:lumOff val="15000"/>
                </a:schemeClr>
              </a:solidFill>
              <a:latin typeface="Raleway Thin" charset="0"/>
              <a:ea typeface="Raleway Thin" charset="0"/>
              <a:cs typeface="Raleway Thin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>
              <a:latin typeface="Raleway Thin"/>
              <a:cs typeface="Raleway Thin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>
              <a:latin typeface="Raleway Thin"/>
              <a:cs typeface="Raleway Thin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Raleway Thin" charset="0"/>
              <a:ea typeface="Raleway Thin" charset="0"/>
              <a:cs typeface="Raleway Thin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NL" b="1" dirty="0">
              <a:solidFill>
                <a:schemeClr val="tx1">
                  <a:lumMod val="85000"/>
                  <a:lumOff val="15000"/>
                </a:schemeClr>
              </a:solidFill>
              <a:latin typeface="Raleway Thin" charset="0"/>
              <a:ea typeface="Raleway Thin" charset="0"/>
              <a:cs typeface="Raleway Thin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>
              <a:latin typeface="Raleway Thin"/>
              <a:cs typeface="Raleway Thin"/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>
          <a:xfrm>
            <a:off x="1975782" y="5113026"/>
            <a:ext cx="10108335" cy="2008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nl-BE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Thin" charset="0"/>
                <a:ea typeface="Raleway Thin" charset="0"/>
                <a:cs typeface="Raleway Thin" charset="0"/>
              </a:rPr>
              <a:t>Wetenschappelijk medewerker aan hogeschool of universiteit</a:t>
            </a:r>
            <a:r>
              <a:rPr lang="nl-BE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Thin"/>
                <a:ea typeface="Raleway Thin" charset="0"/>
                <a:cs typeface="Raleway Thin" charset="0"/>
              </a:rPr>
              <a:t>, doctoraatsstudent, </a:t>
            </a:r>
            <a:r>
              <a:rPr lang="nl-BE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Thin"/>
                <a:ea typeface="Raleway Thin" charset="0"/>
                <a:cs typeface="Arial" panose="020B0604020202020204" pitchFamily="34" charset="0"/>
              </a:rPr>
              <a:t>medewerker studiedienst politieke partij, onderzoekswerk voor vakbond, innovatiecentrum opvoeding. </a:t>
            </a:r>
          </a:p>
          <a:p>
            <a:pPr marL="0" indent="0">
              <a:buNone/>
            </a:pPr>
            <a:endParaRPr lang="nl-BE" sz="2000" dirty="0">
              <a:solidFill>
                <a:schemeClr val="tx1">
                  <a:lumMod val="85000"/>
                  <a:lumOff val="15000"/>
                </a:schemeClr>
              </a:solidFill>
              <a:latin typeface="Raleway Thin" charset="0"/>
              <a:ea typeface="Raleway Thin" charset="0"/>
              <a:cs typeface="Raleway Thin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>
              <a:latin typeface="Raleway Thin"/>
              <a:cs typeface="Raleway Thin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>
              <a:latin typeface="Raleway Thin"/>
              <a:cs typeface="Raleway Thin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>
              <a:latin typeface="Raleway Thin"/>
              <a:cs typeface="Raleway Thin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>
              <a:latin typeface="Raleway Thin"/>
              <a:cs typeface="Raleway Thin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NL" dirty="0">
              <a:latin typeface="Raleway Thin"/>
              <a:cs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4860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24"/>
          <a:stretch/>
        </p:blipFill>
        <p:spPr>
          <a:xfrm>
            <a:off x="-1" y="10670"/>
            <a:ext cx="12192001" cy="6847330"/>
          </a:xfrm>
          <a:prstGeom prst="rect">
            <a:avLst/>
          </a:prstGeom>
        </p:spPr>
      </p:pic>
      <p:sp>
        <p:nvSpPr>
          <p:cNvPr id="16" name="Rechthoekige driehoek 15"/>
          <p:cNvSpPr/>
          <p:nvPr/>
        </p:nvSpPr>
        <p:spPr>
          <a:xfrm flipH="1">
            <a:off x="1501378" y="-2749798"/>
            <a:ext cx="10787310" cy="10787310"/>
          </a:xfrm>
          <a:prstGeom prst="rtTriangl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617" t="1826" r="10617" b="-18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14"/>
          <p:cNvCxnSpPr/>
          <p:nvPr/>
        </p:nvCxnSpPr>
        <p:spPr>
          <a:xfrm flipV="1">
            <a:off x="2351584" y="0"/>
            <a:ext cx="6840760" cy="6858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215679" y="892893"/>
            <a:ext cx="4464496" cy="951931"/>
            <a:chOff x="3885354" y="892893"/>
            <a:chExt cx="3794822" cy="951931"/>
          </a:xfrm>
        </p:grpSpPr>
        <p:grpSp>
          <p:nvGrpSpPr>
            <p:cNvPr id="7" name="Groep 6"/>
            <p:cNvGrpSpPr/>
            <p:nvPr/>
          </p:nvGrpSpPr>
          <p:grpSpPr>
            <a:xfrm>
              <a:off x="3885354" y="1293003"/>
              <a:ext cx="3794822" cy="504056"/>
              <a:chOff x="4029370" y="1268760"/>
              <a:chExt cx="3794822" cy="504056"/>
            </a:xfrm>
            <a:solidFill>
              <a:srgbClr val="C12942"/>
            </a:solidFill>
          </p:grpSpPr>
          <p:sp>
            <p:nvSpPr>
              <p:cNvPr id="5" name="Rechthoek 4"/>
              <p:cNvSpPr/>
              <p:nvPr/>
            </p:nvSpPr>
            <p:spPr>
              <a:xfrm>
                <a:off x="4029370" y="1268760"/>
                <a:ext cx="329076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6" name="Rechthoekige driehoek 5"/>
              <p:cNvSpPr/>
              <p:nvPr/>
            </p:nvSpPr>
            <p:spPr>
              <a:xfrm flipV="1">
                <a:off x="7320136" y="1268760"/>
                <a:ext cx="504056" cy="504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3" name="Tekstvak 22"/>
            <p:cNvSpPr txBox="1"/>
            <p:nvPr/>
          </p:nvSpPr>
          <p:spPr>
            <a:xfrm>
              <a:off x="3885355" y="1260049"/>
              <a:ext cx="35067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spc="-15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Afstudeerrichting</a:t>
              </a:r>
              <a:r>
                <a:rPr lang="nl-NL" sz="3200" dirty="0">
                  <a:solidFill>
                    <a:schemeClr val="bg1"/>
                  </a:solidFill>
                  <a:latin typeface="Arial" panose="020B0604020202020204" pitchFamily="34" charset="0"/>
                  <a:ea typeface="Roboto Cn" pitchFamily="2" charset="0"/>
                  <a:cs typeface="Arial" panose="020B0604020202020204" pitchFamily="34" charset="0"/>
                </a:rPr>
                <a:t> SA</a:t>
              </a:r>
              <a:endParaRPr lang="nl-BE" sz="3200" dirty="0">
                <a:solidFill>
                  <a:schemeClr val="bg1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4007768" y="892893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03512" y="2474411"/>
            <a:ext cx="4392488" cy="912179"/>
            <a:chOff x="1703512" y="2474411"/>
            <a:chExt cx="4392488" cy="912179"/>
          </a:xfrm>
        </p:grpSpPr>
        <p:grpSp>
          <p:nvGrpSpPr>
            <p:cNvPr id="8" name="Groep 7"/>
            <p:cNvGrpSpPr/>
            <p:nvPr/>
          </p:nvGrpSpPr>
          <p:grpSpPr>
            <a:xfrm>
              <a:off x="1703512" y="2874521"/>
              <a:ext cx="4392488" cy="504056"/>
              <a:chOff x="3431704" y="1268760"/>
              <a:chExt cx="4392488" cy="504056"/>
            </a:xfrm>
          </p:grpSpPr>
          <p:sp>
            <p:nvSpPr>
              <p:cNvPr id="9" name="Rechthoek 8"/>
              <p:cNvSpPr/>
              <p:nvPr/>
            </p:nvSpPr>
            <p:spPr>
              <a:xfrm>
                <a:off x="3431704" y="1268760"/>
                <a:ext cx="3888432" cy="504056"/>
              </a:xfrm>
              <a:prstGeom prst="rect">
                <a:avLst/>
              </a:prstGeom>
              <a:solidFill>
                <a:srgbClr val="552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" name="Rechthoekige driehoek 9"/>
              <p:cNvSpPr/>
              <p:nvPr/>
            </p:nvSpPr>
            <p:spPr>
              <a:xfrm flipV="1">
                <a:off x="7320136" y="1268760"/>
                <a:ext cx="504056" cy="504056"/>
              </a:xfrm>
              <a:prstGeom prst="rtTriangle">
                <a:avLst/>
              </a:prstGeom>
              <a:solidFill>
                <a:srgbClr val="552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5" name="Tekstvak 24"/>
            <p:cNvSpPr txBox="1"/>
            <p:nvPr/>
          </p:nvSpPr>
          <p:spPr>
            <a:xfrm>
              <a:off x="1703512" y="2801815"/>
              <a:ext cx="4266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Sociale Agogiek</a:t>
              </a:r>
              <a:endParaRPr lang="nl-BE" sz="32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2459596" y="2474411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9336" y="4035742"/>
            <a:ext cx="4460117" cy="930400"/>
            <a:chOff x="119336" y="4035742"/>
            <a:chExt cx="4460117" cy="930400"/>
          </a:xfrm>
        </p:grpSpPr>
        <p:grpSp>
          <p:nvGrpSpPr>
            <p:cNvPr id="11" name="Groep 10"/>
            <p:cNvGrpSpPr/>
            <p:nvPr/>
          </p:nvGrpSpPr>
          <p:grpSpPr>
            <a:xfrm>
              <a:off x="119336" y="4437112"/>
              <a:ext cx="4392488" cy="504056"/>
              <a:chOff x="3431704" y="1268760"/>
              <a:chExt cx="4392488" cy="504056"/>
            </a:xfrm>
            <a:solidFill>
              <a:srgbClr val="54777B"/>
            </a:solidFill>
          </p:grpSpPr>
          <p:sp>
            <p:nvSpPr>
              <p:cNvPr id="12" name="Rechthoek 11"/>
              <p:cNvSpPr/>
              <p:nvPr/>
            </p:nvSpPr>
            <p:spPr>
              <a:xfrm>
                <a:off x="3431704" y="1268760"/>
                <a:ext cx="3888432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" name="Rechthoekige driehoek 12"/>
              <p:cNvSpPr/>
              <p:nvPr/>
            </p:nvSpPr>
            <p:spPr>
              <a:xfrm flipV="1">
                <a:off x="7320136" y="1268760"/>
                <a:ext cx="504056" cy="504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6" name="Tekstvak 25"/>
            <p:cNvSpPr txBox="1"/>
            <p:nvPr/>
          </p:nvSpPr>
          <p:spPr>
            <a:xfrm>
              <a:off x="119337" y="4381367"/>
              <a:ext cx="4460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3200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Sociale Agogiek: POB</a:t>
              </a: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839416" y="4035742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grpSp>
        <p:nvGrpSpPr>
          <p:cNvPr id="1024" name="Groep 1023"/>
          <p:cNvGrpSpPr/>
          <p:nvPr/>
        </p:nvGrpSpPr>
        <p:grpSpPr>
          <a:xfrm>
            <a:off x="3719736" y="4437112"/>
            <a:ext cx="8483588" cy="1362536"/>
            <a:chOff x="3708412" y="4437112"/>
            <a:chExt cx="8483588" cy="1362536"/>
          </a:xfrm>
          <a:effectLst/>
        </p:grpSpPr>
        <p:sp>
          <p:nvSpPr>
            <p:cNvPr id="24" name="Rechthoekige driehoek 23"/>
            <p:cNvSpPr/>
            <p:nvPr/>
          </p:nvSpPr>
          <p:spPr>
            <a:xfrm flipH="1">
              <a:off x="3708412" y="4437112"/>
              <a:ext cx="1404156" cy="1362536"/>
            </a:xfrm>
            <a:prstGeom prst="rtTriangl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/>
            </a:p>
          </p:txBody>
        </p:sp>
        <p:sp>
          <p:nvSpPr>
            <p:cNvPr id="30" name="Rechthoek 29"/>
            <p:cNvSpPr/>
            <p:nvPr/>
          </p:nvSpPr>
          <p:spPr>
            <a:xfrm>
              <a:off x="5112568" y="4437112"/>
              <a:ext cx="7079432" cy="136253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BE"/>
            </a:p>
          </p:txBody>
        </p:sp>
      </p:grpSp>
      <p:sp>
        <p:nvSpPr>
          <p:cNvPr id="34" name="テキスト プレースホルダー 11"/>
          <p:cNvSpPr txBox="1">
            <a:spLocks/>
          </p:cNvSpPr>
          <p:nvPr/>
        </p:nvSpPr>
        <p:spPr>
          <a:xfrm>
            <a:off x="5112568" y="4515454"/>
            <a:ext cx="6312024" cy="602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sz="4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INFODAG FPPW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ja-JP" sz="4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ALGEMEEN OVERZICHT</a:t>
            </a:r>
            <a:endParaRPr kumimoji="1" lang="ja-JP" altLang="en-US" sz="4200" spc="-15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27" name="Rechte verbindingslijn 1026"/>
          <p:cNvCxnSpPr/>
          <p:nvPr/>
        </p:nvCxnSpPr>
        <p:spPr>
          <a:xfrm flipH="1">
            <a:off x="5231904" y="5118380"/>
            <a:ext cx="696009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24"/>
          <a:stretch/>
        </p:blipFill>
        <p:spPr>
          <a:xfrm>
            <a:off x="-1" y="10670"/>
            <a:ext cx="12192001" cy="6847330"/>
          </a:xfrm>
          <a:prstGeom prst="rect">
            <a:avLst/>
          </a:prstGeom>
        </p:spPr>
      </p:pic>
      <p:grpSp>
        <p:nvGrpSpPr>
          <p:cNvPr id="23" name="Group 13"/>
          <p:cNvGrpSpPr/>
          <p:nvPr/>
        </p:nvGrpSpPr>
        <p:grpSpPr>
          <a:xfrm>
            <a:off x="-1" y="-747464"/>
            <a:ext cx="5609952" cy="1638165"/>
            <a:chOff x="4007768" y="892893"/>
            <a:chExt cx="3096345" cy="904166"/>
          </a:xfrm>
        </p:grpSpPr>
        <p:grpSp>
          <p:nvGrpSpPr>
            <p:cNvPr id="24" name="Groep 6"/>
            <p:cNvGrpSpPr/>
            <p:nvPr/>
          </p:nvGrpSpPr>
          <p:grpSpPr>
            <a:xfrm>
              <a:off x="4007769" y="1293003"/>
              <a:ext cx="3034047" cy="504056"/>
              <a:chOff x="4151785" y="1268760"/>
              <a:chExt cx="3034047" cy="504056"/>
            </a:xfrm>
            <a:solidFill>
              <a:srgbClr val="C12942"/>
            </a:solidFill>
          </p:grpSpPr>
          <p:sp>
            <p:nvSpPr>
              <p:cNvPr id="27" name="Rechthoek 26"/>
              <p:cNvSpPr/>
              <p:nvPr/>
            </p:nvSpPr>
            <p:spPr>
              <a:xfrm>
                <a:off x="4151785" y="1268760"/>
                <a:ext cx="2529992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8" name="Rechthoekige driehoek 27"/>
              <p:cNvSpPr/>
              <p:nvPr/>
            </p:nvSpPr>
            <p:spPr>
              <a:xfrm flipV="1">
                <a:off x="6681776" y="1268760"/>
                <a:ext cx="504056" cy="504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5" name="Tekstvak 24"/>
            <p:cNvSpPr txBox="1"/>
            <p:nvPr/>
          </p:nvSpPr>
          <p:spPr>
            <a:xfrm>
              <a:off x="4007769" y="1330077"/>
              <a:ext cx="3096344" cy="44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endParaRPr lang="nl-NL" sz="32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>
                <a:lnSpc>
                  <a:spcPts val="2800"/>
                </a:lnSpc>
              </a:pPr>
              <a:r>
                <a:rPr lang="nl-NL" sz="3200" b="1" spc="-15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SOCIALE  </a:t>
              </a:r>
              <a:r>
                <a:rPr lang="nl-NL" sz="3200" b="1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AGOGIEK</a:t>
              </a:r>
              <a:endParaRPr lang="nl-BE" sz="32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4007768" y="892893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912614" y="2643224"/>
            <a:ext cx="10369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nl-NL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 opleiding sociale agogiek concentreert </a:t>
            </a:r>
          </a:p>
          <a:p>
            <a:pPr algn="ctr"/>
            <a:r>
              <a:rPr lang="nl-NL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zich op de studie van het pedagogisch handelen binnen het brede veld van pedagogische </a:t>
            </a:r>
          </a:p>
          <a:p>
            <a:pPr algn="ctr"/>
            <a:r>
              <a:rPr lang="nl-NL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en sociaal werkpraktijken.</a:t>
            </a:r>
            <a:r>
              <a:rPr lang="nl-NL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” </a:t>
            </a:r>
            <a:endParaRPr lang="nl-NL" sz="2000" spc="-15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13"/>
          <p:cNvGrpSpPr/>
          <p:nvPr/>
        </p:nvGrpSpPr>
        <p:grpSpPr>
          <a:xfrm rot="10800000">
            <a:off x="6456038" y="-5556"/>
            <a:ext cx="5735960" cy="1638166"/>
            <a:chOff x="4007769" y="892893"/>
            <a:chExt cx="3165894" cy="904166"/>
          </a:xfrm>
        </p:grpSpPr>
        <p:grpSp>
          <p:nvGrpSpPr>
            <p:cNvPr id="11" name="Groep 6"/>
            <p:cNvGrpSpPr/>
            <p:nvPr/>
          </p:nvGrpSpPr>
          <p:grpSpPr>
            <a:xfrm>
              <a:off x="4007769" y="1293003"/>
              <a:ext cx="1325056" cy="504056"/>
              <a:chOff x="4151785" y="1268760"/>
              <a:chExt cx="1325056" cy="504056"/>
            </a:xfrm>
            <a:solidFill>
              <a:srgbClr val="C12942"/>
            </a:solidFill>
          </p:grpSpPr>
          <p:sp>
            <p:nvSpPr>
              <p:cNvPr id="14" name="Rechthoek 13"/>
              <p:cNvSpPr/>
              <p:nvPr/>
            </p:nvSpPr>
            <p:spPr>
              <a:xfrm>
                <a:off x="4151785" y="1268760"/>
                <a:ext cx="821000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" name="Rechthoekige driehoek 14"/>
              <p:cNvSpPr/>
              <p:nvPr/>
            </p:nvSpPr>
            <p:spPr>
              <a:xfrm flipV="1">
                <a:off x="4972785" y="1268760"/>
                <a:ext cx="504056" cy="504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2" name="Tekstvak 11"/>
            <p:cNvSpPr txBox="1"/>
            <p:nvPr/>
          </p:nvSpPr>
          <p:spPr>
            <a:xfrm rot="10800000">
              <a:off x="4077319" y="1378952"/>
              <a:ext cx="3096344" cy="32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3200" b="1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WAT?</a:t>
              </a:r>
              <a:endParaRPr lang="nl-BE" sz="32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4007769" y="892893"/>
              <a:ext cx="1004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6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r="21761" b="-171"/>
          <a:stretch/>
        </p:blipFill>
        <p:spPr>
          <a:xfrm>
            <a:off x="9723372" y="-6385"/>
            <a:ext cx="2468628" cy="3456384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9" t="-1939" r="13099" b="2827"/>
          <a:stretch/>
        </p:blipFill>
        <p:spPr>
          <a:xfrm>
            <a:off x="7291703" y="3356992"/>
            <a:ext cx="2440801" cy="3516000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-1" r="20665" b="1832"/>
          <a:stretch/>
        </p:blipFill>
        <p:spPr>
          <a:xfrm>
            <a:off x="-24681" y="0"/>
            <a:ext cx="2448273" cy="3419911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3833" r="4558" b="4691"/>
          <a:stretch/>
        </p:blipFill>
        <p:spPr>
          <a:xfrm>
            <a:off x="4876709" y="-20707"/>
            <a:ext cx="2412583" cy="3437315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2423592" y="-20707"/>
            <a:ext cx="2453117" cy="3449707"/>
          </a:xfrm>
          <a:prstGeom prst="rect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Gelijkbenige driehoek 4"/>
          <p:cNvSpPr/>
          <p:nvPr/>
        </p:nvSpPr>
        <p:spPr>
          <a:xfrm rot="10800000">
            <a:off x="3418944" y="3429000"/>
            <a:ext cx="504117" cy="434584"/>
          </a:xfrm>
          <a:prstGeom prst="triangle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4" name="Groeperen 3"/>
          <p:cNvGrpSpPr/>
          <p:nvPr/>
        </p:nvGrpSpPr>
        <p:grpSpPr>
          <a:xfrm>
            <a:off x="1390" y="3091519"/>
            <a:ext cx="2440800" cy="3772326"/>
            <a:chOff x="0" y="3085674"/>
            <a:chExt cx="2440800" cy="3772326"/>
          </a:xfrm>
        </p:grpSpPr>
        <p:sp>
          <p:nvSpPr>
            <p:cNvPr id="5" name="Rechthoek 4"/>
            <p:cNvSpPr/>
            <p:nvPr/>
          </p:nvSpPr>
          <p:spPr>
            <a:xfrm>
              <a:off x="0" y="3419911"/>
              <a:ext cx="2440800" cy="3438089"/>
            </a:xfrm>
            <a:prstGeom prst="rect">
              <a:avLst/>
            </a:prstGeom>
            <a:solidFill>
              <a:srgbClr val="C1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8" name="Gelijkbenige driehoek 4"/>
            <p:cNvSpPr/>
            <p:nvPr/>
          </p:nvSpPr>
          <p:spPr>
            <a:xfrm>
              <a:off x="911424" y="3085674"/>
              <a:ext cx="504117" cy="434584"/>
            </a:xfrm>
            <a:prstGeom prst="triangle">
              <a:avLst/>
            </a:prstGeom>
            <a:solidFill>
              <a:srgbClr val="C1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8" name="Rechthoek 17"/>
          <p:cNvSpPr/>
          <p:nvPr/>
        </p:nvSpPr>
        <p:spPr>
          <a:xfrm>
            <a:off x="4870878" y="3416608"/>
            <a:ext cx="2438389" cy="3468776"/>
          </a:xfrm>
          <a:prstGeom prst="rect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Gelijkbenige driehoek 4"/>
          <p:cNvSpPr/>
          <p:nvPr/>
        </p:nvSpPr>
        <p:spPr>
          <a:xfrm>
            <a:off x="5808704" y="3041466"/>
            <a:ext cx="504117" cy="434584"/>
          </a:xfrm>
          <a:prstGeom prst="triangle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7278906" y="2317"/>
            <a:ext cx="2440800" cy="3450408"/>
          </a:xfrm>
          <a:prstGeom prst="rect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Gelijkbenige driehoek 4"/>
          <p:cNvSpPr/>
          <p:nvPr/>
        </p:nvSpPr>
        <p:spPr>
          <a:xfrm rot="10800000">
            <a:off x="8256240" y="3332508"/>
            <a:ext cx="504117" cy="475782"/>
          </a:xfrm>
          <a:prstGeom prst="triangle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/>
          <p:cNvSpPr/>
          <p:nvPr/>
        </p:nvSpPr>
        <p:spPr>
          <a:xfrm>
            <a:off x="9723372" y="3416608"/>
            <a:ext cx="2476420" cy="3468776"/>
          </a:xfrm>
          <a:prstGeom prst="rect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Gelijkbenige driehoek 4"/>
          <p:cNvSpPr/>
          <p:nvPr/>
        </p:nvSpPr>
        <p:spPr>
          <a:xfrm>
            <a:off x="10704512" y="3085674"/>
            <a:ext cx="504117" cy="434584"/>
          </a:xfrm>
          <a:prstGeom prst="triangle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/>
          <p:cNvSpPr txBox="1"/>
          <p:nvPr/>
        </p:nvSpPr>
        <p:spPr>
          <a:xfrm>
            <a:off x="-118932" y="4565573"/>
            <a:ext cx="2567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kern="1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DIVERSE PRAKTIJKEN</a:t>
            </a:r>
            <a:endParaRPr lang="nl-BE" sz="2400" b="1" kern="1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384989" y="755070"/>
            <a:ext cx="244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KINDEROPVANG</a:t>
            </a: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ONDERWIJS</a:t>
            </a: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JEUGDWERK</a:t>
            </a:r>
            <a:endParaRPr lang="nl-BE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4849070" y="3991607"/>
            <a:ext cx="244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SOCIAAL CULTUREEL WERK</a:t>
            </a: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OUDERENZORG</a:t>
            </a: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BUURTWERK</a:t>
            </a:r>
            <a:endParaRPr lang="nl-BE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7303400" y="598422"/>
            <a:ext cx="244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JEUGDHULP</a:t>
            </a: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JEUGDZORG</a:t>
            </a: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VLUCHTELINGEN</a:t>
            </a: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WERK</a:t>
            </a:r>
          </a:p>
          <a:p>
            <a:pPr algn="ctr"/>
            <a:endParaRPr lang="nl-BE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9736170" y="4233325"/>
            <a:ext cx="244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ALGEMEEN</a:t>
            </a: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WELZIJNSWERK</a:t>
            </a: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FORENSISCH WELZIJNSWERK</a:t>
            </a:r>
            <a:endParaRPr lang="nl-BE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3301" r="5361" b="17476"/>
          <a:stretch/>
        </p:blipFill>
        <p:spPr>
          <a:xfrm>
            <a:off x="2431975" y="3401616"/>
            <a:ext cx="2427311" cy="345638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019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 t="-426" r="29563"/>
          <a:stretch/>
        </p:blipFill>
        <p:spPr>
          <a:xfrm>
            <a:off x="7291703" y="3429000"/>
            <a:ext cx="2438389" cy="3460384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14643" r="45650" b="4290"/>
          <a:stretch/>
        </p:blipFill>
        <p:spPr>
          <a:xfrm>
            <a:off x="4890782" y="-27384"/>
            <a:ext cx="2400921" cy="3483769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r="21734" b="1584"/>
          <a:stretch/>
        </p:blipFill>
        <p:spPr>
          <a:xfrm>
            <a:off x="2440799" y="3456384"/>
            <a:ext cx="2449983" cy="3401616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t="4967" r="41635" b="15751"/>
          <a:stretch/>
        </p:blipFill>
        <p:spPr>
          <a:xfrm>
            <a:off x="-1073" y="8989"/>
            <a:ext cx="2441873" cy="3447395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2423593" y="-20707"/>
            <a:ext cx="2498180" cy="3477091"/>
          </a:xfrm>
          <a:prstGeom prst="rect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Gelijkbenige driehoek 4"/>
          <p:cNvSpPr/>
          <p:nvPr/>
        </p:nvSpPr>
        <p:spPr>
          <a:xfrm rot="10800000">
            <a:off x="3418944" y="3429000"/>
            <a:ext cx="504117" cy="434584"/>
          </a:xfrm>
          <a:prstGeom prst="triangle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4" name="Groeperen 3"/>
          <p:cNvGrpSpPr/>
          <p:nvPr/>
        </p:nvGrpSpPr>
        <p:grpSpPr>
          <a:xfrm>
            <a:off x="0" y="3085674"/>
            <a:ext cx="2440800" cy="3772326"/>
            <a:chOff x="0" y="3085674"/>
            <a:chExt cx="2440800" cy="3772326"/>
          </a:xfrm>
        </p:grpSpPr>
        <p:sp>
          <p:nvSpPr>
            <p:cNvPr id="5" name="Rechthoek 4"/>
            <p:cNvSpPr/>
            <p:nvPr/>
          </p:nvSpPr>
          <p:spPr>
            <a:xfrm>
              <a:off x="0" y="3456384"/>
              <a:ext cx="2440800" cy="3401616"/>
            </a:xfrm>
            <a:prstGeom prst="rect">
              <a:avLst/>
            </a:prstGeom>
            <a:solidFill>
              <a:srgbClr val="C1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8" name="Gelijkbenige driehoek 4"/>
            <p:cNvSpPr/>
            <p:nvPr/>
          </p:nvSpPr>
          <p:spPr>
            <a:xfrm>
              <a:off x="911424" y="3085674"/>
              <a:ext cx="504117" cy="434584"/>
            </a:xfrm>
            <a:prstGeom prst="triangle">
              <a:avLst/>
            </a:prstGeom>
            <a:solidFill>
              <a:srgbClr val="C129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8" name="Rechthoek 17"/>
          <p:cNvSpPr/>
          <p:nvPr/>
        </p:nvSpPr>
        <p:spPr>
          <a:xfrm>
            <a:off x="4890783" y="3429000"/>
            <a:ext cx="2398509" cy="3429000"/>
          </a:xfrm>
          <a:prstGeom prst="rect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Gelijkbenige driehoek 4"/>
          <p:cNvSpPr/>
          <p:nvPr/>
        </p:nvSpPr>
        <p:spPr>
          <a:xfrm>
            <a:off x="5808704" y="3041466"/>
            <a:ext cx="504117" cy="434584"/>
          </a:xfrm>
          <a:prstGeom prst="triangle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7289292" y="-68024"/>
            <a:ext cx="2440800" cy="3483768"/>
          </a:xfrm>
          <a:prstGeom prst="rect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Gelijkbenige driehoek 4"/>
          <p:cNvSpPr/>
          <p:nvPr/>
        </p:nvSpPr>
        <p:spPr>
          <a:xfrm rot="10800000">
            <a:off x="8256240" y="3429000"/>
            <a:ext cx="504117" cy="475782"/>
          </a:xfrm>
          <a:prstGeom prst="triangle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/>
          <p:cNvSpPr/>
          <p:nvPr/>
        </p:nvSpPr>
        <p:spPr>
          <a:xfrm>
            <a:off x="9723372" y="3429000"/>
            <a:ext cx="2476420" cy="3428730"/>
          </a:xfrm>
          <a:prstGeom prst="rect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Gelijkbenige driehoek 4"/>
          <p:cNvSpPr/>
          <p:nvPr/>
        </p:nvSpPr>
        <p:spPr>
          <a:xfrm>
            <a:off x="10704512" y="3085674"/>
            <a:ext cx="504117" cy="434584"/>
          </a:xfrm>
          <a:prstGeom prst="triangle">
            <a:avLst/>
          </a:prstGeom>
          <a:solidFill>
            <a:srgbClr val="C1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/>
          <p:cNvSpPr txBox="1"/>
          <p:nvPr/>
        </p:nvSpPr>
        <p:spPr>
          <a:xfrm>
            <a:off x="-148374" y="4957137"/>
            <a:ext cx="256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kern="1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THEMA’S</a:t>
            </a:r>
            <a:endParaRPr lang="nl-BE" sz="2400" b="1" kern="1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498216" y="1121722"/>
            <a:ext cx="244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IN- EN UITSLUITING</a:t>
            </a: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MENSENRECHTEN</a:t>
            </a:r>
            <a:endParaRPr lang="nl-BE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4880244" y="4659193"/>
            <a:ext cx="244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PARTICIPATIE</a:t>
            </a: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SUPERDIVERSITEIT</a:t>
            </a:r>
            <a:endParaRPr lang="nl-BE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7252986" y="1123146"/>
            <a:ext cx="244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ARMOEDE</a:t>
            </a: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MIGRATIE</a:t>
            </a:r>
            <a:endParaRPr lang="nl-BE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9741685" y="4596581"/>
            <a:ext cx="244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VERMARKTING</a:t>
            </a:r>
          </a:p>
          <a:p>
            <a:pPr algn="ctr"/>
            <a:endParaRPr lang="nl-NL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nl-NL" sz="2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GLOBALISERING</a:t>
            </a:r>
            <a:endParaRPr lang="nl-BE" sz="2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264" r="6099" b="3906"/>
          <a:stretch/>
        </p:blipFill>
        <p:spPr>
          <a:xfrm>
            <a:off x="9719248" y="-20707"/>
            <a:ext cx="2472752" cy="345638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48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6435879" cy="6858000"/>
            <a:chOff x="0" y="0"/>
            <a:chExt cx="6435879" cy="6858000"/>
          </a:xfrm>
          <a:solidFill>
            <a:srgbClr val="C12942"/>
          </a:solidFill>
        </p:grpSpPr>
        <p:sp>
          <p:nvSpPr>
            <p:cNvPr id="4" name="Rechthoek 3"/>
            <p:cNvSpPr/>
            <p:nvPr/>
          </p:nvSpPr>
          <p:spPr>
            <a:xfrm>
              <a:off x="0" y="0"/>
              <a:ext cx="6084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Gelijkbenige driehoek 4"/>
            <p:cNvSpPr/>
            <p:nvPr/>
          </p:nvSpPr>
          <p:spPr>
            <a:xfrm rot="5400000">
              <a:off x="5991042" y="3223057"/>
              <a:ext cx="477787" cy="41188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335360" y="2324851"/>
            <a:ext cx="5196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3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3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3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60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SOCIALE AGOGIEK</a:t>
            </a:r>
            <a:endParaRPr lang="nl-BE" sz="6000" spc="-1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6744072" y="957158"/>
            <a:ext cx="5328592" cy="52801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Opleiding vertrekt niet enkel van de ‘</a:t>
            </a:r>
            <a:r>
              <a:rPr lang="nl-NL" spc="-150" dirty="0">
                <a:solidFill>
                  <a:srgbClr val="C12942"/>
                </a:solidFill>
                <a:latin typeface="Arial" charset="0"/>
                <a:ea typeface="Arial" charset="0"/>
                <a:cs typeface="Arial" charset="0"/>
              </a:rPr>
              <a:t>hoe</a:t>
            </a:r>
            <a:r>
              <a:rPr lang="nl-NL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’ maar ook van de ‘</a:t>
            </a:r>
            <a:r>
              <a:rPr lang="nl-NL" spc="-150" dirty="0">
                <a:solidFill>
                  <a:srgbClr val="C12942"/>
                </a:solidFill>
                <a:latin typeface="Arial" charset="0"/>
                <a:ea typeface="Arial" charset="0"/>
                <a:cs typeface="Arial" charset="0"/>
              </a:rPr>
              <a:t>waarom</a:t>
            </a:r>
            <a:r>
              <a:rPr lang="nl-NL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’ vraag! Niet enkel “doen we het op de juiste manier?” maar ook “is dit juist om te doen?”</a:t>
            </a:r>
          </a:p>
          <a:p>
            <a:pPr marL="0" indent="0">
              <a:buNone/>
            </a:pPr>
            <a:endParaRPr lang="nl-NL" spc="-15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nl-NL" sz="2800" u="sng" spc="-150" dirty="0">
                <a:solidFill>
                  <a:srgbClr val="C12942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BE" sz="2800" u="sng" spc="-150" dirty="0">
                <a:solidFill>
                  <a:srgbClr val="C12942"/>
                </a:solidFill>
                <a:latin typeface="Arial" charset="0"/>
                <a:ea typeface="Arial" charset="0"/>
                <a:cs typeface="Arial" charset="0"/>
              </a:rPr>
              <a:t>oorbeeld: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nl-BE" sz="2800" i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Hoe kunnen we een sociale mix in het jeugdwerk effectief en efficiënt realiseren?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nl-BE" sz="2800" i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Waarom vinden we diversiteit in de jeugdbeweging belangrijk? Wat vinden de betrokken actoren hier zelf van?</a:t>
            </a:r>
            <a:endParaRPr lang="nl-NL" sz="2800" i="1" spc="-15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24"/>
          <a:stretch/>
        </p:blipFill>
        <p:spPr>
          <a:xfrm>
            <a:off x="-1" y="10670"/>
            <a:ext cx="12192001" cy="6847330"/>
          </a:xfrm>
          <a:prstGeom prst="rect">
            <a:avLst/>
          </a:prstGeom>
        </p:spPr>
      </p:pic>
      <p:grpSp>
        <p:nvGrpSpPr>
          <p:cNvPr id="23" name="Group 13"/>
          <p:cNvGrpSpPr/>
          <p:nvPr/>
        </p:nvGrpSpPr>
        <p:grpSpPr>
          <a:xfrm>
            <a:off x="-2" y="-747464"/>
            <a:ext cx="5735962" cy="1638166"/>
            <a:chOff x="4007768" y="892893"/>
            <a:chExt cx="3165895" cy="904166"/>
          </a:xfrm>
        </p:grpSpPr>
        <p:grpSp>
          <p:nvGrpSpPr>
            <p:cNvPr id="24" name="Groep 6"/>
            <p:cNvGrpSpPr/>
            <p:nvPr/>
          </p:nvGrpSpPr>
          <p:grpSpPr>
            <a:xfrm>
              <a:off x="4007769" y="1293003"/>
              <a:ext cx="3034047" cy="504056"/>
              <a:chOff x="4151785" y="1268760"/>
              <a:chExt cx="3034047" cy="504056"/>
            </a:xfrm>
            <a:solidFill>
              <a:srgbClr val="C12942"/>
            </a:solidFill>
          </p:grpSpPr>
          <p:sp>
            <p:nvSpPr>
              <p:cNvPr id="27" name="Rechthoek 26"/>
              <p:cNvSpPr/>
              <p:nvPr/>
            </p:nvSpPr>
            <p:spPr>
              <a:xfrm>
                <a:off x="4151785" y="1268760"/>
                <a:ext cx="2529992" cy="504056"/>
              </a:xfrm>
              <a:prstGeom prst="rect">
                <a:avLst/>
              </a:prstGeom>
              <a:solidFill>
                <a:srgbClr val="552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8" name="Rechthoekige driehoek 27"/>
              <p:cNvSpPr/>
              <p:nvPr/>
            </p:nvSpPr>
            <p:spPr>
              <a:xfrm flipV="1">
                <a:off x="6681776" y="1268760"/>
                <a:ext cx="504056" cy="504056"/>
              </a:xfrm>
              <a:prstGeom prst="rtTriangle">
                <a:avLst/>
              </a:prstGeom>
              <a:solidFill>
                <a:srgbClr val="552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5" name="Tekstvak 24"/>
            <p:cNvSpPr txBox="1"/>
            <p:nvPr/>
          </p:nvSpPr>
          <p:spPr>
            <a:xfrm>
              <a:off x="4077319" y="1344976"/>
              <a:ext cx="3096344" cy="32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SOCIALE AGOGIEK</a:t>
              </a:r>
              <a:endParaRPr lang="nl-BE" sz="32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4007768" y="892893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551384" y="1484784"/>
            <a:ext cx="10873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Inhoud</a:t>
            </a:r>
            <a:r>
              <a:rPr lang="nl-NL" sz="3200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Luik 1</a:t>
            </a:r>
            <a:r>
              <a:rPr lang="nl-NL" sz="3200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: </a:t>
            </a: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UGent Panno Text" pitchFamily="50" charset="0"/>
                <a:ea typeface="Raleway Thin" charset="0"/>
                <a:cs typeface="Raleway Thin" charset="0"/>
              </a:rPr>
              <a:t>Sociale kwestie – </a:t>
            </a:r>
            <a:r>
              <a:rPr lang="nl-NL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Gent Panno Text" pitchFamily="50" charset="0"/>
                <a:ea typeface="Raleway Thin" charset="0"/>
                <a:cs typeface="Raleway Thin" charset="0"/>
              </a:rPr>
              <a:t>pedagogisering</a:t>
            </a:r>
            <a:endParaRPr lang="nl-NL" sz="3200" dirty="0">
              <a:solidFill>
                <a:srgbClr val="C12942"/>
              </a:solidFill>
              <a:latin typeface="UGent Panno Text" pitchFamily="50" charset="0"/>
              <a:ea typeface="Raleway Thin" charset="0"/>
              <a:cs typeface="Raleway Thin" charset="0"/>
            </a:endParaRPr>
          </a:p>
          <a:p>
            <a:pPr lvl="1"/>
            <a:endParaRPr lang="nl-NL" sz="3200" dirty="0">
              <a:solidFill>
                <a:srgbClr val="C12942"/>
              </a:solidFill>
              <a:latin typeface="UGent Panno Text" pitchFamily="50" charset="0"/>
              <a:ea typeface="Raleway Thin" charset="0"/>
              <a:cs typeface="Raleway Thin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Luik 2</a:t>
            </a:r>
            <a:r>
              <a:rPr lang="nl-NL" sz="3200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: </a:t>
            </a: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UGent Panno Text" pitchFamily="50" charset="0"/>
                <a:ea typeface="Raleway Thin" charset="0"/>
                <a:cs typeface="Raleway Thin" charset="0"/>
              </a:rPr>
              <a:t>De </a:t>
            </a:r>
            <a:r>
              <a:rPr lang="nl-NL" sz="3200" dirty="0">
                <a:latin typeface="UGent Panno Text" pitchFamily="50" charset="0"/>
                <a:ea typeface="Raleway Thin" charset="0"/>
                <a:cs typeface="Raleway Thin" charset="0"/>
              </a:rPr>
              <a:t>verzorgingsstaat als context van pedagogisch handelen</a:t>
            </a:r>
          </a:p>
          <a:p>
            <a:pPr lvl="1"/>
            <a:endParaRPr lang="nl-NL" sz="3200" i="1" dirty="0">
              <a:latin typeface="UGent Panno Text" pitchFamily="50" charset="0"/>
              <a:ea typeface="Raleway Thin" charset="0"/>
              <a:cs typeface="Raleway Thin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Luik 3</a:t>
            </a:r>
            <a:r>
              <a:rPr lang="nl-NL" sz="3200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: </a:t>
            </a:r>
            <a:r>
              <a:rPr lang="nl-NL" sz="3200" dirty="0">
                <a:latin typeface="UGent Panno Text" pitchFamily="50" charset="0"/>
                <a:ea typeface="Raleway Thin" charset="0"/>
                <a:cs typeface="Raleway Thin" charset="0"/>
              </a:rPr>
              <a:t>Constructie van sociale problemen</a:t>
            </a:r>
          </a:p>
          <a:p>
            <a:pPr lvl="1"/>
            <a:endParaRPr lang="nl-NL" sz="3200" dirty="0">
              <a:latin typeface="UGent Panno Text" pitchFamily="50" charset="0"/>
              <a:ea typeface="Raleway Thin" charset="0"/>
              <a:cs typeface="Raleway Thin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Luik 4</a:t>
            </a:r>
            <a:r>
              <a:rPr lang="nl-NL" sz="3200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: </a:t>
            </a:r>
            <a:r>
              <a:rPr lang="nl-NL" sz="3200" dirty="0">
                <a:latin typeface="UGent Panno Text" pitchFamily="50" charset="0"/>
                <a:ea typeface="Raleway Thin" charset="0"/>
                <a:cs typeface="Raleway Thin" charset="0"/>
              </a:rPr>
              <a:t>Sociaal werk (onderzoek) als actor</a:t>
            </a:r>
          </a:p>
          <a:p>
            <a:endParaRPr lang="nl-NL" sz="3200" dirty="0">
              <a:latin typeface="UGent Panno Text" pitchFamily="50" charset="0"/>
              <a:ea typeface="Raleway Thin" charset="0"/>
              <a:cs typeface="Raleway Thin" charset="0"/>
            </a:endParaRPr>
          </a:p>
          <a:p>
            <a:r>
              <a:rPr lang="nl-NL" sz="3200" b="1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Werkvormen</a:t>
            </a:r>
            <a:r>
              <a:rPr lang="nl-NL" sz="3200" dirty="0">
                <a:solidFill>
                  <a:srgbClr val="552437"/>
                </a:solidFill>
                <a:latin typeface="UGent Panno Text" pitchFamily="50" charset="0"/>
                <a:ea typeface="Raleway Thin" charset="0"/>
                <a:cs typeface="Raleway Thin" charset="0"/>
              </a:rPr>
              <a:t>: </a:t>
            </a:r>
            <a:r>
              <a:rPr lang="nl-NL" sz="3200" dirty="0">
                <a:latin typeface="UGent Panno Text" pitchFamily="50" charset="0"/>
                <a:ea typeface="Raleway Thin" charset="0"/>
                <a:cs typeface="Raleway Thin" charset="0"/>
              </a:rPr>
              <a:t>Hoorcolleges, gastsprekers, werkcollege in kleinere groepen</a:t>
            </a:r>
          </a:p>
        </p:txBody>
      </p:sp>
      <p:grpSp>
        <p:nvGrpSpPr>
          <p:cNvPr id="10" name="Group 13"/>
          <p:cNvGrpSpPr/>
          <p:nvPr/>
        </p:nvGrpSpPr>
        <p:grpSpPr>
          <a:xfrm rot="10800000">
            <a:off x="6456038" y="-5556"/>
            <a:ext cx="5735960" cy="1638166"/>
            <a:chOff x="4007769" y="892893"/>
            <a:chExt cx="3165894" cy="904166"/>
          </a:xfrm>
        </p:grpSpPr>
        <p:grpSp>
          <p:nvGrpSpPr>
            <p:cNvPr id="11" name="Groep 6"/>
            <p:cNvGrpSpPr/>
            <p:nvPr/>
          </p:nvGrpSpPr>
          <p:grpSpPr>
            <a:xfrm>
              <a:off x="4007770" y="1293003"/>
              <a:ext cx="1643007" cy="504056"/>
              <a:chOff x="4151786" y="1268760"/>
              <a:chExt cx="1643007" cy="504056"/>
            </a:xfrm>
            <a:solidFill>
              <a:srgbClr val="C12942"/>
            </a:solidFill>
          </p:grpSpPr>
          <p:sp>
            <p:nvSpPr>
              <p:cNvPr id="14" name="Rechthoek 13"/>
              <p:cNvSpPr/>
              <p:nvPr/>
            </p:nvSpPr>
            <p:spPr>
              <a:xfrm>
                <a:off x="4151786" y="1268760"/>
                <a:ext cx="1138952" cy="504056"/>
              </a:xfrm>
              <a:prstGeom prst="rect">
                <a:avLst/>
              </a:prstGeom>
              <a:solidFill>
                <a:srgbClr val="552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" name="Rechthoekige driehoek 14"/>
              <p:cNvSpPr/>
              <p:nvPr/>
            </p:nvSpPr>
            <p:spPr>
              <a:xfrm flipV="1">
                <a:off x="5290737" y="1268760"/>
                <a:ext cx="504056" cy="504056"/>
              </a:xfrm>
              <a:prstGeom prst="rtTriangle">
                <a:avLst/>
              </a:prstGeom>
              <a:solidFill>
                <a:srgbClr val="552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2" name="Tekstvak 11"/>
            <p:cNvSpPr txBox="1"/>
            <p:nvPr/>
          </p:nvSpPr>
          <p:spPr>
            <a:xfrm rot="10800000">
              <a:off x="4077319" y="1378952"/>
              <a:ext cx="3096344" cy="32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3200" b="1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INHOUD</a:t>
              </a:r>
              <a:endParaRPr lang="nl-BE" sz="32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4007769" y="892893"/>
              <a:ext cx="1004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0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24"/>
          <a:stretch/>
        </p:blipFill>
        <p:spPr>
          <a:xfrm>
            <a:off x="-1" y="10670"/>
            <a:ext cx="12192001" cy="6847330"/>
          </a:xfrm>
          <a:prstGeom prst="rect">
            <a:avLst/>
          </a:prstGeom>
        </p:spPr>
      </p:pic>
      <p:grpSp>
        <p:nvGrpSpPr>
          <p:cNvPr id="23" name="Group 13"/>
          <p:cNvGrpSpPr/>
          <p:nvPr/>
        </p:nvGrpSpPr>
        <p:grpSpPr>
          <a:xfrm>
            <a:off x="-2" y="-747464"/>
            <a:ext cx="5735962" cy="1638166"/>
            <a:chOff x="4007768" y="892893"/>
            <a:chExt cx="3165895" cy="904166"/>
          </a:xfrm>
        </p:grpSpPr>
        <p:grpSp>
          <p:nvGrpSpPr>
            <p:cNvPr id="24" name="Groep 6"/>
            <p:cNvGrpSpPr/>
            <p:nvPr/>
          </p:nvGrpSpPr>
          <p:grpSpPr>
            <a:xfrm>
              <a:off x="4007769" y="1293003"/>
              <a:ext cx="3034047" cy="504056"/>
              <a:chOff x="4151785" y="1268760"/>
              <a:chExt cx="3034047" cy="504056"/>
            </a:xfrm>
            <a:solidFill>
              <a:srgbClr val="C12942"/>
            </a:solidFill>
          </p:grpSpPr>
          <p:sp>
            <p:nvSpPr>
              <p:cNvPr id="27" name="Rechthoek 26"/>
              <p:cNvSpPr/>
              <p:nvPr/>
            </p:nvSpPr>
            <p:spPr>
              <a:xfrm>
                <a:off x="4151785" y="1268760"/>
                <a:ext cx="2529992" cy="504056"/>
              </a:xfrm>
              <a:prstGeom prst="rect">
                <a:avLst/>
              </a:prstGeom>
              <a:solidFill>
                <a:srgbClr val="552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8" name="Rechthoekige driehoek 27"/>
              <p:cNvSpPr/>
              <p:nvPr/>
            </p:nvSpPr>
            <p:spPr>
              <a:xfrm flipV="1">
                <a:off x="6681776" y="1268760"/>
                <a:ext cx="504056" cy="504056"/>
              </a:xfrm>
              <a:prstGeom prst="rtTriangle">
                <a:avLst/>
              </a:prstGeom>
              <a:solidFill>
                <a:srgbClr val="552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5" name="Tekstvak 24"/>
            <p:cNvSpPr txBox="1"/>
            <p:nvPr/>
          </p:nvSpPr>
          <p:spPr>
            <a:xfrm>
              <a:off x="4077319" y="1344976"/>
              <a:ext cx="3096344" cy="32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SOCIALE AGOGIEK</a:t>
              </a:r>
              <a:endParaRPr lang="nl-BE" sz="32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4007768" y="892893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grpSp>
        <p:nvGrpSpPr>
          <p:cNvPr id="10" name="Group 13"/>
          <p:cNvGrpSpPr/>
          <p:nvPr/>
        </p:nvGrpSpPr>
        <p:grpSpPr>
          <a:xfrm rot="10800000">
            <a:off x="6456038" y="-5556"/>
            <a:ext cx="5735960" cy="1638166"/>
            <a:chOff x="4007769" y="892893"/>
            <a:chExt cx="3165894" cy="904166"/>
          </a:xfrm>
        </p:grpSpPr>
        <p:grpSp>
          <p:nvGrpSpPr>
            <p:cNvPr id="11" name="Groep 6"/>
            <p:cNvGrpSpPr/>
            <p:nvPr/>
          </p:nvGrpSpPr>
          <p:grpSpPr>
            <a:xfrm>
              <a:off x="4007770" y="1293003"/>
              <a:ext cx="1643007" cy="504056"/>
              <a:chOff x="4151786" y="1268760"/>
              <a:chExt cx="1643007" cy="504056"/>
            </a:xfrm>
            <a:solidFill>
              <a:srgbClr val="C12942"/>
            </a:solidFill>
          </p:grpSpPr>
          <p:sp>
            <p:nvSpPr>
              <p:cNvPr id="14" name="Rechthoek 13"/>
              <p:cNvSpPr/>
              <p:nvPr/>
            </p:nvSpPr>
            <p:spPr>
              <a:xfrm>
                <a:off x="4151786" y="1268760"/>
                <a:ext cx="1138952" cy="504056"/>
              </a:xfrm>
              <a:prstGeom prst="rect">
                <a:avLst/>
              </a:prstGeom>
              <a:solidFill>
                <a:srgbClr val="552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5" name="Rechthoekige driehoek 14"/>
              <p:cNvSpPr/>
              <p:nvPr/>
            </p:nvSpPr>
            <p:spPr>
              <a:xfrm flipV="1">
                <a:off x="5290737" y="1268760"/>
                <a:ext cx="504056" cy="504056"/>
              </a:xfrm>
              <a:prstGeom prst="rtTriangle">
                <a:avLst/>
              </a:prstGeom>
              <a:solidFill>
                <a:srgbClr val="5524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2" name="Tekstvak 11"/>
            <p:cNvSpPr txBox="1"/>
            <p:nvPr/>
          </p:nvSpPr>
          <p:spPr>
            <a:xfrm rot="10800000">
              <a:off x="4077319" y="1378952"/>
              <a:ext cx="3096344" cy="322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3200" b="1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INHOUD</a:t>
              </a:r>
              <a:endParaRPr lang="nl-BE" sz="32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4007769" y="892893"/>
              <a:ext cx="1004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146317" y="1415388"/>
            <a:ext cx="986509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Werkloosheid als</a:t>
            </a:r>
            <a:b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400" spc="-15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… een probleem van ongemotiveerde individuen</a:t>
            </a:r>
          </a:p>
          <a:p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 inperken werkloosheidsuitkering, activeringsmaatregelen,… </a:t>
            </a:r>
          </a:p>
          <a:p>
            <a:endParaRPr lang="nl-NL" sz="2400" spc="-15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… een probleem van gebrek aan vaardigheden, competenties</a:t>
            </a:r>
          </a:p>
          <a:p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 </a:t>
            </a:r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opleidingen, bijscholing, sollicitatietraining…</a:t>
            </a:r>
          </a:p>
          <a:p>
            <a:endParaRPr lang="nl-NL" sz="2400" spc="-15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… een probleem veroorzaakt door economische crisis </a:t>
            </a:r>
          </a:p>
          <a:p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	 </a:t>
            </a:r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werkloosheidsuitkering, begeleiding</a:t>
            </a:r>
          </a:p>
          <a:p>
            <a:endParaRPr lang="nl-NL" sz="2400" spc="-15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… een probleem veroorzaakt door kapitalistisch systeem</a:t>
            </a:r>
          </a:p>
          <a:p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 verlaging loonkosten</a:t>
            </a:r>
            <a:endParaRPr lang="nl-NL" sz="2400" spc="-15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nl-NL" sz="190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A641025-02EC-4530-9B15-E046A7822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951">
            <a:off x="6284420" y="1928246"/>
            <a:ext cx="4572000" cy="4826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3AF8707-FC29-4A0E-9FB8-B533BA52D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58" y="2968737"/>
            <a:ext cx="2177257" cy="139734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300B9B6-599F-42FB-A814-FBF59BF07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440">
            <a:off x="6753078" y="4514372"/>
            <a:ext cx="5248275" cy="73342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BF7EAC3-8609-49ED-9BF7-A40432EA6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90">
            <a:off x="4251836" y="6192227"/>
            <a:ext cx="49053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624"/>
          <a:stretch/>
        </p:blipFill>
        <p:spPr>
          <a:xfrm>
            <a:off x="-1" y="10670"/>
            <a:ext cx="12192001" cy="6847330"/>
          </a:xfrm>
          <a:prstGeom prst="rect">
            <a:avLst/>
          </a:prstGeom>
        </p:spPr>
      </p:pic>
      <p:grpSp>
        <p:nvGrpSpPr>
          <p:cNvPr id="23" name="Group 13"/>
          <p:cNvGrpSpPr/>
          <p:nvPr/>
        </p:nvGrpSpPr>
        <p:grpSpPr>
          <a:xfrm>
            <a:off x="-24681" y="-1035496"/>
            <a:ext cx="8502029" cy="2334119"/>
            <a:chOff x="4007768" y="892893"/>
            <a:chExt cx="3293426" cy="904166"/>
          </a:xfrm>
        </p:grpSpPr>
        <p:grpSp>
          <p:nvGrpSpPr>
            <p:cNvPr id="24" name="Groep 6"/>
            <p:cNvGrpSpPr/>
            <p:nvPr/>
          </p:nvGrpSpPr>
          <p:grpSpPr>
            <a:xfrm>
              <a:off x="4007768" y="1293003"/>
              <a:ext cx="3293426" cy="504056"/>
              <a:chOff x="4151784" y="1268760"/>
              <a:chExt cx="3293426" cy="504056"/>
            </a:xfrm>
            <a:solidFill>
              <a:srgbClr val="C12942"/>
            </a:solidFill>
          </p:grpSpPr>
          <p:sp>
            <p:nvSpPr>
              <p:cNvPr id="27" name="Rechthoek 26"/>
              <p:cNvSpPr/>
              <p:nvPr/>
            </p:nvSpPr>
            <p:spPr>
              <a:xfrm>
                <a:off x="4151784" y="1268760"/>
                <a:ext cx="2789369" cy="504056"/>
              </a:xfrm>
              <a:prstGeom prst="rect">
                <a:avLst/>
              </a:prstGeom>
              <a:solidFill>
                <a:srgbClr val="5477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8" name="Rechthoekige driehoek 27"/>
              <p:cNvSpPr/>
              <p:nvPr/>
            </p:nvSpPr>
            <p:spPr>
              <a:xfrm flipV="1">
                <a:off x="6941154" y="1268760"/>
                <a:ext cx="504056" cy="504056"/>
              </a:xfrm>
              <a:prstGeom prst="rtTriangle">
                <a:avLst/>
              </a:prstGeom>
              <a:solidFill>
                <a:srgbClr val="5477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5" name="Tekstvak 24"/>
            <p:cNvSpPr txBox="1"/>
            <p:nvPr/>
          </p:nvSpPr>
          <p:spPr>
            <a:xfrm>
              <a:off x="4077319" y="1311298"/>
              <a:ext cx="2831393" cy="417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SOCIALE AGOGIEK: PRAKTIJK, ONDERZOEK EN BELEID</a:t>
              </a:r>
              <a:endParaRPr lang="nl-BE" sz="32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4007768" y="892893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  <p:sp>
        <p:nvSpPr>
          <p:cNvPr id="8" name="Driehoek 7"/>
          <p:cNvSpPr/>
          <p:nvPr/>
        </p:nvSpPr>
        <p:spPr>
          <a:xfrm>
            <a:off x="4583829" y="2763040"/>
            <a:ext cx="3424700" cy="2952328"/>
          </a:xfrm>
          <a:prstGeom prst="triangle">
            <a:avLst/>
          </a:prstGeom>
          <a:noFill/>
          <a:ln w="28575">
            <a:solidFill>
              <a:srgbClr val="54777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7811273" y="5590981"/>
            <a:ext cx="204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spc="-150" dirty="0">
                <a:latin typeface="Arial" charset="0"/>
                <a:ea typeface="Arial" charset="0"/>
                <a:cs typeface="Arial" charset="0"/>
              </a:rPr>
              <a:t>Beleid</a:t>
            </a:r>
            <a:endParaRPr lang="nl-NL" sz="2400" spc="-1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272607" y="2116215"/>
            <a:ext cx="204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spc="-150" dirty="0">
                <a:latin typeface="Arial" charset="0"/>
                <a:ea typeface="Arial" charset="0"/>
                <a:cs typeface="Arial" charset="0"/>
              </a:rPr>
              <a:t>Praktijk</a:t>
            </a:r>
            <a:endParaRPr lang="nl-NL" sz="2400" spc="-1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847528" y="5570751"/>
            <a:ext cx="270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spc="-150" dirty="0">
                <a:latin typeface="Arial" charset="0"/>
                <a:ea typeface="Arial" charset="0"/>
                <a:cs typeface="Arial" charset="0"/>
              </a:rPr>
              <a:t>Onderzoek</a:t>
            </a:r>
            <a:endParaRPr lang="nl-NL" sz="2400" spc="-15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 rot="10800000">
            <a:off x="4195069" y="-2606"/>
            <a:ext cx="9101730" cy="2334119"/>
            <a:chOff x="3578380" y="892893"/>
            <a:chExt cx="3525732" cy="904166"/>
          </a:xfrm>
        </p:grpSpPr>
        <p:grpSp>
          <p:nvGrpSpPr>
            <p:cNvPr id="14" name="Groep 6"/>
            <p:cNvGrpSpPr/>
            <p:nvPr/>
          </p:nvGrpSpPr>
          <p:grpSpPr>
            <a:xfrm>
              <a:off x="4007768" y="1293003"/>
              <a:ext cx="1351849" cy="504056"/>
              <a:chOff x="4151784" y="1268760"/>
              <a:chExt cx="1351849" cy="504056"/>
            </a:xfrm>
            <a:solidFill>
              <a:srgbClr val="C12942"/>
            </a:solidFill>
          </p:grpSpPr>
          <p:sp>
            <p:nvSpPr>
              <p:cNvPr id="20" name="Rechthoek 19"/>
              <p:cNvSpPr/>
              <p:nvPr/>
            </p:nvSpPr>
            <p:spPr>
              <a:xfrm>
                <a:off x="4151784" y="1268760"/>
                <a:ext cx="847793" cy="504056"/>
              </a:xfrm>
              <a:prstGeom prst="rect">
                <a:avLst/>
              </a:prstGeom>
              <a:solidFill>
                <a:srgbClr val="5477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2" name="Rechthoekige driehoek 21"/>
              <p:cNvSpPr/>
              <p:nvPr/>
            </p:nvSpPr>
            <p:spPr>
              <a:xfrm flipV="1">
                <a:off x="4999577" y="1268760"/>
                <a:ext cx="504056" cy="504056"/>
              </a:xfrm>
              <a:prstGeom prst="rtTriangle">
                <a:avLst/>
              </a:prstGeom>
              <a:solidFill>
                <a:srgbClr val="5477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5" name="Tekstvak 14"/>
            <p:cNvSpPr txBox="1"/>
            <p:nvPr/>
          </p:nvSpPr>
          <p:spPr>
            <a:xfrm rot="10800000">
              <a:off x="3578380" y="1417275"/>
              <a:ext cx="1202576" cy="25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b="1" spc="-15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INHOUD</a:t>
              </a:r>
              <a:endParaRPr lang="nl-BE" sz="3600" b="1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007768" y="892893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t" pitchFamily="2" charset="0"/>
                <a:ea typeface="Roboto L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1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4777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11693</TotalTime>
  <Words>394</Words>
  <Application>Microsoft Office PowerPoint</Application>
  <PresentationFormat>Breedbeeld</PresentationFormat>
  <Paragraphs>130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Raleway Thin</vt:lpstr>
      <vt:lpstr>Roboto Cn</vt:lpstr>
      <vt:lpstr>Roboto Lt</vt:lpstr>
      <vt:lpstr>UGent Panno Text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Social Welfare Studies</dc:title>
  <dc:creator>UGent</dc:creator>
  <cp:lastModifiedBy>Tine Librecht</cp:lastModifiedBy>
  <cp:revision>1191</cp:revision>
  <cp:lastPrinted>2018-03-08T15:15:52Z</cp:lastPrinted>
  <dcterms:created xsi:type="dcterms:W3CDTF">2014-12-08T11:41:54Z</dcterms:created>
  <dcterms:modified xsi:type="dcterms:W3CDTF">2020-03-14T13:39:55Z</dcterms:modified>
</cp:coreProperties>
</file>