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92" r:id="rId5"/>
    <p:sldId id="298" r:id="rId6"/>
    <p:sldId id="306" r:id="rId7"/>
    <p:sldId id="307" r:id="rId8"/>
    <p:sldId id="308" r:id="rId9"/>
    <p:sldId id="309" r:id="rId10"/>
    <p:sldId id="311" r:id="rId11"/>
    <p:sldId id="312" r:id="rId12"/>
    <p:sldId id="310" r:id="rId13"/>
    <p:sldId id="317" r:id="rId14"/>
    <p:sldId id="316" r:id="rId15"/>
    <p:sldId id="313" r:id="rId16"/>
    <p:sldId id="338" r:id="rId17"/>
    <p:sldId id="339" r:id="rId18"/>
    <p:sldId id="319" r:id="rId19"/>
    <p:sldId id="295" r:id="rId20"/>
    <p:sldId id="322" r:id="rId21"/>
    <p:sldId id="341" r:id="rId22"/>
    <p:sldId id="342" r:id="rId23"/>
    <p:sldId id="325" r:id="rId24"/>
    <p:sldId id="326" r:id="rId25"/>
    <p:sldId id="344" r:id="rId26"/>
    <p:sldId id="348" r:id="rId27"/>
    <p:sldId id="345" r:id="rId28"/>
    <p:sldId id="346" r:id="rId29"/>
    <p:sldId id="330" r:id="rId30"/>
    <p:sldId id="331" r:id="rId31"/>
    <p:sldId id="335" r:id="rId32"/>
    <p:sldId id="337" r:id="rId33"/>
    <p:sldId id="333" r:id="rId34"/>
    <p:sldId id="332" r:id="rId35"/>
    <p:sldId id="340" r:id="rId36"/>
    <p:sldId id="303" r:id="rId37"/>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5481" autoAdjust="0"/>
  </p:normalViewPr>
  <p:slideViewPr>
    <p:cSldViewPr snapToGrid="0" snapToObjects="1">
      <p:cViewPr varScale="1">
        <p:scale>
          <a:sx n="70" d="100"/>
          <a:sy n="70" d="100"/>
        </p:scale>
        <p:origin x="1196" y="4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671723-119B-407E-B95C-7EF0457101A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kumimoji="1" lang="ja-JP" altLang="en-US"/>
        </a:p>
      </dgm:t>
    </dgm:pt>
    <dgm:pt modelId="{5F7D5EC2-680C-4D24-B6C8-88AEAD98F314}">
      <dgm:prSet phldrT="[Text]"/>
      <dgm:spPr/>
      <dgm:t>
        <a:bodyPr/>
        <a:lstStyle/>
        <a:p>
          <a:r>
            <a:rPr kumimoji="1" lang="en-GB" altLang="ja-JP" dirty="0"/>
            <a:t>First Year (Term 1 &amp; 2) - European Study Places</a:t>
          </a:r>
          <a:endParaRPr kumimoji="1" lang="ja-JP" altLang="en-US" dirty="0"/>
        </a:p>
      </dgm:t>
    </dgm:pt>
    <dgm:pt modelId="{CC9D5A6D-0BE2-4DD8-BFCE-E99025D6790C}" type="parTrans" cxnId="{BE952551-3DF1-422F-8336-FEE182604A03}">
      <dgm:prSet/>
      <dgm:spPr/>
      <dgm:t>
        <a:bodyPr/>
        <a:lstStyle/>
        <a:p>
          <a:endParaRPr kumimoji="1" lang="ja-JP" altLang="en-US"/>
        </a:p>
      </dgm:t>
    </dgm:pt>
    <dgm:pt modelId="{13C954D9-9D2F-4D6C-8457-9276EF7C42A6}" type="sibTrans" cxnId="{BE952551-3DF1-422F-8336-FEE182604A03}">
      <dgm:prSet/>
      <dgm:spPr/>
      <dgm:t>
        <a:bodyPr/>
        <a:lstStyle/>
        <a:p>
          <a:endParaRPr kumimoji="1" lang="ja-JP" altLang="en-US"/>
        </a:p>
      </dgm:t>
    </dgm:pt>
    <dgm:pt modelId="{411659B8-4221-4192-82B7-8BEB43B18258}">
      <dgm:prSet phldrT="[Text]"/>
      <dgm:spPr/>
      <dgm:t>
        <a:bodyPr/>
        <a:lstStyle/>
        <a:p>
          <a:r>
            <a:rPr kumimoji="1" lang="en-GB" altLang="ja-JP" dirty="0"/>
            <a:t>Gent</a:t>
          </a:r>
          <a:endParaRPr kumimoji="1" lang="ja-JP" altLang="en-US" dirty="0"/>
        </a:p>
      </dgm:t>
    </dgm:pt>
    <dgm:pt modelId="{8D5BFAFB-E350-425B-807F-C6582AD44975}" type="parTrans" cxnId="{47842E5B-96A0-47E8-8DDE-69CE88C9E95E}">
      <dgm:prSet/>
      <dgm:spPr/>
      <dgm:t>
        <a:bodyPr/>
        <a:lstStyle/>
        <a:p>
          <a:endParaRPr kumimoji="1" lang="ja-JP" altLang="en-US"/>
        </a:p>
      </dgm:t>
    </dgm:pt>
    <dgm:pt modelId="{2369BD21-F712-4584-A553-C1CDD9527C0A}" type="sibTrans" cxnId="{47842E5B-96A0-47E8-8DDE-69CE88C9E95E}">
      <dgm:prSet/>
      <dgm:spPr/>
      <dgm:t>
        <a:bodyPr/>
        <a:lstStyle/>
        <a:p>
          <a:endParaRPr kumimoji="1" lang="ja-JP" altLang="en-US"/>
        </a:p>
      </dgm:t>
    </dgm:pt>
    <dgm:pt modelId="{ED5B48D4-D66B-4F6C-BC92-B827CAD19AB7}">
      <dgm:prSet phldrT="[Text]"/>
      <dgm:spPr/>
      <dgm:t>
        <a:bodyPr/>
        <a:lstStyle/>
        <a:p>
          <a:r>
            <a:rPr lang="en-GB" b="0" i="0" dirty="0" err="1"/>
            <a:t>Wrocław</a:t>
          </a:r>
          <a:endParaRPr kumimoji="1" lang="ja-JP" altLang="en-US" dirty="0"/>
        </a:p>
      </dgm:t>
    </dgm:pt>
    <dgm:pt modelId="{ECC3446A-BE4B-4770-B772-274F1163DD8A}" type="parTrans" cxnId="{6238AF08-0CDF-4BAB-83E3-233EFAD2D666}">
      <dgm:prSet/>
      <dgm:spPr/>
      <dgm:t>
        <a:bodyPr/>
        <a:lstStyle/>
        <a:p>
          <a:endParaRPr kumimoji="1" lang="ja-JP" altLang="en-US"/>
        </a:p>
      </dgm:t>
    </dgm:pt>
    <dgm:pt modelId="{2C9DB41C-4FE9-43EB-934D-490B64C28249}" type="sibTrans" cxnId="{6238AF08-0CDF-4BAB-83E3-233EFAD2D666}">
      <dgm:prSet/>
      <dgm:spPr/>
      <dgm:t>
        <a:bodyPr/>
        <a:lstStyle/>
        <a:p>
          <a:endParaRPr kumimoji="1" lang="ja-JP" altLang="en-US"/>
        </a:p>
      </dgm:t>
    </dgm:pt>
    <dgm:pt modelId="{A79EC264-602E-40DA-AC88-028A4883758C}">
      <dgm:prSet phldrT="[Text]"/>
      <dgm:spPr/>
      <dgm:t>
        <a:bodyPr/>
        <a:lstStyle/>
        <a:p>
          <a:r>
            <a:rPr kumimoji="1" lang="en-GB" altLang="ja-JP" dirty="0"/>
            <a:t>Second Year (Optional 3</a:t>
          </a:r>
          <a:r>
            <a:rPr kumimoji="1" lang="en-GB" altLang="ja-JP" baseline="30000" dirty="0"/>
            <a:t>rd</a:t>
          </a:r>
          <a:r>
            <a:rPr kumimoji="1" lang="en-GB" altLang="ja-JP" dirty="0"/>
            <a:t> Term Mobility)</a:t>
          </a:r>
          <a:endParaRPr kumimoji="1" lang="ja-JP" altLang="en-US" dirty="0"/>
        </a:p>
      </dgm:t>
    </dgm:pt>
    <dgm:pt modelId="{E93EA59A-D398-43F7-91BA-ECF272FFF609}" type="parTrans" cxnId="{31207282-3C2C-46FD-B8B8-15F787350EB8}">
      <dgm:prSet/>
      <dgm:spPr/>
      <dgm:t>
        <a:bodyPr/>
        <a:lstStyle/>
        <a:p>
          <a:endParaRPr kumimoji="1" lang="ja-JP" altLang="en-US"/>
        </a:p>
      </dgm:t>
    </dgm:pt>
    <dgm:pt modelId="{A9A4DBD7-91AD-4EDC-BFCF-BEDC1ABF6810}" type="sibTrans" cxnId="{31207282-3C2C-46FD-B8B8-15F787350EB8}">
      <dgm:prSet/>
      <dgm:spPr/>
      <dgm:t>
        <a:bodyPr/>
        <a:lstStyle/>
        <a:p>
          <a:endParaRPr kumimoji="1" lang="ja-JP" altLang="en-US"/>
        </a:p>
      </dgm:t>
    </dgm:pt>
    <dgm:pt modelId="{723E6436-8D51-4DBF-851F-15565F2BECE0}">
      <dgm:prSet phldrT="[Text]"/>
      <dgm:spPr/>
      <dgm:t>
        <a:bodyPr/>
        <a:lstStyle/>
        <a:p>
          <a:r>
            <a:rPr kumimoji="1" lang="en-GB" altLang="ja-JP" dirty="0"/>
            <a:t>USA</a:t>
          </a:r>
          <a:endParaRPr kumimoji="1" lang="ja-JP" altLang="en-US" dirty="0"/>
        </a:p>
      </dgm:t>
    </dgm:pt>
    <dgm:pt modelId="{49043400-4090-4A6C-BAEB-D5749887BD1F}" type="parTrans" cxnId="{B0594337-04D2-40CF-A8CB-01DD23A3C55A}">
      <dgm:prSet/>
      <dgm:spPr/>
      <dgm:t>
        <a:bodyPr/>
        <a:lstStyle/>
        <a:p>
          <a:endParaRPr kumimoji="1" lang="ja-JP" altLang="en-US"/>
        </a:p>
      </dgm:t>
    </dgm:pt>
    <dgm:pt modelId="{5BB1310B-C152-4835-90A3-08510B5DB9BC}" type="sibTrans" cxnId="{B0594337-04D2-40CF-A8CB-01DD23A3C55A}">
      <dgm:prSet/>
      <dgm:spPr/>
      <dgm:t>
        <a:bodyPr/>
        <a:lstStyle/>
        <a:p>
          <a:endParaRPr kumimoji="1" lang="ja-JP" altLang="en-US"/>
        </a:p>
      </dgm:t>
    </dgm:pt>
    <dgm:pt modelId="{3A245FB6-B6E5-4864-B47A-C83C5AB4E2E8}">
      <dgm:prSet phldrT="[Text]"/>
      <dgm:spPr/>
      <dgm:t>
        <a:bodyPr/>
        <a:lstStyle/>
        <a:p>
          <a:r>
            <a:rPr kumimoji="1" lang="en-GB" altLang="ja-JP" dirty="0"/>
            <a:t>China</a:t>
          </a:r>
          <a:endParaRPr kumimoji="1" lang="ja-JP" altLang="en-US" dirty="0"/>
        </a:p>
      </dgm:t>
    </dgm:pt>
    <dgm:pt modelId="{3C5B47DA-CCC1-4632-8C0A-EE6E0DF188C6}" type="parTrans" cxnId="{05AFC59D-A66F-4F3C-A30A-97887F240B62}">
      <dgm:prSet/>
      <dgm:spPr/>
      <dgm:t>
        <a:bodyPr/>
        <a:lstStyle/>
        <a:p>
          <a:endParaRPr kumimoji="1" lang="ja-JP" altLang="en-US"/>
        </a:p>
      </dgm:t>
    </dgm:pt>
    <dgm:pt modelId="{49B27502-5DC4-4ED9-B5C4-BC5D3BF8009E}" type="sibTrans" cxnId="{05AFC59D-A66F-4F3C-A30A-97887F240B62}">
      <dgm:prSet/>
      <dgm:spPr/>
      <dgm:t>
        <a:bodyPr/>
        <a:lstStyle/>
        <a:p>
          <a:endParaRPr kumimoji="1" lang="ja-JP" altLang="en-US"/>
        </a:p>
      </dgm:t>
    </dgm:pt>
    <dgm:pt modelId="{C8494F3C-2D8D-41C8-8DCB-FC64BB369B75}">
      <dgm:prSet phldrT="[Text]"/>
      <dgm:spPr/>
      <dgm:t>
        <a:bodyPr/>
        <a:lstStyle/>
        <a:p>
          <a:r>
            <a:rPr kumimoji="1" lang="en-GB" altLang="ja-JP" dirty="0"/>
            <a:t>Second Year (Team *3 &amp;* 4) - European Study Places</a:t>
          </a:r>
          <a:endParaRPr kumimoji="1" lang="ja-JP" altLang="en-US" dirty="0"/>
        </a:p>
      </dgm:t>
    </dgm:pt>
    <dgm:pt modelId="{5BFFBEFD-E417-4016-83B1-33428894CD06}" type="parTrans" cxnId="{6010BE94-FB82-4A4F-9EE1-A662E27C199E}">
      <dgm:prSet/>
      <dgm:spPr/>
      <dgm:t>
        <a:bodyPr/>
        <a:lstStyle/>
        <a:p>
          <a:endParaRPr kumimoji="1" lang="ja-JP" altLang="en-US"/>
        </a:p>
      </dgm:t>
    </dgm:pt>
    <dgm:pt modelId="{DDBE79BB-E6A2-41D2-88BE-62AA73B110AD}" type="sibTrans" cxnId="{6010BE94-FB82-4A4F-9EE1-A662E27C199E}">
      <dgm:prSet/>
      <dgm:spPr/>
      <dgm:t>
        <a:bodyPr/>
        <a:lstStyle/>
        <a:p>
          <a:endParaRPr kumimoji="1" lang="ja-JP" altLang="en-US"/>
        </a:p>
      </dgm:t>
    </dgm:pt>
    <dgm:pt modelId="{F6DAFA73-B4EC-4F6B-A946-086D9C5AEDD4}">
      <dgm:prSet phldrT="[Text]"/>
      <dgm:spPr/>
      <dgm:t>
        <a:bodyPr/>
        <a:lstStyle/>
        <a:p>
          <a:r>
            <a:rPr kumimoji="1" lang="en-GB" altLang="ja-JP" dirty="0"/>
            <a:t>Gent</a:t>
          </a:r>
          <a:endParaRPr kumimoji="1" lang="ja-JP" altLang="en-US" dirty="0"/>
        </a:p>
      </dgm:t>
    </dgm:pt>
    <dgm:pt modelId="{8B1DD2C6-9DD1-4FB9-A9DE-A29474C57ADD}" type="parTrans" cxnId="{235CB2F0-AACC-4EE6-B2FB-00B232ABF0F4}">
      <dgm:prSet/>
      <dgm:spPr/>
      <dgm:t>
        <a:bodyPr/>
        <a:lstStyle/>
        <a:p>
          <a:endParaRPr kumimoji="1" lang="ja-JP" altLang="en-US"/>
        </a:p>
      </dgm:t>
    </dgm:pt>
    <dgm:pt modelId="{3474AFA2-AFA8-4368-A9E5-91C5E573BAC2}" type="sibTrans" cxnId="{235CB2F0-AACC-4EE6-B2FB-00B232ABF0F4}">
      <dgm:prSet/>
      <dgm:spPr/>
      <dgm:t>
        <a:bodyPr/>
        <a:lstStyle/>
        <a:p>
          <a:endParaRPr kumimoji="1" lang="ja-JP" altLang="en-US"/>
        </a:p>
      </dgm:t>
    </dgm:pt>
    <dgm:pt modelId="{AFB7AFBE-4848-41F2-8616-D6C5DBF4AF44}">
      <dgm:prSet phldrT="[Text]"/>
      <dgm:spPr/>
      <dgm:t>
        <a:bodyPr/>
        <a:lstStyle/>
        <a:p>
          <a:r>
            <a:rPr lang="en-GB" b="0" i="0" dirty="0" err="1"/>
            <a:t>Wrocław</a:t>
          </a:r>
          <a:endParaRPr kumimoji="1" lang="ja-JP" altLang="en-US" dirty="0"/>
        </a:p>
      </dgm:t>
    </dgm:pt>
    <dgm:pt modelId="{E0372B3A-0081-4611-8BEF-03845E195A76}" type="parTrans" cxnId="{FC91130A-E5B8-4C32-9004-ACCE6F15F069}">
      <dgm:prSet/>
      <dgm:spPr/>
      <dgm:t>
        <a:bodyPr/>
        <a:lstStyle/>
        <a:p>
          <a:endParaRPr kumimoji="1" lang="ja-JP" altLang="en-US"/>
        </a:p>
      </dgm:t>
    </dgm:pt>
    <dgm:pt modelId="{A5C27A0B-31C5-4CB4-B804-F521A88D4047}" type="sibTrans" cxnId="{FC91130A-E5B8-4C32-9004-ACCE6F15F069}">
      <dgm:prSet/>
      <dgm:spPr/>
      <dgm:t>
        <a:bodyPr/>
        <a:lstStyle/>
        <a:p>
          <a:endParaRPr kumimoji="1" lang="ja-JP" altLang="en-US"/>
        </a:p>
      </dgm:t>
    </dgm:pt>
    <dgm:pt modelId="{CD2D1F69-64FB-4593-B008-4E4C7EBEA712}">
      <dgm:prSet/>
      <dgm:spPr/>
      <dgm:t>
        <a:bodyPr/>
        <a:lstStyle/>
        <a:p>
          <a:r>
            <a:rPr kumimoji="1" lang="en-GB" altLang="ja-JP" dirty="0"/>
            <a:t>Leipzig</a:t>
          </a:r>
          <a:endParaRPr kumimoji="1" lang="ja-JP" altLang="en-US" dirty="0"/>
        </a:p>
      </dgm:t>
    </dgm:pt>
    <dgm:pt modelId="{B981DB94-66DB-4523-9C8C-F8C30D1B27E8}" type="parTrans" cxnId="{A7355082-BF92-4F59-812B-028C9B1835BB}">
      <dgm:prSet/>
      <dgm:spPr/>
      <dgm:t>
        <a:bodyPr/>
        <a:lstStyle/>
        <a:p>
          <a:endParaRPr kumimoji="1" lang="ja-JP" altLang="en-US"/>
        </a:p>
      </dgm:t>
    </dgm:pt>
    <dgm:pt modelId="{E6DE3FEF-3405-4B1E-916C-111A89A63F3B}" type="sibTrans" cxnId="{A7355082-BF92-4F59-812B-028C9B1835BB}">
      <dgm:prSet/>
      <dgm:spPr/>
      <dgm:t>
        <a:bodyPr/>
        <a:lstStyle/>
        <a:p>
          <a:endParaRPr kumimoji="1" lang="ja-JP" altLang="en-US"/>
        </a:p>
      </dgm:t>
    </dgm:pt>
    <dgm:pt modelId="{DD8C7B8A-E0B1-4750-AA67-710415BA6091}">
      <dgm:prSet/>
      <dgm:spPr/>
      <dgm:t>
        <a:bodyPr/>
        <a:lstStyle/>
        <a:p>
          <a:r>
            <a:rPr kumimoji="1" lang="en-GB" altLang="ja-JP" dirty="0"/>
            <a:t>Roskilde</a:t>
          </a:r>
          <a:endParaRPr kumimoji="1" lang="ja-JP" altLang="en-US" dirty="0"/>
        </a:p>
      </dgm:t>
    </dgm:pt>
    <dgm:pt modelId="{3F7FD9D8-66F1-4D14-BA06-CFE7F41FCD96}" type="parTrans" cxnId="{344ADB66-0959-41D2-A81F-7B2E284AA920}">
      <dgm:prSet/>
      <dgm:spPr/>
      <dgm:t>
        <a:bodyPr/>
        <a:lstStyle/>
        <a:p>
          <a:endParaRPr kumimoji="1" lang="ja-JP" altLang="en-US"/>
        </a:p>
      </dgm:t>
    </dgm:pt>
    <dgm:pt modelId="{B52F9DDA-0566-4CA7-89CC-39957FF8D671}" type="sibTrans" cxnId="{344ADB66-0959-41D2-A81F-7B2E284AA920}">
      <dgm:prSet/>
      <dgm:spPr/>
      <dgm:t>
        <a:bodyPr/>
        <a:lstStyle/>
        <a:p>
          <a:endParaRPr kumimoji="1" lang="ja-JP" altLang="en-US"/>
        </a:p>
      </dgm:t>
    </dgm:pt>
    <dgm:pt modelId="{F41CCD51-4A5B-4464-AEE8-D8E26FAF7BBD}">
      <dgm:prSet/>
      <dgm:spPr/>
      <dgm:t>
        <a:bodyPr/>
        <a:lstStyle/>
        <a:p>
          <a:r>
            <a:rPr kumimoji="1" lang="en-GB" altLang="ja-JP" dirty="0"/>
            <a:t>Vienna</a:t>
          </a:r>
          <a:endParaRPr kumimoji="1" lang="ja-JP" altLang="en-US" dirty="0"/>
        </a:p>
      </dgm:t>
    </dgm:pt>
    <dgm:pt modelId="{1E7387A8-6F8A-44DC-8C52-80B6F13BE5A7}" type="parTrans" cxnId="{DB99C997-757C-445F-86C4-02CFA0FA65EB}">
      <dgm:prSet/>
      <dgm:spPr/>
      <dgm:t>
        <a:bodyPr/>
        <a:lstStyle/>
        <a:p>
          <a:endParaRPr kumimoji="1" lang="ja-JP" altLang="en-US"/>
        </a:p>
      </dgm:t>
    </dgm:pt>
    <dgm:pt modelId="{91918871-4B02-41E3-993B-FB8BA117738F}" type="sibTrans" cxnId="{DB99C997-757C-445F-86C4-02CFA0FA65EB}">
      <dgm:prSet/>
      <dgm:spPr/>
      <dgm:t>
        <a:bodyPr/>
        <a:lstStyle/>
        <a:p>
          <a:endParaRPr kumimoji="1" lang="ja-JP" altLang="en-US"/>
        </a:p>
      </dgm:t>
    </dgm:pt>
    <dgm:pt modelId="{05652565-D109-4337-BB32-C499FCADDC4D}">
      <dgm:prSet/>
      <dgm:spPr/>
      <dgm:t>
        <a:bodyPr/>
        <a:lstStyle/>
        <a:p>
          <a:r>
            <a:rPr kumimoji="1" lang="en-GB" altLang="ja-JP" dirty="0"/>
            <a:t>Canada</a:t>
          </a:r>
          <a:endParaRPr kumimoji="1" lang="ja-JP" altLang="en-US" dirty="0"/>
        </a:p>
      </dgm:t>
    </dgm:pt>
    <dgm:pt modelId="{40232B34-C569-4D9C-A8A1-68F1FD99790A}" type="parTrans" cxnId="{DD4094C2-3208-4B3A-B1E6-436B68974687}">
      <dgm:prSet/>
      <dgm:spPr/>
      <dgm:t>
        <a:bodyPr/>
        <a:lstStyle/>
        <a:p>
          <a:endParaRPr kumimoji="1" lang="ja-JP" altLang="en-US"/>
        </a:p>
      </dgm:t>
    </dgm:pt>
    <dgm:pt modelId="{79CF4FF5-9F0C-42D4-972A-FC49C8C2D9DF}" type="sibTrans" cxnId="{DD4094C2-3208-4B3A-B1E6-436B68974687}">
      <dgm:prSet/>
      <dgm:spPr/>
      <dgm:t>
        <a:bodyPr/>
        <a:lstStyle/>
        <a:p>
          <a:endParaRPr kumimoji="1" lang="ja-JP" altLang="en-US"/>
        </a:p>
      </dgm:t>
    </dgm:pt>
    <dgm:pt modelId="{BD87F120-0931-4B0D-8B61-CFD4D2900736}">
      <dgm:prSet/>
      <dgm:spPr/>
      <dgm:t>
        <a:bodyPr/>
        <a:lstStyle/>
        <a:p>
          <a:r>
            <a:rPr kumimoji="1" lang="en-GB" altLang="ja-JP" dirty="0"/>
            <a:t>New Zealand</a:t>
          </a:r>
          <a:endParaRPr kumimoji="1" lang="ja-JP" altLang="en-US" dirty="0"/>
        </a:p>
      </dgm:t>
    </dgm:pt>
    <dgm:pt modelId="{0346B29A-6FFF-4455-B8F7-71F6C600963E}" type="parTrans" cxnId="{0B6FD599-0DEC-4022-A4D2-A5EAEC1C6625}">
      <dgm:prSet/>
      <dgm:spPr/>
      <dgm:t>
        <a:bodyPr/>
        <a:lstStyle/>
        <a:p>
          <a:endParaRPr kumimoji="1" lang="ja-JP" altLang="en-US"/>
        </a:p>
      </dgm:t>
    </dgm:pt>
    <dgm:pt modelId="{1F0AF938-DE74-428F-BC14-0C24AEAA797D}" type="sibTrans" cxnId="{0B6FD599-0DEC-4022-A4D2-A5EAEC1C6625}">
      <dgm:prSet/>
      <dgm:spPr/>
      <dgm:t>
        <a:bodyPr/>
        <a:lstStyle/>
        <a:p>
          <a:endParaRPr kumimoji="1" lang="ja-JP" altLang="en-US"/>
        </a:p>
      </dgm:t>
    </dgm:pt>
    <dgm:pt modelId="{04B8E89E-C3EC-43F1-B6FD-2CF0DAEF6C23}">
      <dgm:prSet/>
      <dgm:spPr/>
      <dgm:t>
        <a:bodyPr/>
        <a:lstStyle/>
        <a:p>
          <a:r>
            <a:rPr kumimoji="1" lang="en-GB" altLang="ja-JP" dirty="0"/>
            <a:t>Australia</a:t>
          </a:r>
          <a:endParaRPr kumimoji="1" lang="ja-JP" altLang="en-US" dirty="0"/>
        </a:p>
      </dgm:t>
    </dgm:pt>
    <dgm:pt modelId="{99BC76E1-BF4E-4DAC-96B6-3788F7036475}" type="parTrans" cxnId="{0DBC1EFC-B032-4079-9269-3F29BE76795C}">
      <dgm:prSet/>
      <dgm:spPr/>
      <dgm:t>
        <a:bodyPr/>
        <a:lstStyle/>
        <a:p>
          <a:endParaRPr kumimoji="1" lang="ja-JP" altLang="en-US"/>
        </a:p>
      </dgm:t>
    </dgm:pt>
    <dgm:pt modelId="{F8AD0F20-5083-40A5-BED0-297C7A1F2970}" type="sibTrans" cxnId="{0DBC1EFC-B032-4079-9269-3F29BE76795C}">
      <dgm:prSet/>
      <dgm:spPr/>
      <dgm:t>
        <a:bodyPr/>
        <a:lstStyle/>
        <a:p>
          <a:endParaRPr kumimoji="1" lang="ja-JP" altLang="en-US"/>
        </a:p>
      </dgm:t>
    </dgm:pt>
    <dgm:pt modelId="{CDA3138F-4943-4ABD-B1D6-A3AA588C1F07}">
      <dgm:prSet/>
      <dgm:spPr/>
      <dgm:t>
        <a:bodyPr/>
        <a:lstStyle/>
        <a:p>
          <a:r>
            <a:rPr kumimoji="1" lang="en-GB" altLang="ja-JP" dirty="0"/>
            <a:t>South Africa</a:t>
          </a:r>
          <a:endParaRPr kumimoji="1" lang="ja-JP" altLang="en-US" dirty="0"/>
        </a:p>
      </dgm:t>
    </dgm:pt>
    <dgm:pt modelId="{58C49444-6D7E-4E88-8D67-4C151B711C6E}" type="parTrans" cxnId="{F81C74D0-1D72-4EEA-9884-ED16F2348491}">
      <dgm:prSet/>
      <dgm:spPr/>
      <dgm:t>
        <a:bodyPr/>
        <a:lstStyle/>
        <a:p>
          <a:endParaRPr kumimoji="1" lang="ja-JP" altLang="en-US"/>
        </a:p>
      </dgm:t>
    </dgm:pt>
    <dgm:pt modelId="{AA5F330D-7EFB-4D08-818A-748162599245}" type="sibTrans" cxnId="{F81C74D0-1D72-4EEA-9884-ED16F2348491}">
      <dgm:prSet/>
      <dgm:spPr/>
      <dgm:t>
        <a:bodyPr/>
        <a:lstStyle/>
        <a:p>
          <a:endParaRPr kumimoji="1" lang="ja-JP" altLang="en-US"/>
        </a:p>
      </dgm:t>
    </dgm:pt>
    <dgm:pt modelId="{D2C901BD-8AA5-4B16-AC6A-DA7E6957A4F5}">
      <dgm:prSet/>
      <dgm:spPr/>
      <dgm:t>
        <a:bodyPr/>
        <a:lstStyle/>
        <a:p>
          <a:r>
            <a:rPr kumimoji="1" lang="en-GB" altLang="ja-JP" dirty="0"/>
            <a:t>Ethiopia</a:t>
          </a:r>
          <a:endParaRPr kumimoji="1" lang="ja-JP" altLang="en-US" dirty="0"/>
        </a:p>
      </dgm:t>
    </dgm:pt>
    <dgm:pt modelId="{6508D6D0-54E9-49D0-9BF4-E54FF48B272B}" type="parTrans" cxnId="{5E2C4F82-D624-4D73-A016-A7579B71D491}">
      <dgm:prSet/>
      <dgm:spPr/>
      <dgm:t>
        <a:bodyPr/>
        <a:lstStyle/>
        <a:p>
          <a:endParaRPr kumimoji="1" lang="ja-JP" altLang="en-US"/>
        </a:p>
      </dgm:t>
    </dgm:pt>
    <dgm:pt modelId="{A3E98582-8239-468B-BE28-20699EC5B808}" type="sibTrans" cxnId="{5E2C4F82-D624-4D73-A016-A7579B71D491}">
      <dgm:prSet/>
      <dgm:spPr/>
      <dgm:t>
        <a:bodyPr/>
        <a:lstStyle/>
        <a:p>
          <a:endParaRPr kumimoji="1" lang="ja-JP" altLang="en-US"/>
        </a:p>
      </dgm:t>
    </dgm:pt>
    <dgm:pt modelId="{EC78995E-4765-42AC-8E52-1AE99BBA9F6D}">
      <dgm:prSet/>
      <dgm:spPr/>
      <dgm:t>
        <a:bodyPr/>
        <a:lstStyle/>
        <a:p>
          <a:r>
            <a:rPr kumimoji="1" lang="en-GB" altLang="ja-JP" dirty="0"/>
            <a:t>Cameroon</a:t>
          </a:r>
          <a:endParaRPr kumimoji="1" lang="ja-JP" altLang="en-US" dirty="0"/>
        </a:p>
      </dgm:t>
    </dgm:pt>
    <dgm:pt modelId="{EF8D7C78-EC0C-40C7-8D80-6C4151801AFD}" type="parTrans" cxnId="{927BD33E-3509-4A78-98D8-77D64A35A7A6}">
      <dgm:prSet/>
      <dgm:spPr/>
      <dgm:t>
        <a:bodyPr/>
        <a:lstStyle/>
        <a:p>
          <a:endParaRPr kumimoji="1" lang="ja-JP" altLang="en-US"/>
        </a:p>
      </dgm:t>
    </dgm:pt>
    <dgm:pt modelId="{91263167-3C36-4D85-A13D-B8E1B310850B}" type="sibTrans" cxnId="{927BD33E-3509-4A78-98D8-77D64A35A7A6}">
      <dgm:prSet/>
      <dgm:spPr/>
      <dgm:t>
        <a:bodyPr/>
        <a:lstStyle/>
        <a:p>
          <a:endParaRPr kumimoji="1" lang="ja-JP" altLang="en-US"/>
        </a:p>
      </dgm:t>
    </dgm:pt>
    <dgm:pt modelId="{D8B29F6A-B75B-437D-88FF-B5E2ED00915E}">
      <dgm:prSet/>
      <dgm:spPr/>
      <dgm:t>
        <a:bodyPr/>
        <a:lstStyle/>
        <a:p>
          <a:r>
            <a:rPr kumimoji="1" lang="en-GB" altLang="ja-JP" dirty="0"/>
            <a:t>India</a:t>
          </a:r>
          <a:endParaRPr kumimoji="1" lang="ja-JP" altLang="en-US" dirty="0"/>
        </a:p>
      </dgm:t>
    </dgm:pt>
    <dgm:pt modelId="{C5B0EBAB-5631-436D-9CAC-8846A32BEB0C}" type="parTrans" cxnId="{5F151304-A1A7-4CF0-89FC-7A8F539C0459}">
      <dgm:prSet/>
      <dgm:spPr/>
      <dgm:t>
        <a:bodyPr/>
        <a:lstStyle/>
        <a:p>
          <a:endParaRPr kumimoji="1" lang="ja-JP" altLang="en-US"/>
        </a:p>
      </dgm:t>
    </dgm:pt>
    <dgm:pt modelId="{DA756BE4-35F9-43C9-BC5C-268CD8A7B7D7}" type="sibTrans" cxnId="{5F151304-A1A7-4CF0-89FC-7A8F539C0459}">
      <dgm:prSet/>
      <dgm:spPr/>
      <dgm:t>
        <a:bodyPr/>
        <a:lstStyle/>
        <a:p>
          <a:endParaRPr kumimoji="1" lang="ja-JP" altLang="en-US"/>
        </a:p>
      </dgm:t>
    </dgm:pt>
    <dgm:pt modelId="{E0A3936E-9619-4958-87B5-F1671010E8E1}">
      <dgm:prSet/>
      <dgm:spPr/>
      <dgm:t>
        <a:bodyPr/>
        <a:lstStyle/>
        <a:p>
          <a:r>
            <a:rPr kumimoji="1" lang="en-GB" altLang="ja-JP" dirty="0"/>
            <a:t>Leipzig</a:t>
          </a:r>
          <a:endParaRPr kumimoji="1" lang="ja-JP" altLang="en-US" dirty="0"/>
        </a:p>
      </dgm:t>
    </dgm:pt>
    <dgm:pt modelId="{11A120CD-C687-442D-8CF1-7760498EED20}" type="parTrans" cxnId="{F65C5F31-1C9B-4058-A902-7CE26BA807FE}">
      <dgm:prSet/>
      <dgm:spPr/>
      <dgm:t>
        <a:bodyPr/>
        <a:lstStyle/>
        <a:p>
          <a:endParaRPr kumimoji="1" lang="ja-JP" altLang="en-US"/>
        </a:p>
      </dgm:t>
    </dgm:pt>
    <dgm:pt modelId="{E5B98CAA-459F-4D3E-BE34-3AC869952674}" type="sibTrans" cxnId="{F65C5F31-1C9B-4058-A902-7CE26BA807FE}">
      <dgm:prSet/>
      <dgm:spPr/>
      <dgm:t>
        <a:bodyPr/>
        <a:lstStyle/>
        <a:p>
          <a:endParaRPr kumimoji="1" lang="ja-JP" altLang="en-US"/>
        </a:p>
      </dgm:t>
    </dgm:pt>
    <dgm:pt modelId="{A51FB904-9A19-4BA5-A25A-8AE70FAEE41B}">
      <dgm:prSet/>
      <dgm:spPr/>
      <dgm:t>
        <a:bodyPr/>
        <a:lstStyle/>
        <a:p>
          <a:r>
            <a:rPr kumimoji="1" lang="en-GB" altLang="ja-JP" dirty="0"/>
            <a:t>Roskilde</a:t>
          </a:r>
        </a:p>
      </dgm:t>
    </dgm:pt>
    <dgm:pt modelId="{77741FF1-7D81-47D7-92C6-8E123C32F3F1}" type="parTrans" cxnId="{95A3E83F-B835-4339-ADB1-8AA10064DFB8}">
      <dgm:prSet/>
      <dgm:spPr/>
      <dgm:t>
        <a:bodyPr/>
        <a:lstStyle/>
        <a:p>
          <a:endParaRPr kumimoji="1" lang="ja-JP" altLang="en-US"/>
        </a:p>
      </dgm:t>
    </dgm:pt>
    <dgm:pt modelId="{9702B327-A612-4F1A-ADCA-430C0862B59F}" type="sibTrans" cxnId="{95A3E83F-B835-4339-ADB1-8AA10064DFB8}">
      <dgm:prSet/>
      <dgm:spPr/>
      <dgm:t>
        <a:bodyPr/>
        <a:lstStyle/>
        <a:p>
          <a:endParaRPr kumimoji="1" lang="ja-JP" altLang="en-US"/>
        </a:p>
      </dgm:t>
    </dgm:pt>
    <dgm:pt modelId="{CCE6D249-7B3E-4305-8A99-E8A4EC7E8B22}">
      <dgm:prSet/>
      <dgm:spPr/>
      <dgm:t>
        <a:bodyPr/>
        <a:lstStyle/>
        <a:p>
          <a:r>
            <a:rPr kumimoji="1" lang="en-GB" altLang="ja-JP" dirty="0"/>
            <a:t>Vienna</a:t>
          </a:r>
          <a:endParaRPr kumimoji="1" lang="ja-JP" altLang="en-US" dirty="0"/>
        </a:p>
      </dgm:t>
    </dgm:pt>
    <dgm:pt modelId="{422E6B8F-8921-4EFB-9BF4-3C843F60D0D3}" type="parTrans" cxnId="{2D7CA27E-6DFF-483E-9CF4-53FD90BA24CD}">
      <dgm:prSet/>
      <dgm:spPr/>
      <dgm:t>
        <a:bodyPr/>
        <a:lstStyle/>
        <a:p>
          <a:endParaRPr kumimoji="1" lang="ja-JP" altLang="en-US"/>
        </a:p>
      </dgm:t>
    </dgm:pt>
    <dgm:pt modelId="{FC296787-02F5-4B3A-AADE-BCF2E019AA4E}" type="sibTrans" cxnId="{2D7CA27E-6DFF-483E-9CF4-53FD90BA24CD}">
      <dgm:prSet/>
      <dgm:spPr/>
      <dgm:t>
        <a:bodyPr/>
        <a:lstStyle/>
        <a:p>
          <a:endParaRPr kumimoji="1" lang="ja-JP" altLang="en-US"/>
        </a:p>
      </dgm:t>
    </dgm:pt>
    <dgm:pt modelId="{8931E22A-9ED7-45D2-84AC-80DA59F2FB37}" type="pres">
      <dgm:prSet presAssocID="{2C671723-119B-407E-B95C-7EF0457101A5}" presName="Name0" presStyleCnt="0">
        <dgm:presLayoutVars>
          <dgm:dir/>
          <dgm:animLvl val="lvl"/>
          <dgm:resizeHandles val="exact"/>
        </dgm:presLayoutVars>
      </dgm:prSet>
      <dgm:spPr/>
    </dgm:pt>
    <dgm:pt modelId="{9F0AD30C-69C2-4521-8782-35D65C0C6587}" type="pres">
      <dgm:prSet presAssocID="{C8494F3C-2D8D-41C8-8DCB-FC64BB369B75}" presName="boxAndChildren" presStyleCnt="0"/>
      <dgm:spPr/>
    </dgm:pt>
    <dgm:pt modelId="{3ED97AB6-1147-4184-BF29-5D76FD19DB9D}" type="pres">
      <dgm:prSet presAssocID="{C8494F3C-2D8D-41C8-8DCB-FC64BB369B75}" presName="parentTextBox" presStyleLbl="node1" presStyleIdx="0" presStyleCnt="3"/>
      <dgm:spPr/>
    </dgm:pt>
    <dgm:pt modelId="{6E80D08C-6216-4A9C-B6E3-529A0155C0BA}" type="pres">
      <dgm:prSet presAssocID="{C8494F3C-2D8D-41C8-8DCB-FC64BB369B75}" presName="entireBox" presStyleLbl="node1" presStyleIdx="0" presStyleCnt="3"/>
      <dgm:spPr/>
    </dgm:pt>
    <dgm:pt modelId="{A6C3C53E-C1C5-4AE1-9DE3-C39EB0C6F688}" type="pres">
      <dgm:prSet presAssocID="{C8494F3C-2D8D-41C8-8DCB-FC64BB369B75}" presName="descendantBox" presStyleCnt="0"/>
      <dgm:spPr/>
    </dgm:pt>
    <dgm:pt modelId="{6D3FA6AE-6FDB-47C4-8A87-0E96FC3195B9}" type="pres">
      <dgm:prSet presAssocID="{F6DAFA73-B4EC-4F6B-A946-086D9C5AEDD4}" presName="childTextBox" presStyleLbl="fgAccFollowNode1" presStyleIdx="0" presStyleCnt="19">
        <dgm:presLayoutVars>
          <dgm:bulletEnabled val="1"/>
        </dgm:presLayoutVars>
      </dgm:prSet>
      <dgm:spPr/>
    </dgm:pt>
    <dgm:pt modelId="{B0D7CA9A-9670-4923-BC06-7C4CD383A64F}" type="pres">
      <dgm:prSet presAssocID="{E0A3936E-9619-4958-87B5-F1671010E8E1}" presName="childTextBox" presStyleLbl="fgAccFollowNode1" presStyleIdx="1" presStyleCnt="19">
        <dgm:presLayoutVars>
          <dgm:bulletEnabled val="1"/>
        </dgm:presLayoutVars>
      </dgm:prSet>
      <dgm:spPr/>
    </dgm:pt>
    <dgm:pt modelId="{21CA3962-ACC3-4BDB-B7B7-034C9A280E85}" type="pres">
      <dgm:prSet presAssocID="{A51FB904-9A19-4BA5-A25A-8AE70FAEE41B}" presName="childTextBox" presStyleLbl="fgAccFollowNode1" presStyleIdx="2" presStyleCnt="19">
        <dgm:presLayoutVars>
          <dgm:bulletEnabled val="1"/>
        </dgm:presLayoutVars>
      </dgm:prSet>
      <dgm:spPr/>
    </dgm:pt>
    <dgm:pt modelId="{B1963F6A-4354-4231-A0AC-87E688B6E8BB}" type="pres">
      <dgm:prSet presAssocID="{CCE6D249-7B3E-4305-8A99-E8A4EC7E8B22}" presName="childTextBox" presStyleLbl="fgAccFollowNode1" presStyleIdx="3" presStyleCnt="19">
        <dgm:presLayoutVars>
          <dgm:bulletEnabled val="1"/>
        </dgm:presLayoutVars>
      </dgm:prSet>
      <dgm:spPr/>
    </dgm:pt>
    <dgm:pt modelId="{EF220E3B-7ADB-4C80-9769-D2947400DB6B}" type="pres">
      <dgm:prSet presAssocID="{AFB7AFBE-4848-41F2-8616-D6C5DBF4AF44}" presName="childTextBox" presStyleLbl="fgAccFollowNode1" presStyleIdx="4" presStyleCnt="19">
        <dgm:presLayoutVars>
          <dgm:bulletEnabled val="1"/>
        </dgm:presLayoutVars>
      </dgm:prSet>
      <dgm:spPr/>
    </dgm:pt>
    <dgm:pt modelId="{D719632F-6555-4E6C-8D17-6731FF1700F4}" type="pres">
      <dgm:prSet presAssocID="{A9A4DBD7-91AD-4EDC-BFCF-BEDC1ABF6810}" presName="sp" presStyleCnt="0"/>
      <dgm:spPr/>
    </dgm:pt>
    <dgm:pt modelId="{37C9321A-28F4-46DB-B554-9FF27D1C792C}" type="pres">
      <dgm:prSet presAssocID="{A79EC264-602E-40DA-AC88-028A4883758C}" presName="arrowAndChildren" presStyleCnt="0"/>
      <dgm:spPr/>
    </dgm:pt>
    <dgm:pt modelId="{D764A7C0-B62C-4E19-A3B5-E421F3E66BF1}" type="pres">
      <dgm:prSet presAssocID="{A79EC264-602E-40DA-AC88-028A4883758C}" presName="parentTextArrow" presStyleLbl="node1" presStyleIdx="0" presStyleCnt="3"/>
      <dgm:spPr/>
    </dgm:pt>
    <dgm:pt modelId="{8FE916C2-3579-452A-B4F5-C0B685ED789C}" type="pres">
      <dgm:prSet presAssocID="{A79EC264-602E-40DA-AC88-028A4883758C}" presName="arrow" presStyleLbl="node1" presStyleIdx="1" presStyleCnt="3"/>
      <dgm:spPr/>
    </dgm:pt>
    <dgm:pt modelId="{DA1184E0-AB00-4DF2-B765-144A988F7932}" type="pres">
      <dgm:prSet presAssocID="{A79EC264-602E-40DA-AC88-028A4883758C}" presName="descendantArrow" presStyleCnt="0"/>
      <dgm:spPr/>
    </dgm:pt>
    <dgm:pt modelId="{14FB0AF4-8206-4A58-B477-3250E96F011D}" type="pres">
      <dgm:prSet presAssocID="{723E6436-8D51-4DBF-851F-15565F2BECE0}" presName="childTextArrow" presStyleLbl="fgAccFollowNode1" presStyleIdx="5" presStyleCnt="19">
        <dgm:presLayoutVars>
          <dgm:bulletEnabled val="1"/>
        </dgm:presLayoutVars>
      </dgm:prSet>
      <dgm:spPr/>
    </dgm:pt>
    <dgm:pt modelId="{52E9A376-85AC-4D22-819C-4540F318F8EF}" type="pres">
      <dgm:prSet presAssocID="{05652565-D109-4337-BB32-C499FCADDC4D}" presName="childTextArrow" presStyleLbl="fgAccFollowNode1" presStyleIdx="6" presStyleCnt="19">
        <dgm:presLayoutVars>
          <dgm:bulletEnabled val="1"/>
        </dgm:presLayoutVars>
      </dgm:prSet>
      <dgm:spPr/>
    </dgm:pt>
    <dgm:pt modelId="{DBAB99F7-B469-41DA-B7A3-E3869E02D162}" type="pres">
      <dgm:prSet presAssocID="{04B8E89E-C3EC-43F1-B6FD-2CF0DAEF6C23}" presName="childTextArrow" presStyleLbl="fgAccFollowNode1" presStyleIdx="7" presStyleCnt="19">
        <dgm:presLayoutVars>
          <dgm:bulletEnabled val="1"/>
        </dgm:presLayoutVars>
      </dgm:prSet>
      <dgm:spPr/>
    </dgm:pt>
    <dgm:pt modelId="{D721F230-ED1A-4EA1-BFD5-89C98C24122E}" type="pres">
      <dgm:prSet presAssocID="{CDA3138F-4943-4ABD-B1D6-A3AA588C1F07}" presName="childTextArrow" presStyleLbl="fgAccFollowNode1" presStyleIdx="8" presStyleCnt="19">
        <dgm:presLayoutVars>
          <dgm:bulletEnabled val="1"/>
        </dgm:presLayoutVars>
      </dgm:prSet>
      <dgm:spPr/>
    </dgm:pt>
    <dgm:pt modelId="{617A9595-4F49-4A90-B7F5-FCC68C5D3D03}" type="pres">
      <dgm:prSet presAssocID="{D8B29F6A-B75B-437D-88FF-B5E2ED00915E}" presName="childTextArrow" presStyleLbl="fgAccFollowNode1" presStyleIdx="9" presStyleCnt="19">
        <dgm:presLayoutVars>
          <dgm:bulletEnabled val="1"/>
        </dgm:presLayoutVars>
      </dgm:prSet>
      <dgm:spPr/>
    </dgm:pt>
    <dgm:pt modelId="{046CD72B-9895-4A15-9AB4-6A4B98E565F5}" type="pres">
      <dgm:prSet presAssocID="{D2C901BD-8AA5-4B16-AC6A-DA7E6957A4F5}" presName="childTextArrow" presStyleLbl="fgAccFollowNode1" presStyleIdx="10" presStyleCnt="19">
        <dgm:presLayoutVars>
          <dgm:bulletEnabled val="1"/>
        </dgm:presLayoutVars>
      </dgm:prSet>
      <dgm:spPr/>
    </dgm:pt>
    <dgm:pt modelId="{F5115CDF-C270-41AB-B2C4-A9E90B84F834}" type="pres">
      <dgm:prSet presAssocID="{EC78995E-4765-42AC-8E52-1AE99BBA9F6D}" presName="childTextArrow" presStyleLbl="fgAccFollowNode1" presStyleIdx="11" presStyleCnt="19">
        <dgm:presLayoutVars>
          <dgm:bulletEnabled val="1"/>
        </dgm:presLayoutVars>
      </dgm:prSet>
      <dgm:spPr/>
    </dgm:pt>
    <dgm:pt modelId="{BF840841-8189-4A05-B3CD-76DB30CA3CB0}" type="pres">
      <dgm:prSet presAssocID="{BD87F120-0931-4B0D-8B61-CFD4D2900736}" presName="childTextArrow" presStyleLbl="fgAccFollowNode1" presStyleIdx="12" presStyleCnt="19">
        <dgm:presLayoutVars>
          <dgm:bulletEnabled val="1"/>
        </dgm:presLayoutVars>
      </dgm:prSet>
      <dgm:spPr/>
    </dgm:pt>
    <dgm:pt modelId="{EE28CFD1-2D30-410D-88B9-E3A2F0EA741B}" type="pres">
      <dgm:prSet presAssocID="{3A245FB6-B6E5-4864-B47A-C83C5AB4E2E8}" presName="childTextArrow" presStyleLbl="fgAccFollowNode1" presStyleIdx="13" presStyleCnt="19">
        <dgm:presLayoutVars>
          <dgm:bulletEnabled val="1"/>
        </dgm:presLayoutVars>
      </dgm:prSet>
      <dgm:spPr/>
    </dgm:pt>
    <dgm:pt modelId="{66180DFB-A1D2-4B64-8B16-FF297DD08D98}" type="pres">
      <dgm:prSet presAssocID="{13C954D9-9D2F-4D6C-8457-9276EF7C42A6}" presName="sp" presStyleCnt="0"/>
      <dgm:spPr/>
    </dgm:pt>
    <dgm:pt modelId="{6496915B-3E50-434D-891D-FEDC99CFE0E3}" type="pres">
      <dgm:prSet presAssocID="{5F7D5EC2-680C-4D24-B6C8-88AEAD98F314}" presName="arrowAndChildren" presStyleCnt="0"/>
      <dgm:spPr/>
    </dgm:pt>
    <dgm:pt modelId="{D5F62D29-7253-48DA-842C-E92BFD57294D}" type="pres">
      <dgm:prSet presAssocID="{5F7D5EC2-680C-4D24-B6C8-88AEAD98F314}" presName="parentTextArrow" presStyleLbl="node1" presStyleIdx="1" presStyleCnt="3"/>
      <dgm:spPr/>
    </dgm:pt>
    <dgm:pt modelId="{651478C3-000D-4F23-B0C6-965E3D3F0229}" type="pres">
      <dgm:prSet presAssocID="{5F7D5EC2-680C-4D24-B6C8-88AEAD98F314}" presName="arrow" presStyleLbl="node1" presStyleIdx="2" presStyleCnt="3"/>
      <dgm:spPr/>
    </dgm:pt>
    <dgm:pt modelId="{4BFC8733-C9EB-4D18-936F-34FDFD45F82D}" type="pres">
      <dgm:prSet presAssocID="{5F7D5EC2-680C-4D24-B6C8-88AEAD98F314}" presName="descendantArrow" presStyleCnt="0"/>
      <dgm:spPr/>
    </dgm:pt>
    <dgm:pt modelId="{833AAFF8-DCBC-4BE2-B77B-D444297F49E1}" type="pres">
      <dgm:prSet presAssocID="{411659B8-4221-4192-82B7-8BEB43B18258}" presName="childTextArrow" presStyleLbl="fgAccFollowNode1" presStyleIdx="14" presStyleCnt="19">
        <dgm:presLayoutVars>
          <dgm:bulletEnabled val="1"/>
        </dgm:presLayoutVars>
      </dgm:prSet>
      <dgm:spPr/>
    </dgm:pt>
    <dgm:pt modelId="{01096FC3-E06F-4202-A0BD-569D6BEEC942}" type="pres">
      <dgm:prSet presAssocID="{CD2D1F69-64FB-4593-B008-4E4C7EBEA712}" presName="childTextArrow" presStyleLbl="fgAccFollowNode1" presStyleIdx="15" presStyleCnt="19">
        <dgm:presLayoutVars>
          <dgm:bulletEnabled val="1"/>
        </dgm:presLayoutVars>
      </dgm:prSet>
      <dgm:spPr/>
    </dgm:pt>
    <dgm:pt modelId="{4114A055-54DB-46C9-9CE7-6FB562FF1E39}" type="pres">
      <dgm:prSet presAssocID="{DD8C7B8A-E0B1-4750-AA67-710415BA6091}" presName="childTextArrow" presStyleLbl="fgAccFollowNode1" presStyleIdx="16" presStyleCnt="19">
        <dgm:presLayoutVars>
          <dgm:bulletEnabled val="1"/>
        </dgm:presLayoutVars>
      </dgm:prSet>
      <dgm:spPr/>
    </dgm:pt>
    <dgm:pt modelId="{A20EFA6E-3BC8-4D9C-9977-669B49156A88}" type="pres">
      <dgm:prSet presAssocID="{F41CCD51-4A5B-4464-AEE8-D8E26FAF7BBD}" presName="childTextArrow" presStyleLbl="fgAccFollowNode1" presStyleIdx="17" presStyleCnt="19">
        <dgm:presLayoutVars>
          <dgm:bulletEnabled val="1"/>
        </dgm:presLayoutVars>
      </dgm:prSet>
      <dgm:spPr/>
    </dgm:pt>
    <dgm:pt modelId="{9D025794-1920-4762-9598-CC9F57746168}" type="pres">
      <dgm:prSet presAssocID="{ED5B48D4-D66B-4F6C-BC92-B827CAD19AB7}" presName="childTextArrow" presStyleLbl="fgAccFollowNode1" presStyleIdx="18" presStyleCnt="19" custLinFactNeighborX="61">
        <dgm:presLayoutVars>
          <dgm:bulletEnabled val="1"/>
        </dgm:presLayoutVars>
      </dgm:prSet>
      <dgm:spPr/>
    </dgm:pt>
  </dgm:ptLst>
  <dgm:cxnLst>
    <dgm:cxn modelId="{FFE7FF02-4436-46D8-88EE-62059F26DD47}" type="presOf" srcId="{CCE6D249-7B3E-4305-8A99-E8A4EC7E8B22}" destId="{B1963F6A-4354-4231-A0AC-87E688B6E8BB}" srcOrd="0" destOrd="0" presId="urn:microsoft.com/office/officeart/2005/8/layout/process4"/>
    <dgm:cxn modelId="{022DA303-E0FC-4D55-BAA1-5B6B794052CE}" type="presOf" srcId="{411659B8-4221-4192-82B7-8BEB43B18258}" destId="{833AAFF8-DCBC-4BE2-B77B-D444297F49E1}" srcOrd="0" destOrd="0" presId="urn:microsoft.com/office/officeart/2005/8/layout/process4"/>
    <dgm:cxn modelId="{5F151304-A1A7-4CF0-89FC-7A8F539C0459}" srcId="{A79EC264-602E-40DA-AC88-028A4883758C}" destId="{D8B29F6A-B75B-437D-88FF-B5E2ED00915E}" srcOrd="4" destOrd="0" parTransId="{C5B0EBAB-5631-436D-9CAC-8846A32BEB0C}" sibTransId="{DA756BE4-35F9-43C9-BC5C-268CD8A7B7D7}"/>
    <dgm:cxn modelId="{6238AF08-0CDF-4BAB-83E3-233EFAD2D666}" srcId="{5F7D5EC2-680C-4D24-B6C8-88AEAD98F314}" destId="{ED5B48D4-D66B-4F6C-BC92-B827CAD19AB7}" srcOrd="4" destOrd="0" parTransId="{ECC3446A-BE4B-4770-B772-274F1163DD8A}" sibTransId="{2C9DB41C-4FE9-43EB-934D-490B64C28249}"/>
    <dgm:cxn modelId="{FC91130A-E5B8-4C32-9004-ACCE6F15F069}" srcId="{C8494F3C-2D8D-41C8-8DCB-FC64BB369B75}" destId="{AFB7AFBE-4848-41F2-8616-D6C5DBF4AF44}" srcOrd="4" destOrd="0" parTransId="{E0372B3A-0081-4611-8BEF-03845E195A76}" sibTransId="{A5C27A0B-31C5-4CB4-B804-F521A88D4047}"/>
    <dgm:cxn modelId="{4FF24B1D-E9C0-417A-8D98-ACA01690F156}" type="presOf" srcId="{3A245FB6-B6E5-4864-B47A-C83C5AB4E2E8}" destId="{EE28CFD1-2D30-410D-88B9-E3A2F0EA741B}" srcOrd="0" destOrd="0" presId="urn:microsoft.com/office/officeart/2005/8/layout/process4"/>
    <dgm:cxn modelId="{18D0A91F-1FBD-4BB2-B6FE-FD38939FCA27}" type="presOf" srcId="{AFB7AFBE-4848-41F2-8616-D6C5DBF4AF44}" destId="{EF220E3B-7ADB-4C80-9769-D2947400DB6B}" srcOrd="0" destOrd="0" presId="urn:microsoft.com/office/officeart/2005/8/layout/process4"/>
    <dgm:cxn modelId="{5A5D6122-4205-4374-A5A3-1EED60CC979B}" type="presOf" srcId="{CDA3138F-4943-4ABD-B1D6-A3AA588C1F07}" destId="{D721F230-ED1A-4EA1-BFD5-89C98C24122E}" srcOrd="0" destOrd="0" presId="urn:microsoft.com/office/officeart/2005/8/layout/process4"/>
    <dgm:cxn modelId="{49BCEA27-C9F0-471A-8FA4-674CA45551E0}" type="presOf" srcId="{2C671723-119B-407E-B95C-7EF0457101A5}" destId="{8931E22A-9ED7-45D2-84AC-80DA59F2FB37}" srcOrd="0" destOrd="0" presId="urn:microsoft.com/office/officeart/2005/8/layout/process4"/>
    <dgm:cxn modelId="{8268AE2A-78D2-410B-A7C8-FFB7E75513E1}" type="presOf" srcId="{D2C901BD-8AA5-4B16-AC6A-DA7E6957A4F5}" destId="{046CD72B-9895-4A15-9AB4-6A4B98E565F5}" srcOrd="0" destOrd="0" presId="urn:microsoft.com/office/officeart/2005/8/layout/process4"/>
    <dgm:cxn modelId="{F65C5F31-1C9B-4058-A902-7CE26BA807FE}" srcId="{C8494F3C-2D8D-41C8-8DCB-FC64BB369B75}" destId="{E0A3936E-9619-4958-87B5-F1671010E8E1}" srcOrd="1" destOrd="0" parTransId="{11A120CD-C687-442D-8CF1-7760498EED20}" sibTransId="{E5B98CAA-459F-4D3E-BE34-3AC869952674}"/>
    <dgm:cxn modelId="{B0594337-04D2-40CF-A8CB-01DD23A3C55A}" srcId="{A79EC264-602E-40DA-AC88-028A4883758C}" destId="{723E6436-8D51-4DBF-851F-15565F2BECE0}" srcOrd="0" destOrd="0" parTransId="{49043400-4090-4A6C-BAEB-D5749887BD1F}" sibTransId="{5BB1310B-C152-4835-90A3-08510B5DB9BC}"/>
    <dgm:cxn modelId="{927BD33E-3509-4A78-98D8-77D64A35A7A6}" srcId="{A79EC264-602E-40DA-AC88-028A4883758C}" destId="{EC78995E-4765-42AC-8E52-1AE99BBA9F6D}" srcOrd="6" destOrd="0" parTransId="{EF8D7C78-EC0C-40C7-8D80-6C4151801AFD}" sibTransId="{91263167-3C36-4D85-A13D-B8E1B310850B}"/>
    <dgm:cxn modelId="{95A3E83F-B835-4339-ADB1-8AA10064DFB8}" srcId="{C8494F3C-2D8D-41C8-8DCB-FC64BB369B75}" destId="{A51FB904-9A19-4BA5-A25A-8AE70FAEE41B}" srcOrd="2" destOrd="0" parTransId="{77741FF1-7D81-47D7-92C6-8E123C32F3F1}" sibTransId="{9702B327-A612-4F1A-ADCA-430C0862B59F}"/>
    <dgm:cxn modelId="{47842E5B-96A0-47E8-8DDE-69CE88C9E95E}" srcId="{5F7D5EC2-680C-4D24-B6C8-88AEAD98F314}" destId="{411659B8-4221-4192-82B7-8BEB43B18258}" srcOrd="0" destOrd="0" parTransId="{8D5BFAFB-E350-425B-807F-C6582AD44975}" sibTransId="{2369BD21-F712-4584-A553-C1CDD9527C0A}"/>
    <dgm:cxn modelId="{C5807464-ABDD-4E1C-AF3E-44F9D7BB5D18}" type="presOf" srcId="{DD8C7B8A-E0B1-4750-AA67-710415BA6091}" destId="{4114A055-54DB-46C9-9CE7-6FB562FF1E39}" srcOrd="0" destOrd="0" presId="urn:microsoft.com/office/officeart/2005/8/layout/process4"/>
    <dgm:cxn modelId="{344ADB66-0959-41D2-A81F-7B2E284AA920}" srcId="{5F7D5EC2-680C-4D24-B6C8-88AEAD98F314}" destId="{DD8C7B8A-E0B1-4750-AA67-710415BA6091}" srcOrd="2" destOrd="0" parTransId="{3F7FD9D8-66F1-4D14-BA06-CFE7F41FCD96}" sibTransId="{B52F9DDA-0566-4CA7-89CC-39957FF8D671}"/>
    <dgm:cxn modelId="{3A492C49-07E1-4249-B0D0-9BEDE58A9891}" type="presOf" srcId="{D8B29F6A-B75B-437D-88FF-B5E2ED00915E}" destId="{617A9595-4F49-4A90-B7F5-FCC68C5D3D03}" srcOrd="0" destOrd="0" presId="urn:microsoft.com/office/officeart/2005/8/layout/process4"/>
    <dgm:cxn modelId="{CF66C84D-7992-4788-AB4E-49568CF2AE6B}" type="presOf" srcId="{BD87F120-0931-4B0D-8B61-CFD4D2900736}" destId="{BF840841-8189-4A05-B3CD-76DB30CA3CB0}" srcOrd="0" destOrd="0" presId="urn:microsoft.com/office/officeart/2005/8/layout/process4"/>
    <dgm:cxn modelId="{383D706F-6D6F-49D2-BEAB-E986B0D72599}" type="presOf" srcId="{05652565-D109-4337-BB32-C499FCADDC4D}" destId="{52E9A376-85AC-4D22-819C-4540F318F8EF}" srcOrd="0" destOrd="0" presId="urn:microsoft.com/office/officeart/2005/8/layout/process4"/>
    <dgm:cxn modelId="{BE952551-3DF1-422F-8336-FEE182604A03}" srcId="{2C671723-119B-407E-B95C-7EF0457101A5}" destId="{5F7D5EC2-680C-4D24-B6C8-88AEAD98F314}" srcOrd="0" destOrd="0" parTransId="{CC9D5A6D-0BE2-4DD8-BFCE-E99025D6790C}" sibTransId="{13C954D9-9D2F-4D6C-8457-9276EF7C42A6}"/>
    <dgm:cxn modelId="{EBD07177-025D-4347-B4C4-2C3401CB873E}" type="presOf" srcId="{5F7D5EC2-680C-4D24-B6C8-88AEAD98F314}" destId="{651478C3-000D-4F23-B0C6-965E3D3F0229}" srcOrd="1" destOrd="0" presId="urn:microsoft.com/office/officeart/2005/8/layout/process4"/>
    <dgm:cxn modelId="{2D7CA27E-6DFF-483E-9CF4-53FD90BA24CD}" srcId="{C8494F3C-2D8D-41C8-8DCB-FC64BB369B75}" destId="{CCE6D249-7B3E-4305-8A99-E8A4EC7E8B22}" srcOrd="3" destOrd="0" parTransId="{422E6B8F-8921-4EFB-9BF4-3C843F60D0D3}" sibTransId="{FC296787-02F5-4B3A-AADE-BCF2E019AA4E}"/>
    <dgm:cxn modelId="{97A43F81-30CF-4D62-965C-9B34292A0B26}" type="presOf" srcId="{04B8E89E-C3EC-43F1-B6FD-2CF0DAEF6C23}" destId="{DBAB99F7-B469-41DA-B7A3-E3869E02D162}" srcOrd="0" destOrd="0" presId="urn:microsoft.com/office/officeart/2005/8/layout/process4"/>
    <dgm:cxn modelId="{A9C66B82-A169-4105-8D6A-102725002BCC}" type="presOf" srcId="{723E6436-8D51-4DBF-851F-15565F2BECE0}" destId="{14FB0AF4-8206-4A58-B477-3250E96F011D}" srcOrd="0" destOrd="0" presId="urn:microsoft.com/office/officeart/2005/8/layout/process4"/>
    <dgm:cxn modelId="{5E2C4F82-D624-4D73-A016-A7579B71D491}" srcId="{A79EC264-602E-40DA-AC88-028A4883758C}" destId="{D2C901BD-8AA5-4B16-AC6A-DA7E6957A4F5}" srcOrd="5" destOrd="0" parTransId="{6508D6D0-54E9-49D0-9BF4-E54FF48B272B}" sibTransId="{A3E98582-8239-468B-BE28-20699EC5B808}"/>
    <dgm:cxn modelId="{A7355082-BF92-4F59-812B-028C9B1835BB}" srcId="{5F7D5EC2-680C-4D24-B6C8-88AEAD98F314}" destId="{CD2D1F69-64FB-4593-B008-4E4C7EBEA712}" srcOrd="1" destOrd="0" parTransId="{B981DB94-66DB-4523-9C8C-F8C30D1B27E8}" sibTransId="{E6DE3FEF-3405-4B1E-916C-111A89A63F3B}"/>
    <dgm:cxn modelId="{31207282-3C2C-46FD-B8B8-15F787350EB8}" srcId="{2C671723-119B-407E-B95C-7EF0457101A5}" destId="{A79EC264-602E-40DA-AC88-028A4883758C}" srcOrd="1" destOrd="0" parTransId="{E93EA59A-D398-43F7-91BA-ECF272FFF609}" sibTransId="{A9A4DBD7-91AD-4EDC-BFCF-BEDC1ABF6810}"/>
    <dgm:cxn modelId="{C4B30C93-9280-492F-A27E-65B891B6D18B}" type="presOf" srcId="{A79EC264-602E-40DA-AC88-028A4883758C}" destId="{8FE916C2-3579-452A-B4F5-C0B685ED789C}" srcOrd="1" destOrd="0" presId="urn:microsoft.com/office/officeart/2005/8/layout/process4"/>
    <dgm:cxn modelId="{6010BE94-FB82-4A4F-9EE1-A662E27C199E}" srcId="{2C671723-119B-407E-B95C-7EF0457101A5}" destId="{C8494F3C-2D8D-41C8-8DCB-FC64BB369B75}" srcOrd="2" destOrd="0" parTransId="{5BFFBEFD-E417-4016-83B1-33428894CD06}" sibTransId="{DDBE79BB-E6A2-41D2-88BE-62AA73B110AD}"/>
    <dgm:cxn modelId="{DB99C997-757C-445F-86C4-02CFA0FA65EB}" srcId="{5F7D5EC2-680C-4D24-B6C8-88AEAD98F314}" destId="{F41CCD51-4A5B-4464-AEE8-D8E26FAF7BBD}" srcOrd="3" destOrd="0" parTransId="{1E7387A8-6F8A-44DC-8C52-80B6F13BE5A7}" sibTransId="{91918871-4B02-41E3-993B-FB8BA117738F}"/>
    <dgm:cxn modelId="{0B6FD599-0DEC-4022-A4D2-A5EAEC1C6625}" srcId="{A79EC264-602E-40DA-AC88-028A4883758C}" destId="{BD87F120-0931-4B0D-8B61-CFD4D2900736}" srcOrd="7" destOrd="0" parTransId="{0346B29A-6FFF-4455-B8F7-71F6C600963E}" sibTransId="{1F0AF938-DE74-428F-BC14-0C24AEAA797D}"/>
    <dgm:cxn modelId="{98D3109D-5690-4948-BA4D-0D49801B7EB7}" type="presOf" srcId="{A79EC264-602E-40DA-AC88-028A4883758C}" destId="{D764A7C0-B62C-4E19-A3B5-E421F3E66BF1}" srcOrd="0" destOrd="0" presId="urn:microsoft.com/office/officeart/2005/8/layout/process4"/>
    <dgm:cxn modelId="{05AFC59D-A66F-4F3C-A30A-97887F240B62}" srcId="{A79EC264-602E-40DA-AC88-028A4883758C}" destId="{3A245FB6-B6E5-4864-B47A-C83C5AB4E2E8}" srcOrd="8" destOrd="0" parTransId="{3C5B47DA-CCC1-4632-8C0A-EE6E0DF188C6}" sibTransId="{49B27502-5DC4-4ED9-B5C4-BC5D3BF8009E}"/>
    <dgm:cxn modelId="{EBD4DAB7-A6E1-424F-8527-9995AF7CFA92}" type="presOf" srcId="{F41CCD51-4A5B-4464-AEE8-D8E26FAF7BBD}" destId="{A20EFA6E-3BC8-4D9C-9977-669B49156A88}" srcOrd="0" destOrd="0" presId="urn:microsoft.com/office/officeart/2005/8/layout/process4"/>
    <dgm:cxn modelId="{F80E54B9-CDCD-4DE1-902B-4583D4B002A3}" type="presOf" srcId="{CD2D1F69-64FB-4593-B008-4E4C7EBEA712}" destId="{01096FC3-E06F-4202-A0BD-569D6BEEC942}" srcOrd="0" destOrd="0" presId="urn:microsoft.com/office/officeart/2005/8/layout/process4"/>
    <dgm:cxn modelId="{DD4094C2-3208-4B3A-B1E6-436B68974687}" srcId="{A79EC264-602E-40DA-AC88-028A4883758C}" destId="{05652565-D109-4337-BB32-C499FCADDC4D}" srcOrd="1" destOrd="0" parTransId="{40232B34-C569-4D9C-A8A1-68F1FD99790A}" sibTransId="{79CF4FF5-9F0C-42D4-972A-FC49C8C2D9DF}"/>
    <dgm:cxn modelId="{F6EB8DC4-B0DF-446B-A963-9CBEE623D6A2}" type="presOf" srcId="{F6DAFA73-B4EC-4F6B-A946-086D9C5AEDD4}" destId="{6D3FA6AE-6FDB-47C4-8A87-0E96FC3195B9}" srcOrd="0" destOrd="0" presId="urn:microsoft.com/office/officeart/2005/8/layout/process4"/>
    <dgm:cxn modelId="{7C4524CA-B4ED-4753-AF8A-72CFE005A303}" type="presOf" srcId="{A51FB904-9A19-4BA5-A25A-8AE70FAEE41B}" destId="{21CA3962-ACC3-4BDB-B7B7-034C9A280E85}" srcOrd="0" destOrd="0" presId="urn:microsoft.com/office/officeart/2005/8/layout/process4"/>
    <dgm:cxn modelId="{D5B1EACE-67CF-4CC8-8AD4-0C33252FF666}" type="presOf" srcId="{5F7D5EC2-680C-4D24-B6C8-88AEAD98F314}" destId="{D5F62D29-7253-48DA-842C-E92BFD57294D}" srcOrd="0" destOrd="0" presId="urn:microsoft.com/office/officeart/2005/8/layout/process4"/>
    <dgm:cxn modelId="{F81C74D0-1D72-4EEA-9884-ED16F2348491}" srcId="{A79EC264-602E-40DA-AC88-028A4883758C}" destId="{CDA3138F-4943-4ABD-B1D6-A3AA588C1F07}" srcOrd="3" destOrd="0" parTransId="{58C49444-6D7E-4E88-8D67-4C151B711C6E}" sibTransId="{AA5F330D-7EFB-4D08-818A-748162599245}"/>
    <dgm:cxn modelId="{AF1020D6-52C0-4D0A-A4DD-B2A6770255AB}" type="presOf" srcId="{ED5B48D4-D66B-4F6C-BC92-B827CAD19AB7}" destId="{9D025794-1920-4762-9598-CC9F57746168}" srcOrd="0" destOrd="0" presId="urn:microsoft.com/office/officeart/2005/8/layout/process4"/>
    <dgm:cxn modelId="{18B901D9-DA7D-468D-B34C-BF6EB1BA9FE6}" type="presOf" srcId="{C8494F3C-2D8D-41C8-8DCB-FC64BB369B75}" destId="{6E80D08C-6216-4A9C-B6E3-529A0155C0BA}" srcOrd="1" destOrd="0" presId="urn:microsoft.com/office/officeart/2005/8/layout/process4"/>
    <dgm:cxn modelId="{619B3BE1-ECF7-435D-8BE9-E7AD80461274}" type="presOf" srcId="{C8494F3C-2D8D-41C8-8DCB-FC64BB369B75}" destId="{3ED97AB6-1147-4184-BF29-5D76FD19DB9D}" srcOrd="0" destOrd="0" presId="urn:microsoft.com/office/officeart/2005/8/layout/process4"/>
    <dgm:cxn modelId="{235CB2F0-AACC-4EE6-B2FB-00B232ABF0F4}" srcId="{C8494F3C-2D8D-41C8-8DCB-FC64BB369B75}" destId="{F6DAFA73-B4EC-4F6B-A946-086D9C5AEDD4}" srcOrd="0" destOrd="0" parTransId="{8B1DD2C6-9DD1-4FB9-A9DE-A29474C57ADD}" sibTransId="{3474AFA2-AFA8-4368-A9E5-91C5E573BAC2}"/>
    <dgm:cxn modelId="{C5D844F4-E490-4F8F-998E-7A6F96CFB367}" type="presOf" srcId="{E0A3936E-9619-4958-87B5-F1671010E8E1}" destId="{B0D7CA9A-9670-4923-BC06-7C4CD383A64F}" srcOrd="0" destOrd="0" presId="urn:microsoft.com/office/officeart/2005/8/layout/process4"/>
    <dgm:cxn modelId="{700D23F6-40C7-4F6D-B66B-58959AD6DEB9}" type="presOf" srcId="{EC78995E-4765-42AC-8E52-1AE99BBA9F6D}" destId="{F5115CDF-C270-41AB-B2C4-A9E90B84F834}" srcOrd="0" destOrd="0" presId="urn:microsoft.com/office/officeart/2005/8/layout/process4"/>
    <dgm:cxn modelId="{0DBC1EFC-B032-4079-9269-3F29BE76795C}" srcId="{A79EC264-602E-40DA-AC88-028A4883758C}" destId="{04B8E89E-C3EC-43F1-B6FD-2CF0DAEF6C23}" srcOrd="2" destOrd="0" parTransId="{99BC76E1-BF4E-4DAC-96B6-3788F7036475}" sibTransId="{F8AD0F20-5083-40A5-BED0-297C7A1F2970}"/>
    <dgm:cxn modelId="{52B1EDE9-BA6D-4F2B-98E4-A11306F3E928}" type="presParOf" srcId="{8931E22A-9ED7-45D2-84AC-80DA59F2FB37}" destId="{9F0AD30C-69C2-4521-8782-35D65C0C6587}" srcOrd="0" destOrd="0" presId="urn:microsoft.com/office/officeart/2005/8/layout/process4"/>
    <dgm:cxn modelId="{F78F27CD-EA98-4221-BB2D-6D37EBD9DC4F}" type="presParOf" srcId="{9F0AD30C-69C2-4521-8782-35D65C0C6587}" destId="{3ED97AB6-1147-4184-BF29-5D76FD19DB9D}" srcOrd="0" destOrd="0" presId="urn:microsoft.com/office/officeart/2005/8/layout/process4"/>
    <dgm:cxn modelId="{DFC92204-4B7E-46F8-83EB-2D407D0226BE}" type="presParOf" srcId="{9F0AD30C-69C2-4521-8782-35D65C0C6587}" destId="{6E80D08C-6216-4A9C-B6E3-529A0155C0BA}" srcOrd="1" destOrd="0" presId="urn:microsoft.com/office/officeart/2005/8/layout/process4"/>
    <dgm:cxn modelId="{CB9F60B5-E8D3-417F-9534-8CCB6E114DDE}" type="presParOf" srcId="{9F0AD30C-69C2-4521-8782-35D65C0C6587}" destId="{A6C3C53E-C1C5-4AE1-9DE3-C39EB0C6F688}" srcOrd="2" destOrd="0" presId="urn:microsoft.com/office/officeart/2005/8/layout/process4"/>
    <dgm:cxn modelId="{A8F10CCF-D548-4352-8233-EAB7D6576B02}" type="presParOf" srcId="{A6C3C53E-C1C5-4AE1-9DE3-C39EB0C6F688}" destId="{6D3FA6AE-6FDB-47C4-8A87-0E96FC3195B9}" srcOrd="0" destOrd="0" presId="urn:microsoft.com/office/officeart/2005/8/layout/process4"/>
    <dgm:cxn modelId="{F142CC9E-00B4-4EFF-B0CE-1A225CC8CB82}" type="presParOf" srcId="{A6C3C53E-C1C5-4AE1-9DE3-C39EB0C6F688}" destId="{B0D7CA9A-9670-4923-BC06-7C4CD383A64F}" srcOrd="1" destOrd="0" presId="urn:microsoft.com/office/officeart/2005/8/layout/process4"/>
    <dgm:cxn modelId="{EB306CAF-1DB7-4893-BAB7-C5D0A5D622D8}" type="presParOf" srcId="{A6C3C53E-C1C5-4AE1-9DE3-C39EB0C6F688}" destId="{21CA3962-ACC3-4BDB-B7B7-034C9A280E85}" srcOrd="2" destOrd="0" presId="urn:microsoft.com/office/officeart/2005/8/layout/process4"/>
    <dgm:cxn modelId="{84438241-74AC-4541-AD23-E25013EAE97A}" type="presParOf" srcId="{A6C3C53E-C1C5-4AE1-9DE3-C39EB0C6F688}" destId="{B1963F6A-4354-4231-A0AC-87E688B6E8BB}" srcOrd="3" destOrd="0" presId="urn:microsoft.com/office/officeart/2005/8/layout/process4"/>
    <dgm:cxn modelId="{9C75CDA2-AEB3-4090-9DCA-8CDD296A5732}" type="presParOf" srcId="{A6C3C53E-C1C5-4AE1-9DE3-C39EB0C6F688}" destId="{EF220E3B-7ADB-4C80-9769-D2947400DB6B}" srcOrd="4" destOrd="0" presId="urn:microsoft.com/office/officeart/2005/8/layout/process4"/>
    <dgm:cxn modelId="{8432AE96-210D-486C-A60C-E63F315C7DB8}" type="presParOf" srcId="{8931E22A-9ED7-45D2-84AC-80DA59F2FB37}" destId="{D719632F-6555-4E6C-8D17-6731FF1700F4}" srcOrd="1" destOrd="0" presId="urn:microsoft.com/office/officeart/2005/8/layout/process4"/>
    <dgm:cxn modelId="{B5368B19-13AE-4C94-8B15-7DD6595BFB5D}" type="presParOf" srcId="{8931E22A-9ED7-45D2-84AC-80DA59F2FB37}" destId="{37C9321A-28F4-46DB-B554-9FF27D1C792C}" srcOrd="2" destOrd="0" presId="urn:microsoft.com/office/officeart/2005/8/layout/process4"/>
    <dgm:cxn modelId="{6EB34A74-FF83-4380-9102-570A7AA6B097}" type="presParOf" srcId="{37C9321A-28F4-46DB-B554-9FF27D1C792C}" destId="{D764A7C0-B62C-4E19-A3B5-E421F3E66BF1}" srcOrd="0" destOrd="0" presId="urn:microsoft.com/office/officeart/2005/8/layout/process4"/>
    <dgm:cxn modelId="{2DCB1A46-C9FD-4307-AEBB-B0A33175B2A5}" type="presParOf" srcId="{37C9321A-28F4-46DB-B554-9FF27D1C792C}" destId="{8FE916C2-3579-452A-B4F5-C0B685ED789C}" srcOrd="1" destOrd="0" presId="urn:microsoft.com/office/officeart/2005/8/layout/process4"/>
    <dgm:cxn modelId="{25D78EB2-F7F2-4221-8430-8020D81420BE}" type="presParOf" srcId="{37C9321A-28F4-46DB-B554-9FF27D1C792C}" destId="{DA1184E0-AB00-4DF2-B765-144A988F7932}" srcOrd="2" destOrd="0" presId="urn:microsoft.com/office/officeart/2005/8/layout/process4"/>
    <dgm:cxn modelId="{22151BB4-8D8D-4CC7-A396-8E3B7F383469}" type="presParOf" srcId="{DA1184E0-AB00-4DF2-B765-144A988F7932}" destId="{14FB0AF4-8206-4A58-B477-3250E96F011D}" srcOrd="0" destOrd="0" presId="urn:microsoft.com/office/officeart/2005/8/layout/process4"/>
    <dgm:cxn modelId="{AAA11013-BCD2-435E-9273-166500FE8B86}" type="presParOf" srcId="{DA1184E0-AB00-4DF2-B765-144A988F7932}" destId="{52E9A376-85AC-4D22-819C-4540F318F8EF}" srcOrd="1" destOrd="0" presId="urn:microsoft.com/office/officeart/2005/8/layout/process4"/>
    <dgm:cxn modelId="{65E0BDA9-5D4A-4577-873B-F7C85AA5F357}" type="presParOf" srcId="{DA1184E0-AB00-4DF2-B765-144A988F7932}" destId="{DBAB99F7-B469-41DA-B7A3-E3869E02D162}" srcOrd="2" destOrd="0" presId="urn:microsoft.com/office/officeart/2005/8/layout/process4"/>
    <dgm:cxn modelId="{E53CAB07-2BF0-497E-B2F5-BBC645F7AC58}" type="presParOf" srcId="{DA1184E0-AB00-4DF2-B765-144A988F7932}" destId="{D721F230-ED1A-4EA1-BFD5-89C98C24122E}" srcOrd="3" destOrd="0" presId="urn:microsoft.com/office/officeart/2005/8/layout/process4"/>
    <dgm:cxn modelId="{6A8F74BC-7813-4610-8BB0-7DE3B736842E}" type="presParOf" srcId="{DA1184E0-AB00-4DF2-B765-144A988F7932}" destId="{617A9595-4F49-4A90-B7F5-FCC68C5D3D03}" srcOrd="4" destOrd="0" presId="urn:microsoft.com/office/officeart/2005/8/layout/process4"/>
    <dgm:cxn modelId="{D0442D35-89F7-43F3-B9DF-576FBB7E48D0}" type="presParOf" srcId="{DA1184E0-AB00-4DF2-B765-144A988F7932}" destId="{046CD72B-9895-4A15-9AB4-6A4B98E565F5}" srcOrd="5" destOrd="0" presId="urn:microsoft.com/office/officeart/2005/8/layout/process4"/>
    <dgm:cxn modelId="{C1207F72-1072-43A0-A170-F8BCE6C53822}" type="presParOf" srcId="{DA1184E0-AB00-4DF2-B765-144A988F7932}" destId="{F5115CDF-C270-41AB-B2C4-A9E90B84F834}" srcOrd="6" destOrd="0" presId="urn:microsoft.com/office/officeart/2005/8/layout/process4"/>
    <dgm:cxn modelId="{E9710C7A-553F-4723-841B-A76A581C0CFA}" type="presParOf" srcId="{DA1184E0-AB00-4DF2-B765-144A988F7932}" destId="{BF840841-8189-4A05-B3CD-76DB30CA3CB0}" srcOrd="7" destOrd="0" presId="urn:microsoft.com/office/officeart/2005/8/layout/process4"/>
    <dgm:cxn modelId="{1405DDCE-90B6-40DF-9315-88BAA9736D09}" type="presParOf" srcId="{DA1184E0-AB00-4DF2-B765-144A988F7932}" destId="{EE28CFD1-2D30-410D-88B9-E3A2F0EA741B}" srcOrd="8" destOrd="0" presId="urn:microsoft.com/office/officeart/2005/8/layout/process4"/>
    <dgm:cxn modelId="{8F55B563-A15B-4556-B3DA-134819E5BB8A}" type="presParOf" srcId="{8931E22A-9ED7-45D2-84AC-80DA59F2FB37}" destId="{66180DFB-A1D2-4B64-8B16-FF297DD08D98}" srcOrd="3" destOrd="0" presId="urn:microsoft.com/office/officeart/2005/8/layout/process4"/>
    <dgm:cxn modelId="{19527123-9CC8-485D-82ED-4A7CA7E1CF74}" type="presParOf" srcId="{8931E22A-9ED7-45D2-84AC-80DA59F2FB37}" destId="{6496915B-3E50-434D-891D-FEDC99CFE0E3}" srcOrd="4" destOrd="0" presId="urn:microsoft.com/office/officeart/2005/8/layout/process4"/>
    <dgm:cxn modelId="{E68EF1EC-1C21-4917-A75D-042B39DFEA65}" type="presParOf" srcId="{6496915B-3E50-434D-891D-FEDC99CFE0E3}" destId="{D5F62D29-7253-48DA-842C-E92BFD57294D}" srcOrd="0" destOrd="0" presId="urn:microsoft.com/office/officeart/2005/8/layout/process4"/>
    <dgm:cxn modelId="{944C7DED-255B-4EB6-AB52-F958742EB822}" type="presParOf" srcId="{6496915B-3E50-434D-891D-FEDC99CFE0E3}" destId="{651478C3-000D-4F23-B0C6-965E3D3F0229}" srcOrd="1" destOrd="0" presId="urn:microsoft.com/office/officeart/2005/8/layout/process4"/>
    <dgm:cxn modelId="{11AC0186-FDD5-49BE-A712-C6168267AB27}" type="presParOf" srcId="{6496915B-3E50-434D-891D-FEDC99CFE0E3}" destId="{4BFC8733-C9EB-4D18-936F-34FDFD45F82D}" srcOrd="2" destOrd="0" presId="urn:microsoft.com/office/officeart/2005/8/layout/process4"/>
    <dgm:cxn modelId="{10BD3F09-9B99-4D75-AA01-95F5F9304D72}" type="presParOf" srcId="{4BFC8733-C9EB-4D18-936F-34FDFD45F82D}" destId="{833AAFF8-DCBC-4BE2-B77B-D444297F49E1}" srcOrd="0" destOrd="0" presId="urn:microsoft.com/office/officeart/2005/8/layout/process4"/>
    <dgm:cxn modelId="{4FDF1726-68DB-4B7E-99D1-24442ADC293A}" type="presParOf" srcId="{4BFC8733-C9EB-4D18-936F-34FDFD45F82D}" destId="{01096FC3-E06F-4202-A0BD-569D6BEEC942}" srcOrd="1" destOrd="0" presId="urn:microsoft.com/office/officeart/2005/8/layout/process4"/>
    <dgm:cxn modelId="{809AFA81-669B-4112-B26F-FEA575648503}" type="presParOf" srcId="{4BFC8733-C9EB-4D18-936F-34FDFD45F82D}" destId="{4114A055-54DB-46C9-9CE7-6FB562FF1E39}" srcOrd="2" destOrd="0" presId="urn:microsoft.com/office/officeart/2005/8/layout/process4"/>
    <dgm:cxn modelId="{29653CD6-3B61-4D87-A8CE-35638EF580E0}" type="presParOf" srcId="{4BFC8733-C9EB-4D18-936F-34FDFD45F82D}" destId="{A20EFA6E-3BC8-4D9C-9977-669B49156A88}" srcOrd="3" destOrd="0" presId="urn:microsoft.com/office/officeart/2005/8/layout/process4"/>
    <dgm:cxn modelId="{8FA0D02E-51B5-47E2-BF4B-3416854256A1}" type="presParOf" srcId="{4BFC8733-C9EB-4D18-936F-34FDFD45F82D}" destId="{9D025794-1920-4762-9598-CC9F57746168}" srcOrd="4"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0D08C-6216-4A9C-B6E3-529A0155C0BA}">
      <dsp:nvSpPr>
        <dsp:cNvPr id="0" name=""/>
        <dsp:cNvSpPr/>
      </dsp:nvSpPr>
      <dsp:spPr>
        <a:xfrm>
          <a:off x="0" y="3904288"/>
          <a:ext cx="8229600" cy="12814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kumimoji="1" lang="en-GB" altLang="ja-JP" sz="2400" kern="1200" dirty="0"/>
            <a:t>Second Year (Team *3 &amp;* 4) - European Study Places</a:t>
          </a:r>
          <a:endParaRPr kumimoji="1" lang="ja-JP" altLang="en-US" sz="2400" kern="1200" dirty="0"/>
        </a:p>
      </dsp:txBody>
      <dsp:txXfrm>
        <a:off x="0" y="3904288"/>
        <a:ext cx="8229600" cy="691996"/>
      </dsp:txXfrm>
    </dsp:sp>
    <dsp:sp modelId="{6D3FA6AE-6FDB-47C4-8A87-0E96FC3195B9}">
      <dsp:nvSpPr>
        <dsp:cNvPr id="0" name=""/>
        <dsp:cNvSpPr/>
      </dsp:nvSpPr>
      <dsp:spPr>
        <a:xfrm>
          <a:off x="1004" y="4570655"/>
          <a:ext cx="1645518" cy="5894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Gent</a:t>
          </a:r>
          <a:endParaRPr kumimoji="1" lang="ja-JP" altLang="en-US" sz="1300" kern="1200" dirty="0"/>
        </a:p>
      </dsp:txBody>
      <dsp:txXfrm>
        <a:off x="1004" y="4570655"/>
        <a:ext cx="1645518" cy="589478"/>
      </dsp:txXfrm>
    </dsp:sp>
    <dsp:sp modelId="{B0D7CA9A-9670-4923-BC06-7C4CD383A64F}">
      <dsp:nvSpPr>
        <dsp:cNvPr id="0" name=""/>
        <dsp:cNvSpPr/>
      </dsp:nvSpPr>
      <dsp:spPr>
        <a:xfrm>
          <a:off x="1646522" y="4570655"/>
          <a:ext cx="1645518" cy="5894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Leipzig</a:t>
          </a:r>
          <a:endParaRPr kumimoji="1" lang="ja-JP" altLang="en-US" sz="1300" kern="1200" dirty="0"/>
        </a:p>
      </dsp:txBody>
      <dsp:txXfrm>
        <a:off x="1646522" y="4570655"/>
        <a:ext cx="1645518" cy="589478"/>
      </dsp:txXfrm>
    </dsp:sp>
    <dsp:sp modelId="{21CA3962-ACC3-4BDB-B7B7-034C9A280E85}">
      <dsp:nvSpPr>
        <dsp:cNvPr id="0" name=""/>
        <dsp:cNvSpPr/>
      </dsp:nvSpPr>
      <dsp:spPr>
        <a:xfrm>
          <a:off x="3292040" y="4570655"/>
          <a:ext cx="1645518" cy="5894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Roskilde</a:t>
          </a:r>
        </a:p>
      </dsp:txBody>
      <dsp:txXfrm>
        <a:off x="3292040" y="4570655"/>
        <a:ext cx="1645518" cy="589478"/>
      </dsp:txXfrm>
    </dsp:sp>
    <dsp:sp modelId="{B1963F6A-4354-4231-A0AC-87E688B6E8BB}">
      <dsp:nvSpPr>
        <dsp:cNvPr id="0" name=""/>
        <dsp:cNvSpPr/>
      </dsp:nvSpPr>
      <dsp:spPr>
        <a:xfrm>
          <a:off x="4937559" y="4570655"/>
          <a:ext cx="1645518" cy="5894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Vienna</a:t>
          </a:r>
          <a:endParaRPr kumimoji="1" lang="ja-JP" altLang="en-US" sz="1300" kern="1200" dirty="0"/>
        </a:p>
      </dsp:txBody>
      <dsp:txXfrm>
        <a:off x="4937559" y="4570655"/>
        <a:ext cx="1645518" cy="589478"/>
      </dsp:txXfrm>
    </dsp:sp>
    <dsp:sp modelId="{EF220E3B-7ADB-4C80-9769-D2947400DB6B}">
      <dsp:nvSpPr>
        <dsp:cNvPr id="0" name=""/>
        <dsp:cNvSpPr/>
      </dsp:nvSpPr>
      <dsp:spPr>
        <a:xfrm>
          <a:off x="6583077" y="4570655"/>
          <a:ext cx="1645518" cy="58947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b="0" i="0" kern="1200" dirty="0" err="1"/>
            <a:t>Wrocław</a:t>
          </a:r>
          <a:endParaRPr kumimoji="1" lang="ja-JP" altLang="en-US" sz="1300" kern="1200" dirty="0"/>
        </a:p>
      </dsp:txBody>
      <dsp:txXfrm>
        <a:off x="6583077" y="4570655"/>
        <a:ext cx="1645518" cy="589478"/>
      </dsp:txXfrm>
    </dsp:sp>
    <dsp:sp modelId="{8FE916C2-3579-452A-B4F5-C0B685ED789C}">
      <dsp:nvSpPr>
        <dsp:cNvPr id="0" name=""/>
        <dsp:cNvSpPr/>
      </dsp:nvSpPr>
      <dsp:spPr>
        <a:xfrm rot="10800000">
          <a:off x="0" y="1952602"/>
          <a:ext cx="8229600" cy="197090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kumimoji="1" lang="en-GB" altLang="ja-JP" sz="2400" kern="1200" dirty="0"/>
            <a:t>Second Year (Optional 3</a:t>
          </a:r>
          <a:r>
            <a:rPr kumimoji="1" lang="en-GB" altLang="ja-JP" sz="2400" kern="1200" baseline="30000" dirty="0"/>
            <a:t>rd</a:t>
          </a:r>
          <a:r>
            <a:rPr kumimoji="1" lang="en-GB" altLang="ja-JP" sz="2400" kern="1200" dirty="0"/>
            <a:t> Term Mobility)</a:t>
          </a:r>
          <a:endParaRPr kumimoji="1" lang="ja-JP" altLang="en-US" sz="2400" kern="1200" dirty="0"/>
        </a:p>
      </dsp:txBody>
      <dsp:txXfrm rot="-10800000">
        <a:off x="0" y="1952602"/>
        <a:ext cx="8229600" cy="691788"/>
      </dsp:txXfrm>
    </dsp:sp>
    <dsp:sp modelId="{14FB0AF4-8206-4A58-B477-3250E96F011D}">
      <dsp:nvSpPr>
        <dsp:cNvPr id="0" name=""/>
        <dsp:cNvSpPr/>
      </dsp:nvSpPr>
      <dsp:spPr>
        <a:xfrm>
          <a:off x="1004" y="2644391"/>
          <a:ext cx="914176" cy="5893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USA</a:t>
          </a:r>
          <a:endParaRPr kumimoji="1" lang="ja-JP" altLang="en-US" sz="1300" kern="1200" dirty="0"/>
        </a:p>
      </dsp:txBody>
      <dsp:txXfrm>
        <a:off x="1004" y="2644391"/>
        <a:ext cx="914176" cy="589301"/>
      </dsp:txXfrm>
    </dsp:sp>
    <dsp:sp modelId="{52E9A376-85AC-4D22-819C-4540F318F8EF}">
      <dsp:nvSpPr>
        <dsp:cNvPr id="0" name=""/>
        <dsp:cNvSpPr/>
      </dsp:nvSpPr>
      <dsp:spPr>
        <a:xfrm>
          <a:off x="915181" y="2644391"/>
          <a:ext cx="914176" cy="5893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Canada</a:t>
          </a:r>
          <a:endParaRPr kumimoji="1" lang="ja-JP" altLang="en-US" sz="1300" kern="1200" dirty="0"/>
        </a:p>
      </dsp:txBody>
      <dsp:txXfrm>
        <a:off x="915181" y="2644391"/>
        <a:ext cx="914176" cy="589301"/>
      </dsp:txXfrm>
    </dsp:sp>
    <dsp:sp modelId="{DBAB99F7-B469-41DA-B7A3-E3869E02D162}">
      <dsp:nvSpPr>
        <dsp:cNvPr id="0" name=""/>
        <dsp:cNvSpPr/>
      </dsp:nvSpPr>
      <dsp:spPr>
        <a:xfrm>
          <a:off x="1829358" y="2644391"/>
          <a:ext cx="914176" cy="5893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Australia</a:t>
          </a:r>
          <a:endParaRPr kumimoji="1" lang="ja-JP" altLang="en-US" sz="1300" kern="1200" dirty="0"/>
        </a:p>
      </dsp:txBody>
      <dsp:txXfrm>
        <a:off x="1829358" y="2644391"/>
        <a:ext cx="914176" cy="589301"/>
      </dsp:txXfrm>
    </dsp:sp>
    <dsp:sp modelId="{D721F230-ED1A-4EA1-BFD5-89C98C24122E}">
      <dsp:nvSpPr>
        <dsp:cNvPr id="0" name=""/>
        <dsp:cNvSpPr/>
      </dsp:nvSpPr>
      <dsp:spPr>
        <a:xfrm>
          <a:off x="2743534" y="2644391"/>
          <a:ext cx="914176" cy="5893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South Africa</a:t>
          </a:r>
          <a:endParaRPr kumimoji="1" lang="ja-JP" altLang="en-US" sz="1300" kern="1200" dirty="0"/>
        </a:p>
      </dsp:txBody>
      <dsp:txXfrm>
        <a:off x="2743534" y="2644391"/>
        <a:ext cx="914176" cy="589301"/>
      </dsp:txXfrm>
    </dsp:sp>
    <dsp:sp modelId="{617A9595-4F49-4A90-B7F5-FCC68C5D3D03}">
      <dsp:nvSpPr>
        <dsp:cNvPr id="0" name=""/>
        <dsp:cNvSpPr/>
      </dsp:nvSpPr>
      <dsp:spPr>
        <a:xfrm>
          <a:off x="3657711" y="2644391"/>
          <a:ext cx="914176" cy="5893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India</a:t>
          </a:r>
          <a:endParaRPr kumimoji="1" lang="ja-JP" altLang="en-US" sz="1300" kern="1200" dirty="0"/>
        </a:p>
      </dsp:txBody>
      <dsp:txXfrm>
        <a:off x="3657711" y="2644391"/>
        <a:ext cx="914176" cy="589301"/>
      </dsp:txXfrm>
    </dsp:sp>
    <dsp:sp modelId="{046CD72B-9895-4A15-9AB4-6A4B98E565F5}">
      <dsp:nvSpPr>
        <dsp:cNvPr id="0" name=""/>
        <dsp:cNvSpPr/>
      </dsp:nvSpPr>
      <dsp:spPr>
        <a:xfrm>
          <a:off x="4571888" y="2644391"/>
          <a:ext cx="914176" cy="5893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Ethiopia</a:t>
          </a:r>
          <a:endParaRPr kumimoji="1" lang="ja-JP" altLang="en-US" sz="1300" kern="1200" dirty="0"/>
        </a:p>
      </dsp:txBody>
      <dsp:txXfrm>
        <a:off x="4571888" y="2644391"/>
        <a:ext cx="914176" cy="589301"/>
      </dsp:txXfrm>
    </dsp:sp>
    <dsp:sp modelId="{F5115CDF-C270-41AB-B2C4-A9E90B84F834}">
      <dsp:nvSpPr>
        <dsp:cNvPr id="0" name=""/>
        <dsp:cNvSpPr/>
      </dsp:nvSpPr>
      <dsp:spPr>
        <a:xfrm>
          <a:off x="5486065" y="2644391"/>
          <a:ext cx="914176" cy="5893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Cameroon</a:t>
          </a:r>
          <a:endParaRPr kumimoji="1" lang="ja-JP" altLang="en-US" sz="1300" kern="1200" dirty="0"/>
        </a:p>
      </dsp:txBody>
      <dsp:txXfrm>
        <a:off x="5486065" y="2644391"/>
        <a:ext cx="914176" cy="589301"/>
      </dsp:txXfrm>
    </dsp:sp>
    <dsp:sp modelId="{BF840841-8189-4A05-B3CD-76DB30CA3CB0}">
      <dsp:nvSpPr>
        <dsp:cNvPr id="0" name=""/>
        <dsp:cNvSpPr/>
      </dsp:nvSpPr>
      <dsp:spPr>
        <a:xfrm>
          <a:off x="6400241" y="2644391"/>
          <a:ext cx="914176" cy="5893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New Zealand</a:t>
          </a:r>
          <a:endParaRPr kumimoji="1" lang="ja-JP" altLang="en-US" sz="1300" kern="1200" dirty="0"/>
        </a:p>
      </dsp:txBody>
      <dsp:txXfrm>
        <a:off x="6400241" y="2644391"/>
        <a:ext cx="914176" cy="589301"/>
      </dsp:txXfrm>
    </dsp:sp>
    <dsp:sp modelId="{EE28CFD1-2D30-410D-88B9-E3A2F0EA741B}">
      <dsp:nvSpPr>
        <dsp:cNvPr id="0" name=""/>
        <dsp:cNvSpPr/>
      </dsp:nvSpPr>
      <dsp:spPr>
        <a:xfrm>
          <a:off x="7314418" y="2644391"/>
          <a:ext cx="914176" cy="5893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China</a:t>
          </a:r>
          <a:endParaRPr kumimoji="1" lang="ja-JP" altLang="en-US" sz="1300" kern="1200" dirty="0"/>
        </a:p>
      </dsp:txBody>
      <dsp:txXfrm>
        <a:off x="7314418" y="2644391"/>
        <a:ext cx="914176" cy="589301"/>
      </dsp:txXfrm>
    </dsp:sp>
    <dsp:sp modelId="{651478C3-000D-4F23-B0C6-965E3D3F0229}">
      <dsp:nvSpPr>
        <dsp:cNvPr id="0" name=""/>
        <dsp:cNvSpPr/>
      </dsp:nvSpPr>
      <dsp:spPr>
        <a:xfrm rot="10800000">
          <a:off x="0" y="916"/>
          <a:ext cx="8229600" cy="197090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kumimoji="1" lang="en-GB" altLang="ja-JP" sz="2400" kern="1200" dirty="0"/>
            <a:t>First Year (Term 1 &amp; 2) - European Study Places</a:t>
          </a:r>
          <a:endParaRPr kumimoji="1" lang="ja-JP" altLang="en-US" sz="2400" kern="1200" dirty="0"/>
        </a:p>
      </dsp:txBody>
      <dsp:txXfrm rot="-10800000">
        <a:off x="0" y="916"/>
        <a:ext cx="8229600" cy="691788"/>
      </dsp:txXfrm>
    </dsp:sp>
    <dsp:sp modelId="{833AAFF8-DCBC-4BE2-B77B-D444297F49E1}">
      <dsp:nvSpPr>
        <dsp:cNvPr id="0" name=""/>
        <dsp:cNvSpPr/>
      </dsp:nvSpPr>
      <dsp:spPr>
        <a:xfrm>
          <a:off x="1004" y="692705"/>
          <a:ext cx="1645518" cy="5893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Gent</a:t>
          </a:r>
          <a:endParaRPr kumimoji="1" lang="ja-JP" altLang="en-US" sz="1300" kern="1200" dirty="0"/>
        </a:p>
      </dsp:txBody>
      <dsp:txXfrm>
        <a:off x="1004" y="692705"/>
        <a:ext cx="1645518" cy="589301"/>
      </dsp:txXfrm>
    </dsp:sp>
    <dsp:sp modelId="{01096FC3-E06F-4202-A0BD-569D6BEEC942}">
      <dsp:nvSpPr>
        <dsp:cNvPr id="0" name=""/>
        <dsp:cNvSpPr/>
      </dsp:nvSpPr>
      <dsp:spPr>
        <a:xfrm>
          <a:off x="1646522" y="692705"/>
          <a:ext cx="1645518" cy="5893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Leipzig</a:t>
          </a:r>
          <a:endParaRPr kumimoji="1" lang="ja-JP" altLang="en-US" sz="1300" kern="1200" dirty="0"/>
        </a:p>
      </dsp:txBody>
      <dsp:txXfrm>
        <a:off x="1646522" y="692705"/>
        <a:ext cx="1645518" cy="589301"/>
      </dsp:txXfrm>
    </dsp:sp>
    <dsp:sp modelId="{4114A055-54DB-46C9-9CE7-6FB562FF1E39}">
      <dsp:nvSpPr>
        <dsp:cNvPr id="0" name=""/>
        <dsp:cNvSpPr/>
      </dsp:nvSpPr>
      <dsp:spPr>
        <a:xfrm>
          <a:off x="3292040" y="692705"/>
          <a:ext cx="1645518" cy="5893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Roskilde</a:t>
          </a:r>
          <a:endParaRPr kumimoji="1" lang="ja-JP" altLang="en-US" sz="1300" kern="1200" dirty="0"/>
        </a:p>
      </dsp:txBody>
      <dsp:txXfrm>
        <a:off x="3292040" y="692705"/>
        <a:ext cx="1645518" cy="589301"/>
      </dsp:txXfrm>
    </dsp:sp>
    <dsp:sp modelId="{A20EFA6E-3BC8-4D9C-9977-669B49156A88}">
      <dsp:nvSpPr>
        <dsp:cNvPr id="0" name=""/>
        <dsp:cNvSpPr/>
      </dsp:nvSpPr>
      <dsp:spPr>
        <a:xfrm>
          <a:off x="4937559" y="692705"/>
          <a:ext cx="1645518" cy="5893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kumimoji="1" lang="en-GB" altLang="ja-JP" sz="1300" kern="1200" dirty="0"/>
            <a:t>Vienna</a:t>
          </a:r>
          <a:endParaRPr kumimoji="1" lang="ja-JP" altLang="en-US" sz="1300" kern="1200" dirty="0"/>
        </a:p>
      </dsp:txBody>
      <dsp:txXfrm>
        <a:off x="4937559" y="692705"/>
        <a:ext cx="1645518" cy="589301"/>
      </dsp:txXfrm>
    </dsp:sp>
    <dsp:sp modelId="{9D025794-1920-4762-9598-CC9F57746168}">
      <dsp:nvSpPr>
        <dsp:cNvPr id="0" name=""/>
        <dsp:cNvSpPr/>
      </dsp:nvSpPr>
      <dsp:spPr>
        <a:xfrm>
          <a:off x="6584081" y="692705"/>
          <a:ext cx="1645518" cy="5893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GB" sz="1300" b="0" i="0" kern="1200" dirty="0" err="1"/>
            <a:t>Wrocław</a:t>
          </a:r>
          <a:endParaRPr kumimoji="1" lang="ja-JP" altLang="en-US" sz="1300" kern="1200" dirty="0"/>
        </a:p>
      </dsp:txBody>
      <dsp:txXfrm>
        <a:off x="6584081" y="692705"/>
        <a:ext cx="1645518" cy="5893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376E0F-8F2D-B24D-82AF-3855E037E48E}" type="datetimeFigureOut">
              <a:rPr lang="nl-NL" smtClean="0"/>
              <a:pPr/>
              <a:t>19-1-2023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45A2B9-4628-A645-9FF4-9FE5A31B0B8C}" type="slidenum">
              <a:rPr lang="nl-NL" smtClean="0"/>
              <a:pPr/>
              <a:t>‹#›</a:t>
            </a:fld>
            <a:endParaRPr lang="nl-NL"/>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45A2B9-4628-A645-9FF4-9FE5A31B0B8C}" type="slidenum">
              <a:rPr lang="nl-NL" smtClean="0"/>
              <a:pPr/>
              <a:t>1</a:t>
            </a:fld>
            <a:endParaRPr lang="nl-NL"/>
          </a:p>
        </p:txBody>
      </p:sp>
    </p:spTree>
    <p:extLst>
      <p:ext uri="{BB962C8B-B14F-4D97-AF65-F5344CB8AC3E}">
        <p14:creationId xmlns:p14="http://schemas.microsoft.com/office/powerpoint/2010/main" val="519757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5A2B9-4628-A645-9FF4-9FE5A31B0B8C}" type="slidenum">
              <a:rPr lang="nl-NL" smtClean="0"/>
              <a:pPr/>
              <a:t>14</a:t>
            </a:fld>
            <a:endParaRPr lang="nl-NL"/>
          </a:p>
        </p:txBody>
      </p:sp>
    </p:spTree>
    <p:extLst>
      <p:ext uri="{BB962C8B-B14F-4D97-AF65-F5344CB8AC3E}">
        <p14:creationId xmlns:p14="http://schemas.microsoft.com/office/powerpoint/2010/main" val="1998951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4C45A2B9-4628-A645-9FF4-9FE5A31B0B8C}" type="slidenum">
              <a:rPr lang="nl-NL" smtClean="0"/>
              <a:pPr/>
              <a:t>23</a:t>
            </a:fld>
            <a:endParaRPr lang="nl-NL"/>
          </a:p>
        </p:txBody>
      </p:sp>
    </p:spTree>
    <p:extLst>
      <p:ext uri="{BB962C8B-B14F-4D97-AF65-F5344CB8AC3E}">
        <p14:creationId xmlns:p14="http://schemas.microsoft.com/office/powerpoint/2010/main" val="2698733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45A2B9-4628-A645-9FF4-9FE5A31B0B8C}" type="slidenum">
              <a:rPr lang="nl-NL" smtClean="0"/>
              <a:pPr/>
              <a:t>26</a:t>
            </a:fld>
            <a:endParaRPr lang="nl-NL"/>
          </a:p>
        </p:txBody>
      </p:sp>
    </p:spTree>
    <p:extLst>
      <p:ext uri="{BB962C8B-B14F-4D97-AF65-F5344CB8AC3E}">
        <p14:creationId xmlns:p14="http://schemas.microsoft.com/office/powerpoint/2010/main" val="1101849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5A2B9-4628-A645-9FF4-9FE5A31B0B8C}" type="slidenum">
              <a:rPr lang="nl-NL" smtClean="0"/>
              <a:pPr/>
              <a:t>27</a:t>
            </a:fld>
            <a:endParaRPr lang="nl-NL"/>
          </a:p>
        </p:txBody>
      </p:sp>
    </p:spTree>
    <p:extLst>
      <p:ext uri="{BB962C8B-B14F-4D97-AF65-F5344CB8AC3E}">
        <p14:creationId xmlns:p14="http://schemas.microsoft.com/office/powerpoint/2010/main" val="978657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5A2B9-4628-A645-9FF4-9FE5A31B0B8C}" type="slidenum">
              <a:rPr lang="nl-NL" smtClean="0"/>
              <a:pPr/>
              <a:t>28</a:t>
            </a:fld>
            <a:endParaRPr lang="nl-NL"/>
          </a:p>
        </p:txBody>
      </p:sp>
    </p:spTree>
    <p:extLst>
      <p:ext uri="{BB962C8B-B14F-4D97-AF65-F5344CB8AC3E}">
        <p14:creationId xmlns:p14="http://schemas.microsoft.com/office/powerpoint/2010/main" val="1218022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45A2B9-4628-A645-9FF4-9FE5A31B0B8C}" type="slidenum">
              <a:rPr lang="nl-NL" smtClean="0"/>
              <a:pPr/>
              <a:t>29</a:t>
            </a:fld>
            <a:endParaRPr lang="nl-NL"/>
          </a:p>
        </p:txBody>
      </p:sp>
    </p:spTree>
    <p:extLst>
      <p:ext uri="{BB962C8B-B14F-4D97-AF65-F5344CB8AC3E}">
        <p14:creationId xmlns:p14="http://schemas.microsoft.com/office/powerpoint/2010/main" val="1044409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45A2B9-4628-A645-9FF4-9FE5A31B0B8C}" type="slidenum">
              <a:rPr lang="nl-NL" smtClean="0"/>
              <a:pPr/>
              <a:t>30</a:t>
            </a:fld>
            <a:endParaRPr lang="nl-NL"/>
          </a:p>
        </p:txBody>
      </p:sp>
    </p:spTree>
    <p:extLst>
      <p:ext uri="{BB962C8B-B14F-4D97-AF65-F5344CB8AC3E}">
        <p14:creationId xmlns:p14="http://schemas.microsoft.com/office/powerpoint/2010/main" val="273271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sz="1200" dirty="0"/>
          </a:p>
        </p:txBody>
      </p:sp>
      <p:sp>
        <p:nvSpPr>
          <p:cNvPr id="4" name="Slide Number Placeholder 3"/>
          <p:cNvSpPr>
            <a:spLocks noGrp="1"/>
          </p:cNvSpPr>
          <p:nvPr>
            <p:ph type="sldNum" sz="quarter" idx="10"/>
          </p:nvPr>
        </p:nvSpPr>
        <p:spPr/>
        <p:txBody>
          <a:bodyPr/>
          <a:lstStyle/>
          <a:p>
            <a:fld id="{4C45A2B9-4628-A645-9FF4-9FE5A31B0B8C}" type="slidenum">
              <a:rPr lang="nl-NL" smtClean="0"/>
              <a:pPr/>
              <a:t>31</a:t>
            </a:fld>
            <a:endParaRPr lang="nl-NL"/>
          </a:p>
        </p:txBody>
      </p:sp>
    </p:spTree>
    <p:extLst>
      <p:ext uri="{BB962C8B-B14F-4D97-AF65-F5344CB8AC3E}">
        <p14:creationId xmlns:p14="http://schemas.microsoft.com/office/powerpoint/2010/main" val="1130484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5A2B9-4628-A645-9FF4-9FE5A31B0B8C}" type="slidenum">
              <a:rPr lang="nl-NL" smtClean="0"/>
              <a:pPr/>
              <a:t>32</a:t>
            </a:fld>
            <a:endParaRPr lang="nl-NL"/>
          </a:p>
        </p:txBody>
      </p:sp>
    </p:spTree>
    <p:extLst>
      <p:ext uri="{BB962C8B-B14F-4D97-AF65-F5344CB8AC3E}">
        <p14:creationId xmlns:p14="http://schemas.microsoft.com/office/powerpoint/2010/main" val="411221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45A2B9-4628-A645-9FF4-9FE5A31B0B8C}" type="slidenum">
              <a:rPr lang="nl-NL" smtClean="0"/>
              <a:pPr/>
              <a:t>33</a:t>
            </a:fld>
            <a:endParaRPr lang="nl-NL"/>
          </a:p>
        </p:txBody>
      </p:sp>
    </p:spTree>
    <p:extLst>
      <p:ext uri="{BB962C8B-B14F-4D97-AF65-F5344CB8AC3E}">
        <p14:creationId xmlns:p14="http://schemas.microsoft.com/office/powerpoint/2010/main" val="146459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5A2B9-4628-A645-9FF4-9FE5A31B0B8C}" type="slidenum">
              <a:rPr lang="nl-NL" smtClean="0"/>
              <a:pPr/>
              <a:t>5</a:t>
            </a:fld>
            <a:endParaRPr lang="nl-NL"/>
          </a:p>
        </p:txBody>
      </p:sp>
    </p:spTree>
    <p:extLst>
      <p:ext uri="{BB962C8B-B14F-4D97-AF65-F5344CB8AC3E}">
        <p14:creationId xmlns:p14="http://schemas.microsoft.com/office/powerpoint/2010/main" val="191461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5A2B9-4628-A645-9FF4-9FE5A31B0B8C}" type="slidenum">
              <a:rPr lang="nl-NL" smtClean="0"/>
              <a:pPr/>
              <a:t>6</a:t>
            </a:fld>
            <a:endParaRPr lang="nl-NL"/>
          </a:p>
        </p:txBody>
      </p:sp>
    </p:spTree>
    <p:extLst>
      <p:ext uri="{BB962C8B-B14F-4D97-AF65-F5344CB8AC3E}">
        <p14:creationId xmlns:p14="http://schemas.microsoft.com/office/powerpoint/2010/main" val="1775136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5A2B9-4628-A645-9FF4-9FE5A31B0B8C}" type="slidenum">
              <a:rPr lang="nl-NL" smtClean="0"/>
              <a:pPr/>
              <a:t>7</a:t>
            </a:fld>
            <a:endParaRPr lang="nl-NL"/>
          </a:p>
        </p:txBody>
      </p:sp>
    </p:spTree>
    <p:extLst>
      <p:ext uri="{BB962C8B-B14F-4D97-AF65-F5344CB8AC3E}">
        <p14:creationId xmlns:p14="http://schemas.microsoft.com/office/powerpoint/2010/main" val="146996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5A2B9-4628-A645-9FF4-9FE5A31B0B8C}" type="slidenum">
              <a:rPr lang="nl-NL" smtClean="0"/>
              <a:pPr/>
              <a:t>8</a:t>
            </a:fld>
            <a:endParaRPr lang="nl-NL"/>
          </a:p>
        </p:txBody>
      </p:sp>
    </p:spTree>
    <p:extLst>
      <p:ext uri="{BB962C8B-B14F-4D97-AF65-F5344CB8AC3E}">
        <p14:creationId xmlns:p14="http://schemas.microsoft.com/office/powerpoint/2010/main" val="111072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5A2B9-4628-A645-9FF4-9FE5A31B0B8C}" type="slidenum">
              <a:rPr lang="nl-NL" smtClean="0"/>
              <a:pPr/>
              <a:t>9</a:t>
            </a:fld>
            <a:endParaRPr lang="nl-NL"/>
          </a:p>
        </p:txBody>
      </p:sp>
    </p:spTree>
    <p:extLst>
      <p:ext uri="{BB962C8B-B14F-4D97-AF65-F5344CB8AC3E}">
        <p14:creationId xmlns:p14="http://schemas.microsoft.com/office/powerpoint/2010/main" val="613263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de-DE" altLang="de-DE">
              <a:latin typeface="Times New Roman" charset="0"/>
            </a:endParaRPr>
          </a:p>
        </p:txBody>
      </p:sp>
      <p:sp>
        <p:nvSpPr>
          <p:cNvPr id="20484"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a:defRPr sz="2000" b="1">
                <a:solidFill>
                  <a:schemeClr val="tx1"/>
                </a:solidFill>
                <a:latin typeface="Times New Roman" charset="0"/>
              </a:defRPr>
            </a:lvl1pPr>
            <a:lvl2pPr marL="742950" indent="-285750" defTabSz="942975">
              <a:defRPr sz="2000" b="1">
                <a:solidFill>
                  <a:schemeClr val="tx1"/>
                </a:solidFill>
                <a:latin typeface="Times New Roman" charset="0"/>
              </a:defRPr>
            </a:lvl2pPr>
            <a:lvl3pPr marL="1143000" indent="-228600" defTabSz="942975">
              <a:defRPr sz="2000" b="1">
                <a:solidFill>
                  <a:schemeClr val="tx1"/>
                </a:solidFill>
                <a:latin typeface="Times New Roman" charset="0"/>
              </a:defRPr>
            </a:lvl3pPr>
            <a:lvl4pPr marL="1600200" indent="-228600" defTabSz="942975">
              <a:defRPr sz="2000" b="1">
                <a:solidFill>
                  <a:schemeClr val="tx1"/>
                </a:solidFill>
                <a:latin typeface="Times New Roman" charset="0"/>
              </a:defRPr>
            </a:lvl4pPr>
            <a:lvl5pPr marL="2057400" indent="-228600" defTabSz="942975">
              <a:defRPr sz="2000" b="1">
                <a:solidFill>
                  <a:schemeClr val="tx1"/>
                </a:solidFill>
                <a:latin typeface="Times New Roman" charset="0"/>
              </a:defRPr>
            </a:lvl5pPr>
            <a:lvl6pPr marL="2514600" indent="-228600" defTabSz="942975" eaLnBrk="0" fontAlgn="base" hangingPunct="0">
              <a:spcBef>
                <a:spcPct val="0"/>
              </a:spcBef>
              <a:spcAft>
                <a:spcPct val="0"/>
              </a:spcAft>
              <a:defRPr sz="2000" b="1">
                <a:solidFill>
                  <a:schemeClr val="tx1"/>
                </a:solidFill>
                <a:latin typeface="Times New Roman" charset="0"/>
              </a:defRPr>
            </a:lvl6pPr>
            <a:lvl7pPr marL="2971800" indent="-228600" defTabSz="942975" eaLnBrk="0" fontAlgn="base" hangingPunct="0">
              <a:spcBef>
                <a:spcPct val="0"/>
              </a:spcBef>
              <a:spcAft>
                <a:spcPct val="0"/>
              </a:spcAft>
              <a:defRPr sz="2000" b="1">
                <a:solidFill>
                  <a:schemeClr val="tx1"/>
                </a:solidFill>
                <a:latin typeface="Times New Roman" charset="0"/>
              </a:defRPr>
            </a:lvl7pPr>
            <a:lvl8pPr marL="3429000" indent="-228600" defTabSz="942975" eaLnBrk="0" fontAlgn="base" hangingPunct="0">
              <a:spcBef>
                <a:spcPct val="0"/>
              </a:spcBef>
              <a:spcAft>
                <a:spcPct val="0"/>
              </a:spcAft>
              <a:defRPr sz="2000" b="1">
                <a:solidFill>
                  <a:schemeClr val="tx1"/>
                </a:solidFill>
                <a:latin typeface="Times New Roman" charset="0"/>
              </a:defRPr>
            </a:lvl8pPr>
            <a:lvl9pPr marL="3886200" indent="-228600" defTabSz="942975" eaLnBrk="0" fontAlgn="base" hangingPunct="0">
              <a:spcBef>
                <a:spcPct val="0"/>
              </a:spcBef>
              <a:spcAft>
                <a:spcPct val="0"/>
              </a:spcAft>
              <a:defRPr sz="2000" b="1">
                <a:solidFill>
                  <a:schemeClr val="tx1"/>
                </a:solidFill>
                <a:latin typeface="Times New Roman" charset="0"/>
              </a:defRPr>
            </a:lvl9pPr>
          </a:lstStyle>
          <a:p>
            <a:fld id="{3B52ED33-084B-4E4C-AA35-3A3224A0B15C}" type="slidenum">
              <a:rPr lang="de-DE" altLang="de-DE" sz="1200" b="0"/>
              <a:pPr/>
              <a:t>10</a:t>
            </a:fld>
            <a:endParaRPr lang="de-DE" altLang="de-DE" sz="1200" b="0"/>
          </a:p>
        </p:txBody>
      </p:sp>
    </p:spTree>
    <p:extLst>
      <p:ext uri="{BB962C8B-B14F-4D97-AF65-F5344CB8AC3E}">
        <p14:creationId xmlns:p14="http://schemas.microsoft.com/office/powerpoint/2010/main" val="71529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5A2B9-4628-A645-9FF4-9FE5A31B0B8C}" type="slidenum">
              <a:rPr lang="nl-NL" smtClean="0"/>
              <a:pPr/>
              <a:t>12</a:t>
            </a:fld>
            <a:endParaRPr lang="nl-NL"/>
          </a:p>
        </p:txBody>
      </p:sp>
    </p:spTree>
    <p:extLst>
      <p:ext uri="{BB962C8B-B14F-4D97-AF65-F5344CB8AC3E}">
        <p14:creationId xmlns:p14="http://schemas.microsoft.com/office/powerpoint/2010/main" val="1354423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45A2B9-4628-A645-9FF4-9FE5A31B0B8C}" type="slidenum">
              <a:rPr lang="nl-NL" smtClean="0"/>
              <a:pPr/>
              <a:t>13</a:t>
            </a:fld>
            <a:endParaRPr lang="nl-NL"/>
          </a:p>
        </p:txBody>
      </p:sp>
    </p:spTree>
    <p:extLst>
      <p:ext uri="{BB962C8B-B14F-4D97-AF65-F5344CB8AC3E}">
        <p14:creationId xmlns:p14="http://schemas.microsoft.com/office/powerpoint/2010/main" val="194577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BE"/>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titelstijl van het model te bewerken</a:t>
            </a:r>
            <a:endParaRPr lang="nl-NL"/>
          </a:p>
        </p:txBody>
      </p:sp>
      <p:sp>
        <p:nvSpPr>
          <p:cNvPr id="4" name="Tijdelijke aanduiding voor datum 3"/>
          <p:cNvSpPr>
            <a:spLocks noGrp="1"/>
          </p:cNvSpPr>
          <p:nvPr>
            <p:ph type="dt" sz="half" idx="10"/>
          </p:nvPr>
        </p:nvSpPr>
        <p:spPr/>
        <p:txBody>
          <a:bodyPr/>
          <a:lstStyle/>
          <a:p>
            <a:fld id="{134D0EFB-896C-FE47-BC15-3F5334F0F042}" type="datetimeFigureOut">
              <a:rPr lang="nl-NL" smtClean="0"/>
              <a:pPr/>
              <a:t>19-1-2023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A6264A2-1D5A-0247-BA13-FBA053B4EAEE}"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134D0EFB-896C-FE47-BC15-3F5334F0F042}" type="datetimeFigureOut">
              <a:rPr lang="nl-NL" smtClean="0"/>
              <a:pPr/>
              <a:t>19-1-2023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A6264A2-1D5A-0247-BA13-FBA053B4EAEE}"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BE"/>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134D0EFB-896C-FE47-BC15-3F5334F0F042}" type="datetimeFigureOut">
              <a:rPr lang="nl-NL" smtClean="0"/>
              <a:pPr/>
              <a:t>19-1-2023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A6264A2-1D5A-0247-BA13-FBA053B4EAEE}"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idx="1"/>
          </p:nvPr>
        </p:nvSpPr>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p:txBody>
          <a:bodyPr/>
          <a:lstStyle/>
          <a:p>
            <a:fld id="{134D0EFB-896C-FE47-BC15-3F5334F0F042}" type="datetimeFigureOut">
              <a:rPr lang="nl-NL" smtClean="0"/>
              <a:pPr/>
              <a:t>19-1-2023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A6264A2-1D5A-0247-BA13-FBA053B4EAEE}"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BE"/>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Klik om de tekststijl van het model te bewerken</a:t>
            </a:r>
          </a:p>
        </p:txBody>
      </p:sp>
      <p:sp>
        <p:nvSpPr>
          <p:cNvPr id="4" name="Tijdelijke aanduiding voor datum 3"/>
          <p:cNvSpPr>
            <a:spLocks noGrp="1"/>
          </p:cNvSpPr>
          <p:nvPr>
            <p:ph type="dt" sz="half" idx="10"/>
          </p:nvPr>
        </p:nvSpPr>
        <p:spPr/>
        <p:txBody>
          <a:bodyPr/>
          <a:lstStyle/>
          <a:p>
            <a:fld id="{134D0EFB-896C-FE47-BC15-3F5334F0F042}" type="datetimeFigureOut">
              <a:rPr lang="nl-NL" smtClean="0"/>
              <a:pPr/>
              <a:t>19-1-2023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A6264A2-1D5A-0247-BA13-FBA053B4EAEE}"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datum 4"/>
          <p:cNvSpPr>
            <a:spLocks noGrp="1"/>
          </p:cNvSpPr>
          <p:nvPr>
            <p:ph type="dt" sz="half" idx="10"/>
          </p:nvPr>
        </p:nvSpPr>
        <p:spPr/>
        <p:txBody>
          <a:bodyPr/>
          <a:lstStyle/>
          <a:p>
            <a:fld id="{134D0EFB-896C-FE47-BC15-3F5334F0F042}" type="datetimeFigureOut">
              <a:rPr lang="nl-NL" smtClean="0"/>
              <a:pPr/>
              <a:t>19-1-2023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A6264A2-1D5A-0247-BA13-FBA053B4EAEE}"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BE"/>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atum 6"/>
          <p:cNvSpPr>
            <a:spLocks noGrp="1"/>
          </p:cNvSpPr>
          <p:nvPr>
            <p:ph type="dt" sz="half" idx="10"/>
          </p:nvPr>
        </p:nvSpPr>
        <p:spPr/>
        <p:txBody>
          <a:bodyPr/>
          <a:lstStyle/>
          <a:p>
            <a:fld id="{134D0EFB-896C-FE47-BC15-3F5334F0F042}" type="datetimeFigureOut">
              <a:rPr lang="nl-NL" smtClean="0"/>
              <a:pPr/>
              <a:t>19-1-2023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A6264A2-1D5A-0247-BA13-FBA053B4EAEE}"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datum 2"/>
          <p:cNvSpPr>
            <a:spLocks noGrp="1"/>
          </p:cNvSpPr>
          <p:nvPr>
            <p:ph type="dt" sz="half" idx="10"/>
          </p:nvPr>
        </p:nvSpPr>
        <p:spPr/>
        <p:txBody>
          <a:bodyPr/>
          <a:lstStyle/>
          <a:p>
            <a:fld id="{134D0EFB-896C-FE47-BC15-3F5334F0F042}" type="datetimeFigureOut">
              <a:rPr lang="nl-NL" smtClean="0"/>
              <a:pPr/>
              <a:t>19-1-2023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A6264A2-1D5A-0247-BA13-FBA053B4EAEE}"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134D0EFB-896C-FE47-BC15-3F5334F0F042}" type="datetimeFigureOut">
              <a:rPr lang="nl-NL" smtClean="0"/>
              <a:pPr/>
              <a:t>19-1-2023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A6264A2-1D5A-0247-BA13-FBA053B4EAEE}"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BE"/>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134D0EFB-896C-FE47-BC15-3F5334F0F042}" type="datetimeFigureOut">
              <a:rPr lang="nl-NL" smtClean="0"/>
              <a:pPr/>
              <a:t>19-1-2023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A6264A2-1D5A-0247-BA13-FBA053B4EAEE}"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BE"/>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Klik om de tekststijl van het model te bewerken</a:t>
            </a:r>
          </a:p>
        </p:txBody>
      </p:sp>
      <p:sp>
        <p:nvSpPr>
          <p:cNvPr id="5" name="Tijdelijke aanduiding voor datum 4"/>
          <p:cNvSpPr>
            <a:spLocks noGrp="1"/>
          </p:cNvSpPr>
          <p:nvPr>
            <p:ph type="dt" sz="half" idx="10"/>
          </p:nvPr>
        </p:nvSpPr>
        <p:spPr/>
        <p:txBody>
          <a:bodyPr/>
          <a:lstStyle/>
          <a:p>
            <a:fld id="{134D0EFB-896C-FE47-BC15-3F5334F0F042}" type="datetimeFigureOut">
              <a:rPr lang="nl-NL" smtClean="0"/>
              <a:pPr/>
              <a:t>19-1-2023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A6264A2-1D5A-0247-BA13-FBA053B4EAEE}"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D0EFB-896C-FE47-BC15-3F5334F0F042}" type="datetimeFigureOut">
              <a:rPr lang="nl-NL" smtClean="0"/>
              <a:pPr/>
              <a:t>19-1-2023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264A2-1D5A-0247-BA13-FBA053B4EAEE}"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emgs@ugent.be"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Eric.Vanhaute@ugent.be"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studiekiezer.ugent.be/master-of-arts-in-global-studies-en/programma/2023"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studiekiezer.ugent.be/master-of-arts-in-global-studies-en/programma/2023"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hyperlink" Target="https://globalstudies-masters.eu/about/erasmus-mundus-a-joint-progra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lobalstudies-masters.eu/admission/application/application-documen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ts.org/toef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cambridgeenglish.org/" TargetMode="External"/><Relationship Id="rId4" Type="http://schemas.openxmlformats.org/officeDocument/2006/relationships/hyperlink" Target="https://www.ielts.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globalstudies-masters.eu/admission/fees-suppor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globalstudies-masters.eu/contact-faq/faq/" TargetMode="External"/><Relationship Id="rId3" Type="http://schemas.openxmlformats.org/officeDocument/2006/relationships/hyperlink" Target="https://www.facebook.com/europeanmasterglobalstudies/" TargetMode="External"/><Relationship Id="rId7" Type="http://schemas.openxmlformats.org/officeDocument/2006/relationships/hyperlink" Target="mailto:em@uni-leipzig.d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globalstudies-masters.eu/admission/fees-support/" TargetMode="External"/><Relationship Id="rId5" Type="http://schemas.openxmlformats.org/officeDocument/2006/relationships/hyperlink" Target="https://globalstudies-masters.eu/admission/application/" TargetMode="External"/><Relationship Id="rId4" Type="http://schemas.openxmlformats.org/officeDocument/2006/relationships/hyperlink" Target="https://globalstudies-masters.e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emgs@ugent.b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globalstudies-masters.eu/about/member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lobalstudies-masters.eu/about/partn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lobalstudies-masters.eu/program/a-joint-curriculu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6643"/>
            <a:ext cx="8229600" cy="1691384"/>
          </a:xfrm>
        </p:spPr>
        <p:txBody>
          <a:bodyPr>
            <a:normAutofit fontScale="90000"/>
          </a:bodyPr>
          <a:lstStyle/>
          <a:p>
            <a:r>
              <a:rPr lang="en-US" sz="4800" b="1" dirty="0">
                <a:solidFill>
                  <a:srgbClr val="C00000"/>
                </a:solidFill>
              </a:rPr>
              <a:t>Erasmus Mundus Master </a:t>
            </a:r>
            <a:br>
              <a:rPr lang="en-US" sz="4800" b="1" dirty="0">
                <a:solidFill>
                  <a:srgbClr val="C00000"/>
                </a:solidFill>
              </a:rPr>
            </a:br>
            <a:r>
              <a:rPr lang="en-US" sz="4800" b="1" dirty="0">
                <a:solidFill>
                  <a:srgbClr val="C00000"/>
                </a:solidFill>
              </a:rPr>
              <a:t>Global Studies</a:t>
            </a:r>
            <a:br>
              <a:rPr lang="en-US" sz="5400" b="1" dirty="0">
                <a:solidFill>
                  <a:srgbClr val="C00000"/>
                </a:solidFill>
              </a:rPr>
            </a:br>
            <a:r>
              <a:rPr lang="en-US" sz="3600" b="1" dirty="0">
                <a:solidFill>
                  <a:srgbClr val="C00000"/>
                </a:solidFill>
              </a:rPr>
              <a:t>Info session 23/01/2023</a:t>
            </a:r>
          </a:p>
        </p:txBody>
      </p:sp>
      <p:pic>
        <p:nvPicPr>
          <p:cNvPr id="5" name="Afbeelding 3" descr="logo-groot.jpg"/>
          <p:cNvPicPr>
            <a:picLocks noChangeAspect="1"/>
          </p:cNvPicPr>
          <p:nvPr/>
        </p:nvPicPr>
        <p:blipFill>
          <a:blip r:embed="rId3"/>
          <a:stretch>
            <a:fillRect/>
          </a:stretch>
        </p:blipFill>
        <p:spPr>
          <a:xfrm>
            <a:off x="6196873" y="5865574"/>
            <a:ext cx="2360604" cy="5492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641" y="5409545"/>
            <a:ext cx="1653584" cy="1322867"/>
          </a:xfrm>
          <a:prstGeom prst="rect">
            <a:avLst/>
          </a:prstGeom>
        </p:spPr>
      </p:pic>
      <p:pic>
        <p:nvPicPr>
          <p:cNvPr id="13" name="Content Placeholder 12"/>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19292" y="2385223"/>
            <a:ext cx="7937500" cy="2730500"/>
          </a:xfrm>
        </p:spPr>
      </p:pic>
    </p:spTree>
    <p:extLst>
      <p:ext uri="{BB962C8B-B14F-4D97-AF65-F5344CB8AC3E}">
        <p14:creationId xmlns:p14="http://schemas.microsoft.com/office/powerpoint/2010/main" val="89162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6"/>
          <p:cNvGraphicFramePr>
            <a:graphicFrameLocks noGrp="1"/>
          </p:cNvGraphicFramePr>
          <p:nvPr>
            <p:ph idx="1"/>
            <p:extLst>
              <p:ext uri="{D42A27DB-BD31-4B8C-83A1-F6EECF244321}">
                <p14:modId xmlns:p14="http://schemas.microsoft.com/office/powerpoint/2010/main" val="2353146468"/>
              </p:ext>
            </p:extLst>
          </p:nvPr>
        </p:nvGraphicFramePr>
        <p:xfrm>
          <a:off x="520382" y="1178628"/>
          <a:ext cx="7967663" cy="5430384"/>
        </p:xfrm>
        <a:graphic>
          <a:graphicData uri="http://schemas.openxmlformats.org/drawingml/2006/table">
            <a:tbl>
              <a:tblPr/>
              <a:tblGrid>
                <a:gridCol w="6819900">
                  <a:extLst>
                    <a:ext uri="{9D8B030D-6E8A-4147-A177-3AD203B41FA5}">
                      <a16:colId xmlns:a16="http://schemas.microsoft.com/office/drawing/2014/main" val="20000"/>
                    </a:ext>
                  </a:extLst>
                </a:gridCol>
                <a:gridCol w="1147763">
                  <a:extLst>
                    <a:ext uri="{9D8B030D-6E8A-4147-A177-3AD203B41FA5}">
                      <a16:colId xmlns:a16="http://schemas.microsoft.com/office/drawing/2014/main" val="20001"/>
                    </a:ext>
                  </a:extLst>
                </a:gridCol>
              </a:tblGrid>
              <a:tr h="47148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1" i="0" u="none" strike="noStrike" cap="none" normalizeH="0" baseline="0" dirty="0">
                          <a:ln>
                            <a:noFill/>
                          </a:ln>
                          <a:solidFill>
                            <a:srgbClr val="404040"/>
                          </a:solidFill>
                          <a:effectLst/>
                          <a:latin typeface="Calibri" charset="0"/>
                        </a:rPr>
                        <a:t>Ghent University (Belgium)</a:t>
                      </a:r>
                      <a:endParaRPr kumimoji="0" lang="de-DE" altLang="x-none" sz="1500" b="0" i="0" u="none" strike="noStrike" cap="none" normalizeH="0" baseline="0" dirty="0">
                        <a:ln>
                          <a:noFill/>
                        </a:ln>
                        <a:solidFill>
                          <a:srgbClr val="000000"/>
                        </a:solidFill>
                        <a:effectLst/>
                        <a:latin typeface="Calibri" charset="0"/>
                      </a:endParaRPr>
                    </a:p>
                  </a:txBody>
                  <a:tcPr marL="91432" marR="91432" marT="42817" marB="42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500" b="0" i="0" u="none" strike="noStrike" cap="none" normalizeH="0" baseline="0">
                        <a:ln>
                          <a:noFill/>
                        </a:ln>
                        <a:solidFill>
                          <a:srgbClr val="000000"/>
                        </a:solidFill>
                        <a:effectLst/>
                        <a:latin typeface="Calibri" charset="0"/>
                      </a:endParaRPr>
                    </a:p>
                  </a:txBody>
                  <a:tcPr marL="91432" marR="91432" marT="42817" marB="428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1435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0" i="0" u="none" strike="noStrike" cap="none" normalizeH="0" baseline="0" dirty="0">
                          <a:ln>
                            <a:noFill/>
                          </a:ln>
                          <a:solidFill>
                            <a:srgbClr val="7F7F7F"/>
                          </a:solidFill>
                          <a:effectLst/>
                          <a:latin typeface="Calibri" charset="0"/>
                          <a:ea typeface="Arial" charset="0"/>
                          <a:cs typeface="Arial" charset="0"/>
                        </a:rPr>
                        <a:t>World History and Political Economy, Conflict and Development, Europe as a Global Actor, and area studies of Africa, the Middle East, Asia, and Latin America.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x-none" sz="800" b="0" i="0" u="none" strike="noStrike" cap="none" normalizeH="0" baseline="0" dirty="0">
                        <a:ln>
                          <a:noFill/>
                        </a:ln>
                        <a:solidFill>
                          <a:srgbClr val="7F7F7F"/>
                        </a:solidFill>
                        <a:effectLst/>
                        <a:latin typeface="Calibri" charset="0"/>
                      </a:endParaRPr>
                    </a:p>
                  </a:txBody>
                  <a:tcPr marL="91432" marR="91432" marT="42817" marB="428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extLst>
                  <a:ext uri="{0D108BD9-81ED-4DB2-BD59-A6C34878D82A}">
                    <a16:rowId xmlns:a16="http://schemas.microsoft.com/office/drawing/2014/main" val="10001"/>
                  </a:ext>
                </a:extLst>
              </a:tr>
              <a:tr h="430213">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500" b="1" i="0" u="none" strike="noStrike" cap="none" normalizeH="0" baseline="0">
                          <a:ln>
                            <a:noFill/>
                          </a:ln>
                          <a:solidFill>
                            <a:srgbClr val="404040"/>
                          </a:solidFill>
                          <a:effectLst/>
                          <a:latin typeface="Calibri" charset="0"/>
                        </a:rPr>
                        <a:t>Leipzig University (Germany), Co-ordinating institution of the Consortium</a:t>
                      </a:r>
                      <a:endParaRPr kumimoji="0" lang="de-DE" altLang="x-none" sz="1500" b="0" i="0" u="none" strike="noStrike" cap="none" normalizeH="0" baseline="0">
                        <a:ln>
                          <a:noFill/>
                        </a:ln>
                        <a:solidFill>
                          <a:srgbClr val="000000"/>
                        </a:solidFill>
                        <a:effectLst/>
                        <a:latin typeface="Calibri" charset="0"/>
                      </a:endParaRPr>
                    </a:p>
                  </a:txBody>
                  <a:tcPr marL="91432" marR="91432" marT="42817" marB="42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500" b="0" i="0" u="none" strike="noStrike" cap="none" normalizeH="0" baseline="0">
                        <a:ln>
                          <a:noFill/>
                        </a:ln>
                        <a:solidFill>
                          <a:srgbClr val="000000"/>
                        </a:solidFill>
                        <a:effectLst/>
                        <a:latin typeface="Calibri" charset="0"/>
                      </a:endParaRPr>
                    </a:p>
                  </a:txBody>
                  <a:tcPr marL="91432" marR="91432" marT="42817" marB="428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55403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0" i="0" u="none" strike="noStrike" cap="none" normalizeH="0" baseline="0" dirty="0">
                          <a:ln>
                            <a:noFill/>
                          </a:ln>
                          <a:solidFill>
                            <a:srgbClr val="7F7F7F"/>
                          </a:solidFill>
                          <a:effectLst/>
                          <a:latin typeface="Calibri" charset="0"/>
                          <a:ea typeface="Arial" charset="0"/>
                          <a:cs typeface="Arial" charset="0"/>
                        </a:rPr>
                        <a:t>Comparative analysis of global entanglements both historically and for the present times, focusing on Europe, Africa, the Middle East, East Asia, and the Americas as well as on the transregional ties between these parts of the world.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x-none" sz="800" b="0" i="0" u="none" strike="noStrike" cap="none" normalizeH="0" baseline="0" dirty="0">
                        <a:ln>
                          <a:noFill/>
                        </a:ln>
                        <a:solidFill>
                          <a:srgbClr val="000000"/>
                        </a:solidFill>
                        <a:effectLst/>
                        <a:latin typeface="Calibri" charset="0"/>
                      </a:endParaRPr>
                    </a:p>
                  </a:txBody>
                  <a:tcPr marL="91432" marR="91432" marT="42817" marB="428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extLst>
                  <a:ext uri="{0D108BD9-81ED-4DB2-BD59-A6C34878D82A}">
                    <a16:rowId xmlns:a16="http://schemas.microsoft.com/office/drawing/2014/main" val="10003"/>
                  </a:ext>
                </a:extLst>
              </a:tr>
              <a:tr h="31750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1" i="0" u="none" strike="noStrike" cap="none" normalizeH="0" baseline="0" dirty="0">
                          <a:ln>
                            <a:noFill/>
                          </a:ln>
                          <a:solidFill>
                            <a:srgbClr val="404040"/>
                          </a:solidFill>
                          <a:effectLst/>
                          <a:latin typeface="Calibri" charset="0"/>
                        </a:rPr>
                        <a:t>Roskilde University (Denmark)</a:t>
                      </a:r>
                      <a:endParaRPr kumimoji="0" lang="de-DE" altLang="x-none" sz="1500" b="0" i="0" u="none" strike="noStrike" cap="none" normalizeH="0" baseline="0" dirty="0">
                        <a:ln>
                          <a:noFill/>
                        </a:ln>
                        <a:solidFill>
                          <a:srgbClr val="000000"/>
                        </a:solidFill>
                        <a:effectLst/>
                        <a:latin typeface="Calibri" charset="0"/>
                      </a:endParaRPr>
                    </a:p>
                  </a:txBody>
                  <a:tcPr marL="91432" marR="91432" marT="42817" marB="42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500" b="0" i="0" u="none" strike="noStrike" cap="none" normalizeH="0" baseline="0" dirty="0">
                        <a:ln>
                          <a:noFill/>
                        </a:ln>
                        <a:solidFill>
                          <a:srgbClr val="000000"/>
                        </a:solidFill>
                        <a:effectLst/>
                        <a:latin typeface="Calibri" charset="0"/>
                      </a:endParaRPr>
                    </a:p>
                  </a:txBody>
                  <a:tcPr marL="91432" marR="91432" marT="42817" marB="428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59690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0" i="0" u="none" strike="noStrike" cap="none" normalizeH="0" baseline="0" dirty="0">
                          <a:ln>
                            <a:noFill/>
                          </a:ln>
                          <a:solidFill>
                            <a:srgbClr val="7F7F7F"/>
                          </a:solidFill>
                          <a:effectLst/>
                          <a:latin typeface="Calibri" charset="0"/>
                          <a:ea typeface="Arial" charset="0"/>
                          <a:cs typeface="Arial" charset="0"/>
                        </a:rPr>
                        <a:t>Development studies, global political economy and global governance, political culture and civil society</a:t>
                      </a:r>
                      <a:endParaRPr kumimoji="0" lang="de-DE" altLang="x-none" sz="1500" b="0" i="0" u="none" strike="noStrike" cap="none" normalizeH="0" baseline="0" dirty="0">
                        <a:ln>
                          <a:noFill/>
                        </a:ln>
                        <a:solidFill>
                          <a:srgbClr val="7F7F7F"/>
                        </a:solidFill>
                        <a:effectLst/>
                        <a:latin typeface="Calibri"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x-none" sz="800" b="0" i="0" u="none" strike="noStrike" cap="none" normalizeH="0" baseline="0" dirty="0">
                        <a:ln>
                          <a:noFill/>
                        </a:ln>
                        <a:solidFill>
                          <a:srgbClr val="000000"/>
                        </a:solidFill>
                        <a:effectLst/>
                        <a:latin typeface="Calibri" charset="0"/>
                      </a:endParaRPr>
                    </a:p>
                  </a:txBody>
                  <a:tcPr marL="91432" marR="91432" marT="42817" marB="428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extLst>
                  <a:ext uri="{0D108BD9-81ED-4DB2-BD59-A6C34878D82A}">
                    <a16:rowId xmlns:a16="http://schemas.microsoft.com/office/drawing/2014/main" val="10007"/>
                  </a:ext>
                </a:extLst>
              </a:tr>
              <a:tr h="328613">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1" i="0" u="none" strike="noStrike" cap="none" normalizeH="0" baseline="0">
                          <a:ln>
                            <a:noFill/>
                          </a:ln>
                          <a:solidFill>
                            <a:srgbClr val="404040"/>
                          </a:solidFill>
                          <a:effectLst/>
                          <a:latin typeface="Calibri" charset="0"/>
                        </a:rPr>
                        <a:t>University of Vienna (Austria)</a:t>
                      </a:r>
                      <a:endParaRPr kumimoji="0" lang="de-DE" altLang="x-none" sz="1500" b="0" i="0" u="none" strike="noStrike" cap="none" normalizeH="0" baseline="0">
                        <a:ln>
                          <a:noFill/>
                        </a:ln>
                        <a:solidFill>
                          <a:srgbClr val="000000"/>
                        </a:solidFill>
                        <a:effectLst/>
                        <a:latin typeface="Calibri" charset="0"/>
                      </a:endParaRPr>
                    </a:p>
                  </a:txBody>
                  <a:tcPr marL="91432" marR="91432" marT="42817" marB="42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500" b="0" i="0" u="none" strike="noStrike" cap="none" normalizeH="0" baseline="0">
                        <a:ln>
                          <a:noFill/>
                        </a:ln>
                        <a:solidFill>
                          <a:srgbClr val="000000"/>
                        </a:solidFill>
                        <a:effectLst/>
                        <a:latin typeface="Calibri" charset="0"/>
                      </a:endParaRPr>
                    </a:p>
                  </a:txBody>
                  <a:tcPr marL="91432" marR="91432" marT="42817" marB="428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59690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0" i="0" u="none" strike="noStrike" cap="none" normalizeH="0" baseline="0" dirty="0">
                          <a:ln>
                            <a:noFill/>
                          </a:ln>
                          <a:solidFill>
                            <a:srgbClr val="7F7F7F"/>
                          </a:solidFill>
                          <a:effectLst/>
                          <a:latin typeface="Calibri" charset="0"/>
                          <a:ea typeface="Arial" charset="0"/>
                          <a:cs typeface="Arial" charset="0"/>
                        </a:rPr>
                        <a:t>International organizations, global history from 1500, a regional focus on East Asia, sub-Saharan Africa, Central Europe, and Latin America.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x-none" sz="800" b="0" i="0" u="none" strike="noStrike" cap="none" normalizeH="0" baseline="0" dirty="0">
                        <a:ln>
                          <a:noFill/>
                        </a:ln>
                        <a:solidFill>
                          <a:srgbClr val="000000"/>
                        </a:solidFill>
                        <a:effectLst/>
                        <a:latin typeface="Calibri" charset="0"/>
                      </a:endParaRPr>
                    </a:p>
                  </a:txBody>
                  <a:tcPr marL="91432" marR="91432" marT="42817" marB="428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extLst>
                  <a:ext uri="{0D108BD9-81ED-4DB2-BD59-A6C34878D82A}">
                    <a16:rowId xmlns:a16="http://schemas.microsoft.com/office/drawing/2014/main" val="10009"/>
                  </a:ext>
                </a:extLst>
              </a:tr>
              <a:tr h="33020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1" i="0" u="none" strike="noStrike" cap="none" normalizeH="0" baseline="0">
                          <a:ln>
                            <a:noFill/>
                          </a:ln>
                          <a:solidFill>
                            <a:srgbClr val="404040"/>
                          </a:solidFill>
                          <a:effectLst/>
                          <a:latin typeface="Calibri" charset="0"/>
                        </a:rPr>
                        <a:t>University of Wroclaw (Poland)</a:t>
                      </a:r>
                      <a:endParaRPr kumimoji="0" lang="de-DE" altLang="x-none" sz="1500" b="0" i="0" u="none" strike="noStrike" cap="none" normalizeH="0" baseline="0">
                        <a:ln>
                          <a:noFill/>
                        </a:ln>
                        <a:solidFill>
                          <a:srgbClr val="000000"/>
                        </a:solidFill>
                        <a:effectLst/>
                        <a:latin typeface="Calibri" charset="0"/>
                      </a:endParaRPr>
                    </a:p>
                  </a:txBody>
                  <a:tcPr marL="91432" marR="91432" marT="42817" marB="428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500" b="0" i="0" u="none" strike="noStrike" cap="none" normalizeH="0" baseline="0">
                        <a:ln>
                          <a:noFill/>
                        </a:ln>
                        <a:solidFill>
                          <a:srgbClr val="000000"/>
                        </a:solidFill>
                        <a:effectLst/>
                        <a:latin typeface="Calibri" charset="0"/>
                      </a:endParaRPr>
                    </a:p>
                  </a:txBody>
                  <a:tcPr marL="91432" marR="91432" marT="42817" marB="428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10"/>
                  </a:ext>
                </a:extLst>
              </a:tr>
              <a:tr h="59690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0" i="0" u="none" strike="noStrike" cap="none" normalizeH="0" baseline="0" dirty="0">
                          <a:ln>
                            <a:noFill/>
                          </a:ln>
                          <a:solidFill>
                            <a:srgbClr val="7F7F7F"/>
                          </a:solidFill>
                          <a:effectLst/>
                          <a:latin typeface="Calibri" charset="0"/>
                          <a:ea typeface="Arial" charset="0"/>
                          <a:cs typeface="Arial" charset="0"/>
                        </a:rPr>
                        <a:t>Recent transformation processes in Central and Eastern Europe, security issues, regional cooperation, communications, and media.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x-none" sz="800" b="0" i="0" u="none" strike="noStrike" cap="none" normalizeH="0" baseline="0" dirty="0">
                        <a:ln>
                          <a:noFill/>
                        </a:ln>
                        <a:solidFill>
                          <a:srgbClr val="000000"/>
                        </a:solidFill>
                        <a:effectLst/>
                        <a:latin typeface="Calibri" charset="0"/>
                      </a:endParaRPr>
                    </a:p>
                  </a:txBody>
                  <a:tcPr marL="91432" marR="91432" marT="42817" marB="428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extLst>
                  <a:ext uri="{0D108BD9-81ED-4DB2-BD59-A6C34878D82A}">
                    <a16:rowId xmlns:a16="http://schemas.microsoft.com/office/drawing/2014/main" val="10011"/>
                  </a:ext>
                </a:extLst>
              </a:tr>
            </a:tbl>
          </a:graphicData>
        </a:graphic>
      </p:graphicFrame>
      <p:pic>
        <p:nvPicPr>
          <p:cNvPr id="19493" name="Picture 2" descr="\\forschung\profiles\gesi\gesisekshk\Desktop\Uni sieg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853" y="2551095"/>
            <a:ext cx="8572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5" name="Picture 5" descr="wien sieg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0110" y="4711487"/>
            <a:ext cx="833438"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6" name="Picture 3"/>
          <p:cNvPicPr>
            <a:picLocks noChangeAspect="1" noChangeArrowheads="1"/>
          </p:cNvPicPr>
          <p:nvPr/>
        </p:nvPicPr>
        <p:blipFill>
          <a:blip r:embed="rId5">
            <a:extLst>
              <a:ext uri="{28A0092B-C50C-407E-A947-70E740481C1C}">
                <a14:useLocalDpi xmlns:a14="http://schemas.microsoft.com/office/drawing/2010/main" val="0"/>
              </a:ext>
            </a:extLst>
          </a:blip>
          <a:srcRect l="11874" t="13416" r="69609" b="63414"/>
          <a:stretch>
            <a:fillRect/>
          </a:stretch>
        </p:blipFill>
        <p:spPr bwMode="auto">
          <a:xfrm>
            <a:off x="7461853" y="3704463"/>
            <a:ext cx="889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7" name="Picture 6" descr="wrozlaw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0110" y="5715416"/>
            <a:ext cx="852487"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3735" y="1229319"/>
            <a:ext cx="1349883" cy="1080135"/>
          </a:xfrm>
          <a:prstGeom prst="rect">
            <a:avLst/>
          </a:prstGeom>
        </p:spPr>
      </p:pic>
      <p:sp>
        <p:nvSpPr>
          <p:cNvPr id="4" name="TextBox 3">
            <a:extLst>
              <a:ext uri="{FF2B5EF4-FFF2-40B4-BE49-F238E27FC236}">
                <a16:creationId xmlns:a16="http://schemas.microsoft.com/office/drawing/2014/main" id="{F8352242-F196-95F8-E910-421C559A4ABE}"/>
              </a:ext>
            </a:extLst>
          </p:cNvPr>
          <p:cNvSpPr txBox="1"/>
          <p:nvPr/>
        </p:nvSpPr>
        <p:spPr>
          <a:xfrm>
            <a:off x="2002536" y="382042"/>
            <a:ext cx="5738653" cy="477054"/>
          </a:xfrm>
          <a:prstGeom prst="rect">
            <a:avLst/>
          </a:prstGeom>
          <a:noFill/>
        </p:spPr>
        <p:txBody>
          <a:bodyPr wrap="square">
            <a:spAutoFit/>
          </a:bodyPr>
          <a:lstStyle/>
          <a:p>
            <a:r>
              <a:rPr lang="nl-NL" altLang="ja-JP" sz="2500" b="1" dirty="0">
                <a:solidFill>
                  <a:srgbClr val="C00000"/>
                </a:solidFill>
              </a:rPr>
              <a:t>Specialisations per European partner</a:t>
            </a:r>
            <a:endParaRPr lang="ja-JP" altLang="en-US" sz="2500" dirty="0"/>
          </a:p>
        </p:txBody>
      </p:sp>
    </p:spTree>
    <p:extLst>
      <p:ext uri="{BB962C8B-B14F-4D97-AF65-F5344CB8AC3E}">
        <p14:creationId xmlns:p14="http://schemas.microsoft.com/office/powerpoint/2010/main" val="206792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Inhaltsplatzhalter 9"/>
          <p:cNvGraphicFramePr>
            <a:graphicFrameLocks noGrp="1"/>
          </p:cNvGraphicFramePr>
          <p:nvPr>
            <p:ph idx="1"/>
          </p:nvPr>
        </p:nvGraphicFramePr>
        <p:xfrm>
          <a:off x="200025" y="130175"/>
          <a:ext cx="8788400" cy="6537428"/>
        </p:xfrm>
        <a:graphic>
          <a:graphicData uri="http://schemas.openxmlformats.org/drawingml/2006/table">
            <a:tbl>
              <a:tblPr/>
              <a:tblGrid>
                <a:gridCol w="7934325">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315913">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1" i="0" u="none" strike="noStrike" cap="none" normalizeH="0" baseline="0">
                          <a:ln>
                            <a:noFill/>
                          </a:ln>
                          <a:solidFill>
                            <a:srgbClr val="404040"/>
                          </a:solidFill>
                          <a:effectLst/>
                          <a:latin typeface="Calibri" charset="0"/>
                        </a:rPr>
                        <a:t>Addis Ababa University (Ethiopia)</a:t>
                      </a:r>
                      <a:endParaRPr kumimoji="0" lang="de-DE" altLang="x-none" sz="1500" b="1" i="0" u="none" strike="noStrike" cap="none" normalizeH="0" baseline="0">
                        <a:ln>
                          <a:noFill/>
                        </a:ln>
                        <a:solidFill>
                          <a:srgbClr val="404040"/>
                        </a:solidFill>
                        <a:effectLst/>
                        <a:latin typeface="Calibri" charset="0"/>
                      </a:endParaRPr>
                    </a:p>
                  </a:txBody>
                  <a:tcPr marL="91446" marR="91446" marT="43681" marB="43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700" b="0" i="0" u="none" strike="noStrike" cap="none" normalizeH="0" baseline="0">
                        <a:ln>
                          <a:noFill/>
                        </a:ln>
                        <a:solidFill>
                          <a:srgbClr val="000000"/>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4290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x-none" sz="1300" b="0" i="0" u="none" strike="noStrike" cap="none" normalizeH="0" baseline="0">
                          <a:ln>
                            <a:noFill/>
                          </a:ln>
                          <a:solidFill>
                            <a:srgbClr val="7F7F7F"/>
                          </a:solidFill>
                          <a:effectLst/>
                          <a:latin typeface="Calibri" charset="0"/>
                        </a:rPr>
                        <a:t>Peace and Security, Gender Studies, Human Rights and Development Cooperation</a:t>
                      </a: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extLst>
                  <a:ext uri="{0D108BD9-81ED-4DB2-BD59-A6C34878D82A}">
                    <a16:rowId xmlns:a16="http://schemas.microsoft.com/office/drawing/2014/main" val="10001"/>
                  </a:ext>
                </a:extLst>
              </a:tr>
              <a:tr h="40163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1" i="0" u="none" strike="noStrike" cap="none" normalizeH="0" baseline="0">
                          <a:ln>
                            <a:noFill/>
                          </a:ln>
                          <a:solidFill>
                            <a:srgbClr val="404040"/>
                          </a:solidFill>
                          <a:effectLst/>
                          <a:latin typeface="Calibri" charset="0"/>
                        </a:rPr>
                        <a:t>Dalhousie University (Canada)</a:t>
                      </a:r>
                      <a:endParaRPr kumimoji="0" lang="de-DE" altLang="x-none" sz="1500" b="1" i="0" u="none" strike="noStrike" cap="none" normalizeH="0" baseline="0">
                        <a:ln>
                          <a:noFill/>
                        </a:ln>
                        <a:solidFill>
                          <a:srgbClr val="404040"/>
                        </a:solidFill>
                        <a:effectLst/>
                        <a:latin typeface="Calibri" charset="0"/>
                      </a:endParaRPr>
                    </a:p>
                  </a:txBody>
                  <a:tcPr marL="91446" marR="91446" marT="43681" marB="43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700" b="0" i="0" u="none" strike="noStrike" cap="none" normalizeH="0" baseline="0">
                        <a:ln>
                          <a:noFill/>
                        </a:ln>
                        <a:solidFill>
                          <a:srgbClr val="000000"/>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31908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300" b="0" i="0" u="none" strike="noStrike" cap="none" normalizeH="0" baseline="0">
                          <a:ln>
                            <a:noFill/>
                          </a:ln>
                          <a:solidFill>
                            <a:srgbClr val="7F7F7F"/>
                          </a:solidFill>
                          <a:effectLst/>
                          <a:latin typeface="Calibri" charset="0"/>
                          <a:ea typeface="Arial" charset="0"/>
                          <a:cs typeface="Arial" charset="0"/>
                        </a:rPr>
                        <a:t>International Developmental Studies, Environmental Issues and Comparative Theory</a:t>
                      </a:r>
                      <a:endParaRPr kumimoji="0" lang="de-DE" altLang="x-none" sz="1300" b="0" i="0" u="none" strike="noStrike" cap="none" normalizeH="0" baseline="0">
                        <a:ln>
                          <a:noFill/>
                        </a:ln>
                        <a:solidFill>
                          <a:srgbClr val="7F7F7F"/>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extLst>
                  <a:ext uri="{0D108BD9-81ED-4DB2-BD59-A6C34878D82A}">
                    <a16:rowId xmlns:a16="http://schemas.microsoft.com/office/drawing/2014/main" val="10003"/>
                  </a:ext>
                </a:extLst>
              </a:tr>
              <a:tr h="417513">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1" i="0" u="none" strike="noStrike" cap="none" normalizeH="0" baseline="0">
                          <a:ln>
                            <a:noFill/>
                          </a:ln>
                          <a:solidFill>
                            <a:srgbClr val="404040"/>
                          </a:solidFill>
                          <a:effectLst/>
                          <a:latin typeface="Calibri" charset="0"/>
                        </a:rPr>
                        <a:t>Fudan University (China)</a:t>
                      </a:r>
                    </a:p>
                  </a:txBody>
                  <a:tcPr marL="91446" marR="91446" marT="43681" marB="43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700" b="0" i="0" u="none" strike="noStrike" cap="none" normalizeH="0" baseline="0">
                        <a:ln>
                          <a:noFill/>
                        </a:ln>
                        <a:solidFill>
                          <a:srgbClr val="000000"/>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531813">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300" b="0" i="0" u="none" strike="noStrike" cap="none" normalizeH="0" baseline="0">
                          <a:ln>
                            <a:noFill/>
                          </a:ln>
                          <a:solidFill>
                            <a:srgbClr val="7F7F7F"/>
                          </a:solidFill>
                          <a:effectLst/>
                          <a:latin typeface="Calibri" charset="0"/>
                          <a:ea typeface="Arial" charset="0"/>
                          <a:cs typeface="Arial" charset="0"/>
                        </a:rPr>
                        <a:t>Modernity in Asia and Europe compared, Modern Chinese History and International Relations from a Chinese Perspective</a:t>
                      </a: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extLst>
                  <a:ext uri="{0D108BD9-81ED-4DB2-BD59-A6C34878D82A}">
                    <a16:rowId xmlns:a16="http://schemas.microsoft.com/office/drawing/2014/main" val="10005"/>
                  </a:ext>
                </a:extLst>
              </a:tr>
              <a:tr h="39528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1" i="0" u="none" strike="noStrike" cap="none" normalizeH="0" baseline="0">
                          <a:ln>
                            <a:noFill/>
                          </a:ln>
                          <a:solidFill>
                            <a:srgbClr val="404040"/>
                          </a:solidFill>
                          <a:effectLst/>
                          <a:latin typeface="Calibri" charset="0"/>
                        </a:rPr>
                        <a:t>Jawaharlal Nehru University (India)</a:t>
                      </a:r>
                    </a:p>
                  </a:txBody>
                  <a:tcPr marL="91446" marR="91446" marT="43681" marB="43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2">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700" b="0" i="0" u="none" strike="noStrike" cap="none" normalizeH="0" baseline="0">
                        <a:ln>
                          <a:noFill/>
                        </a:ln>
                        <a:solidFill>
                          <a:srgbClr val="000000"/>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32543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300" b="0" i="0" u="none" strike="noStrike" cap="none" normalizeH="0" baseline="0">
                          <a:ln>
                            <a:noFill/>
                          </a:ln>
                          <a:solidFill>
                            <a:srgbClr val="7F7F7F"/>
                          </a:solidFill>
                          <a:effectLst/>
                          <a:latin typeface="Calibri" charset="0"/>
                          <a:ea typeface="Arial" charset="0"/>
                          <a:cs typeface="Arial" charset="0"/>
                        </a:rPr>
                        <a:t>Focus on Economics, Levels of Regional Development in India, Government and Politics in India</a:t>
                      </a:r>
                      <a:endParaRPr kumimoji="0" lang="de-DE" altLang="x-none" sz="1300" b="0" i="0" u="none" strike="noStrike" cap="none" normalizeH="0" baseline="0">
                        <a:ln>
                          <a:noFill/>
                        </a:ln>
                        <a:solidFill>
                          <a:srgbClr val="000000"/>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extLst>
                  <a:ext uri="{0D108BD9-81ED-4DB2-BD59-A6C34878D82A}">
                    <a16:rowId xmlns:a16="http://schemas.microsoft.com/office/drawing/2014/main" val="10007"/>
                  </a:ext>
                </a:extLst>
              </a:tr>
              <a:tr h="42703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1" i="0" u="none" strike="noStrike" cap="none" normalizeH="0" baseline="0">
                          <a:ln>
                            <a:noFill/>
                          </a:ln>
                          <a:solidFill>
                            <a:srgbClr val="404040"/>
                          </a:solidFill>
                          <a:effectLst/>
                          <a:latin typeface="Calibri" charset="0"/>
                        </a:rPr>
                        <a:t>Macquarie University (Australia)</a:t>
                      </a:r>
                      <a:endParaRPr kumimoji="0" lang="de-DE" altLang="x-none" sz="1500" b="1" i="0" u="none" strike="noStrike" cap="none" normalizeH="0" baseline="0">
                        <a:ln>
                          <a:noFill/>
                        </a:ln>
                        <a:solidFill>
                          <a:srgbClr val="404040"/>
                        </a:solidFill>
                        <a:effectLst/>
                        <a:latin typeface="Calibri" charset="0"/>
                      </a:endParaRPr>
                    </a:p>
                  </a:txBody>
                  <a:tcPr marL="91446" marR="91446" marT="43681" marB="436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rowSpan="5">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700" b="0" i="0" u="none" strike="noStrike" cap="none" normalizeH="0" baseline="0">
                        <a:ln>
                          <a:noFill/>
                        </a:ln>
                        <a:solidFill>
                          <a:srgbClr val="000000"/>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315913">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300" b="0" i="0" u="none" strike="noStrike" cap="none" normalizeH="0" baseline="0">
                          <a:ln>
                            <a:noFill/>
                          </a:ln>
                          <a:solidFill>
                            <a:srgbClr val="7F7F7F"/>
                          </a:solidFill>
                          <a:effectLst/>
                          <a:latin typeface="Calibri" charset="0"/>
                          <a:ea typeface="Arial" charset="0"/>
                          <a:cs typeface="Arial" charset="0"/>
                        </a:rPr>
                        <a:t>Globalization and Sustainable Development, the International System and the North-South Relationship</a:t>
                      </a:r>
                      <a:endParaRPr kumimoji="0" lang="de-DE" altLang="x-none" sz="1300" b="0" i="0" u="none" strike="noStrike" cap="none" normalizeH="0" baseline="0">
                        <a:ln>
                          <a:noFill/>
                        </a:ln>
                        <a:solidFill>
                          <a:srgbClr val="7F7F7F"/>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extLst>
                  <a:ext uri="{0D108BD9-81ED-4DB2-BD59-A6C34878D82A}">
                    <a16:rowId xmlns:a16="http://schemas.microsoft.com/office/drawing/2014/main" val="10009"/>
                  </a:ext>
                </a:extLst>
              </a:tr>
              <a:tr h="315913">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1" i="0" u="none" strike="noStrike" cap="none" normalizeH="0" baseline="0">
                          <a:ln>
                            <a:noFill/>
                          </a:ln>
                          <a:solidFill>
                            <a:srgbClr val="404040"/>
                          </a:solidFill>
                          <a:effectLst/>
                          <a:latin typeface="Calibri" charset="0"/>
                        </a:rPr>
                        <a:t>Otago University (New Zealand)</a:t>
                      </a:r>
                      <a:endParaRPr kumimoji="0" lang="de-DE" altLang="x-none" sz="1500" b="1" i="0" u="none" strike="noStrike" cap="none" normalizeH="0" baseline="0">
                        <a:ln>
                          <a:noFill/>
                        </a:ln>
                        <a:solidFill>
                          <a:srgbClr val="404040"/>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vMerge="1">
                  <a:txBody>
                    <a:bodyPr/>
                    <a:lstStyle/>
                    <a:p>
                      <a:endParaRPr lang="en-US"/>
                    </a:p>
                  </a:txBody>
                  <a:tcPr/>
                </a:tc>
                <a:extLst>
                  <a:ext uri="{0D108BD9-81ED-4DB2-BD59-A6C34878D82A}">
                    <a16:rowId xmlns:a16="http://schemas.microsoft.com/office/drawing/2014/main" val="10010"/>
                  </a:ext>
                </a:extLst>
              </a:tr>
              <a:tr h="3333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rgbClr val="7F7F7F"/>
                          </a:solidFill>
                          <a:effectLst/>
                          <a:latin typeface="Calibri" charset="0"/>
                          <a:ea typeface="Arial" charset="0"/>
                          <a:cs typeface="Arial" charset="0"/>
                        </a:rPr>
                        <a:t>Studies of Asia, Europe and Latin America, Global Governance, etc.</a:t>
                      </a:r>
                      <a:endParaRPr kumimoji="0" lang="de-DE" altLang="de-DE" sz="1400" b="0" i="0" u="none" strike="noStrike" cap="none" normalizeH="0" baseline="0">
                        <a:ln>
                          <a:noFill/>
                        </a:ln>
                        <a:solidFill>
                          <a:srgbClr val="000000"/>
                        </a:solidFill>
                        <a:effectLst/>
                        <a:latin typeface="Futura Book"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vMerge="1">
                  <a:txBody>
                    <a:bodyPr/>
                    <a:lstStyle/>
                    <a:p>
                      <a:endParaRPr lang="en-US"/>
                    </a:p>
                  </a:txBody>
                  <a:tcPr/>
                </a:tc>
                <a:extLst>
                  <a:ext uri="{0D108BD9-81ED-4DB2-BD59-A6C34878D82A}">
                    <a16:rowId xmlns:a16="http://schemas.microsoft.com/office/drawing/2014/main" val="10011"/>
                  </a:ext>
                </a:extLst>
              </a:tr>
              <a:tr h="34925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1" i="0" u="none" strike="noStrike" cap="none" normalizeH="0" baseline="0">
                          <a:ln>
                            <a:noFill/>
                          </a:ln>
                          <a:solidFill>
                            <a:srgbClr val="404040"/>
                          </a:solidFill>
                          <a:effectLst/>
                          <a:latin typeface="Calibri" charset="0"/>
                        </a:rPr>
                        <a:t>University of California at Santa Barbara (USA)</a:t>
                      </a:r>
                      <a:endParaRPr kumimoji="0" lang="de-DE" altLang="x-none" sz="1500" b="1" i="0" u="none" strike="noStrike" cap="none" normalizeH="0" baseline="0">
                        <a:ln>
                          <a:noFill/>
                        </a:ln>
                        <a:solidFill>
                          <a:srgbClr val="404040"/>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vMerge="1">
                  <a:txBody>
                    <a:bodyPr/>
                    <a:lstStyle/>
                    <a:p>
                      <a:endParaRPr lang="en-US"/>
                    </a:p>
                  </a:txBody>
                  <a:tcPr/>
                </a:tc>
                <a:extLst>
                  <a:ext uri="{0D108BD9-81ED-4DB2-BD59-A6C34878D82A}">
                    <a16:rowId xmlns:a16="http://schemas.microsoft.com/office/drawing/2014/main" val="10012"/>
                  </a:ext>
                </a:extLst>
              </a:tr>
              <a:tr h="34925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300" b="0" i="0" u="none" strike="noStrike" cap="none" normalizeH="0" baseline="0">
                          <a:ln>
                            <a:noFill/>
                          </a:ln>
                          <a:solidFill>
                            <a:srgbClr val="7F7F7F"/>
                          </a:solidFill>
                          <a:effectLst/>
                          <a:latin typeface="Calibri" charset="0"/>
                          <a:ea typeface="Arial" charset="0"/>
                          <a:cs typeface="Arial" charset="0"/>
                        </a:rPr>
                        <a:t>Global Culture and Religion, Sustainable Development and the Environment, Contemporary Globalization</a:t>
                      </a:r>
                      <a:endParaRPr kumimoji="0" lang="de-DE" altLang="x-none" sz="1300" b="0" i="0" u="none" strike="noStrike" cap="none" normalizeH="0" baseline="0">
                        <a:ln>
                          <a:noFill/>
                        </a:ln>
                        <a:solidFill>
                          <a:srgbClr val="7F7F7F"/>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700" b="0" i="0" u="none" strike="noStrike" cap="none" normalizeH="0" baseline="0">
                        <a:ln>
                          <a:noFill/>
                        </a:ln>
                        <a:solidFill>
                          <a:srgbClr val="000000"/>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13"/>
                  </a:ext>
                </a:extLst>
              </a:tr>
              <a:tr h="34925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1" i="0" u="none" strike="noStrike" cap="none" normalizeH="0" baseline="0">
                          <a:ln>
                            <a:noFill/>
                          </a:ln>
                          <a:solidFill>
                            <a:srgbClr val="404040"/>
                          </a:solidFill>
                          <a:effectLst/>
                          <a:latin typeface="Calibri" charset="0"/>
                        </a:rPr>
                        <a:t>University of Stellenbosch (South Africa)</a:t>
                      </a:r>
                      <a:endParaRPr kumimoji="0" lang="de-DE" altLang="x-none" sz="1500" b="0" i="0" u="none" strike="noStrike" cap="none" normalizeH="0" baseline="0">
                        <a:ln>
                          <a:noFill/>
                        </a:ln>
                        <a:solidFill>
                          <a:srgbClr val="7F7F7F"/>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700" b="0" i="0" u="none" strike="noStrike" cap="none" normalizeH="0" baseline="0">
                        <a:ln>
                          <a:noFill/>
                        </a:ln>
                        <a:solidFill>
                          <a:srgbClr val="000000"/>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14"/>
                  </a:ext>
                </a:extLst>
              </a:tr>
              <a:tr h="34925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x-none" sz="1300" b="0" i="0" u="none" strike="noStrike" cap="none" normalizeH="0" baseline="0">
                          <a:ln>
                            <a:noFill/>
                          </a:ln>
                          <a:solidFill>
                            <a:srgbClr val="7F7F7F"/>
                          </a:solidFill>
                          <a:effectLst/>
                          <a:latin typeface="Calibri" charset="0"/>
                        </a:rPr>
                        <a:t>Focus on Global Political Economy, Conflict Studies and Negotiating Transition</a:t>
                      </a: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700" b="0" i="0" u="none" strike="noStrike" cap="none" normalizeH="0" baseline="0">
                        <a:ln>
                          <a:noFill/>
                        </a:ln>
                        <a:solidFill>
                          <a:srgbClr val="000000"/>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15"/>
                  </a:ext>
                </a:extLst>
              </a:tr>
              <a:tr h="34925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500" b="1" i="0" u="none" strike="noStrike" cap="none" normalizeH="0" baseline="0">
                          <a:ln>
                            <a:noFill/>
                          </a:ln>
                          <a:solidFill>
                            <a:srgbClr val="404040"/>
                          </a:solidFill>
                          <a:effectLst/>
                          <a:latin typeface="Calibri" charset="0"/>
                        </a:rPr>
                        <a:t>University of Yaoundé (Cameroon) </a:t>
                      </a:r>
                      <a:endParaRPr kumimoji="0" lang="de-DE" altLang="x-none" sz="1500" b="0" i="0" u="none" strike="noStrike" cap="none" normalizeH="0" baseline="0">
                        <a:ln>
                          <a:noFill/>
                        </a:ln>
                        <a:solidFill>
                          <a:srgbClr val="7F7F7F"/>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700" b="0" i="0" u="none" strike="noStrike" cap="none" normalizeH="0" baseline="0">
                        <a:ln>
                          <a:noFill/>
                        </a:ln>
                        <a:solidFill>
                          <a:srgbClr val="000000"/>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16"/>
                  </a:ext>
                </a:extLst>
              </a:tr>
              <a:tr h="34925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x-none" sz="1400" b="0" i="0" u="none" strike="noStrike" cap="none" normalizeH="0" baseline="0">
                          <a:ln>
                            <a:noFill/>
                          </a:ln>
                          <a:solidFill>
                            <a:srgbClr val="7F7F7F"/>
                          </a:solidFill>
                          <a:effectLst/>
                          <a:latin typeface="Calibri" charset="0"/>
                        </a:rPr>
                        <a:t>Socio-cultural, Political and Economic Aspects of Postcolonialism</a:t>
                      </a:r>
                      <a:endParaRPr kumimoji="0" lang="de-DE" altLang="de-DE" sz="1400" b="0" i="0" u="none" strike="noStrike" cap="none" normalizeH="0" baseline="0">
                        <a:ln>
                          <a:noFill/>
                        </a:ln>
                        <a:solidFill>
                          <a:srgbClr val="000000"/>
                        </a:solidFill>
                        <a:effectLst/>
                        <a:latin typeface="Futura Book"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700" b="0" i="0" u="none" strike="noStrike" cap="none" normalizeH="0" baseline="0">
                        <a:ln>
                          <a:noFill/>
                        </a:ln>
                        <a:solidFill>
                          <a:srgbClr val="000000"/>
                        </a:solidFill>
                        <a:effectLst/>
                        <a:latin typeface="Calibri" charset="0"/>
                      </a:endParaRPr>
                    </a:p>
                  </a:txBody>
                  <a:tcPr marL="91446" marR="91446" marT="43681" marB="4368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17"/>
                  </a:ext>
                </a:extLst>
              </a:tr>
            </a:tbl>
          </a:graphicData>
        </a:graphic>
      </p:graphicFrame>
      <p:pic>
        <p:nvPicPr>
          <p:cNvPr id="22581" name="Picture 5" descr="macquarie log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1663" y="3186113"/>
            <a:ext cx="6477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2" name="Grafik 13" descr="220px-Dalhousie_university_sea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12138" y="771525"/>
            <a:ext cx="728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3" name="Grafik 10" descr="UCSB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0075" y="4552950"/>
            <a:ext cx="6905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4" name="Grafik 8" descr="JNU.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12138" y="2484438"/>
            <a:ext cx="66675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5" name="Grafik 11" descr="Fudan_University_Logo.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89913" y="1616075"/>
            <a:ext cx="7207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6" name="Picture 3" descr="C:\Users\kriebel\Desktop\yaound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3250" y="5978525"/>
            <a:ext cx="6556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7" name="Picture 5" descr="stellenbosch logo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9763" y="5283200"/>
            <a:ext cx="600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8" name="Picture 4" descr="C:\Users\kriebel\Desktop\ota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5325" y="3871913"/>
            <a:ext cx="42862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9" name="Picture 2" descr="C:\Users\kriebel\Desktop\Addis_Ababa_University_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2138" y="103188"/>
            <a:ext cx="647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936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405157" cy="4572472"/>
          </a:xfrm>
        </p:spPr>
        <p:txBody>
          <a:bodyPr>
            <a:normAutofit/>
          </a:bodyPr>
          <a:lstStyle/>
          <a:p>
            <a:pPr>
              <a:spcBef>
                <a:spcPct val="0"/>
              </a:spcBef>
              <a:spcAft>
                <a:spcPct val="20000"/>
              </a:spcAft>
              <a:buFont typeface="Arial" panose="020B0604020202020204" pitchFamily="34" charset="0"/>
              <a:buChar char="•"/>
              <a:defRPr/>
            </a:pPr>
            <a:r>
              <a:rPr lang="en-GB" altLang="de-DE" sz="2200" dirty="0">
                <a:cs typeface="Arial" panose="020B0604020202020204" pitchFamily="34" charset="0"/>
              </a:rPr>
              <a:t>Joint admission and selection procedure</a:t>
            </a:r>
          </a:p>
          <a:p>
            <a:pPr>
              <a:spcBef>
                <a:spcPct val="0"/>
              </a:spcBef>
              <a:spcAft>
                <a:spcPct val="20000"/>
              </a:spcAft>
              <a:buFont typeface="Arial" panose="020B0604020202020204" pitchFamily="34" charset="0"/>
              <a:buChar char="•"/>
              <a:defRPr/>
            </a:pPr>
            <a:r>
              <a:rPr lang="en-GB" altLang="de-DE" sz="2200" dirty="0">
                <a:cs typeface="Arial" panose="020B0604020202020204" pitchFamily="34" charset="0"/>
              </a:rPr>
              <a:t>Circulation of Information: newsletter, website, mailing list</a:t>
            </a:r>
          </a:p>
          <a:p>
            <a:pPr>
              <a:spcBef>
                <a:spcPct val="0"/>
              </a:spcBef>
              <a:spcAft>
                <a:spcPct val="20000"/>
              </a:spcAft>
              <a:buFont typeface="Arial" panose="020B0604020202020204" pitchFamily="34" charset="0"/>
              <a:buChar char="•"/>
              <a:defRPr/>
            </a:pPr>
            <a:r>
              <a:rPr lang="en-GB" altLang="de-DE" sz="2200" dirty="0">
                <a:cs typeface="Arial" panose="020B0604020202020204" pitchFamily="34" charset="0"/>
              </a:rPr>
              <a:t>Assessment of courses and the consortiums performance</a:t>
            </a:r>
          </a:p>
          <a:p>
            <a:pPr>
              <a:spcBef>
                <a:spcPct val="0"/>
              </a:spcBef>
              <a:spcAft>
                <a:spcPct val="20000"/>
              </a:spcAft>
              <a:buFont typeface="Arial" panose="020B0604020202020204" pitchFamily="34" charset="0"/>
              <a:buChar char="•"/>
              <a:defRPr/>
            </a:pPr>
            <a:r>
              <a:rPr lang="en-GB" altLang="de-DE" sz="2200" dirty="0">
                <a:cs typeface="Arial" panose="020B0604020202020204" pitchFamily="34" charset="0"/>
              </a:rPr>
              <a:t>Joint or double degrees</a:t>
            </a:r>
          </a:p>
          <a:p>
            <a:pPr marL="0" indent="0">
              <a:spcBef>
                <a:spcPct val="0"/>
              </a:spcBef>
              <a:spcAft>
                <a:spcPct val="20000"/>
              </a:spcAft>
              <a:buFont typeface="Arial" panose="020B0604020202020204" pitchFamily="34" charset="0"/>
              <a:buNone/>
              <a:defRPr/>
            </a:pPr>
            <a:endParaRPr lang="en-GB" altLang="de-DE" sz="2200" dirty="0">
              <a:cs typeface="Arial" panose="020B0604020202020204" pitchFamily="34" charset="0"/>
            </a:endParaRPr>
          </a:p>
          <a:p>
            <a:pPr>
              <a:spcBef>
                <a:spcPct val="0"/>
              </a:spcBef>
              <a:spcAft>
                <a:spcPct val="20000"/>
              </a:spcAft>
              <a:buFont typeface="Arial" panose="020B0604020202020204" pitchFamily="34" charset="0"/>
              <a:buChar char="•"/>
              <a:defRPr/>
            </a:pPr>
            <a:endParaRPr lang="en-GB" altLang="de-DE" sz="2200" dirty="0">
              <a:cs typeface="Arial" panose="020B0604020202020204" pitchFamily="34" charset="0"/>
            </a:endParaRPr>
          </a:p>
          <a:p>
            <a:pPr>
              <a:spcBef>
                <a:spcPct val="0"/>
              </a:spcBef>
              <a:spcAft>
                <a:spcPct val="20000"/>
              </a:spcAft>
              <a:buFont typeface="Arial" panose="020B0604020202020204" pitchFamily="34" charset="0"/>
              <a:buChar char="•"/>
              <a:defRPr/>
            </a:pPr>
            <a:r>
              <a:rPr lang="en-GB" altLang="de-DE" sz="2200" dirty="0">
                <a:cs typeface="Arial" panose="020B0604020202020204" pitchFamily="34" charset="0"/>
              </a:rPr>
              <a:t>Spring School </a:t>
            </a:r>
          </a:p>
          <a:p>
            <a:pPr>
              <a:spcBef>
                <a:spcPct val="0"/>
              </a:spcBef>
              <a:spcAft>
                <a:spcPct val="20000"/>
              </a:spcAft>
              <a:buFont typeface="Arial" panose="020B0604020202020204" pitchFamily="34" charset="0"/>
              <a:buChar char="•"/>
              <a:defRPr/>
            </a:pPr>
            <a:r>
              <a:rPr lang="en-GB" altLang="de-DE" sz="2200" dirty="0">
                <a:cs typeface="Arial" panose="020B0604020202020204" pitchFamily="34" charset="0"/>
              </a:rPr>
              <a:t>Online Winter School or Excursion</a:t>
            </a:r>
          </a:p>
          <a:p>
            <a:pPr>
              <a:spcBef>
                <a:spcPct val="0"/>
              </a:spcBef>
              <a:spcAft>
                <a:spcPct val="20000"/>
              </a:spcAft>
              <a:buFont typeface="Arial" panose="020B0604020202020204" pitchFamily="34" charset="0"/>
              <a:buChar char="•"/>
              <a:defRPr/>
            </a:pPr>
            <a:r>
              <a:rPr lang="en-GB" altLang="de-DE" sz="2200" dirty="0">
                <a:cs typeface="Arial" panose="020B0604020202020204" pitchFamily="34" charset="0"/>
              </a:rPr>
              <a:t>Graduation Ceremony (November of graduation year)</a:t>
            </a:r>
            <a:endParaRPr lang="nl-BE" sz="2200" dirty="0"/>
          </a:p>
          <a:p>
            <a:pPr lvl="1"/>
            <a:endParaRPr lang="nl-BE" sz="2195" dirty="0"/>
          </a:p>
          <a:p>
            <a:pPr lvl="1">
              <a:buNone/>
            </a:pPr>
            <a:endParaRPr lang="en-GB" sz="1978" dirty="0">
              <a:solidFill>
                <a:srgbClr val="800000"/>
              </a:solidFill>
            </a:endParaRPr>
          </a:p>
          <a:p>
            <a:pPr>
              <a:buNone/>
            </a:pPr>
            <a:endParaRPr lang="nl-NL" sz="12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
        <p:nvSpPr>
          <p:cNvPr id="4" name="Titel 1"/>
          <p:cNvSpPr>
            <a:spLocks noGrp="1"/>
          </p:cNvSpPr>
          <p:nvPr>
            <p:ph type="title"/>
          </p:nvPr>
        </p:nvSpPr>
        <p:spPr>
          <a:solidFill>
            <a:schemeClr val="bg1"/>
          </a:solidFill>
        </p:spPr>
        <p:txBody>
          <a:bodyPr>
            <a:normAutofit/>
          </a:bodyPr>
          <a:lstStyle/>
          <a:p>
            <a:r>
              <a:rPr lang="nl-NL" b="1" dirty="0">
                <a:solidFill>
                  <a:srgbClr val="C00000"/>
                </a:solidFill>
              </a:rPr>
              <a:t>Joint activities in the programme</a:t>
            </a:r>
          </a:p>
        </p:txBody>
      </p:sp>
    </p:spTree>
    <p:extLst>
      <p:ext uri="{BB962C8B-B14F-4D97-AF65-F5344CB8AC3E}">
        <p14:creationId xmlns:p14="http://schemas.microsoft.com/office/powerpoint/2010/main" val="186671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49048" y="6167840"/>
            <a:ext cx="1850234" cy="589906"/>
          </a:xfrm>
        </p:spPr>
        <p:txBody>
          <a:bodyPr>
            <a:normAutofit fontScale="77500" lnSpcReduction="20000"/>
          </a:bodyPr>
          <a:lstStyle/>
          <a:p>
            <a:pPr>
              <a:buNone/>
            </a:pPr>
            <a:r>
              <a:rPr lang="nl-BE" sz="2195" dirty="0">
                <a:solidFill>
                  <a:srgbClr val="800000"/>
                </a:solidFill>
              </a:rPr>
              <a:t>Belgium, Lokeren</a:t>
            </a:r>
            <a:r>
              <a:rPr lang="nl-BE" sz="2195">
                <a:solidFill>
                  <a:srgbClr val="800000"/>
                </a:solidFill>
              </a:rPr>
              <a:t>, </a:t>
            </a:r>
          </a:p>
          <a:p>
            <a:pPr>
              <a:buNone/>
            </a:pPr>
            <a:r>
              <a:rPr lang="nl-BE" sz="2195" dirty="0">
                <a:solidFill>
                  <a:srgbClr val="800000"/>
                </a:solidFill>
              </a:rPr>
              <a:t>December 2018</a:t>
            </a:r>
            <a:endParaRPr lang="nl-NL" sz="12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
        <p:nvSpPr>
          <p:cNvPr id="4" name="Titel 1"/>
          <p:cNvSpPr>
            <a:spLocks noGrp="1"/>
          </p:cNvSpPr>
          <p:nvPr>
            <p:ph type="title"/>
          </p:nvPr>
        </p:nvSpPr>
        <p:spPr>
          <a:xfrm>
            <a:off x="457200" y="73162"/>
            <a:ext cx="8229600" cy="1143000"/>
          </a:xfrm>
          <a:solidFill>
            <a:schemeClr val="bg1"/>
          </a:solidFill>
        </p:spPr>
        <p:txBody>
          <a:bodyPr>
            <a:normAutofit/>
          </a:bodyPr>
          <a:lstStyle/>
          <a:p>
            <a:r>
              <a:rPr lang="nl-NL" b="1" dirty="0">
                <a:solidFill>
                  <a:srgbClr val="C00000"/>
                </a:solidFill>
              </a:rPr>
              <a:t>Winter school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250" y="4068307"/>
            <a:ext cx="3430292" cy="25727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047" y="1301857"/>
            <a:ext cx="4686424" cy="35148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7251" y="1313901"/>
            <a:ext cx="3434902" cy="257617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2146" y="4936032"/>
            <a:ext cx="2273325" cy="1704994"/>
          </a:xfrm>
          <a:prstGeom prst="rect">
            <a:avLst/>
          </a:prstGeom>
        </p:spPr>
      </p:pic>
    </p:spTree>
    <p:extLst>
      <p:ext uri="{BB962C8B-B14F-4D97-AF65-F5344CB8AC3E}">
        <p14:creationId xmlns:p14="http://schemas.microsoft.com/office/powerpoint/2010/main" val="1612485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5780868"/>
            <a:ext cx="2363493" cy="649429"/>
          </a:xfrm>
        </p:spPr>
        <p:txBody>
          <a:bodyPr>
            <a:normAutofit fontScale="92500" lnSpcReduction="20000"/>
          </a:bodyPr>
          <a:lstStyle/>
          <a:p>
            <a:pPr>
              <a:buNone/>
            </a:pPr>
            <a:r>
              <a:rPr lang="nl-BE" sz="2195">
                <a:solidFill>
                  <a:srgbClr val="800000"/>
                </a:solidFill>
              </a:rPr>
              <a:t>Jagerspris, Denmark,</a:t>
            </a:r>
          </a:p>
          <a:p>
            <a:pPr>
              <a:buNone/>
            </a:pPr>
            <a:r>
              <a:rPr lang="nl-BE" sz="2195" dirty="0">
                <a:solidFill>
                  <a:srgbClr val="800000"/>
                </a:solidFill>
              </a:rPr>
              <a:t>July 2017</a:t>
            </a:r>
            <a:endParaRPr lang="nl-NL" sz="12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
        <p:nvSpPr>
          <p:cNvPr id="4" name="Titel 1"/>
          <p:cNvSpPr>
            <a:spLocks noGrp="1"/>
          </p:cNvSpPr>
          <p:nvPr>
            <p:ph type="title"/>
          </p:nvPr>
        </p:nvSpPr>
        <p:spPr>
          <a:xfrm>
            <a:off x="457200" y="166150"/>
            <a:ext cx="8229600" cy="1143000"/>
          </a:xfrm>
          <a:solidFill>
            <a:schemeClr val="bg1"/>
          </a:solidFill>
        </p:spPr>
        <p:txBody>
          <a:bodyPr>
            <a:normAutofit/>
          </a:bodyPr>
          <a:lstStyle/>
          <a:p>
            <a:r>
              <a:rPr lang="nl-NL" b="1" dirty="0">
                <a:solidFill>
                  <a:srgbClr val="C00000"/>
                </a:solidFill>
              </a:rPr>
              <a:t>Summer school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34690" y="1417638"/>
            <a:ext cx="4238787" cy="423878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0028" y="4549786"/>
            <a:ext cx="2213278" cy="221327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0028" y="1417638"/>
            <a:ext cx="3039606" cy="3039606"/>
          </a:xfrm>
          <a:prstGeom prst="rect">
            <a:avLst/>
          </a:prstGeom>
        </p:spPr>
      </p:pic>
    </p:spTree>
    <p:extLst>
      <p:ext uri="{BB962C8B-B14F-4D97-AF65-F5344CB8AC3E}">
        <p14:creationId xmlns:p14="http://schemas.microsoft.com/office/powerpoint/2010/main" val="288886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406"/>
            <a:ext cx="8229600" cy="1472170"/>
          </a:xfrm>
        </p:spPr>
        <p:txBody>
          <a:bodyPr>
            <a:normAutofit/>
          </a:bodyPr>
          <a:lstStyle/>
          <a:p>
            <a:r>
              <a:rPr lang="en-US" b="1" dirty="0">
                <a:solidFill>
                  <a:srgbClr val="C00000"/>
                </a:solidFill>
              </a:rPr>
              <a:t>EMGS @ </a:t>
            </a:r>
            <a:r>
              <a:rPr lang="en-US" b="1" dirty="0" err="1">
                <a:solidFill>
                  <a:srgbClr val="C00000"/>
                </a:solidFill>
              </a:rPr>
              <a:t>UGent</a:t>
            </a:r>
            <a:endParaRPr lang="en-US" b="1" dirty="0">
              <a:solidFill>
                <a:srgbClr val="C00000"/>
              </a:solidFill>
            </a:endParaRPr>
          </a:p>
        </p:txBody>
      </p:sp>
      <p:pic>
        <p:nvPicPr>
          <p:cNvPr id="5" name="Afbeelding 3" descr="logo-groot.jpg"/>
          <p:cNvPicPr>
            <a:picLocks noChangeAspect="1"/>
          </p:cNvPicPr>
          <p:nvPr/>
        </p:nvPicPr>
        <p:blipFill>
          <a:blip r:embed="rId2"/>
          <a:stretch>
            <a:fillRect/>
          </a:stretch>
        </p:blipFill>
        <p:spPr>
          <a:xfrm>
            <a:off x="6196873" y="5865574"/>
            <a:ext cx="2360604" cy="5492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41" y="5409545"/>
            <a:ext cx="1653584" cy="132286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290" y="5707655"/>
            <a:ext cx="2701115" cy="100871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0105" y="5691612"/>
            <a:ext cx="2391099" cy="1024757"/>
          </a:xfrm>
          <a:prstGeom prst="rect">
            <a:avLst/>
          </a:prstGeom>
        </p:spPr>
      </p:pic>
      <p:sp>
        <p:nvSpPr>
          <p:cNvPr id="3" name="Content Placeholder 2"/>
          <p:cNvSpPr>
            <a:spLocks noGrp="1"/>
          </p:cNvSpPr>
          <p:nvPr>
            <p:ph idx="1"/>
          </p:nvPr>
        </p:nvSpPr>
        <p:spPr>
          <a:xfrm>
            <a:off x="457200" y="1600200"/>
            <a:ext cx="8229600" cy="3789879"/>
          </a:xfrm>
        </p:spPr>
        <p:txBody>
          <a:bodyPr>
            <a:normAutofit fontScale="85000" lnSpcReduction="20000"/>
          </a:bodyPr>
          <a:lstStyle/>
          <a:p>
            <a:r>
              <a:rPr lang="en-US" sz="2400" dirty="0"/>
              <a:t>Academic seat: </a:t>
            </a:r>
          </a:p>
          <a:p>
            <a:pPr lvl="1"/>
            <a:r>
              <a:rPr lang="en-US" sz="2000" dirty="0"/>
              <a:t>Ghent Centre for Global Studies</a:t>
            </a:r>
          </a:p>
          <a:p>
            <a:r>
              <a:rPr lang="en-US" sz="2400" dirty="0"/>
              <a:t>Administrative seat: </a:t>
            </a:r>
          </a:p>
          <a:p>
            <a:pPr lvl="1"/>
            <a:r>
              <a:rPr lang="en-US" sz="2000" dirty="0"/>
              <a:t>Faculty of Political and Social Sciences</a:t>
            </a:r>
          </a:p>
          <a:p>
            <a:pPr lvl="1"/>
            <a:r>
              <a:rPr lang="en-US" sz="2000" dirty="0"/>
              <a:t>in cooperation with the Faculty of Arts and Humanities</a:t>
            </a:r>
          </a:p>
          <a:p>
            <a:r>
              <a:rPr lang="en-US" sz="2400" dirty="0"/>
              <a:t>Academic contact and representative to the consortium:</a:t>
            </a:r>
          </a:p>
          <a:p>
            <a:pPr lvl="1"/>
            <a:r>
              <a:rPr lang="en-US" sz="2000" dirty="0"/>
              <a:t>Professor dr. Eric </a:t>
            </a:r>
            <a:r>
              <a:rPr lang="en-US" sz="2000" dirty="0" err="1"/>
              <a:t>Vanhaute</a:t>
            </a:r>
            <a:r>
              <a:rPr lang="en-US" sz="2000" dirty="0"/>
              <a:t> </a:t>
            </a:r>
            <a:r>
              <a:rPr lang="mr-IN" sz="2000" dirty="0"/>
              <a:t>–</a:t>
            </a:r>
            <a:r>
              <a:rPr lang="en-US" sz="2000" dirty="0"/>
              <a:t> </a:t>
            </a:r>
            <a:r>
              <a:rPr lang="en-US" sz="2000" dirty="0">
                <a:hlinkClick r:id="rId6"/>
              </a:rPr>
              <a:t>Eric.Vanhaute@ugent.be</a:t>
            </a:r>
            <a:endParaRPr lang="en-US" sz="2000" dirty="0"/>
          </a:p>
          <a:p>
            <a:pPr lvl="1"/>
            <a:r>
              <a:rPr lang="en-US" sz="2000" dirty="0"/>
              <a:t>Dept. of History (Faculty of Arts &amp; Humanities, Campus </a:t>
            </a:r>
            <a:r>
              <a:rPr lang="en-US" sz="2000" dirty="0" err="1"/>
              <a:t>Ufo</a:t>
            </a:r>
            <a:r>
              <a:rPr lang="en-US" sz="2000" dirty="0"/>
              <a:t>, Sint-</a:t>
            </a:r>
            <a:r>
              <a:rPr lang="en-US" sz="2000" dirty="0" err="1"/>
              <a:t>Pietersnieuwstraat</a:t>
            </a:r>
            <a:r>
              <a:rPr lang="en-US" sz="2000" dirty="0"/>
              <a:t> 35)</a:t>
            </a:r>
          </a:p>
          <a:p>
            <a:r>
              <a:rPr lang="en-US" sz="2400" dirty="0" err="1"/>
              <a:t>Programme</a:t>
            </a:r>
            <a:r>
              <a:rPr lang="en-US" sz="2400" dirty="0"/>
              <a:t> coordination and administrative contact: </a:t>
            </a:r>
          </a:p>
          <a:p>
            <a:pPr lvl="1"/>
            <a:r>
              <a:rPr lang="en-US" sz="2000" dirty="0"/>
              <a:t>Starry Chung, dr. Julie </a:t>
            </a:r>
            <a:r>
              <a:rPr lang="en-US" sz="2000" dirty="0" err="1"/>
              <a:t>Carlier</a:t>
            </a:r>
            <a:r>
              <a:rPr lang="en-US" sz="2000" dirty="0"/>
              <a:t> and</a:t>
            </a:r>
            <a:r>
              <a:rPr lang="nl-BE" sz="2000" dirty="0"/>
              <a:t> Marissa Van Laecke </a:t>
            </a:r>
            <a:r>
              <a:rPr lang="mr-IN" sz="2000" dirty="0"/>
              <a:t>–</a:t>
            </a:r>
            <a:r>
              <a:rPr lang="nl-BE" sz="2000" dirty="0"/>
              <a:t> </a:t>
            </a:r>
            <a:r>
              <a:rPr lang="nl-BE" sz="2000" dirty="0">
                <a:hlinkClick r:id="rId7"/>
              </a:rPr>
              <a:t>emgs@ugent.be</a:t>
            </a:r>
            <a:r>
              <a:rPr lang="nl-BE" sz="2000" dirty="0"/>
              <a:t> </a:t>
            </a:r>
          </a:p>
          <a:p>
            <a:pPr lvl="1"/>
            <a:r>
              <a:rPr lang="en-US" sz="2000" dirty="0"/>
              <a:t>Dept. of Conflict and Development Studies (Faculty of Political and Social Sciences, Campus </a:t>
            </a:r>
            <a:r>
              <a:rPr lang="en-US" sz="2000" dirty="0" err="1"/>
              <a:t>Ufo</a:t>
            </a:r>
            <a:r>
              <a:rPr lang="en-US" sz="2000" dirty="0"/>
              <a:t>-Technicum, Sint-</a:t>
            </a:r>
            <a:r>
              <a:rPr lang="en-US" sz="2000" dirty="0" err="1"/>
              <a:t>Pietersnieuwstraat</a:t>
            </a:r>
            <a:r>
              <a:rPr lang="en-US" sz="2000" dirty="0"/>
              <a:t> 41)</a:t>
            </a:r>
          </a:p>
        </p:txBody>
      </p:sp>
    </p:spTree>
    <p:extLst>
      <p:ext uri="{BB962C8B-B14F-4D97-AF65-F5344CB8AC3E}">
        <p14:creationId xmlns:p14="http://schemas.microsoft.com/office/powerpoint/2010/main" val="1599828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406"/>
            <a:ext cx="8229600" cy="1472170"/>
          </a:xfrm>
        </p:spPr>
        <p:txBody>
          <a:bodyPr>
            <a:normAutofit/>
          </a:bodyPr>
          <a:lstStyle/>
          <a:p>
            <a:r>
              <a:rPr lang="en-US" b="1" dirty="0">
                <a:solidFill>
                  <a:srgbClr val="C00000"/>
                </a:solidFill>
              </a:rPr>
              <a:t>EMGS @ </a:t>
            </a:r>
            <a:r>
              <a:rPr lang="en-US" b="1" dirty="0" err="1">
                <a:solidFill>
                  <a:srgbClr val="C00000"/>
                </a:solidFill>
              </a:rPr>
              <a:t>UGent</a:t>
            </a:r>
            <a:endParaRPr lang="en-US" b="1" dirty="0">
              <a:solidFill>
                <a:srgbClr val="C00000"/>
              </a:solidFill>
            </a:endParaRPr>
          </a:p>
        </p:txBody>
      </p:sp>
      <p:pic>
        <p:nvPicPr>
          <p:cNvPr id="5" name="Afbeelding 3" descr="logo-groot.jpg"/>
          <p:cNvPicPr>
            <a:picLocks noChangeAspect="1"/>
          </p:cNvPicPr>
          <p:nvPr/>
        </p:nvPicPr>
        <p:blipFill>
          <a:blip r:embed="rId2"/>
          <a:stretch>
            <a:fillRect/>
          </a:stretch>
        </p:blipFill>
        <p:spPr>
          <a:xfrm>
            <a:off x="6196873" y="5865574"/>
            <a:ext cx="2360604" cy="5492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41" y="5409545"/>
            <a:ext cx="1653584" cy="132286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290" y="5707655"/>
            <a:ext cx="2701115" cy="100871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0105" y="5691612"/>
            <a:ext cx="2391099" cy="1024757"/>
          </a:xfrm>
          <a:prstGeom prst="rect">
            <a:avLst/>
          </a:prstGeom>
        </p:spPr>
      </p:pic>
      <p:sp>
        <p:nvSpPr>
          <p:cNvPr id="3" name="Content Placeholder 2"/>
          <p:cNvSpPr>
            <a:spLocks noGrp="1"/>
          </p:cNvSpPr>
          <p:nvPr>
            <p:ph idx="1"/>
          </p:nvPr>
        </p:nvSpPr>
        <p:spPr>
          <a:xfrm>
            <a:off x="457200" y="1600200"/>
            <a:ext cx="8229600" cy="4431890"/>
          </a:xfrm>
        </p:spPr>
        <p:txBody>
          <a:bodyPr>
            <a:normAutofit/>
          </a:bodyPr>
          <a:lstStyle/>
          <a:p>
            <a:r>
              <a:rPr lang="en-US" sz="2800" dirty="0"/>
              <a:t>Ghent Centre for Global Studies:</a:t>
            </a:r>
          </a:p>
          <a:p>
            <a:pPr lvl="1"/>
            <a:r>
              <a:rPr lang="en-US" sz="2200" dirty="0"/>
              <a:t>Interdisciplinary research platform, uniting 8 research groups from 5 different faculties in Social Sciences and Humanities </a:t>
            </a:r>
          </a:p>
          <a:p>
            <a:pPr lvl="1"/>
            <a:r>
              <a:rPr lang="en-US" sz="2200" dirty="0"/>
              <a:t>EMGS courses and lecturers from:</a:t>
            </a:r>
          </a:p>
          <a:p>
            <a:pPr lvl="2"/>
            <a:r>
              <a:rPr lang="en-US" sz="2000" dirty="0"/>
              <a:t>Global History and Global Ethics (Faculty of Arts &amp; Philosophy)</a:t>
            </a:r>
          </a:p>
          <a:p>
            <a:pPr lvl="2"/>
            <a:r>
              <a:rPr lang="en-US" sz="2000" dirty="0"/>
              <a:t>Conflict and Development Studies, International and EU Studies (Faculty of Political &amp; Social Sciences)</a:t>
            </a:r>
          </a:p>
          <a:p>
            <a:pPr lvl="2"/>
            <a:r>
              <a:rPr lang="en-US" sz="2000" dirty="0"/>
              <a:t>General economics (Faculty of Economics &amp; Business Administration)</a:t>
            </a:r>
          </a:p>
          <a:p>
            <a:pPr lvl="2"/>
            <a:r>
              <a:rPr lang="en-US" sz="2000" dirty="0"/>
              <a:t>Human Rights Law (Faculty of Law)</a:t>
            </a:r>
          </a:p>
        </p:txBody>
      </p:sp>
    </p:spTree>
    <p:extLst>
      <p:ext uri="{BB962C8B-B14F-4D97-AF65-F5344CB8AC3E}">
        <p14:creationId xmlns:p14="http://schemas.microsoft.com/office/powerpoint/2010/main" val="1626394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wordle global studies.png"/>
          <p:cNvPicPr>
            <a:picLocks noGrp="1" noChangeAspect="1"/>
          </p:cNvPicPr>
          <p:nvPr>
            <p:ph idx="1"/>
          </p:nvPr>
        </p:nvPicPr>
        <p:blipFill>
          <a:blip r:embed="rId2"/>
          <a:srcRect l="-4276" r="-4276"/>
          <a:stretch>
            <a:fillRect/>
          </a:stretch>
        </p:blipFill>
        <p:spPr>
          <a:xfrm>
            <a:off x="-95679" y="781658"/>
            <a:ext cx="9359177" cy="5147187"/>
          </a:xfrm>
        </p:spPr>
      </p:pic>
    </p:spTree>
    <p:extLst>
      <p:ext uri="{BB962C8B-B14F-4D97-AF65-F5344CB8AC3E}">
        <p14:creationId xmlns:p14="http://schemas.microsoft.com/office/powerpoint/2010/main" val="1983674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406"/>
            <a:ext cx="8229600" cy="1472170"/>
          </a:xfrm>
        </p:spPr>
        <p:txBody>
          <a:bodyPr>
            <a:normAutofit/>
          </a:bodyPr>
          <a:lstStyle/>
          <a:p>
            <a:r>
              <a:rPr lang="en-US" sz="5400" b="1" dirty="0">
                <a:solidFill>
                  <a:srgbClr val="C00000"/>
                </a:solidFill>
              </a:rPr>
              <a:t>EMGS @ </a:t>
            </a:r>
            <a:r>
              <a:rPr lang="en-US" sz="5400" b="1" dirty="0" err="1">
                <a:solidFill>
                  <a:srgbClr val="C00000"/>
                </a:solidFill>
              </a:rPr>
              <a:t>UGent</a:t>
            </a:r>
            <a:endParaRPr lang="en-US" sz="2700" b="1" dirty="0">
              <a:solidFill>
                <a:srgbClr val="C00000"/>
              </a:solidFill>
            </a:endParaRPr>
          </a:p>
        </p:txBody>
      </p:sp>
      <p:pic>
        <p:nvPicPr>
          <p:cNvPr id="5" name="Afbeelding 3" descr="logo-groot.jpg"/>
          <p:cNvPicPr>
            <a:picLocks noChangeAspect="1"/>
          </p:cNvPicPr>
          <p:nvPr/>
        </p:nvPicPr>
        <p:blipFill>
          <a:blip r:embed="rId2"/>
          <a:stretch>
            <a:fillRect/>
          </a:stretch>
        </p:blipFill>
        <p:spPr>
          <a:xfrm>
            <a:off x="6196873" y="5865574"/>
            <a:ext cx="2360604" cy="5492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41" y="5409545"/>
            <a:ext cx="1653584" cy="132286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290" y="5707655"/>
            <a:ext cx="2701115" cy="100871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0105" y="5691612"/>
            <a:ext cx="2391099" cy="1024757"/>
          </a:xfrm>
          <a:prstGeom prst="rect">
            <a:avLst/>
          </a:prstGeom>
        </p:spPr>
      </p:pic>
      <p:sp>
        <p:nvSpPr>
          <p:cNvPr id="3" name="Content Placeholder 2"/>
          <p:cNvSpPr>
            <a:spLocks noGrp="1"/>
          </p:cNvSpPr>
          <p:nvPr>
            <p:ph idx="1"/>
          </p:nvPr>
        </p:nvSpPr>
        <p:spPr>
          <a:xfrm>
            <a:off x="648925" y="1496347"/>
            <a:ext cx="8362340" cy="4353185"/>
          </a:xfrm>
        </p:spPr>
        <p:txBody>
          <a:bodyPr>
            <a:noAutofit/>
          </a:bodyPr>
          <a:lstStyle/>
          <a:p>
            <a:pPr marL="0" indent="0">
              <a:buNone/>
            </a:pPr>
            <a:r>
              <a:rPr lang="nl-BE" sz="2000" b="1" dirty="0"/>
              <a:t>PROGRAMME AT A GLANCE: MODULES </a:t>
            </a:r>
          </a:p>
          <a:p>
            <a:pPr marL="0" indent="0">
              <a:buNone/>
            </a:pPr>
            <a:r>
              <a:rPr lang="nl-BE" sz="2000" i="1" dirty="0"/>
              <a:t>First </a:t>
            </a:r>
            <a:r>
              <a:rPr lang="nl-BE" sz="2000" i="1" dirty="0" err="1"/>
              <a:t>year</a:t>
            </a:r>
            <a:endParaRPr lang="nl-BE" sz="2000" i="1" dirty="0"/>
          </a:p>
          <a:p>
            <a:pPr marL="0" indent="0">
              <a:buNone/>
            </a:pPr>
            <a:r>
              <a:rPr lang="nl-BE" sz="1800" dirty="0">
                <a:hlinkClick r:id="rId6"/>
              </a:rPr>
              <a:t>https://studiekiezer.ugent.be/master-of-arts-in-global-studies-en/programma/2023</a:t>
            </a:r>
            <a:endParaRPr lang="nl-BE" sz="1800" dirty="0"/>
          </a:p>
          <a:p>
            <a:pPr marL="0" indent="0">
              <a:buNone/>
            </a:pPr>
            <a:r>
              <a:rPr lang="nl-BE" sz="1800" dirty="0"/>
              <a:t>(First year + course schedule per semester)*</a:t>
            </a:r>
            <a:endParaRPr lang="nl-BE" sz="2000" i="1" dirty="0"/>
          </a:p>
          <a:p>
            <a:pPr marL="582613" indent="-582613">
              <a:buFont typeface="+mj-lt"/>
              <a:buAutoNum type="arabicPeriod"/>
            </a:pPr>
            <a:r>
              <a:rPr lang="nl-BE" sz="2000" dirty="0"/>
              <a:t>Introduction to Global History and Global Studies</a:t>
            </a:r>
          </a:p>
          <a:p>
            <a:pPr marL="582613" indent="-582613">
              <a:buFont typeface="+mj-lt"/>
              <a:buAutoNum type="arabicPeriod"/>
            </a:pPr>
            <a:r>
              <a:rPr lang="nl-BE" sz="2000" dirty="0"/>
              <a:t>Global </a:t>
            </a:r>
            <a:r>
              <a:rPr lang="nl-BE" sz="2000" dirty="0" err="1"/>
              <a:t>governance</a:t>
            </a:r>
            <a:r>
              <a:rPr lang="nl-BE" sz="2000" dirty="0"/>
              <a:t> </a:t>
            </a:r>
            <a:r>
              <a:rPr lang="nl-BE" sz="2000" dirty="0" err="1"/>
              <a:t>and</a:t>
            </a:r>
            <a:r>
              <a:rPr lang="nl-BE" sz="2000" dirty="0"/>
              <a:t> Global </a:t>
            </a:r>
            <a:r>
              <a:rPr lang="nl-BE" sz="2000" dirty="0" err="1"/>
              <a:t>Justice</a:t>
            </a:r>
            <a:endParaRPr lang="nl-BE" sz="2000" dirty="0"/>
          </a:p>
          <a:p>
            <a:pPr marL="582613" indent="-582613">
              <a:buFont typeface="+mj-lt"/>
              <a:buAutoNum type="arabicPeriod"/>
            </a:pPr>
            <a:r>
              <a:rPr lang="nl-BE" sz="2000" dirty="0"/>
              <a:t>Conflict </a:t>
            </a:r>
            <a:r>
              <a:rPr lang="nl-BE" sz="2000" dirty="0" err="1"/>
              <a:t>and</a:t>
            </a:r>
            <a:r>
              <a:rPr lang="nl-BE" sz="2000" dirty="0"/>
              <a:t> Development in a </a:t>
            </a:r>
            <a:r>
              <a:rPr lang="nl-BE" sz="2000" dirty="0" err="1"/>
              <a:t>Globalizing</a:t>
            </a:r>
            <a:r>
              <a:rPr lang="nl-BE" sz="2000" dirty="0"/>
              <a:t> World I</a:t>
            </a:r>
          </a:p>
          <a:p>
            <a:pPr marL="582613" indent="-582613">
              <a:buFont typeface="+mj-lt"/>
              <a:buAutoNum type="arabicPeriod"/>
            </a:pPr>
            <a:r>
              <a:rPr lang="nl-BE" sz="2000" dirty="0" err="1"/>
              <a:t>History</a:t>
            </a:r>
            <a:r>
              <a:rPr lang="nl-BE" sz="2000" dirty="0"/>
              <a:t> </a:t>
            </a:r>
            <a:r>
              <a:rPr lang="nl-BE" sz="2000" dirty="0" err="1"/>
              <a:t>and</a:t>
            </a:r>
            <a:r>
              <a:rPr lang="nl-BE" sz="2000" dirty="0"/>
              <a:t> </a:t>
            </a:r>
            <a:r>
              <a:rPr lang="nl-BE" sz="2000" dirty="0" err="1"/>
              <a:t>Political</a:t>
            </a:r>
            <a:r>
              <a:rPr lang="nl-BE" sz="2000" dirty="0"/>
              <a:t> </a:t>
            </a:r>
            <a:r>
              <a:rPr lang="nl-BE" sz="2000" dirty="0" err="1"/>
              <a:t>Economy</a:t>
            </a:r>
            <a:r>
              <a:rPr lang="nl-BE" sz="2000" dirty="0"/>
              <a:t> of Global </a:t>
            </a:r>
            <a:r>
              <a:rPr lang="nl-BE" sz="2000" dirty="0" err="1"/>
              <a:t>Capitalism</a:t>
            </a:r>
            <a:endParaRPr lang="nl-BE" sz="2000" dirty="0"/>
          </a:p>
          <a:p>
            <a:pPr marL="582613" indent="-582613">
              <a:buFont typeface="+mj-lt"/>
              <a:buAutoNum type="arabicPeriod"/>
            </a:pPr>
            <a:r>
              <a:rPr lang="nl-BE" sz="2000" dirty="0"/>
              <a:t>Europe as a Global Actor</a:t>
            </a:r>
          </a:p>
          <a:p>
            <a:pPr marL="582613" indent="-582613">
              <a:buFont typeface="+mj-lt"/>
              <a:buAutoNum type="arabicPeriod"/>
            </a:pPr>
            <a:r>
              <a:rPr lang="nl-BE" sz="2000" dirty="0"/>
              <a:t>EMGS Joint Winter </a:t>
            </a:r>
            <a:r>
              <a:rPr lang="nl-BE" altLang="ja-JP" sz="2000" dirty="0"/>
              <a:t>(online) </a:t>
            </a:r>
            <a:r>
              <a:rPr lang="nl-BE" sz="2000" dirty="0"/>
              <a:t>and Spring School</a:t>
            </a:r>
          </a:p>
          <a:p>
            <a:pPr marL="0" indent="0">
              <a:buNone/>
            </a:pPr>
            <a:endParaRPr lang="nl-BE" sz="800" dirty="0"/>
          </a:p>
          <a:p>
            <a:pPr marL="0" indent="0">
              <a:buNone/>
            </a:pPr>
            <a:r>
              <a:rPr lang="nl-BE" sz="1400" dirty="0"/>
              <a:t>* Program subject </a:t>
            </a:r>
            <a:r>
              <a:rPr lang="nl-BE" sz="1400" dirty="0" err="1"/>
              <a:t>to</a:t>
            </a:r>
            <a:r>
              <a:rPr lang="nl-BE" sz="1400" dirty="0"/>
              <a:t> change – new courses on offer as </a:t>
            </a:r>
            <a:r>
              <a:rPr lang="nl-BE" sz="1400" dirty="0" err="1"/>
              <a:t>from</a:t>
            </a:r>
            <a:r>
              <a:rPr lang="nl-BE" sz="1400" dirty="0"/>
              <a:t> 2022-2023</a:t>
            </a:r>
          </a:p>
          <a:p>
            <a:pPr marL="0" indent="0">
              <a:buNone/>
            </a:pPr>
            <a:endParaRPr lang="nl-BE" sz="800" i="1" dirty="0"/>
          </a:p>
        </p:txBody>
      </p:sp>
    </p:spTree>
    <p:extLst>
      <p:ext uri="{BB962C8B-B14F-4D97-AF65-F5344CB8AC3E}">
        <p14:creationId xmlns:p14="http://schemas.microsoft.com/office/powerpoint/2010/main" val="1813034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406"/>
            <a:ext cx="8229600" cy="1472170"/>
          </a:xfrm>
        </p:spPr>
        <p:txBody>
          <a:bodyPr>
            <a:normAutofit/>
          </a:bodyPr>
          <a:lstStyle/>
          <a:p>
            <a:r>
              <a:rPr lang="en-US" sz="5400" b="1" dirty="0">
                <a:solidFill>
                  <a:srgbClr val="C00000"/>
                </a:solidFill>
              </a:rPr>
              <a:t>EMGS @ </a:t>
            </a:r>
            <a:r>
              <a:rPr lang="en-US" sz="5400" b="1" dirty="0" err="1">
                <a:solidFill>
                  <a:srgbClr val="C00000"/>
                </a:solidFill>
              </a:rPr>
              <a:t>UGent</a:t>
            </a:r>
            <a:endParaRPr lang="en-US" sz="2700" b="1" dirty="0">
              <a:solidFill>
                <a:srgbClr val="C00000"/>
              </a:solidFill>
            </a:endParaRPr>
          </a:p>
        </p:txBody>
      </p:sp>
      <p:pic>
        <p:nvPicPr>
          <p:cNvPr id="5" name="Afbeelding 3" descr="logo-groot.jpg"/>
          <p:cNvPicPr>
            <a:picLocks noChangeAspect="1"/>
          </p:cNvPicPr>
          <p:nvPr/>
        </p:nvPicPr>
        <p:blipFill>
          <a:blip r:embed="rId2"/>
          <a:stretch>
            <a:fillRect/>
          </a:stretch>
        </p:blipFill>
        <p:spPr>
          <a:xfrm>
            <a:off x="6196873" y="5865574"/>
            <a:ext cx="2360604" cy="5492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41" y="5409545"/>
            <a:ext cx="1653584" cy="132286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290" y="5707655"/>
            <a:ext cx="2701115" cy="100871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0105" y="5691612"/>
            <a:ext cx="2391099" cy="1024757"/>
          </a:xfrm>
          <a:prstGeom prst="rect">
            <a:avLst/>
          </a:prstGeom>
        </p:spPr>
      </p:pic>
      <p:sp>
        <p:nvSpPr>
          <p:cNvPr id="3" name="Content Placeholder 2"/>
          <p:cNvSpPr>
            <a:spLocks noGrp="1"/>
          </p:cNvSpPr>
          <p:nvPr>
            <p:ph idx="1"/>
          </p:nvPr>
        </p:nvSpPr>
        <p:spPr>
          <a:xfrm>
            <a:off x="648924" y="1511717"/>
            <a:ext cx="8495075" cy="4107455"/>
          </a:xfrm>
        </p:spPr>
        <p:txBody>
          <a:bodyPr>
            <a:noAutofit/>
          </a:bodyPr>
          <a:lstStyle/>
          <a:p>
            <a:pPr marL="0" indent="0">
              <a:buNone/>
            </a:pPr>
            <a:r>
              <a:rPr lang="nl-BE" sz="2000" b="1" dirty="0"/>
              <a:t>PROGRAM AT A GLANCE: MODULES </a:t>
            </a:r>
          </a:p>
          <a:p>
            <a:pPr marL="0" indent="0">
              <a:buNone/>
            </a:pPr>
            <a:r>
              <a:rPr lang="nl-BE" sz="2000" i="1" dirty="0"/>
              <a:t>Second </a:t>
            </a:r>
            <a:r>
              <a:rPr lang="nl-BE" sz="2000" i="1" dirty="0" err="1"/>
              <a:t>year</a:t>
            </a:r>
            <a:endParaRPr lang="nl-BE" sz="2000" i="1" dirty="0"/>
          </a:p>
          <a:p>
            <a:pPr marL="0" indent="0">
              <a:buNone/>
            </a:pPr>
            <a:r>
              <a:rPr lang="nl-BE" sz="1800" dirty="0">
                <a:hlinkClick r:id="rId6"/>
              </a:rPr>
              <a:t>https://studiekiezer.ugent.be/master-of-arts-in-global-studies-en/programma/2023</a:t>
            </a:r>
            <a:endParaRPr lang="nl-BE" sz="1800" dirty="0"/>
          </a:p>
          <a:p>
            <a:pPr marL="0" indent="0">
              <a:buNone/>
            </a:pPr>
            <a:r>
              <a:rPr lang="nl-BE" sz="1800" dirty="0"/>
              <a:t>(Second year + course schedule per semester)*</a:t>
            </a:r>
            <a:endParaRPr lang="nl-BE" sz="1800" i="1" dirty="0"/>
          </a:p>
          <a:p>
            <a:pPr marL="582613" indent="-568325">
              <a:buNone/>
            </a:pPr>
            <a:r>
              <a:rPr lang="nl-BE" sz="2000" dirty="0"/>
              <a:t>7. 	Global </a:t>
            </a:r>
            <a:r>
              <a:rPr lang="nl-BE" sz="2000" dirty="0" err="1"/>
              <a:t>History</a:t>
            </a:r>
            <a:r>
              <a:rPr lang="nl-BE" sz="2000" dirty="0"/>
              <a:t>: Europe </a:t>
            </a:r>
            <a:r>
              <a:rPr lang="nl-BE" sz="2000" dirty="0" err="1"/>
              <a:t>and</a:t>
            </a:r>
            <a:r>
              <a:rPr lang="nl-BE" sz="2000" dirty="0"/>
              <a:t> </a:t>
            </a:r>
            <a:r>
              <a:rPr lang="nl-BE" sz="2000" dirty="0" err="1"/>
              <a:t>the</a:t>
            </a:r>
            <a:r>
              <a:rPr lang="nl-BE" sz="2000" dirty="0"/>
              <a:t> World</a:t>
            </a:r>
          </a:p>
          <a:p>
            <a:pPr marL="582613" indent="-568325">
              <a:buAutoNum type="arabicPeriod" startAt="8"/>
            </a:pPr>
            <a:r>
              <a:rPr lang="nl-BE" sz="2000" dirty="0"/>
              <a:t>World </a:t>
            </a:r>
            <a:r>
              <a:rPr lang="nl-BE" sz="2000" dirty="0" err="1"/>
              <a:t>Societies</a:t>
            </a:r>
            <a:r>
              <a:rPr lang="nl-BE" sz="2000" dirty="0"/>
              <a:t>: </a:t>
            </a:r>
            <a:r>
              <a:rPr lang="nl-BE" sz="2000" dirty="0" err="1"/>
              <a:t>Regions</a:t>
            </a:r>
            <a:r>
              <a:rPr lang="nl-BE" sz="2000" dirty="0"/>
              <a:t> in Global Studies I</a:t>
            </a:r>
          </a:p>
          <a:p>
            <a:pPr marL="582613" indent="-568325">
              <a:buAutoNum type="arabicPeriod" startAt="8"/>
            </a:pPr>
            <a:r>
              <a:rPr lang="nl-BE" sz="2000" dirty="0"/>
              <a:t>World </a:t>
            </a:r>
            <a:r>
              <a:rPr lang="nl-BE" sz="2000" dirty="0" err="1"/>
              <a:t>Societies</a:t>
            </a:r>
            <a:r>
              <a:rPr lang="nl-BE" sz="2000" dirty="0"/>
              <a:t>: </a:t>
            </a:r>
            <a:r>
              <a:rPr lang="nl-BE" sz="2000" dirty="0" err="1"/>
              <a:t>Regions</a:t>
            </a:r>
            <a:r>
              <a:rPr lang="nl-BE" sz="2000" dirty="0"/>
              <a:t> in Global Studies II</a:t>
            </a:r>
          </a:p>
          <a:p>
            <a:pPr marL="582613" indent="-568325">
              <a:buAutoNum type="arabicPeriod" startAt="8"/>
            </a:pPr>
            <a:r>
              <a:rPr lang="nl-BE" sz="2000" dirty="0"/>
              <a:t>Conflict </a:t>
            </a:r>
            <a:r>
              <a:rPr lang="nl-BE" sz="2000" dirty="0" err="1"/>
              <a:t>and</a:t>
            </a:r>
            <a:r>
              <a:rPr lang="nl-BE" sz="2000" dirty="0"/>
              <a:t> Development in a </a:t>
            </a:r>
            <a:r>
              <a:rPr lang="nl-BE" sz="2000" dirty="0" err="1"/>
              <a:t>Globalizing</a:t>
            </a:r>
            <a:r>
              <a:rPr lang="nl-BE" sz="2000" dirty="0"/>
              <a:t> World II</a:t>
            </a:r>
          </a:p>
          <a:p>
            <a:pPr marL="582613" indent="-568325">
              <a:buNone/>
            </a:pPr>
            <a:r>
              <a:rPr lang="nl-BE" sz="2000" dirty="0"/>
              <a:t>11. 	Advanced Research Seminar in Global Studies</a:t>
            </a:r>
          </a:p>
          <a:p>
            <a:pPr marL="582613" indent="-568325">
              <a:buAutoNum type="arabicPeriod" startAt="12"/>
            </a:pPr>
            <a:r>
              <a:rPr lang="nl-BE" sz="2000" dirty="0"/>
              <a:t>Master Thesis</a:t>
            </a:r>
          </a:p>
          <a:p>
            <a:pPr marL="14288" indent="0">
              <a:buNone/>
            </a:pPr>
            <a:endParaRPr lang="nl-BE" sz="800" i="1" dirty="0"/>
          </a:p>
          <a:p>
            <a:pPr marL="14288" indent="0">
              <a:buNone/>
            </a:pPr>
            <a:r>
              <a:rPr lang="nl-BE" sz="1400" i="1" dirty="0"/>
              <a:t>* Program subject to change </a:t>
            </a:r>
            <a:endParaRPr lang="nl-BE" sz="2000" dirty="0"/>
          </a:p>
        </p:txBody>
      </p:sp>
    </p:spTree>
    <p:extLst>
      <p:ext uri="{BB962C8B-B14F-4D97-AF65-F5344CB8AC3E}">
        <p14:creationId xmlns:p14="http://schemas.microsoft.com/office/powerpoint/2010/main" val="115799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solidFill>
            <a:schemeClr val="bg1"/>
          </a:solidFill>
        </p:spPr>
        <p:txBody>
          <a:bodyPr>
            <a:normAutofit/>
          </a:bodyPr>
          <a:lstStyle/>
          <a:p>
            <a:r>
              <a:rPr lang="nl-NL" b="1" dirty="0">
                <a:solidFill>
                  <a:srgbClr val="C00000"/>
                </a:solidFill>
              </a:rPr>
              <a:t>European Master in Global Studies</a:t>
            </a:r>
          </a:p>
        </p:txBody>
      </p:sp>
      <p:sp>
        <p:nvSpPr>
          <p:cNvPr id="5" name="Tijdelijke aanduiding voor inhoud 2"/>
          <p:cNvSpPr>
            <a:spLocks noGrp="1"/>
          </p:cNvSpPr>
          <p:nvPr>
            <p:ph idx="1"/>
          </p:nvPr>
        </p:nvSpPr>
        <p:spPr/>
        <p:txBody>
          <a:bodyPr>
            <a:normAutofit/>
          </a:bodyPr>
          <a:lstStyle/>
          <a:p>
            <a:pPr>
              <a:lnSpc>
                <a:spcPct val="80000"/>
              </a:lnSpc>
              <a:buFont typeface="Arial" panose="020B0604020202020204" pitchFamily="34" charset="0"/>
              <a:buChar char="•"/>
              <a:defRPr/>
            </a:pPr>
            <a:endParaRPr lang="en-US" sz="2400" dirty="0"/>
          </a:p>
          <a:p>
            <a:pPr>
              <a:lnSpc>
                <a:spcPct val="80000"/>
              </a:lnSpc>
              <a:buFont typeface="Arial" panose="020B0604020202020204" pitchFamily="34" charset="0"/>
              <a:buChar char="•"/>
              <a:defRPr/>
            </a:pPr>
            <a:r>
              <a:rPr lang="en-US" sz="2400" dirty="0"/>
              <a:t>two-year internationally </a:t>
            </a:r>
            <a:r>
              <a:rPr lang="en-US" sz="2400" dirty="0" err="1"/>
              <a:t>organised</a:t>
            </a:r>
            <a:r>
              <a:rPr lang="en-US" sz="2400" dirty="0"/>
              <a:t> Master </a:t>
            </a:r>
            <a:r>
              <a:rPr lang="en-US" sz="2400" dirty="0" err="1"/>
              <a:t>programme</a:t>
            </a:r>
            <a:endParaRPr lang="en-US" sz="2400" dirty="0"/>
          </a:p>
          <a:p>
            <a:pPr>
              <a:lnSpc>
                <a:spcPct val="80000"/>
              </a:lnSpc>
              <a:buFont typeface="Arial" panose="020B0604020202020204" pitchFamily="34" charset="0"/>
              <a:buChar char="•"/>
              <a:defRPr/>
            </a:pPr>
            <a:r>
              <a:rPr lang="en-US" sz="2400" dirty="0"/>
              <a:t>founded in 2005 by four European universities: </a:t>
            </a:r>
          </a:p>
          <a:p>
            <a:pPr lvl="1"/>
            <a:r>
              <a:rPr lang="nl-BE" sz="2000" dirty="0"/>
              <a:t>Leipzig (coordinator), LSE, Vienna, Wroclaw</a:t>
            </a:r>
          </a:p>
          <a:p>
            <a:pPr lvl="1"/>
            <a:r>
              <a:rPr lang="nl-BE" sz="2000" dirty="0"/>
              <a:t>Roskilde joined in 2010</a:t>
            </a:r>
          </a:p>
          <a:p>
            <a:pPr lvl="1"/>
            <a:r>
              <a:rPr lang="nl-BE" sz="2000" dirty="0"/>
              <a:t>Ghent joined in 2017</a:t>
            </a:r>
          </a:p>
          <a:p>
            <a:pPr>
              <a:lnSpc>
                <a:spcPct val="80000"/>
              </a:lnSpc>
              <a:buFont typeface="Arial" panose="020B0604020202020204" pitchFamily="34" charset="0"/>
              <a:buChar char="•"/>
              <a:defRPr/>
            </a:pPr>
            <a:r>
              <a:rPr lang="en-US" sz="2400" dirty="0"/>
              <a:t>courses are offered in English</a:t>
            </a:r>
          </a:p>
          <a:p>
            <a:pPr>
              <a:lnSpc>
                <a:spcPct val="80000"/>
              </a:lnSpc>
              <a:buFont typeface="Arial" panose="020B0604020202020204" pitchFamily="34" charset="0"/>
              <a:buChar char="•"/>
              <a:defRPr/>
            </a:pPr>
            <a:r>
              <a:rPr lang="en-US" sz="2400" dirty="0"/>
              <a:t>international composition of the student body</a:t>
            </a:r>
          </a:p>
          <a:p>
            <a:pPr>
              <a:lnSpc>
                <a:spcPct val="80000"/>
              </a:lnSpc>
              <a:buFont typeface="Arial" panose="020B0604020202020204" pitchFamily="34" charset="0"/>
              <a:buChar char="•"/>
              <a:defRPr/>
            </a:pPr>
            <a:r>
              <a:rPr lang="en-US" sz="2400" dirty="0"/>
              <a:t>funded by the EU’s excellence program “Erasmus Mundus”</a:t>
            </a:r>
          </a:p>
          <a:p>
            <a:pPr>
              <a:lnSpc>
                <a:spcPct val="80000"/>
              </a:lnSpc>
              <a:buFont typeface="Arial" panose="020B0604020202020204" pitchFamily="34" charset="0"/>
              <a:buChar char="•"/>
              <a:defRPr/>
            </a:pPr>
            <a:r>
              <a:rPr lang="en-US" sz="2400" dirty="0"/>
              <a:t>See: </a:t>
            </a:r>
            <a:r>
              <a:rPr lang="en-US" sz="2400" dirty="0">
                <a:hlinkClick r:id="rId2"/>
              </a:rPr>
              <a:t>https://globalstudies-masters.eu/about/erasmus-mundus-a-joint-program/</a:t>
            </a:r>
            <a:endParaRPr lang="en-US" sz="2400" dirty="0"/>
          </a:p>
          <a:p>
            <a:pPr marL="0" indent="0">
              <a:lnSpc>
                <a:spcPct val="80000"/>
              </a:lnSpc>
              <a:buNone/>
              <a:defRPr/>
            </a:pPr>
            <a:endParaRPr lang="en-US" sz="2400" dirty="0"/>
          </a:p>
          <a:p>
            <a:pPr>
              <a:buNone/>
            </a:pPr>
            <a:endParaRPr lang="nl-NL" sz="12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Tree>
    <p:extLst>
      <p:ext uri="{BB962C8B-B14F-4D97-AF65-F5344CB8AC3E}">
        <p14:creationId xmlns:p14="http://schemas.microsoft.com/office/powerpoint/2010/main" val="548635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067369" cy="4837943"/>
          </a:xfrm>
        </p:spPr>
        <p:txBody>
          <a:bodyPr>
            <a:normAutofit/>
          </a:bodyPr>
          <a:lstStyle/>
          <a:p>
            <a:pPr marL="0" indent="0">
              <a:buNone/>
            </a:pPr>
            <a:r>
              <a:rPr lang="nl-BE" sz="2400" i="1" dirty="0"/>
              <a:t>First year study program </a:t>
            </a:r>
            <a:r>
              <a:rPr lang="mr-IN" sz="2400" i="1" dirty="0"/>
              <a:t>–</a:t>
            </a:r>
            <a:r>
              <a:rPr lang="nl-BE" sz="2400" i="1" dirty="0"/>
              <a:t> modules:</a:t>
            </a:r>
          </a:p>
          <a:p>
            <a:pPr marL="0" indent="0">
              <a:buNone/>
            </a:pPr>
            <a:endParaRPr lang="nl-BE" sz="800" dirty="0"/>
          </a:p>
          <a:p>
            <a:pPr marL="457200" indent="-457200">
              <a:buAutoNum type="arabicPeriod"/>
            </a:pPr>
            <a:r>
              <a:rPr lang="nl-BE" sz="2000" b="1" dirty="0"/>
              <a:t>Introduction to Global History and Global Studies </a:t>
            </a:r>
            <a:r>
              <a:rPr lang="mr-IN" sz="1900" b="1" dirty="0"/>
              <a:t>–</a:t>
            </a:r>
            <a:r>
              <a:rPr lang="nl-BE" sz="1900" b="1" dirty="0"/>
              <a:t> </a:t>
            </a:r>
            <a:r>
              <a:rPr lang="nl-BE" sz="1700" b="1" dirty="0"/>
              <a:t>2 mandatory courses</a:t>
            </a:r>
          </a:p>
          <a:p>
            <a:pPr marL="857250" lvl="1" indent="-361950">
              <a:buFont typeface="Arial" charset="0"/>
              <a:buChar char="•"/>
            </a:pPr>
            <a:r>
              <a:rPr lang="nl-BE" sz="1800" dirty="0"/>
              <a:t>Critical Global Theories </a:t>
            </a:r>
            <a:r>
              <a:rPr lang="mr-IN" sz="1800" dirty="0"/>
              <a:t>–</a:t>
            </a:r>
            <a:r>
              <a:rPr lang="nl-BE" sz="1800" dirty="0"/>
              <a:t> 5 ECTS</a:t>
            </a:r>
          </a:p>
          <a:p>
            <a:pPr marL="857250" lvl="1" indent="-361950">
              <a:buFont typeface="Arial" charset="0"/>
              <a:buChar char="•"/>
            </a:pPr>
            <a:r>
              <a:rPr lang="nl-BE" sz="1800" dirty="0"/>
              <a:t>(Master dissertation I) Research Seminar Global Studies </a:t>
            </a:r>
            <a:r>
              <a:rPr lang="mr-IN" sz="1800" dirty="0"/>
              <a:t>–</a:t>
            </a:r>
            <a:r>
              <a:rPr lang="nl-BE" sz="1800" dirty="0"/>
              <a:t> 5 ECTS </a:t>
            </a:r>
          </a:p>
          <a:p>
            <a:pPr marL="457200" indent="-457200">
              <a:buAutoNum type="arabicPeriod"/>
            </a:pPr>
            <a:r>
              <a:rPr lang="nl-BE" sz="2000" b="1" dirty="0"/>
              <a:t>Global governance and Global Justice </a:t>
            </a:r>
            <a:r>
              <a:rPr lang="mr-IN" sz="1700" b="1" dirty="0"/>
              <a:t>–</a:t>
            </a:r>
            <a:r>
              <a:rPr lang="nl-BE" sz="1700" b="1" dirty="0"/>
              <a:t> </a:t>
            </a:r>
            <a:r>
              <a:rPr lang="nl-BE" sz="1700" b="1" dirty="0" err="1"/>
              <a:t>choose</a:t>
            </a:r>
            <a:r>
              <a:rPr lang="nl-BE" sz="1700" b="1" dirty="0"/>
              <a:t> 2 out of 3 </a:t>
            </a:r>
            <a:r>
              <a:rPr lang="nl-BE" sz="1700" b="1" dirty="0" err="1"/>
              <a:t>electives</a:t>
            </a:r>
            <a:endParaRPr lang="nl-BE" sz="1700" b="1" dirty="0"/>
          </a:p>
          <a:p>
            <a:pPr marL="857250" lvl="1" indent="-361950">
              <a:buFont typeface="Arial" charset="0"/>
              <a:buChar char="•"/>
            </a:pPr>
            <a:r>
              <a:rPr lang="nl-BE" sz="1800" dirty="0"/>
              <a:t>Globalisation and Global Governance </a:t>
            </a:r>
            <a:r>
              <a:rPr lang="mr-IN" sz="1800" dirty="0"/>
              <a:t>–</a:t>
            </a:r>
            <a:r>
              <a:rPr lang="nl-BE" sz="1800" dirty="0"/>
              <a:t> 5 ECTS </a:t>
            </a:r>
          </a:p>
          <a:p>
            <a:pPr marL="857250" lvl="1" indent="-361950">
              <a:buFont typeface="Arial" charset="0"/>
              <a:buChar char="•"/>
            </a:pPr>
            <a:r>
              <a:rPr lang="nl-BE" sz="1800" dirty="0"/>
              <a:t>Global Ethics </a:t>
            </a:r>
            <a:r>
              <a:rPr lang="mr-IN" sz="1800" dirty="0"/>
              <a:t>–</a:t>
            </a:r>
            <a:r>
              <a:rPr lang="nl-BE" sz="1800" dirty="0"/>
              <a:t> 5 ECTS</a:t>
            </a:r>
          </a:p>
          <a:p>
            <a:pPr marL="857250" lvl="1" indent="-361950">
              <a:buFont typeface="Arial" charset="0"/>
              <a:buChar char="•"/>
            </a:pPr>
            <a:r>
              <a:rPr lang="nl-BE" sz="1800" i="1" dirty="0"/>
              <a:t>EU </a:t>
            </a:r>
            <a:r>
              <a:rPr lang="nl-BE" sz="1800" i="1" dirty="0" err="1"/>
              <a:t>and</a:t>
            </a:r>
            <a:r>
              <a:rPr lang="nl-BE" sz="1800" i="1" dirty="0"/>
              <a:t> Global </a:t>
            </a:r>
            <a:r>
              <a:rPr lang="nl-BE" sz="1800" i="1" dirty="0" err="1"/>
              <a:t>Justice</a:t>
            </a:r>
            <a:r>
              <a:rPr lang="nl-BE" sz="1800" i="1" dirty="0"/>
              <a:t>* – 6 ECTS</a:t>
            </a:r>
          </a:p>
          <a:p>
            <a:pPr marL="457200" indent="-457200">
              <a:buAutoNum type="arabicPeriod"/>
            </a:pPr>
            <a:r>
              <a:rPr lang="nl-BE" sz="2000" b="1" dirty="0"/>
              <a:t>Conflict and Development in a Globalizing World I </a:t>
            </a:r>
            <a:r>
              <a:rPr lang="mr-IN" sz="1700" b="1" dirty="0"/>
              <a:t>–</a:t>
            </a:r>
            <a:r>
              <a:rPr lang="nl-BE" sz="1700" b="1" dirty="0"/>
              <a:t> 2 mandatory courses</a:t>
            </a:r>
          </a:p>
          <a:p>
            <a:pPr marL="857250" lvl="1" indent="-361950">
              <a:buFont typeface="Arial" charset="0"/>
              <a:buChar char="•"/>
            </a:pPr>
            <a:r>
              <a:rPr lang="nl-BE" sz="1800" dirty="0"/>
              <a:t>Politics of conflict – 5 ECTS</a:t>
            </a:r>
          </a:p>
          <a:p>
            <a:pPr marL="857250" lvl="1" indent="-361950">
              <a:buFont typeface="Arial" charset="0"/>
              <a:buChar char="•"/>
            </a:pPr>
            <a:r>
              <a:rPr lang="en-US" sz="1800" dirty="0"/>
              <a:t>Seminars in Politics of Conflict and Development </a:t>
            </a:r>
            <a:r>
              <a:rPr lang="nl-BE" sz="1800" dirty="0"/>
              <a:t>– 5 ECTS </a:t>
            </a:r>
            <a:endParaRPr lang="nl-NL" dirty="0"/>
          </a:p>
        </p:txBody>
      </p:sp>
      <p:sp>
        <p:nvSpPr>
          <p:cNvPr id="8" name="Title 1"/>
          <p:cNvSpPr>
            <a:spLocks noGrp="1"/>
          </p:cNvSpPr>
          <p:nvPr>
            <p:ph type="title"/>
          </p:nvPr>
        </p:nvSpPr>
        <p:spPr/>
        <p:txBody>
          <a:bodyPr>
            <a:normAutofit/>
          </a:bodyPr>
          <a:lstStyle/>
          <a:p>
            <a:r>
              <a:rPr lang="en-US" b="1" dirty="0">
                <a:solidFill>
                  <a:srgbClr val="C00000"/>
                </a:solidFill>
              </a:rPr>
              <a:t>EMGS @ UGent</a:t>
            </a:r>
          </a:p>
        </p:txBody>
      </p:sp>
    </p:spTree>
    <p:extLst>
      <p:ext uri="{BB962C8B-B14F-4D97-AF65-F5344CB8AC3E}">
        <p14:creationId xmlns:p14="http://schemas.microsoft.com/office/powerpoint/2010/main" val="626631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067369" cy="4753140"/>
          </a:xfrm>
        </p:spPr>
        <p:txBody>
          <a:bodyPr>
            <a:normAutofit lnSpcReduction="10000"/>
          </a:bodyPr>
          <a:lstStyle/>
          <a:p>
            <a:pPr marL="0" indent="0">
              <a:buNone/>
            </a:pPr>
            <a:r>
              <a:rPr lang="nl-BE" sz="2400" i="1" dirty="0"/>
              <a:t>First year study program </a:t>
            </a:r>
            <a:r>
              <a:rPr lang="mr-IN" sz="2400" i="1" dirty="0"/>
              <a:t>–</a:t>
            </a:r>
            <a:r>
              <a:rPr lang="nl-BE" sz="2400" i="1" dirty="0"/>
              <a:t> modules:</a:t>
            </a:r>
          </a:p>
          <a:p>
            <a:pPr marL="0" indent="0">
              <a:buNone/>
            </a:pPr>
            <a:endParaRPr lang="nl-BE" sz="800" dirty="0"/>
          </a:p>
          <a:p>
            <a:pPr marL="0" indent="0">
              <a:buNone/>
            </a:pPr>
            <a:r>
              <a:rPr lang="nl-BE" sz="2000" b="1" dirty="0"/>
              <a:t>4. 	History and Political Economy of Global Capitalism </a:t>
            </a:r>
            <a:r>
              <a:rPr lang="mr-IN" sz="1600" b="1" dirty="0"/>
              <a:t>–</a:t>
            </a:r>
            <a:r>
              <a:rPr lang="nl-BE" sz="1600" b="1" dirty="0"/>
              <a:t> 2 mandatory courses</a:t>
            </a:r>
          </a:p>
          <a:p>
            <a:pPr marL="857250" lvl="1" indent="-361950">
              <a:buFont typeface="Arial" charset="0"/>
              <a:buChar char="•"/>
            </a:pPr>
            <a:r>
              <a:rPr lang="nl-BE" sz="1800" dirty="0"/>
              <a:t>Introduction to Global Economic History </a:t>
            </a:r>
            <a:r>
              <a:rPr lang="mr-IN" sz="1800" dirty="0"/>
              <a:t>–</a:t>
            </a:r>
            <a:r>
              <a:rPr lang="nl-BE" sz="1800" dirty="0"/>
              <a:t> 5 ECTS </a:t>
            </a:r>
          </a:p>
          <a:p>
            <a:pPr marL="857250" lvl="1" indent="-361950">
              <a:buFont typeface="Arial" charset="0"/>
              <a:buChar char="•"/>
            </a:pPr>
            <a:r>
              <a:rPr lang="nl-BE" sz="1800" dirty="0"/>
              <a:t>Economic Globalisation </a:t>
            </a:r>
            <a:r>
              <a:rPr lang="mr-IN" sz="1800" dirty="0"/>
              <a:t>–</a:t>
            </a:r>
            <a:r>
              <a:rPr lang="nl-BE" sz="1800" dirty="0"/>
              <a:t> 5 ECTS </a:t>
            </a:r>
          </a:p>
          <a:p>
            <a:pPr marL="0" indent="0">
              <a:buNone/>
            </a:pPr>
            <a:r>
              <a:rPr lang="nl-BE" sz="2000" b="1" dirty="0"/>
              <a:t>5.	Europe as a Global Actor </a:t>
            </a:r>
            <a:r>
              <a:rPr lang="mr-IN" sz="1600" b="1" dirty="0"/>
              <a:t>–</a:t>
            </a:r>
            <a:r>
              <a:rPr lang="nl-BE" sz="1600" b="1" dirty="0"/>
              <a:t> choose 2 electives </a:t>
            </a:r>
            <a:endParaRPr lang="nl-BE" sz="1600" dirty="0"/>
          </a:p>
          <a:p>
            <a:pPr marL="857250" lvl="1" indent="-361950">
              <a:buFont typeface="Arial" charset="0"/>
              <a:buChar char="•"/>
            </a:pPr>
            <a:r>
              <a:rPr lang="nl-BE" sz="1800" dirty="0"/>
              <a:t>EU East Asia Relations </a:t>
            </a:r>
            <a:r>
              <a:rPr lang="mr-IN" sz="1800" dirty="0"/>
              <a:t>–</a:t>
            </a:r>
            <a:r>
              <a:rPr lang="nl-BE" sz="1800" dirty="0"/>
              <a:t> 5 ECTS</a:t>
            </a:r>
          </a:p>
          <a:p>
            <a:pPr marL="857250" lvl="1" indent="-361950">
              <a:buFont typeface="Arial" charset="0"/>
              <a:buChar char="•"/>
            </a:pPr>
            <a:r>
              <a:rPr lang="nl-BE" sz="1800" dirty="0"/>
              <a:t>European Union Trade Policy </a:t>
            </a:r>
            <a:r>
              <a:rPr lang="mr-IN" sz="1800" dirty="0"/>
              <a:t>–</a:t>
            </a:r>
            <a:r>
              <a:rPr lang="nl-BE" sz="1800" dirty="0"/>
              <a:t> 5 ECTS </a:t>
            </a:r>
          </a:p>
          <a:p>
            <a:pPr marL="857250" lvl="1" indent="-361950">
              <a:buFont typeface="Arial" charset="0"/>
              <a:buChar char="•"/>
            </a:pPr>
            <a:r>
              <a:rPr lang="nl-BE" sz="1800" dirty="0"/>
              <a:t>The European Union’s Neighbourhood Policies </a:t>
            </a:r>
            <a:r>
              <a:rPr lang="mr-IN" sz="1800" dirty="0"/>
              <a:t>–</a:t>
            </a:r>
            <a:r>
              <a:rPr lang="nl-BE" sz="1800" dirty="0"/>
              <a:t> 5 ECTS</a:t>
            </a:r>
          </a:p>
          <a:p>
            <a:pPr marL="857250" lvl="1" indent="-361950">
              <a:buFont typeface="Arial" charset="0"/>
              <a:buChar char="•"/>
            </a:pPr>
            <a:r>
              <a:rPr lang="nl-BE" sz="1800" dirty="0"/>
              <a:t>The European Union’s International Development Policies </a:t>
            </a:r>
            <a:r>
              <a:rPr lang="mr-IN" sz="1800" dirty="0"/>
              <a:t>–</a:t>
            </a:r>
            <a:r>
              <a:rPr lang="nl-BE" sz="1800" dirty="0"/>
              <a:t> 5 ECTS</a:t>
            </a:r>
          </a:p>
          <a:p>
            <a:pPr marL="857250" lvl="1" indent="-361950">
              <a:buFont typeface="Arial" charset="0"/>
              <a:buChar char="•"/>
            </a:pPr>
            <a:r>
              <a:rPr lang="nl-BE" sz="1800" dirty="0"/>
              <a:t>Global Energy Politics </a:t>
            </a:r>
            <a:r>
              <a:rPr lang="mr-IN" sz="1800" dirty="0"/>
              <a:t>–</a:t>
            </a:r>
            <a:r>
              <a:rPr lang="nl-BE" sz="1800" dirty="0"/>
              <a:t> 5 ECTS</a:t>
            </a:r>
          </a:p>
          <a:p>
            <a:pPr marL="857250" lvl="1" indent="-361950">
              <a:buFont typeface="Arial" charset="0"/>
              <a:buChar char="•"/>
            </a:pPr>
            <a:r>
              <a:rPr lang="nl-BE" sz="1800" i="1" dirty="0"/>
              <a:t>Grand </a:t>
            </a:r>
            <a:r>
              <a:rPr lang="nl-BE" sz="1800" i="1" dirty="0" err="1"/>
              <a:t>Strategy</a:t>
            </a:r>
            <a:r>
              <a:rPr lang="nl-BE" sz="1800" i="1" dirty="0"/>
              <a:t> </a:t>
            </a:r>
            <a:r>
              <a:rPr lang="nl-BE" sz="1800" i="1" dirty="0" err="1"/>
              <a:t>and</a:t>
            </a:r>
            <a:r>
              <a:rPr lang="nl-BE" sz="1800" i="1" dirty="0"/>
              <a:t> </a:t>
            </a:r>
            <a:r>
              <a:rPr lang="nl-BE" sz="1800" i="1" dirty="0" err="1"/>
              <a:t>the</a:t>
            </a:r>
            <a:r>
              <a:rPr lang="nl-BE" sz="1800" i="1" dirty="0"/>
              <a:t> </a:t>
            </a:r>
            <a:r>
              <a:rPr lang="nl-BE" sz="1800" i="1" dirty="0" err="1"/>
              <a:t>Multipolar</a:t>
            </a:r>
            <a:r>
              <a:rPr lang="nl-BE" sz="1800" i="1" dirty="0"/>
              <a:t> World* – 6 ECTS</a:t>
            </a:r>
          </a:p>
          <a:p>
            <a:pPr marL="457200" lvl="1" indent="-457200">
              <a:buAutoNum type="arabicPeriod" startAt="6"/>
            </a:pPr>
            <a:r>
              <a:rPr lang="nl-NL" sz="2000" b="1" dirty="0"/>
              <a:t>Joint Winter (online) and Spring school – </a:t>
            </a:r>
            <a:r>
              <a:rPr lang="nl-NL" sz="1600" b="1" dirty="0"/>
              <a:t>mandatory</a:t>
            </a:r>
          </a:p>
          <a:p>
            <a:pPr marL="742950" lvl="2" indent="-342900"/>
            <a:r>
              <a:rPr lang="nl-NL" sz="1800" dirty="0"/>
              <a:t>– 5 ECTS each (10 ECTS in total)</a:t>
            </a:r>
          </a:p>
          <a:p>
            <a:pPr marL="742950" lvl="2" indent="-342900"/>
            <a:r>
              <a:rPr lang="nl-NL" sz="1800" dirty="0" err="1"/>
              <a:t>all</a:t>
            </a:r>
            <a:r>
              <a:rPr lang="nl-NL" sz="1800" dirty="0"/>
              <a:t> EMGS </a:t>
            </a:r>
            <a:r>
              <a:rPr lang="nl-NL" sz="1800" dirty="0" err="1"/>
              <a:t>students</a:t>
            </a:r>
            <a:r>
              <a:rPr lang="nl-NL" sz="1800" dirty="0"/>
              <a:t> </a:t>
            </a:r>
            <a:r>
              <a:rPr lang="nl-NL" sz="1800" dirty="0" err="1"/>
              <a:t>from</a:t>
            </a:r>
            <a:r>
              <a:rPr lang="nl-NL" sz="1800" dirty="0"/>
              <a:t> </a:t>
            </a:r>
            <a:r>
              <a:rPr lang="nl-NL" sz="1800" dirty="0" err="1"/>
              <a:t>all</a:t>
            </a:r>
            <a:r>
              <a:rPr lang="nl-NL" sz="1800" dirty="0"/>
              <a:t> 6 European partner </a:t>
            </a:r>
            <a:r>
              <a:rPr lang="nl-NL" sz="1800" dirty="0" err="1"/>
              <a:t>universities</a:t>
            </a:r>
            <a:endParaRPr lang="nl-NL" sz="1800" dirty="0"/>
          </a:p>
          <a:p>
            <a:pPr>
              <a:buNone/>
            </a:pPr>
            <a:endParaRPr lang="nl-NL" dirty="0"/>
          </a:p>
        </p:txBody>
      </p:sp>
      <p:sp>
        <p:nvSpPr>
          <p:cNvPr id="8" name="Title 1"/>
          <p:cNvSpPr>
            <a:spLocks noGrp="1"/>
          </p:cNvSpPr>
          <p:nvPr>
            <p:ph type="title"/>
          </p:nvPr>
        </p:nvSpPr>
        <p:spPr/>
        <p:txBody>
          <a:bodyPr>
            <a:normAutofit/>
          </a:bodyPr>
          <a:lstStyle/>
          <a:p>
            <a:r>
              <a:rPr lang="en-US" b="1" dirty="0">
                <a:solidFill>
                  <a:srgbClr val="C00000"/>
                </a:solidFill>
              </a:rPr>
              <a:t>EMGS @ </a:t>
            </a:r>
            <a:r>
              <a:rPr lang="en-US" b="1" dirty="0" err="1">
                <a:solidFill>
                  <a:srgbClr val="C00000"/>
                </a:solidFill>
              </a:rPr>
              <a:t>UGent</a:t>
            </a:r>
            <a:endParaRPr lang="en-US" b="1" dirty="0">
              <a:solidFill>
                <a:srgbClr val="C00000"/>
              </a:solidFill>
            </a:endParaRPr>
          </a:p>
        </p:txBody>
      </p:sp>
    </p:spTree>
    <p:extLst>
      <p:ext uri="{BB962C8B-B14F-4D97-AF65-F5344CB8AC3E}">
        <p14:creationId xmlns:p14="http://schemas.microsoft.com/office/powerpoint/2010/main" val="1813058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59"/>
            <a:ext cx="8067369" cy="5177683"/>
          </a:xfrm>
        </p:spPr>
        <p:txBody>
          <a:bodyPr>
            <a:normAutofit/>
          </a:bodyPr>
          <a:lstStyle/>
          <a:p>
            <a:pPr marL="0" indent="0">
              <a:buNone/>
            </a:pPr>
            <a:r>
              <a:rPr lang="nl-BE" sz="2400" i="1" dirty="0"/>
              <a:t>Second year study program </a:t>
            </a:r>
            <a:r>
              <a:rPr lang="mr-IN" sz="2400" i="1" dirty="0"/>
              <a:t>–</a:t>
            </a:r>
            <a:r>
              <a:rPr lang="nl-BE" sz="2400" i="1" dirty="0"/>
              <a:t> modules:</a:t>
            </a:r>
          </a:p>
          <a:p>
            <a:pPr marL="0" indent="0">
              <a:buNone/>
            </a:pPr>
            <a:endParaRPr lang="nl-BE" sz="800" i="1" dirty="0"/>
          </a:p>
          <a:p>
            <a:pPr marL="457200" indent="-457200">
              <a:buFont typeface="+mj-lt"/>
              <a:buAutoNum type="arabicPeriod" startAt="7"/>
            </a:pPr>
            <a:r>
              <a:rPr lang="nl-BE" sz="2000" b="1" dirty="0"/>
              <a:t>Global History: Europe and the World </a:t>
            </a:r>
            <a:r>
              <a:rPr lang="mr-IN" sz="1600" b="1" dirty="0"/>
              <a:t>–</a:t>
            </a:r>
            <a:r>
              <a:rPr lang="nl-BE" sz="1600" b="1" dirty="0"/>
              <a:t> choose 2 electives</a:t>
            </a:r>
          </a:p>
          <a:p>
            <a:pPr lvl="1">
              <a:buFont typeface="Arial" charset="0"/>
              <a:buChar char="•"/>
            </a:pPr>
            <a:r>
              <a:rPr lang="nl-BE" sz="1800" dirty="0"/>
              <a:t>History of Globalisation </a:t>
            </a:r>
            <a:r>
              <a:rPr lang="mr-IN" sz="1800" dirty="0"/>
              <a:t>–</a:t>
            </a:r>
            <a:r>
              <a:rPr lang="nl-BE" sz="1800" dirty="0"/>
              <a:t> 6 ECTS</a:t>
            </a:r>
          </a:p>
          <a:p>
            <a:pPr lvl="1">
              <a:buFont typeface="Arial" charset="0"/>
              <a:buChar char="•"/>
            </a:pPr>
            <a:r>
              <a:rPr lang="nl-BE" sz="1800" dirty="0"/>
              <a:t>European </a:t>
            </a:r>
            <a:r>
              <a:rPr lang="nl-BE" sz="1800" dirty="0" err="1"/>
              <a:t>overseas</a:t>
            </a:r>
            <a:r>
              <a:rPr lang="nl-BE" sz="1800" dirty="0"/>
              <a:t> </a:t>
            </a:r>
            <a:r>
              <a:rPr lang="nl-BE" sz="1800" dirty="0" err="1"/>
              <a:t>expansion</a:t>
            </a:r>
            <a:r>
              <a:rPr lang="nl-BE" sz="1800" dirty="0"/>
              <a:t> in Global </a:t>
            </a:r>
            <a:r>
              <a:rPr lang="nl-BE" sz="1800" dirty="0" err="1"/>
              <a:t>History</a:t>
            </a:r>
            <a:r>
              <a:rPr lang="nl-BE" sz="1800" dirty="0"/>
              <a:t>, 1500-1800 </a:t>
            </a:r>
            <a:r>
              <a:rPr lang="mr-IN" sz="1800" dirty="0"/>
              <a:t>–</a:t>
            </a:r>
            <a:r>
              <a:rPr lang="nl-BE" sz="1800" dirty="0"/>
              <a:t> 5 ECTS </a:t>
            </a:r>
          </a:p>
          <a:p>
            <a:pPr lvl="1">
              <a:buFont typeface="Arial" charset="0"/>
              <a:buChar char="•"/>
            </a:pPr>
            <a:r>
              <a:rPr lang="nl-BE" sz="1800" dirty="0"/>
              <a:t>Research Seminar: World History </a:t>
            </a:r>
            <a:r>
              <a:rPr lang="mr-IN" sz="1800" dirty="0"/>
              <a:t>–</a:t>
            </a:r>
            <a:r>
              <a:rPr lang="nl-BE" sz="1800" dirty="0"/>
              <a:t> 5 ECTS</a:t>
            </a:r>
            <a:endParaRPr lang="nl-BE" sz="1500" b="1" dirty="0"/>
          </a:p>
          <a:p>
            <a:pPr>
              <a:buNone/>
            </a:pPr>
            <a:endParaRPr lang="nl-NL" dirty="0"/>
          </a:p>
        </p:txBody>
      </p:sp>
      <p:sp>
        <p:nvSpPr>
          <p:cNvPr id="8" name="Title 1"/>
          <p:cNvSpPr>
            <a:spLocks noGrp="1"/>
          </p:cNvSpPr>
          <p:nvPr>
            <p:ph type="title"/>
          </p:nvPr>
        </p:nvSpPr>
        <p:spPr/>
        <p:txBody>
          <a:bodyPr>
            <a:normAutofit/>
          </a:bodyPr>
          <a:lstStyle/>
          <a:p>
            <a:r>
              <a:rPr lang="en-US" b="1" dirty="0">
                <a:solidFill>
                  <a:srgbClr val="C00000"/>
                </a:solidFill>
              </a:rPr>
              <a:t>EMGS @ </a:t>
            </a:r>
            <a:r>
              <a:rPr lang="en-US" b="1" dirty="0" err="1">
                <a:solidFill>
                  <a:srgbClr val="C00000"/>
                </a:solidFill>
              </a:rPr>
              <a:t>UGent</a:t>
            </a:r>
            <a:endParaRPr lang="en-US" b="1" dirty="0">
              <a:solidFill>
                <a:srgbClr val="C00000"/>
              </a:solidFill>
            </a:endParaRPr>
          </a:p>
        </p:txBody>
      </p:sp>
    </p:spTree>
    <p:extLst>
      <p:ext uri="{BB962C8B-B14F-4D97-AF65-F5344CB8AC3E}">
        <p14:creationId xmlns:p14="http://schemas.microsoft.com/office/powerpoint/2010/main" val="550115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59"/>
            <a:ext cx="8067369" cy="5177683"/>
          </a:xfrm>
        </p:spPr>
        <p:txBody>
          <a:bodyPr>
            <a:normAutofit fontScale="92500" lnSpcReduction="10000"/>
          </a:bodyPr>
          <a:lstStyle/>
          <a:p>
            <a:pPr marL="0" indent="0">
              <a:buNone/>
            </a:pPr>
            <a:r>
              <a:rPr lang="nl-BE" sz="2400" i="1" dirty="0"/>
              <a:t>Second year study program </a:t>
            </a:r>
            <a:r>
              <a:rPr lang="mr-IN" sz="2400" i="1" dirty="0"/>
              <a:t>–</a:t>
            </a:r>
            <a:r>
              <a:rPr lang="nl-BE" sz="2400" i="1" dirty="0"/>
              <a:t> modules:</a:t>
            </a:r>
          </a:p>
          <a:p>
            <a:pPr marL="0" indent="0">
              <a:buNone/>
            </a:pPr>
            <a:endParaRPr lang="nl-BE" sz="800" i="1" dirty="0"/>
          </a:p>
          <a:p>
            <a:pPr marL="457200" indent="-457200">
              <a:buFont typeface="+mj-lt"/>
              <a:buAutoNum type="arabicPeriod" startAt="7"/>
            </a:pPr>
            <a:r>
              <a:rPr lang="nl-BE" sz="2000" b="1" dirty="0"/>
              <a:t>World </a:t>
            </a:r>
            <a:r>
              <a:rPr lang="nl-BE" sz="2000" b="1" dirty="0" err="1"/>
              <a:t>Societies</a:t>
            </a:r>
            <a:r>
              <a:rPr lang="nl-BE" sz="2000" b="1" dirty="0"/>
              <a:t>: </a:t>
            </a:r>
            <a:r>
              <a:rPr lang="nl-BE" sz="2000" b="1" dirty="0" err="1"/>
              <a:t>Regions</a:t>
            </a:r>
            <a:r>
              <a:rPr lang="nl-BE" sz="2000" b="1" dirty="0"/>
              <a:t> in Global Studies I </a:t>
            </a:r>
            <a:r>
              <a:rPr lang="mr-IN" sz="1600" b="1" dirty="0"/>
              <a:t>–</a:t>
            </a:r>
            <a:r>
              <a:rPr lang="nl-BE" sz="1600" b="1" dirty="0"/>
              <a:t> choose 2 electives</a:t>
            </a:r>
          </a:p>
          <a:p>
            <a:pPr lvl="1"/>
            <a:r>
              <a:rPr lang="nl-BE" sz="1800" dirty="0"/>
              <a:t>Research Seminar: </a:t>
            </a:r>
            <a:r>
              <a:rPr lang="nl-BE" sz="1800" dirty="0" err="1"/>
              <a:t>History</a:t>
            </a:r>
            <a:r>
              <a:rPr lang="nl-BE" sz="1800" dirty="0"/>
              <a:t> of </a:t>
            </a:r>
            <a:r>
              <a:rPr lang="nl-BE" sz="1800" dirty="0" err="1"/>
              <a:t>Africa</a:t>
            </a:r>
            <a:r>
              <a:rPr lang="nl-BE" sz="1800" dirty="0"/>
              <a:t> – 5 ECTS </a:t>
            </a:r>
          </a:p>
          <a:p>
            <a:pPr lvl="1"/>
            <a:r>
              <a:rPr lang="nl-BE" sz="1800" dirty="0" err="1"/>
              <a:t>Poverty</a:t>
            </a:r>
            <a:r>
              <a:rPr lang="nl-BE" sz="1800" dirty="0"/>
              <a:t>, development </a:t>
            </a:r>
            <a:r>
              <a:rPr lang="nl-BE" sz="1800" dirty="0" err="1"/>
              <a:t>and</a:t>
            </a:r>
            <a:r>
              <a:rPr lang="nl-BE" sz="1800" dirty="0"/>
              <a:t> </a:t>
            </a:r>
            <a:r>
              <a:rPr lang="nl-BE" sz="1800" dirty="0" err="1"/>
              <a:t>inequality</a:t>
            </a:r>
            <a:r>
              <a:rPr lang="nl-BE" sz="1800" dirty="0"/>
              <a:t> in Modern </a:t>
            </a:r>
            <a:r>
              <a:rPr lang="nl-BE" sz="1800" dirty="0" err="1"/>
              <a:t>African</a:t>
            </a:r>
            <a:r>
              <a:rPr lang="nl-BE" sz="1800" dirty="0"/>
              <a:t> </a:t>
            </a:r>
            <a:r>
              <a:rPr lang="nl-BE" sz="1800" dirty="0" err="1"/>
              <a:t>History</a:t>
            </a:r>
            <a:r>
              <a:rPr lang="nl-BE" sz="1800" dirty="0"/>
              <a:t> – 5 ECTS</a:t>
            </a:r>
          </a:p>
          <a:p>
            <a:pPr lvl="1"/>
            <a:r>
              <a:rPr lang="en-US" sz="1800" dirty="0"/>
              <a:t>Conflict and Society in Central and Eastern Africa – 5 ECTS</a:t>
            </a:r>
          </a:p>
          <a:p>
            <a:pPr lvl="1"/>
            <a:r>
              <a:rPr lang="en-US" sz="1800" dirty="0"/>
              <a:t>Contentious Politics in North Africa – 5 ECTS </a:t>
            </a:r>
          </a:p>
          <a:p>
            <a:pPr lvl="1"/>
            <a:r>
              <a:rPr lang="en-US" sz="1800" dirty="0"/>
              <a:t>Capital and class in the Middle East – 5 ECTS</a:t>
            </a:r>
          </a:p>
          <a:p>
            <a:pPr lvl="1"/>
            <a:r>
              <a:rPr lang="en-US" sz="1800" dirty="0"/>
              <a:t>State and Society in Asia – 5 ECTS</a:t>
            </a:r>
          </a:p>
          <a:p>
            <a:pPr lvl="1"/>
            <a:r>
              <a:rPr lang="en-US" sz="1800" i="1" dirty="0"/>
              <a:t>History of the Americas – 5 ECTS </a:t>
            </a:r>
          </a:p>
          <a:p>
            <a:pPr lvl="1"/>
            <a:r>
              <a:rPr lang="en-US" sz="1800" i="1" dirty="0"/>
              <a:t>Culture in Perspective: South and East Asia – 6 ECTS  </a:t>
            </a:r>
          </a:p>
          <a:p>
            <a:pPr lvl="1"/>
            <a:r>
              <a:rPr lang="en-US" sz="1800" i="1" dirty="0"/>
              <a:t>Culture in Perspective: Near East and the Islamic World – 6 ECTS  </a:t>
            </a:r>
          </a:p>
          <a:p>
            <a:pPr lvl="1"/>
            <a:r>
              <a:rPr lang="en-US" sz="1800" i="1" dirty="0"/>
              <a:t>Russia between East and West – 5 ECTS</a:t>
            </a:r>
          </a:p>
          <a:p>
            <a:pPr lvl="1"/>
            <a:r>
              <a:rPr lang="en-US" sz="1800" i="1" dirty="0"/>
              <a:t>Literature, Media and the Arts in Central and Eastern Africa – 5 ECTS</a:t>
            </a:r>
          </a:p>
          <a:p>
            <a:pPr lvl="1"/>
            <a:r>
              <a:rPr lang="en-US" sz="1800" i="1" dirty="0"/>
              <a:t>Politics of memory in Southeast Europe – 5 ECTS </a:t>
            </a:r>
          </a:p>
          <a:p>
            <a:pPr marL="457200" indent="-457200">
              <a:buFont typeface="+mj-lt"/>
              <a:buAutoNum type="arabicPeriod" startAt="7"/>
            </a:pPr>
            <a:r>
              <a:rPr lang="nl-BE" sz="2000" b="1" dirty="0"/>
              <a:t>World Societies: </a:t>
            </a:r>
            <a:r>
              <a:rPr lang="nl-BE" sz="2000" b="1" dirty="0" err="1"/>
              <a:t>Regions</a:t>
            </a:r>
            <a:r>
              <a:rPr lang="nl-BE" sz="2000" b="1" dirty="0"/>
              <a:t> in Global Studies II </a:t>
            </a:r>
            <a:r>
              <a:rPr lang="mr-IN" sz="1600" b="1" dirty="0"/>
              <a:t>–</a:t>
            </a:r>
            <a:r>
              <a:rPr lang="nl-BE" sz="1600" b="1" dirty="0"/>
              <a:t> choose 2 electives (other than the ones selected in module 8) from the same list as module 8</a:t>
            </a:r>
          </a:p>
        </p:txBody>
      </p:sp>
      <p:sp>
        <p:nvSpPr>
          <p:cNvPr id="8" name="Title 1"/>
          <p:cNvSpPr>
            <a:spLocks noGrp="1"/>
          </p:cNvSpPr>
          <p:nvPr>
            <p:ph type="title"/>
          </p:nvPr>
        </p:nvSpPr>
        <p:spPr/>
        <p:txBody>
          <a:bodyPr>
            <a:normAutofit/>
          </a:bodyPr>
          <a:lstStyle/>
          <a:p>
            <a:r>
              <a:rPr lang="en-US" b="1" dirty="0">
                <a:solidFill>
                  <a:srgbClr val="C00000"/>
                </a:solidFill>
              </a:rPr>
              <a:t>EMGS @ </a:t>
            </a:r>
            <a:r>
              <a:rPr lang="en-US" b="1" dirty="0" err="1">
                <a:solidFill>
                  <a:srgbClr val="C00000"/>
                </a:solidFill>
              </a:rPr>
              <a:t>UGent</a:t>
            </a:r>
            <a:endParaRPr lang="en-US" b="1" dirty="0">
              <a:solidFill>
                <a:srgbClr val="C00000"/>
              </a:solidFill>
            </a:endParaRPr>
          </a:p>
        </p:txBody>
      </p:sp>
    </p:spTree>
    <p:extLst>
      <p:ext uri="{BB962C8B-B14F-4D97-AF65-F5344CB8AC3E}">
        <p14:creationId xmlns:p14="http://schemas.microsoft.com/office/powerpoint/2010/main" val="602551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067369" cy="5030726"/>
          </a:xfrm>
        </p:spPr>
        <p:txBody>
          <a:bodyPr>
            <a:normAutofit/>
          </a:bodyPr>
          <a:lstStyle/>
          <a:p>
            <a:pPr marL="0" indent="0">
              <a:buNone/>
            </a:pPr>
            <a:r>
              <a:rPr lang="nl-BE" sz="2400" i="1" dirty="0"/>
              <a:t>Second year study program </a:t>
            </a:r>
            <a:r>
              <a:rPr lang="mr-IN" sz="2400" i="1" dirty="0"/>
              <a:t>–</a:t>
            </a:r>
            <a:r>
              <a:rPr lang="nl-BE" sz="2400" i="1" dirty="0"/>
              <a:t> modules:</a:t>
            </a:r>
          </a:p>
          <a:p>
            <a:pPr marL="0" indent="0">
              <a:buNone/>
            </a:pPr>
            <a:endParaRPr lang="nl-BE" sz="800" i="1" dirty="0"/>
          </a:p>
          <a:p>
            <a:pPr marL="457200" indent="-457200">
              <a:buFont typeface="+mj-lt"/>
              <a:buAutoNum type="arabicPeriod" startAt="10"/>
            </a:pPr>
            <a:r>
              <a:rPr lang="nl-BE" sz="2000" b="1" dirty="0"/>
              <a:t>Conflict and Development in a Globalizing World II </a:t>
            </a:r>
            <a:r>
              <a:rPr lang="mr-IN" sz="2000" b="1" dirty="0"/>
              <a:t>–</a:t>
            </a:r>
            <a:r>
              <a:rPr lang="nl-BE" sz="2000" b="1" dirty="0"/>
              <a:t> </a:t>
            </a:r>
            <a:r>
              <a:rPr lang="nl-BE" sz="1600" b="1" dirty="0"/>
              <a:t>choose 2 electives</a:t>
            </a:r>
          </a:p>
          <a:p>
            <a:pPr lvl="1">
              <a:buFont typeface="Arial" charset="0"/>
              <a:buChar char="•"/>
            </a:pPr>
            <a:r>
              <a:rPr lang="nl-BE" sz="1800" dirty="0" err="1"/>
              <a:t>Urbanisation</a:t>
            </a:r>
            <a:r>
              <a:rPr lang="nl-BE" sz="1800" dirty="0"/>
              <a:t> in a Global </a:t>
            </a:r>
            <a:r>
              <a:rPr lang="nl-BE" sz="1800" dirty="0" err="1"/>
              <a:t>Perspective</a:t>
            </a:r>
            <a:r>
              <a:rPr lang="nl-BE" sz="1800" dirty="0"/>
              <a:t> </a:t>
            </a:r>
            <a:r>
              <a:rPr lang="mr-IN" sz="1800" dirty="0"/>
              <a:t>–</a:t>
            </a:r>
            <a:r>
              <a:rPr lang="nl-BE" sz="1800" dirty="0"/>
              <a:t> 5 ECTS</a:t>
            </a:r>
          </a:p>
          <a:p>
            <a:pPr lvl="1">
              <a:buFont typeface="Arial" charset="0"/>
              <a:buChar char="•"/>
            </a:pPr>
            <a:r>
              <a:rPr lang="nl-BE" sz="1800" dirty="0"/>
              <a:t>Human Rights in Developing countries </a:t>
            </a:r>
            <a:r>
              <a:rPr lang="mr-IN" sz="1800" dirty="0"/>
              <a:t>–</a:t>
            </a:r>
            <a:r>
              <a:rPr lang="nl-BE" sz="1800" dirty="0"/>
              <a:t> 5 ECTS </a:t>
            </a:r>
          </a:p>
          <a:p>
            <a:pPr lvl="1">
              <a:buFont typeface="Arial" charset="0"/>
              <a:buChar char="•"/>
            </a:pPr>
            <a:r>
              <a:rPr lang="nl-BE" sz="1800" dirty="0"/>
              <a:t>Gender and globalisation </a:t>
            </a:r>
            <a:r>
              <a:rPr lang="mr-IN" sz="1800" dirty="0"/>
              <a:t>–</a:t>
            </a:r>
            <a:r>
              <a:rPr lang="nl-BE" sz="1800" dirty="0"/>
              <a:t> 5 ECTS </a:t>
            </a:r>
          </a:p>
          <a:p>
            <a:pPr lvl="1">
              <a:buFont typeface="Arial" charset="0"/>
              <a:buChar char="•"/>
            </a:pPr>
            <a:r>
              <a:rPr lang="en-US" sz="1800" dirty="0"/>
              <a:t>Postcolonial Studies </a:t>
            </a:r>
            <a:r>
              <a:rPr lang="mr-IN" sz="1800" dirty="0"/>
              <a:t>–</a:t>
            </a:r>
            <a:r>
              <a:rPr lang="en-US" sz="1800" dirty="0"/>
              <a:t> 5 ECTS</a:t>
            </a:r>
            <a:endParaRPr lang="en-GB" sz="1800" dirty="0"/>
          </a:p>
          <a:p>
            <a:pPr lvl="1">
              <a:buFont typeface="Arial" charset="0"/>
              <a:buChar char="•"/>
            </a:pPr>
            <a:r>
              <a:rPr lang="en-US" sz="1800" dirty="0"/>
              <a:t>Sustainable Development </a:t>
            </a:r>
            <a:r>
              <a:rPr lang="mr-IN" sz="1800" dirty="0"/>
              <a:t>–</a:t>
            </a:r>
            <a:r>
              <a:rPr lang="en-US" sz="1800" dirty="0"/>
              <a:t> 5 ECTS </a:t>
            </a:r>
            <a:endParaRPr lang="en-GB" sz="1800" dirty="0"/>
          </a:p>
          <a:p>
            <a:pPr lvl="1">
              <a:buFont typeface="Arial" charset="0"/>
              <a:buChar char="•"/>
            </a:pPr>
            <a:r>
              <a:rPr lang="en-US" sz="1800" dirty="0"/>
              <a:t>Rural Sociology </a:t>
            </a:r>
            <a:r>
              <a:rPr lang="mr-IN" sz="1800" dirty="0"/>
              <a:t>–</a:t>
            </a:r>
            <a:r>
              <a:rPr lang="en-US" sz="1800" dirty="0"/>
              <a:t> 5 ECTS </a:t>
            </a:r>
            <a:endParaRPr lang="en-GB" sz="1800" dirty="0"/>
          </a:p>
          <a:p>
            <a:pPr lvl="1">
              <a:buFont typeface="Arial" charset="0"/>
              <a:buChar char="•"/>
            </a:pPr>
            <a:r>
              <a:rPr lang="en-US" sz="1800" dirty="0"/>
              <a:t>Politics of Islam </a:t>
            </a:r>
            <a:r>
              <a:rPr lang="mr-IN" sz="1800" dirty="0"/>
              <a:t>–</a:t>
            </a:r>
            <a:r>
              <a:rPr lang="en-US" sz="1800" dirty="0"/>
              <a:t> 5 ECTS</a:t>
            </a:r>
            <a:endParaRPr lang="en-GB" sz="1800" dirty="0"/>
          </a:p>
          <a:p>
            <a:pPr lvl="1">
              <a:buFont typeface="Arial" charset="0"/>
              <a:buChar char="•"/>
            </a:pPr>
            <a:r>
              <a:rPr lang="en-US" sz="1800" dirty="0"/>
              <a:t>Transnationalism and Migration </a:t>
            </a:r>
            <a:r>
              <a:rPr lang="mr-IN" sz="1800" dirty="0"/>
              <a:t>–</a:t>
            </a:r>
            <a:r>
              <a:rPr lang="en-US" sz="1800" dirty="0"/>
              <a:t> 5 ECTS</a:t>
            </a:r>
            <a:endParaRPr lang="en-GB" sz="1800" dirty="0"/>
          </a:p>
          <a:p>
            <a:pPr>
              <a:buNone/>
            </a:pPr>
            <a:endParaRPr lang="nl-NL" dirty="0"/>
          </a:p>
        </p:txBody>
      </p:sp>
      <p:sp>
        <p:nvSpPr>
          <p:cNvPr id="8" name="Title 1"/>
          <p:cNvSpPr>
            <a:spLocks noGrp="1"/>
          </p:cNvSpPr>
          <p:nvPr>
            <p:ph type="title"/>
          </p:nvPr>
        </p:nvSpPr>
        <p:spPr/>
        <p:txBody>
          <a:bodyPr>
            <a:normAutofit/>
          </a:bodyPr>
          <a:lstStyle/>
          <a:p>
            <a:r>
              <a:rPr lang="en-US" b="1" dirty="0">
                <a:solidFill>
                  <a:srgbClr val="C00000"/>
                </a:solidFill>
              </a:rPr>
              <a:t>EMGS @ </a:t>
            </a:r>
            <a:r>
              <a:rPr lang="en-US" b="1" dirty="0" err="1">
                <a:solidFill>
                  <a:srgbClr val="C00000"/>
                </a:solidFill>
              </a:rPr>
              <a:t>UGent</a:t>
            </a:r>
            <a:endParaRPr lang="en-US" b="1" dirty="0">
              <a:solidFill>
                <a:srgbClr val="C00000"/>
              </a:solidFill>
            </a:endParaRPr>
          </a:p>
        </p:txBody>
      </p:sp>
    </p:spTree>
    <p:extLst>
      <p:ext uri="{BB962C8B-B14F-4D97-AF65-F5344CB8AC3E}">
        <p14:creationId xmlns:p14="http://schemas.microsoft.com/office/powerpoint/2010/main" val="129656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067369" cy="5030726"/>
          </a:xfrm>
        </p:spPr>
        <p:txBody>
          <a:bodyPr>
            <a:normAutofit/>
          </a:bodyPr>
          <a:lstStyle/>
          <a:p>
            <a:pPr marL="0" indent="0">
              <a:buNone/>
            </a:pPr>
            <a:r>
              <a:rPr lang="nl-BE" sz="2400" i="1" dirty="0"/>
              <a:t>Second year study program </a:t>
            </a:r>
            <a:r>
              <a:rPr lang="mr-IN" sz="2400" i="1" dirty="0"/>
              <a:t>–</a:t>
            </a:r>
            <a:r>
              <a:rPr lang="nl-BE" sz="2400" i="1" dirty="0"/>
              <a:t> modules:</a:t>
            </a:r>
          </a:p>
          <a:p>
            <a:pPr marL="0" indent="0">
              <a:buNone/>
            </a:pPr>
            <a:endParaRPr lang="nl-BE" sz="800" i="1" dirty="0"/>
          </a:p>
          <a:p>
            <a:pPr marL="457200" indent="-457200">
              <a:buFont typeface="+mj-lt"/>
              <a:buAutoNum type="arabicPeriod" startAt="11"/>
            </a:pPr>
            <a:r>
              <a:rPr lang="nl-BE" sz="2000" b="1" dirty="0"/>
              <a:t>(Master dissertation II) Advanced Research Seminar Global Studies </a:t>
            </a:r>
            <a:r>
              <a:rPr lang="mr-IN" sz="2000" dirty="0"/>
              <a:t>–</a:t>
            </a:r>
            <a:r>
              <a:rPr lang="nl-BE" sz="2000" dirty="0"/>
              <a:t> 5 ECTS</a:t>
            </a:r>
          </a:p>
          <a:p>
            <a:pPr lvl="1">
              <a:buFont typeface="Arial" charset="0"/>
              <a:buChar char="•"/>
            </a:pPr>
            <a:r>
              <a:rPr lang="nl-BE" sz="1800" dirty="0"/>
              <a:t>Global Studies Research Seminar </a:t>
            </a:r>
            <a:r>
              <a:rPr lang="mr-IN" sz="1800" dirty="0"/>
              <a:t>–</a:t>
            </a:r>
            <a:r>
              <a:rPr lang="nl-BE" sz="1800" dirty="0"/>
              <a:t> themes and methodologies</a:t>
            </a:r>
          </a:p>
          <a:p>
            <a:pPr lvl="1">
              <a:buFont typeface="Arial" charset="0"/>
              <a:buChar char="•"/>
            </a:pPr>
            <a:r>
              <a:rPr lang="nl-BE" sz="1800" dirty="0"/>
              <a:t>Thesis tutorials</a:t>
            </a:r>
            <a:endParaRPr lang="nl-BE" sz="2000" b="1" dirty="0"/>
          </a:p>
          <a:p>
            <a:pPr marL="457200" indent="-457200">
              <a:buFont typeface="+mj-lt"/>
              <a:buAutoNum type="arabicPeriod" startAt="11"/>
            </a:pPr>
            <a:r>
              <a:rPr lang="nl-BE" sz="2000" b="1" dirty="0"/>
              <a:t>(Master dissertation III) Master’s thesis </a:t>
            </a:r>
            <a:r>
              <a:rPr lang="nl-BE" sz="2000" dirty="0"/>
              <a:t>– 15 ECTS</a:t>
            </a:r>
          </a:p>
          <a:p>
            <a:pPr>
              <a:buNone/>
            </a:pPr>
            <a:endParaRPr lang="nl-NL" dirty="0"/>
          </a:p>
        </p:txBody>
      </p:sp>
      <p:sp>
        <p:nvSpPr>
          <p:cNvPr id="8" name="Title 1"/>
          <p:cNvSpPr>
            <a:spLocks noGrp="1"/>
          </p:cNvSpPr>
          <p:nvPr>
            <p:ph type="title"/>
          </p:nvPr>
        </p:nvSpPr>
        <p:spPr/>
        <p:txBody>
          <a:bodyPr>
            <a:normAutofit/>
          </a:bodyPr>
          <a:lstStyle/>
          <a:p>
            <a:r>
              <a:rPr lang="en-US" b="1" dirty="0">
                <a:solidFill>
                  <a:srgbClr val="C00000"/>
                </a:solidFill>
              </a:rPr>
              <a:t>EMGS @ </a:t>
            </a:r>
            <a:r>
              <a:rPr lang="en-US" b="1" dirty="0" err="1">
                <a:solidFill>
                  <a:srgbClr val="C00000"/>
                </a:solidFill>
              </a:rPr>
              <a:t>UGent</a:t>
            </a:r>
            <a:endParaRPr lang="en-US" b="1" dirty="0">
              <a:solidFill>
                <a:srgbClr val="C00000"/>
              </a:solidFill>
            </a:endParaRPr>
          </a:p>
        </p:txBody>
      </p:sp>
    </p:spTree>
    <p:extLst>
      <p:ext uri="{BB962C8B-B14F-4D97-AF65-F5344CB8AC3E}">
        <p14:creationId xmlns:p14="http://schemas.microsoft.com/office/powerpoint/2010/main" val="327071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405157" cy="5147659"/>
          </a:xfrm>
        </p:spPr>
        <p:txBody>
          <a:bodyPr>
            <a:normAutofit fontScale="92500"/>
          </a:bodyPr>
          <a:lstStyle/>
          <a:p>
            <a:r>
              <a:rPr lang="nl-BE" sz="2400" dirty="0" err="1"/>
              <a:t>Applicants</a:t>
            </a:r>
            <a:r>
              <a:rPr lang="nl-BE" sz="2400" dirty="0"/>
              <a:t> should fulfill the following minimal requirements: </a:t>
            </a:r>
          </a:p>
          <a:p>
            <a:pPr lvl="1"/>
            <a:r>
              <a:rPr lang="en-US" sz="2200" dirty="0"/>
              <a:t>A three-year bachelor’s degree or the recognized equivalent from an accredited institution in the humanities or social sciences, with a minimum of 15% global studies–relevant courses</a:t>
            </a:r>
          </a:p>
          <a:p>
            <a:pPr lvl="1"/>
            <a:r>
              <a:rPr lang="en-US" sz="2200" dirty="0"/>
              <a:t>Excellent English skills: Proficiency in English needs to be proven with an official English certificate. Native English speakers must provide proof of knowledge of a language other than English at the A2 level</a:t>
            </a:r>
          </a:p>
          <a:p>
            <a:pPr lvl="1"/>
            <a:r>
              <a:rPr lang="en-US" sz="2200" dirty="0"/>
              <a:t>Knowledge of another foreign language at the A2 level (to be proven by a high school certificate and/or an internationally recognized test, score certificates, or equivalent proof of participation in language courses)</a:t>
            </a:r>
          </a:p>
          <a:p>
            <a:pPr lvl="1"/>
            <a:r>
              <a:rPr lang="en-US" sz="2200" dirty="0"/>
              <a:t>The recognition of the respective documents and degrees is based on the requirements set by the German Central Office for Foreign Education. </a:t>
            </a:r>
          </a:p>
          <a:p>
            <a:pPr lvl="1"/>
            <a:r>
              <a:rPr lang="en-US" sz="2200" dirty="0"/>
              <a:t>See: https://globalstudies-masters.eu/admission/application/admission-and-selection-criteria/</a:t>
            </a:r>
          </a:p>
          <a:p>
            <a:pPr lvl="1"/>
            <a:endParaRPr lang="nl-BE" sz="2195" dirty="0"/>
          </a:p>
          <a:p>
            <a:pPr lvl="1">
              <a:buNone/>
            </a:pPr>
            <a:endParaRPr lang="en-GB" sz="1978" dirty="0">
              <a:solidFill>
                <a:srgbClr val="800000"/>
              </a:solidFill>
            </a:endParaRPr>
          </a:p>
          <a:p>
            <a:pPr>
              <a:buNone/>
            </a:pPr>
            <a:endParaRPr lang="nl-NL" sz="12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
        <p:nvSpPr>
          <p:cNvPr id="4" name="Titel 1"/>
          <p:cNvSpPr>
            <a:spLocks noGrp="1"/>
          </p:cNvSpPr>
          <p:nvPr>
            <p:ph type="title"/>
          </p:nvPr>
        </p:nvSpPr>
        <p:spPr>
          <a:solidFill>
            <a:schemeClr val="bg1"/>
          </a:solidFill>
        </p:spPr>
        <p:txBody>
          <a:bodyPr>
            <a:normAutofit/>
          </a:bodyPr>
          <a:lstStyle/>
          <a:p>
            <a:r>
              <a:rPr lang="nl-NL" b="1" dirty="0" err="1">
                <a:solidFill>
                  <a:srgbClr val="C00000"/>
                </a:solidFill>
              </a:rPr>
              <a:t>Admission</a:t>
            </a:r>
            <a:r>
              <a:rPr lang="nl-NL" b="1" dirty="0">
                <a:solidFill>
                  <a:srgbClr val="C00000"/>
                </a:solidFill>
              </a:rPr>
              <a:t> criteria</a:t>
            </a:r>
          </a:p>
        </p:txBody>
      </p:sp>
    </p:spTree>
    <p:extLst>
      <p:ext uri="{BB962C8B-B14F-4D97-AF65-F5344CB8AC3E}">
        <p14:creationId xmlns:p14="http://schemas.microsoft.com/office/powerpoint/2010/main" val="702817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405157" cy="4896937"/>
          </a:xfrm>
        </p:spPr>
        <p:txBody>
          <a:bodyPr>
            <a:normAutofit/>
          </a:bodyPr>
          <a:lstStyle/>
          <a:p>
            <a:r>
              <a:rPr lang="en-US" sz="2400" dirty="0"/>
              <a:t>The decision on admission is made by the EMGS Study Purposes and Selection Committee and are based on the following criteria:</a:t>
            </a:r>
          </a:p>
          <a:p>
            <a:pPr marL="0" indent="0">
              <a:buNone/>
            </a:pPr>
            <a:endParaRPr lang="en-US" sz="2400" dirty="0"/>
          </a:p>
          <a:p>
            <a:pPr lvl="1"/>
            <a:r>
              <a:rPr lang="en-US" sz="2000" dirty="0"/>
              <a:t>50%: Academic excellence and quality/recognition of home institution that has awarded the first degree</a:t>
            </a:r>
          </a:p>
          <a:p>
            <a:pPr lvl="1"/>
            <a:r>
              <a:rPr lang="en-US" sz="2000" dirty="0"/>
              <a:t>15%: Motivation and academic potential</a:t>
            </a:r>
          </a:p>
          <a:p>
            <a:pPr lvl="1"/>
            <a:r>
              <a:rPr lang="en-US" sz="2000" dirty="0"/>
              <a:t>20%: Compatibility of previous degree(s) with the EMGS </a:t>
            </a:r>
            <a:r>
              <a:rPr lang="en-US" sz="2000" dirty="0" err="1"/>
              <a:t>programme</a:t>
            </a:r>
            <a:endParaRPr lang="en-US" sz="2000" dirty="0"/>
          </a:p>
          <a:p>
            <a:pPr lvl="1"/>
            <a:r>
              <a:rPr lang="en-US" sz="2000" dirty="0"/>
              <a:t>15%: Work experience/professional qualifications </a:t>
            </a:r>
          </a:p>
          <a:p>
            <a:pPr marL="457200" lvl="1" indent="0">
              <a:buNone/>
            </a:pPr>
            <a:endParaRPr lang="en-US" sz="2000" dirty="0"/>
          </a:p>
          <a:p>
            <a:pPr marL="457200" lvl="1" indent="0">
              <a:buNone/>
            </a:pPr>
            <a:r>
              <a:rPr lang="en-US" sz="2000" dirty="0"/>
              <a:t>See: https://globalstudies-masters.eu/admission/application/admission-and-selection-criteria/</a:t>
            </a:r>
            <a:endParaRPr lang="nl-BE" sz="1795" dirty="0"/>
          </a:p>
          <a:p>
            <a:pPr lvl="1"/>
            <a:endParaRPr lang="nl-BE" sz="2195" dirty="0"/>
          </a:p>
          <a:p>
            <a:pPr lvl="1"/>
            <a:endParaRPr lang="nl-BE" sz="2195" dirty="0"/>
          </a:p>
          <a:p>
            <a:pPr lvl="1">
              <a:buNone/>
            </a:pPr>
            <a:endParaRPr lang="en-GB" sz="1978" dirty="0">
              <a:solidFill>
                <a:srgbClr val="800000"/>
              </a:solidFill>
            </a:endParaRPr>
          </a:p>
          <a:p>
            <a:pPr>
              <a:buNone/>
            </a:pPr>
            <a:endParaRPr lang="nl-NL" sz="12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
        <p:nvSpPr>
          <p:cNvPr id="4" name="Titel 1"/>
          <p:cNvSpPr>
            <a:spLocks noGrp="1"/>
          </p:cNvSpPr>
          <p:nvPr>
            <p:ph type="title"/>
          </p:nvPr>
        </p:nvSpPr>
        <p:spPr>
          <a:solidFill>
            <a:schemeClr val="bg1"/>
          </a:solidFill>
        </p:spPr>
        <p:txBody>
          <a:bodyPr>
            <a:normAutofit/>
          </a:bodyPr>
          <a:lstStyle/>
          <a:p>
            <a:r>
              <a:rPr lang="nl-NL" b="1" dirty="0" err="1">
                <a:solidFill>
                  <a:srgbClr val="C00000"/>
                </a:solidFill>
              </a:rPr>
              <a:t>Selection</a:t>
            </a:r>
            <a:r>
              <a:rPr lang="nl-NL" b="1" dirty="0">
                <a:solidFill>
                  <a:srgbClr val="C00000"/>
                </a:solidFill>
              </a:rPr>
              <a:t> criteria</a:t>
            </a:r>
          </a:p>
        </p:txBody>
      </p:sp>
    </p:spTree>
    <p:extLst>
      <p:ext uri="{BB962C8B-B14F-4D97-AF65-F5344CB8AC3E}">
        <p14:creationId xmlns:p14="http://schemas.microsoft.com/office/powerpoint/2010/main" val="1098651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405157" cy="4767152"/>
          </a:xfrm>
        </p:spPr>
        <p:txBody>
          <a:bodyPr>
            <a:normAutofit fontScale="62500" lnSpcReduction="20000"/>
          </a:bodyPr>
          <a:lstStyle/>
          <a:p>
            <a:pPr>
              <a:spcBef>
                <a:spcPts val="0"/>
              </a:spcBef>
              <a:buFont typeface="Arial" panose="020B0604020202020204" pitchFamily="34" charset="0"/>
              <a:buChar char="•"/>
              <a:defRPr/>
            </a:pPr>
            <a:r>
              <a:rPr lang="en-US" altLang="de-DE" sz="3600" dirty="0">
                <a:solidFill>
                  <a:prstClr val="black"/>
                </a:solidFill>
                <a:cs typeface="Arial" panose="020B0604020202020204" pitchFamily="34" charset="0"/>
              </a:rPr>
              <a:t>How to apply? </a:t>
            </a:r>
            <a:r>
              <a:rPr lang="en-US" altLang="de-DE" sz="3600" dirty="0">
                <a:solidFill>
                  <a:prstClr val="black"/>
                </a:solidFill>
                <a:cs typeface="Arial" panose="020B0604020202020204" pitchFamily="34" charset="0"/>
                <a:hlinkClick r:id="rId3"/>
              </a:rPr>
              <a:t>https://globalstudies-masters.eu/admission/application/application-documents/</a:t>
            </a:r>
            <a:r>
              <a:rPr lang="en-US" altLang="de-DE" sz="3600" dirty="0">
                <a:solidFill>
                  <a:prstClr val="black"/>
                </a:solidFill>
                <a:cs typeface="Arial" panose="020B0604020202020204" pitchFamily="34" charset="0"/>
              </a:rPr>
              <a:t>   </a:t>
            </a:r>
          </a:p>
          <a:p>
            <a:pPr>
              <a:spcBef>
                <a:spcPts val="0"/>
              </a:spcBef>
              <a:buFont typeface="Arial" panose="020B0604020202020204" pitchFamily="34" charset="0"/>
              <a:buChar char="•"/>
              <a:defRPr/>
            </a:pPr>
            <a:r>
              <a:rPr lang="en-US" altLang="de-DE" sz="3600" dirty="0">
                <a:solidFill>
                  <a:prstClr val="black"/>
                </a:solidFill>
                <a:cs typeface="Arial" panose="020B0604020202020204" pitchFamily="34" charset="0"/>
              </a:rPr>
              <a:t>Documents to be included in the application:</a:t>
            </a:r>
          </a:p>
          <a:p>
            <a:pPr marL="625475" lvl="0" indent="-265113" rtl="0">
              <a:lnSpc>
                <a:spcPct val="107000"/>
              </a:lnSpc>
              <a:buFont typeface="Calibri" panose="020F0502020204030204" pitchFamily="34" charset="0"/>
              <a:buChar char="-"/>
            </a:pPr>
            <a:r>
              <a:rPr lang="en-US" sz="2700" dirty="0">
                <a:effectLst/>
                <a:latin typeface="+mj-lt"/>
                <a:ea typeface="Calibri" panose="020F0502020204030204" pitchFamily="34" charset="0"/>
                <a:cs typeface="Arial" panose="020B0604020202020204" pitchFamily="34" charset="0"/>
              </a:rPr>
              <a:t>A curriculum vitae in English (</a:t>
            </a:r>
            <a:r>
              <a:rPr lang="en-US" sz="2700" dirty="0" err="1">
                <a:effectLst/>
                <a:latin typeface="+mj-lt"/>
                <a:ea typeface="Calibri" panose="020F0502020204030204" pitchFamily="34" charset="0"/>
                <a:cs typeface="Arial" panose="020B0604020202020204" pitchFamily="34" charset="0"/>
              </a:rPr>
              <a:t>cf</a:t>
            </a:r>
            <a:r>
              <a:rPr lang="en-US" sz="2700" dirty="0">
                <a:effectLst/>
                <a:latin typeface="+mj-lt"/>
                <a:ea typeface="Calibri" panose="020F0502020204030204" pitchFamily="34" charset="0"/>
                <a:cs typeface="Arial" panose="020B0604020202020204" pitchFamily="34" charset="0"/>
              </a:rPr>
              <a:t> </a:t>
            </a:r>
            <a:r>
              <a:rPr lang="en-US" sz="2700" dirty="0" err="1">
                <a:effectLst/>
                <a:latin typeface="+mj-lt"/>
                <a:ea typeface="Calibri" panose="020F0502020204030204" pitchFamily="34" charset="0"/>
                <a:cs typeface="Arial" panose="020B0604020202020204" pitchFamily="34" charset="0"/>
              </a:rPr>
              <a:t>Europass</a:t>
            </a:r>
            <a:r>
              <a:rPr lang="en-US" sz="2700" dirty="0">
                <a:effectLst/>
                <a:latin typeface="+mj-lt"/>
                <a:ea typeface="Calibri" panose="020F0502020204030204" pitchFamily="34" charset="0"/>
                <a:cs typeface="Arial" panose="020B0604020202020204" pitchFamily="34" charset="0"/>
              </a:rPr>
              <a:t>)</a:t>
            </a:r>
            <a:endParaRPr lang="nl-BE" sz="2700" dirty="0">
              <a:effectLst/>
              <a:latin typeface="+mj-lt"/>
              <a:ea typeface="Calibri" panose="020F0502020204030204" pitchFamily="34" charset="0"/>
              <a:cs typeface="Arial" panose="020B0604020202020204" pitchFamily="34" charset="0"/>
            </a:endParaRPr>
          </a:p>
          <a:p>
            <a:pPr marL="625475" lvl="0" indent="-265113">
              <a:lnSpc>
                <a:spcPct val="107000"/>
              </a:lnSpc>
              <a:buFont typeface="Calibri" panose="020F0502020204030204" pitchFamily="34" charset="0"/>
              <a:buChar char="-"/>
            </a:pPr>
            <a:r>
              <a:rPr lang="en-US" sz="2700" dirty="0">
                <a:effectLst/>
                <a:latin typeface="+mj-lt"/>
                <a:ea typeface="Calibri" panose="020F0502020204030204" pitchFamily="34" charset="0"/>
                <a:cs typeface="Arial" panose="020B0604020202020204" pitchFamily="34" charset="0"/>
              </a:rPr>
              <a:t>Motivation letter in English</a:t>
            </a:r>
            <a:endParaRPr lang="nl-BE" sz="2700" dirty="0">
              <a:effectLst/>
              <a:latin typeface="+mj-lt"/>
              <a:ea typeface="Calibri" panose="020F0502020204030204" pitchFamily="34" charset="0"/>
              <a:cs typeface="Arial" panose="020B0604020202020204" pitchFamily="34" charset="0"/>
            </a:endParaRPr>
          </a:p>
          <a:p>
            <a:pPr marL="625475" lvl="0" indent="-265113">
              <a:lnSpc>
                <a:spcPct val="107000"/>
              </a:lnSpc>
              <a:buFont typeface="Calibri" panose="020F0502020204030204" pitchFamily="34" charset="0"/>
              <a:buChar char="-"/>
            </a:pPr>
            <a:r>
              <a:rPr lang="en-US" sz="2700" dirty="0">
                <a:effectLst/>
                <a:latin typeface="+mj-lt"/>
                <a:ea typeface="Calibri" panose="020F0502020204030204" pitchFamily="34" charset="0"/>
                <a:cs typeface="Arial" panose="020B0604020202020204" pitchFamily="34" charset="0"/>
              </a:rPr>
              <a:t>Proof of nationality (e.g. copy of passport)</a:t>
            </a:r>
            <a:endParaRPr lang="nl-BE" sz="2700" dirty="0">
              <a:effectLst/>
              <a:latin typeface="+mj-lt"/>
              <a:ea typeface="Calibri" panose="020F0502020204030204" pitchFamily="34" charset="0"/>
              <a:cs typeface="Arial" panose="020B0604020202020204" pitchFamily="34" charset="0"/>
            </a:endParaRPr>
          </a:p>
          <a:p>
            <a:pPr marL="625475" lvl="0" indent="-265113">
              <a:lnSpc>
                <a:spcPct val="107000"/>
              </a:lnSpc>
              <a:buFont typeface="Calibri" panose="020F0502020204030204" pitchFamily="34" charset="0"/>
              <a:buChar char="-"/>
            </a:pPr>
            <a:r>
              <a:rPr lang="en-US" sz="2700" dirty="0">
                <a:effectLst/>
                <a:latin typeface="+mj-lt"/>
                <a:ea typeface="Calibri" panose="020F0502020204030204" pitchFamily="34" charset="0"/>
                <a:cs typeface="Arial" panose="020B0604020202020204" pitchFamily="34" charset="0"/>
              </a:rPr>
              <a:t>Proof of residence (only for applicants who wish to apply for the Erasmus Mundus scholarship)</a:t>
            </a:r>
            <a:endParaRPr lang="nl-BE" sz="2700" dirty="0">
              <a:effectLst/>
              <a:latin typeface="+mj-lt"/>
              <a:ea typeface="Calibri" panose="020F0502020204030204" pitchFamily="34" charset="0"/>
              <a:cs typeface="Arial" panose="020B0604020202020204" pitchFamily="34" charset="0"/>
            </a:endParaRPr>
          </a:p>
          <a:p>
            <a:pPr marL="625475" lvl="0" indent="-265113">
              <a:lnSpc>
                <a:spcPct val="107000"/>
              </a:lnSpc>
              <a:buFont typeface="Calibri" panose="020F0502020204030204" pitchFamily="34" charset="0"/>
              <a:buChar char="-"/>
            </a:pPr>
            <a:r>
              <a:rPr lang="en-US" sz="2700" dirty="0">
                <a:effectLst/>
                <a:latin typeface="+mj-lt"/>
                <a:ea typeface="Calibri" panose="020F0502020204030204" pitchFamily="34" charset="0"/>
                <a:cs typeface="Arial" panose="020B0604020202020204" pitchFamily="34" charset="0"/>
              </a:rPr>
              <a:t>High school diploma or equivalent </a:t>
            </a:r>
          </a:p>
          <a:p>
            <a:pPr marL="625475" lvl="0" indent="-265113">
              <a:lnSpc>
                <a:spcPct val="107000"/>
              </a:lnSpc>
              <a:buFont typeface="Calibri" panose="020F0502020204030204" pitchFamily="34" charset="0"/>
              <a:buChar char="-"/>
            </a:pPr>
            <a:r>
              <a:rPr lang="en-US" sz="2700" dirty="0">
                <a:effectLst/>
                <a:latin typeface="+mj-lt"/>
                <a:ea typeface="Calibri" panose="020F0502020204030204" pitchFamily="34" charset="0"/>
                <a:cs typeface="Arial" panose="020B0604020202020204" pitchFamily="34" charset="0"/>
              </a:rPr>
              <a:t>Official high school transcripts </a:t>
            </a:r>
          </a:p>
          <a:p>
            <a:pPr marL="625475" lvl="0" indent="-265113">
              <a:lnSpc>
                <a:spcPct val="107000"/>
              </a:lnSpc>
              <a:buFont typeface="Calibri" panose="020F0502020204030204" pitchFamily="34" charset="0"/>
              <a:buChar char="-"/>
            </a:pPr>
            <a:r>
              <a:rPr lang="en-US" sz="2700" dirty="0">
                <a:effectLst/>
                <a:latin typeface="+mj-lt"/>
                <a:ea typeface="Calibri" panose="020F0502020204030204" pitchFamily="34" charset="0"/>
                <a:cs typeface="Arial" panose="020B0604020202020204" pitchFamily="34" charset="0"/>
              </a:rPr>
              <a:t>University diplomas </a:t>
            </a:r>
          </a:p>
          <a:p>
            <a:pPr marL="625475" lvl="0" indent="-265113">
              <a:lnSpc>
                <a:spcPct val="107000"/>
              </a:lnSpc>
              <a:buFont typeface="Calibri" panose="020F0502020204030204" pitchFamily="34" charset="0"/>
              <a:buChar char="-"/>
            </a:pPr>
            <a:r>
              <a:rPr lang="en-US" sz="2700" dirty="0">
                <a:effectLst/>
                <a:latin typeface="+mj-lt"/>
                <a:ea typeface="Calibri" panose="020F0502020204030204" pitchFamily="34" charset="0"/>
                <a:cs typeface="Arial" panose="020B0604020202020204" pitchFamily="34" charset="0"/>
              </a:rPr>
              <a:t>Official transcripts from your university </a:t>
            </a:r>
          </a:p>
          <a:p>
            <a:pPr marL="625475" lvl="0" indent="-265113">
              <a:lnSpc>
                <a:spcPct val="107000"/>
              </a:lnSpc>
              <a:buFont typeface="Calibri" panose="020F0502020204030204" pitchFamily="34" charset="0"/>
              <a:buChar char="-"/>
            </a:pPr>
            <a:r>
              <a:rPr lang="en-US" sz="2700" dirty="0">
                <a:effectLst/>
                <a:latin typeface="+mj-lt"/>
                <a:ea typeface="Calibri" panose="020F0502020204030204" pitchFamily="34" charset="0"/>
                <a:cs typeface="Arial" panose="020B0604020202020204" pitchFamily="34" charset="0"/>
              </a:rPr>
              <a:t>English language certificate test results (TOEFL, IELTS, CPE/CAE)</a:t>
            </a:r>
            <a:endParaRPr lang="nl-BE" sz="2700" dirty="0">
              <a:effectLst/>
              <a:latin typeface="+mj-lt"/>
              <a:ea typeface="Calibri" panose="020F0502020204030204" pitchFamily="34" charset="0"/>
              <a:cs typeface="Arial" panose="020B0604020202020204" pitchFamily="34" charset="0"/>
            </a:endParaRPr>
          </a:p>
          <a:p>
            <a:pPr marL="625475" lvl="0" indent="-265113">
              <a:lnSpc>
                <a:spcPct val="107000"/>
              </a:lnSpc>
              <a:buFont typeface="Calibri" panose="020F0502020204030204" pitchFamily="34" charset="0"/>
              <a:buChar char="-"/>
            </a:pPr>
            <a:r>
              <a:rPr lang="en-US" sz="2700" dirty="0">
                <a:effectLst/>
                <a:latin typeface="+mj-lt"/>
                <a:ea typeface="Calibri" panose="020F0502020204030204" pitchFamily="34" charset="0"/>
                <a:cs typeface="Arial" panose="020B0604020202020204" pitchFamily="34" charset="0"/>
              </a:rPr>
              <a:t>Proof of knowledge of another foreign language</a:t>
            </a:r>
            <a:endParaRPr lang="nl-BE" sz="2700" dirty="0">
              <a:effectLst/>
              <a:latin typeface="+mj-lt"/>
              <a:ea typeface="Calibri" panose="020F0502020204030204" pitchFamily="34" charset="0"/>
              <a:cs typeface="Arial" panose="020B0604020202020204" pitchFamily="34" charset="0"/>
            </a:endParaRPr>
          </a:p>
          <a:p>
            <a:pPr marL="625475" lvl="0" indent="-265113">
              <a:lnSpc>
                <a:spcPct val="107000"/>
              </a:lnSpc>
              <a:buFont typeface="Calibri" panose="020F0502020204030204" pitchFamily="34" charset="0"/>
              <a:buChar char="-"/>
            </a:pPr>
            <a:r>
              <a:rPr lang="en-US" sz="2700" dirty="0">
                <a:effectLst/>
                <a:latin typeface="+mj-lt"/>
                <a:ea typeface="Calibri" panose="020F0502020204030204" pitchFamily="34" charset="0"/>
                <a:cs typeface="Arial" panose="020B0604020202020204" pitchFamily="34" charset="0"/>
              </a:rPr>
              <a:t>One recommendation letter by an academic teacher</a:t>
            </a:r>
            <a:endParaRPr lang="nl-BE" sz="2700" dirty="0">
              <a:effectLst/>
              <a:latin typeface="+mj-lt"/>
              <a:ea typeface="Calibri" panose="020F0502020204030204" pitchFamily="34" charset="0"/>
              <a:cs typeface="Arial" panose="020B0604020202020204" pitchFamily="34" charset="0"/>
            </a:endParaRPr>
          </a:p>
          <a:p>
            <a:pPr marL="625475" lvl="0" indent="-265113">
              <a:lnSpc>
                <a:spcPct val="107000"/>
              </a:lnSpc>
              <a:spcAft>
                <a:spcPts val="800"/>
              </a:spcAft>
              <a:buFont typeface="Calibri" panose="020F0502020204030204" pitchFamily="34" charset="0"/>
              <a:buChar char="-"/>
            </a:pPr>
            <a:r>
              <a:rPr lang="en-US" sz="2700" dirty="0">
                <a:effectLst/>
                <a:latin typeface="+mj-lt"/>
                <a:ea typeface="Calibri" panose="020F0502020204030204" pitchFamily="34" charset="0"/>
                <a:cs typeface="Arial" panose="020B0604020202020204" pitchFamily="34" charset="0"/>
              </a:rPr>
              <a:t>If applicable, proof of extracurricular activities and work experience</a:t>
            </a:r>
            <a:endParaRPr lang="en-GB" sz="2700" dirty="0">
              <a:solidFill>
                <a:srgbClr val="800000"/>
              </a:solidFill>
            </a:endParaRPr>
          </a:p>
          <a:p>
            <a:pPr>
              <a:buNone/>
            </a:pPr>
            <a:endParaRPr lang="nl-NL" sz="27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
        <p:nvSpPr>
          <p:cNvPr id="4" name="Titel 1"/>
          <p:cNvSpPr>
            <a:spLocks noGrp="1"/>
          </p:cNvSpPr>
          <p:nvPr>
            <p:ph type="title"/>
          </p:nvPr>
        </p:nvSpPr>
        <p:spPr>
          <a:solidFill>
            <a:schemeClr val="bg1"/>
          </a:solidFill>
        </p:spPr>
        <p:txBody>
          <a:bodyPr>
            <a:normAutofit/>
          </a:bodyPr>
          <a:lstStyle/>
          <a:p>
            <a:r>
              <a:rPr lang="nl-NL" b="1" dirty="0">
                <a:solidFill>
                  <a:srgbClr val="C00000"/>
                </a:solidFill>
              </a:rPr>
              <a:t>Application</a:t>
            </a:r>
          </a:p>
        </p:txBody>
      </p:sp>
    </p:spTree>
    <p:extLst>
      <p:ext uri="{BB962C8B-B14F-4D97-AF65-F5344CB8AC3E}">
        <p14:creationId xmlns:p14="http://schemas.microsoft.com/office/powerpoint/2010/main" val="555757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405157" cy="4896937"/>
          </a:xfrm>
        </p:spPr>
        <p:txBody>
          <a:bodyPr>
            <a:normAutofit/>
          </a:bodyPr>
          <a:lstStyle/>
          <a:p>
            <a:endParaRPr lang="nl-BE" sz="2400" dirty="0"/>
          </a:p>
          <a:p>
            <a:r>
              <a:rPr lang="nl-BE" sz="2400" dirty="0"/>
              <a:t>TOEFL: </a:t>
            </a:r>
            <a:r>
              <a:rPr lang="nl-BE" sz="2400" dirty="0">
                <a:hlinkClick r:id="rId3"/>
              </a:rPr>
              <a:t>https://www.ets.org/toefl</a:t>
            </a:r>
            <a:r>
              <a:rPr lang="nl-BE" sz="2400" dirty="0"/>
              <a:t> – Brussels </a:t>
            </a:r>
          </a:p>
          <a:p>
            <a:r>
              <a:rPr lang="nl-BE" sz="2400" dirty="0"/>
              <a:t>IELTS: </a:t>
            </a:r>
            <a:r>
              <a:rPr lang="nl-BE" sz="2400" dirty="0">
                <a:hlinkClick r:id="rId4"/>
              </a:rPr>
              <a:t>https://www.ielts.org</a:t>
            </a:r>
            <a:r>
              <a:rPr lang="nl-BE" sz="2400" dirty="0"/>
              <a:t> – British Council Brussels</a:t>
            </a:r>
          </a:p>
          <a:p>
            <a:r>
              <a:rPr lang="nl-BE" sz="2400" dirty="0"/>
              <a:t>CAE: </a:t>
            </a:r>
            <a:r>
              <a:rPr lang="nl-BE" altLang="de-DE" sz="2400" dirty="0">
                <a:solidFill>
                  <a:prstClr val="black"/>
                </a:solidFill>
                <a:cs typeface="Arial" panose="020B0604020202020204" pitchFamily="34" charset="0"/>
                <a:hlinkClick r:id="rId5"/>
              </a:rPr>
              <a:t>http://www.cambridgeenglish.org</a:t>
            </a:r>
            <a:r>
              <a:rPr lang="nl-BE" altLang="de-DE" sz="2400" dirty="0">
                <a:solidFill>
                  <a:prstClr val="black"/>
                </a:solidFill>
                <a:cs typeface="Arial" panose="020B0604020202020204" pitchFamily="34" charset="0"/>
              </a:rPr>
              <a:t> – British Council Brussels</a:t>
            </a:r>
            <a:endParaRPr lang="nl-BE" sz="2400" dirty="0"/>
          </a:p>
          <a:p>
            <a:pPr lvl="1">
              <a:buNone/>
            </a:pPr>
            <a:endParaRPr lang="en-GB" sz="1978" dirty="0">
              <a:solidFill>
                <a:srgbClr val="800000"/>
              </a:solidFill>
            </a:endParaRPr>
          </a:p>
          <a:p>
            <a:pPr>
              <a:buNone/>
            </a:pPr>
            <a:endParaRPr lang="nl-NL" sz="12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
        <p:nvSpPr>
          <p:cNvPr id="4" name="Titel 1"/>
          <p:cNvSpPr>
            <a:spLocks noGrp="1"/>
          </p:cNvSpPr>
          <p:nvPr>
            <p:ph type="title"/>
          </p:nvPr>
        </p:nvSpPr>
        <p:spPr>
          <a:solidFill>
            <a:schemeClr val="bg1"/>
          </a:solidFill>
        </p:spPr>
        <p:txBody>
          <a:bodyPr>
            <a:normAutofit/>
          </a:bodyPr>
          <a:lstStyle/>
          <a:p>
            <a:r>
              <a:rPr lang="nl-NL" b="1" dirty="0">
                <a:solidFill>
                  <a:srgbClr val="C00000"/>
                </a:solidFill>
              </a:rPr>
              <a:t>Language </a:t>
            </a:r>
            <a:r>
              <a:rPr lang="nl-NL" b="1" dirty="0" err="1">
                <a:solidFill>
                  <a:srgbClr val="C00000"/>
                </a:solidFill>
              </a:rPr>
              <a:t>certificates</a:t>
            </a:r>
            <a:endParaRPr lang="nl-NL" b="1" dirty="0">
              <a:solidFill>
                <a:srgbClr val="C00000"/>
              </a:solidFill>
            </a:endParaRPr>
          </a:p>
        </p:txBody>
      </p:sp>
    </p:spTree>
    <p:extLst>
      <p:ext uri="{BB962C8B-B14F-4D97-AF65-F5344CB8AC3E}">
        <p14:creationId xmlns:p14="http://schemas.microsoft.com/office/powerpoint/2010/main" val="1315870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405157" cy="4896937"/>
          </a:xfrm>
        </p:spPr>
        <p:txBody>
          <a:bodyPr>
            <a:normAutofit/>
          </a:bodyPr>
          <a:lstStyle/>
          <a:p>
            <a:pPr marL="0" indent="0">
              <a:spcBef>
                <a:spcPts val="600"/>
              </a:spcBef>
              <a:buNone/>
              <a:defRPr/>
            </a:pPr>
            <a:r>
              <a:rPr lang="en-GB" altLang="de-DE" sz="2800" dirty="0">
                <a:cs typeface="Arial" panose="020B0604020202020204" pitchFamily="34" charset="0"/>
              </a:rPr>
              <a:t>Objectives of the Erasmus Mundus programme:</a:t>
            </a:r>
          </a:p>
          <a:p>
            <a:pPr>
              <a:spcBef>
                <a:spcPts val="600"/>
              </a:spcBef>
              <a:defRPr/>
            </a:pPr>
            <a:r>
              <a:rPr lang="en-GB" altLang="de-DE" sz="2400" dirty="0">
                <a:cs typeface="Arial" panose="020B0604020202020204" pitchFamily="34" charset="0"/>
              </a:rPr>
              <a:t>to promote a quality offer in higher education with a distinct European added value</a:t>
            </a:r>
          </a:p>
          <a:p>
            <a:pPr>
              <a:spcBef>
                <a:spcPts val="600"/>
              </a:spcBef>
              <a:defRPr/>
            </a:pPr>
            <a:r>
              <a:rPr lang="en-GB" altLang="de-DE" sz="2400" dirty="0">
                <a:cs typeface="Arial" panose="020B0604020202020204" pitchFamily="34" charset="0"/>
              </a:rPr>
              <a:t>to encourage and enable highly qualified graduates and scholars from all over the world to obtain qualifications and/or experience in the EU</a:t>
            </a:r>
          </a:p>
          <a:p>
            <a:pPr>
              <a:spcBef>
                <a:spcPts val="600"/>
              </a:spcBef>
              <a:defRPr/>
            </a:pPr>
            <a:r>
              <a:rPr lang="en-GB" altLang="de-DE" sz="2400" dirty="0">
                <a:cs typeface="Arial" panose="020B0604020202020204" pitchFamily="34" charset="0"/>
              </a:rPr>
              <a:t>to improve accessibility and enhance the profile and visibility of higher education in the EU</a:t>
            </a:r>
          </a:p>
          <a:p>
            <a:pPr>
              <a:buNone/>
            </a:pPr>
            <a:endParaRPr lang="nl-NL" sz="12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
        <p:nvSpPr>
          <p:cNvPr id="4" name="Titel 1"/>
          <p:cNvSpPr>
            <a:spLocks noGrp="1"/>
          </p:cNvSpPr>
          <p:nvPr>
            <p:ph type="title"/>
          </p:nvPr>
        </p:nvSpPr>
        <p:spPr>
          <a:solidFill>
            <a:schemeClr val="bg1"/>
          </a:solidFill>
        </p:spPr>
        <p:txBody>
          <a:bodyPr>
            <a:normAutofit/>
          </a:bodyPr>
          <a:lstStyle/>
          <a:p>
            <a:r>
              <a:rPr lang="nl-NL" b="1" dirty="0">
                <a:solidFill>
                  <a:srgbClr val="C00000"/>
                </a:solidFill>
              </a:rPr>
              <a:t>Erasmus Mundus programme</a:t>
            </a:r>
          </a:p>
        </p:txBody>
      </p:sp>
      <p:pic>
        <p:nvPicPr>
          <p:cNvPr id="5" name="Grafik 9" descr="European-Commission-Logo-squa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4850" y="4914069"/>
            <a:ext cx="16319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6"/>
          <p:cNvSpPr txBox="1"/>
          <p:nvPr/>
        </p:nvSpPr>
        <p:spPr>
          <a:xfrm>
            <a:off x="820521" y="5833280"/>
            <a:ext cx="6132513" cy="400050"/>
          </a:xfrm>
          <a:prstGeom prst="rect">
            <a:avLst/>
          </a:prstGeom>
          <a:noFill/>
        </p:spPr>
        <p:txBody>
          <a:bodyPr>
            <a:spAutoFit/>
          </a:bodyPr>
          <a:lstStyle/>
          <a:p>
            <a:pPr eaLnBrk="1" hangingPunct="1">
              <a:defRPr/>
            </a:pPr>
            <a:r>
              <a:rPr lang="de-DE" dirty="0">
                <a:latin typeface="+mn-lt"/>
              </a:rPr>
              <a:t>http://eacea.ec.europa.eu/erasmus_mundus</a:t>
            </a:r>
            <a:r>
              <a:rPr lang="de-DE" sz="1800" dirty="0">
                <a:latin typeface="+mn-lt"/>
              </a:rPr>
              <a:t>/</a:t>
            </a:r>
          </a:p>
        </p:txBody>
      </p:sp>
    </p:spTree>
    <p:extLst>
      <p:ext uri="{BB962C8B-B14F-4D97-AF65-F5344CB8AC3E}">
        <p14:creationId xmlns:p14="http://schemas.microsoft.com/office/powerpoint/2010/main" val="1660349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405157" cy="4896937"/>
          </a:xfrm>
        </p:spPr>
        <p:txBody>
          <a:bodyPr>
            <a:normAutofit/>
          </a:bodyPr>
          <a:lstStyle/>
          <a:p>
            <a:pPr>
              <a:spcBef>
                <a:spcPts val="0"/>
              </a:spcBef>
              <a:buFont typeface="Arial" panose="020B0604020202020204" pitchFamily="34" charset="0"/>
              <a:buChar char="•"/>
              <a:defRPr/>
            </a:pPr>
            <a:r>
              <a:rPr lang="en-US" altLang="de-DE" sz="2400" dirty="0">
                <a:solidFill>
                  <a:prstClr val="black"/>
                </a:solidFill>
                <a:cs typeface="Arial" panose="020B0604020202020204" pitchFamily="34" charset="0"/>
              </a:rPr>
              <a:t>Deadlines: </a:t>
            </a:r>
          </a:p>
          <a:p>
            <a:pPr lvl="1"/>
            <a:r>
              <a:rPr lang="en-US" altLang="de-DE" sz="2200" dirty="0">
                <a:solidFill>
                  <a:prstClr val="black"/>
                </a:solidFill>
                <a:cs typeface="Arial" panose="020B0604020202020204" pitchFamily="34" charset="0"/>
              </a:rPr>
              <a:t>31 March 2023 (application for admission &amp; Erasmus Mundus grant)</a:t>
            </a:r>
          </a:p>
          <a:p>
            <a:pPr lvl="1"/>
            <a:r>
              <a:rPr lang="en-US" altLang="de-DE" sz="2200" dirty="0">
                <a:solidFill>
                  <a:prstClr val="black"/>
                </a:solidFill>
                <a:cs typeface="Arial" panose="020B0604020202020204" pitchFamily="34" charset="0"/>
              </a:rPr>
              <a:t>31 May 2023 (application admission for “self-paying” students) </a:t>
            </a:r>
          </a:p>
          <a:p>
            <a:r>
              <a:rPr lang="nl-BE" sz="2400" dirty="0"/>
              <a:t>Applicants will be informed at the latest at the end of July about the outcome of their application.</a:t>
            </a:r>
          </a:p>
          <a:p>
            <a:r>
              <a:rPr lang="nl-BE" sz="2400" dirty="0"/>
              <a:t>The application for EMGS is at </a:t>
            </a:r>
            <a:r>
              <a:rPr lang="nl-BE" sz="2400" b="1" dirty="0"/>
              <a:t>Leipzig University </a:t>
            </a:r>
            <a:r>
              <a:rPr lang="nl-BE" sz="2400" dirty="0"/>
              <a:t>(no matter if your preferred mobility track includes Leipzig University or not). </a:t>
            </a:r>
          </a:p>
          <a:p>
            <a:endParaRPr lang="nl-BE" sz="2400" dirty="0"/>
          </a:p>
          <a:p>
            <a:r>
              <a:rPr lang="nl-BE" sz="2195" dirty="0"/>
              <a:t>Online application information: https://globalstudies-masters.eu/admission/application/application-documents/</a:t>
            </a:r>
          </a:p>
          <a:p>
            <a:pPr lvl="1">
              <a:buNone/>
            </a:pPr>
            <a:endParaRPr lang="en-GB" sz="1978" dirty="0">
              <a:solidFill>
                <a:srgbClr val="800000"/>
              </a:solidFill>
            </a:endParaRPr>
          </a:p>
          <a:p>
            <a:pPr>
              <a:buNone/>
            </a:pPr>
            <a:endParaRPr lang="nl-NL" sz="12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
        <p:nvSpPr>
          <p:cNvPr id="4" name="Titel 1"/>
          <p:cNvSpPr>
            <a:spLocks noGrp="1"/>
          </p:cNvSpPr>
          <p:nvPr>
            <p:ph type="title"/>
          </p:nvPr>
        </p:nvSpPr>
        <p:spPr>
          <a:solidFill>
            <a:schemeClr val="bg1"/>
          </a:solidFill>
        </p:spPr>
        <p:txBody>
          <a:bodyPr>
            <a:normAutofit/>
          </a:bodyPr>
          <a:lstStyle/>
          <a:p>
            <a:r>
              <a:rPr lang="nl-NL" b="1" dirty="0">
                <a:solidFill>
                  <a:srgbClr val="C00000"/>
                </a:solidFill>
              </a:rPr>
              <a:t>Application</a:t>
            </a:r>
          </a:p>
        </p:txBody>
      </p:sp>
    </p:spTree>
    <p:extLst>
      <p:ext uri="{BB962C8B-B14F-4D97-AF65-F5344CB8AC3E}">
        <p14:creationId xmlns:p14="http://schemas.microsoft.com/office/powerpoint/2010/main" val="1764052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444152"/>
            <a:ext cx="8405157" cy="5324640"/>
          </a:xfrm>
        </p:spPr>
        <p:txBody>
          <a:bodyPr>
            <a:normAutofit/>
          </a:bodyPr>
          <a:lstStyle/>
          <a:p>
            <a:pPr marL="0" indent="0">
              <a:buNone/>
            </a:pPr>
            <a:r>
              <a:rPr lang="en-US" sz="2200" dirty="0"/>
              <a:t>See: </a:t>
            </a:r>
            <a:r>
              <a:rPr lang="en-US" sz="2200" dirty="0">
                <a:hlinkClick r:id="rId3"/>
              </a:rPr>
              <a:t>https://globalstudies-masters.eu/admission/fees-support/</a:t>
            </a:r>
            <a:r>
              <a:rPr lang="en-US" sz="2200" dirty="0"/>
              <a:t> </a:t>
            </a:r>
            <a:endParaRPr lang="nl-BE" sz="2200" dirty="0"/>
          </a:p>
          <a:p>
            <a:r>
              <a:rPr lang="nl-BE" sz="2200" dirty="0" err="1"/>
              <a:t>tuition</a:t>
            </a:r>
            <a:r>
              <a:rPr lang="nl-BE" sz="2200" dirty="0"/>
              <a:t> fee of € 4,000 per year to nationals from Erasmus+ programme countries (EU / EEA </a:t>
            </a:r>
            <a:r>
              <a:rPr lang="mr-IN" sz="2200" dirty="0"/>
              <a:t>–</a:t>
            </a:r>
            <a:r>
              <a:rPr lang="nl-BE" sz="2200" dirty="0"/>
              <a:t> EFTA)</a:t>
            </a:r>
          </a:p>
          <a:p>
            <a:r>
              <a:rPr lang="nl-BE" sz="2200" dirty="0"/>
              <a:t>tuition fee of € 5,500 per year to all other nationals</a:t>
            </a:r>
          </a:p>
          <a:p>
            <a:r>
              <a:rPr lang="nl-BE" sz="2200" dirty="0" err="1"/>
              <a:t>Regular</a:t>
            </a:r>
            <a:r>
              <a:rPr lang="nl-BE" sz="2200" dirty="0"/>
              <a:t> Erasmus + scholarship possibilities for mobility between European partner universities (from year 1 to 2)</a:t>
            </a:r>
          </a:p>
          <a:p>
            <a:r>
              <a:rPr lang="nl-BE" sz="2200" dirty="0"/>
              <a:t>Limited fee waivers of €2500 available (based on scores on selection criteria) </a:t>
            </a:r>
          </a:p>
          <a:p>
            <a:r>
              <a:rPr lang="en-US" sz="2200" dirty="0"/>
              <a:t>Limited number of Erasmus Mundus Scholarships is available, see: </a:t>
            </a:r>
            <a:r>
              <a:rPr lang="nl-BE" sz="2200" dirty="0"/>
              <a:t>https://globalstudies-masters.eu/admission/fees-support/eligibility-for-erasmus-mundus-scholarships/</a:t>
            </a:r>
            <a:endParaRPr lang="nl-BE" sz="2400" dirty="0"/>
          </a:p>
          <a:p>
            <a:pPr lvl="1"/>
            <a:endParaRPr lang="nl-BE" sz="2195" dirty="0"/>
          </a:p>
          <a:p>
            <a:pPr lvl="1"/>
            <a:endParaRPr lang="nl-BE" sz="2195" dirty="0"/>
          </a:p>
          <a:p>
            <a:pPr lvl="1">
              <a:buNone/>
            </a:pPr>
            <a:endParaRPr lang="en-GB" sz="1978" dirty="0">
              <a:solidFill>
                <a:srgbClr val="800000"/>
              </a:solidFill>
            </a:endParaRPr>
          </a:p>
          <a:p>
            <a:pPr>
              <a:buNone/>
            </a:pPr>
            <a:endParaRPr lang="nl-NL" sz="12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
        <p:nvSpPr>
          <p:cNvPr id="4" name="Titel 1"/>
          <p:cNvSpPr>
            <a:spLocks noGrp="1"/>
          </p:cNvSpPr>
          <p:nvPr>
            <p:ph type="title"/>
          </p:nvPr>
        </p:nvSpPr>
        <p:spPr>
          <a:solidFill>
            <a:schemeClr val="bg1"/>
          </a:solidFill>
        </p:spPr>
        <p:txBody>
          <a:bodyPr>
            <a:normAutofit/>
          </a:bodyPr>
          <a:lstStyle/>
          <a:p>
            <a:r>
              <a:rPr lang="nl-NL" b="1" dirty="0" err="1">
                <a:solidFill>
                  <a:srgbClr val="C00000"/>
                </a:solidFill>
              </a:rPr>
              <a:t>Fees</a:t>
            </a:r>
            <a:r>
              <a:rPr lang="nl-NL" b="1" dirty="0">
                <a:solidFill>
                  <a:srgbClr val="C00000"/>
                </a:solidFill>
              </a:rPr>
              <a:t> </a:t>
            </a:r>
            <a:r>
              <a:rPr lang="nl-NL" b="1" dirty="0" err="1">
                <a:solidFill>
                  <a:srgbClr val="C00000"/>
                </a:solidFill>
              </a:rPr>
              <a:t>and</a:t>
            </a:r>
            <a:r>
              <a:rPr lang="nl-NL" b="1" dirty="0">
                <a:solidFill>
                  <a:srgbClr val="C00000"/>
                </a:solidFill>
              </a:rPr>
              <a:t> support</a:t>
            </a:r>
          </a:p>
        </p:txBody>
      </p:sp>
    </p:spTree>
    <p:extLst>
      <p:ext uri="{BB962C8B-B14F-4D97-AF65-F5344CB8AC3E}">
        <p14:creationId xmlns:p14="http://schemas.microsoft.com/office/powerpoint/2010/main" val="1620742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405157" cy="4896937"/>
          </a:xfrm>
        </p:spPr>
        <p:txBody>
          <a:bodyPr>
            <a:normAutofit lnSpcReduction="10000"/>
          </a:bodyPr>
          <a:lstStyle/>
          <a:p>
            <a:r>
              <a:rPr lang="nl-BE" sz="2400" dirty="0">
                <a:hlinkClick r:id="rId3"/>
              </a:rPr>
              <a:t>https://www.facebook.com/europeanmasterglobalstudies/</a:t>
            </a:r>
            <a:endParaRPr lang="nl-BE" sz="2400" dirty="0"/>
          </a:p>
          <a:p>
            <a:r>
              <a:rPr lang="nl-BE" sz="2400" dirty="0">
                <a:hlinkClick r:id="rId4"/>
              </a:rPr>
              <a:t>https://globalstudies-masters.eu</a:t>
            </a:r>
            <a:r>
              <a:rPr lang="nl-BE" sz="2400" dirty="0"/>
              <a:t> </a:t>
            </a:r>
          </a:p>
          <a:p>
            <a:pPr lvl="1"/>
            <a:r>
              <a:rPr lang="nl-BE" sz="2200" dirty="0"/>
              <a:t>Application procedure: </a:t>
            </a:r>
            <a:r>
              <a:rPr lang="nl-BE" sz="2200" dirty="0">
                <a:hlinkClick r:id="rId5"/>
              </a:rPr>
              <a:t>https://globalstudies-masters.eu/admission/application/</a:t>
            </a:r>
            <a:r>
              <a:rPr lang="nl-BE" sz="2200" dirty="0"/>
              <a:t> </a:t>
            </a:r>
          </a:p>
          <a:p>
            <a:pPr lvl="1"/>
            <a:r>
              <a:rPr lang="nl-BE" sz="2200" dirty="0"/>
              <a:t>Fees and support: </a:t>
            </a:r>
            <a:r>
              <a:rPr lang="nl-BE" sz="2200" dirty="0">
                <a:hlinkClick r:id="rId6"/>
              </a:rPr>
              <a:t>https://globalstudies-masters.eu/admission/fees-support/</a:t>
            </a:r>
            <a:r>
              <a:rPr lang="nl-BE" sz="2200" dirty="0"/>
              <a:t>   </a:t>
            </a:r>
          </a:p>
          <a:p>
            <a:r>
              <a:rPr lang="nl-BE" sz="2400" dirty="0"/>
              <a:t>Contact coordinating University </a:t>
            </a:r>
            <a:r>
              <a:rPr lang="mr-IN" sz="2400" dirty="0"/>
              <a:t>–</a:t>
            </a:r>
            <a:r>
              <a:rPr lang="nl-BE" sz="2400" dirty="0"/>
              <a:t> Leipzig: </a:t>
            </a:r>
          </a:p>
          <a:p>
            <a:pPr lvl="1"/>
            <a:r>
              <a:rPr lang="nl-BE" sz="2200" dirty="0"/>
              <a:t>European Master in Global Studies</a:t>
            </a:r>
            <a:br>
              <a:rPr lang="nl-BE" sz="2200" dirty="0"/>
            </a:br>
            <a:r>
              <a:rPr lang="nl-BE" sz="2200" dirty="0"/>
              <a:t>Global and European Studies Institute</a:t>
            </a:r>
            <a:br>
              <a:rPr lang="nl-BE" sz="2200" dirty="0"/>
            </a:br>
            <a:r>
              <a:rPr lang="nl-BE" sz="2200" dirty="0"/>
              <a:t>Emil-Fuchs-Str. 1, 04105 Leipzig, GERMANY</a:t>
            </a:r>
          </a:p>
          <a:p>
            <a:pPr lvl="1"/>
            <a:r>
              <a:rPr lang="nl-BE" sz="2200" b="1" dirty="0"/>
              <a:t>For any question regarding the application </a:t>
            </a:r>
            <a:r>
              <a:rPr lang="nl-BE" sz="2200" dirty="0"/>
              <a:t>(requirements, documents and procedure), please contact: </a:t>
            </a:r>
            <a:r>
              <a:rPr lang="nl-BE" sz="2200" dirty="0">
                <a:hlinkClick r:id="rId7"/>
              </a:rPr>
              <a:t>em@uni-leipzig.de</a:t>
            </a:r>
            <a:endParaRPr lang="nl-BE" sz="2200" dirty="0"/>
          </a:p>
          <a:p>
            <a:pPr lvl="1"/>
            <a:r>
              <a:rPr lang="nl-BE" sz="2200" dirty="0"/>
              <a:t>See </a:t>
            </a:r>
            <a:r>
              <a:rPr lang="nl-BE" sz="2200" dirty="0" err="1"/>
              <a:t>also</a:t>
            </a:r>
            <a:r>
              <a:rPr lang="nl-BE" sz="2200" dirty="0"/>
              <a:t> FAQ: </a:t>
            </a:r>
            <a:r>
              <a:rPr lang="nl-BE" sz="2200" dirty="0">
                <a:hlinkClick r:id="rId8"/>
              </a:rPr>
              <a:t>https://globalstudies-masters.eu/contact-faq/faq/</a:t>
            </a:r>
            <a:r>
              <a:rPr lang="nl-BE" sz="2200" dirty="0"/>
              <a:t> </a:t>
            </a:r>
            <a:endParaRPr lang="nl-BE" sz="2400" dirty="0"/>
          </a:p>
          <a:p>
            <a:endParaRPr lang="nl-BE" sz="2800" dirty="0"/>
          </a:p>
          <a:p>
            <a:pPr lvl="1"/>
            <a:endParaRPr lang="nl-BE" sz="2195" dirty="0"/>
          </a:p>
          <a:p>
            <a:pPr lvl="1"/>
            <a:endParaRPr lang="nl-BE" sz="2195" dirty="0"/>
          </a:p>
          <a:p>
            <a:pPr lvl="1"/>
            <a:endParaRPr lang="nl-BE" sz="2195" dirty="0"/>
          </a:p>
          <a:p>
            <a:pPr lvl="1">
              <a:buNone/>
            </a:pPr>
            <a:endParaRPr lang="en-GB" sz="1978" dirty="0">
              <a:solidFill>
                <a:srgbClr val="800000"/>
              </a:solidFill>
            </a:endParaRPr>
          </a:p>
          <a:p>
            <a:pPr>
              <a:buNone/>
            </a:pPr>
            <a:endParaRPr lang="nl-NL" sz="12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
        <p:nvSpPr>
          <p:cNvPr id="4" name="Titel 1"/>
          <p:cNvSpPr>
            <a:spLocks noGrp="1"/>
          </p:cNvSpPr>
          <p:nvPr>
            <p:ph type="title"/>
          </p:nvPr>
        </p:nvSpPr>
        <p:spPr>
          <a:solidFill>
            <a:schemeClr val="bg1"/>
          </a:solidFill>
        </p:spPr>
        <p:txBody>
          <a:bodyPr>
            <a:normAutofit/>
          </a:bodyPr>
          <a:lstStyle/>
          <a:p>
            <a:r>
              <a:rPr lang="nl-NL" b="1" dirty="0" err="1">
                <a:solidFill>
                  <a:srgbClr val="C00000"/>
                </a:solidFill>
              </a:rPr>
              <a:t>Further</a:t>
            </a:r>
            <a:r>
              <a:rPr lang="nl-NL" b="1" dirty="0">
                <a:solidFill>
                  <a:srgbClr val="C00000"/>
                </a:solidFill>
              </a:rPr>
              <a:t> information</a:t>
            </a:r>
          </a:p>
        </p:txBody>
      </p:sp>
    </p:spTree>
    <p:extLst>
      <p:ext uri="{BB962C8B-B14F-4D97-AF65-F5344CB8AC3E}">
        <p14:creationId xmlns:p14="http://schemas.microsoft.com/office/powerpoint/2010/main" val="311790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067369" cy="4454485"/>
          </a:xfrm>
        </p:spPr>
        <p:txBody>
          <a:bodyPr>
            <a:normAutofit/>
          </a:bodyPr>
          <a:lstStyle/>
          <a:p>
            <a:pPr lvl="1"/>
            <a:endParaRPr lang="nl-NL" sz="2000" i="1" dirty="0">
              <a:solidFill>
                <a:srgbClr val="800000"/>
              </a:solidFill>
            </a:endParaRPr>
          </a:p>
          <a:p>
            <a:pPr marL="457200" lvl="1" indent="0" algn="ctr">
              <a:buNone/>
            </a:pPr>
            <a:r>
              <a:rPr lang="en-GB" dirty="0"/>
              <a:t>Starry Chung, Julie </a:t>
            </a:r>
            <a:r>
              <a:rPr lang="en-GB" dirty="0" err="1"/>
              <a:t>Carlier</a:t>
            </a:r>
            <a:r>
              <a:rPr lang="en-GB" dirty="0"/>
              <a:t> and Marissa Van Laecke </a:t>
            </a:r>
          </a:p>
          <a:p>
            <a:pPr marL="457200" lvl="1" indent="0" algn="ctr">
              <a:buNone/>
            </a:pPr>
            <a:endParaRPr lang="en-GB" sz="2000" dirty="0"/>
          </a:p>
          <a:p>
            <a:pPr marL="457200" lvl="1" indent="0" algn="ctr">
              <a:buNone/>
            </a:pPr>
            <a:r>
              <a:rPr lang="en-US" sz="2000" dirty="0"/>
              <a:t>Faculty of Political and Social Sciences</a:t>
            </a:r>
          </a:p>
          <a:p>
            <a:pPr marL="457200" lvl="1" indent="0" algn="ctr">
              <a:buNone/>
            </a:pPr>
            <a:r>
              <a:rPr lang="en-US" sz="2000" dirty="0"/>
              <a:t>Sint-</a:t>
            </a:r>
            <a:r>
              <a:rPr lang="en-US" sz="2000" dirty="0" err="1"/>
              <a:t>Pietersnieuwstraat</a:t>
            </a:r>
            <a:r>
              <a:rPr lang="en-US" sz="2000" dirty="0"/>
              <a:t> 41</a:t>
            </a:r>
          </a:p>
          <a:p>
            <a:pPr marL="457200" lvl="1" indent="0" algn="ctr">
              <a:buNone/>
            </a:pPr>
            <a:r>
              <a:rPr lang="en-US" sz="2000" dirty="0"/>
              <a:t>9000 Gent </a:t>
            </a:r>
          </a:p>
          <a:p>
            <a:pPr marL="457200" lvl="1" indent="0" algn="ctr">
              <a:buNone/>
            </a:pPr>
            <a:endParaRPr lang="en-US" sz="2400" dirty="0"/>
          </a:p>
          <a:p>
            <a:pPr marL="457200" lvl="1" indent="0" algn="ctr">
              <a:buNone/>
            </a:pPr>
            <a:r>
              <a:rPr lang="en-US" sz="2400" dirty="0">
                <a:hlinkClick r:id="rId3"/>
              </a:rPr>
              <a:t>emgs@ugent.be</a:t>
            </a:r>
            <a:r>
              <a:rPr lang="en-US" sz="2400" dirty="0"/>
              <a:t> </a:t>
            </a:r>
          </a:p>
        </p:txBody>
      </p:sp>
      <p:sp>
        <p:nvSpPr>
          <p:cNvPr id="8" name="Title 1"/>
          <p:cNvSpPr>
            <a:spLocks noGrp="1"/>
          </p:cNvSpPr>
          <p:nvPr>
            <p:ph type="title"/>
          </p:nvPr>
        </p:nvSpPr>
        <p:spPr>
          <a:xfrm>
            <a:off x="277587" y="274638"/>
            <a:ext cx="8670470" cy="1143000"/>
          </a:xfrm>
        </p:spPr>
        <p:txBody>
          <a:bodyPr>
            <a:normAutofit/>
          </a:bodyPr>
          <a:lstStyle/>
          <a:p>
            <a:r>
              <a:rPr lang="en-US" b="1" dirty="0">
                <a:solidFill>
                  <a:srgbClr val="C00000"/>
                </a:solidFill>
              </a:rPr>
              <a:t> Coordination and contact </a:t>
            </a:r>
            <a:r>
              <a:rPr lang="mr-IN" b="1" dirty="0">
                <a:solidFill>
                  <a:srgbClr val="C00000"/>
                </a:solidFill>
              </a:rPr>
              <a:t>–</a:t>
            </a:r>
            <a:r>
              <a:rPr lang="en-US" b="1" dirty="0">
                <a:solidFill>
                  <a:srgbClr val="C00000"/>
                </a:solidFill>
              </a:rPr>
              <a:t> </a:t>
            </a:r>
            <a:r>
              <a:rPr lang="en-US" b="1" dirty="0" err="1">
                <a:solidFill>
                  <a:srgbClr val="C00000"/>
                </a:solidFill>
              </a:rPr>
              <a:t>UGent</a:t>
            </a:r>
            <a:endParaRPr lang="en-US" b="1" dirty="0">
              <a:solidFill>
                <a:srgbClr val="C00000"/>
              </a:solidFill>
            </a:endParaRPr>
          </a:p>
        </p:txBody>
      </p:sp>
    </p:spTree>
    <p:extLst>
      <p:ext uri="{BB962C8B-B14F-4D97-AF65-F5344CB8AC3E}">
        <p14:creationId xmlns:p14="http://schemas.microsoft.com/office/powerpoint/2010/main" val="111101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405157" cy="4896937"/>
          </a:xfrm>
        </p:spPr>
        <p:txBody>
          <a:bodyPr>
            <a:normAutofit/>
          </a:bodyPr>
          <a:lstStyle/>
          <a:p>
            <a:pPr marL="444500" lvl="1" indent="-342900">
              <a:lnSpc>
                <a:spcPct val="80000"/>
              </a:lnSpc>
              <a:buFont typeface="Arial" charset="0"/>
              <a:buChar char="•"/>
              <a:defRPr/>
            </a:pPr>
            <a:r>
              <a:rPr lang="de-DE" altLang="de-DE" sz="2200" b="1" dirty="0">
                <a:cs typeface="Arial" panose="020B0604020202020204" pitchFamily="34" charset="0"/>
              </a:rPr>
              <a:t>transnational</a:t>
            </a:r>
            <a:r>
              <a:rPr lang="de-DE" altLang="de-DE" sz="2200" dirty="0">
                <a:cs typeface="Arial" panose="020B0604020202020204" pitchFamily="34" charset="0"/>
              </a:rPr>
              <a:t>: </a:t>
            </a:r>
            <a:r>
              <a:rPr lang="de-DE" altLang="de-DE" sz="2200" dirty="0" err="1">
                <a:cs typeface="Arial" panose="020B0604020202020204" pitchFamily="34" charset="0"/>
              </a:rPr>
              <a:t>focused</a:t>
            </a:r>
            <a:r>
              <a:rPr lang="de-DE" altLang="de-DE" sz="2200" dirty="0">
                <a:cs typeface="Arial" panose="020B0604020202020204" pitchFamily="34" charset="0"/>
              </a:rPr>
              <a:t> on </a:t>
            </a:r>
            <a:r>
              <a:rPr lang="de-DE" altLang="de-DE" sz="2200" dirty="0" err="1">
                <a:cs typeface="Arial" panose="020B0604020202020204" pitchFamily="34" charset="0"/>
              </a:rPr>
              <a:t>the</a:t>
            </a:r>
            <a:r>
              <a:rPr lang="de-DE" altLang="de-DE" sz="2200" dirty="0">
                <a:cs typeface="Arial" panose="020B0604020202020204" pitchFamily="34" charset="0"/>
              </a:rPr>
              <a:t> </a:t>
            </a:r>
            <a:r>
              <a:rPr lang="de-DE" altLang="de-DE" sz="2200" dirty="0" err="1">
                <a:cs typeface="Arial" panose="020B0604020202020204" pitchFamily="34" charset="0"/>
              </a:rPr>
              <a:t>analysis</a:t>
            </a:r>
            <a:r>
              <a:rPr lang="de-DE" altLang="de-DE" sz="2200" dirty="0">
                <a:cs typeface="Arial" panose="020B0604020202020204" pitchFamily="34" charset="0"/>
              </a:rPr>
              <a:t> </a:t>
            </a:r>
            <a:r>
              <a:rPr lang="de-DE" altLang="de-DE" sz="2200" dirty="0" err="1">
                <a:cs typeface="Arial" panose="020B0604020202020204" pitchFamily="34" charset="0"/>
              </a:rPr>
              <a:t>of</a:t>
            </a:r>
            <a:r>
              <a:rPr lang="de-DE" altLang="de-DE" sz="2200" dirty="0">
                <a:cs typeface="Arial" panose="020B0604020202020204" pitchFamily="34" charset="0"/>
              </a:rPr>
              <a:t> </a:t>
            </a:r>
            <a:r>
              <a:rPr lang="de-DE" altLang="de-DE" sz="2200" dirty="0" err="1">
                <a:cs typeface="Arial" panose="020B0604020202020204" pitchFamily="34" charset="0"/>
              </a:rPr>
              <a:t>ideas</a:t>
            </a:r>
            <a:r>
              <a:rPr lang="de-DE" altLang="de-DE" sz="2200" dirty="0">
                <a:cs typeface="Arial" panose="020B0604020202020204" pitchFamily="34" charset="0"/>
              </a:rPr>
              <a:t>, </a:t>
            </a:r>
            <a:r>
              <a:rPr lang="de-DE" altLang="de-DE" sz="2200" dirty="0" err="1">
                <a:cs typeface="Arial" panose="020B0604020202020204" pitchFamily="34" charset="0"/>
              </a:rPr>
              <a:t>processes</a:t>
            </a:r>
            <a:r>
              <a:rPr lang="de-DE" altLang="de-DE" sz="2200" dirty="0">
                <a:cs typeface="Arial" panose="020B0604020202020204" pitchFamily="34" charset="0"/>
              </a:rPr>
              <a:t>, </a:t>
            </a:r>
            <a:r>
              <a:rPr lang="de-DE" altLang="de-DE" sz="2200" dirty="0" err="1">
                <a:cs typeface="Arial" panose="020B0604020202020204" pitchFamily="34" charset="0"/>
              </a:rPr>
              <a:t>events</a:t>
            </a:r>
            <a:r>
              <a:rPr lang="de-DE" altLang="de-DE" sz="2200" dirty="0">
                <a:cs typeface="Arial" panose="020B0604020202020204" pitchFamily="34" charset="0"/>
              </a:rPr>
              <a:t>, </a:t>
            </a:r>
            <a:r>
              <a:rPr lang="de-DE" altLang="de-DE" sz="2200" dirty="0" err="1">
                <a:cs typeface="Arial" panose="020B0604020202020204" pitchFamily="34" charset="0"/>
              </a:rPr>
              <a:t>activities</a:t>
            </a:r>
            <a:r>
              <a:rPr lang="de-DE" altLang="de-DE" sz="2200" dirty="0">
                <a:cs typeface="Arial" panose="020B0604020202020204" pitchFamily="34" charset="0"/>
              </a:rPr>
              <a:t>, </a:t>
            </a:r>
            <a:r>
              <a:rPr lang="de-DE" altLang="de-DE" sz="2200" dirty="0" err="1">
                <a:cs typeface="Arial" panose="020B0604020202020204" pitchFamily="34" charset="0"/>
              </a:rPr>
              <a:t>trends</a:t>
            </a:r>
            <a:r>
              <a:rPr lang="de-DE" altLang="de-DE" sz="2200" dirty="0">
                <a:cs typeface="Arial" panose="020B0604020202020204" pitchFamily="34" charset="0"/>
              </a:rPr>
              <a:t>, </a:t>
            </a:r>
            <a:r>
              <a:rPr lang="de-DE" altLang="de-DE" sz="2200" dirty="0" err="1">
                <a:cs typeface="Arial" panose="020B0604020202020204" pitchFamily="34" charset="0"/>
              </a:rPr>
              <a:t>flows</a:t>
            </a:r>
            <a:r>
              <a:rPr lang="de-DE" altLang="de-DE" sz="2200" dirty="0">
                <a:cs typeface="Arial" panose="020B0604020202020204" pitchFamily="34" charset="0"/>
              </a:rPr>
              <a:t> </a:t>
            </a:r>
            <a:r>
              <a:rPr lang="de-DE" altLang="de-DE" sz="2200" dirty="0" err="1">
                <a:cs typeface="Arial" panose="020B0604020202020204" pitchFamily="34" charset="0"/>
              </a:rPr>
              <a:t>and</a:t>
            </a:r>
            <a:r>
              <a:rPr lang="de-DE" altLang="de-DE" sz="2200" dirty="0">
                <a:cs typeface="Arial" panose="020B0604020202020204" pitchFamily="34" charset="0"/>
              </a:rPr>
              <a:t> </a:t>
            </a:r>
            <a:r>
              <a:rPr lang="de-DE" altLang="de-DE" sz="2200" dirty="0" err="1">
                <a:cs typeface="Arial" panose="020B0604020202020204" pitchFamily="34" charset="0"/>
              </a:rPr>
              <a:t>phenomena</a:t>
            </a:r>
            <a:r>
              <a:rPr lang="de-DE" altLang="de-DE" sz="2200" dirty="0">
                <a:cs typeface="Arial" panose="020B0604020202020204" pitchFamily="34" charset="0"/>
              </a:rPr>
              <a:t> </a:t>
            </a:r>
            <a:r>
              <a:rPr lang="de-DE" altLang="de-DE" sz="2200" dirty="0" err="1">
                <a:cs typeface="Arial" panose="020B0604020202020204" pitchFamily="34" charset="0"/>
              </a:rPr>
              <a:t>that</a:t>
            </a:r>
            <a:r>
              <a:rPr lang="de-DE" altLang="de-DE" sz="2200" dirty="0">
                <a:cs typeface="Arial" panose="020B0604020202020204" pitchFamily="34" charset="0"/>
              </a:rPr>
              <a:t> </a:t>
            </a:r>
            <a:r>
              <a:rPr lang="de-DE" altLang="de-DE" sz="2200" dirty="0" err="1">
                <a:cs typeface="Arial" panose="020B0604020202020204" pitchFamily="34" charset="0"/>
              </a:rPr>
              <a:t>appear</a:t>
            </a:r>
            <a:r>
              <a:rPr lang="de-DE" altLang="de-DE" sz="2200" dirty="0">
                <a:cs typeface="Arial" panose="020B0604020202020204" pitchFamily="34" charset="0"/>
              </a:rPr>
              <a:t> </a:t>
            </a:r>
            <a:r>
              <a:rPr lang="de-DE" altLang="de-DE" sz="2200" dirty="0" err="1">
                <a:cs typeface="Arial" panose="020B0604020202020204" pitchFamily="34" charset="0"/>
              </a:rPr>
              <a:t>across</a:t>
            </a:r>
            <a:r>
              <a:rPr lang="de-DE" altLang="de-DE" sz="2200" dirty="0">
                <a:cs typeface="Arial" panose="020B0604020202020204" pitchFamily="34" charset="0"/>
              </a:rPr>
              <a:t> national </a:t>
            </a:r>
            <a:r>
              <a:rPr lang="de-DE" altLang="de-DE" sz="2200" dirty="0" err="1">
                <a:cs typeface="Arial" panose="020B0604020202020204" pitchFamily="34" charset="0"/>
              </a:rPr>
              <a:t>boundaries</a:t>
            </a:r>
            <a:r>
              <a:rPr lang="de-DE" altLang="de-DE" sz="2200" dirty="0">
                <a:cs typeface="Arial" panose="020B0604020202020204" pitchFamily="34" charset="0"/>
              </a:rPr>
              <a:t> </a:t>
            </a:r>
            <a:r>
              <a:rPr lang="de-DE" altLang="de-DE" sz="2200" dirty="0" err="1">
                <a:cs typeface="Arial" panose="020B0604020202020204" pitchFamily="34" charset="0"/>
              </a:rPr>
              <a:t>and</a:t>
            </a:r>
            <a:r>
              <a:rPr lang="de-DE" altLang="de-DE" sz="2200" dirty="0">
                <a:cs typeface="Arial" panose="020B0604020202020204" pitchFamily="34" charset="0"/>
              </a:rPr>
              <a:t> </a:t>
            </a:r>
            <a:r>
              <a:rPr lang="de-DE" altLang="de-DE" sz="2200" dirty="0" err="1">
                <a:cs typeface="Arial" panose="020B0604020202020204" pitchFamily="34" charset="0"/>
              </a:rPr>
              <a:t>cultural</a:t>
            </a:r>
            <a:r>
              <a:rPr lang="de-DE" altLang="de-DE" sz="2200" dirty="0">
                <a:cs typeface="Arial" panose="020B0604020202020204" pitchFamily="34" charset="0"/>
              </a:rPr>
              <a:t> </a:t>
            </a:r>
            <a:r>
              <a:rPr lang="de-DE" altLang="de-DE" sz="2200" dirty="0" err="1">
                <a:cs typeface="Arial" panose="020B0604020202020204" pitchFamily="34" charset="0"/>
              </a:rPr>
              <a:t>regions</a:t>
            </a:r>
            <a:r>
              <a:rPr lang="de-DE" altLang="de-DE" sz="2200" dirty="0">
                <a:cs typeface="Arial" panose="020B0604020202020204" pitchFamily="34" charset="0"/>
              </a:rPr>
              <a:t>.</a:t>
            </a:r>
          </a:p>
          <a:p>
            <a:pPr marL="444500" lvl="1" indent="-342900">
              <a:lnSpc>
                <a:spcPct val="80000"/>
              </a:lnSpc>
              <a:buFont typeface="Arial" charset="0"/>
              <a:buChar char="•"/>
              <a:defRPr/>
            </a:pPr>
            <a:r>
              <a:rPr lang="de-DE" altLang="de-DE" sz="2200" b="1" dirty="0" err="1">
                <a:cs typeface="Arial" panose="020B0604020202020204" pitchFamily="34" charset="0"/>
              </a:rPr>
              <a:t>interdisciplinary</a:t>
            </a:r>
            <a:r>
              <a:rPr lang="de-DE" altLang="de-DE" sz="2200" dirty="0">
                <a:cs typeface="Arial" panose="020B0604020202020204" pitchFamily="34" charset="0"/>
              </a:rPr>
              <a:t>: global </a:t>
            </a:r>
            <a:r>
              <a:rPr lang="de-DE" altLang="de-DE" sz="2200" dirty="0" err="1">
                <a:cs typeface="Arial" panose="020B0604020202020204" pitchFamily="34" charset="0"/>
              </a:rPr>
              <a:t>phenomena</a:t>
            </a:r>
            <a:r>
              <a:rPr lang="de-DE" altLang="de-DE" sz="2200" dirty="0">
                <a:cs typeface="Arial" panose="020B0604020202020204" pitchFamily="34" charset="0"/>
              </a:rPr>
              <a:t> </a:t>
            </a:r>
            <a:r>
              <a:rPr lang="de-DE" altLang="de-DE" sz="2200" dirty="0" err="1">
                <a:cs typeface="Arial" panose="020B0604020202020204" pitchFamily="34" charset="0"/>
              </a:rPr>
              <a:t>are</a:t>
            </a:r>
            <a:r>
              <a:rPr lang="de-DE" altLang="de-DE" sz="2200" dirty="0">
                <a:cs typeface="Arial" panose="020B0604020202020204" pitchFamily="34" charset="0"/>
              </a:rPr>
              <a:t> </a:t>
            </a:r>
            <a:r>
              <a:rPr lang="de-DE" altLang="de-DE" sz="2200" dirty="0" err="1">
                <a:cs typeface="Arial" panose="020B0604020202020204" pitchFamily="34" charset="0"/>
              </a:rPr>
              <a:t>of</a:t>
            </a:r>
            <a:r>
              <a:rPr lang="de-DE" altLang="de-DE" sz="2200" dirty="0">
                <a:cs typeface="Arial" panose="020B0604020202020204" pitchFamily="34" charset="0"/>
              </a:rPr>
              <a:t> </a:t>
            </a:r>
            <a:r>
              <a:rPr lang="de-DE" altLang="de-DE" sz="2200" dirty="0" err="1">
                <a:cs typeface="Arial" panose="020B0604020202020204" pitchFamily="34" charset="0"/>
              </a:rPr>
              <a:t>economic</a:t>
            </a:r>
            <a:r>
              <a:rPr lang="de-DE" altLang="de-DE" sz="2200" dirty="0">
                <a:cs typeface="Arial" panose="020B0604020202020204" pitchFamily="34" charset="0"/>
              </a:rPr>
              <a:t>, </a:t>
            </a:r>
            <a:r>
              <a:rPr lang="de-DE" altLang="de-DE" sz="2200" dirty="0" err="1">
                <a:cs typeface="Arial" panose="020B0604020202020204" pitchFamily="34" charset="0"/>
              </a:rPr>
              <a:t>political</a:t>
            </a:r>
            <a:r>
              <a:rPr lang="de-DE" altLang="de-DE" sz="2200" dirty="0">
                <a:cs typeface="Arial" panose="020B0604020202020204" pitchFamily="34" charset="0"/>
              </a:rPr>
              <a:t>, </a:t>
            </a:r>
            <a:r>
              <a:rPr lang="de-DE" altLang="de-DE" sz="2200" dirty="0" err="1">
                <a:cs typeface="Arial" panose="020B0604020202020204" pitchFamily="34" charset="0"/>
              </a:rPr>
              <a:t>cultural</a:t>
            </a:r>
            <a:r>
              <a:rPr lang="de-DE" altLang="de-DE" sz="2200" dirty="0">
                <a:cs typeface="Arial" panose="020B0604020202020204" pitchFamily="34" charset="0"/>
              </a:rPr>
              <a:t>, </a:t>
            </a:r>
            <a:r>
              <a:rPr lang="de-DE" altLang="de-DE" sz="2200" dirty="0" err="1">
                <a:cs typeface="Arial" panose="020B0604020202020204" pitchFamily="34" charset="0"/>
              </a:rPr>
              <a:t>social</a:t>
            </a:r>
            <a:r>
              <a:rPr lang="de-DE" altLang="de-DE" sz="2200" dirty="0">
                <a:cs typeface="Arial" panose="020B0604020202020204" pitchFamily="34" charset="0"/>
              </a:rPr>
              <a:t>, </a:t>
            </a:r>
            <a:r>
              <a:rPr lang="de-DE" altLang="de-DE" sz="2200" dirty="0" err="1">
                <a:cs typeface="Arial" panose="020B0604020202020204" pitchFamily="34" charset="0"/>
              </a:rPr>
              <a:t>religious</a:t>
            </a:r>
            <a:r>
              <a:rPr lang="de-DE" altLang="de-DE" sz="2200" dirty="0">
                <a:cs typeface="Arial" panose="020B0604020202020204" pitchFamily="34" charset="0"/>
              </a:rPr>
              <a:t>, </a:t>
            </a:r>
            <a:r>
              <a:rPr lang="de-DE" altLang="de-DE" sz="2200" dirty="0" err="1">
                <a:cs typeface="Arial" panose="020B0604020202020204" pitchFamily="34" charset="0"/>
              </a:rPr>
              <a:t>ideological</a:t>
            </a:r>
            <a:r>
              <a:rPr lang="de-DE" altLang="de-DE" sz="2200" dirty="0">
                <a:cs typeface="Arial" panose="020B0604020202020204" pitchFamily="34" charset="0"/>
              </a:rPr>
              <a:t> </a:t>
            </a:r>
            <a:r>
              <a:rPr lang="de-DE" altLang="de-DE" sz="2200" dirty="0" err="1">
                <a:cs typeface="Arial" panose="020B0604020202020204" pitchFamily="34" charset="0"/>
              </a:rPr>
              <a:t>nature</a:t>
            </a:r>
            <a:r>
              <a:rPr lang="de-DE" altLang="de-DE" sz="2200" dirty="0">
                <a:cs typeface="Arial" panose="020B0604020202020204" pitchFamily="34" charset="0"/>
              </a:rPr>
              <a:t> </a:t>
            </a:r>
            <a:r>
              <a:rPr lang="de-DE" altLang="de-DE" sz="2200" dirty="0" err="1">
                <a:cs typeface="Arial" panose="020B0604020202020204" pitchFamily="34" charset="0"/>
              </a:rPr>
              <a:t>and</a:t>
            </a:r>
            <a:r>
              <a:rPr lang="de-DE" altLang="de-DE" sz="2200" dirty="0">
                <a:cs typeface="Arial" panose="020B0604020202020204" pitchFamily="34" charset="0"/>
              </a:rPr>
              <a:t> </a:t>
            </a:r>
            <a:r>
              <a:rPr lang="de-DE" altLang="de-DE" sz="2200" dirty="0" err="1">
                <a:cs typeface="Arial" panose="020B0604020202020204" pitchFamily="34" charset="0"/>
              </a:rPr>
              <a:t>can</a:t>
            </a:r>
            <a:r>
              <a:rPr lang="de-DE" altLang="de-DE" sz="2200" dirty="0">
                <a:cs typeface="Arial" panose="020B0604020202020204" pitchFamily="34" charset="0"/>
              </a:rPr>
              <a:t> not </a:t>
            </a:r>
            <a:r>
              <a:rPr lang="de-DE" altLang="de-DE" sz="2200" dirty="0" err="1">
                <a:cs typeface="Arial" panose="020B0604020202020204" pitchFamily="34" charset="0"/>
              </a:rPr>
              <a:t>be</a:t>
            </a:r>
            <a:r>
              <a:rPr lang="de-DE" altLang="de-DE" sz="2200" dirty="0">
                <a:cs typeface="Arial" panose="020B0604020202020204" pitchFamily="34" charset="0"/>
              </a:rPr>
              <a:t> </a:t>
            </a:r>
            <a:r>
              <a:rPr lang="de-DE" altLang="de-DE" sz="2200" dirty="0" err="1">
                <a:cs typeface="Arial" panose="020B0604020202020204" pitchFamily="34" charset="0"/>
              </a:rPr>
              <a:t>explained</a:t>
            </a:r>
            <a:r>
              <a:rPr lang="de-DE" altLang="de-DE" sz="2200" dirty="0">
                <a:cs typeface="Arial" panose="020B0604020202020204" pitchFamily="34" charset="0"/>
              </a:rPr>
              <a:t> </a:t>
            </a:r>
            <a:r>
              <a:rPr lang="de-DE" altLang="de-DE" sz="2200" dirty="0" err="1">
                <a:cs typeface="Arial" panose="020B0604020202020204" pitchFamily="34" charset="0"/>
              </a:rPr>
              <a:t>from</a:t>
            </a:r>
            <a:r>
              <a:rPr lang="de-DE" altLang="de-DE" sz="2200" dirty="0">
                <a:cs typeface="Arial" panose="020B0604020202020204" pitchFamily="34" charset="0"/>
              </a:rPr>
              <a:t> </a:t>
            </a:r>
            <a:r>
              <a:rPr lang="de-DE" altLang="de-DE" sz="2200" dirty="0" err="1">
                <a:cs typeface="Arial" panose="020B0604020202020204" pitchFamily="34" charset="0"/>
              </a:rPr>
              <a:t>the</a:t>
            </a:r>
            <a:r>
              <a:rPr lang="de-DE" altLang="de-DE" sz="2200" dirty="0">
                <a:cs typeface="Arial" panose="020B0604020202020204" pitchFamily="34" charset="0"/>
              </a:rPr>
              <a:t> </a:t>
            </a:r>
            <a:r>
              <a:rPr lang="de-DE" altLang="de-DE" sz="2200" dirty="0" err="1">
                <a:cs typeface="Arial" panose="020B0604020202020204" pitchFamily="34" charset="0"/>
              </a:rPr>
              <a:t>perspective</a:t>
            </a:r>
            <a:r>
              <a:rPr lang="de-DE" altLang="de-DE" sz="2200" dirty="0">
                <a:cs typeface="Arial" panose="020B0604020202020204" pitchFamily="34" charset="0"/>
              </a:rPr>
              <a:t> </a:t>
            </a:r>
            <a:r>
              <a:rPr lang="de-DE" altLang="de-DE" sz="2200" dirty="0" err="1">
                <a:cs typeface="Arial" panose="020B0604020202020204" pitchFamily="34" charset="0"/>
              </a:rPr>
              <a:t>of</a:t>
            </a:r>
            <a:r>
              <a:rPr lang="de-DE" altLang="de-DE" sz="2200" dirty="0">
                <a:cs typeface="Arial" panose="020B0604020202020204" pitchFamily="34" charset="0"/>
              </a:rPr>
              <a:t> </a:t>
            </a:r>
            <a:r>
              <a:rPr lang="de-DE" altLang="de-DE" sz="2200" dirty="0" err="1">
                <a:cs typeface="Arial" panose="020B0604020202020204" pitchFamily="34" charset="0"/>
              </a:rPr>
              <a:t>one</a:t>
            </a:r>
            <a:r>
              <a:rPr lang="de-DE" altLang="de-DE" sz="2200" dirty="0">
                <a:cs typeface="Arial" panose="020B0604020202020204" pitchFamily="34" charset="0"/>
              </a:rPr>
              <a:t> </a:t>
            </a:r>
            <a:r>
              <a:rPr lang="de-DE" altLang="de-DE" sz="2200" dirty="0" err="1">
                <a:cs typeface="Arial" panose="020B0604020202020204" pitchFamily="34" charset="0"/>
              </a:rPr>
              <a:t>discipline</a:t>
            </a:r>
            <a:r>
              <a:rPr lang="de-DE" altLang="de-DE" sz="2200" dirty="0">
                <a:cs typeface="Arial" panose="020B0604020202020204" pitchFamily="34" charset="0"/>
              </a:rPr>
              <a:t> </a:t>
            </a:r>
            <a:r>
              <a:rPr lang="de-DE" altLang="de-DE" sz="2200" dirty="0" err="1">
                <a:cs typeface="Arial" panose="020B0604020202020204" pitchFamily="34" charset="0"/>
              </a:rPr>
              <a:t>only</a:t>
            </a:r>
            <a:endParaRPr lang="de-DE" altLang="de-DE" sz="2200" dirty="0">
              <a:cs typeface="Arial" panose="020B0604020202020204" pitchFamily="34" charset="0"/>
            </a:endParaRPr>
          </a:p>
          <a:p>
            <a:pPr marL="444500" lvl="1" indent="-342900">
              <a:lnSpc>
                <a:spcPct val="80000"/>
              </a:lnSpc>
              <a:buFont typeface="Arial" charset="0"/>
              <a:buChar char="•"/>
              <a:defRPr/>
            </a:pPr>
            <a:r>
              <a:rPr lang="de-DE" altLang="de-DE" sz="2200" b="1" dirty="0" err="1">
                <a:cs typeface="Arial" panose="020B0604020202020204" pitchFamily="34" charset="0"/>
              </a:rPr>
              <a:t>both</a:t>
            </a:r>
            <a:r>
              <a:rPr lang="de-DE" altLang="de-DE" sz="2200" b="1" dirty="0">
                <a:cs typeface="Arial" panose="020B0604020202020204" pitchFamily="34" charset="0"/>
              </a:rPr>
              <a:t> </a:t>
            </a:r>
            <a:r>
              <a:rPr lang="de-DE" altLang="de-DE" sz="2200" b="1" dirty="0" err="1">
                <a:cs typeface="Arial" panose="020B0604020202020204" pitchFamily="34" charset="0"/>
              </a:rPr>
              <a:t>contemporary</a:t>
            </a:r>
            <a:r>
              <a:rPr lang="de-DE" altLang="de-DE" sz="2200" b="1" dirty="0">
                <a:cs typeface="Arial" panose="020B0604020202020204" pitchFamily="34" charset="0"/>
              </a:rPr>
              <a:t> </a:t>
            </a:r>
            <a:r>
              <a:rPr lang="de-DE" altLang="de-DE" sz="2200" b="1" dirty="0" err="1">
                <a:cs typeface="Arial" panose="020B0604020202020204" pitchFamily="34" charset="0"/>
              </a:rPr>
              <a:t>and</a:t>
            </a:r>
            <a:r>
              <a:rPr lang="de-DE" altLang="de-DE" sz="2200" b="1" dirty="0">
                <a:cs typeface="Arial" panose="020B0604020202020204" pitchFamily="34" charset="0"/>
              </a:rPr>
              <a:t> </a:t>
            </a:r>
            <a:r>
              <a:rPr lang="de-DE" altLang="de-DE" sz="2200" b="1" dirty="0" err="1">
                <a:cs typeface="Arial" panose="020B0604020202020204" pitchFamily="34" charset="0"/>
              </a:rPr>
              <a:t>historical</a:t>
            </a:r>
            <a:r>
              <a:rPr lang="de-DE" altLang="de-DE" sz="2200" dirty="0">
                <a:cs typeface="Arial" panose="020B0604020202020204" pitchFamily="34" charset="0"/>
              </a:rPr>
              <a:t>: </a:t>
            </a:r>
            <a:r>
              <a:rPr lang="de-DE" altLang="de-DE" sz="2200" dirty="0" err="1">
                <a:cs typeface="Arial" panose="020B0604020202020204" pitchFamily="34" charset="0"/>
              </a:rPr>
              <a:t>the</a:t>
            </a:r>
            <a:r>
              <a:rPr lang="de-DE" altLang="de-DE" sz="2200" dirty="0">
                <a:cs typeface="Arial" panose="020B0604020202020204" pitchFamily="34" charset="0"/>
              </a:rPr>
              <a:t> </a:t>
            </a:r>
            <a:r>
              <a:rPr lang="de-DE" altLang="de-DE" sz="2200" dirty="0" err="1">
                <a:cs typeface="Arial" panose="020B0604020202020204" pitchFamily="34" charset="0"/>
              </a:rPr>
              <a:t>contemporary</a:t>
            </a:r>
            <a:r>
              <a:rPr lang="de-DE" altLang="de-DE" sz="2200" dirty="0">
                <a:cs typeface="Arial" panose="020B0604020202020204" pitchFamily="34" charset="0"/>
              </a:rPr>
              <a:t> </a:t>
            </a:r>
            <a:r>
              <a:rPr lang="de-DE" altLang="de-DE" sz="2200" dirty="0" err="1">
                <a:cs typeface="Arial" panose="020B0604020202020204" pitchFamily="34" charset="0"/>
              </a:rPr>
              <a:t>patterns</a:t>
            </a:r>
            <a:r>
              <a:rPr lang="de-DE" altLang="de-DE" sz="2200" dirty="0">
                <a:cs typeface="Arial" panose="020B0604020202020204" pitchFamily="34" charset="0"/>
              </a:rPr>
              <a:t> </a:t>
            </a:r>
            <a:r>
              <a:rPr lang="de-DE" altLang="de-DE" sz="2200" dirty="0" err="1">
                <a:cs typeface="Arial" panose="020B0604020202020204" pitchFamily="34" charset="0"/>
              </a:rPr>
              <a:t>of</a:t>
            </a:r>
            <a:r>
              <a:rPr lang="de-DE" altLang="de-DE" sz="2200" dirty="0">
                <a:cs typeface="Arial" panose="020B0604020202020204" pitchFamily="34" charset="0"/>
              </a:rPr>
              <a:t> </a:t>
            </a:r>
            <a:r>
              <a:rPr lang="de-DE" altLang="de-DE" sz="2200" dirty="0" err="1">
                <a:cs typeface="Arial" panose="020B0604020202020204" pitchFamily="34" charset="0"/>
              </a:rPr>
              <a:t>globalization</a:t>
            </a:r>
            <a:r>
              <a:rPr lang="de-DE" altLang="de-DE" sz="2200" dirty="0">
                <a:cs typeface="Arial" panose="020B0604020202020204" pitchFamily="34" charset="0"/>
              </a:rPr>
              <a:t> </a:t>
            </a:r>
            <a:r>
              <a:rPr lang="de-DE" altLang="de-DE" sz="2200" dirty="0" err="1">
                <a:cs typeface="Arial" panose="020B0604020202020204" pitchFamily="34" charset="0"/>
              </a:rPr>
              <a:t>can</a:t>
            </a:r>
            <a:r>
              <a:rPr lang="de-DE" altLang="de-DE" sz="2200" dirty="0">
                <a:cs typeface="Arial" panose="020B0604020202020204" pitchFamily="34" charset="0"/>
              </a:rPr>
              <a:t> </a:t>
            </a:r>
            <a:r>
              <a:rPr lang="de-DE" altLang="de-DE" sz="2200" dirty="0" err="1">
                <a:cs typeface="Arial" panose="020B0604020202020204" pitchFamily="34" charset="0"/>
              </a:rPr>
              <a:t>be</a:t>
            </a:r>
            <a:r>
              <a:rPr lang="de-DE" altLang="de-DE" sz="2200" dirty="0">
                <a:cs typeface="Arial" panose="020B0604020202020204" pitchFamily="34" charset="0"/>
              </a:rPr>
              <a:t> </a:t>
            </a:r>
            <a:r>
              <a:rPr lang="de-DE" altLang="de-DE" sz="2200" dirty="0" err="1">
                <a:cs typeface="Arial" panose="020B0604020202020204" pitchFamily="34" charset="0"/>
              </a:rPr>
              <a:t>fully</a:t>
            </a:r>
            <a:r>
              <a:rPr lang="de-DE" altLang="de-DE" sz="2200" dirty="0">
                <a:cs typeface="Arial" panose="020B0604020202020204" pitchFamily="34" charset="0"/>
              </a:rPr>
              <a:t> </a:t>
            </a:r>
            <a:r>
              <a:rPr lang="de-DE" altLang="de-DE" sz="2200" dirty="0" err="1">
                <a:cs typeface="Arial" panose="020B0604020202020204" pitchFamily="34" charset="0"/>
              </a:rPr>
              <a:t>understood</a:t>
            </a:r>
            <a:r>
              <a:rPr lang="de-DE" altLang="de-DE" sz="2200" dirty="0">
                <a:cs typeface="Arial" panose="020B0604020202020204" pitchFamily="34" charset="0"/>
              </a:rPr>
              <a:t> </a:t>
            </a:r>
            <a:r>
              <a:rPr lang="de-DE" altLang="de-DE" sz="2200" dirty="0" err="1">
                <a:cs typeface="Arial" panose="020B0604020202020204" pitchFamily="34" charset="0"/>
              </a:rPr>
              <a:t>only</a:t>
            </a:r>
            <a:r>
              <a:rPr lang="de-DE" altLang="de-DE" sz="2200" dirty="0">
                <a:cs typeface="Arial" panose="020B0604020202020204" pitchFamily="34" charset="0"/>
              </a:rPr>
              <a:t> </a:t>
            </a:r>
            <a:r>
              <a:rPr lang="de-DE" altLang="de-DE" sz="2200" dirty="0" err="1">
                <a:cs typeface="Arial" panose="020B0604020202020204" pitchFamily="34" charset="0"/>
              </a:rPr>
              <a:t>by</a:t>
            </a:r>
            <a:r>
              <a:rPr lang="de-DE" altLang="de-DE" sz="2200" dirty="0">
                <a:cs typeface="Arial" panose="020B0604020202020204" pitchFamily="34" charset="0"/>
              </a:rPr>
              <a:t> </a:t>
            </a:r>
            <a:r>
              <a:rPr lang="de-DE" altLang="de-DE" sz="2200" dirty="0" err="1">
                <a:cs typeface="Arial" panose="020B0604020202020204" pitchFamily="34" charset="0"/>
              </a:rPr>
              <a:t>analysing</a:t>
            </a:r>
            <a:r>
              <a:rPr lang="de-DE" altLang="de-DE" sz="2200" dirty="0">
                <a:cs typeface="Arial" panose="020B0604020202020204" pitchFamily="34" charset="0"/>
              </a:rPr>
              <a:t> </a:t>
            </a:r>
            <a:r>
              <a:rPr lang="de-DE" altLang="de-DE" sz="2200" dirty="0" err="1">
                <a:cs typeface="Arial" panose="020B0604020202020204" pitchFamily="34" charset="0"/>
              </a:rPr>
              <a:t>their</a:t>
            </a:r>
            <a:r>
              <a:rPr lang="de-DE" altLang="de-DE" sz="2200" dirty="0">
                <a:cs typeface="Arial" panose="020B0604020202020204" pitchFamily="34" charset="0"/>
              </a:rPr>
              <a:t> </a:t>
            </a:r>
            <a:r>
              <a:rPr lang="de-DE" altLang="de-DE" sz="2200" dirty="0" err="1">
                <a:cs typeface="Arial" panose="020B0604020202020204" pitchFamily="34" charset="0"/>
              </a:rPr>
              <a:t>historical</a:t>
            </a:r>
            <a:r>
              <a:rPr lang="de-DE" altLang="de-DE" sz="2200" dirty="0">
                <a:cs typeface="Arial" panose="020B0604020202020204" pitchFamily="34" charset="0"/>
              </a:rPr>
              <a:t> </a:t>
            </a:r>
            <a:r>
              <a:rPr lang="de-DE" altLang="de-DE" sz="2200" dirty="0" err="1">
                <a:cs typeface="Arial" panose="020B0604020202020204" pitchFamily="34" charset="0"/>
              </a:rPr>
              <a:t>precedents</a:t>
            </a:r>
            <a:r>
              <a:rPr lang="de-DE" altLang="de-DE" sz="2200" dirty="0">
                <a:cs typeface="Arial" panose="020B0604020202020204" pitchFamily="34" charset="0"/>
              </a:rPr>
              <a:t>.</a:t>
            </a:r>
          </a:p>
          <a:p>
            <a:pPr marL="444500" lvl="1" indent="-342900">
              <a:lnSpc>
                <a:spcPct val="80000"/>
              </a:lnSpc>
              <a:buFont typeface="Arial" charset="0"/>
              <a:buChar char="•"/>
              <a:defRPr/>
            </a:pPr>
            <a:r>
              <a:rPr lang="de-DE" altLang="de-DE" sz="2200" b="1" dirty="0" err="1">
                <a:cs typeface="Arial" panose="020B0604020202020204" pitchFamily="34" charset="0"/>
              </a:rPr>
              <a:t>postcolonial</a:t>
            </a:r>
            <a:r>
              <a:rPr lang="de-DE" altLang="de-DE" sz="2200" b="1" dirty="0">
                <a:cs typeface="Arial" panose="020B0604020202020204" pitchFamily="34" charset="0"/>
              </a:rPr>
              <a:t> and </a:t>
            </a:r>
            <a:r>
              <a:rPr lang="de-DE" altLang="de-DE" sz="2200" b="1" dirty="0" err="1">
                <a:cs typeface="Arial" panose="020B0604020202020204" pitchFamily="34" charset="0"/>
              </a:rPr>
              <a:t>critical</a:t>
            </a:r>
            <a:r>
              <a:rPr lang="de-DE" altLang="de-DE" sz="2200" dirty="0">
                <a:cs typeface="Arial" panose="020B0604020202020204" pitchFamily="34" charset="0"/>
              </a:rPr>
              <a:t>: </a:t>
            </a:r>
            <a:r>
              <a:rPr lang="de-DE" altLang="de-DE" sz="2200" dirty="0" err="1">
                <a:cs typeface="Arial" panose="020B0604020202020204" pitchFamily="34" charset="0"/>
              </a:rPr>
              <a:t>critical</a:t>
            </a:r>
            <a:r>
              <a:rPr lang="de-DE" altLang="de-DE" sz="2200" dirty="0">
                <a:cs typeface="Arial" panose="020B0604020202020204" pitchFamily="34" charset="0"/>
              </a:rPr>
              <a:t> </a:t>
            </a:r>
            <a:r>
              <a:rPr lang="de-DE" altLang="de-DE" sz="2200" dirty="0" err="1">
                <a:cs typeface="Arial" panose="020B0604020202020204" pitchFamily="34" charset="0"/>
              </a:rPr>
              <a:t>examination</a:t>
            </a:r>
            <a:r>
              <a:rPr lang="de-DE" altLang="de-DE" sz="2200" dirty="0">
                <a:cs typeface="Arial" panose="020B0604020202020204" pitchFamily="34" charset="0"/>
              </a:rPr>
              <a:t> </a:t>
            </a:r>
            <a:r>
              <a:rPr lang="de-DE" altLang="de-DE" sz="2200" dirty="0" err="1">
                <a:cs typeface="Arial" panose="020B0604020202020204" pitchFamily="34" charset="0"/>
              </a:rPr>
              <a:t>of</a:t>
            </a:r>
            <a:r>
              <a:rPr lang="de-DE" altLang="de-DE" sz="2200" dirty="0">
                <a:cs typeface="Arial" panose="020B0604020202020204" pitchFamily="34" charset="0"/>
              </a:rPr>
              <a:t> </a:t>
            </a:r>
            <a:r>
              <a:rPr lang="de-DE" altLang="de-DE" sz="2200" dirty="0" err="1">
                <a:cs typeface="Arial" panose="020B0604020202020204" pitchFamily="34" charset="0"/>
              </a:rPr>
              <a:t>eurocentric</a:t>
            </a:r>
            <a:r>
              <a:rPr lang="de-DE" altLang="de-DE" sz="2200" dirty="0">
                <a:cs typeface="Arial" panose="020B0604020202020204" pitchFamily="34" charset="0"/>
              </a:rPr>
              <a:t> </a:t>
            </a:r>
            <a:r>
              <a:rPr lang="de-DE" altLang="de-DE" sz="2200" dirty="0" err="1">
                <a:cs typeface="Arial" panose="020B0604020202020204" pitchFamily="34" charset="0"/>
              </a:rPr>
              <a:t>approaches</a:t>
            </a:r>
            <a:r>
              <a:rPr lang="de-DE" altLang="de-DE" sz="2200" dirty="0">
                <a:cs typeface="Arial" panose="020B0604020202020204" pitchFamily="34" charset="0"/>
              </a:rPr>
              <a:t> and </a:t>
            </a:r>
            <a:r>
              <a:rPr lang="de-DE" altLang="de-DE" sz="2200" dirty="0" err="1">
                <a:cs typeface="Arial" panose="020B0604020202020204" pitchFamily="34" charset="0"/>
              </a:rPr>
              <a:t>academic</a:t>
            </a:r>
            <a:r>
              <a:rPr lang="de-DE" altLang="de-DE" sz="2200" dirty="0">
                <a:cs typeface="Arial" panose="020B0604020202020204" pitchFamily="34" charset="0"/>
              </a:rPr>
              <a:t> </a:t>
            </a:r>
            <a:r>
              <a:rPr lang="de-DE" altLang="de-DE" sz="2200" dirty="0" err="1">
                <a:cs typeface="Arial" panose="020B0604020202020204" pitchFamily="34" charset="0"/>
              </a:rPr>
              <a:t>imperialism</a:t>
            </a:r>
            <a:r>
              <a:rPr lang="de-DE" altLang="de-DE" sz="2200" dirty="0">
                <a:cs typeface="Arial" panose="020B0604020202020204" pitchFamily="34" charset="0"/>
              </a:rPr>
              <a:t>; </a:t>
            </a:r>
            <a:r>
              <a:rPr lang="de-DE" altLang="de-DE" sz="2200" dirty="0" err="1">
                <a:cs typeface="Arial" panose="020B0604020202020204" pitchFamily="34" charset="0"/>
              </a:rPr>
              <a:t>comparative</a:t>
            </a:r>
            <a:r>
              <a:rPr lang="de-DE" altLang="de-DE" sz="2200" dirty="0">
                <a:cs typeface="Arial" panose="020B0604020202020204" pitchFamily="34" charset="0"/>
              </a:rPr>
              <a:t> </a:t>
            </a:r>
            <a:r>
              <a:rPr lang="de-DE" altLang="de-DE" sz="2200" dirty="0" err="1">
                <a:cs typeface="Arial" panose="020B0604020202020204" pitchFamily="34" charset="0"/>
              </a:rPr>
              <a:t>perspective</a:t>
            </a:r>
            <a:r>
              <a:rPr lang="de-DE" altLang="de-DE" sz="2200" dirty="0">
                <a:cs typeface="Arial" panose="020B0604020202020204" pitchFamily="34" charset="0"/>
              </a:rPr>
              <a:t> and </a:t>
            </a:r>
            <a:r>
              <a:rPr lang="de-DE" altLang="de-DE" sz="2200" dirty="0" err="1">
                <a:cs typeface="Arial" panose="020B0604020202020204" pitchFamily="34" charset="0"/>
              </a:rPr>
              <a:t>the</a:t>
            </a:r>
            <a:r>
              <a:rPr lang="de-DE" altLang="de-DE" sz="2200" dirty="0">
                <a:cs typeface="Arial" panose="020B0604020202020204" pitchFamily="34" charset="0"/>
              </a:rPr>
              <a:t> </a:t>
            </a:r>
            <a:r>
              <a:rPr lang="de-DE" altLang="de-DE" sz="2200" dirty="0" err="1">
                <a:cs typeface="Arial" panose="020B0604020202020204" pitchFamily="34" charset="0"/>
              </a:rPr>
              <a:t>notion</a:t>
            </a:r>
            <a:r>
              <a:rPr lang="de-DE" altLang="de-DE" sz="2200" dirty="0">
                <a:cs typeface="Arial" panose="020B0604020202020204" pitchFamily="34" charset="0"/>
              </a:rPr>
              <a:t> </a:t>
            </a:r>
            <a:r>
              <a:rPr lang="de-DE" altLang="de-DE" sz="2200" dirty="0" err="1">
                <a:cs typeface="Arial" panose="020B0604020202020204" pitchFamily="34" charset="0"/>
              </a:rPr>
              <a:t>of</a:t>
            </a:r>
            <a:r>
              <a:rPr lang="de-DE" altLang="de-DE" sz="2200" dirty="0">
                <a:cs typeface="Arial" panose="020B0604020202020204" pitchFamily="34" charset="0"/>
              </a:rPr>
              <a:t> multiple </a:t>
            </a:r>
            <a:r>
              <a:rPr lang="de-DE" altLang="de-DE" sz="2200" dirty="0" err="1">
                <a:cs typeface="Arial" panose="020B0604020202020204" pitchFamily="34" charset="0"/>
              </a:rPr>
              <a:t>globalisations</a:t>
            </a:r>
            <a:endParaRPr lang="de-DE" altLang="de-DE" sz="2200" dirty="0">
              <a:cs typeface="Arial" panose="020B0604020202020204" pitchFamily="34" charset="0"/>
            </a:endParaRPr>
          </a:p>
          <a:p>
            <a:pPr>
              <a:buNone/>
            </a:pPr>
            <a:endParaRPr lang="nl-NL" sz="12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
        <p:nvSpPr>
          <p:cNvPr id="4" name="Titel 1"/>
          <p:cNvSpPr>
            <a:spLocks noGrp="1"/>
          </p:cNvSpPr>
          <p:nvPr>
            <p:ph type="title"/>
          </p:nvPr>
        </p:nvSpPr>
        <p:spPr>
          <a:solidFill>
            <a:schemeClr val="bg1"/>
          </a:solidFill>
        </p:spPr>
        <p:txBody>
          <a:bodyPr>
            <a:normAutofit/>
          </a:bodyPr>
          <a:lstStyle/>
          <a:p>
            <a:r>
              <a:rPr lang="nl-NL" b="1" dirty="0">
                <a:solidFill>
                  <a:srgbClr val="C00000"/>
                </a:solidFill>
              </a:rPr>
              <a:t>Global Studies as a research field</a:t>
            </a:r>
          </a:p>
        </p:txBody>
      </p:sp>
    </p:spTree>
    <p:extLst>
      <p:ext uri="{BB962C8B-B14F-4D97-AF65-F5344CB8AC3E}">
        <p14:creationId xmlns:p14="http://schemas.microsoft.com/office/powerpoint/2010/main" val="87979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405157" cy="4896937"/>
          </a:xfrm>
        </p:spPr>
        <p:txBody>
          <a:bodyPr>
            <a:normAutofit/>
          </a:bodyPr>
          <a:lstStyle/>
          <a:p>
            <a:r>
              <a:rPr lang="nl-BE" sz="2200" b="1" dirty="0"/>
              <a:t>Research-based Master</a:t>
            </a:r>
            <a:r>
              <a:rPr lang="nl-BE" sz="2200" dirty="0"/>
              <a:t>: combining perspectives, methods and theories developed in history, the social sciences, cultural as well as area studies and economics to investigate phenomena of </a:t>
            </a:r>
            <a:r>
              <a:rPr lang="nl-BE" sz="2200" dirty="0" err="1"/>
              <a:t>global</a:t>
            </a:r>
            <a:r>
              <a:rPr lang="nl-BE" sz="2200" dirty="0"/>
              <a:t> </a:t>
            </a:r>
            <a:r>
              <a:rPr lang="nl-BE" sz="2200" dirty="0" err="1"/>
              <a:t>interconnectedness</a:t>
            </a:r>
            <a:r>
              <a:rPr lang="nl-BE" sz="2200" dirty="0"/>
              <a:t>. </a:t>
            </a:r>
          </a:p>
          <a:p>
            <a:r>
              <a:rPr lang="nl-BE" sz="2200" dirty="0"/>
              <a:t>We </a:t>
            </a:r>
            <a:r>
              <a:rPr lang="nl-BE" sz="2200" dirty="0" err="1"/>
              <a:t>understand</a:t>
            </a:r>
            <a:r>
              <a:rPr lang="nl-BE" sz="2200" dirty="0"/>
              <a:t> the phenomena described as </a:t>
            </a:r>
            <a:r>
              <a:rPr lang="nl-BE" sz="2200" b="1" dirty="0"/>
              <a:t>globalisation</a:t>
            </a:r>
            <a:r>
              <a:rPr lang="nl-BE" sz="2200" dirty="0"/>
              <a:t> as a </a:t>
            </a:r>
            <a:r>
              <a:rPr lang="nl-BE" sz="2200" dirty="0" err="1"/>
              <a:t>combination</a:t>
            </a:r>
            <a:r>
              <a:rPr lang="nl-BE" sz="2200" dirty="0"/>
              <a:t> of political, economic, social and cultural projects to manage increasing transnational and transcontinental connectedness (the so-called global condition).</a:t>
            </a:r>
          </a:p>
          <a:p>
            <a:r>
              <a:rPr lang="nl-BE" sz="2200" dirty="0"/>
              <a:t>The </a:t>
            </a:r>
            <a:r>
              <a:rPr lang="nl-BE" sz="2200" b="1" dirty="0"/>
              <a:t>multinational classroom </a:t>
            </a:r>
            <a:r>
              <a:rPr lang="nl-BE" sz="2200" dirty="0"/>
              <a:t>of the programme and the </a:t>
            </a:r>
            <a:r>
              <a:rPr lang="nl-BE" sz="2200" b="1" dirty="0"/>
              <a:t>cross-over</a:t>
            </a:r>
            <a:r>
              <a:rPr lang="nl-BE" sz="2200" dirty="0"/>
              <a:t> of contributions from </a:t>
            </a:r>
            <a:r>
              <a:rPr lang="nl-BE" sz="2200" b="1" dirty="0"/>
              <a:t>various disciplines and universities </a:t>
            </a:r>
            <a:r>
              <a:rPr lang="nl-BE" sz="2200" dirty="0"/>
              <a:t>offer a substantial added value to the study of processes of globalisation.</a:t>
            </a:r>
            <a:endParaRPr lang="nl-NL" sz="22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
        <p:nvSpPr>
          <p:cNvPr id="4" name="Titel 1"/>
          <p:cNvSpPr>
            <a:spLocks noGrp="1"/>
          </p:cNvSpPr>
          <p:nvPr>
            <p:ph type="title"/>
          </p:nvPr>
        </p:nvSpPr>
        <p:spPr>
          <a:solidFill>
            <a:schemeClr val="bg1"/>
          </a:solidFill>
        </p:spPr>
        <p:txBody>
          <a:bodyPr>
            <a:normAutofit/>
          </a:bodyPr>
          <a:lstStyle/>
          <a:p>
            <a:r>
              <a:rPr lang="nl-NL" b="1" dirty="0">
                <a:solidFill>
                  <a:srgbClr val="C00000"/>
                </a:solidFill>
              </a:rPr>
              <a:t>Master of Arts in Global Studies</a:t>
            </a:r>
          </a:p>
        </p:txBody>
      </p:sp>
    </p:spTree>
    <p:extLst>
      <p:ext uri="{BB962C8B-B14F-4D97-AF65-F5344CB8AC3E}">
        <p14:creationId xmlns:p14="http://schemas.microsoft.com/office/powerpoint/2010/main" val="188962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405157" cy="4896937"/>
          </a:xfrm>
        </p:spPr>
        <p:txBody>
          <a:bodyPr>
            <a:normAutofit/>
          </a:bodyPr>
          <a:lstStyle/>
          <a:p>
            <a:r>
              <a:rPr lang="nl-BE" sz="2595" dirty="0"/>
              <a:t>Consortium of 6 European partners:</a:t>
            </a:r>
          </a:p>
          <a:p>
            <a:pPr lvl="1"/>
            <a:r>
              <a:rPr lang="nl-BE" sz="2195" b="1" dirty="0"/>
              <a:t>University of Leipzig (Germany) </a:t>
            </a:r>
            <a:r>
              <a:rPr lang="mr-IN" sz="2195" b="1" dirty="0"/>
              <a:t>–</a:t>
            </a:r>
            <a:r>
              <a:rPr lang="nl-BE" sz="2195" b="1" dirty="0"/>
              <a:t> coordinator and contact</a:t>
            </a:r>
          </a:p>
          <a:p>
            <a:pPr lvl="1"/>
            <a:r>
              <a:rPr lang="nl-BE" sz="2195" dirty="0"/>
              <a:t>Ghent University (Belgium)</a:t>
            </a:r>
          </a:p>
          <a:p>
            <a:pPr lvl="1"/>
            <a:r>
              <a:rPr lang="nl-BE" sz="2195" dirty="0"/>
              <a:t>University of Vienna (Austria)</a:t>
            </a:r>
          </a:p>
          <a:p>
            <a:pPr lvl="1"/>
            <a:r>
              <a:rPr lang="nl-BE" sz="2195" dirty="0"/>
              <a:t>University of Wroclaw (Poland)</a:t>
            </a:r>
          </a:p>
          <a:p>
            <a:pPr lvl="1"/>
            <a:r>
              <a:rPr lang="nl-BE" sz="2195" dirty="0"/>
              <a:t>University of Roskilde (Denmark)</a:t>
            </a:r>
          </a:p>
          <a:p>
            <a:pPr lvl="1"/>
            <a:r>
              <a:rPr lang="nl-BE" sz="2195" strike="sngStrike" dirty="0"/>
              <a:t>London School of Economics (UK) </a:t>
            </a:r>
          </a:p>
          <a:p>
            <a:pPr marL="457200" lvl="1" indent="0">
              <a:buNone/>
            </a:pPr>
            <a:r>
              <a:rPr lang="nl-BE" sz="2195" dirty="0"/>
              <a:t>See: </a:t>
            </a:r>
            <a:r>
              <a:rPr lang="nl-BE" sz="2195" dirty="0">
                <a:hlinkClick r:id="rId3"/>
              </a:rPr>
              <a:t>https://globalstudies-masters.eu/about/members/</a:t>
            </a:r>
            <a:r>
              <a:rPr lang="nl-BE" sz="2195" dirty="0"/>
              <a:t> </a:t>
            </a:r>
          </a:p>
          <a:p>
            <a:pPr lvl="1"/>
            <a:endParaRPr lang="nl-BE" sz="2195" dirty="0"/>
          </a:p>
          <a:p>
            <a:pPr lvl="1">
              <a:buNone/>
            </a:pPr>
            <a:endParaRPr lang="en-GB" sz="1978" dirty="0">
              <a:solidFill>
                <a:srgbClr val="800000"/>
              </a:solidFill>
            </a:endParaRPr>
          </a:p>
          <a:p>
            <a:pPr>
              <a:buNone/>
            </a:pPr>
            <a:endParaRPr lang="nl-NL" sz="12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
        <p:nvSpPr>
          <p:cNvPr id="4" name="Titel 1"/>
          <p:cNvSpPr>
            <a:spLocks noGrp="1"/>
          </p:cNvSpPr>
          <p:nvPr>
            <p:ph type="title"/>
          </p:nvPr>
        </p:nvSpPr>
        <p:spPr>
          <a:solidFill>
            <a:schemeClr val="bg1"/>
          </a:solidFill>
        </p:spPr>
        <p:txBody>
          <a:bodyPr>
            <a:normAutofit/>
          </a:bodyPr>
          <a:lstStyle/>
          <a:p>
            <a:r>
              <a:rPr lang="nl-NL" b="1" dirty="0">
                <a:solidFill>
                  <a:srgbClr val="C00000"/>
                </a:solidFill>
              </a:rPr>
              <a:t>International Master</a:t>
            </a:r>
          </a:p>
        </p:txBody>
      </p:sp>
    </p:spTree>
    <p:extLst>
      <p:ext uri="{BB962C8B-B14F-4D97-AF65-F5344CB8AC3E}">
        <p14:creationId xmlns:p14="http://schemas.microsoft.com/office/powerpoint/2010/main" val="1098188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405157" cy="4896937"/>
          </a:xfrm>
        </p:spPr>
        <p:txBody>
          <a:bodyPr>
            <a:normAutofit/>
          </a:bodyPr>
          <a:lstStyle/>
          <a:p>
            <a:r>
              <a:rPr lang="nl-BE" sz="2595" dirty="0"/>
              <a:t>and 9 world-wide partners:</a:t>
            </a:r>
          </a:p>
          <a:p>
            <a:pPr lvl="1"/>
            <a:r>
              <a:rPr lang="nl-BE" sz="2195" dirty="0"/>
              <a:t>Addis Abeba University (Ethiopia)</a:t>
            </a:r>
          </a:p>
          <a:p>
            <a:pPr lvl="1"/>
            <a:r>
              <a:rPr lang="nl-BE" sz="2195" dirty="0"/>
              <a:t>Dalhousie University (Halifax, Canada)</a:t>
            </a:r>
          </a:p>
          <a:p>
            <a:pPr lvl="1"/>
            <a:r>
              <a:rPr lang="nl-BE" sz="2195" dirty="0"/>
              <a:t>Fudan University (Shanghai, China)</a:t>
            </a:r>
          </a:p>
          <a:p>
            <a:pPr lvl="1"/>
            <a:r>
              <a:rPr lang="nl-BE" sz="2195" dirty="0"/>
              <a:t>Jawaharlal Nehru University (New Delhi, India)</a:t>
            </a:r>
          </a:p>
          <a:p>
            <a:pPr lvl="1"/>
            <a:r>
              <a:rPr lang="nl-BE" sz="2195" dirty="0"/>
              <a:t>Macquarie University (Sydney, Australia)</a:t>
            </a:r>
          </a:p>
          <a:p>
            <a:pPr lvl="1"/>
            <a:r>
              <a:rPr lang="nl-BE" sz="2195" dirty="0"/>
              <a:t>University of California at Santa Barbara (USA)</a:t>
            </a:r>
          </a:p>
          <a:p>
            <a:pPr lvl="1"/>
            <a:r>
              <a:rPr lang="nl-BE" sz="2195" dirty="0"/>
              <a:t>University of Otago (Dunedin, New Zealand)</a:t>
            </a:r>
          </a:p>
          <a:p>
            <a:pPr lvl="1"/>
            <a:r>
              <a:rPr lang="nl-BE" sz="2195" dirty="0"/>
              <a:t>Stellenbosch University (South-Africa)</a:t>
            </a:r>
          </a:p>
          <a:p>
            <a:pPr lvl="1"/>
            <a:r>
              <a:rPr lang="nl-BE" sz="2195" dirty="0"/>
              <a:t>University of Yaoundé (</a:t>
            </a:r>
            <a:r>
              <a:rPr lang="nl-BE" sz="2195" dirty="0" err="1"/>
              <a:t>Cameroun</a:t>
            </a:r>
            <a:r>
              <a:rPr lang="nl-BE" sz="2195" dirty="0"/>
              <a:t>)</a:t>
            </a:r>
          </a:p>
          <a:p>
            <a:pPr marL="457200" lvl="1" indent="0">
              <a:buNone/>
            </a:pPr>
            <a:r>
              <a:rPr lang="nl-BE" sz="2195" dirty="0"/>
              <a:t>See: </a:t>
            </a:r>
            <a:r>
              <a:rPr lang="nl-BE" sz="2195" dirty="0">
                <a:hlinkClick r:id="rId3"/>
              </a:rPr>
              <a:t>https://globalstudies-masters.eu/about/partners/</a:t>
            </a:r>
            <a:r>
              <a:rPr lang="nl-BE" sz="2195" dirty="0"/>
              <a:t> </a:t>
            </a:r>
          </a:p>
          <a:p>
            <a:pPr lvl="1"/>
            <a:endParaRPr lang="nl-BE" sz="2195" dirty="0"/>
          </a:p>
          <a:p>
            <a:pPr lvl="1"/>
            <a:endParaRPr lang="nl-BE" sz="2195" dirty="0"/>
          </a:p>
          <a:p>
            <a:pPr lvl="1"/>
            <a:endParaRPr lang="nl-BE" sz="2195" dirty="0"/>
          </a:p>
          <a:p>
            <a:pPr lvl="1">
              <a:buNone/>
            </a:pPr>
            <a:endParaRPr lang="en-GB" sz="1978" dirty="0">
              <a:solidFill>
                <a:srgbClr val="800000"/>
              </a:solidFill>
            </a:endParaRPr>
          </a:p>
          <a:p>
            <a:pPr>
              <a:buNone/>
            </a:pPr>
            <a:endParaRPr lang="nl-NL" sz="12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
        <p:nvSpPr>
          <p:cNvPr id="4" name="Titel 1"/>
          <p:cNvSpPr>
            <a:spLocks noGrp="1"/>
          </p:cNvSpPr>
          <p:nvPr>
            <p:ph type="title"/>
          </p:nvPr>
        </p:nvSpPr>
        <p:spPr>
          <a:solidFill>
            <a:schemeClr val="bg1"/>
          </a:solidFill>
        </p:spPr>
        <p:txBody>
          <a:bodyPr>
            <a:normAutofit/>
          </a:bodyPr>
          <a:lstStyle/>
          <a:p>
            <a:r>
              <a:rPr lang="nl-NL" b="1" dirty="0">
                <a:solidFill>
                  <a:srgbClr val="C00000"/>
                </a:solidFill>
              </a:rPr>
              <a:t>International Master</a:t>
            </a:r>
          </a:p>
        </p:txBody>
      </p:sp>
    </p:spTree>
    <p:extLst>
      <p:ext uri="{BB962C8B-B14F-4D97-AF65-F5344CB8AC3E}">
        <p14:creationId xmlns:p14="http://schemas.microsoft.com/office/powerpoint/2010/main" val="691261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199" y="1533360"/>
            <a:ext cx="8405157" cy="4896937"/>
          </a:xfrm>
        </p:spPr>
        <p:txBody>
          <a:bodyPr>
            <a:normAutofit lnSpcReduction="10000"/>
          </a:bodyPr>
          <a:lstStyle/>
          <a:p>
            <a:pPr marL="0" indent="0">
              <a:buNone/>
            </a:pPr>
            <a:r>
              <a:rPr lang="nl-BE" sz="2800" dirty="0"/>
              <a:t>12 modules of 10 ECTS </a:t>
            </a:r>
            <a:r>
              <a:rPr lang="mr-IN" sz="2800" dirty="0"/>
              <a:t>–</a:t>
            </a:r>
            <a:r>
              <a:rPr lang="nl-BE" sz="2800" dirty="0"/>
              <a:t> common features:</a:t>
            </a:r>
          </a:p>
          <a:p>
            <a:pPr marL="261938" indent="-261938">
              <a:spcBef>
                <a:spcPct val="0"/>
              </a:spcBef>
              <a:spcAft>
                <a:spcPct val="20000"/>
              </a:spcAft>
            </a:pPr>
            <a:endParaRPr lang="en-GB" altLang="de-DE" sz="900" dirty="0">
              <a:ea typeface="Arial" charset="0"/>
              <a:cs typeface="Arial" charset="0"/>
            </a:endParaRPr>
          </a:p>
          <a:p>
            <a:pPr marL="261938" indent="-261938">
              <a:spcBef>
                <a:spcPct val="0"/>
              </a:spcBef>
              <a:spcAft>
                <a:spcPct val="20000"/>
              </a:spcAft>
            </a:pPr>
            <a:r>
              <a:rPr lang="en-GB" altLang="de-DE" sz="2400" dirty="0">
                <a:ea typeface="Arial" charset="0"/>
                <a:cs typeface="Arial" charset="0"/>
              </a:rPr>
              <a:t>Term 1: introduction to Global Studies</a:t>
            </a:r>
          </a:p>
          <a:p>
            <a:pPr marL="261938" indent="-261938">
              <a:spcBef>
                <a:spcPct val="0"/>
              </a:spcBef>
              <a:spcAft>
                <a:spcPct val="20000"/>
              </a:spcAft>
            </a:pPr>
            <a:r>
              <a:rPr lang="en-GB" altLang="de-DE" sz="2400" dirty="0">
                <a:ea typeface="Arial" charset="0"/>
                <a:cs typeface="Arial" charset="0"/>
              </a:rPr>
              <a:t>Term 2 and 3: studying concrete themes from different disciplines and world-regional angles </a:t>
            </a:r>
          </a:p>
          <a:p>
            <a:pPr marL="261938" indent="-261938">
              <a:spcBef>
                <a:spcPct val="0"/>
              </a:spcBef>
              <a:spcAft>
                <a:spcPct val="20000"/>
              </a:spcAft>
            </a:pPr>
            <a:r>
              <a:rPr lang="en-GB" altLang="de-DE" sz="2400" dirty="0">
                <a:ea typeface="Arial" charset="0"/>
                <a:cs typeface="Arial" charset="0"/>
              </a:rPr>
              <a:t>Term 4: Master thesis and courses helping students to frame their individual work within the larger research agenda of Global Studies</a:t>
            </a:r>
          </a:p>
          <a:p>
            <a:pPr marL="0" indent="0">
              <a:spcBef>
                <a:spcPct val="0"/>
              </a:spcBef>
              <a:spcAft>
                <a:spcPct val="20000"/>
              </a:spcAft>
              <a:buNone/>
            </a:pPr>
            <a:endParaRPr lang="nl-BE" sz="800" dirty="0"/>
          </a:p>
          <a:p>
            <a:pPr marL="0" indent="0">
              <a:spcBef>
                <a:spcPct val="0"/>
              </a:spcBef>
              <a:spcAft>
                <a:spcPct val="20000"/>
              </a:spcAft>
              <a:buNone/>
            </a:pPr>
            <a:r>
              <a:rPr lang="nl-BE" sz="2400" dirty="0"/>
              <a:t>All modules comprise history, cultural, area studies, social or political science approaches to historical and contemporary processes of </a:t>
            </a:r>
            <a:r>
              <a:rPr lang="nl-BE" sz="2400" dirty="0" err="1"/>
              <a:t>globalisation</a:t>
            </a:r>
            <a:endParaRPr lang="nl-BE" sz="2400" dirty="0"/>
          </a:p>
          <a:p>
            <a:pPr marL="0" indent="0">
              <a:spcBef>
                <a:spcPct val="0"/>
              </a:spcBef>
              <a:spcAft>
                <a:spcPct val="20000"/>
              </a:spcAft>
              <a:buNone/>
            </a:pPr>
            <a:r>
              <a:rPr lang="nl-BE" sz="2400" dirty="0"/>
              <a:t>See: </a:t>
            </a:r>
            <a:r>
              <a:rPr lang="nl-BE" sz="2400" dirty="0">
                <a:hlinkClick r:id="rId3"/>
              </a:rPr>
              <a:t>https://globalstudies-masters.eu/program/a-joint-curriculum/</a:t>
            </a:r>
            <a:r>
              <a:rPr lang="nl-BE" sz="2400" dirty="0"/>
              <a:t> </a:t>
            </a:r>
            <a:endParaRPr lang="nl-BE" sz="1795" dirty="0"/>
          </a:p>
          <a:p>
            <a:pPr lvl="1"/>
            <a:endParaRPr lang="nl-BE" sz="2195" dirty="0"/>
          </a:p>
          <a:p>
            <a:pPr lvl="1"/>
            <a:endParaRPr lang="nl-BE" sz="2195" dirty="0"/>
          </a:p>
          <a:p>
            <a:pPr lvl="1">
              <a:buNone/>
            </a:pPr>
            <a:endParaRPr lang="en-GB" sz="1978" dirty="0">
              <a:solidFill>
                <a:srgbClr val="800000"/>
              </a:solidFill>
            </a:endParaRPr>
          </a:p>
          <a:p>
            <a:pPr>
              <a:buNone/>
            </a:pPr>
            <a:endParaRPr lang="nl-NL" sz="1200" dirty="0">
              <a:solidFill>
                <a:srgbClr val="800000"/>
              </a:solidFill>
            </a:endParaRPr>
          </a:p>
          <a:p>
            <a:pPr marL="0" lvl="1" indent="0">
              <a:buNone/>
            </a:pPr>
            <a:endParaRPr lang="nl-NL" sz="2000" dirty="0">
              <a:solidFill>
                <a:srgbClr val="800000"/>
              </a:solidFill>
            </a:endParaRPr>
          </a:p>
          <a:p>
            <a:pPr lvl="1"/>
            <a:endParaRPr lang="nl-NL" sz="2000" i="1" dirty="0">
              <a:solidFill>
                <a:srgbClr val="800000"/>
              </a:solidFill>
            </a:endParaRPr>
          </a:p>
          <a:p>
            <a:pPr>
              <a:buNone/>
            </a:pPr>
            <a:endParaRPr lang="nl-NL" dirty="0"/>
          </a:p>
        </p:txBody>
      </p:sp>
      <p:sp>
        <p:nvSpPr>
          <p:cNvPr id="4" name="Titel 1"/>
          <p:cNvSpPr>
            <a:spLocks noGrp="1"/>
          </p:cNvSpPr>
          <p:nvPr>
            <p:ph type="title"/>
          </p:nvPr>
        </p:nvSpPr>
        <p:spPr>
          <a:solidFill>
            <a:schemeClr val="bg1"/>
          </a:solidFill>
        </p:spPr>
        <p:txBody>
          <a:bodyPr>
            <a:normAutofit/>
          </a:bodyPr>
          <a:lstStyle/>
          <a:p>
            <a:r>
              <a:rPr lang="nl-NL" b="1" dirty="0">
                <a:solidFill>
                  <a:srgbClr val="C00000"/>
                </a:solidFill>
              </a:rPr>
              <a:t>Study programme</a:t>
            </a:r>
          </a:p>
        </p:txBody>
      </p:sp>
    </p:spTree>
    <p:extLst>
      <p:ext uri="{BB962C8B-B14F-4D97-AF65-F5344CB8AC3E}">
        <p14:creationId xmlns:p14="http://schemas.microsoft.com/office/powerpoint/2010/main" val="248201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solidFill>
            <a:schemeClr val="bg1"/>
          </a:solidFill>
        </p:spPr>
        <p:txBody>
          <a:bodyPr>
            <a:normAutofit/>
          </a:bodyPr>
          <a:lstStyle/>
          <a:p>
            <a:r>
              <a:rPr lang="nl-NL" b="1" dirty="0" err="1">
                <a:solidFill>
                  <a:srgbClr val="C00000"/>
                </a:solidFill>
              </a:rPr>
              <a:t>Mobility</a:t>
            </a:r>
            <a:r>
              <a:rPr lang="nl-NL" b="1" dirty="0">
                <a:solidFill>
                  <a:srgbClr val="C00000"/>
                </a:solidFill>
              </a:rPr>
              <a:t> track</a:t>
            </a:r>
          </a:p>
        </p:txBody>
      </p:sp>
      <p:graphicFrame>
        <p:nvGraphicFramePr>
          <p:cNvPr id="2" name="Diagram 1">
            <a:extLst>
              <a:ext uri="{FF2B5EF4-FFF2-40B4-BE49-F238E27FC236}">
                <a16:creationId xmlns:a16="http://schemas.microsoft.com/office/drawing/2014/main" id="{807BE66B-F6F8-57A3-6F1D-32DEBD8B65B1}"/>
              </a:ext>
            </a:extLst>
          </p:cNvPr>
          <p:cNvGraphicFramePr/>
          <p:nvPr>
            <p:extLst>
              <p:ext uri="{D42A27DB-BD31-4B8C-83A1-F6EECF244321}">
                <p14:modId xmlns:p14="http://schemas.microsoft.com/office/powerpoint/2010/main" val="384460987"/>
              </p:ext>
            </p:extLst>
          </p:nvPr>
        </p:nvGraphicFramePr>
        <p:xfrm>
          <a:off x="621792" y="1360741"/>
          <a:ext cx="8229600" cy="5186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607393"/>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12BBFD336DF4DBDE191050DBA9E19" ma:contentTypeVersion="" ma:contentTypeDescription="Create a new document." ma:contentTypeScope="" ma:versionID="1d2cddcce9e16b09884c64875ceb716a">
  <xsd:schema xmlns:xsd="http://www.w3.org/2001/XMLSchema" xmlns:xs="http://www.w3.org/2001/XMLSchema" xmlns:p="http://schemas.microsoft.com/office/2006/metadata/properties" xmlns:ns2="4adf7f4d-3eaf-4867-a67a-59c5c8261f7d" targetNamespace="http://schemas.microsoft.com/office/2006/metadata/properties" ma:root="true" ma:fieldsID="5ecae5af8df014bce09b20983b1c121b" ns2:_="">
    <xsd:import namespace="4adf7f4d-3eaf-4867-a67a-59c5c8261f7d"/>
    <xsd:element name="properties">
      <xsd:complexType>
        <xsd:sequence>
          <xsd:element name="documentManagement">
            <xsd:complexType>
              <xsd:all>
                <xsd:element ref="ns2:Academic_x0020_year"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df7f4d-3eaf-4867-a67a-59c5c8261f7d" elementFormDefault="qualified">
    <xsd:import namespace="http://schemas.microsoft.com/office/2006/documentManagement/types"/>
    <xsd:import namespace="http://schemas.microsoft.com/office/infopath/2007/PartnerControls"/>
    <xsd:element name="Academic_x0020_year" ma:index="8" nillable="true" ma:displayName="Academic year" ma:default="2017-2018" ma:format="Dropdown" ma:internalName="Academic_x0020_year">
      <xsd:simpleType>
        <xsd:restriction base="dms:Choice">
          <xsd:enumeration value="2017-2018"/>
          <xsd:enumeration value="2018-2019"/>
          <xsd:enumeration value="2019-2020"/>
          <xsd:enumeration value="2020-2021"/>
          <xsd:enumeration value="2021-2022"/>
          <xsd:enumeration value="2022-2023"/>
          <xsd:enumeration value="2023-2024"/>
          <xsd:enumeration value="2024-2025"/>
        </xsd:restriction>
      </xsd:simpleType>
    </xsd:element>
    <xsd:element name="Doctype" ma:index="9" nillable="true" ma:displayName="Doctype" ma:default="List of students" ma:format="Dropdown" ma:internalName="Doctype">
      <xsd:simpleType>
        <xsd:restriction base="dms:Choice">
          <xsd:enumeration value="List of students"/>
          <xsd:enumeration value="Meeting reports"/>
          <xsd:enumeration value="Guidelines for MA1 at UGent"/>
          <xsd:enumeration value="Guidelines for MA2 at UGent"/>
          <xsd:enumeration value="Guidelines for sem 3 mobility"/>
          <xsd:enumeration value="Welcome guide for new students EMGS"/>
          <xsd:enumeration value="Information for prospective students"/>
          <xsd:enumeration value="Information Session UGent"/>
          <xsd:enumeration value="Brochures and flyers"/>
          <xsd:enumeration value="Welcome Day at UGent"/>
          <xsd:enumeration value="Other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ademic_x0020_year xmlns="4adf7f4d-3eaf-4867-a67a-59c5c8261f7d">2023-2024</Academic_x0020_year>
    <Doctype xmlns="4adf7f4d-3eaf-4867-a67a-59c5c8261f7d">Information Session UGent</Doctype>
  </documentManagement>
</p:properties>
</file>

<file path=customXml/itemProps1.xml><?xml version="1.0" encoding="utf-8"?>
<ds:datastoreItem xmlns:ds="http://schemas.openxmlformats.org/officeDocument/2006/customXml" ds:itemID="{DDBE2246-33E4-43A1-ABD1-0BFF00D73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df7f4d-3eaf-4867-a67a-59c5c8261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DD097C-7FA9-475B-8E8E-8EB37C163DB8}">
  <ds:schemaRefs>
    <ds:schemaRef ds:uri="http://schemas.microsoft.com/sharepoint/v3/contenttype/forms"/>
  </ds:schemaRefs>
</ds:datastoreItem>
</file>

<file path=customXml/itemProps3.xml><?xml version="1.0" encoding="utf-8"?>
<ds:datastoreItem xmlns:ds="http://schemas.openxmlformats.org/officeDocument/2006/customXml" ds:itemID="{FB9BA6B0-5E17-43F9-B488-C284DAEFEBDB}">
  <ds:schemaRefs>
    <ds:schemaRef ds:uri="http://schemas.microsoft.com/office/2006/metadata/properties"/>
    <ds:schemaRef ds:uri="http://schemas.microsoft.com/office/infopath/2007/PartnerControls"/>
    <ds:schemaRef ds:uri="4adf7f4d-3eaf-4867-a67a-59c5c8261f7d"/>
  </ds:schemaRefs>
</ds:datastoreItem>
</file>

<file path=docProps/app.xml><?xml version="1.0" encoding="utf-8"?>
<Properties xmlns="http://schemas.openxmlformats.org/officeDocument/2006/extended-properties" xmlns:vt="http://schemas.openxmlformats.org/officeDocument/2006/docPropsVTypes">
  <TotalTime>53</TotalTime>
  <Words>2698</Words>
  <Application>Microsoft Office PowerPoint</Application>
  <PresentationFormat>On-screen Show (4:3)</PresentationFormat>
  <Paragraphs>389</Paragraphs>
  <Slides>33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Futura Book</vt:lpstr>
      <vt:lpstr>Arial</vt:lpstr>
      <vt:lpstr>Calibri</vt:lpstr>
      <vt:lpstr>Times New Roman</vt:lpstr>
      <vt:lpstr>Office-thema</vt:lpstr>
      <vt:lpstr>Erasmus Mundus Master  Global Studies Info session 23/01/2023</vt:lpstr>
      <vt:lpstr>European Master in Global Studies</vt:lpstr>
      <vt:lpstr>Erasmus Mundus programme</vt:lpstr>
      <vt:lpstr>Global Studies as a research field</vt:lpstr>
      <vt:lpstr>Master of Arts in Global Studies</vt:lpstr>
      <vt:lpstr>International Master</vt:lpstr>
      <vt:lpstr>International Master</vt:lpstr>
      <vt:lpstr>Study programme</vt:lpstr>
      <vt:lpstr>Mobility track</vt:lpstr>
      <vt:lpstr>PowerPoint Presentation</vt:lpstr>
      <vt:lpstr>PowerPoint Presentation</vt:lpstr>
      <vt:lpstr>Joint activities in the programme</vt:lpstr>
      <vt:lpstr>Winter school </vt:lpstr>
      <vt:lpstr>Summer school </vt:lpstr>
      <vt:lpstr>EMGS @ UGent</vt:lpstr>
      <vt:lpstr>EMGS @ UGent</vt:lpstr>
      <vt:lpstr>PowerPoint Presentation</vt:lpstr>
      <vt:lpstr>EMGS @ UGent</vt:lpstr>
      <vt:lpstr>EMGS @ UGent</vt:lpstr>
      <vt:lpstr>EMGS @ UGent</vt:lpstr>
      <vt:lpstr>EMGS @ UGent</vt:lpstr>
      <vt:lpstr>EMGS @ UGent</vt:lpstr>
      <vt:lpstr>EMGS @ UGent</vt:lpstr>
      <vt:lpstr>EMGS @ UGent</vt:lpstr>
      <vt:lpstr>EMGS @ UGent</vt:lpstr>
      <vt:lpstr>Admission criteria</vt:lpstr>
      <vt:lpstr>Selection criteria</vt:lpstr>
      <vt:lpstr>Application</vt:lpstr>
      <vt:lpstr>Language certificates</vt:lpstr>
      <vt:lpstr>Application</vt:lpstr>
      <vt:lpstr>Fees and support</vt:lpstr>
      <vt:lpstr>Further information</vt:lpstr>
      <vt:lpstr> Coordination and contact – UGent</vt:lpstr>
    </vt:vector>
  </TitlesOfParts>
  <Manager/>
  <Company>UGent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subject/>
  <dc:creator>Julie Carlier</dc:creator>
  <cp:keywords/>
  <dc:description/>
  <cp:lastModifiedBy>Starry Chung</cp:lastModifiedBy>
  <cp:revision>203</cp:revision>
  <dcterms:created xsi:type="dcterms:W3CDTF">2016-05-04T12:15:00Z</dcterms:created>
  <dcterms:modified xsi:type="dcterms:W3CDTF">2023-01-19T10:00:59Z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0x01010039712BBFD336DF4DBDE191050DBA9E19</vt:lpwstr>
  </property>
</Properties>
</file>