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7" r:id="rId2"/>
    <p:sldId id="404" r:id="rId3"/>
    <p:sldId id="406" r:id="rId4"/>
    <p:sldId id="407" r:id="rId5"/>
    <p:sldId id="410" r:id="rId6"/>
    <p:sldId id="411" r:id="rId7"/>
    <p:sldId id="408" r:id="rId8"/>
    <p:sldId id="409" r:id="rId9"/>
    <p:sldId id="462" r:id="rId10"/>
    <p:sldId id="463" r:id="rId11"/>
    <p:sldId id="446" r:id="rId12"/>
    <p:sldId id="452" r:id="rId13"/>
    <p:sldId id="413" r:id="rId14"/>
    <p:sldId id="461" r:id="rId15"/>
    <p:sldId id="414" r:id="rId16"/>
    <p:sldId id="416" r:id="rId17"/>
    <p:sldId id="417" r:id="rId18"/>
    <p:sldId id="419" r:id="rId19"/>
    <p:sldId id="418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7" r:id="rId32"/>
    <p:sldId id="431" r:id="rId33"/>
    <p:sldId id="432" r:id="rId34"/>
    <p:sldId id="433" r:id="rId35"/>
    <p:sldId id="434" r:id="rId36"/>
    <p:sldId id="435" r:id="rId37"/>
    <p:sldId id="449" r:id="rId38"/>
    <p:sldId id="454" r:id="rId39"/>
    <p:sldId id="453" r:id="rId40"/>
    <p:sldId id="436" r:id="rId41"/>
    <p:sldId id="447" r:id="rId42"/>
    <p:sldId id="448" r:id="rId43"/>
    <p:sldId id="451" r:id="rId44"/>
    <p:sldId id="450" r:id="rId45"/>
    <p:sldId id="438" r:id="rId46"/>
    <p:sldId id="439" r:id="rId47"/>
    <p:sldId id="441" r:id="rId48"/>
    <p:sldId id="442" r:id="rId49"/>
    <p:sldId id="440" r:id="rId50"/>
    <p:sldId id="443" r:id="rId51"/>
    <p:sldId id="445" r:id="rId52"/>
    <p:sldId id="444" r:id="rId53"/>
    <p:sldId id="455" r:id="rId54"/>
    <p:sldId id="457" r:id="rId55"/>
    <p:sldId id="456" r:id="rId56"/>
    <p:sldId id="458" r:id="rId57"/>
    <p:sldId id="459" r:id="rId58"/>
    <p:sldId id="460" r:id="rId59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 Vanroelen" initials="C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4717" autoAdjust="0"/>
  </p:normalViewPr>
  <p:slideViewPr>
    <p:cSldViewPr>
      <p:cViewPr varScale="1">
        <p:scale>
          <a:sx n="85" d="100"/>
          <a:sy n="85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esktop\TV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l-BE"/>
              <a:t>TOTAAL VRUCHTBAARHEIDSCIJFER PER</a:t>
            </a:r>
            <a:r>
              <a:rPr lang="nl-BE" baseline="0"/>
              <a:t> GEWEST</a:t>
            </a:r>
            <a:endParaRPr lang="nl-BE"/>
          </a:p>
        </c:rich>
      </c:tx>
      <c:layout>
        <c:manualLayout>
          <c:xMode val="edge"/>
          <c:yMode val="edge"/>
          <c:x val="0.22819717338848672"/>
          <c:y val="3.841807909604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31023784901758"/>
          <c:y val="0.14915254237288136"/>
          <c:w val="0.78903826266804555"/>
          <c:h val="0.70677966101694911"/>
        </c:manualLayout>
      </c:layout>
      <c:lineChart>
        <c:grouping val="standard"/>
        <c:varyColors val="0"/>
        <c:ser>
          <c:idx val="0"/>
          <c:order val="0"/>
          <c:tx>
            <c:strRef>
              <c:f>[TVC.xls]TVC!$B$15</c:f>
              <c:strCache>
                <c:ptCount val="1"/>
                <c:pt idx="0">
                  <c:v>VG</c:v>
                </c:pt>
              </c:strCache>
            </c:strRef>
          </c:tx>
          <c:cat>
            <c:numRef>
              <c:f>[TVC.xls]TVC!$N$14:$AF$14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[TVC.xls]TVC!$N$15:$AF$15</c:f>
              <c:numCache>
                <c:formatCode>0.00</c:formatCode>
                <c:ptCount val="19"/>
                <c:pt idx="0">
                  <c:v>1.5498736714935029</c:v>
                </c:pt>
                <c:pt idx="1">
                  <c:v>1.5781566617838119</c:v>
                </c:pt>
                <c:pt idx="2">
                  <c:v>1.5805810791255654</c:v>
                </c:pt>
                <c:pt idx="3">
                  <c:v>1.554011043172377</c:v>
                </c:pt>
                <c:pt idx="4">
                  <c:v>1.4993199134238591</c:v>
                </c:pt>
                <c:pt idx="5">
                  <c:v>1.5020247019437458</c:v>
                </c:pt>
                <c:pt idx="6">
                  <c:v>1.5182967279650184</c:v>
                </c:pt>
                <c:pt idx="7">
                  <c:v>1.5418222021328953</c:v>
                </c:pt>
                <c:pt idx="8">
                  <c:v>1.5138680191413274</c:v>
                </c:pt>
                <c:pt idx="9">
                  <c:v>1.5331316207803636</c:v>
                </c:pt>
                <c:pt idx="10">
                  <c:v>1.5725100639524163</c:v>
                </c:pt>
                <c:pt idx="11">
                  <c:v>1.5590150700185033</c:v>
                </c:pt>
                <c:pt idx="12">
                  <c:v>1.5593214054974953</c:v>
                </c:pt>
                <c:pt idx="13">
                  <c:v>1.5806442875813391</c:v>
                </c:pt>
                <c:pt idx="14">
                  <c:v>1.6520541764584096</c:v>
                </c:pt>
                <c:pt idx="15">
                  <c:v>1.6970676539377316</c:v>
                </c:pt>
                <c:pt idx="16">
                  <c:v>1.7405973738712675</c:v>
                </c:pt>
                <c:pt idx="17">
                  <c:v>1.765791341906102</c:v>
                </c:pt>
                <c:pt idx="18">
                  <c:v>1.8187373895668992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[TVC.xls]TVC!$B$16</c:f>
              <c:strCache>
                <c:ptCount val="1"/>
                <c:pt idx="0">
                  <c:v>WG</c:v>
                </c:pt>
              </c:strCache>
            </c:strRef>
          </c:tx>
          <c:cat>
            <c:numRef>
              <c:f>[TVC.xls]TVC!$N$14:$AF$14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[TVC.xls]TVC!$N$16:$AF$16</c:f>
              <c:numCache>
                <c:formatCode>0.00</c:formatCode>
                <c:ptCount val="19"/>
                <c:pt idx="0">
                  <c:v>1.7015940805682934</c:v>
                </c:pt>
                <c:pt idx="1">
                  <c:v>1.752362102133002</c:v>
                </c:pt>
                <c:pt idx="2">
                  <c:v>1.7193201026382634</c:v>
                </c:pt>
                <c:pt idx="3">
                  <c:v>1.6537636410804271</c:v>
                </c:pt>
                <c:pt idx="4">
                  <c:v>1.6070813420057388</c:v>
                </c:pt>
                <c:pt idx="5">
                  <c:v>1.6084042862837051</c:v>
                </c:pt>
                <c:pt idx="6">
                  <c:v>1.667499960696649</c:v>
                </c:pt>
                <c:pt idx="7">
                  <c:v>1.6678583981334665</c:v>
                </c:pt>
                <c:pt idx="8">
                  <c:v>1.6561408010853327</c:v>
                </c:pt>
                <c:pt idx="9">
                  <c:v>1.688940429846203</c:v>
                </c:pt>
                <c:pt idx="10">
                  <c:v>1.7579857512327435</c:v>
                </c:pt>
                <c:pt idx="11">
                  <c:v>1.7622067468628606</c:v>
                </c:pt>
                <c:pt idx="12">
                  <c:v>1.7225428203005042</c:v>
                </c:pt>
                <c:pt idx="13">
                  <c:v>1.7265441723060557</c:v>
                </c:pt>
                <c:pt idx="14">
                  <c:v>1.7564915623793798</c:v>
                </c:pt>
                <c:pt idx="15">
                  <c:v>1.7875367735370724</c:v>
                </c:pt>
                <c:pt idx="16">
                  <c:v>1.8142053045746587</c:v>
                </c:pt>
                <c:pt idx="17">
                  <c:v>1.8229580468699218</c:v>
                </c:pt>
                <c:pt idx="18">
                  <c:v>1.8401318219971305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[TVC.xls]TVC!$B$17</c:f>
              <c:strCache>
                <c:ptCount val="1"/>
                <c:pt idx="0">
                  <c:v>BHG</c:v>
                </c:pt>
              </c:strCache>
            </c:strRef>
          </c:tx>
          <c:cat>
            <c:numRef>
              <c:f>[TVC.xls]TVC!$N$14:$AF$14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[TVC.xls]TVC!$N$17:$AF$17</c:f>
              <c:numCache>
                <c:formatCode>0.00;0.00;0.00</c:formatCode>
                <c:ptCount val="19"/>
                <c:pt idx="0">
                  <c:v>1.7822400499551181</c:v>
                </c:pt>
                <c:pt idx="1">
                  <c:v>1.803547805871714</c:v>
                </c:pt>
                <c:pt idx="2">
                  <c:v>1.8222419321567218</c:v>
                </c:pt>
                <c:pt idx="3" formatCode="0.00">
                  <c:v>1.769714312960502</c:v>
                </c:pt>
                <c:pt idx="4" formatCode="0.00">
                  <c:v>1.7692839714087576</c:v>
                </c:pt>
                <c:pt idx="5" formatCode="0.00">
                  <c:v>1.765861518783578</c:v>
                </c:pt>
                <c:pt idx="6" formatCode="0.00">
                  <c:v>1.7877108711543188</c:v>
                </c:pt>
                <c:pt idx="7" formatCode="0.00">
                  <c:v>1.7901982090938147</c:v>
                </c:pt>
                <c:pt idx="8" formatCode="0.00">
                  <c:v>1.8040713363045535</c:v>
                </c:pt>
                <c:pt idx="9" formatCode="0.00">
                  <c:v>1.8832930440108233</c:v>
                </c:pt>
                <c:pt idx="10" formatCode="0.00">
                  <c:v>1.9510775344579063</c:v>
                </c:pt>
                <c:pt idx="11" formatCode="0.00">
                  <c:v>2.0249665546835711</c:v>
                </c:pt>
                <c:pt idx="12" formatCode="0.00">
                  <c:v>1.9337477306480628</c:v>
                </c:pt>
                <c:pt idx="13" formatCode="0.00">
                  <c:v>2.0095146801087682</c:v>
                </c:pt>
                <c:pt idx="14" formatCode="0.00">
                  <c:v>2.0507680152731598</c:v>
                </c:pt>
                <c:pt idx="15" formatCode="0.00">
                  <c:v>2.0553741368836911</c:v>
                </c:pt>
                <c:pt idx="16" formatCode="0.00">
                  <c:v>2.1081799267868697</c:v>
                </c:pt>
                <c:pt idx="17" formatCode="0.00">
                  <c:v>2.0944730958921283</c:v>
                </c:pt>
                <c:pt idx="18" formatCode="0.00">
                  <c:v>2.0700349183439779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77280"/>
        <c:axId val="113379200"/>
      </c:lineChart>
      <c:catAx>
        <c:axId val="113377280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BE" b="1"/>
                  <a:t>Jaar</a:t>
                </a:r>
              </a:p>
            </c:rich>
          </c:tx>
          <c:layout>
            <c:manualLayout>
              <c:xMode val="edge"/>
              <c:yMode val="edge"/>
              <c:x val="0.4705274043433299"/>
              <c:y val="0.9305084745762711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11337920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13379200"/>
        <c:scaling>
          <c:orientation val="minMax"/>
          <c:max val="2.2000000000000002"/>
          <c:min val="1.4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BE"/>
                  <a:t>TVC</a:t>
                </a:r>
              </a:p>
            </c:rich>
          </c:tx>
          <c:layout>
            <c:manualLayout>
              <c:xMode val="edge"/>
              <c:yMode val="edge"/>
              <c:x val="9.3071354705274046E-3"/>
              <c:y val="0.46271186440677964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113377280"/>
        <c:crosses val="autoZero"/>
        <c:crossBetween val="between"/>
        <c:majorUnit val="0.2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658738366080659"/>
          <c:y val="0.42542372881355933"/>
          <c:w val="8.528788606698201E-2"/>
          <c:h val="0.1509200587214733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B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575" cy="5111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1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5" cy="5111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100"/>
            </a:lvl1pPr>
          </a:lstStyle>
          <a:p>
            <a:fld id="{9255DD61-9A5F-421D-8BED-6B2CD9CD19FC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6575" cy="5111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1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100"/>
            </a:lvl1pPr>
          </a:lstStyle>
          <a:p>
            <a:fld id="{C1E04F26-535F-468F-87A8-95C4E62CE57A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6641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399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399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r">
              <a:defRPr sz="1300"/>
            </a:lvl1pPr>
          </a:lstStyle>
          <a:p>
            <a:fld id="{4686CC16-66AD-470C-B49A-9AE5A7863926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59" rIns="95518" bIns="47759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942"/>
            <a:ext cx="5679440" cy="4604908"/>
          </a:xfrm>
          <a:prstGeom prst="rect">
            <a:avLst/>
          </a:prstGeom>
        </p:spPr>
        <p:txBody>
          <a:bodyPr vert="horz" lIns="95518" tIns="47759" rIns="95518" bIns="47759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0546"/>
            <a:ext cx="3076363" cy="512399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0546"/>
            <a:ext cx="3076363" cy="512399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r">
              <a:defRPr sz="1300"/>
            </a:lvl1pPr>
          </a:lstStyle>
          <a:p>
            <a:fld id="{32860087-C671-4344-B8B8-B081FB9B87D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473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0087-C671-4344-B8B8-B081FB9B87D6}" type="slidenum">
              <a:rPr lang="nl-BE" smtClean="0"/>
              <a:pPr/>
              <a:t>47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b="1" i="1" dirty="0" smtClean="0">
                <a:solidFill>
                  <a:schemeClr val="tx1"/>
                </a:solidFill>
              </a:rPr>
              <a:t>Demografie - Les 4 –</a:t>
            </a:r>
            <a:r>
              <a:rPr lang="nl-BE" sz="1400" b="1" i="1" baseline="0" dirty="0" smtClean="0">
                <a:solidFill>
                  <a:schemeClr val="tx1"/>
                </a:solidFill>
              </a:rPr>
              <a:t> </a:t>
            </a:r>
            <a:r>
              <a:rPr lang="nl-BE" sz="1400" b="1" i="1" dirty="0" smtClean="0">
                <a:solidFill>
                  <a:schemeClr val="tx1"/>
                </a:solidFill>
              </a:rPr>
              <a:t>Vruchtbaarheid</a:t>
            </a:r>
            <a:endParaRPr lang="nl-BE" sz="1400" b="1" i="1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dianummer 3"/>
          <p:cNvSpPr txBox="1">
            <a:spLocks/>
          </p:cNvSpPr>
          <p:nvPr userDrawn="1"/>
        </p:nvSpPr>
        <p:spPr>
          <a:xfrm>
            <a:off x="6553200" y="6597352"/>
            <a:ext cx="2590800" cy="2606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3DCA-ADEC-4F28-8B55-054D50A9EA27}" type="slidenum">
              <a:rPr lang="en-US" sz="1400" b="1" i="1" smtClean="0">
                <a:solidFill>
                  <a:schemeClr val="tx1"/>
                </a:solidFill>
              </a:rPr>
              <a:pPr/>
              <a:t>‹nr.›</a:t>
            </a:fld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0" y="0"/>
            <a:ext cx="9144000" cy="18466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endParaRPr lang="nl-BE" sz="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B79A-DFD3-4630-AC19-A93EADBAAF62}" type="datetimeFigureOut">
              <a:rPr lang="nl-BE" smtClean="0"/>
              <a:pPr/>
              <a:t>29/03/2012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3845B-38DA-4370-B595-CF5BC0FA63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ned.fr/en/everything_about_population/play_population/family_game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Demografie</a:t>
            </a:r>
            <a:br>
              <a:rPr lang="nl-NL" dirty="0" smtClean="0"/>
            </a:br>
            <a:r>
              <a:rPr lang="nl-NL" b="1" dirty="0" smtClean="0"/>
              <a:t>LES 4</a:t>
            </a:r>
            <a:br>
              <a:rPr lang="nl-NL" b="1" dirty="0" smtClean="0"/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76064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rgbClr val="3C3D2F"/>
                </a:solidFill>
              </a:rPr>
              <a:t>Vruchtbaarheid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619672" y="2564904"/>
            <a:ext cx="7056784" cy="3636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ACHTERGRONDLITERATUUR:</a:t>
            </a:r>
          </a:p>
          <a:p>
            <a:pPr lvl="1"/>
            <a:r>
              <a:rPr lang="nl-NL" sz="2900" dirty="0"/>
              <a:t>Matthijs, </a:t>
            </a:r>
          </a:p>
          <a:p>
            <a:pPr lvl="2"/>
            <a:r>
              <a:rPr lang="nl-NL" sz="2900" dirty="0"/>
              <a:t>Vruchtbaarheid (H6) p. 31-41;</a:t>
            </a:r>
          </a:p>
          <a:p>
            <a:pPr lvl="2"/>
            <a:r>
              <a:rPr lang="nl-NL" sz="2900" dirty="0"/>
              <a:t>Determinanten van vruchtbaarheid (H7) p. 43-49;</a:t>
            </a:r>
          </a:p>
          <a:p>
            <a:pPr lvl="1"/>
            <a:r>
              <a:rPr lang="nl-NL" sz="2900" dirty="0" err="1"/>
              <a:t>Rowland</a:t>
            </a:r>
            <a:r>
              <a:rPr lang="nl-NL" sz="2900" dirty="0"/>
              <a:t>, </a:t>
            </a:r>
          </a:p>
          <a:p>
            <a:pPr lvl="2"/>
            <a:r>
              <a:rPr lang="nl-NL" sz="2900" dirty="0"/>
              <a:t>p. 220-261 (CH 7);</a:t>
            </a:r>
          </a:p>
          <a:p>
            <a:pPr lvl="1"/>
            <a:r>
              <a:rPr lang="nl-NL" sz="2900" dirty="0"/>
              <a:t>Hinde,</a:t>
            </a:r>
          </a:p>
          <a:p>
            <a:pPr lvl="2"/>
            <a:r>
              <a:rPr lang="nl-NL" sz="2900" dirty="0"/>
              <a:t>p. 95-106 (CH 8);</a:t>
            </a:r>
          </a:p>
          <a:p>
            <a:pPr lvl="2"/>
            <a:r>
              <a:rPr lang="nl-NL" sz="2900" dirty="0"/>
              <a:t>p. 121-132 (CH 10);</a:t>
            </a:r>
          </a:p>
          <a:p>
            <a:pPr lvl="1"/>
            <a:r>
              <a:rPr lang="nl-NL" sz="2900" dirty="0" err="1"/>
              <a:t>Bongaarts</a:t>
            </a:r>
            <a:r>
              <a:rPr lang="nl-NL" sz="2900" dirty="0"/>
              <a:t>, J. (1978). </a:t>
            </a:r>
            <a:r>
              <a:rPr lang="en-US" sz="2900" dirty="0"/>
              <a:t>A Framework for Analyzing the Proximate Determinants of Fertility. </a:t>
            </a:r>
            <a:r>
              <a:rPr lang="en-US" sz="2900" i="1" dirty="0"/>
              <a:t>Population and Development Review</a:t>
            </a:r>
            <a:r>
              <a:rPr lang="en-US" sz="2900" dirty="0"/>
              <a:t>, 4(1): 105-132</a:t>
            </a:r>
          </a:p>
          <a:p>
            <a:pPr lvl="1"/>
            <a:r>
              <a:rPr lang="en-US" sz="2900" dirty="0" err="1"/>
              <a:t>Bongaarts</a:t>
            </a:r>
            <a:r>
              <a:rPr lang="en-US" sz="2900" dirty="0"/>
              <a:t>, J., Frank, O. &amp; </a:t>
            </a:r>
            <a:r>
              <a:rPr lang="en-US" sz="2900" dirty="0" err="1"/>
              <a:t>Lesthaege</a:t>
            </a:r>
            <a:r>
              <a:rPr lang="en-US" sz="2900" dirty="0"/>
              <a:t>, R. (1984). The proximate determinants of fertility in Sub-Saharan Africa. </a:t>
            </a:r>
            <a:r>
              <a:rPr lang="en-US" sz="2900" i="1" dirty="0"/>
              <a:t>Population and Development Review</a:t>
            </a:r>
            <a:r>
              <a:rPr lang="en-US" sz="2900" dirty="0"/>
              <a:t>, 10(3): 511-537.</a:t>
            </a:r>
          </a:p>
          <a:p>
            <a:pPr lvl="1"/>
            <a:r>
              <a:rPr lang="nl-NL" sz="2900" dirty="0" err="1"/>
              <a:t>Livi-Bacci</a:t>
            </a:r>
            <a:r>
              <a:rPr lang="nl-NL" sz="2900" dirty="0"/>
              <a:t>, M. (2007 (1992)). </a:t>
            </a:r>
            <a:r>
              <a:rPr lang="nl-NL" sz="2900" i="1" dirty="0"/>
              <a:t>A </a:t>
            </a:r>
            <a:r>
              <a:rPr lang="en-US" sz="2900" i="1" dirty="0"/>
              <a:t>concise history of the world population.</a:t>
            </a:r>
            <a:r>
              <a:rPr lang="en-US" sz="2900" dirty="0"/>
              <a:t> </a:t>
            </a:r>
            <a:r>
              <a:rPr lang="nl-NL" sz="2900" dirty="0"/>
              <a:t>Blackwell </a:t>
            </a:r>
            <a:r>
              <a:rPr lang="en-US" sz="2900" dirty="0"/>
              <a:t>Publishing</a:t>
            </a:r>
            <a:r>
              <a:rPr lang="nl-NL" sz="2900" dirty="0"/>
              <a:t>, Oxford.</a:t>
            </a:r>
          </a:p>
          <a:p>
            <a:pPr lvl="2"/>
            <a:r>
              <a:rPr lang="nl-NL" sz="2900" dirty="0"/>
              <a:t>CH 4</a:t>
            </a:r>
            <a:r>
              <a:rPr lang="en-US" sz="2900" dirty="0"/>
              <a:t>: Toward order and efficiency: the recent demography of Europe and the developed world (</a:t>
            </a:r>
            <a:r>
              <a:rPr lang="nl-NL" sz="2900" dirty="0"/>
              <a:t>p. 98-137).</a:t>
            </a:r>
            <a:endParaRPr lang="nl-NL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1331640" y="242438"/>
            <a:ext cx="5109525" cy="632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07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2200" dirty="0" smtClean="0"/>
              <a:t>Het ruw geboortecijfer in de EU-lidstaten (1999)</a:t>
            </a:r>
            <a:r>
              <a:rPr lang="nl-NL" sz="4000" dirty="0" smtClean="0"/>
              <a:t/>
            </a:r>
            <a:br>
              <a:rPr lang="nl-NL" sz="4000" dirty="0" smtClean="0"/>
            </a:br>
            <a:endParaRPr lang="nl-BE" sz="4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5007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96336" cy="57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2200" dirty="0" smtClean="0"/>
              <a:t>Evolutie van de TV in België en Vlaanderen, 1946-2006</a:t>
            </a:r>
            <a:endParaRPr lang="nl-BE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6895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2200" dirty="0" smtClean="0"/>
              <a:t>Evolutie van de TV naar gewest, 1990-2008</a:t>
            </a:r>
            <a:endParaRPr lang="nl-BE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Grafiek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41514"/>
              </p:ext>
            </p:extLst>
          </p:nvPr>
        </p:nvGraphicFramePr>
        <p:xfrm>
          <a:off x="107504" y="908720"/>
          <a:ext cx="8924230" cy="532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5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3347864" y="6165304"/>
            <a:ext cx="16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Bron: UN, 2005</a:t>
            </a:r>
            <a:endParaRPr lang="en-US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07504" y="836712"/>
            <a:ext cx="84456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Totale vruchtbaarheidscijfers mondiaal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759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Generatievruchtbaarheid </a:t>
            </a:r>
            <a:r>
              <a:rPr lang="nl-BE" sz="2300" dirty="0" smtClean="0"/>
              <a:t>(</a:t>
            </a:r>
            <a:r>
              <a:rPr lang="nl-BE" sz="2300" dirty="0" smtClean="0">
                <a:sym typeface="Wingdings" pitchFamily="2" charset="2"/>
              </a:rPr>
              <a:t> </a:t>
            </a:r>
            <a:r>
              <a:rPr lang="nl-BE" sz="2300" dirty="0" err="1" smtClean="0">
                <a:sym typeface="Wingdings" pitchFamily="2" charset="2"/>
              </a:rPr>
              <a:t>Lft</a:t>
            </a:r>
            <a:r>
              <a:rPr lang="nl-BE" sz="2300" dirty="0" smtClean="0">
                <a:sym typeface="Wingdings" pitchFamily="2" charset="2"/>
              </a:rPr>
              <a:t>. </a:t>
            </a:r>
            <a:r>
              <a:rPr lang="nl-BE" sz="2300" dirty="0" err="1" smtClean="0">
                <a:sym typeface="Wingdings" pitchFamily="2" charset="2"/>
              </a:rPr>
              <a:t>Spec</a:t>
            </a:r>
            <a:r>
              <a:rPr lang="nl-BE" sz="2300" dirty="0" smtClean="0">
                <a:sym typeface="Wingdings" pitchFamily="2" charset="2"/>
              </a:rPr>
              <a:t>. V. &amp; TV bij fictieve cohorte)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Vruchtbaarheidscijfers per geboortecohorte – exacte registratie van (gemiddeld) aantal en moment van kinderen van vrouwen uit een bepaalde geboortecohorte:</a:t>
            </a:r>
          </a:p>
          <a:p>
            <a:pPr lvl="2"/>
            <a:r>
              <a:rPr lang="nl-BE" dirty="0" smtClean="0"/>
              <a:t>Finale afstamming OF Vruchtbaarheidsintensiteit (gem. # kinderen/vrouw);</a:t>
            </a:r>
          </a:p>
          <a:p>
            <a:pPr lvl="3"/>
            <a:r>
              <a:rPr lang="nl-BE" dirty="0" smtClean="0"/>
              <a:t>Vlaanderen 1920-1930 = 2,4 (100 vrouwen kregen gemiddeld 240 kinderen);</a:t>
            </a:r>
          </a:p>
          <a:p>
            <a:pPr lvl="2"/>
            <a:r>
              <a:rPr lang="nl-BE" dirty="0" smtClean="0"/>
              <a:t>Afstamming op leeftijd X;</a:t>
            </a:r>
          </a:p>
          <a:p>
            <a:r>
              <a:rPr lang="nl-BE" dirty="0" smtClean="0"/>
              <a:t>Bruto reproductiecijfer;</a:t>
            </a:r>
          </a:p>
          <a:p>
            <a:pPr lvl="1"/>
            <a:r>
              <a:rPr lang="nl-BE" dirty="0" smtClean="0"/>
              <a:t>Gemiddeld aantal dochters dat geboren zal worden uit een vrouw indien deze haar vruchtbare jaren zou doorlopen volgens de leeftijdsspecifieke vruchtbaarheidscijfers van dat jaar;</a:t>
            </a:r>
          </a:p>
          <a:p>
            <a:pPr lvl="2"/>
            <a:r>
              <a:rPr lang="nl-BE" dirty="0" smtClean="0"/>
              <a:t>DUS alleen meisjes (</a:t>
            </a:r>
            <a:r>
              <a:rPr lang="nl-BE" dirty="0" smtClean="0">
                <a:sym typeface="Wingdings" pitchFamily="2" charset="2"/>
              </a:rPr>
              <a:t> totaal vruchtbaarheidscijfer);</a:t>
            </a:r>
          </a:p>
          <a:p>
            <a:pPr lvl="2"/>
            <a:r>
              <a:rPr lang="nl-BE" dirty="0" smtClean="0">
                <a:sym typeface="Wingdings" pitchFamily="2" charset="2"/>
              </a:rPr>
              <a:t>DUS fictieve cohorte</a:t>
            </a:r>
            <a:endParaRPr lang="nl-BE" dirty="0" smtClean="0"/>
          </a:p>
          <a:p>
            <a:r>
              <a:rPr lang="nl-BE" dirty="0" smtClean="0"/>
              <a:t>Netto reproductiecijfer;</a:t>
            </a:r>
          </a:p>
          <a:p>
            <a:pPr lvl="1"/>
            <a:r>
              <a:rPr lang="nl-BE" dirty="0" smtClean="0"/>
              <a:t>Gemiddeld aantal dochters dat geboren zal worden uit een vrouw indien deze haar vruchtbare jaren zou doorlopen volgens de leeftijdsspecifieke vruchtbaarheidscijfers </a:t>
            </a:r>
            <a:r>
              <a:rPr lang="nl-BE" u="sng" dirty="0" err="1" smtClean="0"/>
              <a:t>én</a:t>
            </a:r>
            <a:r>
              <a:rPr lang="nl-BE" u="sng" dirty="0" smtClean="0"/>
              <a:t> sterftekansen</a:t>
            </a:r>
            <a:r>
              <a:rPr lang="nl-BE" dirty="0" smtClean="0"/>
              <a:t> van dat jaar (is dus wat lager);</a:t>
            </a:r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616624"/>
          </a:xfrm>
        </p:spPr>
        <p:txBody>
          <a:bodyPr>
            <a:normAutofit fontScale="85000" lnSpcReduction="20000"/>
          </a:bodyPr>
          <a:lstStyle/>
          <a:p>
            <a:r>
              <a:rPr lang="nl-BE" dirty="0" err="1" smtClean="0"/>
              <a:t>Kind-moederverhouding</a:t>
            </a:r>
            <a:endParaRPr lang="nl-BE" dirty="0" smtClean="0"/>
          </a:p>
          <a:p>
            <a:pPr lvl="1"/>
            <a:r>
              <a:rPr lang="nl-BE" dirty="0" smtClean="0"/>
              <a:t>Het aantal 5-jarige kinderen per 1.000 vrouwen tussen 15 en 49 jaar;</a:t>
            </a:r>
          </a:p>
          <a:p>
            <a:pPr lvl="1"/>
            <a:r>
              <a:rPr lang="nl-BE" dirty="0" smtClean="0"/>
              <a:t>Proxy bij ontbreken betrouwbare geboortestatistieken;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BE" sz="3200" dirty="0" smtClean="0"/>
              <a:t>Vruchtbaarheidsvervanging (v</a:t>
            </a:r>
            <a:r>
              <a:rPr lang="nl-NL" sz="3200" dirty="0" err="1" smtClean="0"/>
              <a:t>ervangingsratio</a:t>
            </a:r>
            <a:r>
              <a:rPr lang="nl-NL" sz="3200" dirty="0" smtClean="0"/>
              <a:t>):</a:t>
            </a:r>
          </a:p>
          <a:p>
            <a:pPr marL="742950" lvl="2" indent="-342900"/>
            <a:r>
              <a:rPr lang="nl-NL" dirty="0" smtClean="0"/>
              <a:t>Vruchtbaarheidsvervanging indien vrouwen van bepaalde cohorte voldoende dochters hebben om zichzelf te vervangen;</a:t>
            </a:r>
          </a:p>
          <a:p>
            <a:pPr marL="742950" lvl="2" indent="-342900"/>
            <a:r>
              <a:rPr lang="nl-NL" dirty="0" smtClean="0"/>
              <a:t>Toch kan bevolking met vruchtbaarheidscijfers onder vervangingsniveau groeien (indien veel vrouwen op vruchtbare leeftijd);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>
                <a:solidFill>
                  <a:srgbClr val="FF0000"/>
                </a:solidFill>
              </a:rPr>
              <a:t>Voor echte cohorte </a:t>
            </a:r>
            <a:r>
              <a:rPr lang="nl-BE" sz="2200" u="sng" dirty="0" smtClean="0">
                <a:solidFill>
                  <a:srgbClr val="FF0000"/>
                </a:solidFill>
              </a:rPr>
              <a:t>GRR = Totale afstamming*(100/206)</a:t>
            </a:r>
          </a:p>
          <a:p>
            <a:pPr lvl="3">
              <a:lnSpc>
                <a:spcPct val="80000"/>
              </a:lnSpc>
            </a:pPr>
            <a:r>
              <a:rPr lang="el-GR" sz="1800" dirty="0" smtClean="0">
                <a:solidFill>
                  <a:srgbClr val="FF0000"/>
                </a:solidFill>
                <a:cs typeface="Arial" charset="0"/>
              </a:rPr>
              <a:t>Σ</a:t>
            </a:r>
            <a:r>
              <a:rPr lang="nl-BE" sz="1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nl-BE" sz="1800" dirty="0" err="1" smtClean="0">
                <a:solidFill>
                  <a:srgbClr val="FF0000"/>
                </a:solidFill>
                <a:cs typeface="Arial" charset="0"/>
              </a:rPr>
              <a:t>f</a:t>
            </a:r>
            <a:r>
              <a:rPr lang="nl-BE" sz="1800" baseline="-25000" dirty="0" err="1" smtClean="0">
                <a:solidFill>
                  <a:srgbClr val="FF0000"/>
                </a:solidFill>
                <a:cs typeface="Arial" charset="0"/>
              </a:rPr>
              <a:t>x</a:t>
            </a:r>
            <a:r>
              <a:rPr lang="nl-BE" sz="1800" dirty="0" smtClean="0">
                <a:solidFill>
                  <a:srgbClr val="FF0000"/>
                </a:solidFill>
                <a:cs typeface="Arial" charset="0"/>
              </a:rPr>
              <a:t> * 100/206	</a:t>
            </a:r>
            <a:r>
              <a:rPr lang="nl-BE" sz="1800" b="1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 1 is vervanging</a:t>
            </a:r>
            <a:endParaRPr lang="nl-BE" sz="1800" b="1" dirty="0" smtClean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Totaal vruchtbaarheidscijfer iets groter dan 2 = generatievervanging;</a:t>
            </a:r>
          </a:p>
          <a:p>
            <a:pPr marL="1200150" lvl="3" indent="-342900"/>
            <a:r>
              <a:rPr lang="nl-NL" dirty="0" smtClean="0"/>
              <a:t>Meer jongens dan meisjes geboren (+0,05);</a:t>
            </a:r>
          </a:p>
          <a:p>
            <a:pPr marL="1200150" lvl="3" indent="-342900"/>
            <a:r>
              <a:rPr lang="nl-NL" dirty="0" smtClean="0"/>
              <a:t># Meisjes overlijdt voor ze oud </a:t>
            </a:r>
            <a:r>
              <a:rPr lang="nl-BE" dirty="0" smtClean="0"/>
              <a:t>genoeg zijn (+0,05):</a:t>
            </a:r>
          </a:p>
          <a:p>
            <a:pPr marL="1657350" lvl="4" indent="-342900"/>
            <a:r>
              <a:rPr lang="nl-BE" dirty="0" smtClean="0"/>
              <a:t>DUS +/- 2,1 (varieert echter)</a:t>
            </a:r>
          </a:p>
          <a:p>
            <a:pPr marL="1657350" lvl="4" indent="-342900"/>
            <a:r>
              <a:rPr lang="nl-BE" dirty="0" smtClean="0"/>
              <a:t>België 2010: 2,07 (19e eeuw: 4 – MAAR was wel nodig!)</a:t>
            </a:r>
          </a:p>
          <a:p>
            <a:pPr marL="742950" lvl="2" indent="-342900"/>
            <a:r>
              <a:rPr lang="nl-BE" dirty="0" smtClean="0"/>
              <a:t>Laagste lage vruchtbaarheid: onder 1,3 (vb. Tsjechië 2003: 1,18);</a:t>
            </a:r>
          </a:p>
          <a:p>
            <a:pPr marL="742950" lvl="2" indent="-342900"/>
            <a:r>
              <a:rPr lang="nl-BE" dirty="0" smtClean="0"/>
              <a:t>“Babyboom” – “</a:t>
            </a:r>
            <a:r>
              <a:rPr lang="nl-BE" dirty="0" err="1" smtClean="0"/>
              <a:t>Babybust</a:t>
            </a:r>
            <a:r>
              <a:rPr lang="nl-BE" dirty="0" smtClean="0"/>
              <a:t>”</a:t>
            </a:r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r>
              <a:rPr lang="nl-BE" dirty="0" smtClean="0"/>
              <a:t>Bijkomende basisindicatoren/termen:</a:t>
            </a:r>
          </a:p>
          <a:p>
            <a:pPr lvl="1"/>
            <a:r>
              <a:rPr lang="nl-BE" dirty="0" smtClean="0"/>
              <a:t>Zie: Matthijs, p. 44-49;</a:t>
            </a:r>
          </a:p>
          <a:p>
            <a:pPr lvl="2"/>
            <a:r>
              <a:rPr lang="nl-BE" dirty="0" smtClean="0"/>
              <a:t>O.a. menarche, menopauze, duur van de vruchtbaarheidscyclus, baarmoedersterfte, </a:t>
            </a:r>
            <a:r>
              <a:rPr lang="nl-BE" dirty="0" err="1" smtClean="0"/>
              <a:t>postpartum</a:t>
            </a:r>
            <a:r>
              <a:rPr lang="nl-BE" dirty="0" smtClean="0"/>
              <a:t> amenorroe, huwelijkssluis;</a:t>
            </a:r>
          </a:p>
          <a:p>
            <a:pPr lvl="2"/>
            <a:r>
              <a:rPr lang="nl-BE" dirty="0" smtClean="0"/>
              <a:t>Eerste moederschapleeftijd, contraceptieratio, abortusaandeel, abortuscijfer, abortusratio;</a:t>
            </a:r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>
            <a:normAutofit fontScale="55000" lnSpcReduction="20000"/>
          </a:bodyPr>
          <a:lstStyle/>
          <a:p>
            <a:r>
              <a:rPr lang="nl-BE" sz="4000" dirty="0" smtClean="0"/>
              <a:t>Indirecte determinanten</a:t>
            </a:r>
          </a:p>
          <a:p>
            <a:pPr lvl="1"/>
            <a:r>
              <a:rPr lang="nl-BE" sz="2900" dirty="0" smtClean="0"/>
              <a:t>Uiteenlopende sociale, culturele en economische factoren;</a:t>
            </a:r>
          </a:p>
          <a:p>
            <a:pPr lvl="1">
              <a:buNone/>
            </a:pPr>
            <a:endParaRPr lang="nl-BE" dirty="0" smtClean="0"/>
          </a:p>
          <a:p>
            <a:r>
              <a:rPr lang="nl-BE" sz="4000" dirty="0" smtClean="0"/>
              <a:t>Directe determinanten (ook wel intermediaire determinanten)</a:t>
            </a:r>
          </a:p>
          <a:p>
            <a:pPr lvl="1"/>
            <a:r>
              <a:rPr lang="nl-BE" sz="2900" dirty="0" smtClean="0"/>
              <a:t>Aandeel van de vrouwen die in een seksuele relatie leeft (</a:t>
            </a:r>
            <a:r>
              <a:rPr lang="nl-BE" sz="2900" dirty="0" err="1" smtClean="0"/>
              <a:t>proportion</a:t>
            </a:r>
            <a:r>
              <a:rPr lang="nl-BE" sz="2900" dirty="0" smtClean="0"/>
              <a:t> </a:t>
            </a:r>
            <a:r>
              <a:rPr lang="nl-BE" sz="2900" dirty="0" err="1" smtClean="0"/>
              <a:t>married</a:t>
            </a:r>
            <a:r>
              <a:rPr lang="nl-BE" sz="2900" dirty="0" smtClean="0"/>
              <a:t>);</a:t>
            </a:r>
          </a:p>
          <a:p>
            <a:pPr lvl="1"/>
            <a:r>
              <a:rPr lang="nl-BE" sz="2900" dirty="0" smtClean="0"/>
              <a:t>Beschikbaarheid en gebruik van contraceptie;</a:t>
            </a:r>
          </a:p>
          <a:p>
            <a:pPr lvl="1"/>
            <a:r>
              <a:rPr lang="nl-BE" sz="2900" dirty="0" smtClean="0"/>
              <a:t>Geïnduceerde abortus;</a:t>
            </a:r>
          </a:p>
          <a:p>
            <a:pPr lvl="1"/>
            <a:r>
              <a:rPr lang="nl-BE" sz="2900" dirty="0" smtClean="0"/>
              <a:t>Duur van onvruchtbaarheid na bevalling (</a:t>
            </a:r>
            <a:r>
              <a:rPr lang="nl-BE" sz="2900" dirty="0" err="1" smtClean="0"/>
              <a:t>postpartum</a:t>
            </a:r>
            <a:r>
              <a:rPr lang="nl-BE" sz="2900" dirty="0" smtClean="0"/>
              <a:t> amenorroe) – bepaald door intensiteit borstvoeding;</a:t>
            </a:r>
          </a:p>
          <a:p>
            <a:pPr lvl="1"/>
            <a:r>
              <a:rPr lang="nl-BE" sz="2900" dirty="0" smtClean="0"/>
              <a:t>Frequentie van het geslachtsverkeer;</a:t>
            </a:r>
          </a:p>
          <a:p>
            <a:pPr lvl="1"/>
            <a:r>
              <a:rPr lang="nl-BE" sz="2900" dirty="0" smtClean="0"/>
              <a:t>Steriliteit:</a:t>
            </a:r>
          </a:p>
          <a:p>
            <a:pPr lvl="2"/>
            <a:r>
              <a:rPr lang="nl-BE" dirty="0" smtClean="0"/>
              <a:t>Begin van de vruchtbare periode (menarche);</a:t>
            </a:r>
          </a:p>
          <a:p>
            <a:pPr lvl="2"/>
            <a:r>
              <a:rPr lang="nl-BE" dirty="0" smtClean="0"/>
              <a:t>Einde van de vruchtbare periode (menopauze, definitieve steriliteit);</a:t>
            </a:r>
          </a:p>
          <a:p>
            <a:pPr lvl="2"/>
            <a:r>
              <a:rPr lang="nl-BE" dirty="0" smtClean="0"/>
              <a:t>Sommige koppels worden steriel al tijdens de vruchtbare periode van de vrouw (excl. contraceptieve sterilisatie);</a:t>
            </a:r>
          </a:p>
          <a:p>
            <a:pPr lvl="1"/>
            <a:r>
              <a:rPr lang="nl-BE" sz="2900" dirty="0" smtClean="0"/>
              <a:t>Spontane abortus;</a:t>
            </a:r>
          </a:p>
          <a:p>
            <a:pPr lvl="1"/>
            <a:r>
              <a:rPr lang="nl-BE" sz="2900" dirty="0" smtClean="0"/>
              <a:t>Duur van de fertiele periode </a:t>
            </a:r>
            <a:r>
              <a:rPr lang="nl-BE" sz="2900" dirty="0" smtClean="0">
                <a:sym typeface="Wingdings" pitchFamily="2" charset="2"/>
              </a:rPr>
              <a:t> duur</a:t>
            </a:r>
            <a:r>
              <a:rPr lang="nl-BE" sz="2900" dirty="0" smtClean="0"/>
              <a:t> tot de zwangerschap:</a:t>
            </a:r>
          </a:p>
          <a:p>
            <a:pPr lvl="2"/>
            <a:r>
              <a:rPr lang="nl-BE" dirty="0" smtClean="0"/>
              <a:t>Van begin van de relatie tot 1</a:t>
            </a:r>
            <a:r>
              <a:rPr lang="nl-BE" baseline="30000" dirty="0" smtClean="0"/>
              <a:t>e</a:t>
            </a:r>
            <a:r>
              <a:rPr lang="nl-BE" dirty="0" smtClean="0"/>
              <a:t> kind;</a:t>
            </a:r>
          </a:p>
          <a:p>
            <a:pPr lvl="2"/>
            <a:r>
              <a:rPr lang="nl-BE" dirty="0" smtClean="0"/>
              <a:t>Van 1</a:t>
            </a:r>
            <a:r>
              <a:rPr lang="nl-BE" baseline="30000" dirty="0" smtClean="0"/>
              <a:t>e</a:t>
            </a:r>
            <a:r>
              <a:rPr lang="nl-BE" dirty="0" smtClean="0"/>
              <a:t> kind tot 2</a:t>
            </a:r>
            <a:r>
              <a:rPr lang="nl-BE" baseline="30000" dirty="0" smtClean="0"/>
              <a:t>e</a:t>
            </a:r>
            <a:r>
              <a:rPr lang="nl-BE" dirty="0" smtClean="0"/>
              <a:t> kind, van 2</a:t>
            </a:r>
            <a:r>
              <a:rPr lang="nl-BE" baseline="30000" dirty="0" smtClean="0"/>
              <a:t>e</a:t>
            </a:r>
            <a:r>
              <a:rPr lang="nl-BE" dirty="0" smtClean="0"/>
              <a:t> kind …</a:t>
            </a:r>
          </a:p>
          <a:p>
            <a:pPr marL="800100" lvl="3" indent="-342900">
              <a:buNone/>
            </a:pPr>
            <a:r>
              <a:rPr lang="nl-BE" sz="3400" dirty="0" smtClean="0">
                <a:sym typeface="Wingdings" pitchFamily="2" charset="2"/>
              </a:rPr>
              <a:t>  Deze factoren bevinden zich tussen de achterliggende socio-economische en culturele “</a:t>
            </a:r>
            <a:r>
              <a:rPr lang="nl-BE" sz="3400" dirty="0" err="1" smtClean="0">
                <a:sym typeface="Wingdings" pitchFamily="2" charset="2"/>
              </a:rPr>
              <a:t>drivers</a:t>
            </a:r>
            <a:r>
              <a:rPr lang="nl-BE" sz="3400" dirty="0" smtClean="0">
                <a:sym typeface="Wingdings" pitchFamily="2" charset="2"/>
              </a:rPr>
              <a:t>”;</a:t>
            </a:r>
          </a:p>
          <a:p>
            <a:pPr marL="800100" lvl="3" indent="-342900"/>
            <a:endParaRPr lang="nl-BE" sz="2800" dirty="0" smtClean="0">
              <a:sym typeface="Wingdings" pitchFamily="2" charset="2"/>
            </a:endParaRPr>
          </a:p>
          <a:p>
            <a:pPr marL="342900" lvl="2" indent="-342900"/>
            <a:r>
              <a:rPr lang="nl-BE" sz="4000" dirty="0" smtClean="0"/>
              <a:t>Samenspel indirecte en directe determinanten:</a:t>
            </a:r>
          </a:p>
          <a:p>
            <a:pPr marL="800100" lvl="3" indent="-342900"/>
            <a:r>
              <a:rPr lang="nl-BE" sz="2900" dirty="0" smtClean="0"/>
              <a:t>Vb. inkomen en stabiliteit van tewerkstelling </a:t>
            </a:r>
            <a:r>
              <a:rPr lang="nl-BE" sz="2900" dirty="0" smtClean="0">
                <a:sym typeface="Wingdings" pitchFamily="2" charset="2"/>
              </a:rPr>
              <a:t> duur tot zwangerschap  vruchtbaarheid;</a:t>
            </a:r>
            <a:r>
              <a:rPr lang="nl-BE" sz="29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Vruchtbaarheid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nl-BE" sz="3000" dirty="0" smtClean="0"/>
              <a:t>Vruchtbaarheid:</a:t>
            </a:r>
          </a:p>
          <a:p>
            <a:pPr lvl="1">
              <a:lnSpc>
                <a:spcPct val="80000"/>
              </a:lnSpc>
            </a:pPr>
            <a:r>
              <a:rPr lang="nl-BE" sz="3000" dirty="0" smtClean="0"/>
              <a:t>Begrippenkader;</a:t>
            </a:r>
          </a:p>
          <a:p>
            <a:pPr lvl="1">
              <a:lnSpc>
                <a:spcPct val="80000"/>
              </a:lnSpc>
            </a:pPr>
            <a:r>
              <a:rPr lang="nl-BE" sz="3000" dirty="0" smtClean="0"/>
              <a:t>Basisindicatoren en cijfers;</a:t>
            </a:r>
          </a:p>
          <a:p>
            <a:pPr lvl="1">
              <a:lnSpc>
                <a:spcPct val="80000"/>
              </a:lnSpc>
            </a:pPr>
            <a:r>
              <a:rPr lang="nl-BE" sz="3000" dirty="0" smtClean="0"/>
              <a:t>Determinanten van vruchtbaarheid;</a:t>
            </a:r>
          </a:p>
          <a:p>
            <a:pPr lvl="1">
              <a:lnSpc>
                <a:spcPct val="80000"/>
              </a:lnSpc>
            </a:pPr>
            <a:r>
              <a:rPr lang="nl-BE" sz="3000" dirty="0" smtClean="0"/>
              <a:t>Vruchtbaarheidstransities:</a:t>
            </a:r>
          </a:p>
          <a:p>
            <a:pPr lvl="2">
              <a:lnSpc>
                <a:spcPct val="80000"/>
              </a:lnSpc>
            </a:pPr>
            <a:r>
              <a:rPr lang="nl-BE" sz="2600" dirty="0" smtClean="0"/>
              <a:t>In Vlaanderen, van 1850 tot vandaag</a:t>
            </a:r>
          </a:p>
          <a:p>
            <a:pPr>
              <a:lnSpc>
                <a:spcPct val="80000"/>
              </a:lnSpc>
            </a:pPr>
            <a:r>
              <a:rPr lang="nl-BE" sz="3000" dirty="0" smtClean="0"/>
              <a:t>Indicatoren van vruchtbaarheid: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Longitudinaal, zonder storingen;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Longitudinaal, met storingen;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Transversaal, intensiteit</a:t>
            </a:r>
          </a:p>
          <a:p>
            <a:pPr lvl="2">
              <a:lnSpc>
                <a:spcPct val="80000"/>
              </a:lnSpc>
            </a:pPr>
            <a:r>
              <a:rPr lang="nl-BE" sz="2600" dirty="0" smtClean="0"/>
              <a:t>Totale vruchtbaarheid;</a:t>
            </a:r>
          </a:p>
          <a:p>
            <a:pPr lvl="2">
              <a:lnSpc>
                <a:spcPct val="80000"/>
              </a:lnSpc>
            </a:pPr>
            <a:r>
              <a:rPr lang="nl-BE" sz="2600" dirty="0" smtClean="0"/>
              <a:t>Leeftijdsspecifieke vruchtbaarheid;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Transversaal, tempo (standaardisatie, vervangingscoëfficiënten)</a:t>
            </a:r>
          </a:p>
          <a:p>
            <a:pPr lvl="1">
              <a:lnSpc>
                <a:spcPct val="80000"/>
              </a:lnSpc>
              <a:buNone/>
            </a:pPr>
            <a:endParaRPr lang="nl-BE" sz="2600" dirty="0" smtClean="0"/>
          </a:p>
          <a:p>
            <a:pPr lvl="1">
              <a:lnSpc>
                <a:spcPct val="80000"/>
              </a:lnSpc>
            </a:pPr>
            <a:endParaRPr lang="nl-BE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nl-B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vruchtbaarheid: </a:t>
            </a:r>
            <a:br>
              <a:rPr lang="nl-B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Het model van </a:t>
            </a:r>
            <a:r>
              <a:rPr lang="nl-B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Bongaarts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1"/>
            <a:ext cx="8472518" cy="2448273"/>
          </a:xfrm>
        </p:spPr>
        <p:txBody>
          <a:bodyPr>
            <a:normAutofit fontScale="92500" lnSpcReduction="10000"/>
          </a:bodyPr>
          <a:lstStyle/>
          <a:p>
            <a:r>
              <a:rPr lang="nl-NL" dirty="0" err="1" smtClean="0"/>
              <a:t>Bongaarts</a:t>
            </a:r>
            <a:r>
              <a:rPr lang="nl-NL" dirty="0" smtClean="0"/>
              <a:t> (1978): Directe determinanten van vruchtbaarheid</a:t>
            </a:r>
          </a:p>
          <a:p>
            <a:pPr lvl="2"/>
            <a:r>
              <a:rPr lang="nl-NL" dirty="0" smtClean="0"/>
              <a:t>[</a:t>
            </a:r>
            <a:r>
              <a:rPr lang="nl-NL" dirty="0" err="1" smtClean="0"/>
              <a:t>Bongaarts</a:t>
            </a:r>
            <a:r>
              <a:rPr lang="nl-NL" dirty="0" smtClean="0"/>
              <a:t>, J. (1978). </a:t>
            </a:r>
            <a:r>
              <a:rPr lang="en-US" dirty="0" smtClean="0"/>
              <a:t>A Framework for Analyzing the Proximate Determinants of Fertility. </a:t>
            </a:r>
            <a:r>
              <a:rPr lang="en-US" i="1" dirty="0" smtClean="0"/>
              <a:t>Population and Development Review</a:t>
            </a:r>
            <a:r>
              <a:rPr lang="en-US" dirty="0" smtClean="0"/>
              <a:t>, 4(1): 105-132]</a:t>
            </a:r>
            <a:endParaRPr lang="nl-NL" dirty="0" smtClean="0"/>
          </a:p>
          <a:p>
            <a:pPr lvl="1"/>
            <a:r>
              <a:rPr lang="nl-NL" dirty="0" smtClean="0"/>
              <a:t>‘</a:t>
            </a:r>
            <a:r>
              <a:rPr lang="nl-NL" dirty="0" err="1" smtClean="0"/>
              <a:t>Starting</a:t>
            </a:r>
            <a:r>
              <a:rPr lang="nl-NL" dirty="0" smtClean="0"/>
              <a:t>’, ‘stopping’ en ‘</a:t>
            </a:r>
            <a:r>
              <a:rPr lang="nl-NL" dirty="0" err="1" smtClean="0"/>
              <a:t>spacing</a:t>
            </a:r>
            <a:r>
              <a:rPr lang="nl-NL" dirty="0" smtClean="0"/>
              <a:t>’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7929586" y="4831501"/>
            <a:ext cx="1143008" cy="0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rot="5400000" flipH="1" flipV="1">
            <a:off x="428596" y="5045815"/>
            <a:ext cx="4286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5400000" flipH="1" flipV="1">
            <a:off x="8001023" y="5045815"/>
            <a:ext cx="4286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40792" y="5188691"/>
            <a:ext cx="145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Menarche</a:t>
            </a:r>
            <a:endParaRPr lang="en-US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7264390" y="5188691"/>
            <a:ext cx="1665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Menopauze</a:t>
            </a:r>
            <a:endParaRPr lang="en-US" sz="2400" dirty="0"/>
          </a:p>
        </p:txBody>
      </p:sp>
      <p:cxnSp>
        <p:nvCxnSpPr>
          <p:cNvPr id="12" name="Rechte verbindingslijn 11"/>
          <p:cNvCxnSpPr/>
          <p:nvPr/>
        </p:nvCxnSpPr>
        <p:spPr>
          <a:xfrm rot="5400000">
            <a:off x="2643174" y="5286388"/>
            <a:ext cx="857256" cy="0"/>
          </a:xfrm>
          <a:prstGeom prst="line">
            <a:avLst/>
          </a:prstGeom>
          <a:ln w="635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608143" y="571501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Kind 1</a:t>
            </a:r>
            <a:endParaRPr lang="en-US" sz="2400" dirty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7215206" y="4831501"/>
            <a:ext cx="714380" cy="0"/>
          </a:xfrm>
          <a:prstGeom prst="line">
            <a:avLst/>
          </a:prstGeom>
          <a:ln w="6350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0" y="4824959"/>
            <a:ext cx="7215206" cy="0"/>
          </a:xfrm>
          <a:prstGeom prst="line">
            <a:avLst/>
          </a:prstGeom>
          <a:ln w="635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keraccolade 20"/>
          <p:cNvSpPr/>
          <p:nvPr/>
        </p:nvSpPr>
        <p:spPr>
          <a:xfrm rot="5400000">
            <a:off x="1000099" y="4045683"/>
            <a:ext cx="357190" cy="1071570"/>
          </a:xfrm>
          <a:prstGeom prst="leftBrace">
            <a:avLst>
              <a:gd name="adj1" fmla="val 8333"/>
              <a:gd name="adj2" fmla="val 475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kstvak 21"/>
          <p:cNvSpPr txBox="1"/>
          <p:nvPr/>
        </p:nvSpPr>
        <p:spPr>
          <a:xfrm>
            <a:off x="500034" y="3792684"/>
            <a:ext cx="149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i="1" dirty="0" smtClean="0"/>
              <a:t>Wachttijd </a:t>
            </a:r>
            <a:br>
              <a:rPr lang="nl-NL" sz="2000" i="1" dirty="0" smtClean="0"/>
            </a:br>
            <a:r>
              <a:rPr lang="nl-NL" sz="2000" i="1" dirty="0" smtClean="0"/>
              <a:t>op conceptie</a:t>
            </a:r>
            <a:endParaRPr lang="en-US" sz="2000" i="1" dirty="0"/>
          </a:p>
        </p:txBody>
      </p:sp>
      <p:sp>
        <p:nvSpPr>
          <p:cNvPr id="23" name="Linkeraccolade 22"/>
          <p:cNvSpPr/>
          <p:nvPr/>
        </p:nvSpPr>
        <p:spPr>
          <a:xfrm rot="5400000">
            <a:off x="3549278" y="3880218"/>
            <a:ext cx="402369" cy="1357322"/>
          </a:xfrm>
          <a:prstGeom prst="leftBrace">
            <a:avLst>
              <a:gd name="adj1" fmla="val 8333"/>
              <a:gd name="adj2" fmla="val 475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kstvak 23"/>
          <p:cNvSpPr txBox="1"/>
          <p:nvPr/>
        </p:nvSpPr>
        <p:spPr>
          <a:xfrm>
            <a:off x="3071802" y="3721246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i="1" dirty="0" err="1" smtClean="0"/>
              <a:t>Postpartum</a:t>
            </a:r>
            <a:r>
              <a:rPr lang="nl-NL" sz="2000" i="1" dirty="0" smtClean="0"/>
              <a:t/>
            </a:r>
            <a:br>
              <a:rPr lang="nl-NL" sz="2000" i="1" dirty="0" smtClean="0"/>
            </a:br>
            <a:r>
              <a:rPr lang="nl-NL" sz="2000" i="1" dirty="0" smtClean="0"/>
              <a:t>amenorroe</a:t>
            </a:r>
            <a:endParaRPr lang="en-US" sz="2000" i="1" dirty="0"/>
          </a:p>
        </p:txBody>
      </p:sp>
      <p:sp>
        <p:nvSpPr>
          <p:cNvPr id="25" name="Linkeraccolade 24"/>
          <p:cNvSpPr/>
          <p:nvPr/>
        </p:nvSpPr>
        <p:spPr>
          <a:xfrm rot="5400000">
            <a:off x="6335361" y="3808781"/>
            <a:ext cx="402368" cy="1500198"/>
          </a:xfrm>
          <a:prstGeom prst="leftBrace">
            <a:avLst>
              <a:gd name="adj1" fmla="val 8333"/>
              <a:gd name="adj2" fmla="val 475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vak 25"/>
          <p:cNvSpPr txBox="1"/>
          <p:nvPr/>
        </p:nvSpPr>
        <p:spPr>
          <a:xfrm>
            <a:off x="5811417" y="3721246"/>
            <a:ext cx="1165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i="1" dirty="0" smtClean="0"/>
              <a:t>Zwanger-</a:t>
            </a:r>
            <a:br>
              <a:rPr lang="nl-NL" sz="2000" i="1" dirty="0" smtClean="0"/>
            </a:br>
            <a:r>
              <a:rPr lang="nl-NL" sz="2000" i="1" dirty="0" smtClean="0"/>
              <a:t>schap</a:t>
            </a:r>
            <a:endParaRPr lang="en-US" sz="2000" i="1" dirty="0"/>
          </a:p>
        </p:txBody>
      </p:sp>
      <p:cxnSp>
        <p:nvCxnSpPr>
          <p:cNvPr id="27" name="Rechte verbindingslijn 26"/>
          <p:cNvCxnSpPr/>
          <p:nvPr/>
        </p:nvCxnSpPr>
        <p:spPr>
          <a:xfrm rot="5400000">
            <a:off x="6786578" y="5286388"/>
            <a:ext cx="857256" cy="0"/>
          </a:xfrm>
          <a:prstGeom prst="line">
            <a:avLst/>
          </a:prstGeom>
          <a:ln w="635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6680109" y="578645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Kind 2</a:t>
            </a:r>
            <a:endParaRPr lang="en-US" sz="2400" dirty="0"/>
          </a:p>
        </p:txBody>
      </p:sp>
      <p:sp>
        <p:nvSpPr>
          <p:cNvPr id="29" name="Linkeraccolade 28"/>
          <p:cNvSpPr/>
          <p:nvPr/>
        </p:nvSpPr>
        <p:spPr>
          <a:xfrm rot="5400000">
            <a:off x="4906601" y="3880218"/>
            <a:ext cx="402369" cy="1357322"/>
          </a:xfrm>
          <a:prstGeom prst="leftBrace">
            <a:avLst>
              <a:gd name="adj1" fmla="val 8333"/>
              <a:gd name="adj2" fmla="val 475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kstvak 29"/>
          <p:cNvSpPr txBox="1"/>
          <p:nvPr/>
        </p:nvSpPr>
        <p:spPr>
          <a:xfrm>
            <a:off x="4405293" y="3721246"/>
            <a:ext cx="1499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i="1" dirty="0" smtClean="0"/>
              <a:t>Wachttijd </a:t>
            </a:r>
            <a:br>
              <a:rPr lang="nl-NL" sz="2000" i="1" dirty="0" smtClean="0"/>
            </a:br>
            <a:r>
              <a:rPr lang="nl-NL" sz="2000" i="1" dirty="0" smtClean="0"/>
              <a:t>op conceptie</a:t>
            </a:r>
            <a:endParaRPr lang="en-US" sz="2000" i="1" dirty="0"/>
          </a:p>
        </p:txBody>
      </p:sp>
      <p:sp>
        <p:nvSpPr>
          <p:cNvPr id="34" name="Linkeraccolade 33"/>
          <p:cNvSpPr/>
          <p:nvPr/>
        </p:nvSpPr>
        <p:spPr>
          <a:xfrm rot="5400000">
            <a:off x="2191956" y="3906476"/>
            <a:ext cx="402369" cy="1357322"/>
          </a:xfrm>
          <a:prstGeom prst="leftBrace">
            <a:avLst>
              <a:gd name="adj1" fmla="val 8333"/>
              <a:gd name="adj2" fmla="val 475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vak 34"/>
          <p:cNvSpPr txBox="1"/>
          <p:nvPr/>
        </p:nvSpPr>
        <p:spPr>
          <a:xfrm>
            <a:off x="1857355" y="3747504"/>
            <a:ext cx="1165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i="1" dirty="0" smtClean="0"/>
              <a:t>Zwanger-</a:t>
            </a:r>
            <a:br>
              <a:rPr lang="nl-NL" sz="2000" i="1" dirty="0" smtClean="0"/>
            </a:br>
            <a:r>
              <a:rPr lang="nl-NL" sz="2000" i="1" dirty="0" smtClean="0"/>
              <a:t>schap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8" grpId="0"/>
      <p:bldP spid="29" grpId="0" animBg="1"/>
      <p:bldP spid="30" grpId="0"/>
      <p:bldP spid="34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nl-B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vruchtbaarheid: </a:t>
            </a:r>
            <a:br>
              <a:rPr lang="nl-B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Het model van </a:t>
            </a:r>
            <a:r>
              <a:rPr lang="nl-B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Bongaarts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Vruchtbare periode: ca. 15-40 jaar = 25 jaar = 300 maanden</a:t>
            </a:r>
          </a:p>
          <a:p>
            <a:r>
              <a:rPr lang="nl-NL" dirty="0" smtClean="0"/>
              <a:t>Minimale </a:t>
            </a:r>
            <a:r>
              <a:rPr lang="nl-NL" dirty="0" err="1" smtClean="0"/>
              <a:t>spacing</a:t>
            </a:r>
            <a:r>
              <a:rPr lang="nl-NL" dirty="0" smtClean="0"/>
              <a:t>: 20 maanden</a:t>
            </a:r>
          </a:p>
          <a:p>
            <a:pPr lvl="1"/>
            <a:r>
              <a:rPr lang="nl-NL" dirty="0" smtClean="0"/>
              <a:t>Spontane abortus: 2 maanden</a:t>
            </a:r>
          </a:p>
          <a:p>
            <a:pPr lvl="1"/>
            <a:r>
              <a:rPr lang="nl-NL" dirty="0" smtClean="0"/>
              <a:t>Zwangerschap: 9 maanden</a:t>
            </a:r>
          </a:p>
          <a:p>
            <a:pPr lvl="1"/>
            <a:r>
              <a:rPr lang="nl-NL" dirty="0" smtClean="0"/>
              <a:t>Wachttijd: 7 maanden</a:t>
            </a:r>
          </a:p>
          <a:p>
            <a:pPr lvl="1"/>
            <a:r>
              <a:rPr lang="nl-NL" dirty="0" smtClean="0"/>
              <a:t>Minimale </a:t>
            </a:r>
            <a:r>
              <a:rPr lang="nl-NL" dirty="0" err="1" smtClean="0"/>
              <a:t>postpartum</a:t>
            </a:r>
            <a:r>
              <a:rPr lang="nl-NL" dirty="0" smtClean="0"/>
              <a:t> amenorroe: 2 maanden</a:t>
            </a:r>
          </a:p>
          <a:p>
            <a:r>
              <a:rPr lang="nl-NL" dirty="0" smtClean="0"/>
              <a:t>Dus: maximale theoretische vruchtbaarheid op </a:t>
            </a:r>
            <a:r>
              <a:rPr lang="nl-NL" u="sng" dirty="0" smtClean="0"/>
              <a:t>populatieniveau</a:t>
            </a:r>
            <a:r>
              <a:rPr lang="nl-NL" dirty="0" smtClean="0"/>
              <a:t>: 300/20 = 15 kinderen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vruchtbaarheid: </a:t>
            </a:r>
            <a:b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Het model van </a:t>
            </a:r>
            <a:r>
              <a:rPr lang="nl-BE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Bongaarts</a:t>
            </a:r>
            <a:endParaRPr lang="en-US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zijn heel wat “remmen” op deze theoretische maximale vruchtbaarheid</a:t>
            </a:r>
          </a:p>
          <a:p>
            <a:r>
              <a:rPr lang="nl-NL" dirty="0" err="1" smtClean="0"/>
              <a:t>Bongaarts</a:t>
            </a:r>
            <a:r>
              <a:rPr lang="nl-NL" dirty="0" smtClean="0"/>
              <a:t> onderscheidt een aantal “</a:t>
            </a:r>
            <a:r>
              <a:rPr lang="nl-NL" i="1" dirty="0" err="1" smtClean="0"/>
              <a:t>proximate</a:t>
            </a:r>
            <a:r>
              <a:rPr lang="nl-NL" i="1" dirty="0" smtClean="0"/>
              <a:t> </a:t>
            </a:r>
            <a:r>
              <a:rPr lang="nl-NL" i="1" dirty="0" err="1" smtClean="0"/>
              <a:t>determinants</a:t>
            </a:r>
            <a:r>
              <a:rPr lang="nl-NL" i="1" dirty="0" smtClean="0"/>
              <a:t> of </a:t>
            </a:r>
            <a:r>
              <a:rPr lang="nl-NL" i="1" dirty="0" err="1" smtClean="0"/>
              <a:t>fertility</a:t>
            </a:r>
            <a:r>
              <a:rPr lang="nl-NL" i="1" dirty="0" smtClean="0"/>
              <a:t>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 smtClean="0"/>
              <a:t>Nuptialiteit</a:t>
            </a:r>
            <a:r>
              <a:rPr lang="nl-NL" dirty="0" smtClean="0"/>
              <a:t>: proportie potentieel vruchtbare vrouwen dat gehuwd is;</a:t>
            </a:r>
          </a:p>
          <a:p>
            <a:pPr marL="1371600" lvl="2" indent="-514350">
              <a:buFont typeface="Arial" charset="0"/>
              <a:buChar char="•"/>
            </a:pPr>
            <a:r>
              <a:rPr lang="nl-NL" dirty="0" smtClean="0"/>
              <a:t>Meer actueel: proportie vrouwen in seksuele relatie;</a:t>
            </a:r>
          </a:p>
          <a:p>
            <a:pPr marL="1371600" lvl="2" indent="-514350">
              <a:buFont typeface="Arial" charset="0"/>
              <a:buChar char="•"/>
            </a:pPr>
            <a:r>
              <a:rPr lang="nl-NL" dirty="0" smtClean="0"/>
              <a:t>Substantieel deel van reproductieve periode buiten koppelrelatie;</a:t>
            </a:r>
          </a:p>
          <a:p>
            <a:pPr marL="971550" lvl="1" indent="-514350"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nl-NL" dirty="0" smtClean="0"/>
              <a:t>Contraceptiva: prevalentie en effectiviteit</a:t>
            </a:r>
          </a:p>
          <a:p>
            <a:pPr marL="971550" lvl="1" indent="-514350">
              <a:buFont typeface="+mj-lt"/>
              <a:buAutoNum type="arabicPeriod" startAt="2"/>
            </a:pPr>
            <a:endParaRPr lang="nl-NL" b="1" dirty="0" smtClean="0"/>
          </a:p>
          <a:p>
            <a:pPr marL="971550" lvl="1" indent="-514350">
              <a:buFont typeface="+mj-lt"/>
              <a:buAutoNum type="arabicPeriod" startAt="2"/>
            </a:pPr>
            <a:endParaRPr lang="nl-NL" b="1" dirty="0" smtClean="0"/>
          </a:p>
          <a:p>
            <a:pPr marL="971550" lvl="1" indent="-514350">
              <a:buFont typeface="+mj-lt"/>
              <a:buAutoNum type="arabicPeriod" startAt="2"/>
            </a:pPr>
            <a:endParaRPr lang="nl-NL" b="1" dirty="0" smtClean="0"/>
          </a:p>
          <a:p>
            <a:pPr marL="971550" lvl="1" indent="-514350">
              <a:buFont typeface="+mj-lt"/>
              <a:buAutoNum type="arabicPeriod" startAt="2"/>
            </a:pPr>
            <a:endParaRPr lang="en-US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r="38794" b="6237"/>
          <a:stretch>
            <a:fillRect/>
          </a:stretch>
        </p:blipFill>
        <p:spPr bwMode="auto">
          <a:xfrm>
            <a:off x="0" y="2316228"/>
            <a:ext cx="3905588" cy="428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572000" y="2852936"/>
            <a:ext cx="4320480" cy="531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Hoofdreden van “afgeremde</a:t>
            </a:r>
            <a:r>
              <a:rPr kumimoji="0" lang="nl-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vruchtbaarheid” binnen koppelrelaties;</a:t>
            </a: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Vaakst gebruikt: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pil: 60%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spiraaltje: 13%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sterilisatie: 12%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barrièremethode (condoom, diafragma):  8%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3568" y="1772816"/>
            <a:ext cx="55960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 seksueel actieve vrouwen dat in de laatste 12 maanden gebruik maakt van anticonceptiva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(Bron: Gezondheidsenquête België, 2004)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vruchtbaarheid: </a:t>
            </a:r>
            <a:b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Het model van </a:t>
            </a:r>
            <a:r>
              <a:rPr lang="nl-BE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Bongaarts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ann folder\figuur 11.tif"/>
          <p:cNvPicPr>
            <a:picLocks noChangeAspect="1" noChangeArrowheads="1"/>
          </p:cNvPicPr>
          <p:nvPr/>
        </p:nvPicPr>
        <p:blipFill>
          <a:blip r:embed="rId2" cstate="print"/>
          <a:srcRect b="4347"/>
          <a:stretch>
            <a:fillRect/>
          </a:stretch>
        </p:blipFill>
        <p:spPr bwMode="auto">
          <a:xfrm>
            <a:off x="755576" y="1916832"/>
            <a:ext cx="7632848" cy="4561519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857488" y="2285992"/>
            <a:ext cx="4243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 smtClean="0"/>
              <a:t>Aantal abortussen /100 zwangerschappen </a:t>
            </a:r>
            <a:br>
              <a:rPr lang="nl-NL" b="1" dirty="0" smtClean="0"/>
            </a:br>
            <a:r>
              <a:rPr lang="nl-NL" b="1" dirty="0" smtClean="0"/>
              <a:t>(Bron: van Bussel CRZ, 2006)</a:t>
            </a:r>
            <a:endParaRPr lang="en-US" b="1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914400" lvl="1" indent="-514350">
              <a:buFont typeface="+mj-lt"/>
              <a:buAutoNum type="arabicPeriod" startAt="3"/>
            </a:pPr>
            <a:r>
              <a:rPr lang="nl-NL" dirty="0" smtClean="0"/>
              <a:t>Abortus </a:t>
            </a:r>
            <a:r>
              <a:rPr lang="nl-NL" dirty="0" err="1" smtClean="0"/>
              <a:t>provocatus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vruchtbaarheid: </a:t>
            </a:r>
            <a:b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Het model van </a:t>
            </a:r>
            <a:r>
              <a:rPr lang="nl-BE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Bongaarts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vruchtbaarheid: </a:t>
            </a:r>
            <a:b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Het model van </a:t>
            </a:r>
            <a:r>
              <a:rPr lang="nl-BE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Bongaarts</a:t>
            </a:r>
            <a:endParaRPr lang="en-US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914400" lvl="1" indent="-514350">
              <a:buFont typeface="+mj-lt"/>
              <a:buAutoNum type="arabicPeriod" startAt="4"/>
            </a:pPr>
            <a:r>
              <a:rPr lang="nl-NL" dirty="0" smtClean="0"/>
              <a:t>Geven van borstvoeding:</a:t>
            </a:r>
          </a:p>
          <a:p>
            <a:pPr marL="1314450" lvl="2" indent="-514350">
              <a:buFont typeface="Arial" charset="0"/>
              <a:buChar char="•"/>
            </a:pPr>
            <a:r>
              <a:rPr lang="nl-NL" dirty="0" smtClean="0"/>
              <a:t>Grote verschillen tussen landen/culturen</a:t>
            </a:r>
          </a:p>
          <a:p>
            <a:pPr marL="1771650" lvl="3" indent="-514350">
              <a:buFont typeface="Arial" charset="0"/>
              <a:buChar char="•"/>
            </a:pPr>
            <a:r>
              <a:rPr lang="nl-NL" dirty="0" smtClean="0"/>
              <a:t>Westen = kort/ Afrika (</a:t>
            </a:r>
            <a:r>
              <a:rPr lang="nl-NL" dirty="0" err="1" smtClean="0"/>
              <a:t>vb</a:t>
            </a:r>
            <a:r>
              <a:rPr lang="nl-NL" dirty="0" smtClean="0"/>
              <a:t>) = zeer lang</a:t>
            </a:r>
          </a:p>
          <a:p>
            <a:pPr marL="914400" lvl="1" indent="-514350">
              <a:buNone/>
            </a:pPr>
            <a:endParaRPr lang="nl-NL" dirty="0" smtClean="0"/>
          </a:p>
          <a:p>
            <a:pPr marL="914400" lvl="1" indent="-514350">
              <a:buNone/>
            </a:pPr>
            <a:r>
              <a:rPr lang="nl-NL" dirty="0" smtClean="0"/>
              <a:t>Daarnaast ook nog </a:t>
            </a:r>
          </a:p>
          <a:p>
            <a:pPr marL="914400" lvl="1" indent="-514350"/>
            <a:r>
              <a:rPr lang="nl-NL" dirty="0" smtClean="0"/>
              <a:t>frequentie van seksuele betrekkingen;</a:t>
            </a:r>
          </a:p>
          <a:p>
            <a:pPr marL="1771650" lvl="3" indent="-514350"/>
            <a:r>
              <a:rPr lang="nl-NL" dirty="0" smtClean="0"/>
              <a:t>Geen sterke determinant van verschillen tussen populaties; </a:t>
            </a:r>
          </a:p>
          <a:p>
            <a:pPr marL="914400" lvl="1" indent="-514350"/>
            <a:r>
              <a:rPr lang="nl-NL" dirty="0" smtClean="0"/>
              <a:t>fysiologische factoren: baarmoedersterfte, steriliteit, lengte vruchtbare periode</a:t>
            </a:r>
          </a:p>
          <a:p>
            <a:pPr marL="1771650" lvl="3" indent="-514350"/>
            <a:r>
              <a:rPr lang="nl-NL" dirty="0" smtClean="0"/>
              <a:t>Factoren buiten de controle van het individu;</a:t>
            </a:r>
          </a:p>
          <a:p>
            <a:pPr marL="1771650" lvl="3" indent="-514350"/>
            <a:r>
              <a:rPr lang="nl-NL" dirty="0" smtClean="0"/>
              <a:t>Variaties hier zijn het gevolg van genetische en milieugebonden factoren;</a:t>
            </a:r>
          </a:p>
          <a:p>
            <a:pPr marL="1771650" lvl="3" indent="-514350"/>
            <a:r>
              <a:rPr lang="nl-NL" dirty="0" smtClean="0"/>
              <a:t>Invloed op vruchtbaarheid lijkt minimaal (tenzij venerische aandoeningen);</a:t>
            </a:r>
            <a:endParaRPr lang="en-US" dirty="0" smtClean="0"/>
          </a:p>
          <a:p>
            <a:pPr marL="1771650" lvl="3" indent="-514350">
              <a:buFont typeface="Arial" charset="0"/>
              <a:buChar char="•"/>
            </a:pPr>
            <a:endParaRPr lang="nl-NL" dirty="0" smtClean="0"/>
          </a:p>
          <a:p>
            <a:pPr marL="914400" lvl="1" indent="-514350">
              <a:buNone/>
            </a:pPr>
            <a:r>
              <a:rPr lang="nl-NL" b="1" dirty="0" smtClean="0"/>
              <a:t>Samenvattend: </a:t>
            </a:r>
          </a:p>
          <a:p>
            <a:pPr marL="914400" lvl="1" indent="-514350">
              <a:buNone/>
            </a:pPr>
            <a:endParaRPr lang="nl-NL" dirty="0" smtClean="0"/>
          </a:p>
          <a:p>
            <a:pPr marL="914400" lvl="1" indent="-514350">
              <a:buNone/>
            </a:pPr>
            <a:endParaRPr lang="nl-NL" dirty="0" smtClean="0"/>
          </a:p>
          <a:p>
            <a:pPr marL="914400" lvl="1" indent="-514350">
              <a:buNone/>
            </a:pPr>
            <a:endParaRPr lang="nl-NL" sz="2300" dirty="0" smtClean="0"/>
          </a:p>
          <a:p>
            <a:pPr marL="914400" lvl="1" indent="-514350">
              <a:buNone/>
            </a:pPr>
            <a:r>
              <a:rPr lang="nl-NL" sz="2300" dirty="0" smtClean="0"/>
              <a:t>	</a:t>
            </a:r>
            <a:r>
              <a:rPr lang="nl-NL" sz="2100" dirty="0" smtClean="0"/>
              <a:t>[C</a:t>
            </a:r>
            <a:r>
              <a:rPr lang="nl-NL" sz="2100" baseline="-25000" dirty="0" smtClean="0"/>
              <a:t>m</a:t>
            </a:r>
            <a:r>
              <a:rPr lang="nl-NL" sz="2100" dirty="0" smtClean="0"/>
              <a:t> = </a:t>
            </a:r>
            <a:r>
              <a:rPr lang="nl-NL" sz="2100" dirty="0" err="1" smtClean="0"/>
              <a:t>nuptialiteit</a:t>
            </a:r>
            <a:r>
              <a:rPr lang="nl-NL" sz="2100" dirty="0" smtClean="0"/>
              <a:t>; C</a:t>
            </a:r>
            <a:r>
              <a:rPr lang="nl-NL" sz="2100" baseline="-25000" dirty="0" smtClean="0"/>
              <a:t>c</a:t>
            </a:r>
            <a:r>
              <a:rPr lang="nl-NL" sz="2100" dirty="0" smtClean="0"/>
              <a:t> = contraceptie; C</a:t>
            </a:r>
            <a:r>
              <a:rPr lang="nl-NL" sz="2100" baseline="-25000" dirty="0" smtClean="0"/>
              <a:t>a</a:t>
            </a:r>
            <a:r>
              <a:rPr lang="nl-NL" sz="2100" dirty="0" smtClean="0"/>
              <a:t> = abortus; </a:t>
            </a:r>
            <a:r>
              <a:rPr lang="nl-NL" sz="2100" dirty="0" err="1" smtClean="0"/>
              <a:t>C</a:t>
            </a:r>
            <a:r>
              <a:rPr lang="nl-NL" sz="2100" baseline="-25000" dirty="0" err="1" smtClean="0"/>
              <a:t>i</a:t>
            </a:r>
            <a:r>
              <a:rPr lang="nl-NL" sz="2100" baseline="-25000" dirty="0" smtClean="0"/>
              <a:t> </a:t>
            </a:r>
            <a:r>
              <a:rPr lang="nl-NL" sz="2100" dirty="0" smtClean="0"/>
              <a:t>= borstvoeding]</a:t>
            </a:r>
          </a:p>
          <a:p>
            <a:pPr marL="914400" lvl="1" indent="-514350">
              <a:buNone/>
            </a:pPr>
            <a:endParaRPr lang="nl-NL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301208"/>
            <a:ext cx="6146824" cy="84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vruchtbaarheid: </a:t>
            </a:r>
            <a:br>
              <a:rPr lang="nl-B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Het model van </a:t>
            </a:r>
            <a:r>
              <a:rPr lang="nl-B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Bongaarts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model van </a:t>
            </a:r>
            <a:r>
              <a:rPr lang="nl-NL" dirty="0" err="1" smtClean="0"/>
              <a:t>Bongaarts</a:t>
            </a:r>
            <a:r>
              <a:rPr lang="nl-NL" dirty="0" smtClean="0"/>
              <a:t> laat ook toe om te impact van indirecte factoren te begrijpen:</a:t>
            </a:r>
          </a:p>
          <a:p>
            <a:pPr lvl="1"/>
            <a:r>
              <a:rPr lang="nl-NL" dirty="0" smtClean="0"/>
              <a:t>Deze impact kan differentieel zijn doorheen de verschillende directe determinanten;</a:t>
            </a:r>
          </a:p>
          <a:p>
            <a:pPr lvl="1"/>
            <a:r>
              <a:rPr lang="nl-NL" dirty="0" smtClean="0"/>
              <a:t>Tegenwerkende invloeden kunnen leiden tot een lage “overall” relatie met vruchtbaarheid;</a:t>
            </a:r>
            <a:endParaRPr lang="en-US" dirty="0"/>
          </a:p>
        </p:txBody>
      </p:sp>
      <p:sp>
        <p:nvSpPr>
          <p:cNvPr id="4" name="Afgeronde rechthoek 3"/>
          <p:cNvSpPr/>
          <p:nvPr/>
        </p:nvSpPr>
        <p:spPr>
          <a:xfrm>
            <a:off x="3286116" y="4725144"/>
            <a:ext cx="2500330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DIRECTE DETERMINANTEN</a:t>
            </a:r>
            <a:endParaRPr lang="en-US" sz="2000" dirty="0"/>
          </a:p>
        </p:txBody>
      </p:sp>
      <p:sp>
        <p:nvSpPr>
          <p:cNvPr id="5" name="Afgeronde rechthoek 4"/>
          <p:cNvSpPr/>
          <p:nvPr/>
        </p:nvSpPr>
        <p:spPr>
          <a:xfrm>
            <a:off x="6429388" y="4725144"/>
            <a:ext cx="2500330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VRUCHTBAARHEID</a:t>
            </a:r>
            <a:endParaRPr lang="en-US" sz="2000" dirty="0"/>
          </a:p>
        </p:txBody>
      </p:sp>
      <p:cxnSp>
        <p:nvCxnSpPr>
          <p:cNvPr id="6" name="Rechte verbindingslijn met pijl 5"/>
          <p:cNvCxnSpPr>
            <a:stCxn id="4" idx="3"/>
            <a:endCxn id="5" idx="1"/>
          </p:cNvCxnSpPr>
          <p:nvPr/>
        </p:nvCxnSpPr>
        <p:spPr>
          <a:xfrm>
            <a:off x="5786446" y="5510962"/>
            <a:ext cx="642942" cy="158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2643174" y="5510962"/>
            <a:ext cx="642942" cy="158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fgeronde rechthoek 7"/>
          <p:cNvSpPr/>
          <p:nvPr/>
        </p:nvSpPr>
        <p:spPr>
          <a:xfrm>
            <a:off x="142844" y="4725144"/>
            <a:ext cx="2500330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Socio-economische, culturele, en omgevingsfactoren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vruchtbaarheid: </a:t>
            </a:r>
            <a:br>
              <a:rPr lang="nl-B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Het model van </a:t>
            </a:r>
            <a:r>
              <a:rPr lang="nl-B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Bongaarts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nl-NL" dirty="0" smtClean="0"/>
              <a:t>Meer recent: aandacht voor het belang van de </a:t>
            </a:r>
            <a:r>
              <a:rPr lang="nl-NL" b="1" dirty="0" smtClean="0"/>
              <a:t>kinderwens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4" name="Afgeronde rechthoek 3"/>
          <p:cNvSpPr/>
          <p:nvPr/>
        </p:nvSpPr>
        <p:spPr>
          <a:xfrm>
            <a:off x="3300936" y="2798028"/>
            <a:ext cx="2500330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DIRECTE DETERMINANTEN</a:t>
            </a:r>
            <a:endParaRPr lang="en-US" sz="2000" dirty="0"/>
          </a:p>
        </p:txBody>
      </p:sp>
      <p:sp>
        <p:nvSpPr>
          <p:cNvPr id="5" name="Afgeronde rechthoek 4"/>
          <p:cNvSpPr/>
          <p:nvPr/>
        </p:nvSpPr>
        <p:spPr>
          <a:xfrm>
            <a:off x="6444208" y="2798028"/>
            <a:ext cx="2500330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VRUCHTBAARHEID</a:t>
            </a:r>
            <a:endParaRPr lang="en-US" sz="2000" dirty="0"/>
          </a:p>
        </p:txBody>
      </p:sp>
      <p:cxnSp>
        <p:nvCxnSpPr>
          <p:cNvPr id="6" name="Rechte verbindingslijn met pijl 5"/>
          <p:cNvCxnSpPr>
            <a:stCxn id="4" idx="3"/>
            <a:endCxn id="5" idx="1"/>
          </p:cNvCxnSpPr>
          <p:nvPr/>
        </p:nvCxnSpPr>
        <p:spPr>
          <a:xfrm>
            <a:off x="5801266" y="3583846"/>
            <a:ext cx="642942" cy="158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2643174" y="3643314"/>
            <a:ext cx="642942" cy="158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fgeronde rechthoek 7"/>
          <p:cNvSpPr/>
          <p:nvPr/>
        </p:nvSpPr>
        <p:spPr>
          <a:xfrm>
            <a:off x="157664" y="2798028"/>
            <a:ext cx="2500330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Socio-economische, culturele, en omgevingsfactoren</a:t>
            </a:r>
            <a:endParaRPr lang="en-US" sz="2000" dirty="0"/>
          </a:p>
        </p:txBody>
      </p:sp>
      <p:sp>
        <p:nvSpPr>
          <p:cNvPr id="9" name="Afgeronde rechthoek 8"/>
          <p:cNvSpPr/>
          <p:nvPr/>
        </p:nvSpPr>
        <p:spPr>
          <a:xfrm>
            <a:off x="3286116" y="4941168"/>
            <a:ext cx="2500330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KINDERWENS</a:t>
            </a:r>
            <a:endParaRPr lang="en-US" sz="2000" dirty="0"/>
          </a:p>
        </p:txBody>
      </p:sp>
      <p:cxnSp>
        <p:nvCxnSpPr>
          <p:cNvPr id="10" name="Rechte verbindingslijn met pijl 9"/>
          <p:cNvCxnSpPr>
            <a:stCxn id="9" idx="0"/>
            <a:endCxn id="4" idx="2"/>
          </p:cNvCxnSpPr>
          <p:nvPr/>
        </p:nvCxnSpPr>
        <p:spPr>
          <a:xfrm rot="5400000" flipH="1" flipV="1">
            <a:off x="4257939" y="4648006"/>
            <a:ext cx="571504" cy="1482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2571736" y="4357694"/>
            <a:ext cx="785818" cy="71438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 smtClean="0"/>
              <a:t>Vruchtbaarheidsregimes: </a:t>
            </a:r>
            <a:r>
              <a:rPr lang="nl-BE" dirty="0" smtClean="0"/>
              <a:t>een specifieke combinatie v/d directe determinanten van vruchtbaarheid, met;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/>
              <a:t>Eigen patroon van ‘</a:t>
            </a:r>
            <a:r>
              <a:rPr lang="nl-BE" sz="2400" dirty="0" err="1" smtClean="0"/>
              <a:t>Starting</a:t>
            </a:r>
            <a:r>
              <a:rPr lang="nl-BE" sz="2400" dirty="0" smtClean="0"/>
              <a:t>’, ‘</a:t>
            </a:r>
            <a:r>
              <a:rPr lang="nl-BE" sz="2400" dirty="0" err="1" smtClean="0"/>
              <a:t>Spacing</a:t>
            </a:r>
            <a:r>
              <a:rPr lang="nl-BE" sz="2400" dirty="0" smtClean="0"/>
              <a:t>’ en ‘Stopping’;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/>
              <a:t>Daaruit voortvloeiende vruchtbaarheidsniveau (aantal kinderen per vrouw);</a:t>
            </a:r>
          </a:p>
          <a:p>
            <a:pPr>
              <a:lnSpc>
                <a:spcPct val="90000"/>
              </a:lnSpc>
            </a:pPr>
            <a:r>
              <a:rPr lang="nl-BE" dirty="0" smtClean="0"/>
              <a:t>Verschillen verbonden aan; 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/>
              <a:t>Economische en culturele verschillen in het algemeen;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/>
              <a:t>Verschillende familiestructuren</a:t>
            </a:r>
          </a:p>
        </p:txBody>
      </p:sp>
      <p:sp>
        <p:nvSpPr>
          <p:cNvPr id="9" name="Rechthoek 8"/>
          <p:cNvSpPr/>
          <p:nvPr/>
        </p:nvSpPr>
        <p:spPr>
          <a:xfrm>
            <a:off x="179512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</a:t>
            </a:r>
            <a:endParaRPr lang="nl-B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04652"/>
          </a:xfrm>
        </p:spPr>
        <p:txBody>
          <a:bodyPr/>
          <a:lstStyle/>
          <a:p>
            <a:r>
              <a:rPr lang="nl-NL" dirty="0" smtClean="0"/>
              <a:t>Voorbeeld van vruchtbaarheidsregime (1):</a:t>
            </a:r>
          </a:p>
          <a:p>
            <a:pPr lvl="1"/>
            <a:r>
              <a:rPr lang="nl-NL" dirty="0" err="1" smtClean="0"/>
              <a:t>Malthusiaans</a:t>
            </a:r>
            <a:r>
              <a:rPr lang="nl-NL" dirty="0" smtClean="0"/>
              <a:t> huwelijkspatroon (West-Europa, 1500-1800);</a:t>
            </a:r>
          </a:p>
          <a:p>
            <a:pPr lvl="2">
              <a:lnSpc>
                <a:spcPct val="80000"/>
              </a:lnSpc>
            </a:pPr>
            <a:r>
              <a:rPr lang="nl-BE" sz="2000" dirty="0" smtClean="0"/>
              <a:t>Hoge proportie nooit gehuwd (‘</a:t>
            </a:r>
            <a:r>
              <a:rPr lang="nl-BE" sz="2000" dirty="0" err="1" smtClean="0"/>
              <a:t>Non-Starters</a:t>
            </a:r>
            <a:r>
              <a:rPr lang="nl-BE" sz="2000" dirty="0" smtClean="0"/>
              <a:t>’): 10-20%;</a:t>
            </a:r>
          </a:p>
          <a:p>
            <a:pPr lvl="2">
              <a:lnSpc>
                <a:spcPct val="80000"/>
              </a:lnSpc>
            </a:pPr>
            <a:r>
              <a:rPr lang="nl-BE" sz="2000" dirty="0" smtClean="0"/>
              <a:t>Late leeftijd bij het huwelijk: ca. 28 jaar (Late Start =&gt; korte reproductieve periode);</a:t>
            </a:r>
          </a:p>
          <a:p>
            <a:pPr lvl="3">
              <a:lnSpc>
                <a:spcPct val="80000"/>
              </a:lnSpc>
            </a:pPr>
            <a:r>
              <a:rPr lang="nl-BE" sz="1600" dirty="0" smtClean="0"/>
              <a:t>Wachten tot “economisch juiste tijd om te trouwen”;</a:t>
            </a:r>
          </a:p>
          <a:p>
            <a:pPr lvl="2">
              <a:lnSpc>
                <a:spcPct val="80000"/>
              </a:lnSpc>
            </a:pPr>
            <a:r>
              <a:rPr lang="nl-BE" sz="2000" dirty="0" smtClean="0"/>
              <a:t>Korte borstvoeding (=&gt; korte intervallen, weinig </a:t>
            </a:r>
            <a:r>
              <a:rPr lang="nl-BE" sz="2000" dirty="0" err="1" smtClean="0"/>
              <a:t>spacing</a:t>
            </a:r>
            <a:r>
              <a:rPr lang="nl-BE" sz="2000" dirty="0" smtClean="0"/>
              <a:t>);</a:t>
            </a:r>
          </a:p>
          <a:p>
            <a:pPr lvl="2">
              <a:lnSpc>
                <a:spcPct val="80000"/>
              </a:lnSpc>
            </a:pPr>
            <a:r>
              <a:rPr lang="nl-BE" sz="2000" dirty="0" smtClean="0"/>
              <a:t>Geen (effectieve) contraceptie;</a:t>
            </a:r>
          </a:p>
          <a:p>
            <a:pPr lvl="1">
              <a:lnSpc>
                <a:spcPct val="80000"/>
              </a:lnSpc>
            </a:pPr>
            <a:r>
              <a:rPr lang="nl-BE" sz="2400" dirty="0" smtClean="0"/>
              <a:t>Sociale en economische inbedding:</a:t>
            </a:r>
          </a:p>
          <a:p>
            <a:pPr lvl="2">
              <a:lnSpc>
                <a:spcPct val="80000"/>
              </a:lnSpc>
            </a:pPr>
            <a:r>
              <a:rPr lang="nl-BE" sz="2000" dirty="0" err="1" smtClean="0"/>
              <a:t>Agrarisch-ambachtelijke</a:t>
            </a:r>
            <a:r>
              <a:rPr lang="nl-BE" sz="2000" dirty="0" smtClean="0"/>
              <a:t> samenleving;</a:t>
            </a:r>
          </a:p>
          <a:p>
            <a:pPr lvl="2">
              <a:lnSpc>
                <a:spcPct val="80000"/>
              </a:lnSpc>
            </a:pPr>
            <a:r>
              <a:rPr lang="nl-BE" sz="2000" dirty="0" smtClean="0"/>
              <a:t>Nucleaire families – </a:t>
            </a:r>
            <a:r>
              <a:rPr lang="nl-BE" sz="2000" dirty="0" err="1" smtClean="0"/>
              <a:t>neolocaliteit</a:t>
            </a:r>
            <a:r>
              <a:rPr lang="nl-BE" sz="2000" dirty="0" smtClean="0"/>
              <a:t>;</a:t>
            </a:r>
          </a:p>
          <a:p>
            <a:pPr lvl="1">
              <a:lnSpc>
                <a:spcPct val="80000"/>
              </a:lnSpc>
            </a:pPr>
            <a:endParaRPr lang="nl-BE" sz="2400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6851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</a:t>
            </a:r>
            <a:endParaRPr lang="nl-B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Begrippenkader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nl-NL" dirty="0" smtClean="0"/>
              <a:t>Vruchtbaarheid (fertiliteit): </a:t>
            </a:r>
            <a:r>
              <a:rPr lang="nl-NL" i="1" dirty="0" smtClean="0"/>
              <a:t>het aantal levend geboren kinderen dat vrouwen ter wereld brengen </a:t>
            </a:r>
            <a:r>
              <a:rPr lang="nl-NL" dirty="0" smtClean="0"/>
              <a:t>(excl. doodgeboorte, foetale sterfte en abortus);</a:t>
            </a:r>
          </a:p>
          <a:p>
            <a:r>
              <a:rPr lang="nl-NL" dirty="0" smtClean="0"/>
              <a:t>Herhaalbaar fenomeen (</a:t>
            </a:r>
            <a:r>
              <a:rPr lang="nl-NL" dirty="0" smtClean="0">
                <a:sym typeface="Wingdings" pitchFamily="2" charset="2"/>
              </a:rPr>
              <a:t> sterfte) – ook diegenen die een kind kregen blijven tot risicopopulatie horen;</a:t>
            </a:r>
          </a:p>
          <a:p>
            <a:r>
              <a:rPr lang="nl-NL" dirty="0" smtClean="0">
                <a:sym typeface="Wingdings" pitchFamily="2" charset="2"/>
              </a:rPr>
              <a:t>Is geen “universeel fenomeen” </a:t>
            </a:r>
            <a:r>
              <a:rPr lang="nl-NL" dirty="0" smtClean="0"/>
              <a:t>(</a:t>
            </a:r>
            <a:r>
              <a:rPr lang="nl-NL" dirty="0" smtClean="0">
                <a:sym typeface="Wingdings" pitchFamily="2" charset="2"/>
              </a:rPr>
              <a:t> sterfte): niet iedereen krijgt kinderen – DUS zowel interesse in intensiteit als tempo;</a:t>
            </a:r>
          </a:p>
          <a:p>
            <a:r>
              <a:rPr lang="nl-NL" dirty="0" smtClean="0">
                <a:sym typeface="Wingdings" pitchFamily="2" charset="2"/>
              </a:rPr>
              <a:t>Meer dan 1 persoon betrokken </a:t>
            </a:r>
            <a:r>
              <a:rPr lang="nl-NL" dirty="0" smtClean="0"/>
              <a:t>(</a:t>
            </a:r>
            <a:r>
              <a:rPr lang="nl-NL" dirty="0" smtClean="0">
                <a:sym typeface="Wingdings" pitchFamily="2" charset="2"/>
              </a:rPr>
              <a:t> sterfte);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Kind wordt geboren;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Personen ten risico zijn potentiële ouders;</a:t>
            </a:r>
            <a:endParaRPr lang="nl-NL" dirty="0" smtClean="0"/>
          </a:p>
          <a:p>
            <a:r>
              <a:rPr lang="nl-NL" dirty="0" smtClean="0"/>
              <a:t>Daarom soms terminologieverschil volgens interessegebied:</a:t>
            </a:r>
          </a:p>
          <a:p>
            <a:pPr lvl="1"/>
            <a:r>
              <a:rPr lang="nl-NL" i="1" dirty="0" smtClean="0"/>
              <a:t>Nataliteit: </a:t>
            </a:r>
            <a:r>
              <a:rPr lang="nl-NL" dirty="0" smtClean="0"/>
              <a:t>verwijzen naar toename van de bevolking;</a:t>
            </a:r>
          </a:p>
          <a:p>
            <a:pPr lvl="1"/>
            <a:r>
              <a:rPr lang="nl-NL" i="1" dirty="0" smtClean="0"/>
              <a:t>Vruchtbaarheid:</a:t>
            </a:r>
            <a:r>
              <a:rPr lang="nl-NL" dirty="0" smtClean="0"/>
              <a:t> gedrag en situatie van de personen ten risico;</a:t>
            </a:r>
            <a:endParaRPr lang="nl-NL" i="1" dirty="0" smtClean="0"/>
          </a:p>
          <a:p>
            <a:r>
              <a:rPr lang="nl-NL" dirty="0" smtClean="0"/>
              <a:t>&lt;&gt; bevolkingsgroei </a:t>
            </a:r>
            <a:r>
              <a:rPr lang="nl-NL" dirty="0" smtClean="0">
                <a:sym typeface="Wingdings" pitchFamily="2" charset="2"/>
              </a:rPr>
              <a:t> ook bepaald door migratie en sterfte;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3300" dirty="0" smtClean="0">
                <a:sym typeface="Wingdings" pitchFamily="2" charset="2"/>
              </a:rPr>
              <a:t>&lt;&gt; (in)Fecunditeit  biologische (on)vruchtbaarheid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3300" dirty="0" smtClean="0">
                <a:sym typeface="Wingdings" pitchFamily="2" charset="2"/>
              </a:rPr>
              <a:t>Let op: taalverwarring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nl-NL" dirty="0" smtClean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nl-NL" dirty="0" smtClean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nl-NL" sz="33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3300" dirty="0" smtClean="0"/>
              <a:t>Sociale versus biomedische wetenschappen;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3300" dirty="0" smtClean="0"/>
              <a:t>Registratie: geboorteakte (naam, geboorteplaats, -datum, identiteit van de ouders);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365104"/>
            <a:ext cx="4536504" cy="96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766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l-BE" sz="2800" dirty="0" smtClean="0"/>
              <a:t>Voorbeeld van vruchtbaarheidsregime (2): </a:t>
            </a:r>
            <a:r>
              <a:rPr lang="nl-BE" sz="2800" dirty="0" err="1" smtClean="0"/>
              <a:t>Sub-Sahara</a:t>
            </a:r>
            <a:r>
              <a:rPr lang="nl-BE" sz="2800" dirty="0" smtClean="0"/>
              <a:t> Afrika;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/>
              <a:t>Algemeen: combinatie hoge sterfte en hoge vruchtbaarheid – hoge bevolkingsgroei;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/>
              <a:t>Vruchtbaarheidspatroon:</a:t>
            </a:r>
          </a:p>
          <a:p>
            <a:pPr lvl="2">
              <a:lnSpc>
                <a:spcPct val="90000"/>
              </a:lnSpc>
            </a:pPr>
            <a:r>
              <a:rPr lang="nl-BE" sz="2000" dirty="0" smtClean="0"/>
              <a:t>Huwelijkspatroon: Huwelijk universeel; Huwelijk op jonge leeftijd (vroege Start en late Stop =&gt; lange reproductieve periode); Hoge huwelijksontbinding, gekoppeld aan hoge kans op nieuw huwelijk; Buitenhuwelijkse vruchtbaarheid;</a:t>
            </a:r>
          </a:p>
          <a:p>
            <a:pPr lvl="2">
              <a:lnSpc>
                <a:spcPct val="90000"/>
              </a:lnSpc>
            </a:pPr>
            <a:r>
              <a:rPr lang="nl-BE" sz="2000" dirty="0" smtClean="0"/>
              <a:t>Borstvoeding (lange </a:t>
            </a:r>
            <a:r>
              <a:rPr lang="nl-BE" sz="2000" dirty="0" err="1" smtClean="0"/>
              <a:t>anovulatie</a:t>
            </a:r>
            <a:r>
              <a:rPr lang="nl-BE" sz="2000" dirty="0" smtClean="0"/>
              <a:t> + nog langere abstinentie) (=&gt; lange intervallen, veel </a:t>
            </a:r>
            <a:r>
              <a:rPr lang="nl-BE" sz="2000" dirty="0" err="1" smtClean="0"/>
              <a:t>Spacing</a:t>
            </a:r>
            <a:r>
              <a:rPr lang="nl-BE" sz="2000" dirty="0" smtClean="0"/>
              <a:t>);</a:t>
            </a:r>
          </a:p>
          <a:p>
            <a:pPr lvl="2">
              <a:lnSpc>
                <a:spcPct val="90000"/>
              </a:lnSpc>
            </a:pPr>
            <a:r>
              <a:rPr lang="nl-BE" sz="2000" dirty="0" smtClean="0"/>
              <a:t>Onduidelijke rol en verschillen in invloed </a:t>
            </a:r>
            <a:r>
              <a:rPr lang="nl-BE" sz="2000" dirty="0" err="1" smtClean="0"/>
              <a:t>polygynie</a:t>
            </a:r>
            <a:r>
              <a:rPr lang="nl-BE" sz="2000" dirty="0" smtClean="0"/>
              <a:t>; </a:t>
            </a:r>
          </a:p>
          <a:p>
            <a:pPr lvl="2">
              <a:lnSpc>
                <a:spcPct val="90000"/>
              </a:lnSpc>
            </a:pPr>
            <a:r>
              <a:rPr lang="nl-BE" sz="2000" dirty="0" smtClean="0"/>
              <a:t>Andere factoren: geboortecontrole, prenatale sterfte, steriliteit;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/>
              <a:t>Sociale en economische inbedding</a:t>
            </a:r>
          </a:p>
          <a:p>
            <a:pPr lvl="2">
              <a:lnSpc>
                <a:spcPct val="90000"/>
              </a:lnSpc>
            </a:pPr>
            <a:r>
              <a:rPr lang="nl-BE" sz="2000" dirty="0" smtClean="0"/>
              <a:t>Vruchtgebruik van land van de groep;</a:t>
            </a:r>
          </a:p>
          <a:p>
            <a:pPr lvl="2">
              <a:lnSpc>
                <a:spcPct val="90000"/>
              </a:lnSpc>
            </a:pPr>
            <a:r>
              <a:rPr lang="nl-BE" sz="2000" dirty="0" smtClean="0"/>
              <a:t>Veranderingsfactoren o.a. opleiding en urbanisatie</a:t>
            </a:r>
          </a:p>
          <a:p>
            <a:pPr lvl="1">
              <a:lnSpc>
                <a:spcPct val="80000"/>
              </a:lnSpc>
              <a:buNone/>
            </a:pPr>
            <a:r>
              <a:rPr lang="nl-BE" sz="2400" dirty="0" smtClean="0"/>
              <a:t>		</a:t>
            </a:r>
          </a:p>
          <a:p>
            <a:pPr lvl="1">
              <a:lnSpc>
                <a:spcPct val="80000"/>
              </a:lnSpc>
              <a:buNone/>
            </a:pPr>
            <a:r>
              <a:rPr lang="nl-BE" sz="2400" dirty="0" smtClean="0">
                <a:sym typeface="Wingdings" pitchFamily="2" charset="2"/>
              </a:rPr>
              <a:t> </a:t>
            </a:r>
            <a:r>
              <a:rPr lang="nl-BE" sz="2400" dirty="0" smtClean="0"/>
              <a:t>Toch ook grote verschillen binnen </a:t>
            </a:r>
            <a:r>
              <a:rPr lang="nl-BE" sz="2400" dirty="0" err="1" smtClean="0"/>
              <a:t>Sub-Sahara</a:t>
            </a:r>
            <a:r>
              <a:rPr lang="nl-BE" sz="2400" dirty="0" smtClean="0"/>
              <a:t> Afrika!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6851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Determinanten van vruchtbaarheid</a:t>
            </a:r>
            <a:endParaRPr lang="nl-B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Illustratie: INED </a:t>
            </a:r>
            <a:r>
              <a:rPr lang="nl-NL" dirty="0" err="1" smtClean="0"/>
              <a:t>family</a:t>
            </a:r>
            <a:r>
              <a:rPr lang="nl-NL" dirty="0" smtClean="0"/>
              <a:t> game</a:t>
            </a:r>
            <a:br>
              <a:rPr lang="nl-NL" dirty="0" smtClean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INED: Institut national d'études démographiques (Fr)</a:t>
            </a:r>
          </a:p>
          <a:p>
            <a:pPr>
              <a:buNone/>
            </a:pPr>
            <a:endParaRPr lang="nl-NL" sz="2400" b="1" dirty="0" smtClean="0">
              <a:hlinkClick r:id="rId2"/>
            </a:endParaRPr>
          </a:p>
          <a:p>
            <a:pPr>
              <a:buFont typeface="Arial" charset="0"/>
              <a:buChar char="•"/>
            </a:pPr>
            <a:r>
              <a:rPr lang="nl-NL" sz="2400" b="1" dirty="0" smtClean="0">
                <a:hlinkClick r:id="rId2"/>
              </a:rPr>
              <a:t>http://www.ined.fr/en/everything_about_population/play_population/family_game/</a:t>
            </a:r>
            <a:r>
              <a:rPr lang="nl-NL" sz="2400" b="1" dirty="0" smtClean="0"/>
              <a:t> 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1679" t="30938" r="38477" b="48437"/>
          <a:stretch>
            <a:fillRect/>
          </a:stretch>
        </p:blipFill>
        <p:spPr bwMode="auto">
          <a:xfrm>
            <a:off x="474057" y="3214686"/>
            <a:ext cx="816990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Vruchtbaarheidstransities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nl-NL" dirty="0" smtClean="0"/>
              <a:t>Is één helft van de </a:t>
            </a:r>
            <a:r>
              <a:rPr lang="nl-NL" u="sng" dirty="0" smtClean="0"/>
              <a:t>demografische transitie</a:t>
            </a:r>
            <a:r>
              <a:rPr lang="nl-NL" dirty="0" smtClean="0"/>
              <a:t>: d.i. de historische overgang van hoge sterfte en hoge vruchtbaarheid naar lage sterfte en lage vruchtbaarheid;</a:t>
            </a:r>
          </a:p>
          <a:p>
            <a:pPr lvl="1"/>
            <a:r>
              <a:rPr lang="nl-NL" dirty="0" smtClean="0"/>
              <a:t>In België en West-Europa: laatste decennia 19</a:t>
            </a:r>
            <a:r>
              <a:rPr lang="nl-NL" baseline="30000" dirty="0" smtClean="0"/>
              <a:t>e</a:t>
            </a:r>
            <a:r>
              <a:rPr lang="nl-NL" dirty="0" smtClean="0"/>
              <a:t> en eerste decennia 20</a:t>
            </a:r>
            <a:r>
              <a:rPr lang="nl-NL" baseline="30000" dirty="0" smtClean="0"/>
              <a:t>e</a:t>
            </a:r>
            <a:r>
              <a:rPr lang="nl-NL" dirty="0" smtClean="0"/>
              <a:t> eeuw;</a:t>
            </a:r>
          </a:p>
          <a:p>
            <a:pPr lvl="1"/>
            <a:r>
              <a:rPr lang="nl-NL" dirty="0" smtClean="0"/>
              <a:t>2 fasen:</a:t>
            </a:r>
          </a:p>
          <a:p>
            <a:pPr lvl="2"/>
            <a:r>
              <a:rPr lang="nl-NL" dirty="0" smtClean="0"/>
              <a:t>Eerst daling sterftekansen, met hoge geboortecijfers;</a:t>
            </a:r>
          </a:p>
          <a:p>
            <a:pPr lvl="2"/>
            <a:r>
              <a:rPr lang="nl-NL" dirty="0" smtClean="0"/>
              <a:t>Daarna ook daling geboortecijfer</a:t>
            </a:r>
          </a:p>
          <a:p>
            <a:pPr lvl="1"/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: </a:t>
            </a:r>
            <a:r>
              <a:rPr lang="en-US" dirty="0" err="1" smtClean="0"/>
              <a:t>Livi-Bacci</a:t>
            </a:r>
            <a:r>
              <a:rPr lang="en-US" dirty="0" smtClean="0"/>
              <a:t>, M. (2007 (1992)). </a:t>
            </a:r>
            <a:r>
              <a:rPr lang="en-US" i="1" dirty="0" smtClean="0"/>
              <a:t>A concise history of the world population.</a:t>
            </a:r>
            <a:r>
              <a:rPr lang="en-US" dirty="0" smtClean="0"/>
              <a:t> Blackwell Publishing, Oxford.</a:t>
            </a:r>
          </a:p>
          <a:p>
            <a:pPr lvl="2"/>
            <a:r>
              <a:rPr lang="en-US" dirty="0" smtClean="0"/>
              <a:t>CH 4: Toward order and efficiency: the recent demography of Europe and the developed world (p. 98-137).</a:t>
            </a:r>
          </a:p>
          <a:p>
            <a:r>
              <a:rPr lang="nl-NL" dirty="0" smtClean="0"/>
              <a:t>Verklaring: mix van factoren – economische modernisering, urbanisering, industrialisering, veranderende culturele factoren (o.a. religie);</a:t>
            </a:r>
          </a:p>
          <a:p>
            <a:r>
              <a:rPr lang="nl-NL" dirty="0" smtClean="0"/>
              <a:t>Vlaanderen:</a:t>
            </a:r>
          </a:p>
          <a:p>
            <a:pPr lvl="1"/>
            <a:r>
              <a:rPr lang="nl-NL" dirty="0" smtClean="0"/>
              <a:t>in 1855: 6 à 7 kinderen per vrouw</a:t>
            </a:r>
            <a:r>
              <a:rPr lang="nl-NL" i="1" dirty="0" smtClean="0"/>
              <a:t> </a:t>
            </a:r>
          </a:p>
          <a:p>
            <a:pPr lvl="1"/>
            <a:r>
              <a:rPr lang="nl-NL" dirty="0" smtClean="0"/>
              <a:t>in 2008: TVC = 1.82</a:t>
            </a:r>
          </a:p>
          <a:p>
            <a:endParaRPr lang="nl-NL" dirty="0" smtClean="0"/>
          </a:p>
          <a:p>
            <a:r>
              <a:rPr lang="nl-NL" dirty="0" err="1" smtClean="0"/>
              <a:t>Lesthaeghe</a:t>
            </a:r>
            <a:r>
              <a:rPr lang="nl-NL" dirty="0" smtClean="0"/>
              <a:t>: Twee demografische transities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Vruchtbaarheidstransities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Eerste demografische transitie:</a:t>
            </a:r>
          </a:p>
          <a:p>
            <a:r>
              <a:rPr lang="nl-NL" dirty="0" err="1" smtClean="0"/>
              <a:t>Malthusiaans</a:t>
            </a:r>
            <a:r>
              <a:rPr lang="nl-NL" dirty="0" smtClean="0"/>
              <a:t> huwelijkspatroon brokkelt af vanaf 1850;</a:t>
            </a:r>
          </a:p>
          <a:p>
            <a:pPr lvl="1"/>
            <a:r>
              <a:rPr lang="nl-NL" dirty="0" smtClean="0"/>
              <a:t>Vroeger huwen en meer huwen;</a:t>
            </a:r>
          </a:p>
          <a:p>
            <a:pPr lvl="1"/>
            <a:r>
              <a:rPr lang="nl-NL" dirty="0" smtClean="0"/>
              <a:t>Oorzaak: industrialisering en opkomst van loonarbeid;</a:t>
            </a:r>
          </a:p>
          <a:p>
            <a:r>
              <a:rPr lang="nl-NL" dirty="0" smtClean="0"/>
              <a:t>Maar: toenemend gebruik van contraceptie</a:t>
            </a:r>
          </a:p>
          <a:p>
            <a:pPr lvl="1"/>
            <a:r>
              <a:rPr lang="nl-NL" dirty="0" smtClean="0"/>
              <a:t>Methoden: coïtus </a:t>
            </a:r>
            <a:r>
              <a:rPr lang="nl-NL" dirty="0" err="1" smtClean="0"/>
              <a:t>interruptus</a:t>
            </a:r>
            <a:r>
              <a:rPr lang="nl-NL" dirty="0" smtClean="0"/>
              <a:t>, (periodieke) onthouding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Vruchtbaarheidstransities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/>
          </a:bodyPr>
          <a:lstStyle/>
          <a:p>
            <a:r>
              <a:rPr lang="nl-NL" dirty="0" smtClean="0"/>
              <a:t>Waarom plots contraceptie?</a:t>
            </a:r>
          </a:p>
          <a:p>
            <a:pPr lvl="1"/>
            <a:r>
              <a:rPr lang="nl-NL" dirty="0" smtClean="0"/>
              <a:t>Veranderende kinderwens;</a:t>
            </a:r>
          </a:p>
          <a:p>
            <a:pPr lvl="2"/>
            <a:r>
              <a:rPr lang="nl-NL" dirty="0" smtClean="0"/>
              <a:t>Minder baten, meer kosten;	</a:t>
            </a:r>
          </a:p>
          <a:p>
            <a:pPr lvl="2"/>
            <a:r>
              <a:rPr lang="nl-NL" dirty="0" smtClean="0"/>
              <a:t>Dalende mortaliteit;</a:t>
            </a:r>
          </a:p>
          <a:p>
            <a:pPr lvl="2"/>
            <a:r>
              <a:rPr lang="nl-NL" dirty="0" smtClean="0"/>
              <a:t>Van kwantiteit naar kwaliteit;</a:t>
            </a:r>
          </a:p>
          <a:p>
            <a:pPr lvl="3"/>
            <a:r>
              <a:rPr lang="nl-NL" dirty="0" smtClean="0"/>
              <a:t>Altruïsme: factoren vanuit een succesvolle familie/nageslacht overwegingen;</a:t>
            </a:r>
          </a:p>
          <a:p>
            <a:pPr lvl="1"/>
            <a:r>
              <a:rPr lang="nl-NL" dirty="0" smtClean="0"/>
              <a:t>Veranderende mentaliteit, invloed van Kerk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Vruchtbaarheidstransities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714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Bron: </a:t>
            </a:r>
            <a:r>
              <a:rPr lang="nl-NL" sz="2400" dirty="0" err="1" smtClean="0"/>
              <a:t>Lesthaeghe</a:t>
            </a:r>
            <a:r>
              <a:rPr lang="nl-NL" sz="2400" dirty="0" smtClean="0"/>
              <a:t>, 1977, p. 104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5065" t="5714" r="2324"/>
          <a:stretch>
            <a:fillRect/>
          </a:stretch>
        </p:blipFill>
        <p:spPr bwMode="auto">
          <a:xfrm>
            <a:off x="0" y="1285860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Vruchtbaarheidstransities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nl-NL" dirty="0" smtClean="0"/>
              <a:t>Na eerste transitie: +/- nieuw demografisch evenwicht;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Maar, na 1960: bleef vruchtbaarheid in Westerse landen dalen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i="1" dirty="0" smtClean="0">
                <a:sym typeface="Wingdings" pitchFamily="2" charset="2"/>
              </a:rPr>
              <a:t>“</a:t>
            </a:r>
            <a:r>
              <a:rPr lang="nl-NL" i="1" dirty="0" err="1" smtClean="0">
                <a:sym typeface="Wingdings" pitchFamily="2" charset="2"/>
              </a:rPr>
              <a:t>Below</a:t>
            </a:r>
            <a:r>
              <a:rPr lang="nl-NL" i="1" dirty="0" smtClean="0">
                <a:sym typeface="Wingdings" pitchFamily="2" charset="2"/>
              </a:rPr>
              <a:t> </a:t>
            </a:r>
            <a:r>
              <a:rPr lang="nl-NL" i="1" dirty="0" err="1" smtClean="0">
                <a:sym typeface="Wingdings" pitchFamily="2" charset="2"/>
              </a:rPr>
              <a:t>replacement</a:t>
            </a:r>
            <a:r>
              <a:rPr lang="nl-NL" i="1" dirty="0" smtClean="0">
                <a:sym typeface="Wingdings" pitchFamily="2" charset="2"/>
              </a:rPr>
              <a:t> </a:t>
            </a:r>
            <a:r>
              <a:rPr lang="nl-NL" i="1" dirty="0" err="1" smtClean="0">
                <a:sym typeface="Wingdings" pitchFamily="2" charset="2"/>
              </a:rPr>
              <a:t>fertility</a:t>
            </a:r>
            <a:r>
              <a:rPr lang="nl-NL" i="1" dirty="0" smtClean="0">
                <a:sym typeface="Wingdings" pitchFamily="2" charset="2"/>
              </a:rPr>
              <a:t>”;</a:t>
            </a:r>
          </a:p>
          <a:p>
            <a:pPr>
              <a:buFont typeface="Arial" charset="0"/>
              <a:buChar char="•"/>
            </a:pPr>
            <a:r>
              <a:rPr lang="nl-NL" dirty="0" smtClean="0">
                <a:sym typeface="Wingdings" pitchFamily="2" charset="2"/>
              </a:rPr>
              <a:t>Combinatie met verder stijgende levensverwachting;</a:t>
            </a: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Andere mechanismen bij </a:t>
            </a:r>
            <a:r>
              <a:rPr lang="nl-NL" b="1" dirty="0" smtClean="0"/>
              <a:t>de tweede demografische transitie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Terug minder en later huwen + meer samenwonen;</a:t>
            </a:r>
          </a:p>
          <a:p>
            <a:pPr lvl="2"/>
            <a:r>
              <a:rPr lang="nl-NL" dirty="0" smtClean="0"/>
              <a:t>40% in West-Europa trouwt nooit;</a:t>
            </a:r>
          </a:p>
          <a:p>
            <a:pPr lvl="1"/>
            <a:r>
              <a:rPr lang="nl-NL" dirty="0" smtClean="0"/>
              <a:t>Meer scheidingen (maar ook meer hertrouw);</a:t>
            </a:r>
          </a:p>
          <a:p>
            <a:pPr lvl="2"/>
            <a:r>
              <a:rPr lang="nl-NL" dirty="0" smtClean="0"/>
              <a:t>EN evolutie naar gediversifieerde huishoudens;</a:t>
            </a:r>
          </a:p>
          <a:p>
            <a:pPr lvl="1"/>
            <a:r>
              <a:rPr lang="nl-NL" dirty="0" smtClean="0"/>
              <a:t>Introductie pil: meer effectieve contraceptiva </a:t>
            </a:r>
          </a:p>
          <a:p>
            <a:pPr lvl="2"/>
            <a:r>
              <a:rPr lang="nl-NL" dirty="0" smtClean="0"/>
              <a:t>Ander doel: niet meer zuiver </a:t>
            </a:r>
            <a:r>
              <a:rPr lang="nl-NL" dirty="0" err="1" smtClean="0"/>
              <a:t>family</a:t>
            </a:r>
            <a:r>
              <a:rPr lang="nl-NL" dirty="0" smtClean="0"/>
              <a:t> planning, maar deel van hedendaagse levensstijl en seksuele moraal;</a:t>
            </a:r>
          </a:p>
          <a:p>
            <a:pPr lvl="1"/>
            <a:r>
              <a:rPr lang="nl-NL" dirty="0" smtClean="0"/>
              <a:t>Dalende kinderwens omwille van eigen ontplooiing (</a:t>
            </a:r>
            <a:r>
              <a:rPr lang="nl-NL" dirty="0" err="1" smtClean="0"/>
              <a:t>post-materialistische</a:t>
            </a:r>
            <a:r>
              <a:rPr lang="nl-NL" dirty="0" smtClean="0"/>
              <a:t> waarden)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transitie motivatie = </a:t>
            </a:r>
            <a:r>
              <a:rPr lang="nl-NL" i="1" dirty="0" smtClean="0"/>
              <a:t>altruïsme</a:t>
            </a:r>
            <a:r>
              <a:rPr lang="nl-NL" dirty="0" smtClean="0"/>
              <a:t>; 2</a:t>
            </a:r>
            <a:r>
              <a:rPr lang="nl-NL" baseline="30000" dirty="0" smtClean="0"/>
              <a:t>e</a:t>
            </a:r>
            <a:r>
              <a:rPr lang="nl-NL" dirty="0" smtClean="0"/>
              <a:t> = </a:t>
            </a:r>
            <a:r>
              <a:rPr lang="nl-NL" i="1" dirty="0" smtClean="0"/>
              <a:t>individualisme</a:t>
            </a:r>
          </a:p>
          <a:p>
            <a:pPr lvl="1"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Vruchtbaarheidstransities</a:t>
            </a:r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2400" dirty="0" smtClean="0"/>
              <a:t> Evolutie van het aantal geboorten in België (1945-2001)</a:t>
            </a:r>
            <a:endParaRPr lang="nl-BE" sz="2200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49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Vruchtbaarheidstransities</a:t>
            </a:r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2400" dirty="0" smtClean="0"/>
              <a:t> Evolutie van het ruw geboortecijfer (in </a:t>
            </a:r>
            <a:r>
              <a:rPr lang="nl-BE" sz="2400" dirty="0" smtClean="0">
                <a:cs typeface="Arial" charset="0"/>
              </a:rPr>
              <a:t>‰) </a:t>
            </a:r>
            <a:r>
              <a:rPr lang="nl-BE" sz="2400" dirty="0" smtClean="0"/>
              <a:t>in België (1866-2001)</a:t>
            </a:r>
            <a:endParaRPr lang="nl-BE" sz="22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20945" cy="502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Vruchtbaarheidstransities</a:t>
            </a:r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2200" dirty="0" smtClean="0"/>
              <a:t>Evolutie van de TV in België en Vlaanderen, 1946-2006</a:t>
            </a:r>
            <a:endParaRPr lang="nl-BE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6895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Begrippenkader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88632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Natuurlijke vruchtbaarheid: vruchtbaarheid, niet beïnvloed door abortus of anticonceptie;</a:t>
            </a:r>
          </a:p>
          <a:p>
            <a:r>
              <a:rPr lang="nl-BE" dirty="0" smtClean="0"/>
              <a:t>Theoretische maximale vruchtbaarheid:</a:t>
            </a:r>
          </a:p>
          <a:p>
            <a:pPr lvl="1"/>
            <a:r>
              <a:rPr lang="nl-BE" dirty="0" smtClean="0"/>
              <a:t>Op populatieniveau wordt 15 als absoluut maximum beschouwd </a:t>
            </a:r>
          </a:p>
          <a:p>
            <a:pPr lvl="2"/>
            <a:r>
              <a:rPr lang="nl-BE" dirty="0" smtClean="0"/>
              <a:t>Gemiddeld geboorte interval van 20 maanden*vruchtbare periode tussen menarche en menopauze van 25 jaar = “max. capaciteit” van 15 kinderen;</a:t>
            </a:r>
          </a:p>
          <a:p>
            <a:r>
              <a:rPr lang="nl-BE" dirty="0" smtClean="0"/>
              <a:t>Feitelijke maximale vruchtbaarheid:</a:t>
            </a:r>
          </a:p>
          <a:p>
            <a:pPr lvl="1"/>
            <a:r>
              <a:rPr lang="nl-BE" dirty="0" smtClean="0"/>
              <a:t>Gemiddeld bijna nooit hoger dan 8</a:t>
            </a:r>
          </a:p>
          <a:p>
            <a:pPr lvl="2"/>
            <a:r>
              <a:rPr lang="nl-BE" dirty="0" smtClean="0"/>
              <a:t>Culturele, economische en gezondheidsfactoren remmen de voortplanting af (vb. sekserollen m.b.t. buitenshuis werken van vrouwen);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Vruchtbaarheidstransities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nl-NL" dirty="0" smtClean="0"/>
              <a:t>Recent: terug stijgend vruchtbaarheidscijfer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4648" t="27188" r="13867" b="4375"/>
          <a:stretch>
            <a:fillRect/>
          </a:stretch>
        </p:blipFill>
        <p:spPr bwMode="auto">
          <a:xfrm>
            <a:off x="500034" y="2000240"/>
            <a:ext cx="8072494" cy="48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5421058" y="5500702"/>
            <a:ext cx="372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Bron: Van </a:t>
            </a:r>
            <a:r>
              <a:rPr lang="nl-NL" dirty="0" err="1" smtClean="0"/>
              <a:t>Bavel</a:t>
            </a:r>
            <a:r>
              <a:rPr lang="nl-NL" dirty="0" smtClean="0"/>
              <a:t> &amp; </a:t>
            </a:r>
            <a:r>
              <a:rPr lang="nl-NL" dirty="0" err="1" smtClean="0"/>
              <a:t>Bastiaenssen</a:t>
            </a:r>
            <a:r>
              <a:rPr lang="nl-NL" dirty="0" smtClean="0"/>
              <a:t>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Vruchtbaarheidstransities</a:t>
            </a:r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2400" dirty="0" smtClean="0"/>
              <a:t>Evolutie van de TV in het Vlaamse Gewest, in België en in de buurlanden, 1971-2006</a:t>
            </a:r>
            <a:endParaRPr lang="nl-BE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5137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Vruchtbaarheidstransities</a:t>
            </a:r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sz="2400" dirty="0" smtClean="0"/>
              <a:t>Leeftijdsspecifieke vruchtbaarheidcijfers voor vrouwen van 15 tot 49 jaar, België 1939 - 1999</a:t>
            </a:r>
            <a:r>
              <a:rPr lang="nl-NL" sz="4000" dirty="0" smtClean="0">
                <a:solidFill>
                  <a:schemeClr val="tx2"/>
                </a:solidFill>
              </a:rPr>
              <a:t/>
            </a:r>
            <a:br>
              <a:rPr lang="nl-NL" sz="4000" dirty="0" smtClean="0">
                <a:solidFill>
                  <a:schemeClr val="tx2"/>
                </a:solidFill>
              </a:rPr>
            </a:b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92888" cy="49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Vruchtbaarheidstransities</a:t>
            </a:r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sz="2400" dirty="0" smtClean="0"/>
              <a:t>Leeftijdsspecifieke vruchtbaarheidcijfers voor vrouwen van 15 tot 49 jaar, België 1989 - 1999</a:t>
            </a:r>
            <a:r>
              <a:rPr lang="nl-NL" sz="4000" dirty="0" smtClean="0">
                <a:solidFill>
                  <a:schemeClr val="tx2"/>
                </a:solidFill>
              </a:rPr>
              <a:t/>
            </a:r>
            <a:br>
              <a:rPr lang="nl-NL" sz="4000" dirty="0" smtClean="0">
                <a:solidFill>
                  <a:schemeClr val="tx2"/>
                </a:solidFill>
              </a:rPr>
            </a:b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479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Vruchtbaarheidstransities</a:t>
            </a:r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sz="2200" dirty="0" smtClean="0"/>
              <a:t>Leeftijdsspecifieke vruchtbaarheidscijfers voor het Vlaamse Gewest, 1971-2006</a:t>
            </a:r>
            <a:r>
              <a:rPr lang="nl-NL" sz="4000" dirty="0" smtClean="0">
                <a:solidFill>
                  <a:schemeClr val="tx2"/>
                </a:solidFill>
              </a:rPr>
              <a:t/>
            </a:r>
            <a:br>
              <a:rPr lang="nl-NL" sz="4000" dirty="0" smtClean="0">
                <a:solidFill>
                  <a:schemeClr val="tx2"/>
                </a:solidFill>
              </a:rPr>
            </a:b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5173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Indicatoren van vruchtbaarheid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sz="3000" dirty="0" smtClean="0"/>
              <a:t>Longitudinaal, zonder storingen;</a:t>
            </a:r>
          </a:p>
          <a:p>
            <a:pPr>
              <a:lnSpc>
                <a:spcPct val="80000"/>
              </a:lnSpc>
            </a:pPr>
            <a:r>
              <a:rPr lang="nl-BE" sz="3000" dirty="0" smtClean="0"/>
              <a:t>Longitudinaal, met storingen;</a:t>
            </a:r>
          </a:p>
          <a:p>
            <a:pPr>
              <a:lnSpc>
                <a:spcPct val="80000"/>
              </a:lnSpc>
            </a:pPr>
            <a:r>
              <a:rPr lang="nl-BE" sz="3000" dirty="0" smtClean="0"/>
              <a:t>Transversaal, intensiteit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Totale vruchtbaarheid;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Leeftijdsspecifieke vruchtbaarheid;</a:t>
            </a:r>
          </a:p>
          <a:p>
            <a:pPr>
              <a:lnSpc>
                <a:spcPct val="80000"/>
              </a:lnSpc>
            </a:pPr>
            <a:r>
              <a:rPr lang="nl-BE" sz="3000" dirty="0" smtClean="0"/>
              <a:t>Transversaal, tempo (standaardisatie, vervangingscoëfficiënten)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Indicatoren: Longitudinale analyse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BE" sz="3000" dirty="0" smtClean="0"/>
              <a:t>Longitudinale analyse: “generatievruchtbaarheid” – we kijken dus naar </a:t>
            </a:r>
            <a:r>
              <a:rPr lang="nl-BE" sz="3000" u="sng" dirty="0" smtClean="0"/>
              <a:t>cohorten</a:t>
            </a:r>
            <a:r>
              <a:rPr lang="nl-BE" sz="30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nl-BE" sz="3000" b="1" dirty="0" smtClean="0"/>
              <a:t>Intensiteit</a:t>
            </a:r>
            <a:r>
              <a:rPr lang="nl-BE" sz="3000" dirty="0" smtClean="0"/>
              <a:t>: Finale afstamming: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De gemiddelde voltooide gezinsgrootte (populatie) OF het gemiddeld aantal kinderen per vrouw aan het eind van de reproductieve leeftijd;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[ENG] </a:t>
            </a:r>
            <a:r>
              <a:rPr lang="nl-BE" sz="2600" i="1" dirty="0" err="1" smtClean="0"/>
              <a:t>completed</a:t>
            </a:r>
            <a:r>
              <a:rPr lang="nl-BE" sz="2600" i="1" dirty="0" smtClean="0"/>
              <a:t> </a:t>
            </a:r>
            <a:r>
              <a:rPr lang="nl-BE" sz="2600" i="1" dirty="0" err="1" smtClean="0"/>
              <a:t>family</a:t>
            </a:r>
            <a:r>
              <a:rPr lang="nl-BE" sz="2600" i="1" dirty="0" smtClean="0"/>
              <a:t> </a:t>
            </a:r>
            <a:r>
              <a:rPr lang="nl-BE" sz="2600" i="1" dirty="0" err="1" smtClean="0"/>
              <a:t>size</a:t>
            </a:r>
            <a:r>
              <a:rPr lang="nl-BE" sz="2600" dirty="0" smtClean="0"/>
              <a:t>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Berekening:</a:t>
            </a:r>
          </a:p>
          <a:p>
            <a:pPr lvl="2">
              <a:lnSpc>
                <a:spcPct val="80000"/>
              </a:lnSpc>
            </a:pPr>
            <a:r>
              <a:rPr lang="nl-BE" sz="2200" dirty="0" err="1" smtClean="0"/>
              <a:t>g</a:t>
            </a:r>
            <a:r>
              <a:rPr lang="nl-BE" sz="2200" baseline="-25000" dirty="0" err="1" smtClean="0"/>
              <a:t>x</a:t>
            </a:r>
            <a:r>
              <a:rPr lang="nl-BE" sz="2200" baseline="-25000" dirty="0" smtClean="0"/>
              <a:t> </a:t>
            </a:r>
            <a:r>
              <a:rPr lang="nl-BE" sz="2200" dirty="0" smtClean="0"/>
              <a:t>= aantal kinderen geboren tussen verjaardagen x en x+1;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∑ </a:t>
            </a:r>
            <a:r>
              <a:rPr lang="nl-BE" sz="2200" dirty="0" err="1" smtClean="0"/>
              <a:t>g</a:t>
            </a:r>
            <a:r>
              <a:rPr lang="nl-BE" sz="2200" baseline="-25000" dirty="0" err="1" smtClean="0"/>
              <a:t>x</a:t>
            </a:r>
            <a:r>
              <a:rPr lang="nl-BE" sz="2200" dirty="0" smtClean="0"/>
              <a:t> = totaal aantal kinderen geboren in de cohorte;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v = aantal vrouwen in de cohorte;</a:t>
            </a:r>
          </a:p>
          <a:p>
            <a:pPr lvl="2">
              <a:lnSpc>
                <a:spcPct val="80000"/>
              </a:lnSpc>
            </a:pPr>
            <a:endParaRPr lang="nl-BE" sz="2200" dirty="0" smtClean="0"/>
          </a:p>
          <a:p>
            <a:pPr>
              <a:lnSpc>
                <a:spcPct val="80000"/>
              </a:lnSpc>
            </a:pPr>
            <a:endParaRPr lang="nl-BE" sz="26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941168"/>
            <a:ext cx="2304256" cy="145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Indicatoren: Longitudinale analyse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BE" sz="3000" b="1" dirty="0" smtClean="0"/>
              <a:t>Intensiteit</a:t>
            </a:r>
            <a:r>
              <a:rPr lang="nl-BE" sz="3000" dirty="0" smtClean="0"/>
              <a:t>: Leeftijdsspecifieke vruchtbaarheid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Berekening:</a:t>
            </a:r>
          </a:p>
          <a:p>
            <a:pPr lvl="2">
              <a:lnSpc>
                <a:spcPct val="80000"/>
              </a:lnSpc>
            </a:pPr>
            <a:r>
              <a:rPr lang="nl-BE" sz="2200" dirty="0" err="1" smtClean="0"/>
              <a:t>f</a:t>
            </a:r>
            <a:r>
              <a:rPr lang="nl-BE" sz="2200" baseline="-25000" dirty="0" err="1" smtClean="0"/>
              <a:t>x</a:t>
            </a:r>
            <a:r>
              <a:rPr lang="nl-BE" sz="2200" dirty="0" smtClean="0"/>
              <a:t> = Leeftijdsspecifieke vruchtbaarheid;</a:t>
            </a:r>
          </a:p>
          <a:p>
            <a:pPr lvl="2">
              <a:lnSpc>
                <a:spcPct val="80000"/>
              </a:lnSpc>
            </a:pPr>
            <a:r>
              <a:rPr lang="nl-BE" sz="2200" dirty="0" err="1" smtClean="0"/>
              <a:t>g</a:t>
            </a:r>
            <a:r>
              <a:rPr lang="nl-BE" sz="2200" baseline="-25000" dirty="0" err="1" smtClean="0"/>
              <a:t>x</a:t>
            </a:r>
            <a:r>
              <a:rPr lang="nl-BE" sz="2200" baseline="-25000" dirty="0" smtClean="0"/>
              <a:t> </a:t>
            </a:r>
            <a:r>
              <a:rPr lang="nl-BE" sz="2200" dirty="0" smtClean="0"/>
              <a:t>= aantal kinderen geboren tussen verjaardagen x en x+1;</a:t>
            </a:r>
          </a:p>
          <a:p>
            <a:pPr lvl="2">
              <a:lnSpc>
                <a:spcPct val="80000"/>
              </a:lnSpc>
            </a:pPr>
            <a:r>
              <a:rPr lang="nl-BE" sz="2200" dirty="0" err="1" smtClean="0"/>
              <a:t>v</a:t>
            </a:r>
            <a:r>
              <a:rPr lang="nl-BE" sz="2200" baseline="-25000" dirty="0" err="1" smtClean="0"/>
              <a:t>x</a:t>
            </a:r>
            <a:r>
              <a:rPr lang="nl-BE" sz="2200" dirty="0" smtClean="0"/>
              <a:t> = aantal vrouwen in de cohorte;</a:t>
            </a:r>
          </a:p>
          <a:p>
            <a:pPr lvl="1">
              <a:lnSpc>
                <a:spcPct val="80000"/>
              </a:lnSpc>
            </a:pPr>
            <a:r>
              <a:rPr lang="nl-BE" sz="2400" dirty="0" smtClean="0"/>
              <a:t>Finale afstamming is som </a:t>
            </a:r>
            <a:r>
              <a:rPr lang="nl-BE" sz="2400" dirty="0" err="1" smtClean="0"/>
              <a:t>f</a:t>
            </a:r>
            <a:r>
              <a:rPr lang="nl-BE" sz="2400" baseline="-25000" dirty="0" err="1" smtClean="0"/>
              <a:t>x</a:t>
            </a:r>
            <a:r>
              <a:rPr lang="nl-BE" sz="2400" dirty="0" err="1" smtClean="0"/>
              <a:t>-waarden</a:t>
            </a:r>
            <a:endParaRPr lang="nl-BE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3295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Indicatoren: Longitudinale analyse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/>
          <a:lstStyle/>
          <a:p>
            <a:pPr lvl="2">
              <a:lnSpc>
                <a:spcPct val="80000"/>
              </a:lnSpc>
            </a:pPr>
            <a:endParaRPr lang="nl-BE" sz="2200" dirty="0" smtClean="0"/>
          </a:p>
          <a:p>
            <a:pPr>
              <a:lnSpc>
                <a:spcPct val="80000"/>
              </a:lnSpc>
            </a:pPr>
            <a:endParaRPr lang="nl-BE" sz="26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8" y="1719263"/>
            <a:ext cx="59531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Indicatoren: Longitudinale analyse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BE" sz="3000" b="1" dirty="0" smtClean="0"/>
              <a:t>Tempo</a:t>
            </a:r>
            <a:r>
              <a:rPr lang="nl-BE" sz="3000" dirty="0" smtClean="0"/>
              <a:t>: Gemiddelde leeftijd bij moederschap;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Berekening op basis van frequentieverdeling van geboorten naar leeftijd moeder;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Voor ieder jaar # geboorten vermenigvuldigen met variabele leeftijd van de vrouw bij geboorte van betrokken kind;</a:t>
            </a:r>
          </a:p>
          <a:p>
            <a:pPr lvl="3">
              <a:lnSpc>
                <a:spcPct val="80000"/>
              </a:lnSpc>
            </a:pPr>
            <a:r>
              <a:rPr lang="nl-BE" sz="1800" dirty="0" smtClean="0"/>
              <a:t>Opnieuw assumptie: alle vrouwen “x+0,5 jaar” (midden in het jaar);</a:t>
            </a:r>
          </a:p>
          <a:p>
            <a:pPr lvl="1">
              <a:lnSpc>
                <a:spcPct val="80000"/>
              </a:lnSpc>
            </a:pPr>
            <a:r>
              <a:rPr lang="nl-BE" sz="2200" dirty="0" smtClean="0"/>
              <a:t>Berekening:</a:t>
            </a:r>
          </a:p>
          <a:p>
            <a:pPr lvl="2">
              <a:lnSpc>
                <a:spcPct val="80000"/>
              </a:lnSpc>
            </a:pPr>
            <a:r>
              <a:rPr lang="nl-BE" sz="2200" dirty="0" err="1" smtClean="0"/>
              <a:t>g</a:t>
            </a:r>
            <a:r>
              <a:rPr lang="nl-BE" sz="2200" baseline="-25000" dirty="0" err="1" smtClean="0"/>
              <a:t>x</a:t>
            </a:r>
            <a:r>
              <a:rPr lang="nl-BE" sz="2200" baseline="-25000" dirty="0" smtClean="0"/>
              <a:t> </a:t>
            </a:r>
            <a:r>
              <a:rPr lang="nl-BE" sz="2200" dirty="0" smtClean="0"/>
              <a:t>= aantal kinderen geboren tussen verjaardagen x en x+1;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>
                <a:solidFill>
                  <a:srgbClr val="FF0000"/>
                </a:solidFill>
              </a:rPr>
              <a:t>g = [∑</a:t>
            </a:r>
            <a:r>
              <a:rPr lang="nl-BE" sz="2200" dirty="0" err="1" smtClean="0">
                <a:solidFill>
                  <a:srgbClr val="FF0000"/>
                </a:solidFill>
              </a:rPr>
              <a:t>g</a:t>
            </a:r>
            <a:r>
              <a:rPr lang="nl-BE" sz="2200" baseline="-25000" dirty="0" err="1" smtClean="0">
                <a:solidFill>
                  <a:srgbClr val="FF0000"/>
                </a:solidFill>
              </a:rPr>
              <a:t>x</a:t>
            </a:r>
            <a:r>
              <a:rPr lang="nl-BE" sz="2200" dirty="0" smtClean="0">
                <a:solidFill>
                  <a:srgbClr val="FF0000"/>
                </a:solidFill>
              </a:rPr>
              <a:t>] = som van aantal geboorten in ieder levensjaar;</a:t>
            </a:r>
          </a:p>
          <a:p>
            <a:pPr lvl="2">
              <a:lnSpc>
                <a:spcPct val="80000"/>
              </a:lnSpc>
            </a:pPr>
            <a:endParaRPr lang="nl-BE" sz="2200" dirty="0" smtClean="0"/>
          </a:p>
          <a:p>
            <a:pPr>
              <a:lnSpc>
                <a:spcPct val="80000"/>
              </a:lnSpc>
            </a:pPr>
            <a:endParaRPr lang="nl-BE" sz="2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653136"/>
            <a:ext cx="2800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664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7956376" y="6021288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Bron: NIS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Indicatoren: Longitudinale analyse met storingen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BE" sz="3000" dirty="0" smtClean="0"/>
              <a:t>Storingen zijn het gevolg van sterfte of migratie;</a:t>
            </a:r>
          </a:p>
          <a:p>
            <a:pPr>
              <a:lnSpc>
                <a:spcPct val="80000"/>
              </a:lnSpc>
            </a:pPr>
            <a:r>
              <a:rPr lang="nl-BE" sz="3000" dirty="0" smtClean="0"/>
              <a:t>Gevolgen voor meting: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Waargenomen # geboorten (</a:t>
            </a:r>
            <a:r>
              <a:rPr lang="nl-BE" sz="2600" dirty="0" err="1" smtClean="0"/>
              <a:t>g’</a:t>
            </a:r>
            <a:r>
              <a:rPr lang="nl-BE" sz="2400" baseline="-25000" dirty="0" err="1" smtClean="0"/>
              <a:t>x</a:t>
            </a:r>
            <a:r>
              <a:rPr lang="nl-BE" sz="2600" dirty="0" smtClean="0"/>
              <a:t>) is: 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Te klein (in geval van emigratie of sterfte)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Of te groot (in geval van immigratie)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Het aantal levensjaren ten risico (</a:t>
            </a:r>
            <a:r>
              <a:rPr lang="nl-BE" sz="2600" dirty="0" err="1" smtClean="0"/>
              <a:t>v’</a:t>
            </a:r>
            <a:r>
              <a:rPr lang="nl-BE" sz="2400" baseline="-25000" dirty="0" err="1" smtClean="0"/>
              <a:t>x</a:t>
            </a:r>
            <a:r>
              <a:rPr lang="nl-BE" sz="2600" dirty="0" smtClean="0"/>
              <a:t>) is ook te klein of te groot;</a:t>
            </a:r>
          </a:p>
          <a:p>
            <a:pPr>
              <a:lnSpc>
                <a:spcPct val="80000"/>
              </a:lnSpc>
            </a:pPr>
            <a:r>
              <a:rPr lang="nl-BE" sz="3000" dirty="0" smtClean="0"/>
              <a:t>Echter: </a:t>
            </a:r>
          </a:p>
          <a:p>
            <a:pPr lvl="1">
              <a:lnSpc>
                <a:spcPct val="80000"/>
              </a:lnSpc>
            </a:pPr>
            <a:r>
              <a:rPr lang="nl-BE" sz="2600" dirty="0" err="1" smtClean="0"/>
              <a:t>f</a:t>
            </a:r>
            <a:r>
              <a:rPr lang="nl-BE" sz="2400" baseline="-25000" dirty="0" err="1" smtClean="0"/>
              <a:t>x</a:t>
            </a:r>
            <a:r>
              <a:rPr lang="nl-BE" sz="2600" dirty="0" err="1" smtClean="0"/>
              <a:t>-waarden</a:t>
            </a:r>
            <a:r>
              <a:rPr lang="nl-BE" sz="2600" dirty="0" smtClean="0"/>
              <a:t> kunnen toch worden geschat door het waargenomen # geboorten tussen verjaardag x en x+1 (</a:t>
            </a:r>
            <a:r>
              <a:rPr lang="nl-BE" sz="2600" dirty="0" err="1" smtClean="0"/>
              <a:t>g’</a:t>
            </a:r>
            <a:r>
              <a:rPr lang="nl-BE" sz="2400" baseline="-25000" dirty="0" err="1" smtClean="0"/>
              <a:t>x</a:t>
            </a:r>
            <a:r>
              <a:rPr lang="nl-BE" sz="2600" dirty="0" smtClean="0"/>
              <a:t>) te relativeren aan de hand van het waargenomen # vrouwen tussen dezelfde verjaardagen (</a:t>
            </a:r>
            <a:r>
              <a:rPr lang="nl-BE" sz="2600" dirty="0" err="1" smtClean="0"/>
              <a:t>v’</a:t>
            </a:r>
            <a:r>
              <a:rPr lang="nl-BE" sz="2400" baseline="-25000" dirty="0" err="1" smtClean="0"/>
              <a:t>x</a:t>
            </a:r>
            <a:r>
              <a:rPr lang="nl-BE" sz="2600" dirty="0" smtClean="0"/>
              <a:t>). 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Hierbij wordt verondersteld dat beide “fouten” elkaar min of meer compenseren.</a:t>
            </a:r>
          </a:p>
          <a:p>
            <a:pPr>
              <a:lnSpc>
                <a:spcPct val="80000"/>
              </a:lnSpc>
            </a:pPr>
            <a:endParaRPr lang="nl-BE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Indicatoren: Transversale analyse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54461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BE" sz="3000" dirty="0" smtClean="0"/>
              <a:t>Transversaal: we kijken naar een bepaald levensjaar of (en meestal) naar een fictieve cohorte;</a:t>
            </a:r>
          </a:p>
          <a:p>
            <a:pPr>
              <a:lnSpc>
                <a:spcPct val="80000"/>
              </a:lnSpc>
            </a:pPr>
            <a:r>
              <a:rPr lang="nl-BE" sz="3000" b="1" dirty="0" smtClean="0"/>
              <a:t>Intensiteit:</a:t>
            </a:r>
            <a:r>
              <a:rPr lang="nl-BE" sz="3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Ruwe geboortecoëfficiënt (</a:t>
            </a:r>
            <a:r>
              <a:rPr lang="nl-BE" sz="2600" dirty="0" err="1" smtClean="0"/>
              <a:t>rgc</a:t>
            </a:r>
            <a:r>
              <a:rPr lang="nl-BE" sz="2600" dirty="0" smtClean="0"/>
              <a:t>) - [ENG] </a:t>
            </a:r>
            <a:r>
              <a:rPr lang="nl-BE" sz="2600" dirty="0" err="1" smtClean="0"/>
              <a:t>Crude</a:t>
            </a:r>
            <a:r>
              <a:rPr lang="nl-BE" sz="2600" dirty="0" smtClean="0"/>
              <a:t> </a:t>
            </a:r>
            <a:r>
              <a:rPr lang="nl-BE" sz="2600" dirty="0" err="1" smtClean="0"/>
              <a:t>Birth</a:t>
            </a:r>
            <a:r>
              <a:rPr lang="nl-BE" sz="2600" dirty="0" smtClean="0"/>
              <a:t> </a:t>
            </a:r>
            <a:r>
              <a:rPr lang="nl-BE" sz="2600" dirty="0" err="1" smtClean="0"/>
              <a:t>Rate</a:t>
            </a:r>
            <a:r>
              <a:rPr lang="nl-BE" sz="2600" dirty="0" smtClean="0"/>
              <a:t>;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Zelfde voor- en nadelen als ruwe sterftecoëfficiënt:</a:t>
            </a:r>
          </a:p>
          <a:p>
            <a:pPr lvl="3">
              <a:lnSpc>
                <a:spcPct val="80000"/>
              </a:lnSpc>
            </a:pPr>
            <a:r>
              <a:rPr lang="nl-BE" sz="1800" dirty="0" smtClean="0"/>
              <a:t>o.a. sterke leeftijdssturing;</a:t>
            </a:r>
          </a:p>
          <a:p>
            <a:pPr lvl="1">
              <a:lnSpc>
                <a:spcPct val="80000"/>
              </a:lnSpc>
            </a:pPr>
            <a:endParaRPr lang="nl-BE" sz="2600" dirty="0" smtClean="0"/>
          </a:p>
          <a:p>
            <a:pPr lvl="1">
              <a:lnSpc>
                <a:spcPct val="80000"/>
              </a:lnSpc>
            </a:pPr>
            <a:endParaRPr lang="nl-BE" sz="2600" dirty="0" smtClean="0"/>
          </a:p>
          <a:p>
            <a:pPr lvl="1">
              <a:lnSpc>
                <a:spcPct val="80000"/>
              </a:lnSpc>
            </a:pPr>
            <a:endParaRPr lang="nl-BE" sz="2600" dirty="0" smtClean="0"/>
          </a:p>
          <a:p>
            <a:pPr lvl="1">
              <a:lnSpc>
                <a:spcPct val="80000"/>
              </a:lnSpc>
            </a:pPr>
            <a:r>
              <a:rPr lang="nl-BE" sz="2600" dirty="0" smtClean="0"/>
              <a:t>Daarom: 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Leeftijdsspecifieke vruchtbaarheid en 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Totale vruchtbaarheid (“TV” = som van leeftijdsspecifieke cijfers);</a:t>
            </a:r>
          </a:p>
          <a:p>
            <a:pPr lvl="2">
              <a:lnSpc>
                <a:spcPct val="80000"/>
              </a:lnSpc>
              <a:buNone/>
            </a:pPr>
            <a:r>
              <a:rPr lang="nl-BE" sz="1800" dirty="0" smtClean="0"/>
              <a:t>	</a:t>
            </a:r>
            <a:r>
              <a:rPr lang="nl-BE" sz="1800" dirty="0" smtClean="0">
                <a:sym typeface="Wingdings" pitchFamily="2" charset="2"/>
              </a:rPr>
              <a:t> Zie </a:t>
            </a:r>
            <a:r>
              <a:rPr lang="nl-BE" sz="1800" dirty="0" err="1" smtClean="0">
                <a:sym typeface="Wingdings" pitchFamily="2" charset="2"/>
              </a:rPr>
              <a:t>supra</a:t>
            </a:r>
            <a:endParaRPr lang="nl-BE" sz="18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4032448" cy="109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Indicatoren: Transversale analyse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BE" sz="3000" b="1" dirty="0" smtClean="0"/>
              <a:t>Intensiteit:</a:t>
            </a:r>
            <a:r>
              <a:rPr lang="nl-BE" sz="3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Totale vruchtbaarheid</a:t>
            </a:r>
          </a:p>
          <a:p>
            <a:pPr lvl="2">
              <a:lnSpc>
                <a:spcPct val="80000"/>
              </a:lnSpc>
            </a:pPr>
            <a:r>
              <a:rPr lang="nl-BE" sz="2200" dirty="0" err="1" smtClean="0"/>
              <a:t>g</a:t>
            </a:r>
            <a:r>
              <a:rPr lang="nl-BE" sz="2000" baseline="-25000" dirty="0" err="1" smtClean="0"/>
              <a:t>x</a:t>
            </a:r>
            <a:r>
              <a:rPr lang="nl-BE" sz="2200" dirty="0" smtClean="0"/>
              <a:t>”: het aantal kinderen geboren tussen verjaardag x en x+1 in een bepaald jaar;</a:t>
            </a:r>
          </a:p>
          <a:p>
            <a:pPr lvl="2">
              <a:lnSpc>
                <a:spcPct val="80000"/>
              </a:lnSpc>
            </a:pPr>
            <a:r>
              <a:rPr lang="nl-BE" sz="2200" dirty="0" err="1" smtClean="0"/>
              <a:t>v</a:t>
            </a:r>
            <a:r>
              <a:rPr lang="nl-BE" sz="2000" baseline="-25000" dirty="0" err="1" smtClean="0"/>
              <a:t>x</a:t>
            </a:r>
            <a:r>
              <a:rPr lang="nl-BE" sz="2000" baseline="-25000" dirty="0" smtClean="0"/>
              <a:t> </a:t>
            </a:r>
            <a:r>
              <a:rPr lang="nl-BE" sz="2200" dirty="0" smtClean="0"/>
              <a:t>”: gemiddeld aantal vrouwen van leeftijd x verstreken jaren in de periode;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∑</a:t>
            </a:r>
            <a:r>
              <a:rPr lang="nl-BE" sz="2200" dirty="0" err="1" smtClean="0"/>
              <a:t>f</a:t>
            </a:r>
            <a:r>
              <a:rPr lang="nl-BE" sz="2000" baseline="-25000" dirty="0" err="1" smtClean="0"/>
              <a:t>x</a:t>
            </a:r>
            <a:r>
              <a:rPr lang="nl-BE" sz="2200" dirty="0" smtClean="0"/>
              <a:t>”: totale vruchtbaarheid [ENG: </a:t>
            </a:r>
            <a:r>
              <a:rPr lang="nl-BE" sz="2200" dirty="0" err="1" smtClean="0"/>
              <a:t>total</a:t>
            </a:r>
            <a:r>
              <a:rPr lang="nl-BE" sz="2200" dirty="0" smtClean="0"/>
              <a:t> </a:t>
            </a:r>
            <a:r>
              <a:rPr lang="nl-BE" sz="2200" dirty="0" err="1" smtClean="0"/>
              <a:t>fertility</a:t>
            </a:r>
            <a:r>
              <a:rPr lang="nl-BE" sz="2200" dirty="0" smtClean="0"/>
              <a:t>]; 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Leeftijdsspecifieke vruchtbaarheid:</a:t>
            </a:r>
          </a:p>
          <a:p>
            <a:pPr lvl="2">
              <a:lnSpc>
                <a:spcPct val="80000"/>
              </a:lnSpc>
            </a:pPr>
            <a:r>
              <a:rPr lang="nl-BE" sz="2200" dirty="0" err="1" smtClean="0"/>
              <a:t>f</a:t>
            </a:r>
            <a:r>
              <a:rPr lang="nl-BE" sz="2000" baseline="-25000" dirty="0" err="1" smtClean="0"/>
              <a:t>x</a:t>
            </a:r>
            <a:r>
              <a:rPr lang="nl-BE" sz="2200" dirty="0" smtClean="0"/>
              <a:t>”= </a:t>
            </a:r>
            <a:r>
              <a:rPr lang="nl-BE" sz="2200" dirty="0" err="1" smtClean="0"/>
              <a:t>g</a:t>
            </a:r>
            <a:r>
              <a:rPr lang="nl-BE" sz="2000" baseline="-25000" dirty="0" err="1" smtClean="0"/>
              <a:t>x</a:t>
            </a:r>
            <a:r>
              <a:rPr lang="nl-BE" sz="2200" dirty="0" smtClean="0"/>
              <a:t>”/</a:t>
            </a:r>
            <a:r>
              <a:rPr lang="nl-BE" sz="2200" dirty="0" err="1" smtClean="0"/>
              <a:t>v</a:t>
            </a:r>
            <a:r>
              <a:rPr lang="nl-BE" sz="2200" baseline="-25000" dirty="0" err="1" smtClean="0"/>
              <a:t>x</a:t>
            </a:r>
            <a:r>
              <a:rPr lang="nl-BE" sz="2200" baseline="-25000" dirty="0" smtClean="0"/>
              <a:t> </a:t>
            </a:r>
            <a:r>
              <a:rPr lang="nl-BE" sz="2200" dirty="0" smtClean="0"/>
              <a:t>”; </a:t>
            </a:r>
          </a:p>
          <a:p>
            <a:pPr lvl="3">
              <a:lnSpc>
                <a:spcPct val="80000"/>
              </a:lnSpc>
            </a:pPr>
            <a:r>
              <a:rPr lang="nl-BE" sz="2200" dirty="0" smtClean="0"/>
              <a:t>In de veronderstelling dat de leeftijdsspecifieke vruchtbaarheid over een langere periode constant is, kunnen we de transversale </a:t>
            </a:r>
            <a:r>
              <a:rPr lang="nl-BE" sz="2200" dirty="0" err="1" smtClean="0"/>
              <a:t>f</a:t>
            </a:r>
            <a:r>
              <a:rPr lang="nl-BE" baseline="-25000" dirty="0" err="1" smtClean="0"/>
              <a:t>x</a:t>
            </a:r>
            <a:r>
              <a:rPr lang="nl-BE" sz="2200" dirty="0" smtClean="0"/>
              <a:t>’ gebruiken als de </a:t>
            </a:r>
            <a:r>
              <a:rPr lang="nl-BE" sz="2200" dirty="0" err="1" smtClean="0"/>
              <a:t>f</a:t>
            </a:r>
            <a:r>
              <a:rPr lang="nl-BE" baseline="-25000" dirty="0" err="1" smtClean="0"/>
              <a:t>x</a:t>
            </a:r>
            <a:r>
              <a:rPr lang="nl-BE" sz="2200" dirty="0" smtClean="0"/>
              <a:t>” voor een fictieve cohorte (= zelfde systeem als bij sterfte);</a:t>
            </a:r>
          </a:p>
          <a:p>
            <a:pPr lvl="3">
              <a:lnSpc>
                <a:spcPct val="80000"/>
              </a:lnSpc>
            </a:pPr>
            <a:r>
              <a:rPr lang="nl-BE" sz="2200" dirty="0" smtClean="0"/>
              <a:t>Hiermee kan de gemiddelde leeftijd bij moederschap voor de fictieve cohorte worden voorgesteld;</a:t>
            </a:r>
          </a:p>
          <a:p>
            <a:pPr lvl="3">
              <a:lnSpc>
                <a:spcPct val="80000"/>
              </a:lnSpc>
            </a:pPr>
            <a:r>
              <a:rPr lang="nl-BE" sz="2200" dirty="0" smtClean="0"/>
              <a:t>Vaak voorgesteld in 5-jaar categorieën </a:t>
            </a:r>
            <a:r>
              <a:rPr lang="nl-BE" sz="2200" dirty="0" smtClean="0">
                <a:sym typeface="Wingdings" pitchFamily="2" charset="2"/>
              </a:rPr>
              <a:t> dan </a:t>
            </a:r>
            <a:r>
              <a:rPr lang="nl-BE" sz="2200" dirty="0" smtClean="0"/>
              <a:t>ook </a:t>
            </a:r>
            <a:r>
              <a:rPr lang="nl-BE" sz="2200" dirty="0" err="1" smtClean="0"/>
              <a:t>f</a:t>
            </a:r>
            <a:r>
              <a:rPr lang="nl-BE" baseline="-25000" dirty="0" err="1" smtClean="0"/>
              <a:t>x</a:t>
            </a:r>
            <a:r>
              <a:rPr lang="nl-BE" sz="2200" dirty="0" smtClean="0"/>
              <a:t>”*5;</a:t>
            </a:r>
            <a:endParaRPr lang="nl-BE" sz="3000" dirty="0" smtClean="0"/>
          </a:p>
          <a:p>
            <a:pPr>
              <a:lnSpc>
                <a:spcPct val="80000"/>
              </a:lnSpc>
            </a:pPr>
            <a:endParaRPr lang="nl-BE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Indicatoren: Transversale analyse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31683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BE" sz="3000" dirty="0" smtClean="0"/>
              <a:t>Transversaal - </a:t>
            </a:r>
            <a:r>
              <a:rPr lang="nl-BE" sz="3000" b="1" dirty="0" smtClean="0"/>
              <a:t>Tempo:</a:t>
            </a:r>
            <a:r>
              <a:rPr lang="nl-BE" sz="3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Berekening gemiddelde leeftijd bij moederschap op basis van leeftijdspecifieke vruchtbaarheidscijfers (hier: 5-jarige intervallen);</a:t>
            </a:r>
          </a:p>
          <a:p>
            <a:pPr lvl="2">
              <a:lnSpc>
                <a:spcPct val="80000"/>
              </a:lnSpc>
            </a:pPr>
            <a:r>
              <a:rPr lang="nl-BE" sz="2000" dirty="0" smtClean="0"/>
              <a:t>Verklaring:</a:t>
            </a:r>
          </a:p>
          <a:p>
            <a:pPr lvl="3">
              <a:lnSpc>
                <a:spcPct val="80000"/>
              </a:lnSpc>
            </a:pPr>
            <a:r>
              <a:rPr lang="nl-BE" sz="1600" dirty="0" smtClean="0"/>
              <a:t>X = </a:t>
            </a:r>
            <a:r>
              <a:rPr lang="nl-BE" sz="1600" dirty="0" err="1" smtClean="0"/>
              <a:t>lft</a:t>
            </a:r>
            <a:r>
              <a:rPr lang="nl-BE" sz="1600" dirty="0" smtClean="0"/>
              <a:t>. 5-jarige intervallen </a:t>
            </a:r>
            <a:r>
              <a:rPr lang="nl-BE" sz="1600" dirty="0" smtClean="0">
                <a:sym typeface="Wingdings" pitchFamily="2" charset="2"/>
              </a:rPr>
              <a:t> DUS midden;</a:t>
            </a:r>
          </a:p>
          <a:p>
            <a:pPr lvl="3">
              <a:lnSpc>
                <a:spcPct val="80000"/>
              </a:lnSpc>
            </a:pPr>
            <a:r>
              <a:rPr lang="nl-BE" sz="1600" dirty="0" err="1" smtClean="0"/>
              <a:t>f</a:t>
            </a:r>
            <a:r>
              <a:rPr lang="nl-BE" sz="1400" baseline="-25000" dirty="0" err="1" smtClean="0"/>
              <a:t>x</a:t>
            </a:r>
            <a:r>
              <a:rPr lang="nl-BE" sz="1600" dirty="0" smtClean="0"/>
              <a:t>” = jaarlijks leeftijdsspecifiek vruchtbaarheidscijfer voor betreffende periode;</a:t>
            </a:r>
          </a:p>
          <a:p>
            <a:pPr lvl="3">
              <a:lnSpc>
                <a:spcPct val="80000"/>
              </a:lnSpc>
            </a:pPr>
            <a:r>
              <a:rPr lang="nl-BE" sz="1600" dirty="0" err="1" smtClean="0"/>
              <a:t>f</a:t>
            </a:r>
            <a:r>
              <a:rPr lang="nl-BE" sz="1400" baseline="-25000" dirty="0" err="1" smtClean="0"/>
              <a:t>x</a:t>
            </a:r>
            <a:r>
              <a:rPr lang="nl-BE" sz="1600" dirty="0" smtClean="0"/>
              <a:t>”*5 = *5 voor een 5-jarige intervallen;</a:t>
            </a:r>
          </a:p>
          <a:p>
            <a:pPr lvl="3">
              <a:lnSpc>
                <a:spcPct val="80000"/>
              </a:lnSpc>
            </a:pPr>
            <a:r>
              <a:rPr lang="nl-BE" sz="1600" dirty="0" smtClean="0"/>
              <a:t>∑</a:t>
            </a:r>
            <a:r>
              <a:rPr lang="nl-BE" sz="1600" dirty="0" err="1" smtClean="0"/>
              <a:t>f</a:t>
            </a:r>
            <a:r>
              <a:rPr lang="nl-BE" sz="1400" baseline="-25000" dirty="0" err="1" smtClean="0"/>
              <a:t>x</a:t>
            </a:r>
            <a:r>
              <a:rPr lang="nl-BE" sz="1600" dirty="0" smtClean="0"/>
              <a:t>” = totale vruchtbaarheid;</a:t>
            </a:r>
          </a:p>
          <a:p>
            <a:pPr lvl="3">
              <a:lnSpc>
                <a:spcPct val="80000"/>
              </a:lnSpc>
            </a:pPr>
            <a:r>
              <a:rPr lang="nl-BE" sz="1600" dirty="0" smtClean="0"/>
              <a:t>(∑(x*</a:t>
            </a:r>
            <a:r>
              <a:rPr lang="nl-BE" sz="1600" dirty="0" err="1" smtClean="0"/>
              <a:t>f</a:t>
            </a:r>
            <a:r>
              <a:rPr lang="nl-BE" sz="1400" baseline="-25000" dirty="0" err="1" smtClean="0"/>
              <a:t>x</a:t>
            </a:r>
            <a:r>
              <a:rPr lang="nl-BE" sz="1600" dirty="0" smtClean="0"/>
              <a:t>”*5))/ (∑</a:t>
            </a:r>
            <a:r>
              <a:rPr lang="nl-BE" sz="1600" dirty="0" err="1" smtClean="0"/>
              <a:t>f</a:t>
            </a:r>
            <a:r>
              <a:rPr lang="nl-BE" sz="1400" baseline="-25000" dirty="0" err="1" smtClean="0"/>
              <a:t>x</a:t>
            </a:r>
            <a:r>
              <a:rPr lang="nl-BE" sz="1600" dirty="0" smtClean="0"/>
              <a:t>”*5) = gemiddelde leeftijd bij </a:t>
            </a:r>
            <a:r>
              <a:rPr lang="nl-BE" sz="1600" dirty="0" smtClean="0"/>
              <a:t>moederschap</a:t>
            </a:r>
            <a:r>
              <a:rPr lang="nl-BE" sz="1600" dirty="0" smtClean="0"/>
              <a:t>;</a:t>
            </a:r>
          </a:p>
          <a:p>
            <a:pPr lvl="2">
              <a:lnSpc>
                <a:spcPct val="80000"/>
              </a:lnSpc>
            </a:pPr>
            <a:endParaRPr lang="nl-BE" sz="20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9040"/>
            <a:ext cx="6774347" cy="27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34082"/>
          </a:xfrm>
        </p:spPr>
        <p:txBody>
          <a:bodyPr>
            <a:normAutofit/>
          </a:bodyPr>
          <a:lstStyle/>
          <a:p>
            <a:r>
              <a:rPr lang="nl-NL" sz="3000" dirty="0" smtClean="0"/>
              <a:t>Indicatoren: Transversale analyse - Standaardisatie</a:t>
            </a:r>
            <a:endParaRPr lang="en-US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3528392"/>
          </a:xfrm>
        </p:spPr>
        <p:txBody>
          <a:bodyPr>
            <a:normAutofit lnSpcReduction="10000"/>
          </a:bodyPr>
          <a:lstStyle/>
          <a:p>
            <a:pPr marL="342900" lvl="2" indent="-342900">
              <a:lnSpc>
                <a:spcPct val="80000"/>
              </a:lnSpc>
            </a:pPr>
            <a:r>
              <a:rPr lang="nl-BE" sz="3000" dirty="0" smtClean="0"/>
              <a:t>Directe standaardisatie;</a:t>
            </a:r>
            <a:r>
              <a:rPr lang="nl-BE" sz="1600" dirty="0" smtClean="0"/>
              <a:t> </a:t>
            </a:r>
          </a:p>
          <a:p>
            <a:pPr marL="800100" lvl="3" indent="-342900">
              <a:lnSpc>
                <a:spcPct val="80000"/>
              </a:lnSpc>
            </a:pPr>
            <a:r>
              <a:rPr lang="nl-BE" dirty="0" smtClean="0"/>
              <a:t>Gelijkaardig aan werkwijze met leeftijdsspecifieke sterfte cijfers;</a:t>
            </a:r>
          </a:p>
          <a:p>
            <a:pPr>
              <a:lnSpc>
                <a:spcPct val="80000"/>
              </a:lnSpc>
            </a:pPr>
            <a:r>
              <a:rPr lang="nl-BE" sz="3000" dirty="0" smtClean="0"/>
              <a:t>Indirecte standaardisatie (vaakst gebruikt);</a:t>
            </a:r>
          </a:p>
          <a:p>
            <a:pPr lvl="2">
              <a:lnSpc>
                <a:spcPct val="80000"/>
              </a:lnSpc>
            </a:pPr>
            <a:r>
              <a:rPr lang="nl-BE" sz="2000" dirty="0" smtClean="0"/>
              <a:t>Courant gebruik: relativeren van waargenomen geboortecijfers in bestudeerde periode/context aan (leeftijdsspecifieke) geboortecijfers die zouden geproduceerd worden onder de hoogst mogelijke (leeftijdsspecifieke) vruchtbaarheid – of een andere standaard (vb. vruchtbaarheid van Europa).</a:t>
            </a:r>
          </a:p>
          <a:p>
            <a:pPr lvl="1">
              <a:lnSpc>
                <a:spcPct val="80000"/>
              </a:lnSpc>
            </a:pPr>
            <a:endParaRPr lang="nl-BE" sz="2000" dirty="0" smtClean="0"/>
          </a:p>
          <a:p>
            <a:pPr lvl="1">
              <a:lnSpc>
                <a:spcPct val="80000"/>
              </a:lnSpc>
            </a:pPr>
            <a:r>
              <a:rPr lang="nl-BE" sz="2000" dirty="0" smtClean="0"/>
              <a:t>Toepassing onderstaande berekeningswijze:</a:t>
            </a:r>
          </a:p>
          <a:p>
            <a:pPr lvl="2">
              <a:lnSpc>
                <a:spcPct val="80000"/>
              </a:lnSpc>
            </a:pPr>
            <a:r>
              <a:rPr lang="nl-BE" sz="1600" dirty="0" smtClean="0"/>
              <a:t>B = aantal waargenomen geboorten in een bepaalde periode;</a:t>
            </a:r>
          </a:p>
          <a:p>
            <a:pPr lvl="2">
              <a:lnSpc>
                <a:spcPct val="80000"/>
              </a:lnSpc>
            </a:pPr>
            <a:r>
              <a:rPr lang="nl-BE" sz="1600" dirty="0" smtClean="0"/>
              <a:t>V</a:t>
            </a:r>
            <a:r>
              <a:rPr lang="nl-BE" sz="1600" baseline="-25000" dirty="0" smtClean="0"/>
              <a:t>a</a:t>
            </a:r>
            <a:r>
              <a:rPr lang="nl-BE" sz="1600" dirty="0" smtClean="0"/>
              <a:t>” = het aantal vrouwen van leeftijd </a:t>
            </a:r>
            <a:r>
              <a:rPr lang="nl-BE" sz="1600" i="1" dirty="0" smtClean="0"/>
              <a:t>a</a:t>
            </a:r>
            <a:r>
              <a:rPr lang="nl-BE" sz="1600" dirty="0" smtClean="0"/>
              <a:t>;</a:t>
            </a:r>
          </a:p>
          <a:p>
            <a:pPr lvl="2">
              <a:lnSpc>
                <a:spcPct val="80000"/>
              </a:lnSpc>
            </a:pPr>
            <a:r>
              <a:rPr lang="nl-BE" sz="1600" dirty="0" smtClean="0"/>
              <a:t>f</a:t>
            </a:r>
            <a:r>
              <a:rPr lang="nl-BE" sz="1600" baseline="-25000" dirty="0" smtClean="0"/>
              <a:t>a</a:t>
            </a:r>
            <a:r>
              <a:rPr lang="nl-BE" sz="1600" dirty="0" smtClean="0"/>
              <a:t> = het standaard vruchtbaarheidscijfer voor leeftijd </a:t>
            </a:r>
            <a:r>
              <a:rPr lang="nl-BE" sz="1600" i="1" dirty="0" smtClean="0"/>
              <a:t>a</a:t>
            </a:r>
            <a:r>
              <a:rPr lang="nl-BE" sz="1600" dirty="0" smtClean="0"/>
              <a:t>;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25144"/>
            <a:ext cx="3295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nl-NL" sz="3000" dirty="0" smtClean="0"/>
              <a:t>Indicatoren: Transversale analyse - Standaardisatie</a:t>
            </a:r>
            <a:endParaRPr lang="en-US" sz="3000" dirty="0"/>
          </a:p>
        </p:txBody>
      </p:sp>
      <p:grpSp>
        <p:nvGrpSpPr>
          <p:cNvPr id="11" name="Groep 10"/>
          <p:cNvGrpSpPr/>
          <p:nvPr/>
        </p:nvGrpSpPr>
        <p:grpSpPr>
          <a:xfrm>
            <a:off x="395536" y="4077072"/>
            <a:ext cx="3672408" cy="2088232"/>
            <a:chOff x="323528" y="3933056"/>
            <a:chExt cx="4176464" cy="2577475"/>
          </a:xfrm>
        </p:grpSpPr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3933056"/>
              <a:ext cx="4176464" cy="257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kstvak 9"/>
            <p:cNvSpPr txBox="1"/>
            <p:nvPr/>
          </p:nvSpPr>
          <p:spPr>
            <a:xfrm>
              <a:off x="2813343" y="6165304"/>
              <a:ext cx="1614641" cy="295088"/>
            </a:xfrm>
            <a:prstGeom prst="rect">
              <a:avLst/>
            </a:prstGeom>
            <a:solidFill>
              <a:schemeClr val="bg1">
                <a:lumMod val="95000"/>
                <a:alpha val="3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BE" sz="900" dirty="0" smtClean="0"/>
                <a:t>Bron: </a:t>
              </a:r>
              <a:r>
                <a:rPr lang="nl-BE" sz="900" dirty="0" err="1" smtClean="0"/>
                <a:t>scrollpublishing.com</a:t>
              </a:r>
              <a:endParaRPr lang="nl-BE" sz="900" dirty="0"/>
            </a:p>
          </p:txBody>
        </p:sp>
      </p:grp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384375"/>
          </a:xfrm>
        </p:spPr>
        <p:txBody>
          <a:bodyPr>
            <a:normAutofit fontScale="62500" lnSpcReduction="20000"/>
          </a:bodyPr>
          <a:lstStyle/>
          <a:p>
            <a:r>
              <a:rPr lang="nl-BE" dirty="0" smtClean="0"/>
              <a:t>Indirecte standaardisatie: “</a:t>
            </a:r>
            <a:r>
              <a:rPr lang="nl-BE" dirty="0" err="1" smtClean="0"/>
              <a:t>Hutterietenvruchtbaarheid</a:t>
            </a:r>
            <a:r>
              <a:rPr lang="nl-BE" dirty="0" smtClean="0"/>
              <a:t>”</a:t>
            </a:r>
          </a:p>
          <a:p>
            <a:pPr lvl="1"/>
            <a:r>
              <a:rPr lang="nl-BE" dirty="0" err="1" smtClean="0"/>
              <a:t>Hutterieten</a:t>
            </a:r>
            <a:r>
              <a:rPr lang="nl-BE" dirty="0" smtClean="0"/>
              <a:t>: geloofsgemeenschap verwant (VS, CAN) aan de </a:t>
            </a:r>
            <a:r>
              <a:rPr lang="nl-BE" dirty="0" err="1" smtClean="0"/>
              <a:t>Amish</a:t>
            </a:r>
            <a:r>
              <a:rPr lang="nl-BE" dirty="0" smtClean="0"/>
              <a:t>, die in commune leven;</a:t>
            </a:r>
          </a:p>
          <a:p>
            <a:pPr lvl="1"/>
            <a:r>
              <a:rPr lang="nl-BE" dirty="0" smtClean="0"/>
              <a:t>Hoogste (huwelijks)vruchtbaarheidscijfers ooit waargenomen </a:t>
            </a:r>
            <a:r>
              <a:rPr lang="nl-BE" dirty="0" smtClean="0">
                <a:sym typeface="Wingdings" pitchFamily="2" charset="2"/>
              </a:rPr>
              <a:t> zeker geen geboortebeperking</a:t>
            </a:r>
            <a:endParaRPr lang="nl-BE" dirty="0" smtClean="0"/>
          </a:p>
          <a:p>
            <a:r>
              <a:rPr lang="nl-BE" dirty="0" smtClean="0"/>
              <a:t>Zeer geschikte vergelijkingsbron in historische studies:</a:t>
            </a:r>
          </a:p>
          <a:p>
            <a:pPr lvl="1"/>
            <a:r>
              <a:rPr lang="nl-BE" dirty="0" smtClean="0"/>
              <a:t>Zelden rechtstreekse informatie vruchtbaarheid aanwezig;</a:t>
            </a:r>
          </a:p>
          <a:p>
            <a:pPr lvl="1"/>
            <a:r>
              <a:rPr lang="nl-BE" dirty="0" smtClean="0"/>
              <a:t>Wel soms # wettelijke geboorten en # gehuwde vrouwen naar leeftijd;</a:t>
            </a:r>
          </a:p>
          <a:p>
            <a:pPr lvl="1"/>
            <a:r>
              <a:rPr lang="nl-BE" dirty="0" smtClean="0"/>
              <a:t>Dit laat indirecte standaardisatie toe door vergelijking populaties volgens “gouden standaard” van </a:t>
            </a:r>
            <a:r>
              <a:rPr lang="nl-BE" dirty="0" err="1" smtClean="0"/>
              <a:t>Hutterietenvruchtbaarheid</a:t>
            </a:r>
            <a:r>
              <a:rPr lang="nl-BE" dirty="0" smtClean="0"/>
              <a:t> (</a:t>
            </a:r>
            <a:r>
              <a:rPr lang="nl-BE" dirty="0" err="1" smtClean="0"/>
              <a:t>I</a:t>
            </a:r>
            <a:r>
              <a:rPr lang="nl-BE" baseline="-25000" dirty="0" err="1" smtClean="0"/>
              <a:t>g</a:t>
            </a:r>
            <a:r>
              <a:rPr lang="nl-BE" dirty="0" smtClean="0"/>
              <a:t>);</a:t>
            </a:r>
          </a:p>
          <a:p>
            <a:pPr lvl="2"/>
            <a:r>
              <a:rPr lang="nl-BE" dirty="0" smtClean="0"/>
              <a:t>+/- even hoog </a:t>
            </a:r>
            <a:r>
              <a:rPr lang="nl-BE" dirty="0" smtClean="0">
                <a:sym typeface="Wingdings" pitchFamily="2" charset="2"/>
              </a:rPr>
              <a:t> geen geboortebeperking;</a:t>
            </a:r>
          </a:p>
          <a:p>
            <a:pPr lvl="2"/>
            <a:r>
              <a:rPr lang="nl-BE" dirty="0" smtClean="0">
                <a:sym typeface="Wingdings" pitchFamily="2" charset="2"/>
              </a:rPr>
              <a:t>Lager (</a:t>
            </a:r>
            <a:r>
              <a:rPr lang="nl-BE" dirty="0" err="1" smtClean="0">
                <a:sym typeface="Wingdings" pitchFamily="2" charset="2"/>
              </a:rPr>
              <a:t>vb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/>
              <a:t>I</a:t>
            </a:r>
            <a:r>
              <a:rPr lang="nl-BE" baseline="-25000" dirty="0" err="1" smtClean="0"/>
              <a:t>g</a:t>
            </a:r>
            <a:r>
              <a:rPr lang="nl-BE" baseline="-25000" dirty="0" smtClean="0"/>
              <a:t> </a:t>
            </a:r>
            <a:r>
              <a:rPr lang="nl-BE" dirty="0" smtClean="0">
                <a:sym typeface="Wingdings" pitchFamily="2" charset="2"/>
              </a:rPr>
              <a:t>= 0,70)  geboortebeperking;</a:t>
            </a:r>
            <a:endParaRPr lang="nl-BE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2612267" cy="117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733256"/>
            <a:ext cx="67135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sz="3300" dirty="0" smtClean="0"/>
              <a:t>Indicatoren: Transversale analyse - Vervangingscoëfficiënten</a:t>
            </a:r>
            <a:endParaRPr lang="en-US" sz="33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nl-BE" sz="3000" dirty="0" smtClean="0"/>
              <a:t>Ter herinnering: in hoeverre voorziet een bepaalde cohorte in haar vervanging in een volgende generatie?</a:t>
            </a:r>
            <a:endParaRPr lang="nl-BE" sz="2200" b="1" dirty="0" smtClean="0"/>
          </a:p>
          <a:p>
            <a:pPr>
              <a:lnSpc>
                <a:spcPct val="80000"/>
              </a:lnSpc>
            </a:pPr>
            <a:r>
              <a:rPr lang="nl-BE" sz="3000" b="1" dirty="0" smtClean="0"/>
              <a:t>Bruto vervangingscoëfficiënt:</a:t>
            </a:r>
            <a:endParaRPr lang="nl-BE" sz="3000" dirty="0" smtClean="0"/>
          </a:p>
          <a:p>
            <a:pPr lvl="1">
              <a:lnSpc>
                <a:spcPct val="80000"/>
              </a:lnSpc>
            </a:pPr>
            <a:r>
              <a:rPr lang="nl-BE" sz="2600" dirty="0" smtClean="0"/>
              <a:t>[ENG – Gross </a:t>
            </a:r>
            <a:r>
              <a:rPr lang="nl-BE" sz="2600" dirty="0" err="1" smtClean="0"/>
              <a:t>Reproduction</a:t>
            </a:r>
            <a:r>
              <a:rPr lang="nl-BE" sz="2600" dirty="0" smtClean="0"/>
              <a:t> </a:t>
            </a:r>
            <a:r>
              <a:rPr lang="nl-BE" sz="2600" dirty="0" err="1" smtClean="0"/>
              <a:t>Rate</a:t>
            </a:r>
            <a:r>
              <a:rPr lang="nl-BE" sz="2600" dirty="0" smtClean="0"/>
              <a:t> = GRR];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Enkel de vrouwen beschouwen (of enkel de mannen) en gemiddeld aantal dochters (zonen) per vrouw (+/- 100/206 van de geboorten) bepalen;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Kan ook voor mannen, maar is niet gebruikelijk;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Met andere woorden: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Voor fictieve cohorte </a:t>
            </a:r>
            <a:r>
              <a:rPr lang="nl-BE" sz="2200" u="sng" dirty="0" smtClean="0"/>
              <a:t>GRR = Totale vruchtbaarheid*(100/206)</a:t>
            </a:r>
            <a:endParaRPr lang="nl-BE" sz="2200" dirty="0" smtClean="0"/>
          </a:p>
          <a:p>
            <a:pPr lvl="3">
              <a:lnSpc>
                <a:spcPct val="80000"/>
              </a:lnSpc>
            </a:pPr>
            <a:r>
              <a:rPr lang="el-GR" sz="1800" dirty="0" smtClean="0">
                <a:cs typeface="Arial" charset="0"/>
              </a:rPr>
              <a:t>Σ</a:t>
            </a:r>
            <a:r>
              <a:rPr lang="nl-BE" sz="1800" dirty="0" smtClean="0">
                <a:cs typeface="Arial" charset="0"/>
              </a:rPr>
              <a:t> </a:t>
            </a:r>
            <a:r>
              <a:rPr lang="nl-BE" sz="1800" dirty="0" err="1" smtClean="0">
                <a:cs typeface="Arial" charset="0"/>
              </a:rPr>
              <a:t>f</a:t>
            </a:r>
            <a:r>
              <a:rPr lang="nl-BE" sz="1800" baseline="-25000" dirty="0" err="1" smtClean="0">
                <a:cs typeface="Arial" charset="0"/>
              </a:rPr>
              <a:t>x</a:t>
            </a:r>
            <a:r>
              <a:rPr lang="nl-BE" sz="1800" dirty="0" smtClean="0">
                <a:cs typeface="Arial" charset="0"/>
              </a:rPr>
              <a:t>” * 100/206</a:t>
            </a:r>
            <a:endParaRPr lang="nl-BE" sz="1800" dirty="0" smtClean="0"/>
          </a:p>
          <a:p>
            <a:pPr lvl="2">
              <a:lnSpc>
                <a:spcPct val="80000"/>
              </a:lnSpc>
            </a:pPr>
            <a:r>
              <a:rPr lang="nl-BE" sz="2200" dirty="0" smtClean="0"/>
              <a:t>Voor echte cohorte </a:t>
            </a:r>
            <a:r>
              <a:rPr lang="nl-BE" sz="2200" u="sng" dirty="0" smtClean="0"/>
              <a:t>GRR = Totale afstamming*(100/206)</a:t>
            </a:r>
          </a:p>
          <a:p>
            <a:pPr lvl="3">
              <a:lnSpc>
                <a:spcPct val="80000"/>
              </a:lnSpc>
            </a:pPr>
            <a:r>
              <a:rPr lang="el-GR" sz="1800" dirty="0" smtClean="0">
                <a:cs typeface="Arial" charset="0"/>
              </a:rPr>
              <a:t>Σ</a:t>
            </a:r>
            <a:r>
              <a:rPr lang="nl-BE" sz="1800" dirty="0" smtClean="0">
                <a:cs typeface="Arial" charset="0"/>
              </a:rPr>
              <a:t> </a:t>
            </a:r>
            <a:r>
              <a:rPr lang="nl-BE" sz="1800" dirty="0" err="1" smtClean="0">
                <a:cs typeface="Arial" charset="0"/>
              </a:rPr>
              <a:t>f</a:t>
            </a:r>
            <a:r>
              <a:rPr lang="nl-BE" sz="1800" baseline="-25000" dirty="0" err="1" smtClean="0">
                <a:cs typeface="Arial" charset="0"/>
              </a:rPr>
              <a:t>x</a:t>
            </a:r>
            <a:r>
              <a:rPr lang="nl-BE" sz="1800" dirty="0" smtClean="0">
                <a:cs typeface="Arial" charset="0"/>
              </a:rPr>
              <a:t> * 100/206</a:t>
            </a:r>
            <a:endParaRPr lang="nl-BE" sz="1800" dirty="0" smtClean="0"/>
          </a:p>
          <a:p>
            <a:pPr lvl="1">
              <a:lnSpc>
                <a:spcPct val="80000"/>
              </a:lnSpc>
            </a:pPr>
            <a:r>
              <a:rPr lang="nl-BE" sz="2600" dirty="0" smtClean="0"/>
              <a:t>MAAR probleem GRR: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Houdt geen rekening met storingen: een GRR van 1,0 is geen waarborg op vervanging, gegeven sterfte;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Autofit/>
          </a:bodyPr>
          <a:lstStyle/>
          <a:p>
            <a:r>
              <a:rPr lang="nl-NL" sz="3000" dirty="0" smtClean="0"/>
              <a:t>Indicatoren: Transversale analyse - Vervangingscoëfficiënten</a:t>
            </a:r>
            <a:endParaRPr lang="en-US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565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BE" sz="3000" b="1" dirty="0" smtClean="0"/>
              <a:t>Netto vervangingscoëfficiënt:</a:t>
            </a:r>
            <a:endParaRPr lang="nl-BE" sz="3000" dirty="0" smtClean="0"/>
          </a:p>
          <a:p>
            <a:pPr lvl="1">
              <a:lnSpc>
                <a:spcPct val="80000"/>
              </a:lnSpc>
            </a:pPr>
            <a:r>
              <a:rPr lang="nl-BE" sz="2600" dirty="0" smtClean="0"/>
              <a:t>[ENG – Net </a:t>
            </a:r>
            <a:r>
              <a:rPr lang="nl-BE" sz="2600" dirty="0" err="1" smtClean="0"/>
              <a:t>Reproduction</a:t>
            </a:r>
            <a:r>
              <a:rPr lang="nl-BE" sz="2600" dirty="0" smtClean="0"/>
              <a:t> </a:t>
            </a:r>
            <a:r>
              <a:rPr lang="nl-BE" sz="2600" dirty="0" err="1" smtClean="0"/>
              <a:t>Rate</a:t>
            </a:r>
            <a:r>
              <a:rPr lang="nl-BE" sz="2600" dirty="0" smtClean="0"/>
              <a:t> = NRR];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Ook nog: </a:t>
            </a:r>
            <a:r>
              <a:rPr lang="nl-BE" sz="2200" i="1" dirty="0" smtClean="0"/>
              <a:t>Lotka’s R</a:t>
            </a:r>
            <a:r>
              <a:rPr lang="nl-BE" sz="2200" i="1" baseline="-25000" dirty="0" smtClean="0"/>
              <a:t>0</a:t>
            </a:r>
            <a:r>
              <a:rPr lang="nl-BE" sz="2200" i="1" dirty="0" smtClean="0"/>
              <a:t>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Stelt de bruto coëfficiënt bij voor mortaliteit;</a:t>
            </a:r>
          </a:p>
          <a:p>
            <a:pPr lvl="1">
              <a:lnSpc>
                <a:spcPct val="80000"/>
              </a:lnSpc>
            </a:pPr>
            <a:r>
              <a:rPr lang="nl-BE" sz="2600" dirty="0" smtClean="0"/>
              <a:t>Werkwijze:</a:t>
            </a:r>
          </a:p>
          <a:p>
            <a:pPr lvl="2">
              <a:lnSpc>
                <a:spcPct val="80000"/>
              </a:lnSpc>
            </a:pPr>
            <a:r>
              <a:rPr lang="nl-BE" sz="2200" dirty="0" smtClean="0"/>
              <a:t>Elke leeftijdsklasse van vrouwen wegen met een </a:t>
            </a:r>
            <a:r>
              <a:rPr lang="nl-BE" sz="2200" dirty="0" err="1" smtClean="0"/>
              <a:t>wegingscoëfficiënt</a:t>
            </a:r>
            <a:r>
              <a:rPr lang="nl-BE" sz="2200" dirty="0" smtClean="0"/>
              <a:t> die rekening houdt met de uitval wegens mortaliteit;</a:t>
            </a:r>
          </a:p>
          <a:p>
            <a:pPr lvl="2">
              <a:lnSpc>
                <a:spcPct val="80000"/>
              </a:lnSpc>
            </a:pPr>
            <a:r>
              <a:rPr lang="nl-BE" sz="2200" dirty="0" err="1" smtClean="0"/>
              <a:t>Wegingscoëfficiënten</a:t>
            </a:r>
            <a:r>
              <a:rPr lang="nl-BE" sz="2200" dirty="0" smtClean="0"/>
              <a:t>: </a:t>
            </a:r>
            <a:r>
              <a:rPr lang="nl-BE" sz="2200" b="1" baseline="-25000" dirty="0" smtClean="0"/>
              <a:t>5</a:t>
            </a:r>
            <a:r>
              <a:rPr lang="nl-BE" sz="2200" b="1" dirty="0" smtClean="0"/>
              <a:t>L</a:t>
            </a:r>
            <a:r>
              <a:rPr lang="nl-BE" sz="2200" b="1" baseline="-25000" dirty="0" smtClean="0"/>
              <a:t>x</a:t>
            </a:r>
            <a:r>
              <a:rPr lang="nl-BE" sz="2200" b="1" dirty="0" smtClean="0"/>
              <a:t>”/l</a:t>
            </a:r>
            <a:r>
              <a:rPr lang="nl-BE" sz="2200" b="1" baseline="-25000" dirty="0" smtClean="0"/>
              <a:t>0</a:t>
            </a:r>
            <a:r>
              <a:rPr lang="nl-BE" sz="2200" b="1" dirty="0" smtClean="0"/>
              <a:t>”</a:t>
            </a:r>
          </a:p>
          <a:p>
            <a:pPr lvl="1">
              <a:lnSpc>
                <a:spcPct val="80000"/>
              </a:lnSpc>
            </a:pPr>
            <a:r>
              <a:rPr lang="nl-BE" sz="2200" dirty="0" smtClean="0"/>
              <a:t>Interpretatie:</a:t>
            </a:r>
          </a:p>
          <a:p>
            <a:pPr lvl="2">
              <a:lnSpc>
                <a:spcPct val="80000"/>
              </a:lnSpc>
            </a:pPr>
            <a:r>
              <a:rPr lang="nl-BE" sz="1800" dirty="0" smtClean="0"/>
              <a:t>NRR &gt;1 = meer dan vervanging;</a:t>
            </a:r>
          </a:p>
          <a:p>
            <a:pPr lvl="2">
              <a:lnSpc>
                <a:spcPct val="80000"/>
              </a:lnSpc>
            </a:pPr>
            <a:r>
              <a:rPr lang="nl-BE" sz="1800" dirty="0" smtClean="0"/>
              <a:t>NRR =1 = exacte vervanging;</a:t>
            </a:r>
          </a:p>
          <a:p>
            <a:pPr lvl="2">
              <a:lnSpc>
                <a:spcPct val="80000"/>
              </a:lnSpc>
            </a:pPr>
            <a:r>
              <a:rPr lang="nl-BE" sz="1800" dirty="0" smtClean="0"/>
              <a:t>NRR &lt;1 = geen volledige vervanging;</a:t>
            </a:r>
          </a:p>
          <a:p>
            <a:pPr lvl="1">
              <a:lnSpc>
                <a:spcPct val="80000"/>
              </a:lnSpc>
            </a:pPr>
            <a:endParaRPr lang="nl-BE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nl-NL" sz="3300" dirty="0" smtClean="0"/>
              <a:t>Indicatoren: Transversale analyse - Vervangingscoëfficiënten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BE" sz="2400" dirty="0" smtClean="0"/>
              <a:t>Voorbeeld: GRR en NRR voor Peru</a:t>
            </a:r>
            <a:r>
              <a:rPr lang="nl-BE" sz="2000" dirty="0" smtClean="0"/>
              <a:t/>
            </a:r>
            <a:br>
              <a:rPr lang="nl-BE" sz="2000" dirty="0" smtClean="0"/>
            </a:br>
            <a:endParaRPr lang="en-US" sz="20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136904" cy="518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3" y="1484785"/>
            <a:ext cx="897335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3347864" y="6165304"/>
            <a:ext cx="23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Bron: </a:t>
            </a:r>
            <a:r>
              <a:rPr lang="nl-NL" dirty="0" err="1" smtClean="0"/>
              <a:t>IndexMundi.com</a:t>
            </a:r>
            <a:endParaRPr lang="en-US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07504" y="836712"/>
            <a:ext cx="84456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Bruto geboortecijfers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904656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Bruto geboortecijfer:</a:t>
            </a:r>
          </a:p>
          <a:p>
            <a:pPr lvl="1"/>
            <a:r>
              <a:rPr lang="nl-BE" sz="2200" dirty="0" smtClean="0"/>
              <a:t>Het aantal levendgeborenen in een bepaald jaar (per 1000) inwoners;</a:t>
            </a:r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sz="2000" dirty="0" smtClean="0"/>
          </a:p>
          <a:p>
            <a:pPr lvl="2"/>
            <a:r>
              <a:rPr lang="nl-BE" sz="2000" dirty="0" smtClean="0"/>
              <a:t>Ook nog: “Ruw geboortecijfer” of [ENG] “</a:t>
            </a:r>
            <a:r>
              <a:rPr lang="nl-BE" sz="2000" dirty="0" err="1" smtClean="0"/>
              <a:t>Crude</a:t>
            </a:r>
            <a:r>
              <a:rPr lang="nl-BE" sz="2000" dirty="0" smtClean="0"/>
              <a:t> </a:t>
            </a:r>
            <a:r>
              <a:rPr lang="nl-BE" sz="2000" dirty="0" err="1" smtClean="0"/>
              <a:t>birth</a:t>
            </a:r>
            <a:r>
              <a:rPr lang="nl-BE" sz="2000" dirty="0" smtClean="0"/>
              <a:t> </a:t>
            </a:r>
            <a:r>
              <a:rPr lang="nl-BE" sz="2000" dirty="0" err="1" smtClean="0"/>
              <a:t>rate</a:t>
            </a:r>
            <a:r>
              <a:rPr lang="nl-BE" sz="2000" dirty="0" smtClean="0"/>
              <a:t>”;</a:t>
            </a:r>
          </a:p>
          <a:p>
            <a:pPr lvl="2"/>
            <a:r>
              <a:rPr lang="nl-BE" sz="2000" dirty="0" smtClean="0"/>
              <a:t>Beperkingen, maar grote voordeel = beschikbaarheid van data;</a:t>
            </a:r>
          </a:p>
          <a:p>
            <a:pPr lvl="2"/>
            <a:r>
              <a:rPr lang="nl-BE" sz="2000" dirty="0" smtClean="0"/>
              <a:t>Turkije 18,9 %; Duitsland 8,3%</a:t>
            </a:r>
          </a:p>
          <a:p>
            <a:r>
              <a:rPr lang="nl-BE" dirty="0" smtClean="0"/>
              <a:t>Algemeen vruchtbaarheidscijfer:</a:t>
            </a:r>
          </a:p>
          <a:p>
            <a:pPr lvl="1"/>
            <a:r>
              <a:rPr lang="nl-BE" sz="2200" dirty="0" smtClean="0"/>
              <a:t>Het aantal levendgeborenen in een bepaald jaar (per 1000) vrouwen op vruchtbare leeftijd;</a:t>
            </a:r>
          </a:p>
          <a:p>
            <a:pPr lvl="1"/>
            <a:r>
              <a:rPr lang="nl-BE" sz="2200" dirty="0" smtClean="0"/>
              <a:t>Sluit aantal groepen uit die strikt genomen weinig met vruchtbaarheid te maken hebben;</a:t>
            </a:r>
          </a:p>
          <a:p>
            <a:pPr lvl="1"/>
            <a:r>
              <a:rPr lang="nl-BE" sz="2200" dirty="0" smtClean="0"/>
              <a:t>Aantal vrouwen tussen 14 en 44</a:t>
            </a:r>
          </a:p>
          <a:p>
            <a:pPr lvl="1">
              <a:buNone/>
            </a:pPr>
            <a:r>
              <a:rPr lang="nl-BE" sz="2200" dirty="0" smtClean="0"/>
              <a:t>     jaar is vrij stabiel over populaties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032448" cy="109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45224"/>
            <a:ext cx="3744416" cy="10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Basisindicatoren en Cijfers</a:t>
            </a:r>
            <a:endParaRPr lang="nl-B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688632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Leeftijdsspecifieke vruchtbaarheid:</a:t>
            </a:r>
          </a:p>
          <a:p>
            <a:pPr lvl="1"/>
            <a:r>
              <a:rPr lang="nl-BE" dirty="0" smtClean="0"/>
              <a:t>Interessante verfijning voor vergelijking over tijd/plaats;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r>
              <a:rPr lang="nl-BE" dirty="0" smtClean="0"/>
              <a:t>Totaal vruchtbaarheidscijfer:</a:t>
            </a:r>
          </a:p>
          <a:p>
            <a:pPr lvl="1"/>
            <a:r>
              <a:rPr lang="nl-BE" dirty="0" smtClean="0"/>
              <a:t>Som van de leeftijdsspecifieke vruchtbaarheidscijfers:</a:t>
            </a:r>
          </a:p>
          <a:p>
            <a:pPr lvl="2"/>
            <a:r>
              <a:rPr lang="nl-BE" dirty="0" smtClean="0"/>
              <a:t>Bij fictieve cohorte: Het gemiddeld aantal kinderen dat per vrouw zal geboren worden indien deze vrouw tijdens de hele vruchtbare periode hetzelfde vruchtbaarheidsgedrag heeft als wat werd vastgesteld in een bepaald jaar;</a:t>
            </a:r>
          </a:p>
          <a:p>
            <a:pPr lvl="2"/>
            <a:r>
              <a:rPr lang="nl-BE" dirty="0" smtClean="0"/>
              <a:t>Schommelingen zijn resultaat van timing in combinatie met intensiteit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133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890853" y="231585"/>
            <a:ext cx="4976617" cy="63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79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8123</TotalTime>
  <Words>3113</Words>
  <Application>Microsoft Office PowerPoint</Application>
  <PresentationFormat>Diavoorstelling (4:3)</PresentationFormat>
  <Paragraphs>443</Paragraphs>
  <Slides>58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59" baseType="lpstr">
      <vt:lpstr>Office-thema</vt:lpstr>
      <vt:lpstr>Demografie LES 4 </vt:lpstr>
      <vt:lpstr>Vruchtbaarheid</vt:lpstr>
      <vt:lpstr>Begrippenkader</vt:lpstr>
      <vt:lpstr>Begrippenkader</vt:lpstr>
      <vt:lpstr>Basisindicatoren en Cijfers</vt:lpstr>
      <vt:lpstr>Basisindicatoren en Cijfers</vt:lpstr>
      <vt:lpstr>Basisindicatoren en Cijfers</vt:lpstr>
      <vt:lpstr>Basisindicatoren en Cijfers</vt:lpstr>
      <vt:lpstr>PowerPoint-presentatie</vt:lpstr>
      <vt:lpstr>PowerPoint-presentatie</vt:lpstr>
      <vt:lpstr>Basisindicatoren en Cijfers  Het ruw geboortecijfer in de EU-lidstaten (1999) </vt:lpstr>
      <vt:lpstr>Basisindicatoren en Cijfers</vt:lpstr>
      <vt:lpstr>Basisindicatoren en Cijfers Evolutie van de TV in België en Vlaanderen, 1946-2006</vt:lpstr>
      <vt:lpstr>Basisindicatoren en Cijfers Evolutie van de TV naar gewest, 1990-2008</vt:lpstr>
      <vt:lpstr>Basisindicatoren en Cijfers</vt:lpstr>
      <vt:lpstr>Basisindicatoren en Cijfers</vt:lpstr>
      <vt:lpstr>Basisindicatoren en Cijfers</vt:lpstr>
      <vt:lpstr>Basisindicatoren en Cijfers</vt:lpstr>
      <vt:lpstr>Determinanten van vruchtbaarheid</vt:lpstr>
      <vt:lpstr>Determinanten van vruchtbaarheid:  Het model van Bongaarts</vt:lpstr>
      <vt:lpstr>Determinanten van vruchtbaarheid:  Het model van Bongaarts</vt:lpstr>
      <vt:lpstr>Determinanten van vruchtbaarheid:  Het model van Bongaarts</vt:lpstr>
      <vt:lpstr>Determinanten van vruchtbaarheid:  Het model van Bongaarts</vt:lpstr>
      <vt:lpstr>Determinanten van vruchtbaarheid:  Het model van Bongaarts</vt:lpstr>
      <vt:lpstr>Determinanten van vruchtbaarheid:  Het model van Bongaarts</vt:lpstr>
      <vt:lpstr>Determinanten van vruchtbaarheid:  Het model van Bongaarts</vt:lpstr>
      <vt:lpstr>Determinanten van vruchtbaarheid:  Het model van Bongaarts</vt:lpstr>
      <vt:lpstr>PowerPoint-presentatie</vt:lpstr>
      <vt:lpstr>Determinanten van vruchtbaarheid</vt:lpstr>
      <vt:lpstr>Determinanten van vruchtbaarheid</vt:lpstr>
      <vt:lpstr>Illustratie: INED family game </vt:lpstr>
      <vt:lpstr>Vruchtbaarheidstransities</vt:lpstr>
      <vt:lpstr>Vruchtbaarheidstransities</vt:lpstr>
      <vt:lpstr>Vruchtbaarheidstransities</vt:lpstr>
      <vt:lpstr>Vruchtbaarheidstransities</vt:lpstr>
      <vt:lpstr>Vruchtbaarheidstransities</vt:lpstr>
      <vt:lpstr>Vruchtbaarheidstransities  Evolutie van het aantal geboorten in België (1945-2001)</vt:lpstr>
      <vt:lpstr>Vruchtbaarheidstransities  Evolutie van het ruw geboortecijfer (in ‰) in België (1866-2001)</vt:lpstr>
      <vt:lpstr>Vruchtbaarheidstransities Evolutie van de TV in België en Vlaanderen, 1946-2006</vt:lpstr>
      <vt:lpstr>Vruchtbaarheidstransities</vt:lpstr>
      <vt:lpstr>Vruchtbaarheidstransities Evolutie van de TV in het Vlaamse Gewest, in België en in de buurlanden, 1971-2006</vt:lpstr>
      <vt:lpstr>Vruchtbaarheidstransities Leeftijdsspecifieke vruchtbaarheidcijfers voor vrouwen van 15 tot 49 jaar, België 1939 - 1999 </vt:lpstr>
      <vt:lpstr>Vruchtbaarheidstransities Leeftijdsspecifieke vruchtbaarheidcijfers voor vrouwen van 15 tot 49 jaar, België 1989 - 1999 </vt:lpstr>
      <vt:lpstr>Vruchtbaarheidstransities Leeftijdsspecifieke vruchtbaarheidscijfers voor het Vlaamse Gewest, 1971-2006 </vt:lpstr>
      <vt:lpstr>Indicatoren van vruchtbaarheid</vt:lpstr>
      <vt:lpstr>Indicatoren: Longitudinale analyse</vt:lpstr>
      <vt:lpstr>Indicatoren: Longitudinale analyse</vt:lpstr>
      <vt:lpstr>Indicatoren: Longitudinale analyse</vt:lpstr>
      <vt:lpstr>Indicatoren: Longitudinale analyse</vt:lpstr>
      <vt:lpstr>Indicatoren: Longitudinale analyse met storingen</vt:lpstr>
      <vt:lpstr>Indicatoren: Transversale analyse</vt:lpstr>
      <vt:lpstr>Indicatoren: Transversale analyse</vt:lpstr>
      <vt:lpstr>Indicatoren: Transversale analyse</vt:lpstr>
      <vt:lpstr>Indicatoren: Transversale analyse - Standaardisatie</vt:lpstr>
      <vt:lpstr>Indicatoren: Transversale analyse - Standaardisatie</vt:lpstr>
      <vt:lpstr>Indicatoren: Transversale analyse - Vervangingscoëfficiënten</vt:lpstr>
      <vt:lpstr>Indicatoren: Transversale analyse - Vervangingscoëfficiënten</vt:lpstr>
      <vt:lpstr>Indicatoren: Transversale analyse - Vervangingscoëfficiënten Voorbeeld: GRR en NRR voor Peru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1: Overzicht</dc:title>
  <dc:creator>Christophe Vanroelen</dc:creator>
  <cp:lastModifiedBy>John Lievens</cp:lastModifiedBy>
  <cp:revision>560</cp:revision>
  <dcterms:created xsi:type="dcterms:W3CDTF">2011-02-14T09:46:33Z</dcterms:created>
  <dcterms:modified xsi:type="dcterms:W3CDTF">2012-03-29T08:29:24Z</dcterms:modified>
</cp:coreProperties>
</file>