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660" r:id="rId1"/>
  </p:sldMasterIdLst>
  <p:notesMasterIdLst>
    <p:notesMasterId r:id="rId22"/>
  </p:notesMasterIdLst>
  <p:sldIdLst>
    <p:sldId id="256" r:id="rId2"/>
    <p:sldId id="259" r:id="rId3"/>
    <p:sldId id="267" r:id="rId4"/>
    <p:sldId id="298" r:id="rId5"/>
    <p:sldId id="297" r:id="rId6"/>
    <p:sldId id="302" r:id="rId7"/>
    <p:sldId id="278" r:id="rId8"/>
    <p:sldId id="303" r:id="rId9"/>
    <p:sldId id="301" r:id="rId10"/>
    <p:sldId id="299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3" r:id="rId20"/>
    <p:sldId id="314" r:id="rId21"/>
  </p:sldIdLst>
  <p:sldSz cx="12192000" cy="6858000"/>
  <p:notesSz cx="6858000" cy="9144000"/>
  <p:defaultTextStyle>
    <a:defPPr>
      <a:defRPr lang="en-US"/>
    </a:defPPr>
    <a:lvl1pPr marL="0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184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368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552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736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0921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105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289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473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1E6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56" autoAdjust="0"/>
    <p:restoredTop sz="94785" autoAdjust="0"/>
  </p:normalViewPr>
  <p:slideViewPr>
    <p:cSldViewPr snapToGrid="0">
      <p:cViewPr varScale="1">
        <p:scale>
          <a:sx n="81" d="100"/>
          <a:sy n="81" d="100"/>
        </p:scale>
        <p:origin x="25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100" d="100"/>
        <a:sy n="100" d="100"/>
      </p:scale>
      <p:origin x="0" y="-1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988A7-A7F6-4684-B3CE-61AACAFA3A16}" type="datetimeFigureOut">
              <a:rPr lang="nl-BE" smtClean="0"/>
              <a:t>7/03/2019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52000-7BC5-4FEC-A270-2B5E331B5B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732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52000-7BC5-4FEC-A270-2B5E331B5B04}" type="slidenum">
              <a:rPr lang="nl-BE" smtClean="0"/>
              <a:t>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1690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l-BE" dirty="0"/>
          </a:p>
        </p:txBody>
      </p:sp>
    </p:spTree>
    <p:extLst>
      <p:ext uri="{BB962C8B-B14F-4D97-AF65-F5344CB8AC3E}">
        <p14:creationId xmlns:p14="http://schemas.microsoft.com/office/powerpoint/2010/main" val="3610062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52000-7BC5-4FEC-A270-2B5E331B5B04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2676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52000-7BC5-4FEC-A270-2B5E331B5B04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472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rpor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6C1F8-6CBF-9841-BBF8-50B69E372EB7}" type="datetime1">
              <a:rPr lang="en-US" smtClean="0"/>
              <a:t>3/7/2019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‹nr.›</a:t>
            </a:fld>
            <a:endParaRPr lang="nl-BE"/>
          </a:p>
        </p:txBody>
      </p:sp>
      <p:pic>
        <p:nvPicPr>
          <p:cNvPr id="9" name="Logo Lar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682" y="1599810"/>
            <a:ext cx="3840722" cy="293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88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431801" y="1350964"/>
            <a:ext cx="3985684" cy="417988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endParaRPr lang="nl-BE" altLang="nl-BE" sz="20000" b="1">
              <a:solidFill>
                <a:srgbClr val="FF28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766733" y="1350964"/>
            <a:ext cx="0" cy="417988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971806" y="1350817"/>
            <a:ext cx="6810217" cy="4179455"/>
          </a:xfrm>
        </p:spPr>
        <p:txBody>
          <a:bodyPr>
            <a:normAutofit fontScale="90000"/>
          </a:bodyPr>
          <a:lstStyle>
            <a:lvl1pPr algn="l"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31033" y="1350817"/>
            <a:ext cx="4156364" cy="4179455"/>
          </a:xfrm>
        </p:spPr>
        <p:txBody>
          <a:bodyPr anchor="ctr">
            <a:noAutofit/>
          </a:bodyPr>
          <a:lstStyle>
            <a:lvl1pPr marL="0" indent="0" algn="r">
              <a:buNone/>
              <a:defRPr sz="20000" b="0" i="0">
                <a:solidFill>
                  <a:schemeClr val="accent1">
                    <a:lumMod val="7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5082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2977" y="979594"/>
            <a:ext cx="11549023" cy="4573969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66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907842" y="1607344"/>
            <a:ext cx="10676456" cy="3119285"/>
          </a:xfrm>
        </p:spPr>
        <p:txBody>
          <a:bodyPr anchor="b">
            <a:noAutofit/>
          </a:bodyPr>
          <a:lstStyle>
            <a:lvl1pPr algn="l">
              <a:lnSpc>
                <a:spcPts val="7734"/>
              </a:lnSpc>
              <a:defRPr sz="7031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US" noProof="0"/>
              <a:t>Click to edit Master title style</a:t>
            </a:r>
            <a:endParaRPr lang="nl-BE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902456" y="4833784"/>
            <a:ext cx="10681842" cy="410063"/>
          </a:xfrm>
        </p:spPr>
        <p:txBody>
          <a:bodyPr>
            <a:normAutofit/>
          </a:bodyPr>
          <a:lstStyle>
            <a:lvl1pPr marL="0" indent="0" algn="l">
              <a:lnSpc>
                <a:spcPts val="2531"/>
              </a:lnSpc>
              <a:buNone/>
              <a:defRPr sz="2109" baseline="0">
                <a:solidFill>
                  <a:srgbClr val="FFD200"/>
                </a:solidFill>
              </a:defRPr>
            </a:lvl1pPr>
            <a:lvl2pPr marL="457144" indent="0" algn="ctr">
              <a:buNone/>
              <a:defRPr sz="2000"/>
            </a:lvl2pPr>
            <a:lvl3pPr marL="914289" indent="0" algn="ctr">
              <a:buNone/>
              <a:defRPr sz="1800"/>
            </a:lvl3pPr>
            <a:lvl4pPr marL="1371433" indent="0" algn="ctr">
              <a:buNone/>
              <a:defRPr sz="1600"/>
            </a:lvl4pPr>
            <a:lvl5pPr marL="1828577" indent="0" algn="ctr">
              <a:buNone/>
              <a:defRPr sz="1600"/>
            </a:lvl5pPr>
            <a:lvl6pPr marL="2285723" indent="0" algn="ctr">
              <a:buNone/>
              <a:defRPr sz="1600"/>
            </a:lvl6pPr>
            <a:lvl7pPr marL="2742867" indent="0" algn="ctr">
              <a:buNone/>
              <a:defRPr sz="1600"/>
            </a:lvl7pPr>
            <a:lvl8pPr marL="3200011" indent="0" algn="ctr">
              <a:buNone/>
              <a:defRPr sz="1600"/>
            </a:lvl8pPr>
            <a:lvl9pPr marL="3657156" indent="0" algn="ctr">
              <a:buNone/>
              <a:defRPr sz="1600"/>
            </a:lvl9pPr>
          </a:lstStyle>
          <a:p>
            <a:r>
              <a:rPr lang="nl-BE" noProof="0" dirty="0"/>
              <a:t>Klik om de ondertitel / presentator / datum [</a:t>
            </a:r>
            <a:r>
              <a:rPr lang="nl-BE" noProof="0" dirty="0" err="1"/>
              <a:t>dd</a:t>
            </a:r>
            <a:r>
              <a:rPr lang="nl-BE" noProof="0" dirty="0"/>
              <a:t>-mm-</a:t>
            </a:r>
            <a:r>
              <a:rPr lang="nl-BE" noProof="0" dirty="0" err="1"/>
              <a:t>yyyy</a:t>
            </a:r>
            <a:r>
              <a:rPr lang="nl-BE" noProof="0" dirty="0"/>
              <a:t>] te maken</a:t>
            </a:r>
          </a:p>
        </p:txBody>
      </p:sp>
      <p:sp>
        <p:nvSpPr>
          <p:cNvPr id="8" name="Titles positoning box" hidden="1"/>
          <p:cNvSpPr/>
          <p:nvPr/>
        </p:nvSpPr>
        <p:spPr>
          <a:xfrm>
            <a:off x="964465" y="4505625"/>
            <a:ext cx="10555957" cy="405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sp>
        <p:nvSpPr>
          <p:cNvPr id="10" name="Organisation Placeholder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022247" y="273186"/>
            <a:ext cx="5832070" cy="379688"/>
          </a:xfrm>
        </p:spPr>
        <p:txBody>
          <a:bodyPr anchor="b" anchorCtr="0">
            <a:normAutofit/>
          </a:bodyPr>
          <a:lstStyle>
            <a:lvl1pPr marL="0" indent="0">
              <a:lnSpc>
                <a:spcPts val="1195"/>
              </a:lnSpc>
              <a:buNone/>
              <a:defRPr sz="984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195"/>
              </a:lnSpc>
              <a:buNone/>
              <a:defRPr sz="984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2pPr>
          </a:lstStyle>
          <a:p>
            <a:pPr lvl="0"/>
            <a:r>
              <a:rPr lang="nl-BE" noProof="0" dirty="0"/>
              <a:t>Klik om de organisatie stijlen te bewerken</a:t>
            </a:r>
          </a:p>
          <a:p>
            <a:pPr lvl="1"/>
            <a:r>
              <a:rPr lang="nl-BE" noProof="0"/>
              <a:t>tweede niveau</a:t>
            </a:r>
            <a:endParaRPr lang="nl-BE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2250419" y="5882625"/>
            <a:ext cx="1607442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017339" y="5882625"/>
            <a:ext cx="1607442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86791" y="5882625"/>
            <a:ext cx="1632756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556242" y="5882625"/>
            <a:ext cx="1632756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4</a:t>
            </a:r>
          </a:p>
        </p:txBody>
      </p:sp>
      <p:sp>
        <p:nvSpPr>
          <p:cNvPr id="5" name="Rectangle 4" hidden="1"/>
          <p:cNvSpPr/>
          <p:nvPr/>
        </p:nvSpPr>
        <p:spPr>
          <a:xfrm>
            <a:off x="642977" y="326531"/>
            <a:ext cx="10941321" cy="32653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6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51" y="0"/>
            <a:ext cx="2938959" cy="9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04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2977" y="0"/>
            <a:ext cx="11549023" cy="5553563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66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07842" y="2282428"/>
            <a:ext cx="10676456" cy="3119285"/>
          </a:xfrm>
        </p:spPr>
        <p:txBody>
          <a:bodyPr anchor="b">
            <a:noAutofit/>
          </a:bodyPr>
          <a:lstStyle>
            <a:lvl1pPr algn="l">
              <a:lnSpc>
                <a:spcPts val="7734"/>
              </a:lnSpc>
              <a:defRPr sz="7031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nl-BE" noProof="0" dirty="0"/>
              <a:t>klik om een hoofdstuktitel te maken.</a:t>
            </a:r>
          </a:p>
        </p:txBody>
      </p:sp>
      <p:sp>
        <p:nvSpPr>
          <p:cNvPr id="8" name="Titles positoning box" hidden="1"/>
          <p:cNvSpPr/>
          <p:nvPr/>
        </p:nvSpPr>
        <p:spPr>
          <a:xfrm>
            <a:off x="964465" y="5163750"/>
            <a:ext cx="10555957" cy="405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2754" y="6292057"/>
            <a:ext cx="648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E64C8"/>
                </a:solidFill>
              </a:defRPr>
            </a:lvl1pPr>
          </a:lstStyle>
          <a:p>
            <a:fld id="{2693A297-644D-4B2F-9870-009BEAAC01E5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Rectangle 9" hidden="1"/>
          <p:cNvSpPr/>
          <p:nvPr/>
        </p:nvSpPr>
        <p:spPr>
          <a:xfrm>
            <a:off x="642977" y="326531"/>
            <a:ext cx="10941321" cy="32653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6"/>
          </a:p>
        </p:txBody>
      </p:sp>
    </p:spTree>
    <p:extLst>
      <p:ext uri="{BB962C8B-B14F-4D97-AF65-F5344CB8AC3E}">
        <p14:creationId xmlns:p14="http://schemas.microsoft.com/office/powerpoint/2010/main" val="283744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nl-B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7726" y="839787"/>
            <a:ext cx="11039437" cy="4708125"/>
          </a:xfrm>
        </p:spPr>
        <p:txBody>
          <a:bodyPr/>
          <a:lstStyle>
            <a:lvl1pPr defTabSz="321457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321457">
              <a:lnSpc>
                <a:spcPct val="120000"/>
              </a:lnSpc>
              <a:defRPr/>
            </a:lvl3pPr>
            <a:lvl4pPr marL="1637424" indent="-387312" defTabSz="1344987">
              <a:lnSpc>
                <a:spcPct val="120000"/>
              </a:lnSpc>
              <a:tabLst/>
              <a:defRPr/>
            </a:lvl4pPr>
            <a:lvl5pPr marL="2082776" indent="-311412" defTabSz="321457">
              <a:lnSpc>
                <a:spcPct val="120000"/>
              </a:lnSpc>
              <a:buFont typeface="Arial" panose="020B0604020202020204" pitchFamily="34" charset="0"/>
              <a:buChar char="̶"/>
              <a:defRPr/>
            </a:lvl5pPr>
          </a:lstStyle>
          <a:p>
            <a:pPr lvl="0"/>
            <a:r>
              <a:rPr lang="nl-BE" noProof="0" dirty="0"/>
              <a:t>Click </a:t>
            </a:r>
            <a:r>
              <a:rPr lang="nl-BE" noProof="0" dirty="0" err="1"/>
              <a:t>to</a:t>
            </a:r>
            <a:r>
              <a:rPr lang="nl-BE" noProof="0" dirty="0"/>
              <a:t> </a:t>
            </a:r>
            <a:r>
              <a:rPr lang="nl-BE" noProof="0" dirty="0" err="1"/>
              <a:t>edit</a:t>
            </a:r>
            <a:r>
              <a:rPr lang="nl-BE" noProof="0" dirty="0"/>
              <a:t> Master </a:t>
            </a:r>
            <a:r>
              <a:rPr lang="nl-BE" noProof="0" dirty="0" err="1"/>
              <a:t>text</a:t>
            </a:r>
            <a:r>
              <a:rPr lang="nl-BE" noProof="0" dirty="0"/>
              <a:t> </a:t>
            </a:r>
            <a:r>
              <a:rPr lang="nl-BE" noProof="0" dirty="0" err="1"/>
              <a:t>styles</a:t>
            </a:r>
            <a:endParaRPr lang="nl-BE" noProof="0" dirty="0"/>
          </a:p>
          <a:p>
            <a:pPr lvl="1"/>
            <a:r>
              <a:rPr lang="nl-BE" noProof="0" dirty="0"/>
              <a:t>Second level</a:t>
            </a:r>
          </a:p>
          <a:p>
            <a:pPr lvl="2"/>
            <a:r>
              <a:rPr lang="nl-BE" noProof="0" dirty="0" err="1"/>
              <a:t>Third</a:t>
            </a:r>
            <a:r>
              <a:rPr lang="nl-BE" noProof="0" dirty="0"/>
              <a:t> level</a:t>
            </a:r>
          </a:p>
          <a:p>
            <a:pPr lvl="3"/>
            <a:r>
              <a:rPr lang="nl-BE" noProof="0" dirty="0" err="1"/>
              <a:t>Fourth</a:t>
            </a:r>
            <a:r>
              <a:rPr lang="nl-BE" noProof="0" dirty="0"/>
              <a:t> level</a:t>
            </a:r>
          </a:p>
          <a:p>
            <a:pPr lvl="4"/>
            <a:r>
              <a:rPr lang="nl-BE" noProof="0" dirty="0" err="1"/>
              <a:t>Fifth</a:t>
            </a:r>
            <a:r>
              <a:rPr lang="nl-BE" noProof="0" dirty="0"/>
              <a:t>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4938-B0F0-B54B-93DC-DFD5FEC8F68F}" type="datetime1">
              <a:rPr lang="en-US" smtClean="0"/>
              <a:t>3/7/2019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893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nl-B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7433F-77DE-B54F-B970-6774EE7E3555}" type="datetime1">
              <a:rPr lang="en-US" smtClean="0"/>
              <a:t>3/7/2019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7105117" y="964630"/>
            <a:ext cx="4429958" cy="4568906"/>
          </a:xfrm>
        </p:spPr>
        <p:txBody>
          <a:bodyPr/>
          <a:lstStyle>
            <a:lvl1pPr marL="60273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Photo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2754" y="6292057"/>
            <a:ext cx="648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E64C8"/>
                </a:solidFill>
              </a:defRPr>
            </a:lvl1pPr>
          </a:lstStyle>
          <a:p>
            <a:fld id="{2693A297-644D-4B2F-9870-009BEAAC01E5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7725" y="839787"/>
            <a:ext cx="5936144" cy="4708125"/>
          </a:xfrm>
        </p:spPr>
        <p:txBody>
          <a:bodyPr/>
          <a:lstStyle>
            <a:lvl1pPr defTabSz="321457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321457">
              <a:lnSpc>
                <a:spcPct val="120000"/>
              </a:lnSpc>
              <a:defRPr/>
            </a:lvl3pPr>
            <a:lvl4pPr defTabSz="321457">
              <a:lnSpc>
                <a:spcPct val="120000"/>
              </a:lnSpc>
              <a:defRPr/>
            </a:lvl4pPr>
            <a:lvl5pPr defTabSz="321457">
              <a:lnSpc>
                <a:spcPct val="120000"/>
              </a:lnSpc>
              <a:defRPr/>
            </a:lvl5pPr>
          </a:lstStyle>
          <a:p>
            <a:pPr lvl="0"/>
            <a:r>
              <a:rPr lang="nl-BE" noProof="0" dirty="0"/>
              <a:t>Click </a:t>
            </a:r>
            <a:r>
              <a:rPr lang="nl-BE" noProof="0" dirty="0" err="1"/>
              <a:t>to</a:t>
            </a:r>
            <a:r>
              <a:rPr lang="nl-BE" noProof="0" dirty="0"/>
              <a:t> </a:t>
            </a:r>
            <a:r>
              <a:rPr lang="nl-BE" noProof="0" dirty="0" err="1"/>
              <a:t>edit</a:t>
            </a:r>
            <a:r>
              <a:rPr lang="nl-BE" noProof="0" dirty="0"/>
              <a:t> Master </a:t>
            </a:r>
            <a:r>
              <a:rPr lang="nl-BE" noProof="0" dirty="0" err="1"/>
              <a:t>text</a:t>
            </a:r>
            <a:r>
              <a:rPr lang="nl-BE" noProof="0" dirty="0"/>
              <a:t> </a:t>
            </a:r>
            <a:r>
              <a:rPr lang="nl-BE" noProof="0" dirty="0" err="1"/>
              <a:t>styles</a:t>
            </a:r>
            <a:endParaRPr lang="nl-BE" noProof="0" dirty="0"/>
          </a:p>
          <a:p>
            <a:pPr lvl="1"/>
            <a:r>
              <a:rPr lang="nl-BE" noProof="0" dirty="0"/>
              <a:t>Second level</a:t>
            </a:r>
          </a:p>
          <a:p>
            <a:pPr lvl="2"/>
            <a:r>
              <a:rPr lang="nl-BE" noProof="0" dirty="0" err="1"/>
              <a:t>Third</a:t>
            </a:r>
            <a:r>
              <a:rPr lang="nl-BE" noProof="0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2308299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nl-BE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D517-A70F-1A41-A848-267EC2477367}" type="datetime1">
              <a:rPr lang="en-US" smtClean="0"/>
              <a:t>3/7/2019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69443" y="964406"/>
            <a:ext cx="10885039" cy="457143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60405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E5C5C-FBB9-2F47-960E-6AF4F4D2A16E}" type="datetime1">
              <a:rPr lang="en-US" smtClean="0"/>
              <a:t>3/7/2019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Covering Background"/>
          <p:cNvSpPr/>
          <p:nvPr/>
        </p:nvSpPr>
        <p:spPr>
          <a:xfrm>
            <a:off x="-1" y="0"/>
            <a:ext cx="1219124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6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12191244" cy="6858000"/>
          </a:xfrm>
        </p:spPr>
        <p:txBody>
          <a:bodyPr/>
          <a:lstStyle>
            <a:lvl1pPr marL="60273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971720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2977" y="979594"/>
            <a:ext cx="11549023" cy="4573969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66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480395" y="2176875"/>
            <a:ext cx="5103311" cy="1207947"/>
          </a:xfrm>
        </p:spPr>
        <p:txBody>
          <a:bodyPr>
            <a:normAutofit/>
          </a:bodyPr>
          <a:lstStyle>
            <a:lvl1pPr marL="0" indent="0">
              <a:lnSpc>
                <a:spcPts val="2461"/>
              </a:lnSpc>
              <a:buNone/>
              <a:defRPr sz="1687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namen van </a:t>
            </a:r>
            <a:r>
              <a:rPr lang="nl-NL" dirty="0" err="1"/>
              <a:t>social</a:t>
            </a:r>
            <a:r>
              <a:rPr lang="nl-NL" dirty="0"/>
              <a:t> media in te typen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07842" y="1225716"/>
            <a:ext cx="5217185" cy="4056750"/>
          </a:xfrm>
        </p:spPr>
        <p:txBody>
          <a:bodyPr anchor="t" anchorCtr="0">
            <a:noAutofit/>
          </a:bodyPr>
          <a:lstStyle>
            <a:lvl1pPr algn="l">
              <a:lnSpc>
                <a:spcPts val="2461"/>
              </a:lnSpc>
              <a:defRPr sz="1758" u="non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n-lt"/>
              </a:defRPr>
            </a:lvl1pPr>
          </a:lstStyle>
          <a:p>
            <a:r>
              <a:rPr lang="nl-BE" noProof="0" dirty="0"/>
              <a:t>Klik om de gegevens van de presentator in </a:t>
            </a:r>
            <a:r>
              <a:rPr lang="nl-BE" noProof="0"/>
              <a:t>te typen</a:t>
            </a:r>
            <a:endParaRPr lang="nl-BE" noProof="0" dirty="0"/>
          </a:p>
        </p:txBody>
      </p:sp>
      <p:sp>
        <p:nvSpPr>
          <p:cNvPr id="8" name="Titles positoning box" hidden="1"/>
          <p:cNvSpPr/>
          <p:nvPr/>
        </p:nvSpPr>
        <p:spPr>
          <a:xfrm>
            <a:off x="964465" y="1285875"/>
            <a:ext cx="10555957" cy="42185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51" y="0"/>
            <a:ext cx="2938959" cy="9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66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A046-6587-D943-B68F-B787DCED54B3}" type="datetime1">
              <a:rPr lang="en-US" smtClean="0"/>
              <a:t>3/7/2019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3249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3713" y="95643"/>
            <a:ext cx="11043450" cy="6072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l-BE" noProof="0" dirty="0"/>
              <a:t>Klik om de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726" y="839787"/>
            <a:ext cx="11039437" cy="4708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noProof="0" dirty="0"/>
              <a:t>Click </a:t>
            </a:r>
            <a:r>
              <a:rPr lang="nl-BE" noProof="0" dirty="0" err="1"/>
              <a:t>to</a:t>
            </a:r>
            <a:r>
              <a:rPr lang="nl-BE" noProof="0" dirty="0"/>
              <a:t> </a:t>
            </a:r>
            <a:r>
              <a:rPr lang="nl-BE" noProof="0" dirty="0" err="1"/>
              <a:t>edit</a:t>
            </a:r>
            <a:r>
              <a:rPr lang="nl-BE" noProof="0" dirty="0"/>
              <a:t> Master </a:t>
            </a:r>
            <a:r>
              <a:rPr lang="nl-BE" noProof="0" dirty="0" err="1"/>
              <a:t>text</a:t>
            </a:r>
            <a:r>
              <a:rPr lang="nl-BE" noProof="0" dirty="0"/>
              <a:t> </a:t>
            </a:r>
            <a:r>
              <a:rPr lang="nl-BE" noProof="0" dirty="0" err="1"/>
              <a:t>styles</a:t>
            </a:r>
            <a:endParaRPr lang="nl-BE" noProof="0" dirty="0"/>
          </a:p>
          <a:p>
            <a:pPr lvl="1"/>
            <a:r>
              <a:rPr lang="nl-BE" noProof="0" dirty="0"/>
              <a:t>Second level</a:t>
            </a:r>
          </a:p>
          <a:p>
            <a:pPr lvl="2"/>
            <a:r>
              <a:rPr lang="nl-BE" noProof="0" dirty="0" err="1"/>
              <a:t>Third</a:t>
            </a:r>
            <a:r>
              <a:rPr lang="nl-BE" noProof="0" dirty="0"/>
              <a:t>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63577" y="6292057"/>
            <a:ext cx="16158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02F19-99BE-E34C-B258-099E573299E1}" type="datetime1">
              <a:rPr lang="en-US" smtClean="0"/>
              <a:t>3/7/2019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88740" y="6324204"/>
            <a:ext cx="5873958" cy="3079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2754" y="6292057"/>
            <a:ext cx="648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E64C8"/>
                </a:solidFill>
              </a:defRPr>
            </a:lvl1pPr>
          </a:lstStyle>
          <a:p>
            <a:fld id="{2693A297-644D-4B2F-9870-009BEAAC01E5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Title positioning box" hidden="1"/>
          <p:cNvSpPr/>
          <p:nvPr/>
        </p:nvSpPr>
        <p:spPr>
          <a:xfrm>
            <a:off x="652023" y="258187"/>
            <a:ext cx="10885039" cy="32599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sp>
        <p:nvSpPr>
          <p:cNvPr id="8" name="Text positoning box" hidden="1"/>
          <p:cNvSpPr/>
          <p:nvPr/>
        </p:nvSpPr>
        <p:spPr>
          <a:xfrm>
            <a:off x="652023" y="1113750"/>
            <a:ext cx="5786791" cy="442968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sp>
        <p:nvSpPr>
          <p:cNvPr id="9" name="Logo positioning box" hidden="1"/>
          <p:cNvSpPr/>
          <p:nvPr/>
        </p:nvSpPr>
        <p:spPr>
          <a:xfrm flipV="1">
            <a:off x="653103" y="5539811"/>
            <a:ext cx="10883960" cy="99587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64" y="5559019"/>
            <a:ext cx="1623178" cy="1298981"/>
          </a:xfrm>
          <a:prstGeom prst="rect">
            <a:avLst/>
          </a:prstGeom>
        </p:spPr>
      </p:pic>
      <p:sp>
        <p:nvSpPr>
          <p:cNvPr id="12" name="Text positoning box" hidden="1"/>
          <p:cNvSpPr/>
          <p:nvPr/>
        </p:nvSpPr>
        <p:spPr>
          <a:xfrm>
            <a:off x="6449530" y="1113750"/>
            <a:ext cx="642977" cy="442968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sp>
        <p:nvSpPr>
          <p:cNvPr id="13" name="Text positoning box" hidden="1"/>
          <p:cNvSpPr/>
          <p:nvPr/>
        </p:nvSpPr>
        <p:spPr>
          <a:xfrm>
            <a:off x="7101553" y="953691"/>
            <a:ext cx="4435509" cy="458974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</p:spTree>
    <p:extLst>
      <p:ext uri="{BB962C8B-B14F-4D97-AF65-F5344CB8AC3E}">
        <p14:creationId xmlns:p14="http://schemas.microsoft.com/office/powerpoint/2010/main" val="62474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914289" rtl="0" eaLnBrk="1" latinLnBrk="0" hangingPunct="1">
        <a:lnSpc>
          <a:spcPct val="90000"/>
        </a:lnSpc>
        <a:spcBef>
          <a:spcPct val="0"/>
        </a:spcBef>
        <a:buNone/>
        <a:defRPr sz="3797" u="sng" kern="1200" cap="all" baseline="0">
          <a:solidFill>
            <a:srgbClr val="1E64C8"/>
          </a:solidFill>
          <a:uFill>
            <a:solidFill>
              <a:srgbClr val="1E64C8"/>
            </a:solidFill>
          </a:uFill>
          <a:latin typeface="+mj-lt"/>
          <a:ea typeface="+mj-ea"/>
          <a:cs typeface="+mj-cs"/>
        </a:defRPr>
      </a:lvl1pPr>
    </p:titleStyle>
    <p:bodyStyle>
      <a:lvl1pPr marL="377266" indent="-316993" algn="l" defTabSz="914289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defRPr sz="3375" kern="1200">
          <a:solidFill>
            <a:schemeClr val="tx1"/>
          </a:solidFill>
          <a:latin typeface="+mn-lt"/>
          <a:ea typeface="+mn-ea"/>
          <a:cs typeface="+mn-cs"/>
        </a:defRPr>
      </a:lvl1pPr>
      <a:lvl2pPr marL="822619" indent="-316993" algn="l" defTabSz="321457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tabLst/>
        <a:defRPr sz="3375" kern="1200">
          <a:solidFill>
            <a:schemeClr val="tx1"/>
          </a:solidFill>
          <a:latin typeface="+mn-lt"/>
          <a:ea typeface="+mn-ea"/>
          <a:cs typeface="+mn-cs"/>
        </a:defRPr>
      </a:lvl2pPr>
      <a:lvl3pPr marL="1234485" indent="-316395" algn="l" defTabSz="914289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3375" kern="1200">
          <a:solidFill>
            <a:schemeClr val="tx1"/>
          </a:solidFill>
          <a:latin typeface="+mn-lt"/>
          <a:ea typeface="+mn-ea"/>
          <a:cs typeface="+mn-cs"/>
        </a:defRPr>
      </a:lvl3pPr>
      <a:lvl4pPr marL="1013483" indent="-387312" algn="l" defTabSz="914289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–"/>
        <a:defRPr sz="3375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9" indent="-814805" algn="l" defTabSz="914289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3375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5" indent="-228572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9" indent="-228572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3" indent="-228572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28" indent="-228572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4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9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3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7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3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7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1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56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u="none" dirty="0"/>
              <a:t>Inleiding tot de wereldpolitiek</a:t>
            </a:r>
            <a:endParaRPr lang="nl-BE" u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solidFill>
                  <a:srgbClr val="1E64C8"/>
                </a:solidFill>
                <a:latin typeface="Calibri" panose="020F0502020204030204" pitchFamily="34" charset="0"/>
              </a:rPr>
              <a:t>Academiejaar 2018-2019</a:t>
            </a:r>
          </a:p>
          <a:p>
            <a:endParaRPr lang="nl-NL" dirty="0">
              <a:latin typeface="+mj-lt"/>
            </a:endParaRPr>
          </a:p>
          <a:p>
            <a:r>
              <a:rPr lang="nl-NL" dirty="0">
                <a:latin typeface="+mj-lt"/>
              </a:rPr>
              <a:t>Prof. Dr. Thijs Van de Graaf</a:t>
            </a:r>
            <a:endParaRPr lang="nl-BE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B8BB3-6756-434A-9D75-B1C3DD2C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5071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595F9-F88E-6043-BA5E-A6209C9C4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instrumenten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F3B6C-53F9-D649-95E5-8DE88AB7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Dwingen</a:t>
            </a:r>
            <a:r>
              <a:rPr lang="en-US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/>
                </a:solidFill>
              </a:rPr>
              <a:t>Covert operations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74A0D-E740-E647-BB6D-6D72FCAA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9</a:t>
            </a:fld>
            <a:endParaRPr lang="nl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A810B-0BAD-F04A-AFAE-A2DDC3556F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300" y="95642"/>
            <a:ext cx="4274690" cy="2849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4B4079-3D9C-D141-BE98-2F7EAA3DD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300" y="3727228"/>
            <a:ext cx="4274690" cy="21967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18DB29-940A-5847-98A3-83AA9BC27042}"/>
              </a:ext>
            </a:extLst>
          </p:cNvPr>
          <p:cNvSpPr txBox="1"/>
          <p:nvPr/>
        </p:nvSpPr>
        <p:spPr>
          <a:xfrm>
            <a:off x="9239534" y="5923943"/>
            <a:ext cx="2371456" cy="368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/>
              <a:t>Wagner </a:t>
            </a:r>
            <a:r>
              <a:rPr lang="en-US" sz="1600" dirty="0" err="1"/>
              <a:t>groep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02B62-E5EB-C240-A1EA-1680A21F5762}"/>
              </a:ext>
            </a:extLst>
          </p:cNvPr>
          <p:cNvSpPr txBox="1"/>
          <p:nvPr/>
        </p:nvSpPr>
        <p:spPr>
          <a:xfrm>
            <a:off x="7206018" y="2914653"/>
            <a:ext cx="4404972" cy="59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400" dirty="0"/>
              <a:t>‘Situation room’ </a:t>
            </a:r>
            <a:r>
              <a:rPr lang="en-US" sz="1400" dirty="0" err="1"/>
              <a:t>tijdens</a:t>
            </a:r>
            <a:r>
              <a:rPr lang="en-US" sz="1400" dirty="0"/>
              <a:t> </a:t>
            </a:r>
            <a:r>
              <a:rPr lang="en-US" sz="1400" dirty="0" err="1"/>
              <a:t>aanval</a:t>
            </a:r>
            <a:r>
              <a:rPr lang="en-US" sz="1400" dirty="0"/>
              <a:t> op Osama Bin Laden (2011)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545027-11FA-C344-AEF3-C2DC326CD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399" y="2211678"/>
            <a:ext cx="4191000" cy="2349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444949-2FC6-F445-A6B3-B904A36B02C3}"/>
              </a:ext>
            </a:extLst>
          </p:cNvPr>
          <p:cNvSpPr txBox="1"/>
          <p:nvPr/>
        </p:nvSpPr>
        <p:spPr>
          <a:xfrm>
            <a:off x="1801372" y="4562011"/>
            <a:ext cx="4481027" cy="66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/>
              <a:t>Jamal </a:t>
            </a:r>
            <a:r>
              <a:rPr lang="en-US" sz="1600" dirty="0" err="1"/>
              <a:t>Khashoggi</a:t>
            </a:r>
            <a:r>
              <a:rPr lang="en-US" sz="1600" dirty="0"/>
              <a:t>, </a:t>
            </a:r>
            <a:r>
              <a:rPr lang="en-US" sz="1600" dirty="0" err="1"/>
              <a:t>Saoedische</a:t>
            </a:r>
            <a:r>
              <a:rPr lang="en-US" sz="1600" dirty="0"/>
              <a:t> </a:t>
            </a:r>
            <a:r>
              <a:rPr lang="en-US" sz="1600" dirty="0" err="1"/>
              <a:t>consulaat</a:t>
            </a:r>
            <a:r>
              <a:rPr lang="en-US" sz="1600" dirty="0"/>
              <a:t>, </a:t>
            </a:r>
            <a:r>
              <a:rPr lang="en-US" sz="1600" dirty="0" err="1"/>
              <a:t>Istanboel</a:t>
            </a:r>
            <a:r>
              <a:rPr lang="en-US" sz="1600" dirty="0"/>
              <a:t>, </a:t>
            </a:r>
            <a:r>
              <a:rPr lang="en-US" sz="1600" dirty="0" err="1"/>
              <a:t>Okt</a:t>
            </a:r>
            <a:r>
              <a:rPr lang="en-US" sz="1600" dirty="0"/>
              <a:t>. 2018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39E8C7-44C2-0347-8C47-0EB129A51B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7003" y="5513837"/>
            <a:ext cx="4477637" cy="77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08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415CB-4553-D941-AFB8-D6E5E49C5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instrumenten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58071-3D63-C44A-AD25-E23246B3A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Dwingen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 err="1">
                <a:solidFill>
                  <a:schemeClr val="accent1"/>
                </a:solidFill>
              </a:rPr>
              <a:t>Cyberaanvallen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9DAAF-F6B1-774B-852A-28DC8C84A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10</a:t>
            </a:fld>
            <a:endParaRPr lang="nl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254A2-7053-F14C-90EE-E947DB88D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40" y="2460141"/>
            <a:ext cx="4702190" cy="3087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722ECC-E876-714B-B074-2392D1CF3863}"/>
              </a:ext>
            </a:extLst>
          </p:cNvPr>
          <p:cNvSpPr txBox="1"/>
          <p:nvPr/>
        </p:nvSpPr>
        <p:spPr>
          <a:xfrm>
            <a:off x="3387374" y="5583724"/>
            <a:ext cx="2371456" cy="368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/>
              <a:t>Stuxnet virus (2010)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F3923-52C6-DD4A-882A-C5045449B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487" y="2460141"/>
            <a:ext cx="4646792" cy="3087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082445-9B20-0D42-A572-DD0DE5BE0EE9}"/>
              </a:ext>
            </a:extLst>
          </p:cNvPr>
          <p:cNvSpPr txBox="1"/>
          <p:nvPr/>
        </p:nvSpPr>
        <p:spPr>
          <a:xfrm>
            <a:off x="8904883" y="5583724"/>
            <a:ext cx="2371456" cy="368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/>
              <a:t>Hacking van Sony (2014)</a:t>
            </a:r>
          </a:p>
        </p:txBody>
      </p:sp>
    </p:spTree>
    <p:extLst>
      <p:ext uri="{BB962C8B-B14F-4D97-AF65-F5344CB8AC3E}">
        <p14:creationId xmlns:p14="http://schemas.microsoft.com/office/powerpoint/2010/main" val="1602422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CF4E-310C-1547-B71B-4E8F2F716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instrumenten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D98EE-097D-CB49-AA0E-69063F3CD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Dwingen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/>
                </a:solidFill>
              </a:rPr>
              <a:t>Coercive diplomacy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800BA-E654-9140-BB76-85EBFC7C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11</a:t>
            </a:fld>
            <a:endParaRPr lang="nl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4DFD3-6DF0-D746-8B90-7147C7FD1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266" y="3548305"/>
            <a:ext cx="7465891" cy="2571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7BE519-52C5-1D46-B8E1-5AF4179547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504" y="702927"/>
            <a:ext cx="5272659" cy="2404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AA928A-5D0F-524C-8259-1019280552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54" y="2484522"/>
            <a:ext cx="3203284" cy="181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8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A67DA-18D6-D747-8BB9-807379585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instrumenten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E30D8-974A-1844-B0D1-D6DFE921B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Dwingen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Effectief</a:t>
            </a:r>
            <a:r>
              <a:rPr lang="en-US" dirty="0"/>
              <a:t> </a:t>
            </a:r>
            <a:r>
              <a:rPr lang="en-US" dirty="0" err="1"/>
              <a:t>gebruiken</a:t>
            </a:r>
            <a:r>
              <a:rPr lang="en-US" dirty="0"/>
              <a:t> van </a:t>
            </a:r>
            <a:r>
              <a:rPr lang="en-US" dirty="0" err="1"/>
              <a:t>geweld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3CC2C-5E19-BC4C-AF38-AD83D3664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12</a:t>
            </a:fld>
            <a:endParaRPr lang="nl-BE"/>
          </a:p>
        </p:txBody>
      </p:sp>
      <p:pic>
        <p:nvPicPr>
          <p:cNvPr id="6" name="Picture 2" descr="http://socialjusticefirst.files.wordpress.com/2012/06/book.jpg?w=545">
            <a:extLst>
              <a:ext uri="{FF2B5EF4-FFF2-40B4-BE49-F238E27FC236}">
                <a16:creationId xmlns:a16="http://schemas.microsoft.com/office/drawing/2014/main" id="{AB6D62AE-C58D-D846-B6C3-7E6BAA40E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8320" y="185900"/>
            <a:ext cx="1542687" cy="22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8A746-87DB-D746-8706-D8F55F20F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768" y="3064505"/>
            <a:ext cx="4077104" cy="2271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E6280-570D-634E-B010-78BA987F76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6745" y="2410618"/>
            <a:ext cx="5024925" cy="403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08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703C4-CC38-D24D-8F22-6CFC5F608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bronnen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9A646-677A-EA4C-9021-55D1DBB35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Niveau</a:t>
            </a:r>
            <a:r>
              <a:rPr lang="en-US" dirty="0">
                <a:solidFill>
                  <a:schemeClr val="accent1"/>
                </a:solidFill>
              </a:rPr>
              <a:t> van het </a:t>
            </a:r>
            <a:r>
              <a:rPr lang="en-US" dirty="0" err="1">
                <a:solidFill>
                  <a:schemeClr val="accent1"/>
                </a:solidFill>
              </a:rPr>
              <a:t>individu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besluitvormers</a:t>
            </a:r>
            <a:r>
              <a:rPr lang="en-US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Persoonlijkheidskenmerken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Leren</a:t>
            </a:r>
            <a:r>
              <a:rPr lang="en-US" dirty="0"/>
              <a:t> – </a:t>
            </a:r>
            <a:r>
              <a:rPr lang="en-US" dirty="0" err="1"/>
              <a:t>bvb</a:t>
            </a:r>
            <a:r>
              <a:rPr lang="en-US" dirty="0"/>
              <a:t>. ‘München’ </a:t>
            </a:r>
            <a:r>
              <a:rPr lang="en-US" dirty="0" err="1"/>
              <a:t>en</a:t>
            </a:r>
            <a:r>
              <a:rPr lang="en-US" dirty="0"/>
              <a:t> ‘Vietnam’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Psychologische</a:t>
            </a:r>
            <a:r>
              <a:rPr lang="en-US" dirty="0"/>
              <a:t> </a:t>
            </a:r>
            <a:r>
              <a:rPr lang="en-US" dirty="0" err="1"/>
              <a:t>mechanismen</a:t>
            </a:r>
            <a:endParaRPr lang="en-US" dirty="0"/>
          </a:p>
          <a:p>
            <a:pPr lvl="2"/>
            <a:r>
              <a:rPr lang="en-US" dirty="0" err="1"/>
              <a:t>Mentale</a:t>
            </a:r>
            <a:r>
              <a:rPr lang="en-US" dirty="0"/>
              <a:t> short-cuts (‘</a:t>
            </a:r>
            <a:r>
              <a:rPr lang="en-US" dirty="0" err="1"/>
              <a:t>wij-zij</a:t>
            </a:r>
            <a:r>
              <a:rPr lang="en-US" dirty="0"/>
              <a:t>’ </a:t>
            </a:r>
            <a:r>
              <a:rPr lang="en-US" dirty="0" err="1"/>
              <a:t>denken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Cognitieve</a:t>
            </a:r>
            <a:r>
              <a:rPr lang="en-US" dirty="0"/>
              <a:t> </a:t>
            </a:r>
            <a:r>
              <a:rPr lang="en-US" dirty="0" err="1"/>
              <a:t>consistentie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26B61-E15A-A544-876E-0A582B7F9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13</a:t>
            </a:fld>
            <a:endParaRPr lang="nl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CDD8AA-DFEB-8042-A79B-80A9E5923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163" y="1447072"/>
            <a:ext cx="3145991" cy="314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34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6A539-29CB-C14A-8B54-29420BABE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Bronnen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63493-2400-C346-B553-0F879C508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Niveau</a:t>
            </a:r>
            <a:r>
              <a:rPr lang="en-US" dirty="0">
                <a:solidFill>
                  <a:schemeClr val="accent1"/>
                </a:solidFill>
              </a:rPr>
              <a:t> van de </a:t>
            </a:r>
            <a:r>
              <a:rPr lang="en-US" dirty="0" err="1">
                <a:solidFill>
                  <a:schemeClr val="accent1"/>
                </a:solidFill>
              </a:rPr>
              <a:t>staat</a:t>
            </a:r>
            <a:endParaRPr lang="en-US" dirty="0">
              <a:solidFill>
                <a:schemeClr val="accent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Rol</a:t>
            </a:r>
            <a:r>
              <a:rPr lang="en-US" dirty="0"/>
              <a:t> van </a:t>
            </a:r>
            <a:r>
              <a:rPr lang="en-US" dirty="0" err="1"/>
              <a:t>bureaucratiën</a:t>
            </a:r>
            <a:r>
              <a:rPr lang="en-US" dirty="0"/>
              <a:t>/</a:t>
            </a:r>
            <a:r>
              <a:rPr lang="en-US" dirty="0" err="1"/>
              <a:t>fracties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Rol</a:t>
            </a:r>
            <a:r>
              <a:rPr lang="en-US" dirty="0"/>
              <a:t> van het </a:t>
            </a:r>
            <a:r>
              <a:rPr lang="en-US" dirty="0" err="1"/>
              <a:t>parlement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16089-F39C-CE45-ADF5-3C9F81BAE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14</a:t>
            </a:fld>
            <a:endParaRPr lang="nl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367C00-138A-E945-B1BE-78D1C135D3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4843" y="4134985"/>
            <a:ext cx="5963032" cy="1412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3BB25-2D3B-5049-B777-B761B9903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875" y="237479"/>
            <a:ext cx="3563115" cy="356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90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6A539-29CB-C14A-8B54-29420BABE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Bronnen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63493-2400-C346-B553-0F879C508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Niveau</a:t>
            </a:r>
            <a:r>
              <a:rPr lang="en-US" dirty="0">
                <a:solidFill>
                  <a:schemeClr val="accent1"/>
                </a:solidFill>
              </a:rPr>
              <a:t> van de </a:t>
            </a:r>
            <a:r>
              <a:rPr lang="en-US" dirty="0" err="1">
                <a:solidFill>
                  <a:schemeClr val="accent1"/>
                </a:solidFill>
              </a:rPr>
              <a:t>staat</a:t>
            </a:r>
            <a:endParaRPr lang="en-US" dirty="0">
              <a:solidFill>
                <a:schemeClr val="accent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Rol</a:t>
            </a:r>
            <a:r>
              <a:rPr lang="en-US" dirty="0"/>
              <a:t> van </a:t>
            </a:r>
            <a:r>
              <a:rPr lang="en-US" dirty="0" err="1"/>
              <a:t>bureaucratiën</a:t>
            </a:r>
            <a:r>
              <a:rPr lang="en-US" dirty="0"/>
              <a:t>/</a:t>
            </a:r>
            <a:r>
              <a:rPr lang="en-US" dirty="0" err="1"/>
              <a:t>fracties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Rol</a:t>
            </a:r>
            <a:r>
              <a:rPr lang="en-US" dirty="0"/>
              <a:t> van het </a:t>
            </a:r>
            <a:r>
              <a:rPr lang="en-US" dirty="0" err="1"/>
              <a:t>parlement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Publieke</a:t>
            </a:r>
            <a:r>
              <a:rPr lang="en-US" dirty="0"/>
              <a:t> </a:t>
            </a:r>
            <a:r>
              <a:rPr lang="en-US" dirty="0" err="1"/>
              <a:t>opinie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media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‘Rally around the flag’ effect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16089-F39C-CE45-ADF5-3C9F81BAE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15</a:t>
            </a:fld>
            <a:endParaRPr lang="nl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79111-B04D-C042-8563-975178C7B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6912" y="4107824"/>
            <a:ext cx="3780928" cy="2549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F0F58-722E-7841-9084-1C5CB1D74E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642" y="242729"/>
            <a:ext cx="3536369" cy="2138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EC53D9-BBC9-554A-85BB-AF05562E63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642" y="2665197"/>
            <a:ext cx="3536369" cy="22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26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6A539-29CB-C14A-8B54-29420BABE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Bronnen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63493-2400-C346-B553-0F879C508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Niveau</a:t>
            </a:r>
            <a:r>
              <a:rPr lang="en-US" dirty="0">
                <a:solidFill>
                  <a:schemeClr val="accent1"/>
                </a:solidFill>
              </a:rPr>
              <a:t> van de </a:t>
            </a:r>
            <a:r>
              <a:rPr lang="en-US" dirty="0" err="1">
                <a:solidFill>
                  <a:schemeClr val="accent1"/>
                </a:solidFill>
              </a:rPr>
              <a:t>staat</a:t>
            </a:r>
            <a:endParaRPr lang="en-US" dirty="0">
              <a:solidFill>
                <a:schemeClr val="accent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Rol</a:t>
            </a:r>
            <a:r>
              <a:rPr lang="en-US" dirty="0"/>
              <a:t> van </a:t>
            </a:r>
            <a:r>
              <a:rPr lang="en-US" dirty="0" err="1"/>
              <a:t>bureaucratiën</a:t>
            </a:r>
            <a:r>
              <a:rPr lang="en-US" dirty="0"/>
              <a:t>/</a:t>
            </a:r>
            <a:r>
              <a:rPr lang="en-US" dirty="0" err="1"/>
              <a:t>fracties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Rol</a:t>
            </a:r>
            <a:r>
              <a:rPr lang="en-US" dirty="0"/>
              <a:t> van het </a:t>
            </a:r>
            <a:r>
              <a:rPr lang="en-US" dirty="0" err="1"/>
              <a:t>parlement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Publieke</a:t>
            </a:r>
            <a:r>
              <a:rPr lang="en-US" dirty="0"/>
              <a:t> </a:t>
            </a:r>
            <a:r>
              <a:rPr lang="en-US" dirty="0" err="1"/>
              <a:t>opinie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media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‘Rally around the flag’ effect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Belangengroepen</a:t>
            </a:r>
            <a:r>
              <a:rPr lang="en-US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16089-F39C-CE45-ADF5-3C9F81BAE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16</a:t>
            </a:fld>
            <a:endParaRPr lang="nl-B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79A8AB-47A7-9149-B7F3-1060576A4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730" y="2918460"/>
            <a:ext cx="42291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54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4C205-2CA2-1440-91BB-DB211D2F7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bronnen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21DBF-893F-B041-97DE-70DB45A29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Niveau</a:t>
            </a:r>
            <a:r>
              <a:rPr lang="en-US" dirty="0">
                <a:solidFill>
                  <a:schemeClr val="accent1"/>
                </a:solidFill>
              </a:rPr>
              <a:t> van het international system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Geografie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Relatieve</a:t>
            </a:r>
            <a:r>
              <a:rPr lang="en-US" dirty="0"/>
              <a:t> </a:t>
            </a:r>
            <a:r>
              <a:rPr lang="en-US" dirty="0" err="1"/>
              <a:t>economische</a:t>
            </a:r>
            <a:r>
              <a:rPr lang="en-US" dirty="0"/>
              <a:t> </a:t>
            </a:r>
            <a:r>
              <a:rPr lang="en-US" dirty="0" err="1"/>
              <a:t>sterkte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machtsbronnen</a:t>
            </a:r>
            <a:r>
              <a:rPr lang="en-US" dirty="0"/>
              <a:t>: </a:t>
            </a:r>
            <a:r>
              <a:rPr lang="en-US" dirty="0" err="1"/>
              <a:t>demografie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grondstoffen</a:t>
            </a:r>
            <a:r>
              <a:rPr lang="en-US" dirty="0"/>
              <a:t>, </a:t>
            </a:r>
            <a:r>
              <a:rPr lang="en-US" dirty="0" err="1"/>
              <a:t>militaire</a:t>
            </a:r>
            <a:r>
              <a:rPr lang="en-US" dirty="0"/>
              <a:t> </a:t>
            </a:r>
            <a:r>
              <a:rPr lang="en-US" dirty="0" err="1"/>
              <a:t>macht</a:t>
            </a:r>
            <a:r>
              <a:rPr lang="en-US" dirty="0"/>
              <a:t>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7A6DF-ECA7-3C4C-852A-5A3BDB7B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17</a:t>
            </a:fld>
            <a:endParaRPr lang="nl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863ABD-0FFF-9A4D-B2B6-F5B5201A6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252" y="702927"/>
            <a:ext cx="2523490" cy="3762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C3A90A-D11C-C647-A0F8-7114FB8A57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438" y="5007681"/>
            <a:ext cx="1931625" cy="128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F62C81-2559-9849-A560-564D3DA636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171" y="5056703"/>
            <a:ext cx="1143571" cy="1143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B7D09F-D928-2648-BEF0-A50859427C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640" y="4187196"/>
            <a:ext cx="3533107" cy="248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63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DD9A9-9580-BC47-B370-FB1C3463B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Koersverandering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12DA4-B6CA-184A-9942-AE1A34DAE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Niveau</a:t>
            </a:r>
            <a:r>
              <a:rPr lang="en-US" dirty="0">
                <a:solidFill>
                  <a:schemeClr val="tx2"/>
                </a:solidFill>
              </a:rPr>
              <a:t> van het </a:t>
            </a:r>
            <a:r>
              <a:rPr lang="en-US" dirty="0" err="1">
                <a:solidFill>
                  <a:schemeClr val="tx2"/>
                </a:solidFill>
              </a:rPr>
              <a:t>individu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Leereffecten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leiderschapstransities</a:t>
            </a:r>
            <a:endParaRPr lang="en-US" dirty="0"/>
          </a:p>
          <a:p>
            <a:r>
              <a:rPr lang="en-US" dirty="0" err="1">
                <a:solidFill>
                  <a:schemeClr val="tx2"/>
                </a:solidFill>
              </a:rPr>
              <a:t>Niveau</a:t>
            </a:r>
            <a:r>
              <a:rPr lang="en-US" dirty="0">
                <a:solidFill>
                  <a:schemeClr val="tx2"/>
                </a:solidFill>
              </a:rPr>
              <a:t> van de </a:t>
            </a:r>
            <a:r>
              <a:rPr lang="en-US" dirty="0" err="1">
                <a:solidFill>
                  <a:schemeClr val="tx2"/>
                </a:solidFill>
              </a:rPr>
              <a:t>staat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Regimewissel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NGOs</a:t>
            </a:r>
          </a:p>
          <a:p>
            <a:r>
              <a:rPr lang="en-US" dirty="0" err="1">
                <a:solidFill>
                  <a:schemeClr val="tx2"/>
                </a:solidFill>
              </a:rPr>
              <a:t>Niveau</a:t>
            </a:r>
            <a:r>
              <a:rPr lang="en-US" dirty="0">
                <a:solidFill>
                  <a:schemeClr val="tx2"/>
                </a:solidFill>
              </a:rPr>
              <a:t> van het international </a:t>
            </a:r>
            <a:r>
              <a:rPr lang="en-US" dirty="0" err="1">
                <a:solidFill>
                  <a:schemeClr val="tx2"/>
                </a:solidFill>
              </a:rPr>
              <a:t>systeem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Externe</a:t>
            </a:r>
            <a:r>
              <a:rPr lang="en-US" dirty="0"/>
              <a:t> </a:t>
            </a:r>
            <a:r>
              <a:rPr lang="en-US" dirty="0" err="1"/>
              <a:t>schokken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Machtsverschuivingen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67AE3-5553-3943-951B-4D910641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142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5184775" y="1365250"/>
            <a:ext cx="5106988" cy="417988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nl-BE" sz="4800" u="none" cap="none" dirty="0">
                <a:ea typeface="ＭＳ Ｐゴシック" panose="020B0600070205080204" pitchFamily="34" charset="-128"/>
              </a:rPr>
              <a:t>Staten </a:t>
            </a:r>
            <a:r>
              <a:rPr lang="en-US" altLang="nl-BE" sz="4800" u="none" cap="none" dirty="0" err="1">
                <a:ea typeface="ＭＳ Ｐゴシック" panose="020B0600070205080204" pitchFamily="34" charset="-128"/>
              </a:rPr>
              <a:t>en</a:t>
            </a:r>
            <a:r>
              <a:rPr lang="en-US" altLang="nl-BE" sz="4800" u="none" cap="none" dirty="0">
                <a:ea typeface="ＭＳ Ｐゴシック" panose="020B0600070205080204" pitchFamily="34" charset="-128"/>
              </a:rPr>
              <a:t> </a:t>
            </a:r>
            <a:r>
              <a:rPr lang="en-US" altLang="nl-BE" sz="4800" u="none" cap="none" dirty="0" err="1">
                <a:ea typeface="ＭＳ Ｐゴシック" panose="020B0600070205080204" pitchFamily="34" charset="-128"/>
              </a:rPr>
              <a:t>hun</a:t>
            </a:r>
            <a:r>
              <a:rPr lang="en-US" altLang="nl-BE" sz="4800" u="none" cap="none" dirty="0">
                <a:ea typeface="ＭＳ Ｐゴシック" panose="020B0600070205080204" pitchFamily="34" charset="-128"/>
              </a:rPr>
              <a:t> </a:t>
            </a:r>
            <a:r>
              <a:rPr lang="en-US" altLang="nl-BE" sz="4800" u="none" cap="none" dirty="0" err="1">
                <a:ea typeface="ＭＳ Ｐゴシック" panose="020B0600070205080204" pitchFamily="34" charset="-128"/>
              </a:rPr>
              <a:t>buitenlands</a:t>
            </a:r>
            <a:r>
              <a:rPr lang="en-US" altLang="nl-BE" sz="4800" u="none" cap="none" dirty="0">
                <a:ea typeface="ＭＳ Ｐゴシック" panose="020B0600070205080204" pitchFamily="34" charset="-128"/>
              </a:rPr>
              <a:t> </a:t>
            </a:r>
            <a:r>
              <a:rPr lang="en-US" altLang="nl-BE" sz="4800" u="none" cap="none" dirty="0" err="1">
                <a:ea typeface="ＭＳ Ｐゴシック" panose="020B0600070205080204" pitchFamily="34" charset="-128"/>
              </a:rPr>
              <a:t>beleid</a:t>
            </a:r>
            <a:r>
              <a:rPr lang="en-US" altLang="nl-BE" sz="4000" cap="none" dirty="0">
                <a:ea typeface="ＭＳ Ｐゴシック" panose="020B0600070205080204" pitchFamily="34" charset="-128"/>
              </a:rPr>
              <a:t/>
            </a:r>
            <a:br>
              <a:rPr lang="en-US" altLang="nl-BE" sz="4000" cap="none" dirty="0">
                <a:ea typeface="ＭＳ Ｐゴシック" panose="020B0600070205080204" pitchFamily="34" charset="-128"/>
              </a:rPr>
            </a:br>
            <a:r>
              <a:rPr lang="en-US" altLang="nl-BE" sz="4000" cap="none" dirty="0">
                <a:ea typeface="ＭＳ Ｐゴシック" panose="020B0600070205080204" pitchFamily="34" charset="-128"/>
              </a:rPr>
              <a:t/>
            </a:r>
            <a:br>
              <a:rPr lang="en-US" altLang="nl-BE" sz="4000" cap="none" dirty="0">
                <a:ea typeface="ＭＳ Ｐゴシック" panose="020B0600070205080204" pitchFamily="34" charset="-128"/>
              </a:rPr>
            </a:br>
            <a:r>
              <a:rPr lang="en-US" altLang="nl-BE" sz="4000" u="none" cap="none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8 </a:t>
            </a:r>
            <a:r>
              <a:rPr lang="en-US" altLang="nl-BE" sz="4000" u="none" cap="none" dirty="0" err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maart</a:t>
            </a:r>
            <a:r>
              <a:rPr lang="en-US" altLang="nl-BE" sz="4000" u="none" cap="none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2019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23916" y="1365250"/>
            <a:ext cx="3116263" cy="4179887"/>
          </a:xfrm>
        </p:spPr>
        <p:txBody>
          <a:bodyPr/>
          <a:lstStyle/>
          <a:p>
            <a:pPr eaLnBrk="1" hangingPunct="1"/>
            <a:r>
              <a:rPr lang="en-US" altLang="nl-BE" dirty="0">
                <a:solidFill>
                  <a:schemeClr val="accent1"/>
                </a:solidFill>
                <a:latin typeface="Helvetica Neue Medium" charset="0"/>
                <a:ea typeface="ＭＳ Ｐゴシック" panose="020B0600070205080204" pitchFamily="34" charset="-128"/>
                <a:cs typeface="Helvetica Neue Medium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00903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42058B-7D54-414F-8B1D-7FE9D063BA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sz="4000" dirty="0"/>
          </a:p>
          <a:p>
            <a:r>
              <a:rPr lang="en-US" sz="4000" dirty="0"/>
              <a:t>TOT VOLGENDE WEEK!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6BCE67-1972-DB4D-8859-C121E30BC0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311" y="1332042"/>
            <a:ext cx="5331729" cy="37077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FACBD-7AF9-934D-9022-19FE0B0B11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4300" y="6292850"/>
            <a:ext cx="647700" cy="365125"/>
          </a:xfrm>
        </p:spPr>
        <p:txBody>
          <a:bodyPr/>
          <a:lstStyle/>
          <a:p>
            <a:fld id="{2693A297-644D-4B2F-9870-009BEAAC01E5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5942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Overzicht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87726" y="839787"/>
            <a:ext cx="11039437" cy="5176002"/>
          </a:xfrm>
        </p:spPr>
        <p:txBody>
          <a:bodyPr>
            <a:normAutofit/>
          </a:bodyPr>
          <a:lstStyle/>
          <a:p>
            <a:r>
              <a:rPr lang="nl-NL" dirty="0"/>
              <a:t>Begrippenkader</a:t>
            </a:r>
          </a:p>
          <a:p>
            <a:r>
              <a:rPr lang="nl-NL" dirty="0"/>
              <a:t>Instrumenten </a:t>
            </a:r>
          </a:p>
          <a:p>
            <a:r>
              <a:rPr lang="nl-BE" dirty="0"/>
              <a:t>Bronnen </a:t>
            </a:r>
          </a:p>
          <a:p>
            <a:r>
              <a:rPr lang="nl-BE" dirty="0"/>
              <a:t>Koersverandering</a:t>
            </a:r>
          </a:p>
          <a:p>
            <a:pPr marL="60273" indent="0">
              <a:buNone/>
            </a:pP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7C3C94-A307-6C41-802A-306AA75E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4075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09BC2C-ADE6-8345-81A1-EB14EBB11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sleutelbegrippen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13C985-ECA5-C949-AB97-D8A3BDC4A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Buitenlands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beleid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Belangen</a:t>
            </a:r>
            <a:r>
              <a:rPr lang="en-US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Strategie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Instrumenten</a:t>
            </a:r>
            <a:endParaRPr lang="en-US" dirty="0"/>
          </a:p>
          <a:p>
            <a:pPr marL="918090" lvl="2" indent="0">
              <a:buNone/>
            </a:pPr>
            <a:r>
              <a:rPr lang="en-US" i="1" dirty="0"/>
              <a:t>‒ </a:t>
            </a:r>
            <a:r>
              <a:rPr lang="en-US" i="1" dirty="0" err="1"/>
              <a:t>Overtuigen</a:t>
            </a:r>
            <a:endParaRPr lang="en-US" i="1" dirty="0"/>
          </a:p>
          <a:p>
            <a:pPr marL="918090" lvl="2" indent="0">
              <a:buNone/>
            </a:pPr>
            <a:r>
              <a:rPr lang="en-US" i="1" dirty="0"/>
              <a:t>‒ </a:t>
            </a:r>
            <a:r>
              <a:rPr lang="en-US" i="1" dirty="0" err="1"/>
              <a:t>Dwingen</a:t>
            </a:r>
            <a:endParaRPr lang="en-US" i="1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722B8-6CD2-A348-B6B9-17726184D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24" y="1878636"/>
            <a:ext cx="6878244" cy="48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56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6D4B7-BE9C-F544-8031-DE1271F84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sleutelbegrippen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AE5FB-5906-4341-B04A-0DC4B1D76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Diplomatie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4591A-62C5-114D-AD0D-98F3494BF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4</a:t>
            </a:fld>
            <a:endParaRPr lang="nl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2F9D31-4019-CB4C-994C-CA596639AD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755" y="986091"/>
            <a:ext cx="8518539" cy="493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21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80198-C51D-6E41-9ADD-486FA6924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Instrumenten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18086-0392-E642-8E8E-733C80937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Overtuigen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Onderhandelingen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1BCCE-680D-B949-B198-DB82FEF6B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5</a:t>
            </a:fld>
            <a:endParaRPr lang="nl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E277C-7532-9742-8244-3DEF75CA7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409" y="2216150"/>
            <a:ext cx="7601791" cy="430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49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instrumenten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Overtuigen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/>
                </a:solidFill>
              </a:rPr>
              <a:t>Communicatie</a:t>
            </a:r>
          </a:p>
          <a:p>
            <a:pPr lvl="2"/>
            <a:r>
              <a:rPr lang="nl-NL" dirty="0"/>
              <a:t>‘</a:t>
            </a:r>
            <a:r>
              <a:rPr lang="nl-NL" i="1" dirty="0"/>
              <a:t>Public </a:t>
            </a:r>
            <a:r>
              <a:rPr lang="nl-NL" i="1" dirty="0" err="1"/>
              <a:t>diplomacy</a:t>
            </a:r>
            <a:r>
              <a:rPr lang="nl-NL" dirty="0"/>
              <a:t>’</a:t>
            </a:r>
          </a:p>
          <a:p>
            <a:pPr lvl="2"/>
            <a:r>
              <a:rPr lang="nl-NL" dirty="0"/>
              <a:t>… of propaganda</a:t>
            </a:r>
          </a:p>
          <a:p>
            <a:pPr marL="505626" lvl="1" indent="0"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6</a:t>
            </a:fld>
            <a:endParaRPr lang="nl-B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95EC82-61A1-E544-89B4-2AEC099AE0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960" y="3248736"/>
            <a:ext cx="3418511" cy="22991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C9FDA4-622A-E040-866D-A540A949E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960" y="496011"/>
            <a:ext cx="3429204" cy="25804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87C270-AFB6-0741-BBBE-AD03CCFC4A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936" y="3702486"/>
            <a:ext cx="5066078" cy="1315413"/>
          </a:xfrm>
          <a:prstGeom prst="rect">
            <a:avLst/>
          </a:prstGeom>
          <a:ln w="3175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52CE8E-1026-7142-821E-D4966607F2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2388" y="5017899"/>
            <a:ext cx="5029200" cy="162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18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29D3B-0921-7D43-941B-DAD1CA02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instrumenten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11841-98A4-EA4B-A6F4-1E2887E2B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Overtuigen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Aansporingen</a:t>
            </a:r>
            <a:endParaRPr lang="en-US" dirty="0">
              <a:solidFill>
                <a:schemeClr val="accent1"/>
              </a:solidFill>
            </a:endParaRPr>
          </a:p>
          <a:p>
            <a:pPr lvl="2"/>
            <a:r>
              <a:rPr lang="nl-NL" dirty="0"/>
              <a:t>WTO lidmaatschap Rusland</a:t>
            </a:r>
            <a:endParaRPr lang="en-US" dirty="0"/>
          </a:p>
          <a:p>
            <a:pPr lvl="2"/>
            <a:r>
              <a:rPr lang="en-US" dirty="0"/>
              <a:t>EU </a:t>
            </a:r>
            <a:r>
              <a:rPr lang="en-US" dirty="0" err="1"/>
              <a:t>uitbreiding</a:t>
            </a:r>
            <a:endParaRPr lang="en-US" dirty="0"/>
          </a:p>
          <a:p>
            <a:pPr lvl="2"/>
            <a:r>
              <a:rPr lang="en-US" i="1" dirty="0"/>
              <a:t>Atoms for Peace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BEECA-3E88-4F45-BCF6-FE6645627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7</a:t>
            </a:fld>
            <a:endParaRPr lang="nl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89721-911B-C24F-B78B-952C6839D2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406" y="1865702"/>
            <a:ext cx="3262757" cy="2033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E0D7F9-9713-AC4D-A81B-29897B5436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406" y="4158617"/>
            <a:ext cx="3227274" cy="206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21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instrumenten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Dwingen</a:t>
            </a:r>
            <a:endParaRPr lang="en-US" sz="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Sancties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2"/>
            <a:r>
              <a:rPr lang="en-US" dirty="0" err="1"/>
              <a:t>Vele</a:t>
            </a:r>
            <a:r>
              <a:rPr lang="en-US" dirty="0"/>
              <a:t> </a:t>
            </a:r>
            <a:r>
              <a:rPr lang="en-US" dirty="0" err="1"/>
              <a:t>soorten</a:t>
            </a:r>
            <a:endParaRPr lang="en-US" dirty="0"/>
          </a:p>
          <a:p>
            <a:pPr lvl="2"/>
            <a:r>
              <a:rPr lang="en-US" dirty="0" err="1"/>
              <a:t>Doeltreffend</a:t>
            </a:r>
            <a:r>
              <a:rPr lang="en-US" dirty="0"/>
              <a:t> ?</a:t>
            </a:r>
          </a:p>
          <a:p>
            <a:pPr lvl="2"/>
            <a:r>
              <a:rPr lang="en-US" i="1" dirty="0"/>
              <a:t>Smart sanctions</a:t>
            </a:r>
            <a:endParaRPr lang="en-US" dirty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A297-644D-4B2F-9870-009BEAAC01E5}" type="slidenum">
              <a:rPr lang="nl-BE" smtClean="0"/>
              <a:t>8</a:t>
            </a:fld>
            <a:endParaRPr lang="nl-BE"/>
          </a:p>
        </p:txBody>
      </p:sp>
      <p:sp>
        <p:nvSpPr>
          <p:cNvPr id="5" name="TextBox 4"/>
          <p:cNvSpPr txBox="1"/>
          <p:nvPr/>
        </p:nvSpPr>
        <p:spPr>
          <a:xfrm>
            <a:off x="4822868" y="941683"/>
            <a:ext cx="4067190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travel bans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asset freezes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arms embargoes,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capital restraints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foreign aid reductions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trade restrictions</a:t>
            </a:r>
            <a:endParaRPr lang="nl-BE" dirty="0">
              <a:solidFill>
                <a:schemeClr val="accent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1" y="95641"/>
            <a:ext cx="3166402" cy="1780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233" y="1604375"/>
            <a:ext cx="3112370" cy="2079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310" y="3766168"/>
            <a:ext cx="1519496" cy="21112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2233" y="3808630"/>
            <a:ext cx="1374717" cy="21220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333" y="4346871"/>
            <a:ext cx="2669772" cy="8959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5E73C4-64BF-EC4E-AB63-28B3544420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988" y="5846049"/>
            <a:ext cx="4937760" cy="68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48745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UGent_NL_PS">
  <a:themeElements>
    <a:clrScheme name="Universiteit Gent">
      <a:dk1>
        <a:sysClr val="windowText" lastClr="000000"/>
      </a:dk1>
      <a:lt1>
        <a:sysClr val="window" lastClr="FFFFFF"/>
      </a:lt1>
      <a:dk2>
        <a:srgbClr val="1E64C8"/>
      </a:dk2>
      <a:lt2>
        <a:srgbClr val="FFD200"/>
      </a:lt2>
      <a:accent1>
        <a:srgbClr val="1E64C8"/>
      </a:accent1>
      <a:accent2>
        <a:srgbClr val="FFD2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0">
          <a:solidFill>
            <a:srgbClr val="1E64C8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headEnd type="triangle" w="lg" len="lg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sz="25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-NL-LW_1_0_13.potx" id="{EA206149-5716-42D6-97E8-3ECEEA502259}" vid="{F182C37C-F523-4FE8-8901-CB7DFFBF79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{C39B52E7-305A-B54B-9F0C-D3ED2593221D}tf16401378</Template>
  <TotalTime>0</TotalTime>
  <Words>291</Words>
  <Application>Microsoft Office PowerPoint</Application>
  <PresentationFormat>Breedbeeld</PresentationFormat>
  <Paragraphs>123</Paragraphs>
  <Slides>20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ＭＳ Ｐゴシック</vt:lpstr>
      <vt:lpstr>Arial</vt:lpstr>
      <vt:lpstr>Calibri</vt:lpstr>
      <vt:lpstr>Helvetica Neue Medium</vt:lpstr>
      <vt:lpstr>Powerpoint_UGent_NL_PS</vt:lpstr>
      <vt:lpstr>Inleiding tot de wereldpolitiek</vt:lpstr>
      <vt:lpstr>Staten en hun buitenlands beleid  8 maart 2019</vt:lpstr>
      <vt:lpstr>Overzicht</vt:lpstr>
      <vt:lpstr>sleutelbegrippen</vt:lpstr>
      <vt:lpstr>sleutelbegrippen</vt:lpstr>
      <vt:lpstr>Instrumenten</vt:lpstr>
      <vt:lpstr>instrumenten</vt:lpstr>
      <vt:lpstr>instrumenten</vt:lpstr>
      <vt:lpstr>instrumenten</vt:lpstr>
      <vt:lpstr>instrumenten</vt:lpstr>
      <vt:lpstr>instrumenten</vt:lpstr>
      <vt:lpstr>instrumenten</vt:lpstr>
      <vt:lpstr>instrumenten</vt:lpstr>
      <vt:lpstr>bronnen</vt:lpstr>
      <vt:lpstr>Bronnen</vt:lpstr>
      <vt:lpstr>Bronnen</vt:lpstr>
      <vt:lpstr>Bronnen</vt:lpstr>
      <vt:lpstr>bronnen</vt:lpstr>
      <vt:lpstr>Koersverandering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2018-02-22T09:59:05Z</dcterms:created>
  <dcterms:modified xsi:type="dcterms:W3CDTF">2019-03-07T15:52:32Z</dcterms:modified>
</cp:coreProperties>
</file>