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6" r:id="rId1"/>
  </p:sldMasterIdLst>
  <p:notesMasterIdLst>
    <p:notesMasterId r:id="rId41"/>
  </p:notesMasterIdLst>
  <p:handoutMasterIdLst>
    <p:handoutMasterId r:id="rId42"/>
  </p:handoutMasterIdLst>
  <p:sldIdLst>
    <p:sldId id="256" r:id="rId2"/>
    <p:sldId id="418" r:id="rId3"/>
    <p:sldId id="347" r:id="rId4"/>
    <p:sldId id="419" r:id="rId5"/>
    <p:sldId id="352" r:id="rId6"/>
    <p:sldId id="427" r:id="rId7"/>
    <p:sldId id="353" r:id="rId8"/>
    <p:sldId id="428" r:id="rId9"/>
    <p:sldId id="429" r:id="rId10"/>
    <p:sldId id="357" r:id="rId11"/>
    <p:sldId id="430" r:id="rId12"/>
    <p:sldId id="431" r:id="rId13"/>
    <p:sldId id="442" r:id="rId14"/>
    <p:sldId id="358" r:id="rId15"/>
    <p:sldId id="443" r:id="rId16"/>
    <p:sldId id="432" r:id="rId17"/>
    <p:sldId id="433" r:id="rId18"/>
    <p:sldId id="360" r:id="rId19"/>
    <p:sldId id="434" r:id="rId20"/>
    <p:sldId id="435" r:id="rId21"/>
    <p:sldId id="436" r:id="rId22"/>
    <p:sldId id="397" r:id="rId23"/>
    <p:sldId id="437" r:id="rId24"/>
    <p:sldId id="438" r:id="rId25"/>
    <p:sldId id="439" r:id="rId26"/>
    <p:sldId id="444" r:id="rId27"/>
    <p:sldId id="367" r:id="rId28"/>
    <p:sldId id="440" r:id="rId29"/>
    <p:sldId id="369" r:id="rId30"/>
    <p:sldId id="441" r:id="rId31"/>
    <p:sldId id="445" r:id="rId32"/>
    <p:sldId id="422" r:id="rId33"/>
    <p:sldId id="423" r:id="rId34"/>
    <p:sldId id="424" r:id="rId35"/>
    <p:sldId id="425" r:id="rId36"/>
    <p:sldId id="426" r:id="rId37"/>
    <p:sldId id="370" r:id="rId38"/>
    <p:sldId id="365" r:id="rId39"/>
    <p:sldId id="371" r:id="rId40"/>
  </p:sldIdLst>
  <p:sldSz cx="9144000" cy="6858000" type="screen4x3"/>
  <p:notesSz cx="6797675" cy="987425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9FC4"/>
    <a:srgbClr val="FF9900"/>
    <a:srgbClr val="B00000"/>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94658" autoAdjust="0"/>
  </p:normalViewPr>
  <p:slideViewPr>
    <p:cSldViewPr>
      <p:cViewPr varScale="1">
        <p:scale>
          <a:sx n="105" d="100"/>
          <a:sy n="105" d="100"/>
        </p:scale>
        <p:origin x="1710" y="114"/>
      </p:cViewPr>
      <p:guideLst>
        <p:guide orient="horz" pos="2160"/>
        <p:guide pos="2880"/>
      </p:guideLst>
    </p:cSldViewPr>
  </p:slideViewPr>
  <p:outlineViewPr>
    <p:cViewPr>
      <p:scale>
        <a:sx n="33" d="100"/>
        <a:sy n="33" d="100"/>
      </p:scale>
      <p:origin x="0" y="27774"/>
    </p:cViewPr>
  </p:outlineViewPr>
  <p:notesTextViewPr>
    <p:cViewPr>
      <p:scale>
        <a:sx n="100" d="100"/>
        <a:sy n="100" d="100"/>
      </p:scale>
      <p:origin x="0" y="0"/>
    </p:cViewPr>
  </p:notesTextViewPr>
  <p:notesViewPr>
    <p:cSldViewPr>
      <p:cViewPr varScale="1">
        <p:scale>
          <a:sx n="57" d="100"/>
          <a:sy n="57" d="100"/>
        </p:scale>
        <p:origin x="-2520" y="-78"/>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1"/>
            <a:ext cx="2945659" cy="493712"/>
          </a:xfrm>
          <a:prstGeom prst="rect">
            <a:avLst/>
          </a:prstGeom>
        </p:spPr>
        <p:txBody>
          <a:bodyPr vert="horz" lIns="92870" tIns="46436" rIns="92870" bIns="46436" rtlCol="0"/>
          <a:lstStyle>
            <a:lvl1pPr algn="l">
              <a:defRPr sz="1200"/>
            </a:lvl1pPr>
          </a:lstStyle>
          <a:p>
            <a:endParaRPr lang="nl-NL"/>
          </a:p>
        </p:txBody>
      </p:sp>
      <p:sp>
        <p:nvSpPr>
          <p:cNvPr id="3" name="Tijdelijke aanduiding voor datum 2"/>
          <p:cNvSpPr>
            <a:spLocks noGrp="1"/>
          </p:cNvSpPr>
          <p:nvPr>
            <p:ph type="dt" sz="quarter" idx="1"/>
          </p:nvPr>
        </p:nvSpPr>
        <p:spPr>
          <a:xfrm>
            <a:off x="3850444" y="1"/>
            <a:ext cx="2945659" cy="493712"/>
          </a:xfrm>
          <a:prstGeom prst="rect">
            <a:avLst/>
          </a:prstGeom>
        </p:spPr>
        <p:txBody>
          <a:bodyPr vert="horz" lIns="92870" tIns="46436" rIns="92870" bIns="46436" rtlCol="0"/>
          <a:lstStyle>
            <a:lvl1pPr algn="r">
              <a:defRPr sz="1200"/>
            </a:lvl1pPr>
          </a:lstStyle>
          <a:p>
            <a:fld id="{A23E0776-428D-4D15-A41C-59330B46B392}" type="datetimeFigureOut">
              <a:rPr lang="nl-NL" smtClean="0"/>
              <a:pPr/>
              <a:t>28-2-2019</a:t>
            </a:fld>
            <a:endParaRPr lang="nl-NL"/>
          </a:p>
        </p:txBody>
      </p:sp>
      <p:sp>
        <p:nvSpPr>
          <p:cNvPr id="4" name="Tijdelijke aanduiding voor voettekst 3"/>
          <p:cNvSpPr>
            <a:spLocks noGrp="1"/>
          </p:cNvSpPr>
          <p:nvPr>
            <p:ph type="ftr" sz="quarter" idx="2"/>
          </p:nvPr>
        </p:nvSpPr>
        <p:spPr>
          <a:xfrm>
            <a:off x="1" y="9378825"/>
            <a:ext cx="2945659" cy="493712"/>
          </a:xfrm>
          <a:prstGeom prst="rect">
            <a:avLst/>
          </a:prstGeom>
        </p:spPr>
        <p:txBody>
          <a:bodyPr vert="horz" lIns="92870" tIns="46436" rIns="92870" bIns="46436"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4" y="9378825"/>
            <a:ext cx="2945659" cy="493712"/>
          </a:xfrm>
          <a:prstGeom prst="rect">
            <a:avLst/>
          </a:prstGeom>
        </p:spPr>
        <p:txBody>
          <a:bodyPr vert="horz" lIns="92870" tIns="46436" rIns="92870" bIns="46436" rtlCol="0" anchor="b"/>
          <a:lstStyle>
            <a:lvl1pPr algn="r">
              <a:defRPr sz="1200"/>
            </a:lvl1pPr>
          </a:lstStyle>
          <a:p>
            <a:fld id="{20B04C38-0DD8-4BA1-AA9C-5032C7587883}" type="slidenum">
              <a:rPr lang="nl-NL" smtClean="0"/>
              <a:pPr/>
              <a:t>‹nr.›</a:t>
            </a:fld>
            <a:endParaRPr lang="nl-NL"/>
          </a:p>
        </p:txBody>
      </p:sp>
    </p:spTree>
    <p:extLst>
      <p:ext uri="{BB962C8B-B14F-4D97-AF65-F5344CB8AC3E}">
        <p14:creationId xmlns:p14="http://schemas.microsoft.com/office/powerpoint/2010/main" val="149451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1"/>
            <a:ext cx="2945659" cy="493712"/>
          </a:xfrm>
          <a:prstGeom prst="rect">
            <a:avLst/>
          </a:prstGeom>
        </p:spPr>
        <p:txBody>
          <a:bodyPr vert="horz" lIns="92870" tIns="46436" rIns="92870" bIns="46436" rtlCol="0"/>
          <a:lstStyle>
            <a:lvl1pPr algn="l">
              <a:defRPr sz="1200"/>
            </a:lvl1pPr>
          </a:lstStyle>
          <a:p>
            <a:pPr>
              <a:defRPr/>
            </a:pPr>
            <a:endParaRPr lang="nl-NL"/>
          </a:p>
        </p:txBody>
      </p:sp>
      <p:sp>
        <p:nvSpPr>
          <p:cNvPr id="3" name="Tijdelijke aanduiding voor datum 2"/>
          <p:cNvSpPr>
            <a:spLocks noGrp="1"/>
          </p:cNvSpPr>
          <p:nvPr>
            <p:ph type="dt" idx="1"/>
          </p:nvPr>
        </p:nvSpPr>
        <p:spPr>
          <a:xfrm>
            <a:off x="3850444" y="1"/>
            <a:ext cx="2945659" cy="493712"/>
          </a:xfrm>
          <a:prstGeom prst="rect">
            <a:avLst/>
          </a:prstGeom>
        </p:spPr>
        <p:txBody>
          <a:bodyPr vert="horz" lIns="92870" tIns="46436" rIns="92870" bIns="46436" rtlCol="0"/>
          <a:lstStyle>
            <a:lvl1pPr algn="r">
              <a:defRPr sz="1200"/>
            </a:lvl1pPr>
          </a:lstStyle>
          <a:p>
            <a:pPr>
              <a:defRPr/>
            </a:pPr>
            <a:fld id="{92AFA208-1F43-481C-8B2C-067212CDD4B5}" type="datetimeFigureOut">
              <a:rPr lang="nl-NL"/>
              <a:pPr>
                <a:defRPr/>
              </a:pPr>
              <a:t>28-2-2019</a:t>
            </a:fld>
            <a:endParaRPr lang="nl-NL"/>
          </a:p>
        </p:txBody>
      </p:sp>
      <p:sp>
        <p:nvSpPr>
          <p:cNvPr id="4" name="Tijdelijke aanduiding voor dia-afbeelding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2870" tIns="46436" rIns="92870" bIns="46436" rtlCol="0" anchor="ctr"/>
          <a:lstStyle/>
          <a:p>
            <a:pPr lvl="0"/>
            <a:endParaRPr lang="nl-NL" noProof="0" smtClean="0"/>
          </a:p>
        </p:txBody>
      </p:sp>
      <p:sp>
        <p:nvSpPr>
          <p:cNvPr id="5" name="Tijdelijke aanduiding voor notities 4"/>
          <p:cNvSpPr>
            <a:spLocks noGrp="1"/>
          </p:cNvSpPr>
          <p:nvPr>
            <p:ph type="body" sz="quarter" idx="3"/>
          </p:nvPr>
        </p:nvSpPr>
        <p:spPr>
          <a:xfrm>
            <a:off x="679768" y="4690269"/>
            <a:ext cx="5438140" cy="4443413"/>
          </a:xfrm>
          <a:prstGeom prst="rect">
            <a:avLst/>
          </a:prstGeom>
        </p:spPr>
        <p:txBody>
          <a:bodyPr vert="horz" lIns="92870" tIns="46436" rIns="92870" bIns="46436"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6" name="Tijdelijke aanduiding voor voettekst 5"/>
          <p:cNvSpPr>
            <a:spLocks noGrp="1"/>
          </p:cNvSpPr>
          <p:nvPr>
            <p:ph type="ftr" sz="quarter" idx="4"/>
          </p:nvPr>
        </p:nvSpPr>
        <p:spPr>
          <a:xfrm>
            <a:off x="1" y="9378825"/>
            <a:ext cx="2945659" cy="493712"/>
          </a:xfrm>
          <a:prstGeom prst="rect">
            <a:avLst/>
          </a:prstGeom>
        </p:spPr>
        <p:txBody>
          <a:bodyPr vert="horz" lIns="92870" tIns="46436" rIns="92870" bIns="46436" rtlCol="0" anchor="b"/>
          <a:lstStyle>
            <a:lvl1pPr algn="l">
              <a:defRPr sz="1200"/>
            </a:lvl1pPr>
          </a:lstStyle>
          <a:p>
            <a:pPr>
              <a:defRPr/>
            </a:pPr>
            <a:endParaRPr lang="nl-NL"/>
          </a:p>
        </p:txBody>
      </p:sp>
      <p:sp>
        <p:nvSpPr>
          <p:cNvPr id="7" name="Tijdelijke aanduiding voor dianummer 6"/>
          <p:cNvSpPr>
            <a:spLocks noGrp="1"/>
          </p:cNvSpPr>
          <p:nvPr>
            <p:ph type="sldNum" sz="quarter" idx="5"/>
          </p:nvPr>
        </p:nvSpPr>
        <p:spPr>
          <a:xfrm>
            <a:off x="3850444" y="9378825"/>
            <a:ext cx="2945659" cy="493712"/>
          </a:xfrm>
          <a:prstGeom prst="rect">
            <a:avLst/>
          </a:prstGeom>
        </p:spPr>
        <p:txBody>
          <a:bodyPr vert="horz" lIns="92870" tIns="46436" rIns="92870" bIns="46436" rtlCol="0" anchor="b"/>
          <a:lstStyle>
            <a:lvl1pPr algn="r">
              <a:defRPr sz="1200"/>
            </a:lvl1pPr>
          </a:lstStyle>
          <a:p>
            <a:pPr>
              <a:defRPr/>
            </a:pPr>
            <a:fld id="{FEAE1809-889E-49B7-B0A0-906C84576ECE}" type="slidenum">
              <a:rPr lang="nl-NL"/>
              <a:pPr>
                <a:defRPr/>
              </a:pPr>
              <a:t>‹nr.›</a:t>
            </a:fld>
            <a:endParaRPr lang="nl-NL"/>
          </a:p>
        </p:txBody>
      </p:sp>
    </p:spTree>
    <p:extLst>
      <p:ext uri="{BB962C8B-B14F-4D97-AF65-F5344CB8AC3E}">
        <p14:creationId xmlns:p14="http://schemas.microsoft.com/office/powerpoint/2010/main" val="29430456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355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smtClean="0"/>
          </a:p>
        </p:txBody>
      </p:sp>
      <p:sp>
        <p:nvSpPr>
          <p:cNvPr id="23556"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7E6AB5-92D6-4245-ABFA-FAA00A3DAEB2}" type="slidenum">
              <a:rPr lang="nl-NL" smtClean="0"/>
              <a:pPr/>
              <a:t>1</a:t>
            </a:fld>
            <a:endParaRPr lang="nl-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4" name="Rechthoek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hthoek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hthoek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el 7"/>
          <p:cNvSpPr>
            <a:spLocks noGrp="1"/>
          </p:cNvSpPr>
          <p:nvPr>
            <p:ph type="ctrTitle"/>
          </p:nvPr>
        </p:nvSpPr>
        <p:spPr>
          <a:xfrm>
            <a:off x="2362200" y="4038600"/>
            <a:ext cx="6477000" cy="1828800"/>
          </a:xfrm>
        </p:spPr>
        <p:txBody>
          <a:bodyPr anchor="b"/>
          <a:lstStyle>
            <a:lvl1pPr>
              <a:defRPr cap="all" baseline="0"/>
            </a:lvl1pPr>
          </a:lstStyle>
          <a:p>
            <a:r>
              <a:rPr lang="nl-NL" smtClean="0"/>
              <a:t>Klik om de stijl te bewerken</a:t>
            </a:r>
            <a:endParaRPr lang="en-US"/>
          </a:p>
        </p:txBody>
      </p:sp>
      <p:sp>
        <p:nvSpPr>
          <p:cNvPr id="9" name="Ondertitel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l-NL" smtClean="0"/>
              <a:t>Klik om het opmaakprofiel van de modelondertitel te bewerken</a:t>
            </a:r>
            <a:endParaRPr lang="en-US"/>
          </a:p>
        </p:txBody>
      </p:sp>
      <p:sp>
        <p:nvSpPr>
          <p:cNvPr id="7" name="Tijdelijke aanduiding voor datum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D5162084-DFD8-48C0-BC4A-8C517614DC80}" type="datetime1">
              <a:rPr lang="nl-NL" smtClean="0"/>
              <a:pPr>
                <a:defRPr/>
              </a:pPr>
              <a:t>28-2-2019</a:t>
            </a:fld>
            <a:endParaRPr lang="nl-NL"/>
          </a:p>
        </p:txBody>
      </p:sp>
      <p:sp>
        <p:nvSpPr>
          <p:cNvPr id="10" name="Tijdelijke aanduiding voor voettekst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nl-NL"/>
          </a:p>
        </p:txBody>
      </p:sp>
      <p:sp>
        <p:nvSpPr>
          <p:cNvPr id="11" name="Tijdelijke aanduiding voor dianumm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CCEB6178-CD6E-495B-9FB5-573857A633E4}" type="slidenum">
              <a:rPr lang="nl-NL"/>
              <a:pPr>
                <a:defRPr/>
              </a:pPr>
              <a:t>‹nr.›</a:t>
            </a:fld>
            <a:endParaRPr lang="nl-NL"/>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13"/>
          <p:cNvSpPr>
            <a:spLocks noGrp="1"/>
          </p:cNvSpPr>
          <p:nvPr>
            <p:ph type="dt" sz="half" idx="10"/>
          </p:nvPr>
        </p:nvSpPr>
        <p:spPr/>
        <p:txBody>
          <a:bodyPr/>
          <a:lstStyle>
            <a:lvl1pPr>
              <a:defRPr/>
            </a:lvl1pPr>
          </a:lstStyle>
          <a:p>
            <a:pPr>
              <a:defRPr/>
            </a:pPr>
            <a:fld id="{8F2AE9D2-ED31-4473-A488-A0EFE7D4B93F}" type="datetime1">
              <a:rPr lang="nl-NL" smtClean="0"/>
              <a:pPr>
                <a:defRPr/>
              </a:pPr>
              <a:t>28-2-2019</a:t>
            </a:fld>
            <a:endParaRPr lang="nl-NL"/>
          </a:p>
        </p:txBody>
      </p:sp>
      <p:sp>
        <p:nvSpPr>
          <p:cNvPr id="5" name="Tijdelijke aanduiding voor voettekst 2"/>
          <p:cNvSpPr>
            <a:spLocks noGrp="1"/>
          </p:cNvSpPr>
          <p:nvPr>
            <p:ph type="ftr" sz="quarter" idx="11"/>
          </p:nvPr>
        </p:nvSpPr>
        <p:spPr/>
        <p:txBody>
          <a:bodyPr/>
          <a:lstStyle>
            <a:lvl1pPr>
              <a:defRPr/>
            </a:lvl1pPr>
          </a:lstStyle>
          <a:p>
            <a:pPr>
              <a:defRPr/>
            </a:pPr>
            <a:endParaRPr lang="nl-NL"/>
          </a:p>
        </p:txBody>
      </p:sp>
      <p:sp>
        <p:nvSpPr>
          <p:cNvPr id="6" name="Tijdelijke aanduiding voor dianummer 22"/>
          <p:cNvSpPr>
            <a:spLocks noGrp="1"/>
          </p:cNvSpPr>
          <p:nvPr>
            <p:ph type="sldNum" sz="quarter" idx="12"/>
          </p:nvPr>
        </p:nvSpPr>
        <p:spPr/>
        <p:txBody>
          <a:bodyPr/>
          <a:lstStyle>
            <a:lvl1pPr>
              <a:defRPr/>
            </a:lvl1pPr>
          </a:lstStyle>
          <a:p>
            <a:pPr>
              <a:defRPr/>
            </a:pPr>
            <a:fld id="{3E147741-2BA7-4FC4-A45C-EE9CB7ED2D0A}"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4" name="Rechthoek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hthoek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hthoek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e titel 1"/>
          <p:cNvSpPr>
            <a:spLocks noGrp="1"/>
          </p:cNvSpPr>
          <p:nvPr>
            <p:ph type="title" orient="vert"/>
          </p:nvPr>
        </p:nvSpPr>
        <p:spPr>
          <a:xfrm>
            <a:off x="6553200" y="609600"/>
            <a:ext cx="2057400" cy="5516563"/>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609600"/>
            <a:ext cx="5562600" cy="5516564"/>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3"/>
          <p:cNvSpPr>
            <a:spLocks noGrp="1"/>
          </p:cNvSpPr>
          <p:nvPr>
            <p:ph type="dt" sz="half" idx="10"/>
          </p:nvPr>
        </p:nvSpPr>
        <p:spPr>
          <a:xfrm>
            <a:off x="6553200" y="6248400"/>
            <a:ext cx="2209800" cy="365125"/>
          </a:xfrm>
        </p:spPr>
        <p:txBody>
          <a:bodyPr/>
          <a:lstStyle>
            <a:lvl1pPr>
              <a:defRPr/>
            </a:lvl1pPr>
          </a:lstStyle>
          <a:p>
            <a:pPr>
              <a:defRPr/>
            </a:pPr>
            <a:fld id="{8415FFE0-A409-4039-BC38-FF84B221A19B}" type="datetime1">
              <a:rPr lang="nl-NL" smtClean="0"/>
              <a:pPr>
                <a:defRPr/>
              </a:pPr>
              <a:t>28-2-2019</a:t>
            </a:fld>
            <a:endParaRPr lang="nl-NL"/>
          </a:p>
        </p:txBody>
      </p:sp>
      <p:sp>
        <p:nvSpPr>
          <p:cNvPr id="8" name="Tijdelijke aanduiding voor voettekst 4"/>
          <p:cNvSpPr>
            <a:spLocks noGrp="1"/>
          </p:cNvSpPr>
          <p:nvPr>
            <p:ph type="ftr" sz="quarter" idx="11"/>
          </p:nvPr>
        </p:nvSpPr>
        <p:spPr>
          <a:xfrm>
            <a:off x="457200" y="6248400"/>
            <a:ext cx="5573713" cy="365125"/>
          </a:xfrm>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a:xfrm rot="5400000">
            <a:off x="5989638" y="144462"/>
            <a:ext cx="533400" cy="244475"/>
          </a:xfrm>
        </p:spPr>
        <p:txBody>
          <a:bodyPr/>
          <a:lstStyle>
            <a:lvl1pPr>
              <a:defRPr/>
            </a:lvl1pPr>
          </a:lstStyle>
          <a:p>
            <a:pPr>
              <a:defRPr/>
            </a:pPr>
            <a:fld id="{28123A42-1843-403C-B3A2-DAD7865A3A0D}" type="slidenum">
              <a:rPr lang="nl-NL"/>
              <a:pPr>
                <a:defRPr/>
              </a:pPr>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12648" y="228600"/>
            <a:ext cx="8153400" cy="990600"/>
          </a:xfrm>
        </p:spPr>
        <p:txBody>
          <a:bodyPr/>
          <a:lstStyle/>
          <a:p>
            <a:r>
              <a:rPr lang="nl-NL" smtClean="0"/>
              <a:t>Klik om de stijl te bewerken</a:t>
            </a:r>
            <a:endParaRPr lang="en-US"/>
          </a:p>
        </p:txBody>
      </p:sp>
      <p:sp>
        <p:nvSpPr>
          <p:cNvPr id="8" name="Tijdelijke aanduiding voor inhoud 7"/>
          <p:cNvSpPr>
            <a:spLocks noGrp="1"/>
          </p:cNvSpPr>
          <p:nvPr>
            <p:ph sz="quarter" idx="1"/>
          </p:nvPr>
        </p:nvSpPr>
        <p:spPr>
          <a:xfrm>
            <a:off x="612648" y="1600200"/>
            <a:ext cx="8153400" cy="4495800"/>
          </a:xfrm>
        </p:spPr>
        <p:txBody>
          <a:bodyPr/>
          <a:lstStyle>
            <a:lvl1pPr>
              <a:buSzPct val="100000"/>
              <a:buFont typeface="Arial" pitchFamily="34" charset="0"/>
              <a:buChar char="•"/>
              <a:defRPr sz="2800">
                <a:solidFill>
                  <a:schemeClr val="bg2"/>
                </a:solidFill>
              </a:defRPr>
            </a:lvl1pPr>
            <a:lvl2pPr>
              <a:buSzPct val="100000"/>
              <a:buFont typeface="Arial" pitchFamily="34" charset="0"/>
              <a:buChar char="•"/>
              <a:defRPr sz="2400">
                <a:solidFill>
                  <a:schemeClr val="bg1"/>
                </a:solidFill>
              </a:defRPr>
            </a:lvl2pPr>
            <a:lvl3pPr>
              <a:buClr>
                <a:schemeClr val="accent3"/>
              </a:buClr>
              <a:buSzPct val="100000"/>
              <a:buFont typeface="Arial" pitchFamily="34" charset="0"/>
              <a:buChar char="•"/>
              <a:defRPr/>
            </a:lvl3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13"/>
          <p:cNvSpPr>
            <a:spLocks noGrp="1"/>
          </p:cNvSpPr>
          <p:nvPr>
            <p:ph type="dt" sz="half" idx="10"/>
          </p:nvPr>
        </p:nvSpPr>
        <p:spPr/>
        <p:txBody>
          <a:bodyPr/>
          <a:lstStyle>
            <a:lvl1pPr>
              <a:defRPr/>
            </a:lvl1pPr>
          </a:lstStyle>
          <a:p>
            <a:pPr>
              <a:defRPr/>
            </a:pPr>
            <a:fld id="{53D874AD-5A01-48B6-922B-DE31D3672B51}" type="datetime1">
              <a:rPr lang="nl-NL" smtClean="0"/>
              <a:pPr>
                <a:defRPr/>
              </a:pPr>
              <a:t>28-2-2019</a:t>
            </a:fld>
            <a:endParaRPr lang="nl-NL"/>
          </a:p>
        </p:txBody>
      </p:sp>
      <p:sp>
        <p:nvSpPr>
          <p:cNvPr id="5" name="Tijdelijke aanduiding voor voettekst 2"/>
          <p:cNvSpPr>
            <a:spLocks noGrp="1"/>
          </p:cNvSpPr>
          <p:nvPr>
            <p:ph type="ftr" sz="quarter" idx="11"/>
          </p:nvPr>
        </p:nvSpPr>
        <p:spPr/>
        <p:txBody>
          <a:bodyPr/>
          <a:lstStyle>
            <a:lvl1pPr>
              <a:defRPr/>
            </a:lvl1pPr>
          </a:lstStyle>
          <a:p>
            <a:pPr>
              <a:defRPr/>
            </a:pPr>
            <a:endParaRPr lang="nl-NL"/>
          </a:p>
        </p:txBody>
      </p:sp>
      <p:sp>
        <p:nvSpPr>
          <p:cNvPr id="6" name="Tijdelijke aanduiding voor dianummer 22"/>
          <p:cNvSpPr>
            <a:spLocks noGrp="1"/>
          </p:cNvSpPr>
          <p:nvPr>
            <p:ph type="sldNum" sz="quarter" idx="12"/>
          </p:nvPr>
        </p:nvSpPr>
        <p:spPr>
          <a:xfrm>
            <a:off x="8429652" y="0"/>
            <a:ext cx="714348" cy="714356"/>
          </a:xfrm>
        </p:spPr>
        <p:txBody>
          <a:bodyPr/>
          <a:lstStyle>
            <a:lvl1pPr>
              <a:defRPr sz="2400" b="0" i="1">
                <a:latin typeface="Lato Light" pitchFamily="34" charset="0"/>
              </a:defRPr>
            </a:lvl1pPr>
          </a:lstStyle>
          <a:p>
            <a:pPr>
              <a:defRPr/>
            </a:pPr>
            <a:fld id="{1A404CA7-6183-47CD-8863-493B2B7DDE5E}" type="slidenum">
              <a:rPr lang="nl-NL" smtClean="0"/>
              <a:pPr>
                <a:defRPr/>
              </a:pPr>
              <a:t>‹nr.›</a:t>
            </a:fld>
            <a:endParaRPr lang="nl-NL"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3">
        <a:schemeClr val="bg1"/>
      </p:bgRef>
    </p:bg>
    <p:spTree>
      <p:nvGrpSpPr>
        <p:cNvPr id="1" name=""/>
        <p:cNvGrpSpPr/>
        <p:nvPr/>
      </p:nvGrpSpPr>
      <p:grpSpPr>
        <a:xfrm>
          <a:off x="0" y="0"/>
          <a:ext cx="0" cy="0"/>
          <a:chOff x="0" y="0"/>
          <a:chExt cx="0" cy="0"/>
        </a:xfrm>
      </p:grpSpPr>
      <p:sp>
        <p:nvSpPr>
          <p:cNvPr id="4" name="Rechthoek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hthoek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hthoek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ijdelijke aanduiding voor tekst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nl-NL" smtClean="0"/>
              <a:t>Klik om de modelstijlen te bewerken</a:t>
            </a:r>
          </a:p>
        </p:txBody>
      </p:sp>
      <p:sp>
        <p:nvSpPr>
          <p:cNvPr id="2" name="Titel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nl-NL" smtClean="0"/>
              <a:t>Klik om de stijl te bewerken</a:t>
            </a:r>
            <a:endParaRPr lang="en-US"/>
          </a:p>
        </p:txBody>
      </p:sp>
      <p:sp>
        <p:nvSpPr>
          <p:cNvPr id="7" name="Tijdelijke aanduiding voor datum 11"/>
          <p:cNvSpPr>
            <a:spLocks noGrp="1"/>
          </p:cNvSpPr>
          <p:nvPr>
            <p:ph type="dt" sz="half" idx="10"/>
          </p:nvPr>
        </p:nvSpPr>
        <p:spPr/>
        <p:txBody>
          <a:bodyPr/>
          <a:lstStyle>
            <a:lvl1pPr>
              <a:defRPr/>
            </a:lvl1pPr>
          </a:lstStyle>
          <a:p>
            <a:pPr>
              <a:defRPr/>
            </a:pPr>
            <a:fld id="{620582F9-C4EB-4D8C-827E-064C95B736EF}" type="datetime1">
              <a:rPr lang="nl-NL" smtClean="0"/>
              <a:pPr>
                <a:defRPr/>
              </a:pPr>
              <a:t>28-2-2019</a:t>
            </a:fld>
            <a:endParaRPr lang="nl-NL"/>
          </a:p>
        </p:txBody>
      </p:sp>
      <p:sp>
        <p:nvSpPr>
          <p:cNvPr id="8" name="Tijdelijke aanduiding voor dianumm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AFEFD117-C0D6-47F3-933D-A970FB41D08C}" type="slidenum">
              <a:rPr lang="nl-NL"/>
              <a:pPr>
                <a:defRPr/>
              </a:pPr>
              <a:t>‹nr.›</a:t>
            </a:fld>
            <a:endParaRPr lang="nl-NL"/>
          </a:p>
        </p:txBody>
      </p:sp>
      <p:sp>
        <p:nvSpPr>
          <p:cNvPr id="9" name="Tijdelijke aanduiding voor voettekst 13"/>
          <p:cNvSpPr>
            <a:spLocks noGrp="1"/>
          </p:cNvSpPr>
          <p:nvPr>
            <p:ph type="ftr" sz="quarter" idx="12"/>
          </p:nvPr>
        </p:nvSpPr>
        <p:spPr/>
        <p:txBody>
          <a:bodyPr/>
          <a:lstStyle>
            <a:lvl1pPr>
              <a:defRPr/>
            </a:lvl1pPr>
          </a:lstStyle>
          <a:p>
            <a:pPr>
              <a:defRPr/>
            </a:pPr>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9" name="Tijdelijke aanduiding voor inhoud 8"/>
          <p:cNvSpPr>
            <a:spLocks noGrp="1"/>
          </p:cNvSpPr>
          <p:nvPr>
            <p:ph sz="quarter" idx="1"/>
          </p:nvPr>
        </p:nvSpPr>
        <p:spPr>
          <a:xfrm>
            <a:off x="609600" y="1589567"/>
            <a:ext cx="3886200" cy="45720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1" name="Tijdelijke aanduiding voor inhoud 10"/>
          <p:cNvSpPr>
            <a:spLocks noGrp="1"/>
          </p:cNvSpPr>
          <p:nvPr>
            <p:ph sz="quarter" idx="2"/>
          </p:nvPr>
        </p:nvSpPr>
        <p:spPr>
          <a:xfrm>
            <a:off x="4844901" y="1589567"/>
            <a:ext cx="3886200" cy="45720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7"/>
          <p:cNvSpPr>
            <a:spLocks noGrp="1"/>
          </p:cNvSpPr>
          <p:nvPr>
            <p:ph type="dt" sz="half" idx="10"/>
          </p:nvPr>
        </p:nvSpPr>
        <p:spPr/>
        <p:txBody>
          <a:bodyPr rtlCol="0"/>
          <a:lstStyle>
            <a:lvl1pPr>
              <a:defRPr/>
            </a:lvl1pPr>
          </a:lstStyle>
          <a:p>
            <a:pPr>
              <a:defRPr/>
            </a:pPr>
            <a:fld id="{B74B9B03-4525-4BDC-A5D1-10EF719773EB}" type="datetime1">
              <a:rPr lang="nl-NL" smtClean="0"/>
              <a:pPr>
                <a:defRPr/>
              </a:pPr>
              <a:t>28-2-2019</a:t>
            </a:fld>
            <a:endParaRPr lang="nl-NL"/>
          </a:p>
        </p:txBody>
      </p:sp>
      <p:sp>
        <p:nvSpPr>
          <p:cNvPr id="6" name="Tijdelijke aanduiding voor dianummer 9"/>
          <p:cNvSpPr>
            <a:spLocks noGrp="1"/>
          </p:cNvSpPr>
          <p:nvPr>
            <p:ph type="sldNum" sz="quarter" idx="11"/>
          </p:nvPr>
        </p:nvSpPr>
        <p:spPr/>
        <p:txBody>
          <a:bodyPr rtlCol="0"/>
          <a:lstStyle>
            <a:lvl1pPr>
              <a:defRPr/>
            </a:lvl1pPr>
          </a:lstStyle>
          <a:p>
            <a:pPr>
              <a:defRPr/>
            </a:pPr>
            <a:fld id="{0F7BD235-0DDA-4667-9108-79DB33A1E53A}" type="slidenum">
              <a:rPr lang="nl-NL"/>
              <a:pPr>
                <a:defRPr/>
              </a:pPr>
              <a:t>‹nr.›</a:t>
            </a:fld>
            <a:endParaRPr lang="nl-NL"/>
          </a:p>
        </p:txBody>
      </p:sp>
      <p:sp>
        <p:nvSpPr>
          <p:cNvPr id="7" name="Tijdelijke aanduiding voor voettekst 11"/>
          <p:cNvSpPr>
            <a:spLocks noGrp="1"/>
          </p:cNvSpPr>
          <p:nvPr>
            <p:ph type="ftr" sz="quarter" idx="12"/>
          </p:nvPr>
        </p:nvSpPr>
        <p:spPr/>
        <p:txBody>
          <a:bodyPr rtlCol="0"/>
          <a:lstStyle>
            <a:lvl1pPr>
              <a:defRPr/>
            </a:lvl1pPr>
          </a:lstStyle>
          <a:p>
            <a:pPr>
              <a:defRPr/>
            </a:pPr>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533400" y="273050"/>
            <a:ext cx="8153400" cy="869950"/>
          </a:xfrm>
        </p:spPr>
        <p:txBody>
          <a:bodyPr/>
          <a:lstStyle>
            <a:lvl1pPr>
              <a:defRPr/>
            </a:lvl1pPr>
          </a:lstStyle>
          <a:p>
            <a:r>
              <a:rPr lang="nl-NL" smtClean="0"/>
              <a:t>Klik om de stijl te bewerken</a:t>
            </a:r>
            <a:endParaRPr lang="en-US"/>
          </a:p>
        </p:txBody>
      </p:sp>
      <p:sp>
        <p:nvSpPr>
          <p:cNvPr id="11" name="Tijdelijke aanduiding voor inhoud 10"/>
          <p:cNvSpPr>
            <a:spLocks noGrp="1"/>
          </p:cNvSpPr>
          <p:nvPr>
            <p:ph sz="quarter" idx="2"/>
          </p:nvPr>
        </p:nvSpPr>
        <p:spPr>
          <a:xfrm>
            <a:off x="609600" y="2438400"/>
            <a:ext cx="3886200" cy="35814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3" name="Tijdelijke aanduiding voor inhoud 12"/>
          <p:cNvSpPr>
            <a:spLocks noGrp="1"/>
          </p:cNvSpPr>
          <p:nvPr>
            <p:ph sz="quarter" idx="4"/>
          </p:nvPr>
        </p:nvSpPr>
        <p:spPr>
          <a:xfrm>
            <a:off x="4800600" y="2438400"/>
            <a:ext cx="3886200" cy="35814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6" name="Tijdelijke aanduiding voor tekst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nl-NL" smtClean="0"/>
              <a:t>Klik om de modelstijlen te bewerken</a:t>
            </a:r>
          </a:p>
        </p:txBody>
      </p:sp>
      <p:sp>
        <p:nvSpPr>
          <p:cNvPr id="15" name="Tijdelijke aanduiding voor tekst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nl-NL" smtClean="0"/>
              <a:t>Klik om de modelstijlen te bewerken</a:t>
            </a:r>
          </a:p>
        </p:txBody>
      </p:sp>
      <p:sp>
        <p:nvSpPr>
          <p:cNvPr id="7" name="Tijdelijke aanduiding voor datum 9"/>
          <p:cNvSpPr>
            <a:spLocks noGrp="1"/>
          </p:cNvSpPr>
          <p:nvPr>
            <p:ph type="dt" sz="half" idx="10"/>
          </p:nvPr>
        </p:nvSpPr>
        <p:spPr/>
        <p:txBody>
          <a:bodyPr rtlCol="0"/>
          <a:lstStyle>
            <a:lvl1pPr>
              <a:defRPr/>
            </a:lvl1pPr>
          </a:lstStyle>
          <a:p>
            <a:pPr>
              <a:defRPr/>
            </a:pPr>
            <a:fld id="{AACAAEC9-4B0A-40BC-AB9C-1AC2D1FA2881}" type="datetime1">
              <a:rPr lang="nl-NL" smtClean="0"/>
              <a:pPr>
                <a:defRPr/>
              </a:pPr>
              <a:t>28-2-2019</a:t>
            </a:fld>
            <a:endParaRPr lang="nl-NL"/>
          </a:p>
        </p:txBody>
      </p:sp>
      <p:sp>
        <p:nvSpPr>
          <p:cNvPr id="8" name="Tijdelijke aanduiding voor dianummer 11"/>
          <p:cNvSpPr>
            <a:spLocks noGrp="1"/>
          </p:cNvSpPr>
          <p:nvPr>
            <p:ph type="sldNum" sz="quarter" idx="11"/>
          </p:nvPr>
        </p:nvSpPr>
        <p:spPr/>
        <p:txBody>
          <a:bodyPr rtlCol="0"/>
          <a:lstStyle>
            <a:lvl1pPr>
              <a:defRPr/>
            </a:lvl1pPr>
          </a:lstStyle>
          <a:p>
            <a:pPr>
              <a:defRPr/>
            </a:pPr>
            <a:fld id="{ADBDE6F6-1AC8-4F49-A1ED-9C5F4B962C3E}" type="slidenum">
              <a:rPr lang="nl-NL"/>
              <a:pPr>
                <a:defRPr/>
              </a:pPr>
              <a:t>‹nr.›</a:t>
            </a:fld>
            <a:endParaRPr lang="nl-NL"/>
          </a:p>
        </p:txBody>
      </p:sp>
      <p:sp>
        <p:nvSpPr>
          <p:cNvPr id="9" name="Tijdelijke aanduiding voor voettekst 13"/>
          <p:cNvSpPr>
            <a:spLocks noGrp="1"/>
          </p:cNvSpPr>
          <p:nvPr>
            <p:ph type="ftr" sz="quarter" idx="12"/>
          </p:nvPr>
        </p:nvSpPr>
        <p:spPr/>
        <p:txBody>
          <a:bodyPr rtlCol="0"/>
          <a:lstStyle>
            <a:lvl1pPr>
              <a:defRPr/>
            </a:lvl1pPr>
          </a:lstStyle>
          <a:p>
            <a:pPr>
              <a:defRPr/>
            </a:pPr>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atum 13"/>
          <p:cNvSpPr>
            <a:spLocks noGrp="1"/>
          </p:cNvSpPr>
          <p:nvPr>
            <p:ph type="dt" sz="half" idx="10"/>
          </p:nvPr>
        </p:nvSpPr>
        <p:spPr/>
        <p:txBody>
          <a:bodyPr/>
          <a:lstStyle>
            <a:lvl1pPr>
              <a:defRPr/>
            </a:lvl1pPr>
          </a:lstStyle>
          <a:p>
            <a:pPr>
              <a:defRPr/>
            </a:pPr>
            <a:fld id="{1C44F90D-6085-4FBC-9D49-381BE7160F40}" type="datetime1">
              <a:rPr lang="nl-NL" smtClean="0"/>
              <a:pPr>
                <a:defRPr/>
              </a:pPr>
              <a:t>28-2-2019</a:t>
            </a:fld>
            <a:endParaRPr lang="nl-NL"/>
          </a:p>
        </p:txBody>
      </p:sp>
      <p:sp>
        <p:nvSpPr>
          <p:cNvPr id="4" name="Tijdelijke aanduiding voor voettekst 2"/>
          <p:cNvSpPr>
            <a:spLocks noGrp="1"/>
          </p:cNvSpPr>
          <p:nvPr>
            <p:ph type="ftr" sz="quarter" idx="11"/>
          </p:nvPr>
        </p:nvSpPr>
        <p:spPr/>
        <p:txBody>
          <a:bodyPr/>
          <a:lstStyle>
            <a:lvl1pPr>
              <a:defRPr/>
            </a:lvl1pPr>
          </a:lstStyle>
          <a:p>
            <a:pPr>
              <a:defRPr/>
            </a:pPr>
            <a:endParaRPr lang="nl-NL"/>
          </a:p>
        </p:txBody>
      </p:sp>
      <p:sp>
        <p:nvSpPr>
          <p:cNvPr id="5" name="Tijdelijke aanduiding voor dianummer 22"/>
          <p:cNvSpPr>
            <a:spLocks noGrp="1"/>
          </p:cNvSpPr>
          <p:nvPr>
            <p:ph type="sldNum" sz="quarter" idx="12"/>
          </p:nvPr>
        </p:nvSpPr>
        <p:spPr/>
        <p:txBody>
          <a:bodyPr/>
          <a:lstStyle>
            <a:lvl1pPr>
              <a:defRPr/>
            </a:lvl1pPr>
          </a:lstStyle>
          <a:p>
            <a:pPr>
              <a:defRPr/>
            </a:pPr>
            <a:fld id="{64194B20-7D75-4298-8A55-E8BD962BBE0B}"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pPr>
              <a:defRPr/>
            </a:pPr>
            <a:fld id="{E450C04C-1C24-4C37-818B-4B2685A041CB}" type="datetime1">
              <a:rPr lang="nl-NL" smtClean="0"/>
              <a:pPr>
                <a:defRPr/>
              </a:pPr>
              <a:t>28-2-2019</a:t>
            </a:fld>
            <a:endParaRPr lang="nl-NL"/>
          </a:p>
        </p:txBody>
      </p:sp>
      <p:sp>
        <p:nvSpPr>
          <p:cNvPr id="3" name="Tijdelijke aanduiding voor voettekst 2"/>
          <p:cNvSpPr>
            <a:spLocks noGrp="1"/>
          </p:cNvSpPr>
          <p:nvPr>
            <p:ph type="ftr" sz="quarter" idx="11"/>
          </p:nvPr>
        </p:nvSpPr>
        <p:spPr/>
        <p:txBody>
          <a:bodyPr/>
          <a:lstStyle>
            <a:lvl1pPr>
              <a:defRPr/>
            </a:lvl1pPr>
          </a:lstStyle>
          <a:p>
            <a:pPr>
              <a:defRPr/>
            </a:pPr>
            <a:endParaRPr lang="nl-NL"/>
          </a:p>
        </p:txBody>
      </p:sp>
      <p:sp>
        <p:nvSpPr>
          <p:cNvPr id="4" name="Tijdelijke aanduiding voor dianumm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172D21FD-1202-4D8A-A6D4-57A7F3F59011}"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0" y="273050"/>
            <a:ext cx="8077200" cy="869950"/>
          </a:xfrm>
        </p:spPr>
        <p:txBody>
          <a:bodyPr/>
          <a:lstStyle>
            <a:lvl1pPr algn="l">
              <a:buNone/>
              <a:defRPr sz="4400" b="0"/>
            </a:lvl1pPr>
          </a:lstStyle>
          <a:p>
            <a:r>
              <a:rPr lang="nl-NL" smtClean="0"/>
              <a:t>Klik om de stijl te bewerken</a:t>
            </a:r>
            <a:endParaRPr lang="en-US"/>
          </a:p>
        </p:txBody>
      </p:sp>
      <p:sp>
        <p:nvSpPr>
          <p:cNvPr id="3" name="Tijdelijke aanduiding voor tekst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nl-NL" smtClean="0"/>
              <a:t>Klik om de modelstijlen te bewerken</a:t>
            </a:r>
          </a:p>
        </p:txBody>
      </p:sp>
      <p:sp>
        <p:nvSpPr>
          <p:cNvPr id="9" name="Tijdelijke aanduiding voor inhoud 8"/>
          <p:cNvSpPr>
            <a:spLocks noGrp="1"/>
          </p:cNvSpPr>
          <p:nvPr>
            <p:ph sz="quarter" idx="1"/>
          </p:nvPr>
        </p:nvSpPr>
        <p:spPr>
          <a:xfrm>
            <a:off x="2362200" y="1752600"/>
            <a:ext cx="6400800" cy="44196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13"/>
          <p:cNvSpPr>
            <a:spLocks noGrp="1"/>
          </p:cNvSpPr>
          <p:nvPr>
            <p:ph type="dt" sz="half" idx="10"/>
          </p:nvPr>
        </p:nvSpPr>
        <p:spPr/>
        <p:txBody>
          <a:bodyPr/>
          <a:lstStyle>
            <a:lvl1pPr>
              <a:defRPr/>
            </a:lvl1pPr>
          </a:lstStyle>
          <a:p>
            <a:pPr>
              <a:defRPr/>
            </a:pPr>
            <a:fld id="{F2FADB72-BC5D-46D0-A5F9-63BD5B5F4CC0}" type="datetime1">
              <a:rPr lang="nl-NL" smtClean="0"/>
              <a:pPr>
                <a:defRPr/>
              </a:pPr>
              <a:t>28-2-2019</a:t>
            </a:fld>
            <a:endParaRPr lang="nl-NL"/>
          </a:p>
        </p:txBody>
      </p:sp>
      <p:sp>
        <p:nvSpPr>
          <p:cNvPr id="6" name="Tijdelijke aanduiding voor voettekst 2"/>
          <p:cNvSpPr>
            <a:spLocks noGrp="1"/>
          </p:cNvSpPr>
          <p:nvPr>
            <p:ph type="ftr" sz="quarter" idx="11"/>
          </p:nvPr>
        </p:nvSpPr>
        <p:spPr/>
        <p:txBody>
          <a:bodyPr/>
          <a:lstStyle>
            <a:lvl1pPr>
              <a:defRPr/>
            </a:lvl1pPr>
          </a:lstStyle>
          <a:p>
            <a:pPr>
              <a:defRPr/>
            </a:pPr>
            <a:endParaRPr lang="nl-NL"/>
          </a:p>
        </p:txBody>
      </p:sp>
      <p:sp>
        <p:nvSpPr>
          <p:cNvPr id="7" name="Tijdelijke aanduiding voor dianummer 22"/>
          <p:cNvSpPr>
            <a:spLocks noGrp="1"/>
          </p:cNvSpPr>
          <p:nvPr>
            <p:ph type="sldNum" sz="quarter" idx="12"/>
          </p:nvPr>
        </p:nvSpPr>
        <p:spPr/>
        <p:txBody>
          <a:bodyPr/>
          <a:lstStyle>
            <a:lvl1pPr>
              <a:defRPr/>
            </a:lvl1pPr>
          </a:lstStyle>
          <a:p>
            <a:pPr>
              <a:defRPr/>
            </a:pPr>
            <a:fld id="{F854ABEF-A478-4754-A8D8-96F104E2C2FB}"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bg>
      <p:bgRef idx="1003">
        <a:schemeClr val="bg2"/>
      </p:bgRef>
    </p:bg>
    <p:spTree>
      <p:nvGrpSpPr>
        <p:cNvPr id="1" name=""/>
        <p:cNvGrpSpPr/>
        <p:nvPr/>
      </p:nvGrpSpPr>
      <p:grpSpPr>
        <a:xfrm>
          <a:off x="0" y="0"/>
          <a:ext cx="0" cy="0"/>
          <a:chOff x="0" y="0"/>
          <a:chExt cx="0" cy="0"/>
        </a:xfrm>
      </p:grpSpPr>
      <p:sp>
        <p:nvSpPr>
          <p:cNvPr id="5" name="Rechthoek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hthoek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hthoek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hthoek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ijdelijke aanduiding voor tekst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nl-NL" smtClean="0"/>
              <a:t>Klik om de modelstijlen te bewerken</a:t>
            </a:r>
          </a:p>
        </p:txBody>
      </p:sp>
      <p:sp>
        <p:nvSpPr>
          <p:cNvPr id="2" name="Titel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nl-NL" smtClean="0"/>
              <a:t>Klik om de stijl te bewerken</a:t>
            </a:r>
            <a:endParaRPr lang="en-US"/>
          </a:p>
        </p:txBody>
      </p:sp>
      <p:sp>
        <p:nvSpPr>
          <p:cNvPr id="3" name="Tijdelijke aanduiding voor afbeelding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nl-NL" noProof="0" smtClean="0"/>
              <a:t>Klik op het pictogram als u een afbeelding wilt toevoegen</a:t>
            </a:r>
            <a:endParaRPr lang="en-US" noProof="0" dirty="0"/>
          </a:p>
        </p:txBody>
      </p:sp>
      <p:sp>
        <p:nvSpPr>
          <p:cNvPr id="9" name="Tijdelijke aanduiding voor datum 11"/>
          <p:cNvSpPr>
            <a:spLocks noGrp="1"/>
          </p:cNvSpPr>
          <p:nvPr>
            <p:ph type="dt" sz="half" idx="10"/>
          </p:nvPr>
        </p:nvSpPr>
        <p:spPr>
          <a:xfrm>
            <a:off x="6248400" y="6248400"/>
            <a:ext cx="2667000" cy="365125"/>
          </a:xfrm>
        </p:spPr>
        <p:txBody>
          <a:bodyPr rtlCol="0"/>
          <a:lstStyle>
            <a:lvl1pPr>
              <a:defRPr/>
            </a:lvl1pPr>
          </a:lstStyle>
          <a:p>
            <a:pPr>
              <a:defRPr/>
            </a:pPr>
            <a:fld id="{415F1B9B-131C-41F1-B963-F9AF5A2EE460}" type="datetime1">
              <a:rPr lang="nl-NL" smtClean="0"/>
              <a:pPr>
                <a:defRPr/>
              </a:pPr>
              <a:t>28-2-2019</a:t>
            </a:fld>
            <a:endParaRPr lang="nl-NL"/>
          </a:p>
        </p:txBody>
      </p:sp>
      <p:sp>
        <p:nvSpPr>
          <p:cNvPr id="10" name="Tijdelijke aanduiding voor dianummer 12"/>
          <p:cNvSpPr>
            <a:spLocks noGrp="1"/>
          </p:cNvSpPr>
          <p:nvPr>
            <p:ph type="sldNum" sz="quarter" idx="11"/>
          </p:nvPr>
        </p:nvSpPr>
        <p:spPr>
          <a:xfrm>
            <a:off x="0" y="4667250"/>
            <a:ext cx="1447800" cy="663575"/>
          </a:xfrm>
        </p:spPr>
        <p:txBody>
          <a:bodyPr rtlCol="0"/>
          <a:lstStyle>
            <a:lvl1pPr>
              <a:defRPr sz="2800"/>
            </a:lvl1pPr>
          </a:lstStyle>
          <a:p>
            <a:pPr>
              <a:defRPr/>
            </a:pPr>
            <a:fld id="{D030B3D2-06C7-4127-B015-ACBC59A1A42B}" type="slidenum">
              <a:rPr lang="nl-NL"/>
              <a:pPr>
                <a:defRPr/>
              </a:pPr>
              <a:t>‹nr.›</a:t>
            </a:fld>
            <a:endParaRPr lang="nl-NL"/>
          </a:p>
        </p:txBody>
      </p:sp>
      <p:sp>
        <p:nvSpPr>
          <p:cNvPr id="11" name="Tijdelijke aanduiding voor voettekst 13"/>
          <p:cNvSpPr>
            <a:spLocks noGrp="1"/>
          </p:cNvSpPr>
          <p:nvPr>
            <p:ph type="ftr" sz="quarter" idx="12"/>
          </p:nvPr>
        </p:nvSpPr>
        <p:spPr>
          <a:xfrm>
            <a:off x="1600200" y="6248400"/>
            <a:ext cx="4572000" cy="365125"/>
          </a:xfrm>
        </p:spPr>
        <p:txBody>
          <a:bodyPr rtlCol="0"/>
          <a:lstStyle>
            <a:lvl1pPr>
              <a:defRPr/>
            </a:lvl1pPr>
          </a:lstStyle>
          <a:p>
            <a:pPr>
              <a:defRPr/>
            </a:pPr>
            <a:endParaRPr lang="nl-NL"/>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jdelijke aanduiding voor titel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endParaRPr lang="en-US" smtClean="0"/>
          </a:p>
        </p:txBody>
      </p:sp>
      <p:sp>
        <p:nvSpPr>
          <p:cNvPr id="3075" name="Tijdelijke aanduiding voor tekst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14" name="Tijdelijke aanduiding voor datum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BB1B61F5-BFFB-4212-A6DB-8A2CA135A9DE}" type="datetime1">
              <a:rPr lang="nl-NL" smtClean="0"/>
              <a:pPr>
                <a:defRPr/>
              </a:pPr>
              <a:t>28-2-2019</a:t>
            </a:fld>
            <a:endParaRPr lang="nl-NL"/>
          </a:p>
        </p:txBody>
      </p:sp>
      <p:sp>
        <p:nvSpPr>
          <p:cNvPr id="3" name="Tijdelijke aanduiding voor voettekst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nl-NL"/>
          </a:p>
        </p:txBody>
      </p:sp>
      <p:sp>
        <p:nvSpPr>
          <p:cNvPr id="7" name="Rechthoek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hthoek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hthoek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Tijdelijke aanduiding voor dianummer 22"/>
          <p:cNvSpPr>
            <a:spLocks noGrp="1"/>
          </p:cNvSpPr>
          <p:nvPr>
            <p:ph type="sldNum" sz="quarter" idx="4"/>
          </p:nvPr>
        </p:nvSpPr>
        <p:spPr>
          <a:xfrm>
            <a:off x="8610600" y="6613525"/>
            <a:ext cx="533400" cy="244475"/>
          </a:xfrm>
          <a:prstGeom prst="rect">
            <a:avLst/>
          </a:prstGeom>
        </p:spPr>
        <p:txBody>
          <a:bodyPr vert="horz" anchor="ctr" anchorCtr="0">
            <a:noAutofit/>
          </a:bodyPr>
          <a:lstStyle>
            <a:lvl1pPr algn="ctr" eaLnBrk="1" latinLnBrk="0" hangingPunct="1">
              <a:defRPr kumimoji="0" sz="1600" b="1">
                <a:solidFill>
                  <a:schemeClr val="bg1"/>
                </a:solidFill>
                <a:latin typeface="+mn-lt"/>
              </a:defRPr>
            </a:lvl1pPr>
          </a:lstStyle>
          <a:p>
            <a:pPr>
              <a:defRPr/>
            </a:pPr>
            <a:fld id="{192169E4-6A36-4A4F-80E0-1F7ABCBD4EFE}" type="slidenum">
              <a:rPr lang="nl-NL" smtClean="0"/>
              <a:pPr>
                <a:defRPr/>
              </a:pPr>
              <a:t>‹nr.›</a:t>
            </a:fld>
            <a:endParaRPr lang="nl-NL"/>
          </a:p>
        </p:txBody>
      </p:sp>
    </p:spTree>
  </p:cSld>
  <p:clrMap bg1="lt1" tx1="dk1" bg2="lt2" tx2="dk2" accent1="accent1" accent2="accent2" accent3="accent3" accent4="accent4" accent5="accent5" accent6="accent6" hlink="hlink" folHlink="folHlink"/>
  <p:sldLayoutIdLst>
    <p:sldLayoutId id="2147483995" r:id="rId1"/>
    <p:sldLayoutId id="2147483991" r:id="rId2"/>
    <p:sldLayoutId id="2147483996" r:id="rId3"/>
    <p:sldLayoutId id="2147483997" r:id="rId4"/>
    <p:sldLayoutId id="2147483998" r:id="rId5"/>
    <p:sldLayoutId id="2147483992" r:id="rId6"/>
    <p:sldLayoutId id="2147483999" r:id="rId7"/>
    <p:sldLayoutId id="2147483993" r:id="rId8"/>
    <p:sldLayoutId id="2147484000" r:id="rId9"/>
    <p:sldLayoutId id="2147483994" r:id="rId10"/>
    <p:sldLayoutId id="2147484001"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hyperlink" Target="file:///C:\Users\hroose\Documents\Les_Methodologie\2014-2015\David_Hume_and_his_theory_on_knowledge_-_Explore_-_BBC.wmv" TargetMode="Externa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gif"/><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file:///C:\Users\hroose\Documents\Les_Methodologie\2013-2014\Stuart%20Hall%20-%20Race,%20the%20Floating%20Signifier%20-%20Media%20Education.wmv" TargetMode="Externa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71472" y="620688"/>
            <a:ext cx="8215370" cy="2088232"/>
          </a:xfrm>
        </p:spPr>
        <p:txBody>
          <a:bodyPr anchor="t">
            <a:normAutofit/>
          </a:bodyPr>
          <a:lstStyle/>
          <a:p>
            <a:pPr algn="ctr" eaLnBrk="1" fontAlgn="auto" hangingPunct="1">
              <a:lnSpc>
                <a:spcPct val="130000"/>
              </a:lnSpc>
              <a:spcAft>
                <a:spcPts val="0"/>
              </a:spcAft>
              <a:defRPr/>
            </a:pPr>
            <a:r>
              <a:rPr lang="nl-BE" sz="4000" b="1" dirty="0" smtClean="0">
                <a:latin typeface="Calibri" pitchFamily="34" charset="0"/>
              </a:rPr>
              <a:t>Hoofdstuk 3</a:t>
            </a:r>
            <a:r>
              <a:rPr lang="nl-BE" sz="3600" b="1" dirty="0" smtClean="0">
                <a:latin typeface="Calibri" pitchFamily="34" charset="0"/>
              </a:rPr>
              <a:t/>
            </a:r>
            <a:br>
              <a:rPr lang="nl-BE" sz="3600" b="1" dirty="0" smtClean="0">
                <a:latin typeface="Calibri" pitchFamily="34" charset="0"/>
              </a:rPr>
            </a:br>
            <a:r>
              <a:rPr lang="nl-BE" sz="2800" b="1" dirty="0" smtClean="0">
                <a:latin typeface="Calibri" pitchFamily="34" charset="0"/>
              </a:rPr>
              <a:t>Epistemologische beginselen</a:t>
            </a:r>
            <a:endParaRPr lang="nl-NL" sz="2800" b="1" dirty="0">
              <a:latin typeface="Calibri" pitchFamily="34" charset="0"/>
            </a:endParaRPr>
          </a:p>
        </p:txBody>
      </p:sp>
      <p:sp>
        <p:nvSpPr>
          <p:cNvPr id="11267" name="Ondertitel 2"/>
          <p:cNvSpPr>
            <a:spLocks noGrp="1"/>
          </p:cNvSpPr>
          <p:nvPr>
            <p:ph type="subTitle" idx="1"/>
          </p:nvPr>
        </p:nvSpPr>
        <p:spPr>
          <a:xfrm>
            <a:off x="2928926" y="4357694"/>
            <a:ext cx="5991225" cy="1500187"/>
          </a:xfrm>
        </p:spPr>
        <p:txBody>
          <a:bodyPr/>
          <a:lstStyle/>
          <a:p>
            <a:pPr algn="r" eaLnBrk="1" hangingPunct="1"/>
            <a:r>
              <a:rPr lang="nl-BE" sz="2800" dirty="0" smtClean="0">
                <a:solidFill>
                  <a:schemeClr val="tx1"/>
                </a:solidFill>
                <a:latin typeface="Lato Light" pitchFamily="34" charset="0"/>
              </a:rPr>
              <a:t>Prof. dr. Henk Roose</a:t>
            </a:r>
          </a:p>
          <a:p>
            <a:pPr algn="r" eaLnBrk="1" hangingPunct="1"/>
            <a:r>
              <a:rPr lang="nl-BE" sz="2800" cap="all" dirty="0" smtClean="0">
                <a:solidFill>
                  <a:schemeClr val="tx1"/>
                </a:solidFill>
                <a:latin typeface="Lato Light" pitchFamily="34" charset="0"/>
              </a:rPr>
              <a:t>Universiteit Gent</a:t>
            </a:r>
          </a:p>
        </p:txBody>
      </p:sp>
      <p:pic>
        <p:nvPicPr>
          <p:cNvPr id="11268" name="Picture 3" descr="UGent Tempel"/>
          <p:cNvPicPr>
            <a:picLocks noChangeAspect="1" noChangeArrowheads="1"/>
          </p:cNvPicPr>
          <p:nvPr/>
        </p:nvPicPr>
        <p:blipFill>
          <a:blip r:embed="rId3" cstate="print"/>
          <a:srcRect/>
          <a:stretch>
            <a:fillRect/>
          </a:stretch>
        </p:blipFill>
        <p:spPr bwMode="auto">
          <a:xfrm>
            <a:off x="1428750" y="6143625"/>
            <a:ext cx="642938" cy="509588"/>
          </a:xfrm>
          <a:prstGeom prst="rect">
            <a:avLst/>
          </a:prstGeom>
          <a:noFill/>
          <a:ln w="9525">
            <a:noFill/>
            <a:miter lim="800000"/>
            <a:headEnd/>
            <a:tailEnd/>
          </a:ln>
        </p:spPr>
      </p:pic>
      <p:pic>
        <p:nvPicPr>
          <p:cNvPr id="11270" name="Picture 5" descr="methodologycd"/>
          <p:cNvPicPr>
            <a:picLocks noChangeAspect="1" noChangeArrowheads="1"/>
          </p:cNvPicPr>
          <p:nvPr/>
        </p:nvPicPr>
        <p:blipFill>
          <a:blip r:embed="rId4" cstate="print"/>
          <a:srcRect/>
          <a:stretch>
            <a:fillRect/>
          </a:stretch>
        </p:blipFill>
        <p:spPr bwMode="auto">
          <a:xfrm>
            <a:off x="2357438" y="4500563"/>
            <a:ext cx="1479550" cy="1204912"/>
          </a:xfrm>
          <a:prstGeom prst="rect">
            <a:avLst/>
          </a:prstGeom>
          <a:noFill/>
          <a:ln w="9525">
            <a:noFill/>
            <a:miter lim="800000"/>
            <a:headEnd/>
            <a:tailEnd/>
          </a:ln>
        </p:spPr>
      </p:pic>
      <p:pic>
        <p:nvPicPr>
          <p:cNvPr id="11271" name="Picture 10" descr="survey"/>
          <p:cNvPicPr>
            <a:picLocks noChangeAspect="1" noChangeArrowheads="1"/>
          </p:cNvPicPr>
          <p:nvPr/>
        </p:nvPicPr>
        <p:blipFill>
          <a:blip r:embed="rId5" cstate="print"/>
          <a:srcRect/>
          <a:stretch>
            <a:fillRect/>
          </a:stretch>
        </p:blipFill>
        <p:spPr bwMode="auto">
          <a:xfrm>
            <a:off x="1428750" y="4500563"/>
            <a:ext cx="817563" cy="1201737"/>
          </a:xfrm>
          <a:prstGeom prst="rect">
            <a:avLst/>
          </a:prstGeom>
          <a:noFill/>
          <a:ln w="9525">
            <a:noFill/>
            <a:miter lim="800000"/>
            <a:headEnd/>
            <a:tailEnd/>
          </a:ln>
        </p:spPr>
      </p:pic>
      <p:pic>
        <p:nvPicPr>
          <p:cNvPr id="11272" name="Picture 11" descr="planning"/>
          <p:cNvPicPr>
            <a:picLocks noChangeAspect="1" noChangeArrowheads="1"/>
          </p:cNvPicPr>
          <p:nvPr/>
        </p:nvPicPr>
        <p:blipFill>
          <a:blip r:embed="rId6" cstate="print"/>
          <a:srcRect/>
          <a:stretch>
            <a:fillRect/>
          </a:stretch>
        </p:blipFill>
        <p:spPr bwMode="auto">
          <a:xfrm>
            <a:off x="214313" y="4500563"/>
            <a:ext cx="1108075" cy="1187450"/>
          </a:xfrm>
          <a:prstGeom prst="rect">
            <a:avLst/>
          </a:prstGeom>
          <a:noFill/>
          <a:ln w="9525">
            <a:noFill/>
            <a:miter lim="800000"/>
            <a:headEnd/>
            <a:tailEnd/>
          </a:ln>
        </p:spPr>
      </p:pic>
      <p:sp>
        <p:nvSpPr>
          <p:cNvPr id="11" name="Tekstvak 4"/>
          <p:cNvSpPr txBox="1"/>
          <p:nvPr/>
        </p:nvSpPr>
        <p:spPr>
          <a:xfrm>
            <a:off x="2357438" y="6072188"/>
            <a:ext cx="6572250" cy="646331"/>
          </a:xfrm>
          <a:prstGeom prst="rect">
            <a:avLst/>
          </a:prstGeom>
          <a:noFill/>
        </p:spPr>
        <p:txBody>
          <a:bodyPr>
            <a:spAutoFit/>
          </a:bodyPr>
          <a:lstStyle/>
          <a:p>
            <a:pPr>
              <a:defRPr/>
            </a:pPr>
            <a:r>
              <a:rPr lang="nl-BE" dirty="0" smtClean="0">
                <a:latin typeface="Lato Light" pitchFamily="34" charset="0"/>
              </a:rPr>
              <a:t>Methodologie van de Sociale Wetenschappen, AJ </a:t>
            </a:r>
            <a:r>
              <a:rPr lang="nl-BE" dirty="0" smtClean="0">
                <a:latin typeface="Lato Light" pitchFamily="34" charset="0"/>
              </a:rPr>
              <a:t>2018-2019</a:t>
            </a:r>
            <a:endParaRPr lang="nl-BE" dirty="0" smtClean="0">
              <a:latin typeface="Lato Light" pitchFamily="34" charset="0"/>
            </a:endParaRPr>
          </a:p>
          <a:p>
            <a:pPr>
              <a:defRPr/>
            </a:pPr>
            <a:r>
              <a:rPr lang="nl-BE" dirty="0" smtClean="0">
                <a:latin typeface="Lato Light" pitchFamily="34" charset="0"/>
              </a:rPr>
              <a:t>1</a:t>
            </a:r>
            <a:r>
              <a:rPr lang="nl-BE" baseline="30000" dirty="0" smtClean="0">
                <a:latin typeface="Lato Light" pitchFamily="34" charset="0"/>
              </a:rPr>
              <a:t>ste</a:t>
            </a:r>
            <a:r>
              <a:rPr lang="nl-BE" dirty="0" smtClean="0">
                <a:latin typeface="Lato Light" pitchFamily="34" charset="0"/>
              </a:rPr>
              <a:t> bachelor Politieke &amp; Sociale Wetenschappen</a:t>
            </a:r>
            <a:endParaRPr lang="nl-NL" dirty="0">
              <a:latin typeface="Lato Ligh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774" y="228600"/>
            <a:ext cx="8531225" cy="990600"/>
          </a:xfrm>
        </p:spPr>
        <p:txBody>
          <a:bodyPr>
            <a:normAutofit/>
          </a:bodyPr>
          <a:lstStyle/>
          <a:p>
            <a:pPr eaLnBrk="1" fontAlgn="auto" hangingPunct="1">
              <a:spcAft>
                <a:spcPts val="0"/>
              </a:spcAft>
              <a:defRPr/>
            </a:pPr>
            <a:r>
              <a:rPr lang="nl-BE" sz="3200" b="1" cap="all" dirty="0" smtClean="0">
                <a:solidFill>
                  <a:schemeClr val="bg2"/>
                </a:solidFill>
                <a:latin typeface="Calibri" pitchFamily="34" charset="0"/>
              </a:rPr>
              <a:t>empirisme</a:t>
            </a:r>
            <a:endParaRPr lang="nl-NL" sz="3200" b="1" cap="all" dirty="0" smtClean="0">
              <a:solidFill>
                <a:schemeClr val="bg2"/>
              </a:solidFill>
              <a:latin typeface="Calibri" pitchFamily="34" charset="0"/>
            </a:endParaRPr>
          </a:p>
        </p:txBody>
      </p:sp>
      <p:sp>
        <p:nvSpPr>
          <p:cNvPr id="3" name="Tijdelijke aanduiding voor inhoud 2"/>
          <p:cNvSpPr>
            <a:spLocks noGrp="1"/>
          </p:cNvSpPr>
          <p:nvPr>
            <p:ph sz="quarter" idx="1"/>
          </p:nvPr>
        </p:nvSpPr>
        <p:spPr>
          <a:xfrm>
            <a:off x="612775" y="1600200"/>
            <a:ext cx="8031191" cy="5043510"/>
          </a:xfrm>
        </p:spPr>
        <p:txBody>
          <a:bodyPr/>
          <a:lstStyle/>
          <a:p>
            <a:pPr>
              <a:spcBef>
                <a:spcPts val="600"/>
              </a:spcBef>
            </a:pPr>
            <a:r>
              <a:rPr lang="nl-BE" sz="2800" dirty="0" smtClean="0">
                <a:solidFill>
                  <a:schemeClr val="bg2"/>
                </a:solidFill>
                <a:latin typeface="Calibri" pitchFamily="34" charset="0"/>
              </a:rPr>
              <a:t>Galilei tegenover </a:t>
            </a:r>
            <a:r>
              <a:rPr lang="nl-BE" sz="2800" dirty="0" err="1" smtClean="0">
                <a:solidFill>
                  <a:schemeClr val="bg2"/>
                </a:solidFill>
                <a:latin typeface="Calibri" pitchFamily="34" charset="0"/>
              </a:rPr>
              <a:t>Ptolemeus</a:t>
            </a:r>
            <a:r>
              <a:rPr lang="nl-BE" sz="2800" dirty="0" smtClean="0">
                <a:solidFill>
                  <a:schemeClr val="bg2"/>
                </a:solidFill>
                <a:latin typeface="Calibri" pitchFamily="34" charset="0"/>
              </a:rPr>
              <a:t>’ </a:t>
            </a:r>
            <a:r>
              <a:rPr lang="nl-BE" sz="2800" dirty="0" err="1" smtClean="0">
                <a:solidFill>
                  <a:schemeClr val="bg2"/>
                </a:solidFill>
                <a:latin typeface="Calibri" pitchFamily="34" charset="0"/>
              </a:rPr>
              <a:t>geocentrisme</a:t>
            </a:r>
            <a:endParaRPr lang="nl-BE" sz="2400" dirty="0" smtClean="0">
              <a:latin typeface="Calibri" pitchFamily="34" charset="0"/>
            </a:endParaRPr>
          </a:p>
        </p:txBody>
      </p:sp>
      <p:sp>
        <p:nvSpPr>
          <p:cNvPr id="4" name="Tijdelijke aanduiding voor dianummer 3"/>
          <p:cNvSpPr>
            <a:spLocks noGrp="1"/>
          </p:cNvSpPr>
          <p:nvPr>
            <p:ph type="sldNum" sz="quarter" idx="12"/>
          </p:nvPr>
        </p:nvSpPr>
        <p:spPr/>
        <p:txBody>
          <a:bodyPr/>
          <a:lstStyle/>
          <a:p>
            <a:pPr>
              <a:defRPr/>
            </a:pPr>
            <a:fld id="{1A404CA7-6183-47CD-8863-493B2B7DDE5E}" type="slidenum">
              <a:rPr lang="nl-NL" smtClean="0"/>
              <a:pPr>
                <a:defRPr/>
              </a:pPr>
              <a:t>10</a:t>
            </a:fld>
            <a:endParaRPr lang="nl-NL"/>
          </a:p>
        </p:txBody>
      </p:sp>
      <p:pic>
        <p:nvPicPr>
          <p:cNvPr id="5" name="Picture 4" descr="File:Ptolemaicsystem-small.png"/>
          <p:cNvPicPr>
            <a:picLocks noChangeAspect="1" noChangeArrowheads="1"/>
          </p:cNvPicPr>
          <p:nvPr/>
        </p:nvPicPr>
        <p:blipFill rotWithShape="1">
          <a:blip r:embed="rId2">
            <a:extLst>
              <a:ext uri="{28A0092B-C50C-407E-A947-70E740481C1C}">
                <a14:useLocalDpi xmlns:a14="http://schemas.microsoft.com/office/drawing/2010/main" val="0"/>
              </a:ext>
            </a:extLst>
          </a:blip>
          <a:srcRect t="7560"/>
          <a:stretch/>
        </p:blipFill>
        <p:spPr bwMode="auto">
          <a:xfrm>
            <a:off x="179511" y="2507752"/>
            <a:ext cx="4078463" cy="38735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hamradio.nikhef.nl/afdeling/woerden/art/img/126885616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2507752"/>
            <a:ext cx="2324102" cy="23241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2507751"/>
            <a:ext cx="3102794" cy="2324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4992388"/>
            <a:ext cx="4618510" cy="1388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upload.wikimedia.org/wikipedia/commons/thumb/c/cc/Galileo.arp.300pix.jpg/220px-Galileo.arp.300pi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199" y="3931788"/>
            <a:ext cx="1774342" cy="21776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upload.wikimedia.org/wikipedia/commons/thumb/7/77/Sidereus_Nuncius_1610.Galileo.jpg/220px-Sidereus_Nuncius_1610.Galil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897644"/>
            <a:ext cx="1917543" cy="2850167"/>
          </a:xfrm>
          <a:prstGeom prst="rect">
            <a:avLst/>
          </a:prstGeom>
          <a:noFill/>
          <a:extLst>
            <a:ext uri="{909E8E84-426E-40DD-AFC4-6F175D3DCCD1}">
              <a14:hiddenFill xmlns:a14="http://schemas.microsoft.com/office/drawing/2010/main">
                <a:solidFill>
                  <a:srgbClr val="FFFFFF"/>
                </a:solidFill>
              </a14:hiddenFill>
            </a:ext>
          </a:extLst>
        </p:spPr>
      </p:pic>
      <p:sp>
        <p:nvSpPr>
          <p:cNvPr id="11" name="Ovale toelichting 7"/>
          <p:cNvSpPr/>
          <p:nvPr/>
        </p:nvSpPr>
        <p:spPr>
          <a:xfrm>
            <a:off x="5770777" y="2878463"/>
            <a:ext cx="2686340" cy="1214157"/>
          </a:xfrm>
          <a:prstGeom prst="wedgeEllipseCallout">
            <a:avLst/>
          </a:prstGeom>
          <a:solidFill>
            <a:schemeClr val="tx2"/>
          </a:solidFill>
          <a:ln>
            <a:solidFill>
              <a:schemeClr val="bg1"/>
            </a:solidFill>
            <a:prstDash val="sysDash"/>
          </a:ln>
          <a:scene3d>
            <a:camera prst="orthographicFront">
              <a:rot lat="0" lon="1080000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2" name="Titel 1"/>
          <p:cNvSpPr>
            <a:spLocks noGrp="1"/>
          </p:cNvSpPr>
          <p:nvPr>
            <p:ph type="title"/>
          </p:nvPr>
        </p:nvSpPr>
        <p:spPr>
          <a:xfrm>
            <a:off x="612774" y="228600"/>
            <a:ext cx="8531225" cy="990600"/>
          </a:xfrm>
        </p:spPr>
        <p:txBody>
          <a:bodyPr>
            <a:normAutofit/>
          </a:bodyPr>
          <a:lstStyle/>
          <a:p>
            <a:pPr eaLnBrk="1" fontAlgn="auto" hangingPunct="1">
              <a:spcAft>
                <a:spcPts val="0"/>
              </a:spcAft>
              <a:defRPr/>
            </a:pPr>
            <a:r>
              <a:rPr lang="nl-BE" sz="3200" b="1" cap="all" dirty="0" err="1" smtClean="0">
                <a:solidFill>
                  <a:schemeClr val="bg2"/>
                </a:solidFill>
                <a:latin typeface="Calibri" pitchFamily="34" charset="0"/>
              </a:rPr>
              <a:t>galileo</a:t>
            </a:r>
            <a:r>
              <a:rPr lang="nl-BE" sz="3200" b="1" cap="all" dirty="0" smtClean="0">
                <a:solidFill>
                  <a:schemeClr val="bg2"/>
                </a:solidFill>
                <a:latin typeface="Calibri" pitchFamily="34" charset="0"/>
              </a:rPr>
              <a:t> Galilei</a:t>
            </a:r>
            <a:endParaRPr lang="nl-NL" sz="3200" b="1" cap="all" dirty="0" smtClean="0">
              <a:solidFill>
                <a:schemeClr val="bg2"/>
              </a:solidFill>
              <a:latin typeface="Calibri" pitchFamily="34" charset="0"/>
            </a:endParaRPr>
          </a:p>
        </p:txBody>
      </p:sp>
      <p:sp>
        <p:nvSpPr>
          <p:cNvPr id="3" name="Tijdelijke aanduiding voor inhoud 2"/>
          <p:cNvSpPr>
            <a:spLocks noGrp="1"/>
          </p:cNvSpPr>
          <p:nvPr>
            <p:ph sz="quarter" idx="1"/>
          </p:nvPr>
        </p:nvSpPr>
        <p:spPr>
          <a:xfrm>
            <a:off x="612775" y="1600200"/>
            <a:ext cx="8031191" cy="5043510"/>
          </a:xfrm>
        </p:spPr>
        <p:txBody>
          <a:bodyPr/>
          <a:lstStyle/>
          <a:p>
            <a:pPr>
              <a:spcBef>
                <a:spcPts val="600"/>
              </a:spcBef>
            </a:pPr>
            <a:r>
              <a:rPr lang="nl-BE" dirty="0" smtClean="0">
                <a:latin typeface="Calibri" pitchFamily="34" charset="0"/>
              </a:rPr>
              <a:t>&gt; observaties komen overeen met </a:t>
            </a:r>
            <a:r>
              <a:rPr lang="nl-BE" dirty="0" err="1" smtClean="0">
                <a:latin typeface="Calibri" pitchFamily="34" charset="0"/>
              </a:rPr>
              <a:t>Copernicus</a:t>
            </a:r>
            <a:r>
              <a:rPr lang="nl-BE" dirty="0" smtClean="0">
                <a:latin typeface="Calibri" pitchFamily="34" charset="0"/>
              </a:rPr>
              <a:t>’ </a:t>
            </a:r>
            <a:r>
              <a:rPr lang="nl-BE" dirty="0" err="1" smtClean="0">
                <a:latin typeface="Calibri" pitchFamily="34" charset="0"/>
              </a:rPr>
              <a:t>heliocentrisme</a:t>
            </a:r>
            <a:endParaRPr lang="nl-BE" dirty="0" smtClean="0">
              <a:latin typeface="Calibri" pitchFamily="34" charset="0"/>
            </a:endParaRPr>
          </a:p>
          <a:p>
            <a:pPr>
              <a:spcBef>
                <a:spcPts val="600"/>
              </a:spcBef>
            </a:pPr>
            <a:r>
              <a:rPr lang="nl-BE" dirty="0" smtClean="0">
                <a:latin typeface="Calibri" pitchFamily="34" charset="0"/>
              </a:rPr>
              <a:t>problemen met Kerk en Inquisitie</a:t>
            </a:r>
          </a:p>
          <a:p>
            <a:pPr lvl="1">
              <a:spcBef>
                <a:spcPts val="600"/>
              </a:spcBef>
            </a:pPr>
            <a:r>
              <a:rPr lang="nl-BE" dirty="0" smtClean="0">
                <a:latin typeface="Calibri" pitchFamily="34" charset="0"/>
              </a:rPr>
              <a:t>ontkent zijn bevindingen</a:t>
            </a:r>
          </a:p>
          <a:p>
            <a:pPr lvl="1">
              <a:spcBef>
                <a:spcPts val="600"/>
              </a:spcBef>
            </a:pPr>
            <a:r>
              <a:rPr lang="nl-BE" dirty="0" smtClean="0">
                <a:latin typeface="Calibri" pitchFamily="34" charset="0"/>
              </a:rPr>
              <a:t>is heel voorzichtig (ketterij)</a:t>
            </a:r>
          </a:p>
          <a:p>
            <a:pPr lvl="1">
              <a:spcBef>
                <a:spcPts val="600"/>
              </a:spcBef>
            </a:pPr>
            <a:r>
              <a:rPr lang="nl-BE" dirty="0" smtClean="0">
                <a:latin typeface="Calibri" pitchFamily="34" charset="0"/>
              </a:rPr>
              <a:t>krijgt op 69</a:t>
            </a:r>
            <a:r>
              <a:rPr lang="nl-BE" baseline="30000" dirty="0" smtClean="0">
                <a:latin typeface="Calibri" pitchFamily="34" charset="0"/>
              </a:rPr>
              <a:t>ste</a:t>
            </a:r>
            <a:r>
              <a:rPr lang="nl-BE" dirty="0" smtClean="0">
                <a:latin typeface="Calibri" pitchFamily="34" charset="0"/>
              </a:rPr>
              <a:t> huisarrest</a:t>
            </a:r>
          </a:p>
        </p:txBody>
      </p:sp>
      <p:sp>
        <p:nvSpPr>
          <p:cNvPr id="4" name="Tijdelijke aanduiding voor dianummer 3"/>
          <p:cNvSpPr>
            <a:spLocks noGrp="1"/>
          </p:cNvSpPr>
          <p:nvPr>
            <p:ph type="sldNum" sz="quarter" idx="12"/>
          </p:nvPr>
        </p:nvSpPr>
        <p:spPr/>
        <p:txBody>
          <a:bodyPr/>
          <a:lstStyle/>
          <a:p>
            <a:pPr>
              <a:defRPr/>
            </a:pPr>
            <a:fld id="{1A404CA7-6183-47CD-8863-493B2B7DDE5E}" type="slidenum">
              <a:rPr lang="nl-NL" smtClean="0"/>
              <a:pPr>
                <a:defRPr/>
              </a:pPr>
              <a:t>11</a:t>
            </a:fld>
            <a:endParaRPr lang="nl-NL"/>
          </a:p>
        </p:txBody>
      </p:sp>
      <p:sp>
        <p:nvSpPr>
          <p:cNvPr id="10" name="Tekstvak 6"/>
          <p:cNvSpPr txBox="1"/>
          <p:nvPr/>
        </p:nvSpPr>
        <p:spPr>
          <a:xfrm>
            <a:off x="7185459" y="6099412"/>
            <a:ext cx="1697901" cy="707886"/>
          </a:xfrm>
          <a:prstGeom prst="rect">
            <a:avLst/>
          </a:prstGeom>
          <a:noFill/>
        </p:spPr>
        <p:txBody>
          <a:bodyPr wrap="none" rtlCol="0">
            <a:spAutoFit/>
          </a:bodyPr>
          <a:lstStyle/>
          <a:p>
            <a:pPr algn="ctr"/>
            <a:r>
              <a:rPr lang="nl-NL" sz="2000" dirty="0" err="1" smtClean="0">
                <a:solidFill>
                  <a:schemeClr val="bg1"/>
                </a:solidFill>
                <a:latin typeface="Lato Light" pitchFamily="34" charset="0"/>
              </a:rPr>
              <a:t>Galileo</a:t>
            </a:r>
            <a:r>
              <a:rPr lang="nl-NL" sz="2000" dirty="0" smtClean="0">
                <a:solidFill>
                  <a:schemeClr val="bg1"/>
                </a:solidFill>
                <a:latin typeface="Lato Light" pitchFamily="34" charset="0"/>
              </a:rPr>
              <a:t> Galilei</a:t>
            </a:r>
            <a:br>
              <a:rPr lang="nl-NL" sz="2000" dirty="0" smtClean="0">
                <a:solidFill>
                  <a:schemeClr val="bg1"/>
                </a:solidFill>
                <a:latin typeface="Lato Light" pitchFamily="34" charset="0"/>
              </a:rPr>
            </a:br>
            <a:r>
              <a:rPr lang="nl-NL" sz="2000" dirty="0" smtClean="0">
                <a:solidFill>
                  <a:schemeClr val="bg1"/>
                </a:solidFill>
                <a:latin typeface="Lato Light" pitchFamily="34" charset="0"/>
              </a:rPr>
              <a:t>(1564-1642)</a:t>
            </a:r>
            <a:endParaRPr lang="nl-NL" sz="2000" dirty="0">
              <a:solidFill>
                <a:schemeClr val="bg1"/>
              </a:solidFill>
              <a:latin typeface="Lato Light" pitchFamily="34" charset="0"/>
            </a:endParaRPr>
          </a:p>
        </p:txBody>
      </p:sp>
      <p:sp>
        <p:nvSpPr>
          <p:cNvPr id="12" name="Tekstvak 8"/>
          <p:cNvSpPr txBox="1"/>
          <p:nvPr/>
        </p:nvSpPr>
        <p:spPr>
          <a:xfrm>
            <a:off x="6511486" y="3100791"/>
            <a:ext cx="1231427" cy="830997"/>
          </a:xfrm>
          <a:prstGeom prst="rect">
            <a:avLst/>
          </a:prstGeom>
          <a:noFill/>
        </p:spPr>
        <p:txBody>
          <a:bodyPr wrap="none" rtlCol="0">
            <a:spAutoFit/>
          </a:bodyPr>
          <a:lstStyle/>
          <a:p>
            <a:pPr algn="ctr"/>
            <a:r>
              <a:rPr lang="nl-NL" sz="2400" i="1" dirty="0" err="1" smtClean="0">
                <a:solidFill>
                  <a:schemeClr val="bg1"/>
                </a:solidFill>
                <a:latin typeface="Lato Light" pitchFamily="34" charset="0"/>
              </a:rPr>
              <a:t>Eppur</a:t>
            </a:r>
            <a:r>
              <a:rPr lang="nl-NL" sz="2400" i="1" dirty="0" smtClean="0">
                <a:solidFill>
                  <a:schemeClr val="bg1"/>
                </a:solidFill>
                <a:latin typeface="Lato Light" pitchFamily="34" charset="0"/>
              </a:rPr>
              <a:t> si </a:t>
            </a:r>
            <a:br>
              <a:rPr lang="nl-NL" sz="2400" i="1" dirty="0" smtClean="0">
                <a:solidFill>
                  <a:schemeClr val="bg1"/>
                </a:solidFill>
                <a:latin typeface="Lato Light" pitchFamily="34" charset="0"/>
              </a:rPr>
            </a:br>
            <a:r>
              <a:rPr lang="nl-NL" sz="2400" i="1" dirty="0" err="1" smtClean="0">
                <a:solidFill>
                  <a:schemeClr val="bg1"/>
                </a:solidFill>
                <a:latin typeface="Lato Light" pitchFamily="34" charset="0"/>
              </a:rPr>
              <a:t>muove</a:t>
            </a:r>
            <a:endParaRPr lang="nl-NL" sz="2400" i="1" dirty="0">
              <a:solidFill>
                <a:schemeClr val="bg1"/>
              </a:solidFill>
              <a:latin typeface="Lato Light" pitchFamily="34" charset="0"/>
            </a:endParaRPr>
          </a:p>
        </p:txBody>
      </p:sp>
    </p:spTree>
    <p:extLst>
      <p:ext uri="{BB962C8B-B14F-4D97-AF65-F5344CB8AC3E}">
        <p14:creationId xmlns:p14="http://schemas.microsoft.com/office/powerpoint/2010/main" val="419137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774" y="228600"/>
            <a:ext cx="8531225" cy="990600"/>
          </a:xfrm>
        </p:spPr>
        <p:txBody>
          <a:bodyPr>
            <a:normAutofit/>
          </a:bodyPr>
          <a:lstStyle/>
          <a:p>
            <a:pPr eaLnBrk="1" fontAlgn="auto" hangingPunct="1">
              <a:spcAft>
                <a:spcPts val="0"/>
              </a:spcAft>
              <a:defRPr/>
            </a:pPr>
            <a:r>
              <a:rPr lang="nl-BE" sz="3200" b="1" cap="all" dirty="0" smtClean="0">
                <a:solidFill>
                  <a:schemeClr val="bg2"/>
                </a:solidFill>
                <a:latin typeface="Calibri" pitchFamily="34" charset="0"/>
              </a:rPr>
              <a:t>empirisme (2)</a:t>
            </a:r>
            <a:endParaRPr lang="nl-NL" sz="3200" b="1" cap="all" dirty="0" smtClean="0">
              <a:solidFill>
                <a:schemeClr val="bg2"/>
              </a:solidFill>
              <a:latin typeface="Calibri" pitchFamily="34" charset="0"/>
            </a:endParaRPr>
          </a:p>
        </p:txBody>
      </p:sp>
      <p:sp>
        <p:nvSpPr>
          <p:cNvPr id="3" name="Tijdelijke aanduiding voor inhoud 2"/>
          <p:cNvSpPr>
            <a:spLocks noGrp="1"/>
          </p:cNvSpPr>
          <p:nvPr>
            <p:ph sz="quarter" idx="1"/>
          </p:nvPr>
        </p:nvSpPr>
        <p:spPr>
          <a:xfrm>
            <a:off x="612775" y="1600200"/>
            <a:ext cx="8031191" cy="5043510"/>
          </a:xfrm>
        </p:spPr>
        <p:txBody>
          <a:bodyPr/>
          <a:lstStyle/>
          <a:p>
            <a:pPr>
              <a:spcBef>
                <a:spcPts val="600"/>
              </a:spcBef>
            </a:pPr>
            <a:r>
              <a:rPr lang="nl-BE" dirty="0" smtClean="0">
                <a:latin typeface="Calibri" pitchFamily="34" charset="0"/>
              </a:rPr>
              <a:t>ervaring/observatie als bron van kennis</a:t>
            </a:r>
          </a:p>
          <a:p>
            <a:pPr lvl="1">
              <a:spcBef>
                <a:spcPts val="400"/>
              </a:spcBef>
            </a:pPr>
            <a:r>
              <a:rPr lang="nl-BE" dirty="0" smtClean="0">
                <a:latin typeface="Calibri" pitchFamily="34" charset="0"/>
              </a:rPr>
              <a:t>menselijke geest = ‘</a:t>
            </a:r>
            <a:r>
              <a:rPr lang="nl-BE" dirty="0" err="1" smtClean="0">
                <a:latin typeface="Calibri" pitchFamily="34" charset="0"/>
              </a:rPr>
              <a:t>tabula</a:t>
            </a:r>
            <a:r>
              <a:rPr lang="nl-BE" dirty="0" smtClean="0">
                <a:latin typeface="Calibri" pitchFamily="34" charset="0"/>
              </a:rPr>
              <a:t> </a:t>
            </a:r>
            <a:r>
              <a:rPr lang="nl-BE" dirty="0" err="1" smtClean="0">
                <a:latin typeface="Calibri" pitchFamily="34" charset="0"/>
              </a:rPr>
              <a:t>rasa</a:t>
            </a:r>
            <a:r>
              <a:rPr lang="nl-BE" dirty="0" smtClean="0">
                <a:latin typeface="Calibri" pitchFamily="34" charset="0"/>
              </a:rPr>
              <a:t>’</a:t>
            </a:r>
          </a:p>
          <a:p>
            <a:pPr lvl="1">
              <a:spcBef>
                <a:spcPts val="400"/>
              </a:spcBef>
            </a:pPr>
            <a:r>
              <a:rPr lang="nl-BE" dirty="0" smtClean="0">
                <a:latin typeface="Calibri" pitchFamily="34" charset="0"/>
              </a:rPr>
              <a:t>correspondentietheorie</a:t>
            </a:r>
          </a:p>
          <a:p>
            <a:pPr>
              <a:spcBef>
                <a:spcPts val="600"/>
              </a:spcBef>
            </a:pPr>
            <a:r>
              <a:rPr lang="nl-BE" dirty="0" smtClean="0">
                <a:latin typeface="Calibri" pitchFamily="34" charset="0"/>
              </a:rPr>
              <a:t>&gt; wetenschap is niet louter observeren!</a:t>
            </a:r>
          </a:p>
          <a:p>
            <a:pPr marL="0" lvl="1" indent="0">
              <a:lnSpc>
                <a:spcPct val="112000"/>
              </a:lnSpc>
              <a:spcBef>
                <a:spcPts val="0"/>
              </a:spcBef>
              <a:buNone/>
            </a:pPr>
            <a:endParaRPr lang="nl-NL" i="1" dirty="0" smtClean="0">
              <a:latin typeface="Lato Light" pitchFamily="34" charset="0"/>
            </a:endParaRPr>
          </a:p>
          <a:p>
            <a:pPr marL="0" lvl="1" indent="0">
              <a:lnSpc>
                <a:spcPct val="112000"/>
              </a:lnSpc>
              <a:spcBef>
                <a:spcPts val="0"/>
              </a:spcBef>
              <a:buNone/>
            </a:pPr>
            <a:r>
              <a:rPr lang="nl-NL" dirty="0" smtClean="0">
                <a:latin typeface="Lato Light" pitchFamily="34" charset="0"/>
              </a:rPr>
              <a:t>“</a:t>
            </a:r>
            <a:r>
              <a:rPr lang="nl-NL" dirty="0">
                <a:latin typeface="Lato Light" pitchFamily="34" charset="0"/>
              </a:rPr>
              <a:t>The men of experiment are </a:t>
            </a:r>
            <a:r>
              <a:rPr lang="nl-NL" dirty="0" err="1">
                <a:latin typeface="Lato Light" pitchFamily="34" charset="0"/>
              </a:rPr>
              <a:t>like</a:t>
            </a:r>
            <a:r>
              <a:rPr lang="nl-NL" dirty="0">
                <a:latin typeface="Lato Light" pitchFamily="34" charset="0"/>
              </a:rPr>
              <a:t> the </a:t>
            </a:r>
            <a:r>
              <a:rPr lang="nl-NL" dirty="0" err="1">
                <a:latin typeface="Lato Light" pitchFamily="34" charset="0"/>
              </a:rPr>
              <a:t>ant</a:t>
            </a:r>
            <a:r>
              <a:rPr lang="nl-NL" dirty="0">
                <a:latin typeface="Lato Light" pitchFamily="34" charset="0"/>
              </a:rPr>
              <a:t>, </a:t>
            </a:r>
            <a:r>
              <a:rPr lang="nl-NL" dirty="0" err="1">
                <a:latin typeface="Lato Light" pitchFamily="34" charset="0"/>
              </a:rPr>
              <a:t>they</a:t>
            </a:r>
            <a:r>
              <a:rPr lang="nl-NL" dirty="0">
                <a:latin typeface="Lato Light" pitchFamily="34" charset="0"/>
              </a:rPr>
              <a:t> </a:t>
            </a:r>
            <a:r>
              <a:rPr lang="nl-NL" dirty="0" err="1">
                <a:latin typeface="Lato Light" pitchFamily="34" charset="0"/>
              </a:rPr>
              <a:t>only</a:t>
            </a:r>
            <a:r>
              <a:rPr lang="nl-NL" dirty="0">
                <a:latin typeface="Lato Light" pitchFamily="34" charset="0"/>
              </a:rPr>
              <a:t> collect </a:t>
            </a:r>
            <a:r>
              <a:rPr lang="nl-NL" dirty="0" err="1">
                <a:latin typeface="Lato Light" pitchFamily="34" charset="0"/>
              </a:rPr>
              <a:t>and</a:t>
            </a:r>
            <a:r>
              <a:rPr lang="nl-NL" dirty="0">
                <a:latin typeface="Lato Light" pitchFamily="34" charset="0"/>
              </a:rPr>
              <a:t> </a:t>
            </a:r>
            <a:r>
              <a:rPr lang="nl-NL" dirty="0" err="1">
                <a:latin typeface="Lato Light" pitchFamily="34" charset="0"/>
              </a:rPr>
              <a:t>use</a:t>
            </a:r>
            <a:r>
              <a:rPr lang="nl-NL" dirty="0" smtClean="0">
                <a:latin typeface="Lato Light" pitchFamily="34" charset="0"/>
              </a:rPr>
              <a:t>.” (</a:t>
            </a:r>
            <a:r>
              <a:rPr lang="nl-NL" dirty="0">
                <a:latin typeface="Lato Light" pitchFamily="34" charset="0"/>
              </a:rPr>
              <a:t>Bacon, 1901[1620]: 76)</a:t>
            </a:r>
          </a:p>
          <a:p>
            <a:pPr>
              <a:lnSpc>
                <a:spcPct val="112000"/>
              </a:lnSpc>
              <a:spcBef>
                <a:spcPts val="0"/>
              </a:spcBef>
            </a:pPr>
            <a:endParaRPr lang="nl-BE" dirty="0" smtClean="0">
              <a:solidFill>
                <a:schemeClr val="bg1"/>
              </a:solidFill>
              <a:latin typeface="Calibri" pitchFamily="34" charset="0"/>
            </a:endParaRPr>
          </a:p>
          <a:p>
            <a:pPr>
              <a:lnSpc>
                <a:spcPct val="112000"/>
              </a:lnSpc>
              <a:spcBef>
                <a:spcPts val="0"/>
              </a:spcBef>
            </a:pPr>
            <a:r>
              <a:rPr lang="nl-BE" dirty="0" smtClean="0">
                <a:latin typeface="Calibri" pitchFamily="34" charset="0"/>
              </a:rPr>
              <a:t>&gt; </a:t>
            </a:r>
            <a:r>
              <a:rPr lang="nl-BE" dirty="0" smtClean="0">
                <a:solidFill>
                  <a:srgbClr val="92D050"/>
                </a:solidFill>
                <a:latin typeface="Calibri" pitchFamily="34" charset="0"/>
              </a:rPr>
              <a:t>cyclus empirisch onderzoek</a:t>
            </a:r>
          </a:p>
        </p:txBody>
      </p:sp>
      <p:sp>
        <p:nvSpPr>
          <p:cNvPr id="4" name="Tijdelijke aanduiding voor dianummer 3"/>
          <p:cNvSpPr>
            <a:spLocks noGrp="1"/>
          </p:cNvSpPr>
          <p:nvPr>
            <p:ph type="sldNum" sz="quarter" idx="12"/>
          </p:nvPr>
        </p:nvSpPr>
        <p:spPr/>
        <p:txBody>
          <a:bodyPr/>
          <a:lstStyle/>
          <a:p>
            <a:pPr>
              <a:defRPr/>
            </a:pPr>
            <a:fld id="{1A404CA7-6183-47CD-8863-493B2B7DDE5E}" type="slidenum">
              <a:rPr lang="nl-NL" smtClean="0"/>
              <a:pPr>
                <a:defRPr/>
              </a:pPr>
              <a:t>12</a:t>
            </a:fld>
            <a:endParaRPr lang="nl-NL"/>
          </a:p>
        </p:txBody>
      </p:sp>
    </p:spTree>
    <p:extLst>
      <p:ext uri="{BB962C8B-B14F-4D97-AF65-F5344CB8AC3E}">
        <p14:creationId xmlns:p14="http://schemas.microsoft.com/office/powerpoint/2010/main" val="286016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774" y="228600"/>
            <a:ext cx="8531225" cy="990600"/>
          </a:xfrm>
        </p:spPr>
        <p:txBody>
          <a:bodyPr>
            <a:normAutofit/>
          </a:bodyPr>
          <a:lstStyle/>
          <a:p>
            <a:pPr eaLnBrk="1" fontAlgn="auto" hangingPunct="1">
              <a:spcAft>
                <a:spcPts val="0"/>
              </a:spcAft>
              <a:defRPr/>
            </a:pPr>
            <a:r>
              <a:rPr lang="nl-BE" sz="3200" b="1" cap="all" dirty="0" smtClean="0">
                <a:solidFill>
                  <a:schemeClr val="bg2"/>
                </a:solidFill>
                <a:latin typeface="Calibri" pitchFamily="34" charset="0"/>
              </a:rPr>
              <a:t>empirisme (3)</a:t>
            </a:r>
            <a:endParaRPr lang="nl-NL" sz="3200" b="1" cap="all" dirty="0" smtClean="0">
              <a:solidFill>
                <a:schemeClr val="bg2"/>
              </a:solidFill>
              <a:latin typeface="Calibri" pitchFamily="34" charset="0"/>
            </a:endParaRPr>
          </a:p>
        </p:txBody>
      </p:sp>
      <p:sp>
        <p:nvSpPr>
          <p:cNvPr id="3" name="Tijdelijke aanduiding voor inhoud 2"/>
          <p:cNvSpPr>
            <a:spLocks noGrp="1"/>
          </p:cNvSpPr>
          <p:nvPr>
            <p:ph sz="quarter" idx="1"/>
          </p:nvPr>
        </p:nvSpPr>
        <p:spPr>
          <a:xfrm>
            <a:off x="612775" y="1600200"/>
            <a:ext cx="8031191" cy="5043510"/>
          </a:xfrm>
        </p:spPr>
        <p:txBody>
          <a:bodyPr/>
          <a:lstStyle/>
          <a:p>
            <a:pPr marL="0" lvl="1" indent="0">
              <a:lnSpc>
                <a:spcPct val="112000"/>
              </a:lnSpc>
              <a:spcBef>
                <a:spcPts val="0"/>
              </a:spcBef>
              <a:buNone/>
            </a:pPr>
            <a:r>
              <a:rPr lang="en-US" dirty="0">
                <a:latin typeface="Lato Light" pitchFamily="34" charset="0"/>
              </a:rPr>
              <a:t>“the bee extracts matter from the flowers of the garden and of the field, but transforms and digests it by a power of its own. The true business of philosophy [i.e. de </a:t>
            </a:r>
            <a:r>
              <a:rPr lang="en-US" dirty="0" err="1">
                <a:latin typeface="Lato Light" pitchFamily="34" charset="0"/>
              </a:rPr>
              <a:t>wetenschappen</a:t>
            </a:r>
            <a:r>
              <a:rPr lang="en-US" dirty="0">
                <a:latin typeface="Lato Light" pitchFamily="34" charset="0"/>
              </a:rPr>
              <a:t>] resembles hers: for it neither relies solely or chiefly on the powers of the mind, nor does it take the matter which it gathers from natural history and mechanical experiments and lay it up in the memory in its raw state, but lays it up in the understanding altered and digested. Therefore from a closer and purer alliance between these two faculties, the experimental and the rational (such as has never yet been made), much may be hoped.” </a:t>
            </a:r>
            <a:r>
              <a:rPr lang="nl-NL" dirty="0">
                <a:latin typeface="Lato Light" pitchFamily="34" charset="0"/>
              </a:rPr>
              <a:t>(Bacon, 1901 [1620]: 76-77). </a:t>
            </a:r>
          </a:p>
        </p:txBody>
      </p:sp>
      <p:sp>
        <p:nvSpPr>
          <p:cNvPr id="4" name="Tijdelijke aanduiding voor dianummer 3"/>
          <p:cNvSpPr>
            <a:spLocks noGrp="1"/>
          </p:cNvSpPr>
          <p:nvPr>
            <p:ph type="sldNum" sz="quarter" idx="12"/>
          </p:nvPr>
        </p:nvSpPr>
        <p:spPr/>
        <p:txBody>
          <a:bodyPr/>
          <a:lstStyle/>
          <a:p>
            <a:pPr>
              <a:defRPr/>
            </a:pPr>
            <a:fld id="{1A404CA7-6183-47CD-8863-493B2B7DDE5E}" type="slidenum">
              <a:rPr lang="nl-NL" smtClean="0"/>
              <a:pPr>
                <a:defRPr/>
              </a:pPr>
              <a:t>13</a:t>
            </a:fld>
            <a:endParaRPr lang="nl-NL"/>
          </a:p>
        </p:txBody>
      </p:sp>
    </p:spTree>
    <p:extLst>
      <p:ext uri="{BB962C8B-B14F-4D97-AF65-F5344CB8AC3E}">
        <p14:creationId xmlns:p14="http://schemas.microsoft.com/office/powerpoint/2010/main" val="1903746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774" y="228600"/>
            <a:ext cx="8531225" cy="990600"/>
          </a:xfrm>
        </p:spPr>
        <p:txBody>
          <a:bodyPr>
            <a:normAutofit/>
          </a:bodyPr>
          <a:lstStyle/>
          <a:p>
            <a:pPr eaLnBrk="1" fontAlgn="auto" hangingPunct="1">
              <a:spcAft>
                <a:spcPts val="0"/>
              </a:spcAft>
              <a:defRPr/>
            </a:pPr>
            <a:r>
              <a:rPr lang="nl-BE" sz="3200" b="1" cap="all" dirty="0" err="1" smtClean="0">
                <a:solidFill>
                  <a:schemeClr val="bg2"/>
                </a:solidFill>
                <a:latin typeface="Calibri" pitchFamily="34" charset="0"/>
              </a:rPr>
              <a:t>david</a:t>
            </a:r>
            <a:r>
              <a:rPr lang="nl-BE" sz="3200" b="1" cap="all" dirty="0" smtClean="0">
                <a:solidFill>
                  <a:schemeClr val="bg2"/>
                </a:solidFill>
                <a:latin typeface="Calibri" pitchFamily="34" charset="0"/>
              </a:rPr>
              <a:t> </a:t>
            </a:r>
            <a:r>
              <a:rPr lang="nl-BE" sz="3200" b="1" cap="all" dirty="0" err="1" smtClean="0">
                <a:solidFill>
                  <a:schemeClr val="bg2"/>
                </a:solidFill>
                <a:latin typeface="Calibri" pitchFamily="34" charset="0"/>
              </a:rPr>
              <a:t>hume’s</a:t>
            </a:r>
            <a:r>
              <a:rPr lang="nl-BE" sz="3200" b="1" cap="all" dirty="0" smtClean="0">
                <a:solidFill>
                  <a:schemeClr val="bg2"/>
                </a:solidFill>
                <a:latin typeface="Calibri" pitchFamily="34" charset="0"/>
              </a:rPr>
              <a:t> scepticisme</a:t>
            </a:r>
            <a:endParaRPr lang="nl-NL" sz="3200" b="1" cap="all" dirty="0" smtClean="0">
              <a:solidFill>
                <a:schemeClr val="bg2"/>
              </a:solidFill>
              <a:latin typeface="Calibri" pitchFamily="34" charset="0"/>
            </a:endParaRPr>
          </a:p>
        </p:txBody>
      </p:sp>
      <p:sp>
        <p:nvSpPr>
          <p:cNvPr id="3" name="Tijdelijke aanduiding voor inhoud 2"/>
          <p:cNvSpPr>
            <a:spLocks noGrp="1"/>
          </p:cNvSpPr>
          <p:nvPr>
            <p:ph sz="quarter" idx="1"/>
          </p:nvPr>
        </p:nvSpPr>
        <p:spPr>
          <a:xfrm>
            <a:off x="612775" y="1600200"/>
            <a:ext cx="8031191" cy="5043510"/>
          </a:xfrm>
        </p:spPr>
        <p:txBody>
          <a:bodyPr/>
          <a:lstStyle/>
          <a:p>
            <a:pPr>
              <a:spcBef>
                <a:spcPts val="600"/>
              </a:spcBef>
            </a:pPr>
            <a:r>
              <a:rPr lang="nl-BE" dirty="0" smtClean="0">
                <a:latin typeface="Calibri" pitchFamily="34" charset="0"/>
              </a:rPr>
              <a:t>werkt in empiristische traditie</a:t>
            </a:r>
          </a:p>
          <a:p>
            <a:pPr lvl="1">
              <a:spcBef>
                <a:spcPts val="600"/>
              </a:spcBef>
            </a:pPr>
            <a:r>
              <a:rPr lang="nl-BE" dirty="0" smtClean="0">
                <a:latin typeface="Calibri" pitchFamily="34" charset="0"/>
                <a:cs typeface="Calibri" pitchFamily="34" charset="0"/>
              </a:rPr>
              <a:t>geen </a:t>
            </a:r>
            <a:r>
              <a:rPr lang="nl-BE" i="1" dirty="0" smtClean="0">
                <a:latin typeface="Calibri" pitchFamily="34" charset="0"/>
                <a:cs typeface="Calibri" pitchFamily="34" charset="0"/>
              </a:rPr>
              <a:t>a priori </a:t>
            </a:r>
            <a:r>
              <a:rPr lang="nl-BE" dirty="0" smtClean="0">
                <a:latin typeface="Calibri" pitchFamily="34" charset="0"/>
                <a:cs typeface="Calibri" pitchFamily="34" charset="0"/>
              </a:rPr>
              <a:t>ideeën</a:t>
            </a:r>
          </a:p>
          <a:p>
            <a:pPr lvl="1">
              <a:spcBef>
                <a:spcPts val="600"/>
              </a:spcBef>
            </a:pPr>
            <a:r>
              <a:rPr lang="nl-BE" dirty="0" smtClean="0">
                <a:latin typeface="Calibri" pitchFamily="34" charset="0"/>
                <a:cs typeface="Calibri" pitchFamily="34" charset="0"/>
              </a:rPr>
              <a:t>kennis afkomstig uit waarneming</a:t>
            </a:r>
          </a:p>
          <a:p>
            <a:pPr lvl="1">
              <a:spcBef>
                <a:spcPts val="600"/>
              </a:spcBef>
            </a:pPr>
            <a:r>
              <a:rPr lang="nl-BE" dirty="0" smtClean="0">
                <a:latin typeface="Calibri" pitchFamily="34" charset="0"/>
                <a:cs typeface="Calibri" pitchFamily="34" charset="0"/>
              </a:rPr>
              <a:t>correspondentietheorie</a:t>
            </a:r>
          </a:p>
          <a:p>
            <a:pPr>
              <a:spcBef>
                <a:spcPts val="600"/>
              </a:spcBef>
            </a:pPr>
            <a:r>
              <a:rPr lang="nl-BE" dirty="0" smtClean="0">
                <a:latin typeface="Calibri" pitchFamily="34" charset="0"/>
                <a:cs typeface="Calibri" pitchFamily="34" charset="0"/>
              </a:rPr>
              <a:t>kritische kanttekeningen</a:t>
            </a:r>
          </a:p>
          <a:p>
            <a:pPr lvl="1">
              <a:spcBef>
                <a:spcPts val="600"/>
              </a:spcBef>
            </a:pPr>
            <a:r>
              <a:rPr lang="nl-BE" dirty="0" smtClean="0">
                <a:latin typeface="Calibri" pitchFamily="34" charset="0"/>
                <a:cs typeface="Calibri" pitchFamily="34" charset="0"/>
              </a:rPr>
              <a:t>zijn waarnemingen zo feilloos als we denken?</a:t>
            </a:r>
          </a:p>
        </p:txBody>
      </p:sp>
      <p:sp>
        <p:nvSpPr>
          <p:cNvPr id="4" name="Tijdelijke aanduiding voor dianummer 3"/>
          <p:cNvSpPr>
            <a:spLocks noGrp="1"/>
          </p:cNvSpPr>
          <p:nvPr>
            <p:ph type="sldNum" sz="quarter" idx="12"/>
          </p:nvPr>
        </p:nvSpPr>
        <p:spPr/>
        <p:txBody>
          <a:bodyPr/>
          <a:lstStyle/>
          <a:p>
            <a:pPr>
              <a:defRPr/>
            </a:pPr>
            <a:fld id="{1A404CA7-6183-47CD-8863-493B2B7DDE5E}" type="slidenum">
              <a:rPr lang="nl-NL" smtClean="0"/>
              <a:pPr>
                <a:defRPr/>
              </a:pPr>
              <a:t>14</a:t>
            </a:fld>
            <a:endParaRPr lang="nl-NL"/>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3053" y="764704"/>
            <a:ext cx="2117256" cy="2562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vak 5"/>
          <p:cNvSpPr txBox="1"/>
          <p:nvPr/>
        </p:nvSpPr>
        <p:spPr>
          <a:xfrm>
            <a:off x="7092668" y="3327698"/>
            <a:ext cx="1616148" cy="707886"/>
          </a:xfrm>
          <a:prstGeom prst="rect">
            <a:avLst/>
          </a:prstGeom>
          <a:noFill/>
        </p:spPr>
        <p:txBody>
          <a:bodyPr wrap="none" rtlCol="0">
            <a:spAutoFit/>
          </a:bodyPr>
          <a:lstStyle/>
          <a:p>
            <a:pPr algn="ctr"/>
            <a:r>
              <a:rPr lang="nl-NL" sz="2000" dirty="0" smtClean="0">
                <a:solidFill>
                  <a:schemeClr val="bg1"/>
                </a:solidFill>
                <a:latin typeface="Lato Light" pitchFamily="34" charset="0"/>
              </a:rPr>
              <a:t>David Hume</a:t>
            </a:r>
            <a:br>
              <a:rPr lang="nl-NL" sz="2000" dirty="0" smtClean="0">
                <a:solidFill>
                  <a:schemeClr val="bg1"/>
                </a:solidFill>
                <a:latin typeface="Lato Light" pitchFamily="34" charset="0"/>
              </a:rPr>
            </a:br>
            <a:r>
              <a:rPr lang="nl-NL" sz="2000" dirty="0" smtClean="0">
                <a:solidFill>
                  <a:schemeClr val="bg1"/>
                </a:solidFill>
                <a:latin typeface="Lato Light" pitchFamily="34" charset="0"/>
              </a:rPr>
              <a:t>(1711-1776)</a:t>
            </a:r>
            <a:endParaRPr lang="nl-NL" sz="2000" dirty="0">
              <a:solidFill>
                <a:schemeClr val="bg1"/>
              </a:solidFill>
              <a:latin typeface="Lato Light" pitchFamily="34" charset="0"/>
            </a:endParaRPr>
          </a:p>
        </p:txBody>
      </p:sp>
      <p:pic>
        <p:nvPicPr>
          <p:cNvPr id="9" name="Picture 2" descr="File:Grey square optical illus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4509120"/>
            <a:ext cx="2784149"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File:Same color illusion proof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4509120"/>
            <a:ext cx="2784149" cy="2160240"/>
          </a:xfrm>
          <a:prstGeom prst="rect">
            <a:avLst/>
          </a:prstGeom>
          <a:noFill/>
          <a:extLst>
            <a:ext uri="{909E8E84-426E-40DD-AFC4-6F175D3DCCD1}">
              <a14:hiddenFill xmlns:a14="http://schemas.microsoft.com/office/drawing/2010/main">
                <a:solidFill>
                  <a:srgbClr val="FFFFFF"/>
                </a:solidFill>
              </a14:hiddenFill>
            </a:ext>
          </a:extLst>
        </p:spPr>
      </p:pic>
      <p:sp>
        <p:nvSpPr>
          <p:cNvPr id="11" name="Actieknop: Film 5">
            <a:hlinkClick r:id="rId5" action="ppaction://program" highlightClick="1"/>
          </p:cNvPr>
          <p:cNvSpPr/>
          <p:nvPr/>
        </p:nvSpPr>
        <p:spPr>
          <a:xfrm>
            <a:off x="6300192" y="2935851"/>
            <a:ext cx="428628" cy="357190"/>
          </a:xfrm>
          <a:prstGeom prst="actionButtonMovi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774" y="228600"/>
            <a:ext cx="8531225" cy="990600"/>
          </a:xfrm>
        </p:spPr>
        <p:txBody>
          <a:bodyPr>
            <a:normAutofit/>
          </a:bodyPr>
          <a:lstStyle/>
          <a:p>
            <a:pPr eaLnBrk="1" fontAlgn="auto" hangingPunct="1">
              <a:spcAft>
                <a:spcPts val="0"/>
              </a:spcAft>
              <a:defRPr/>
            </a:pPr>
            <a:r>
              <a:rPr lang="nl-BE" sz="3200" b="1" cap="all" dirty="0" err="1" smtClean="0">
                <a:solidFill>
                  <a:schemeClr val="bg2"/>
                </a:solidFill>
                <a:latin typeface="Calibri" pitchFamily="34" charset="0"/>
              </a:rPr>
              <a:t>david</a:t>
            </a:r>
            <a:r>
              <a:rPr lang="nl-BE" sz="3200" b="1" cap="all" dirty="0" smtClean="0">
                <a:solidFill>
                  <a:schemeClr val="bg2"/>
                </a:solidFill>
                <a:latin typeface="Calibri" pitchFamily="34" charset="0"/>
              </a:rPr>
              <a:t> </a:t>
            </a:r>
            <a:r>
              <a:rPr lang="nl-BE" sz="3200" b="1" cap="all" dirty="0" err="1" smtClean="0">
                <a:solidFill>
                  <a:schemeClr val="bg2"/>
                </a:solidFill>
                <a:latin typeface="Calibri" pitchFamily="34" charset="0"/>
              </a:rPr>
              <a:t>hume’s</a:t>
            </a:r>
            <a:r>
              <a:rPr lang="nl-BE" sz="3200" b="1" cap="all" dirty="0" smtClean="0">
                <a:solidFill>
                  <a:schemeClr val="bg2"/>
                </a:solidFill>
                <a:latin typeface="Calibri" pitchFamily="34" charset="0"/>
              </a:rPr>
              <a:t> scepticisme (2)</a:t>
            </a:r>
            <a:endParaRPr lang="nl-NL" sz="3200" b="1" cap="all" dirty="0" smtClean="0">
              <a:solidFill>
                <a:schemeClr val="bg2"/>
              </a:solidFill>
              <a:latin typeface="Calibri" pitchFamily="34" charset="0"/>
            </a:endParaRPr>
          </a:p>
        </p:txBody>
      </p:sp>
      <p:sp>
        <p:nvSpPr>
          <p:cNvPr id="3" name="Tijdelijke aanduiding voor inhoud 2"/>
          <p:cNvSpPr>
            <a:spLocks noGrp="1"/>
          </p:cNvSpPr>
          <p:nvPr>
            <p:ph sz="quarter" idx="1"/>
          </p:nvPr>
        </p:nvSpPr>
        <p:spPr>
          <a:xfrm>
            <a:off x="612775" y="1600200"/>
            <a:ext cx="8031191" cy="5043510"/>
          </a:xfrm>
        </p:spPr>
        <p:txBody>
          <a:bodyPr/>
          <a:lstStyle/>
          <a:p>
            <a:pPr>
              <a:spcBef>
                <a:spcPts val="600"/>
              </a:spcBef>
            </a:pPr>
            <a:r>
              <a:rPr lang="nl-BE" dirty="0" smtClean="0">
                <a:latin typeface="Calibri" pitchFamily="34" charset="0"/>
                <a:cs typeface="Calibri" pitchFamily="34" charset="0"/>
              </a:rPr>
              <a:t>kritische kanttekeningen</a:t>
            </a:r>
          </a:p>
          <a:p>
            <a:pPr lvl="1">
              <a:spcBef>
                <a:spcPts val="600"/>
              </a:spcBef>
            </a:pPr>
            <a:r>
              <a:rPr lang="nl-BE" dirty="0" smtClean="0">
                <a:latin typeface="Calibri" pitchFamily="34" charset="0"/>
                <a:cs typeface="Calibri" pitchFamily="34" charset="0"/>
              </a:rPr>
              <a:t>zijn waarnemingen zo feilloos als we denken?</a:t>
            </a:r>
          </a:p>
          <a:p>
            <a:pPr lvl="1">
              <a:spcBef>
                <a:spcPts val="600"/>
              </a:spcBef>
            </a:pPr>
            <a:r>
              <a:rPr lang="nl-BE" dirty="0" smtClean="0">
                <a:latin typeface="Calibri" pitchFamily="34" charset="0"/>
                <a:cs typeface="Calibri" pitchFamily="34" charset="0"/>
              </a:rPr>
              <a:t>hoe stel je causaliteit vast? </a:t>
            </a:r>
          </a:p>
          <a:p>
            <a:pPr lvl="1">
              <a:spcBef>
                <a:spcPts val="600"/>
              </a:spcBef>
            </a:pPr>
            <a:r>
              <a:rPr lang="nl-BE" dirty="0" smtClean="0">
                <a:latin typeface="Calibri" pitchFamily="34" charset="0"/>
                <a:cs typeface="Calibri" pitchFamily="34" charset="0"/>
              </a:rPr>
              <a:t>‘constant </a:t>
            </a:r>
            <a:r>
              <a:rPr lang="nl-BE" dirty="0" err="1" smtClean="0">
                <a:latin typeface="Calibri" pitchFamily="34" charset="0"/>
                <a:cs typeface="Calibri" pitchFamily="34" charset="0"/>
              </a:rPr>
              <a:t>conjunction</a:t>
            </a:r>
            <a:r>
              <a:rPr lang="nl-BE" dirty="0" smtClean="0">
                <a:latin typeface="Calibri" pitchFamily="34" charset="0"/>
                <a:cs typeface="Calibri" pitchFamily="34" charset="0"/>
              </a:rPr>
              <a:t>’, ‘</a:t>
            </a:r>
            <a:r>
              <a:rPr lang="nl-BE" dirty="0" err="1" smtClean="0">
                <a:latin typeface="Calibri" pitchFamily="34" charset="0"/>
                <a:cs typeface="Calibri" pitchFamily="34" charset="0"/>
              </a:rPr>
              <a:t>experienced</a:t>
            </a:r>
            <a:r>
              <a:rPr lang="nl-BE" dirty="0" smtClean="0">
                <a:latin typeface="Calibri" pitchFamily="34" charset="0"/>
                <a:cs typeface="Calibri" pitchFamily="34" charset="0"/>
              </a:rPr>
              <a:t> </a:t>
            </a:r>
            <a:r>
              <a:rPr lang="nl-BE" dirty="0" err="1" smtClean="0">
                <a:latin typeface="Calibri" pitchFamily="34" charset="0"/>
                <a:cs typeface="Calibri" pitchFamily="34" charset="0"/>
              </a:rPr>
              <a:t>union</a:t>
            </a:r>
            <a:r>
              <a:rPr lang="nl-BE" dirty="0" smtClean="0">
                <a:latin typeface="Calibri" pitchFamily="34" charset="0"/>
                <a:cs typeface="Calibri" pitchFamily="34" charset="0"/>
              </a:rPr>
              <a:t>’</a:t>
            </a:r>
          </a:p>
          <a:p>
            <a:pPr lvl="1">
              <a:spcBef>
                <a:spcPts val="600"/>
              </a:spcBef>
            </a:pPr>
            <a:r>
              <a:rPr lang="nl-BE" dirty="0" smtClean="0">
                <a:latin typeface="Calibri" pitchFamily="34" charset="0"/>
                <a:cs typeface="Calibri" pitchFamily="34" charset="0"/>
              </a:rPr>
              <a:t>&lt; gewoonte, verbeelding</a:t>
            </a:r>
          </a:p>
          <a:p>
            <a:pPr>
              <a:spcBef>
                <a:spcPts val="600"/>
              </a:spcBef>
            </a:pPr>
            <a:r>
              <a:rPr lang="nl-BE" dirty="0" smtClean="0">
                <a:latin typeface="Calibri" pitchFamily="34" charset="0"/>
                <a:cs typeface="Calibri" pitchFamily="34" charset="0"/>
              </a:rPr>
              <a:t>bijstellen ambitie…</a:t>
            </a:r>
          </a:p>
        </p:txBody>
      </p:sp>
      <p:sp>
        <p:nvSpPr>
          <p:cNvPr id="4" name="Tijdelijke aanduiding voor dianummer 3"/>
          <p:cNvSpPr>
            <a:spLocks noGrp="1"/>
          </p:cNvSpPr>
          <p:nvPr>
            <p:ph type="sldNum" sz="quarter" idx="12"/>
          </p:nvPr>
        </p:nvSpPr>
        <p:spPr/>
        <p:txBody>
          <a:bodyPr/>
          <a:lstStyle/>
          <a:p>
            <a:pPr>
              <a:defRPr/>
            </a:pPr>
            <a:fld id="{1A404CA7-6183-47CD-8863-493B2B7DDE5E}" type="slidenum">
              <a:rPr lang="nl-NL" smtClean="0"/>
              <a:pPr>
                <a:defRPr/>
              </a:pPr>
              <a:t>15</a:t>
            </a:fld>
            <a:endParaRPr lang="nl-NL"/>
          </a:p>
        </p:txBody>
      </p:sp>
      <p:pic>
        <p:nvPicPr>
          <p:cNvPr id="8" name="Picture 4" descr="http://www.cafedekastanje.nl/media/vereniging/Bilja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3643342"/>
            <a:ext cx="4018269" cy="3007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54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774" y="228600"/>
            <a:ext cx="8531225" cy="990600"/>
          </a:xfrm>
        </p:spPr>
        <p:txBody>
          <a:bodyPr>
            <a:normAutofit/>
          </a:bodyPr>
          <a:lstStyle/>
          <a:p>
            <a:pPr eaLnBrk="1" fontAlgn="auto" hangingPunct="1">
              <a:spcAft>
                <a:spcPts val="0"/>
              </a:spcAft>
              <a:defRPr/>
            </a:pPr>
            <a:r>
              <a:rPr lang="nl-BE" sz="3200" b="1" cap="all" dirty="0" err="1" smtClean="0">
                <a:solidFill>
                  <a:schemeClr val="bg2"/>
                </a:solidFill>
                <a:latin typeface="Calibri" pitchFamily="34" charset="0"/>
              </a:rPr>
              <a:t>wiener</a:t>
            </a:r>
            <a:r>
              <a:rPr lang="nl-BE" sz="3200" b="1" cap="all" dirty="0" smtClean="0">
                <a:solidFill>
                  <a:schemeClr val="bg2"/>
                </a:solidFill>
                <a:latin typeface="Calibri" pitchFamily="34" charset="0"/>
              </a:rPr>
              <a:t> </a:t>
            </a:r>
            <a:r>
              <a:rPr lang="nl-BE" sz="3200" b="1" cap="all" dirty="0" err="1" smtClean="0">
                <a:solidFill>
                  <a:schemeClr val="bg2"/>
                </a:solidFill>
                <a:latin typeface="Calibri" pitchFamily="34" charset="0"/>
              </a:rPr>
              <a:t>kreis</a:t>
            </a:r>
            <a:endParaRPr lang="nl-NL" sz="3200" b="1" cap="all" dirty="0" smtClean="0">
              <a:solidFill>
                <a:schemeClr val="bg2"/>
              </a:solidFill>
              <a:latin typeface="Calibri" pitchFamily="34" charset="0"/>
            </a:endParaRPr>
          </a:p>
        </p:txBody>
      </p:sp>
      <p:sp>
        <p:nvSpPr>
          <p:cNvPr id="3" name="Tijdelijke aanduiding voor inhoud 2"/>
          <p:cNvSpPr>
            <a:spLocks noGrp="1"/>
          </p:cNvSpPr>
          <p:nvPr>
            <p:ph sz="quarter" idx="1"/>
          </p:nvPr>
        </p:nvSpPr>
        <p:spPr>
          <a:xfrm>
            <a:off x="612775" y="1600200"/>
            <a:ext cx="8031191" cy="5043510"/>
          </a:xfrm>
        </p:spPr>
        <p:txBody>
          <a:bodyPr/>
          <a:lstStyle/>
          <a:p>
            <a:pPr>
              <a:spcBef>
                <a:spcPts val="600"/>
              </a:spcBef>
            </a:pPr>
            <a:r>
              <a:rPr lang="nl-BE" dirty="0" smtClean="0">
                <a:latin typeface="Calibri" pitchFamily="34" charset="0"/>
              </a:rPr>
              <a:t>logisch positivisme</a:t>
            </a:r>
          </a:p>
          <a:p>
            <a:pPr>
              <a:spcBef>
                <a:spcPts val="600"/>
              </a:spcBef>
            </a:pPr>
            <a:endParaRPr lang="nl-BE" dirty="0">
              <a:latin typeface="Calibri" pitchFamily="34" charset="0"/>
              <a:cs typeface="Calibri" pitchFamily="34" charset="0"/>
            </a:endParaRPr>
          </a:p>
          <a:p>
            <a:pPr>
              <a:spcBef>
                <a:spcPts val="600"/>
              </a:spcBef>
            </a:pPr>
            <a:endParaRPr lang="nl-BE" dirty="0" smtClean="0">
              <a:latin typeface="Calibri" pitchFamily="34" charset="0"/>
              <a:cs typeface="Calibri" pitchFamily="34" charset="0"/>
            </a:endParaRPr>
          </a:p>
          <a:p>
            <a:pPr>
              <a:spcBef>
                <a:spcPts val="600"/>
              </a:spcBef>
            </a:pPr>
            <a:endParaRPr lang="nl-BE" dirty="0">
              <a:latin typeface="Calibri" pitchFamily="34" charset="0"/>
              <a:cs typeface="Calibri" pitchFamily="34" charset="0"/>
            </a:endParaRPr>
          </a:p>
          <a:p>
            <a:pPr>
              <a:spcBef>
                <a:spcPts val="600"/>
              </a:spcBef>
            </a:pPr>
            <a:endParaRPr lang="nl-BE" dirty="0" smtClean="0">
              <a:latin typeface="Calibri" pitchFamily="34" charset="0"/>
              <a:cs typeface="Calibri" pitchFamily="34" charset="0"/>
            </a:endParaRPr>
          </a:p>
          <a:p>
            <a:pPr>
              <a:spcBef>
                <a:spcPts val="600"/>
              </a:spcBef>
            </a:pPr>
            <a:endParaRPr lang="nl-BE" dirty="0">
              <a:latin typeface="Calibri" pitchFamily="34" charset="0"/>
              <a:cs typeface="Calibri" pitchFamily="34" charset="0"/>
            </a:endParaRPr>
          </a:p>
          <a:p>
            <a:pPr>
              <a:spcBef>
                <a:spcPts val="600"/>
              </a:spcBef>
            </a:pPr>
            <a:r>
              <a:rPr lang="nl-BE" dirty="0" smtClean="0">
                <a:latin typeface="Calibri" pitchFamily="34" charset="0"/>
                <a:cs typeface="Calibri" pitchFamily="34" charset="0"/>
              </a:rPr>
              <a:t>groep wetenschappers in Wenen na WOI</a:t>
            </a:r>
          </a:p>
          <a:p>
            <a:pPr>
              <a:spcBef>
                <a:spcPts val="600"/>
              </a:spcBef>
            </a:pPr>
            <a:r>
              <a:rPr lang="nl-BE" dirty="0" smtClean="0">
                <a:latin typeface="Calibri" pitchFamily="34" charset="0"/>
                <a:cs typeface="Calibri" pitchFamily="34" charset="0"/>
              </a:rPr>
              <a:t>demarcatieprobleem</a:t>
            </a:r>
          </a:p>
          <a:p>
            <a:pPr lvl="1">
              <a:spcBef>
                <a:spcPts val="600"/>
              </a:spcBef>
            </a:pPr>
            <a:r>
              <a:rPr lang="nl-BE" dirty="0" smtClean="0">
                <a:latin typeface="Calibri" pitchFamily="34" charset="0"/>
                <a:cs typeface="Calibri" pitchFamily="34" charset="0"/>
              </a:rPr>
              <a:t>empirisme en logisch redeneren onvoldoende</a:t>
            </a:r>
          </a:p>
          <a:p>
            <a:pPr lvl="1">
              <a:spcBef>
                <a:spcPts val="600"/>
              </a:spcBef>
            </a:pPr>
            <a:r>
              <a:rPr lang="nl-BE" dirty="0" smtClean="0">
                <a:latin typeface="Calibri" pitchFamily="34" charset="0"/>
                <a:cs typeface="Calibri" pitchFamily="34" charset="0"/>
              </a:rPr>
              <a:t>&gt; verificationisme, principe van verifieerbaarheid</a:t>
            </a:r>
          </a:p>
        </p:txBody>
      </p:sp>
      <p:sp>
        <p:nvSpPr>
          <p:cNvPr id="4" name="Tijdelijke aanduiding voor dianummer 3"/>
          <p:cNvSpPr>
            <a:spLocks noGrp="1"/>
          </p:cNvSpPr>
          <p:nvPr>
            <p:ph type="sldNum" sz="quarter" idx="12"/>
          </p:nvPr>
        </p:nvSpPr>
        <p:spPr/>
        <p:txBody>
          <a:bodyPr/>
          <a:lstStyle/>
          <a:p>
            <a:pPr>
              <a:defRPr/>
            </a:pPr>
            <a:fld id="{1A404CA7-6183-47CD-8863-493B2B7DDE5E}" type="slidenum">
              <a:rPr lang="nl-NL" smtClean="0"/>
              <a:pPr>
                <a:defRPr/>
              </a:pPr>
              <a:t>16</a:t>
            </a:fld>
            <a:endParaRPr lang="nl-NL"/>
          </a:p>
        </p:txBody>
      </p:sp>
      <p:pic>
        <p:nvPicPr>
          <p:cNvPr id="9" name="Picture 2" descr="Wiener Kre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76872"/>
            <a:ext cx="6800850" cy="1428750"/>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4"/>
          <p:cNvSpPr txBox="1"/>
          <p:nvPr/>
        </p:nvSpPr>
        <p:spPr>
          <a:xfrm>
            <a:off x="683568" y="3868576"/>
            <a:ext cx="8129470" cy="400110"/>
          </a:xfrm>
          <a:prstGeom prst="rect">
            <a:avLst/>
          </a:prstGeom>
          <a:noFill/>
        </p:spPr>
        <p:txBody>
          <a:bodyPr wrap="none" rtlCol="0">
            <a:spAutoFit/>
          </a:bodyPr>
          <a:lstStyle/>
          <a:p>
            <a:r>
              <a:rPr lang="nl-NL" sz="2000" dirty="0" err="1">
                <a:solidFill>
                  <a:schemeClr val="bg1"/>
                </a:solidFill>
                <a:latin typeface="Lato Light" pitchFamily="34" charset="0"/>
              </a:rPr>
              <a:t>Moritz</a:t>
            </a:r>
            <a:r>
              <a:rPr lang="nl-NL" sz="2000" dirty="0">
                <a:solidFill>
                  <a:schemeClr val="bg1"/>
                </a:solidFill>
                <a:latin typeface="Lato Light" pitchFamily="34" charset="0"/>
              </a:rPr>
              <a:t> </a:t>
            </a:r>
            <a:r>
              <a:rPr lang="nl-NL" sz="2000" dirty="0" err="1">
                <a:solidFill>
                  <a:schemeClr val="bg1"/>
                </a:solidFill>
                <a:latin typeface="Lato Light" pitchFamily="34" charset="0"/>
              </a:rPr>
              <a:t>Schlick</a:t>
            </a:r>
            <a:r>
              <a:rPr lang="nl-NL" sz="2000" dirty="0">
                <a:solidFill>
                  <a:schemeClr val="bg1"/>
                </a:solidFill>
                <a:latin typeface="Lato Light" pitchFamily="34" charset="0"/>
              </a:rPr>
              <a:t>, Rudolf </a:t>
            </a:r>
            <a:r>
              <a:rPr lang="nl-NL" sz="2000" dirty="0" err="1">
                <a:solidFill>
                  <a:schemeClr val="bg1"/>
                </a:solidFill>
                <a:latin typeface="Lato Light" pitchFamily="34" charset="0"/>
              </a:rPr>
              <a:t>Carnap</a:t>
            </a:r>
            <a:r>
              <a:rPr lang="nl-NL" sz="2000" dirty="0">
                <a:solidFill>
                  <a:schemeClr val="bg1"/>
                </a:solidFill>
                <a:latin typeface="Lato Light" pitchFamily="34" charset="0"/>
              </a:rPr>
              <a:t>, Otto </a:t>
            </a:r>
            <a:r>
              <a:rPr lang="nl-NL" sz="2000" dirty="0" err="1">
                <a:solidFill>
                  <a:schemeClr val="bg1"/>
                </a:solidFill>
                <a:latin typeface="Lato Light" pitchFamily="34" charset="0"/>
              </a:rPr>
              <a:t>Neurath</a:t>
            </a:r>
            <a:r>
              <a:rPr lang="nl-NL" sz="2000" dirty="0">
                <a:solidFill>
                  <a:schemeClr val="bg1"/>
                </a:solidFill>
                <a:latin typeface="Lato Light" pitchFamily="34" charset="0"/>
              </a:rPr>
              <a:t>, Hans </a:t>
            </a:r>
            <a:r>
              <a:rPr lang="nl-NL" sz="2000" dirty="0" err="1">
                <a:solidFill>
                  <a:schemeClr val="bg1"/>
                </a:solidFill>
                <a:latin typeface="Lato Light" pitchFamily="34" charset="0"/>
              </a:rPr>
              <a:t>Hahn</a:t>
            </a:r>
            <a:r>
              <a:rPr lang="nl-NL" sz="2000" dirty="0">
                <a:solidFill>
                  <a:schemeClr val="bg1"/>
                </a:solidFill>
                <a:latin typeface="Lato Light" pitchFamily="34" charset="0"/>
              </a:rPr>
              <a:t> </a:t>
            </a:r>
            <a:r>
              <a:rPr lang="nl-NL" sz="2000" dirty="0" smtClean="0">
                <a:solidFill>
                  <a:schemeClr val="bg1"/>
                </a:solidFill>
                <a:latin typeface="Lato Light" pitchFamily="34" charset="0"/>
              </a:rPr>
              <a:t>en </a:t>
            </a:r>
            <a:r>
              <a:rPr lang="nl-NL" sz="2000" dirty="0">
                <a:solidFill>
                  <a:schemeClr val="bg1"/>
                </a:solidFill>
                <a:latin typeface="Lato Light" pitchFamily="34" charset="0"/>
              </a:rPr>
              <a:t>Philipp Frank</a:t>
            </a:r>
          </a:p>
        </p:txBody>
      </p:sp>
    </p:spTree>
    <p:extLst>
      <p:ext uri="{BB962C8B-B14F-4D97-AF65-F5344CB8AC3E}">
        <p14:creationId xmlns:p14="http://schemas.microsoft.com/office/powerpoint/2010/main" val="3894495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774" y="228600"/>
            <a:ext cx="8531225" cy="990600"/>
          </a:xfrm>
        </p:spPr>
        <p:txBody>
          <a:bodyPr>
            <a:normAutofit/>
          </a:bodyPr>
          <a:lstStyle/>
          <a:p>
            <a:pPr eaLnBrk="1" fontAlgn="auto" hangingPunct="1">
              <a:spcAft>
                <a:spcPts val="0"/>
              </a:spcAft>
              <a:defRPr/>
            </a:pPr>
            <a:r>
              <a:rPr lang="nl-BE" sz="3200" b="1" cap="all" dirty="0" smtClean="0">
                <a:solidFill>
                  <a:schemeClr val="bg2"/>
                </a:solidFill>
                <a:latin typeface="Calibri" pitchFamily="34" charset="0"/>
              </a:rPr>
              <a:t>verificationisme</a:t>
            </a:r>
            <a:endParaRPr lang="nl-NL" sz="3200" b="1" cap="all" dirty="0" smtClean="0">
              <a:solidFill>
                <a:schemeClr val="bg2"/>
              </a:solidFill>
              <a:latin typeface="Calibri" pitchFamily="34" charset="0"/>
            </a:endParaRPr>
          </a:p>
        </p:txBody>
      </p:sp>
      <p:sp>
        <p:nvSpPr>
          <p:cNvPr id="3" name="Tijdelijke aanduiding voor inhoud 2"/>
          <p:cNvSpPr>
            <a:spLocks noGrp="1"/>
          </p:cNvSpPr>
          <p:nvPr>
            <p:ph sz="quarter" idx="1"/>
          </p:nvPr>
        </p:nvSpPr>
        <p:spPr>
          <a:xfrm>
            <a:off x="1619673" y="1628800"/>
            <a:ext cx="7200800" cy="5014910"/>
          </a:xfrm>
        </p:spPr>
        <p:txBody>
          <a:bodyPr/>
          <a:lstStyle/>
          <a:p>
            <a:pPr marL="0" lvl="2" indent="0">
              <a:lnSpc>
                <a:spcPct val="112000"/>
              </a:lnSpc>
              <a:spcBef>
                <a:spcPts val="600"/>
              </a:spcBef>
              <a:buClr>
                <a:schemeClr val="accent2"/>
              </a:buClr>
              <a:buNone/>
            </a:pPr>
            <a:r>
              <a:rPr lang="en-US" sz="2400" dirty="0">
                <a:solidFill>
                  <a:schemeClr val="bg1"/>
                </a:solidFill>
                <a:latin typeface="Lato Light" pitchFamily="34" charset="0"/>
              </a:rPr>
              <a:t>“We say that a sentence is factually significant to any given person, if, and only if, he knows how to verify that proposition which it purports to express—that is, if he knows what observations would lead him, under certain conditions, to accept the proposition as being true, or reject it as being false.” </a:t>
            </a:r>
            <a:r>
              <a:rPr lang="nl-NL" sz="2400" dirty="0">
                <a:solidFill>
                  <a:schemeClr val="bg1"/>
                </a:solidFill>
                <a:latin typeface="Lato Light" pitchFamily="34" charset="0"/>
              </a:rPr>
              <a:t>(</a:t>
            </a:r>
            <a:r>
              <a:rPr lang="nl-NL" sz="2400" dirty="0" err="1">
                <a:solidFill>
                  <a:schemeClr val="bg1"/>
                </a:solidFill>
                <a:latin typeface="Lato Light" pitchFamily="34" charset="0"/>
              </a:rPr>
              <a:t>Ayer</a:t>
            </a:r>
            <a:r>
              <a:rPr lang="nl-NL" sz="2400" dirty="0">
                <a:solidFill>
                  <a:schemeClr val="bg1"/>
                </a:solidFill>
                <a:latin typeface="Lato Light" pitchFamily="34" charset="0"/>
              </a:rPr>
              <a:t>, 1936: </a:t>
            </a:r>
            <a:r>
              <a:rPr lang="nl-NL" sz="2400" dirty="0" smtClean="0">
                <a:solidFill>
                  <a:schemeClr val="bg1"/>
                </a:solidFill>
                <a:latin typeface="Lato Light" pitchFamily="34" charset="0"/>
              </a:rPr>
              <a:t>6</a:t>
            </a:r>
            <a:r>
              <a:rPr lang="nl-NL" sz="2400" dirty="0">
                <a:solidFill>
                  <a:schemeClr val="bg1"/>
                </a:solidFill>
                <a:latin typeface="Lato Light" pitchFamily="34" charset="0"/>
              </a:rPr>
              <a:t>)</a:t>
            </a:r>
          </a:p>
          <a:p>
            <a:pPr>
              <a:spcBef>
                <a:spcPts val="600"/>
              </a:spcBef>
            </a:pPr>
            <a:endParaRPr lang="nl-BE" dirty="0" smtClean="0">
              <a:latin typeface="Calibri" pitchFamily="34" charset="0"/>
              <a:cs typeface="Calibri" pitchFamily="34" charset="0"/>
            </a:endParaRPr>
          </a:p>
          <a:p>
            <a:pPr>
              <a:spcBef>
                <a:spcPts val="600"/>
              </a:spcBef>
            </a:pPr>
            <a:endParaRPr lang="nl-BE" dirty="0" smtClean="0">
              <a:latin typeface="Calibri" pitchFamily="34" charset="0"/>
              <a:cs typeface="Calibri" pitchFamily="34" charset="0"/>
            </a:endParaRPr>
          </a:p>
          <a:p>
            <a:pPr algn="r">
              <a:spcBef>
                <a:spcPts val="600"/>
              </a:spcBef>
            </a:pPr>
            <a:r>
              <a:rPr lang="nl-BE" dirty="0" smtClean="0">
                <a:latin typeface="Calibri" pitchFamily="34" charset="0"/>
                <a:cs typeface="Calibri" pitchFamily="34" charset="0"/>
              </a:rPr>
              <a:t>inductieprobleem</a:t>
            </a:r>
          </a:p>
          <a:p>
            <a:pPr algn="r">
              <a:spcBef>
                <a:spcPts val="600"/>
              </a:spcBef>
            </a:pPr>
            <a:r>
              <a:rPr lang="nl-BE" i="1" dirty="0" smtClean="0">
                <a:latin typeface="Calibri" pitchFamily="34" charset="0"/>
                <a:cs typeface="Calibri" pitchFamily="34" charset="0"/>
              </a:rPr>
              <a:t>vb</a:t>
            </a:r>
            <a:r>
              <a:rPr lang="nl-BE" dirty="0" smtClean="0">
                <a:latin typeface="Calibri" pitchFamily="34" charset="0"/>
                <a:cs typeface="Calibri" pitchFamily="34" charset="0"/>
              </a:rPr>
              <a:t>. “Alle zwanen zijn wit”</a:t>
            </a:r>
          </a:p>
          <a:p>
            <a:pPr>
              <a:spcBef>
                <a:spcPts val="600"/>
              </a:spcBef>
            </a:pPr>
            <a:endParaRPr lang="nl-BE" dirty="0" smtClean="0">
              <a:latin typeface="Calibri" pitchFamily="34" charset="0"/>
              <a:cs typeface="Calibri" pitchFamily="34" charset="0"/>
            </a:endParaRPr>
          </a:p>
        </p:txBody>
      </p:sp>
      <p:sp>
        <p:nvSpPr>
          <p:cNvPr id="4" name="Tijdelijke aanduiding voor dianummer 3"/>
          <p:cNvSpPr>
            <a:spLocks noGrp="1"/>
          </p:cNvSpPr>
          <p:nvPr>
            <p:ph type="sldNum" sz="quarter" idx="12"/>
          </p:nvPr>
        </p:nvSpPr>
        <p:spPr/>
        <p:txBody>
          <a:bodyPr/>
          <a:lstStyle/>
          <a:p>
            <a:pPr>
              <a:defRPr/>
            </a:pPr>
            <a:fld id="{1A404CA7-6183-47CD-8863-493B2B7DDE5E}" type="slidenum">
              <a:rPr lang="nl-NL" smtClean="0"/>
              <a:pPr>
                <a:defRPr/>
              </a:pPr>
              <a:t>17</a:t>
            </a:fld>
            <a:endParaRPr lang="nl-NL"/>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733263"/>
            <a:ext cx="1317968" cy="1335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www.puzzelmedia.nl/print/games/horosco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0" y="4230597"/>
            <a:ext cx="4032450" cy="251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44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774" y="228600"/>
            <a:ext cx="8531225" cy="990600"/>
          </a:xfrm>
        </p:spPr>
        <p:txBody>
          <a:bodyPr>
            <a:normAutofit/>
          </a:bodyPr>
          <a:lstStyle/>
          <a:p>
            <a:pPr eaLnBrk="1" fontAlgn="auto" hangingPunct="1">
              <a:spcAft>
                <a:spcPts val="0"/>
              </a:spcAft>
              <a:defRPr/>
            </a:pPr>
            <a:r>
              <a:rPr lang="nl-BE" sz="3200" b="1" cap="all" dirty="0" err="1" smtClean="0">
                <a:solidFill>
                  <a:schemeClr val="bg2"/>
                </a:solidFill>
                <a:latin typeface="Calibri" pitchFamily="34" charset="0"/>
              </a:rPr>
              <a:t>karl</a:t>
            </a:r>
            <a:r>
              <a:rPr lang="nl-BE" sz="3200" b="1" cap="all" dirty="0" smtClean="0">
                <a:solidFill>
                  <a:schemeClr val="bg2"/>
                </a:solidFill>
                <a:latin typeface="Calibri" pitchFamily="34" charset="0"/>
              </a:rPr>
              <a:t> </a:t>
            </a:r>
            <a:r>
              <a:rPr lang="nl-BE" sz="3200" b="1" cap="all" dirty="0" err="1" smtClean="0">
                <a:solidFill>
                  <a:schemeClr val="bg2"/>
                </a:solidFill>
                <a:latin typeface="Calibri" pitchFamily="34" charset="0"/>
              </a:rPr>
              <a:t>popper’s</a:t>
            </a:r>
            <a:r>
              <a:rPr lang="nl-BE" sz="3200" b="1" cap="all" dirty="0" smtClean="0">
                <a:solidFill>
                  <a:schemeClr val="bg2"/>
                </a:solidFill>
                <a:latin typeface="Calibri" pitchFamily="34" charset="0"/>
              </a:rPr>
              <a:t> falsificatie</a:t>
            </a:r>
            <a:endParaRPr lang="nl-NL" sz="3200" b="1" cap="all" dirty="0" smtClean="0">
              <a:solidFill>
                <a:schemeClr val="bg2"/>
              </a:solidFill>
              <a:latin typeface="Calibri" pitchFamily="34" charset="0"/>
            </a:endParaRPr>
          </a:p>
        </p:txBody>
      </p:sp>
      <p:sp>
        <p:nvSpPr>
          <p:cNvPr id="3" name="Tijdelijke aanduiding voor inhoud 2"/>
          <p:cNvSpPr>
            <a:spLocks noGrp="1"/>
          </p:cNvSpPr>
          <p:nvPr>
            <p:ph sz="quarter" idx="1"/>
          </p:nvPr>
        </p:nvSpPr>
        <p:spPr>
          <a:xfrm>
            <a:off x="612775" y="1600200"/>
            <a:ext cx="8423721" cy="5043510"/>
          </a:xfrm>
        </p:spPr>
        <p:txBody>
          <a:bodyPr/>
          <a:lstStyle/>
          <a:p>
            <a:pPr>
              <a:spcBef>
                <a:spcPts val="600"/>
              </a:spcBef>
            </a:pPr>
            <a:r>
              <a:rPr lang="nl-BE" dirty="0" smtClean="0">
                <a:latin typeface="Calibri" pitchFamily="34" charset="0"/>
              </a:rPr>
              <a:t>kritiek op Wiener </a:t>
            </a:r>
            <a:r>
              <a:rPr lang="nl-BE" dirty="0" err="1" smtClean="0">
                <a:latin typeface="Calibri" pitchFamily="34" charset="0"/>
              </a:rPr>
              <a:t>Kreis</a:t>
            </a:r>
            <a:endParaRPr lang="nl-BE" dirty="0" smtClean="0">
              <a:latin typeface="Calibri" pitchFamily="34" charset="0"/>
            </a:endParaRPr>
          </a:p>
          <a:p>
            <a:pPr>
              <a:spcBef>
                <a:spcPts val="600"/>
              </a:spcBef>
            </a:pPr>
            <a:r>
              <a:rPr lang="nl-BE" dirty="0" smtClean="0">
                <a:latin typeface="Calibri" pitchFamily="34" charset="0"/>
              </a:rPr>
              <a:t>(1) observatie niet vanuit cognitief vacuüm</a:t>
            </a:r>
          </a:p>
          <a:p>
            <a:pPr lvl="1">
              <a:spcBef>
                <a:spcPts val="600"/>
              </a:spcBef>
            </a:pPr>
            <a:r>
              <a:rPr lang="nl-BE" dirty="0" err="1" smtClean="0">
                <a:latin typeface="Calibri" pitchFamily="34" charset="0"/>
              </a:rPr>
              <a:t>tabula</a:t>
            </a:r>
            <a:r>
              <a:rPr lang="nl-BE" dirty="0" smtClean="0">
                <a:latin typeface="Calibri" pitchFamily="34" charset="0"/>
              </a:rPr>
              <a:t> </a:t>
            </a:r>
            <a:r>
              <a:rPr lang="nl-BE" dirty="0" err="1" smtClean="0">
                <a:latin typeface="Calibri" pitchFamily="34" charset="0"/>
              </a:rPr>
              <a:t>rasa</a:t>
            </a:r>
            <a:r>
              <a:rPr lang="nl-BE" dirty="0" smtClean="0">
                <a:latin typeface="Calibri" pitchFamily="34" charset="0"/>
              </a:rPr>
              <a:t>?</a:t>
            </a:r>
          </a:p>
          <a:p>
            <a:pPr lvl="1">
              <a:spcBef>
                <a:spcPts val="600"/>
              </a:spcBef>
            </a:pPr>
            <a:r>
              <a:rPr lang="nl-BE" dirty="0" smtClean="0">
                <a:latin typeface="Calibri" pitchFamily="34" charset="0"/>
              </a:rPr>
              <a:t>kritische ingesteldheid</a:t>
            </a:r>
          </a:p>
          <a:p>
            <a:pPr lvl="1">
              <a:spcBef>
                <a:spcPts val="600"/>
              </a:spcBef>
            </a:pPr>
            <a:r>
              <a:rPr lang="nl-BE" dirty="0" smtClean="0">
                <a:latin typeface="Calibri" pitchFamily="34" charset="0"/>
              </a:rPr>
              <a:t>onbewezen voorkennis</a:t>
            </a:r>
          </a:p>
          <a:p>
            <a:pPr>
              <a:spcBef>
                <a:spcPts val="600"/>
              </a:spcBef>
            </a:pPr>
            <a:r>
              <a:rPr lang="nl-BE" dirty="0" smtClean="0">
                <a:latin typeface="Calibri" pitchFamily="34" charset="0"/>
              </a:rPr>
              <a:t>(2) principe verificatie onhoudbaar</a:t>
            </a:r>
          </a:p>
          <a:p>
            <a:pPr lvl="1">
              <a:spcBef>
                <a:spcPts val="600"/>
              </a:spcBef>
            </a:pPr>
            <a:r>
              <a:rPr lang="nl-BE" dirty="0" smtClean="0">
                <a:latin typeface="Calibri" pitchFamily="34" charset="0"/>
              </a:rPr>
              <a:t>pseudowetenschap als waar (Marx, Freud)</a:t>
            </a:r>
          </a:p>
          <a:p>
            <a:pPr marL="0" lvl="1" indent="0">
              <a:lnSpc>
                <a:spcPct val="112000"/>
              </a:lnSpc>
              <a:spcBef>
                <a:spcPts val="600"/>
              </a:spcBef>
              <a:buNone/>
            </a:pPr>
            <a:r>
              <a:rPr lang="nl-BE" dirty="0" smtClean="0">
                <a:latin typeface="Lato Light" pitchFamily="34" charset="0"/>
              </a:rPr>
              <a:t>“</a:t>
            </a:r>
            <a:r>
              <a:rPr lang="en-US" dirty="0">
                <a:latin typeface="Lato Light" pitchFamily="34" charset="0"/>
              </a:rPr>
              <a:t>A </a:t>
            </a:r>
            <a:r>
              <a:rPr lang="en-US" dirty="0" err="1">
                <a:latin typeface="Lato Light" pitchFamily="34" charset="0"/>
              </a:rPr>
              <a:t>marxist</a:t>
            </a:r>
            <a:r>
              <a:rPr lang="en-US" dirty="0">
                <a:latin typeface="Lato Light" pitchFamily="34" charset="0"/>
              </a:rPr>
              <a:t> could not open a newspaper without finding on every page confirming evidence for his interpretation of history; not only in the news, but also in its presentation—which revealed the class bias of the paper.” </a:t>
            </a:r>
            <a:r>
              <a:rPr lang="nl-NL" dirty="0">
                <a:latin typeface="Lato Light" pitchFamily="34" charset="0"/>
              </a:rPr>
              <a:t>(Popper, 1969: 35</a:t>
            </a:r>
            <a:r>
              <a:rPr lang="nl-NL" dirty="0" smtClean="0">
                <a:latin typeface="Lato Light" pitchFamily="34" charset="0"/>
              </a:rPr>
              <a:t>)</a:t>
            </a:r>
            <a:endParaRPr lang="nl-BE" dirty="0" smtClean="0">
              <a:latin typeface="Lato Light" pitchFamily="34" charset="0"/>
            </a:endParaRPr>
          </a:p>
        </p:txBody>
      </p:sp>
      <p:sp>
        <p:nvSpPr>
          <p:cNvPr id="5" name="Tijdelijke aanduiding voor dianummer 4"/>
          <p:cNvSpPr>
            <a:spLocks noGrp="1"/>
          </p:cNvSpPr>
          <p:nvPr>
            <p:ph type="sldNum" sz="quarter" idx="12"/>
          </p:nvPr>
        </p:nvSpPr>
        <p:spPr/>
        <p:txBody>
          <a:bodyPr/>
          <a:lstStyle/>
          <a:p>
            <a:pPr>
              <a:defRPr/>
            </a:pPr>
            <a:fld id="{1A404CA7-6183-47CD-8863-493B2B7DDE5E}" type="slidenum">
              <a:rPr lang="nl-NL" smtClean="0"/>
              <a:pPr>
                <a:defRPr/>
              </a:pPr>
              <a:t>18</a:t>
            </a:fld>
            <a:endParaRPr lang="nl-NL"/>
          </a:p>
        </p:txBody>
      </p:sp>
      <p:pic>
        <p:nvPicPr>
          <p:cNvPr id="6" name="Picture 2" descr="http://upload.wikimedia.org/wikipedia/commons/thumb/4/43/Karl_Popper.jpg/250px-Karl_Popp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5647" y="980728"/>
            <a:ext cx="1518918" cy="1944216"/>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7307032" y="2924944"/>
            <a:ext cx="1616148" cy="707886"/>
          </a:xfrm>
          <a:prstGeom prst="rect">
            <a:avLst/>
          </a:prstGeom>
          <a:noFill/>
        </p:spPr>
        <p:txBody>
          <a:bodyPr wrap="none" rtlCol="0">
            <a:spAutoFit/>
          </a:bodyPr>
          <a:lstStyle/>
          <a:p>
            <a:pPr algn="ctr"/>
            <a:r>
              <a:rPr lang="nl-NL" sz="2000" dirty="0" smtClean="0">
                <a:solidFill>
                  <a:schemeClr val="bg1"/>
                </a:solidFill>
                <a:latin typeface="Lato Light" pitchFamily="34" charset="0"/>
              </a:rPr>
              <a:t>Karl Popper</a:t>
            </a:r>
            <a:br>
              <a:rPr lang="nl-NL" sz="2000" dirty="0" smtClean="0">
                <a:solidFill>
                  <a:schemeClr val="bg1"/>
                </a:solidFill>
                <a:latin typeface="Lato Light" pitchFamily="34" charset="0"/>
              </a:rPr>
            </a:br>
            <a:r>
              <a:rPr lang="nl-NL" sz="2000" dirty="0" smtClean="0">
                <a:solidFill>
                  <a:schemeClr val="bg1"/>
                </a:solidFill>
                <a:latin typeface="Lato Light" pitchFamily="34" charset="0"/>
              </a:rPr>
              <a:t>(1902-1994)</a:t>
            </a:r>
            <a:endParaRPr lang="nl-NL" sz="2000" dirty="0">
              <a:solidFill>
                <a:schemeClr val="bg1"/>
              </a:solidFill>
              <a:latin typeface="Lato Light" pitchFamily="34" charset="0"/>
            </a:endParaRPr>
          </a:p>
        </p:txBody>
      </p:sp>
      <p:pic>
        <p:nvPicPr>
          <p:cNvPr id="9" name="Picture 3" descr="D:\Les_Methodologie\02045086n.jpg"/>
          <p:cNvPicPr>
            <a:picLocks noChangeAspect="1" noChangeArrowheads="1"/>
          </p:cNvPicPr>
          <p:nvPr/>
        </p:nvPicPr>
        <p:blipFill>
          <a:blip r:embed="rId3" cstate="print"/>
          <a:srcRect/>
          <a:stretch>
            <a:fillRect/>
          </a:stretch>
        </p:blipFill>
        <p:spPr bwMode="auto">
          <a:xfrm>
            <a:off x="6228183" y="116632"/>
            <a:ext cx="1183035" cy="2025746"/>
          </a:xfrm>
          <a:prstGeom prst="rect">
            <a:avLst/>
          </a:prstGeom>
          <a:noFill/>
        </p:spPr>
      </p:pic>
      <p:pic>
        <p:nvPicPr>
          <p:cNvPr id="8" name="Picture 7" descr="D:\Les_Methodologie\football-hooligan-training-camp-for-kids.jpg"/>
          <p:cNvPicPr/>
          <p:nvPr/>
        </p:nvPicPr>
        <p:blipFill>
          <a:blip r:embed="rId4" cstate="print"/>
          <a:srcRect/>
          <a:stretch>
            <a:fillRect/>
          </a:stretch>
        </p:blipFill>
        <p:spPr bwMode="auto">
          <a:xfrm>
            <a:off x="4427985" y="2720345"/>
            <a:ext cx="1440160" cy="11170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774" y="228600"/>
            <a:ext cx="8531225" cy="990600"/>
          </a:xfrm>
        </p:spPr>
        <p:txBody>
          <a:bodyPr>
            <a:normAutofit/>
          </a:bodyPr>
          <a:lstStyle/>
          <a:p>
            <a:pPr eaLnBrk="1" fontAlgn="auto" hangingPunct="1">
              <a:spcAft>
                <a:spcPts val="0"/>
              </a:spcAft>
              <a:defRPr/>
            </a:pPr>
            <a:r>
              <a:rPr lang="nl-BE" sz="3200" b="1" cap="all" dirty="0" err="1" smtClean="0">
                <a:solidFill>
                  <a:schemeClr val="bg2"/>
                </a:solidFill>
                <a:latin typeface="Calibri" pitchFamily="34" charset="0"/>
              </a:rPr>
              <a:t>karl</a:t>
            </a:r>
            <a:r>
              <a:rPr lang="nl-BE" sz="3200" b="1" cap="all" dirty="0" smtClean="0">
                <a:solidFill>
                  <a:schemeClr val="bg2"/>
                </a:solidFill>
                <a:latin typeface="Calibri" pitchFamily="34" charset="0"/>
              </a:rPr>
              <a:t> </a:t>
            </a:r>
            <a:r>
              <a:rPr lang="nl-BE" sz="3200" b="1" cap="all" dirty="0" err="1" smtClean="0">
                <a:solidFill>
                  <a:schemeClr val="bg2"/>
                </a:solidFill>
                <a:latin typeface="Calibri" pitchFamily="34" charset="0"/>
              </a:rPr>
              <a:t>popper’s</a:t>
            </a:r>
            <a:r>
              <a:rPr lang="nl-BE" sz="3200" b="1" cap="all" dirty="0" smtClean="0">
                <a:solidFill>
                  <a:schemeClr val="bg2"/>
                </a:solidFill>
                <a:latin typeface="Calibri" pitchFamily="34" charset="0"/>
              </a:rPr>
              <a:t> falsificatie (2)</a:t>
            </a:r>
            <a:endParaRPr lang="nl-NL" sz="3200" b="1" cap="all" dirty="0" smtClean="0">
              <a:solidFill>
                <a:schemeClr val="bg2"/>
              </a:solidFill>
              <a:latin typeface="Calibri" pitchFamily="34" charset="0"/>
            </a:endParaRPr>
          </a:p>
        </p:txBody>
      </p:sp>
      <p:sp>
        <p:nvSpPr>
          <p:cNvPr id="3" name="Tijdelijke aanduiding voor inhoud 2"/>
          <p:cNvSpPr>
            <a:spLocks noGrp="1"/>
          </p:cNvSpPr>
          <p:nvPr>
            <p:ph sz="quarter" idx="1"/>
          </p:nvPr>
        </p:nvSpPr>
        <p:spPr>
          <a:xfrm>
            <a:off x="612775" y="1600200"/>
            <a:ext cx="8316943" cy="5043510"/>
          </a:xfrm>
        </p:spPr>
        <p:txBody>
          <a:bodyPr/>
          <a:lstStyle/>
          <a:p>
            <a:pPr>
              <a:spcBef>
                <a:spcPts val="600"/>
              </a:spcBef>
            </a:pPr>
            <a:r>
              <a:rPr lang="nl-BE" dirty="0" smtClean="0">
                <a:solidFill>
                  <a:srgbClr val="92D050"/>
                </a:solidFill>
                <a:latin typeface="Calibri" pitchFamily="34" charset="0"/>
              </a:rPr>
              <a:t>weerlegbaarheid</a:t>
            </a:r>
            <a:r>
              <a:rPr lang="nl-BE" dirty="0" smtClean="0">
                <a:solidFill>
                  <a:srgbClr val="FF9900"/>
                </a:solidFill>
                <a:latin typeface="Calibri" pitchFamily="34" charset="0"/>
              </a:rPr>
              <a:t> </a:t>
            </a:r>
            <a:r>
              <a:rPr lang="nl-BE" dirty="0" smtClean="0">
                <a:latin typeface="Calibri" pitchFamily="34" charset="0"/>
              </a:rPr>
              <a:t>staat centraal</a:t>
            </a:r>
          </a:p>
          <a:p>
            <a:pPr>
              <a:spcBef>
                <a:spcPts val="600"/>
              </a:spcBef>
            </a:pPr>
            <a:r>
              <a:rPr lang="nl-BE" dirty="0" smtClean="0">
                <a:latin typeface="Calibri" pitchFamily="34" charset="0"/>
              </a:rPr>
              <a:t>wetenschappelijke kennis is nooit bewezen</a:t>
            </a:r>
          </a:p>
          <a:p>
            <a:pPr lvl="1">
              <a:spcBef>
                <a:spcPts val="300"/>
              </a:spcBef>
            </a:pPr>
            <a:r>
              <a:rPr lang="nl-BE" dirty="0" smtClean="0">
                <a:latin typeface="Calibri" pitchFamily="34" charset="0"/>
              </a:rPr>
              <a:t>theorie is nooit onwrikbaar bewezen</a:t>
            </a:r>
          </a:p>
          <a:p>
            <a:pPr lvl="1">
              <a:spcBef>
                <a:spcPts val="300"/>
              </a:spcBef>
            </a:pPr>
            <a:r>
              <a:rPr lang="nl-BE" i="1" dirty="0" smtClean="0">
                <a:latin typeface="Calibri" pitchFamily="34" charset="0"/>
              </a:rPr>
              <a:t>cf</a:t>
            </a:r>
            <a:r>
              <a:rPr lang="nl-BE" dirty="0" smtClean="0">
                <a:latin typeface="Calibri" pitchFamily="34" charset="0"/>
              </a:rPr>
              <a:t>. Newton </a:t>
            </a:r>
            <a:r>
              <a:rPr lang="nl-BE" i="1" dirty="0" smtClean="0">
                <a:latin typeface="Calibri" pitchFamily="34" charset="0"/>
              </a:rPr>
              <a:t>vs</a:t>
            </a:r>
            <a:r>
              <a:rPr lang="nl-BE" dirty="0" smtClean="0">
                <a:latin typeface="Calibri" pitchFamily="34" charset="0"/>
              </a:rPr>
              <a:t>. Einstein</a:t>
            </a:r>
          </a:p>
          <a:p>
            <a:pPr lvl="1">
              <a:spcBef>
                <a:spcPts val="300"/>
              </a:spcBef>
            </a:pPr>
            <a:r>
              <a:rPr lang="nl-BE" dirty="0" smtClean="0">
                <a:latin typeface="Calibri" pitchFamily="34" charset="0"/>
              </a:rPr>
              <a:t>alleen ontkrachting theorie geeft zekerheid</a:t>
            </a:r>
          </a:p>
          <a:p>
            <a:pPr>
              <a:spcBef>
                <a:spcPts val="600"/>
              </a:spcBef>
            </a:pPr>
            <a:r>
              <a:rPr lang="nl-BE" dirty="0" smtClean="0">
                <a:latin typeface="Calibri" pitchFamily="34" charset="0"/>
              </a:rPr>
              <a:t>zoeken naar tegensprekelijke </a:t>
            </a:r>
            <a:r>
              <a:rPr lang="nl-BE" dirty="0">
                <a:latin typeface="Calibri" pitchFamily="34" charset="0"/>
              </a:rPr>
              <a:t>voorbeelden</a:t>
            </a:r>
          </a:p>
          <a:p>
            <a:pPr lvl="1">
              <a:spcBef>
                <a:spcPts val="300"/>
              </a:spcBef>
            </a:pPr>
            <a:r>
              <a:rPr lang="nl-BE" dirty="0">
                <a:latin typeface="Calibri" pitchFamily="34" charset="0"/>
              </a:rPr>
              <a:t>niet-falsifieerbare uitspraken zijn niet wetenschappelijk</a:t>
            </a:r>
          </a:p>
          <a:p>
            <a:pPr lvl="1">
              <a:spcBef>
                <a:spcPts val="300"/>
              </a:spcBef>
            </a:pPr>
            <a:r>
              <a:rPr lang="nl-BE" dirty="0">
                <a:latin typeface="Calibri" pitchFamily="34" charset="0"/>
              </a:rPr>
              <a:t>idem met ontbreken van een tijdslimiet bij voorspelling</a:t>
            </a:r>
          </a:p>
          <a:p>
            <a:pPr>
              <a:spcBef>
                <a:spcPts val="600"/>
              </a:spcBef>
            </a:pPr>
            <a:r>
              <a:rPr lang="nl-BE" dirty="0">
                <a:latin typeface="Calibri" pitchFamily="34" charset="0"/>
              </a:rPr>
              <a:t>zekerheid en waarschijnlijkheid</a:t>
            </a:r>
          </a:p>
          <a:p>
            <a:pPr lvl="1">
              <a:spcBef>
                <a:spcPts val="300"/>
              </a:spcBef>
            </a:pPr>
            <a:r>
              <a:rPr lang="nl-BE" dirty="0">
                <a:latin typeface="Calibri" pitchFamily="34" charset="0"/>
              </a:rPr>
              <a:t>hypothese </a:t>
            </a:r>
            <a:r>
              <a:rPr lang="nl-BE" dirty="0" smtClean="0">
                <a:latin typeface="Calibri" pitchFamily="34" charset="0"/>
              </a:rPr>
              <a:t>verwerpen</a:t>
            </a:r>
            <a:r>
              <a:rPr lang="nl-BE" dirty="0">
                <a:latin typeface="Calibri" pitchFamily="34" charset="0"/>
              </a:rPr>
              <a:t>: zekerheid theorie problematisch</a:t>
            </a:r>
          </a:p>
          <a:p>
            <a:pPr lvl="1">
              <a:spcBef>
                <a:spcPts val="300"/>
              </a:spcBef>
            </a:pPr>
            <a:r>
              <a:rPr lang="nl-BE" dirty="0">
                <a:latin typeface="Calibri" pitchFamily="34" charset="0"/>
              </a:rPr>
              <a:t>hypothese aanvaarden: waarschijnlijk theorie kloppen</a:t>
            </a:r>
          </a:p>
        </p:txBody>
      </p:sp>
      <p:sp>
        <p:nvSpPr>
          <p:cNvPr id="5" name="Tijdelijke aanduiding voor dianummer 4"/>
          <p:cNvSpPr>
            <a:spLocks noGrp="1"/>
          </p:cNvSpPr>
          <p:nvPr>
            <p:ph type="sldNum" sz="quarter" idx="12"/>
          </p:nvPr>
        </p:nvSpPr>
        <p:spPr/>
        <p:txBody>
          <a:bodyPr/>
          <a:lstStyle/>
          <a:p>
            <a:pPr>
              <a:defRPr/>
            </a:pPr>
            <a:fld id="{1A404CA7-6183-47CD-8863-493B2B7DDE5E}" type="slidenum">
              <a:rPr lang="nl-NL" smtClean="0"/>
              <a:pPr>
                <a:defRPr/>
              </a:pPr>
              <a:t>19</a:t>
            </a:fld>
            <a:endParaRPr lang="nl-NL"/>
          </a:p>
        </p:txBody>
      </p:sp>
    </p:spTree>
    <p:extLst>
      <p:ext uri="{BB962C8B-B14F-4D97-AF65-F5344CB8AC3E}">
        <p14:creationId xmlns:p14="http://schemas.microsoft.com/office/powerpoint/2010/main" val="306656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D:\Les_Methodologie\Poe.jpg"/>
          <p:cNvPicPr>
            <a:picLocks noChangeAspect="1" noChangeArrowheads="1"/>
          </p:cNvPicPr>
          <p:nvPr/>
        </p:nvPicPr>
        <p:blipFill>
          <a:blip r:embed="rId2" cstate="print"/>
          <a:srcRect/>
          <a:stretch>
            <a:fillRect/>
          </a:stretch>
        </p:blipFill>
        <p:spPr bwMode="auto">
          <a:xfrm>
            <a:off x="285720" y="214290"/>
            <a:ext cx="4500594" cy="5579249"/>
          </a:xfrm>
          <a:prstGeom prst="rect">
            <a:avLst/>
          </a:prstGeom>
          <a:noFill/>
        </p:spPr>
      </p:pic>
      <p:pic>
        <p:nvPicPr>
          <p:cNvPr id="1027" name="Picture 3" descr="D:\Les_Methodologie\8.6.jpg"/>
          <p:cNvPicPr>
            <a:picLocks noChangeAspect="1" noChangeArrowheads="1"/>
          </p:cNvPicPr>
          <p:nvPr/>
        </p:nvPicPr>
        <p:blipFill>
          <a:blip r:embed="rId3" cstate="print"/>
          <a:srcRect/>
          <a:stretch>
            <a:fillRect/>
          </a:stretch>
        </p:blipFill>
        <p:spPr bwMode="auto">
          <a:xfrm>
            <a:off x="4929190" y="785794"/>
            <a:ext cx="3643338" cy="5912486"/>
          </a:xfrm>
          <a:prstGeom prst="rect">
            <a:avLst/>
          </a:prstGeom>
          <a:noFill/>
        </p:spPr>
      </p:pic>
      <p:sp>
        <p:nvSpPr>
          <p:cNvPr id="4" name="Tijdelijke aanduiding voor dianummer 3"/>
          <p:cNvSpPr>
            <a:spLocks noGrp="1"/>
          </p:cNvSpPr>
          <p:nvPr>
            <p:ph type="sldNum" sz="quarter" idx="12"/>
          </p:nvPr>
        </p:nvSpPr>
        <p:spPr/>
        <p:txBody>
          <a:bodyPr/>
          <a:lstStyle/>
          <a:p>
            <a:pPr>
              <a:defRPr/>
            </a:pPr>
            <a:fld id="{1A404CA7-6183-47CD-8863-493B2B7DDE5E}" type="slidenum">
              <a:rPr lang="nl-NL" smtClean="0"/>
              <a:pPr>
                <a:defRPr/>
              </a:pPr>
              <a:t>2</a:t>
            </a:fld>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774" y="228600"/>
            <a:ext cx="8531225" cy="990600"/>
          </a:xfrm>
        </p:spPr>
        <p:txBody>
          <a:bodyPr>
            <a:normAutofit/>
          </a:bodyPr>
          <a:lstStyle/>
          <a:p>
            <a:pPr eaLnBrk="1" fontAlgn="auto" hangingPunct="1">
              <a:spcAft>
                <a:spcPts val="0"/>
              </a:spcAft>
              <a:defRPr/>
            </a:pPr>
            <a:r>
              <a:rPr lang="nl-BE" sz="3200" b="1" cap="all" dirty="0" smtClean="0">
                <a:solidFill>
                  <a:schemeClr val="bg2"/>
                </a:solidFill>
                <a:latin typeface="Calibri" pitchFamily="34" charset="0"/>
              </a:rPr>
              <a:t>Thomas </a:t>
            </a:r>
            <a:r>
              <a:rPr lang="nl-BE" sz="3200" b="1" cap="all" dirty="0" err="1" smtClean="0">
                <a:solidFill>
                  <a:schemeClr val="bg2"/>
                </a:solidFill>
                <a:latin typeface="Calibri" pitchFamily="34" charset="0"/>
              </a:rPr>
              <a:t>kuhn’s</a:t>
            </a:r>
            <a:r>
              <a:rPr lang="nl-BE" sz="3200" b="1" cap="all" dirty="0" smtClean="0">
                <a:solidFill>
                  <a:schemeClr val="bg2"/>
                </a:solidFill>
                <a:latin typeface="Calibri" pitchFamily="34" charset="0"/>
              </a:rPr>
              <a:t> paradigmata</a:t>
            </a:r>
            <a:endParaRPr lang="nl-NL" sz="3200" b="1" cap="all" dirty="0" smtClean="0">
              <a:solidFill>
                <a:schemeClr val="bg2"/>
              </a:solidFill>
              <a:latin typeface="Calibri" pitchFamily="34" charset="0"/>
            </a:endParaRPr>
          </a:p>
        </p:txBody>
      </p:sp>
      <p:sp>
        <p:nvSpPr>
          <p:cNvPr id="3" name="Tijdelijke aanduiding voor inhoud 2"/>
          <p:cNvSpPr>
            <a:spLocks noGrp="1"/>
          </p:cNvSpPr>
          <p:nvPr>
            <p:ph sz="quarter" idx="1"/>
          </p:nvPr>
        </p:nvSpPr>
        <p:spPr>
          <a:xfrm>
            <a:off x="1979712" y="1600200"/>
            <a:ext cx="6950006" cy="5043510"/>
          </a:xfrm>
        </p:spPr>
        <p:txBody>
          <a:bodyPr/>
          <a:lstStyle/>
          <a:p>
            <a:pPr>
              <a:spcBef>
                <a:spcPts val="600"/>
              </a:spcBef>
            </a:pPr>
            <a:r>
              <a:rPr lang="nl-BE" dirty="0" smtClean="0">
                <a:latin typeface="Calibri" pitchFamily="34" charset="0"/>
              </a:rPr>
              <a:t>stelt vragen bij correspondentietheorie</a:t>
            </a:r>
          </a:p>
          <a:p>
            <a:pPr lvl="1">
              <a:spcBef>
                <a:spcPts val="300"/>
              </a:spcBef>
            </a:pPr>
            <a:r>
              <a:rPr lang="nl-BE" dirty="0" smtClean="0">
                <a:latin typeface="Calibri" pitchFamily="34" charset="0"/>
              </a:rPr>
              <a:t>zit waarheid enkel in overeenkomst?</a:t>
            </a:r>
          </a:p>
          <a:p>
            <a:pPr lvl="1">
              <a:spcBef>
                <a:spcPts val="300"/>
              </a:spcBef>
            </a:pPr>
            <a:r>
              <a:rPr lang="nl-BE" dirty="0" smtClean="0">
                <a:latin typeface="Calibri" pitchFamily="34" charset="0"/>
              </a:rPr>
              <a:t>wetenschappers zijn niet de vrije, kritische geesten (&lt; Popper)</a:t>
            </a:r>
          </a:p>
          <a:p>
            <a:pPr lvl="1">
              <a:spcBef>
                <a:spcPts val="300"/>
              </a:spcBef>
            </a:pPr>
            <a:r>
              <a:rPr lang="nl-BE" dirty="0" smtClean="0">
                <a:latin typeface="Calibri" pitchFamily="34" charset="0"/>
              </a:rPr>
              <a:t>&gt; psychologische, sociale processen</a:t>
            </a:r>
          </a:p>
          <a:p>
            <a:pPr>
              <a:spcBef>
                <a:spcPts val="600"/>
              </a:spcBef>
            </a:pPr>
            <a:r>
              <a:rPr lang="nl-BE" dirty="0" smtClean="0">
                <a:latin typeface="Calibri" pitchFamily="34" charset="0"/>
              </a:rPr>
              <a:t>zekere vasthoudendheid</a:t>
            </a:r>
          </a:p>
          <a:p>
            <a:pPr lvl="1">
              <a:spcBef>
                <a:spcPts val="300"/>
              </a:spcBef>
            </a:pPr>
            <a:r>
              <a:rPr lang="nl-BE" dirty="0" smtClean="0">
                <a:latin typeface="Calibri" pitchFamily="34" charset="0"/>
              </a:rPr>
              <a:t>gooien niet onmiddellijk theorieën overboord</a:t>
            </a:r>
          </a:p>
          <a:p>
            <a:pPr lvl="1">
              <a:spcBef>
                <a:spcPts val="300"/>
              </a:spcBef>
            </a:pPr>
            <a:r>
              <a:rPr lang="nl-BE" dirty="0">
                <a:latin typeface="Calibri" pitchFamily="34" charset="0"/>
              </a:rPr>
              <a:t>vastgeroeste routines/assumpties</a:t>
            </a:r>
          </a:p>
          <a:p>
            <a:pPr lvl="1">
              <a:spcBef>
                <a:spcPts val="300"/>
              </a:spcBef>
            </a:pPr>
            <a:r>
              <a:rPr lang="nl-BE" dirty="0" smtClean="0">
                <a:latin typeface="Calibri" pitchFamily="34" charset="0"/>
              </a:rPr>
              <a:t>één tegensprekelijk voorbeeld? </a:t>
            </a:r>
          </a:p>
          <a:p>
            <a:pPr>
              <a:spcBef>
                <a:spcPts val="600"/>
              </a:spcBef>
            </a:pPr>
            <a:r>
              <a:rPr lang="nl-BE" dirty="0" smtClean="0">
                <a:latin typeface="Calibri" pitchFamily="34" charset="0"/>
              </a:rPr>
              <a:t>&gt; paradigma wissel</a:t>
            </a:r>
          </a:p>
        </p:txBody>
      </p:sp>
      <p:sp>
        <p:nvSpPr>
          <p:cNvPr id="5" name="Tijdelijke aanduiding voor dianummer 4"/>
          <p:cNvSpPr>
            <a:spLocks noGrp="1"/>
          </p:cNvSpPr>
          <p:nvPr>
            <p:ph type="sldNum" sz="quarter" idx="12"/>
          </p:nvPr>
        </p:nvSpPr>
        <p:spPr/>
        <p:txBody>
          <a:bodyPr/>
          <a:lstStyle/>
          <a:p>
            <a:pPr>
              <a:defRPr/>
            </a:pPr>
            <a:fld id="{1A404CA7-6183-47CD-8863-493B2B7DDE5E}" type="slidenum">
              <a:rPr lang="nl-NL" smtClean="0"/>
              <a:pPr>
                <a:defRPr/>
              </a:pPr>
              <a:t>20</a:t>
            </a:fld>
            <a:endParaRPr lang="nl-NL"/>
          </a:p>
        </p:txBody>
      </p:sp>
      <p:pic>
        <p:nvPicPr>
          <p:cNvPr id="6" name="Picture 2" descr="http://upload.wikimedia.org/wikipedia/en/8/87/Thomas_Kuhn.jpg"/>
          <p:cNvPicPr>
            <a:picLocks noChangeAspect="1" noChangeArrowheads="1"/>
          </p:cNvPicPr>
          <p:nvPr/>
        </p:nvPicPr>
        <p:blipFill rotWithShape="1">
          <a:blip r:embed="rId2">
            <a:extLst>
              <a:ext uri="{28A0092B-C50C-407E-A947-70E740481C1C}">
                <a14:useLocalDpi xmlns:a14="http://schemas.microsoft.com/office/drawing/2010/main" val="0"/>
              </a:ext>
            </a:extLst>
          </a:blip>
          <a:srcRect l="37670"/>
          <a:stretch/>
        </p:blipFill>
        <p:spPr bwMode="auto">
          <a:xfrm>
            <a:off x="323528" y="1628800"/>
            <a:ext cx="1472362" cy="1933576"/>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5"/>
          <p:cNvSpPr txBox="1"/>
          <p:nvPr/>
        </p:nvSpPr>
        <p:spPr>
          <a:xfrm>
            <a:off x="213964" y="3562376"/>
            <a:ext cx="1691489" cy="707886"/>
          </a:xfrm>
          <a:prstGeom prst="rect">
            <a:avLst/>
          </a:prstGeom>
          <a:noFill/>
        </p:spPr>
        <p:txBody>
          <a:bodyPr wrap="none" rtlCol="0">
            <a:spAutoFit/>
          </a:bodyPr>
          <a:lstStyle/>
          <a:p>
            <a:pPr algn="ctr"/>
            <a:r>
              <a:rPr lang="nl-NL" sz="2000" dirty="0" smtClean="0">
                <a:solidFill>
                  <a:schemeClr val="bg1"/>
                </a:solidFill>
                <a:latin typeface="Lato Light" pitchFamily="34" charset="0"/>
              </a:rPr>
              <a:t>Thomas Kuhn</a:t>
            </a:r>
            <a:br>
              <a:rPr lang="nl-NL" sz="2000" dirty="0" smtClean="0">
                <a:solidFill>
                  <a:schemeClr val="bg1"/>
                </a:solidFill>
                <a:latin typeface="Lato Light" pitchFamily="34" charset="0"/>
              </a:rPr>
            </a:br>
            <a:r>
              <a:rPr lang="nl-NL" sz="2000" dirty="0" smtClean="0">
                <a:solidFill>
                  <a:schemeClr val="bg1"/>
                </a:solidFill>
                <a:latin typeface="Lato Light" pitchFamily="34" charset="0"/>
              </a:rPr>
              <a:t>(1922-1996)</a:t>
            </a:r>
            <a:endParaRPr lang="nl-NL" sz="2000" dirty="0">
              <a:solidFill>
                <a:schemeClr val="bg1"/>
              </a:solidFill>
              <a:latin typeface="Lato Light" pitchFamily="34" charset="0"/>
            </a:endParaRPr>
          </a:p>
        </p:txBody>
      </p:sp>
    </p:spTree>
    <p:extLst>
      <p:ext uri="{BB962C8B-B14F-4D97-AF65-F5344CB8AC3E}">
        <p14:creationId xmlns:p14="http://schemas.microsoft.com/office/powerpoint/2010/main" val="117959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pPr>
              <a:defRPr/>
            </a:pPr>
            <a:fld id="{1A404CA7-6183-47CD-8863-493B2B7DDE5E}" type="slidenum">
              <a:rPr lang="nl-NL" smtClean="0"/>
              <a:pPr>
                <a:defRPr/>
              </a:pPr>
              <a:t>21</a:t>
            </a:fld>
            <a:endParaRPr lang="nl-NL"/>
          </a:p>
        </p:txBody>
      </p:sp>
      <p:sp>
        <p:nvSpPr>
          <p:cNvPr id="4" name="Content Placeholder 3"/>
          <p:cNvSpPr>
            <a:spLocks noGrp="1"/>
          </p:cNvSpPr>
          <p:nvPr>
            <p:ph sz="quarter" idx="1"/>
          </p:nvPr>
        </p:nvSpPr>
        <p:spPr>
          <a:xfrm>
            <a:off x="2339752" y="3473624"/>
            <a:ext cx="6426296" cy="2979712"/>
          </a:xfrm>
        </p:spPr>
        <p:txBody>
          <a:bodyPr/>
          <a:lstStyle/>
          <a:p>
            <a:pPr marL="0" indent="0">
              <a:lnSpc>
                <a:spcPct val="112000"/>
              </a:lnSpc>
              <a:buNone/>
            </a:pPr>
            <a:r>
              <a:rPr lang="en-US" sz="2400" dirty="0">
                <a:solidFill>
                  <a:schemeClr val="bg1"/>
                </a:solidFill>
                <a:latin typeface="Lato Light" pitchFamily="34" charset="0"/>
              </a:rPr>
              <a:t>“The </a:t>
            </a:r>
            <a:r>
              <a:rPr lang="en-US" sz="2400" dirty="0" smtClean="0">
                <a:solidFill>
                  <a:schemeClr val="bg1"/>
                </a:solidFill>
                <a:latin typeface="Lato Light" pitchFamily="34" charset="0"/>
              </a:rPr>
              <a:t>extraordinary episodes in which that shift of professional commitment occurs are the ones known […] as </a:t>
            </a:r>
            <a:r>
              <a:rPr lang="en-US" sz="2400" i="1" dirty="0" smtClean="0">
                <a:solidFill>
                  <a:schemeClr val="bg1"/>
                </a:solidFill>
                <a:latin typeface="Lato Light" pitchFamily="34" charset="0"/>
              </a:rPr>
              <a:t>scientific revolutions</a:t>
            </a:r>
            <a:r>
              <a:rPr lang="en-US" sz="2400" dirty="0" smtClean="0">
                <a:solidFill>
                  <a:schemeClr val="bg1"/>
                </a:solidFill>
                <a:latin typeface="Lato Light" pitchFamily="34" charset="0"/>
              </a:rPr>
              <a:t>. They are the tradition-shattering complements to the tradition-bound activity of normal science.” </a:t>
            </a:r>
            <a:r>
              <a:rPr lang="nl-NL" sz="2400" dirty="0">
                <a:solidFill>
                  <a:schemeClr val="bg1"/>
                </a:solidFill>
                <a:latin typeface="Lato Light" pitchFamily="34" charset="0"/>
              </a:rPr>
              <a:t>(Kuhn, 1970: </a:t>
            </a:r>
            <a:r>
              <a:rPr lang="nl-NL" sz="2400" dirty="0" smtClean="0">
                <a:solidFill>
                  <a:schemeClr val="bg1"/>
                </a:solidFill>
                <a:latin typeface="Lato Light" pitchFamily="34" charset="0"/>
              </a:rPr>
              <a:t>6).</a:t>
            </a:r>
            <a:endParaRPr lang="en-US" sz="2400" dirty="0">
              <a:solidFill>
                <a:schemeClr val="bg1"/>
              </a:solidFill>
              <a:latin typeface="Lato Light" pitchFamily="34" charset="0"/>
            </a:endParaRPr>
          </a:p>
        </p:txBody>
      </p:sp>
      <p:sp>
        <p:nvSpPr>
          <p:cNvPr id="8" name="Title 7"/>
          <p:cNvSpPr>
            <a:spLocks noGrp="1"/>
          </p:cNvSpPr>
          <p:nvPr>
            <p:ph type="title"/>
          </p:nvPr>
        </p:nvSpPr>
        <p:spPr/>
        <p:txBody>
          <a:bodyPr/>
          <a:lstStyle/>
          <a:p>
            <a:endParaRPr lang="en-US"/>
          </a:p>
        </p:txBody>
      </p:sp>
      <p:pic>
        <p:nvPicPr>
          <p:cNvPr id="9" name="Picture 8" descr="http://bartstofberg.files.wordpress.com/2012/01/jonge-vrouw-oude-vrouw.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06897"/>
            <a:ext cx="2520280" cy="2862064"/>
          </a:xfrm>
          <a:prstGeom prst="rect">
            <a:avLst/>
          </a:prstGeom>
          <a:noFill/>
          <a:ln>
            <a:noFill/>
          </a:ln>
        </p:spPr>
      </p:pic>
      <p:pic>
        <p:nvPicPr>
          <p:cNvPr id="10" name="Picture 9" descr="http://www.loyno.edu/%7Efolse/Hanson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430236"/>
            <a:ext cx="2232248" cy="2638725"/>
          </a:xfrm>
          <a:prstGeom prst="rect">
            <a:avLst/>
          </a:prstGeom>
          <a:noFill/>
          <a:ln>
            <a:noFill/>
          </a:ln>
        </p:spPr>
      </p:pic>
      <p:pic>
        <p:nvPicPr>
          <p:cNvPr id="11" name="Picture 10" descr="http://www.natuurkunde.nl/servlet/supportBinaryFiles?referenceId=4&amp;supportId=77782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1000045"/>
            <a:ext cx="2001552" cy="2068916"/>
          </a:xfrm>
          <a:prstGeom prst="rect">
            <a:avLst/>
          </a:prstGeom>
          <a:noFill/>
          <a:ln>
            <a:noFill/>
          </a:ln>
        </p:spPr>
      </p:pic>
      <p:pic>
        <p:nvPicPr>
          <p:cNvPr id="12" name="Picture 11" descr="http://kirstenmestrum.files.wordpress.com/2012/10/op-vaas.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536" y="3284984"/>
            <a:ext cx="1893638" cy="2376264"/>
          </a:xfrm>
          <a:prstGeom prst="rect">
            <a:avLst/>
          </a:prstGeom>
          <a:noFill/>
          <a:ln>
            <a:noFill/>
          </a:ln>
        </p:spPr>
      </p:pic>
    </p:spTree>
    <p:extLst>
      <p:ext uri="{BB962C8B-B14F-4D97-AF65-F5344CB8AC3E}">
        <p14:creationId xmlns:p14="http://schemas.microsoft.com/office/powerpoint/2010/main" val="110287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774" y="228600"/>
            <a:ext cx="8531225" cy="990600"/>
          </a:xfrm>
        </p:spPr>
        <p:txBody>
          <a:bodyPr>
            <a:normAutofit/>
          </a:bodyPr>
          <a:lstStyle/>
          <a:p>
            <a:pPr eaLnBrk="1" fontAlgn="auto" hangingPunct="1">
              <a:spcAft>
                <a:spcPts val="0"/>
              </a:spcAft>
              <a:defRPr/>
            </a:pPr>
            <a:r>
              <a:rPr lang="nl-BE" sz="3200" b="1" cap="all" dirty="0" smtClean="0">
                <a:solidFill>
                  <a:schemeClr val="bg2"/>
                </a:solidFill>
                <a:latin typeface="Calibri" pitchFamily="34" charset="0"/>
              </a:rPr>
              <a:t>theorie met </a:t>
            </a:r>
            <a:r>
              <a:rPr lang="nl-BE" sz="3200" b="1" cap="all" dirty="0" err="1" smtClean="0">
                <a:solidFill>
                  <a:schemeClr val="bg2"/>
                </a:solidFill>
                <a:latin typeface="Calibri" pitchFamily="34" charset="0"/>
              </a:rPr>
              <a:t>meerinhoud</a:t>
            </a:r>
            <a:endParaRPr lang="nl-NL" sz="3200" b="1" cap="all" dirty="0" smtClean="0">
              <a:solidFill>
                <a:schemeClr val="bg2"/>
              </a:solidFill>
              <a:latin typeface="Calibri" pitchFamily="34" charset="0"/>
            </a:endParaRPr>
          </a:p>
        </p:txBody>
      </p:sp>
      <p:sp>
        <p:nvSpPr>
          <p:cNvPr id="3" name="Tijdelijke aanduiding voor inhoud 2"/>
          <p:cNvSpPr>
            <a:spLocks noGrp="1"/>
          </p:cNvSpPr>
          <p:nvPr>
            <p:ph sz="quarter" idx="1"/>
          </p:nvPr>
        </p:nvSpPr>
        <p:spPr>
          <a:xfrm>
            <a:off x="612775" y="1600200"/>
            <a:ext cx="8388381" cy="5043510"/>
          </a:xfrm>
        </p:spPr>
        <p:txBody>
          <a:bodyPr/>
          <a:lstStyle/>
          <a:p>
            <a:pPr>
              <a:spcBef>
                <a:spcPts val="600"/>
              </a:spcBef>
            </a:pPr>
            <a:r>
              <a:rPr lang="nl-BE" dirty="0" smtClean="0">
                <a:latin typeface="Calibri" pitchFamily="34" charset="0"/>
              </a:rPr>
              <a:t>synthese van Popper en Kuhn</a:t>
            </a:r>
          </a:p>
          <a:p>
            <a:pPr lvl="1">
              <a:spcBef>
                <a:spcPts val="300"/>
              </a:spcBef>
            </a:pPr>
            <a:r>
              <a:rPr lang="nl-BE" dirty="0" smtClean="0">
                <a:latin typeface="Calibri" pitchFamily="34" charset="0"/>
              </a:rPr>
              <a:t>niet falsifiëren één tegensprekelijk voorbeeld</a:t>
            </a:r>
          </a:p>
          <a:p>
            <a:pPr lvl="1">
              <a:spcBef>
                <a:spcPts val="300"/>
              </a:spcBef>
            </a:pPr>
            <a:r>
              <a:rPr lang="nl-BE" dirty="0" smtClean="0">
                <a:latin typeface="Calibri" pitchFamily="34" charset="0"/>
              </a:rPr>
              <a:t>&gt; wetenschappers neiging theorie te ‘redden’</a:t>
            </a:r>
          </a:p>
          <a:p>
            <a:pPr>
              <a:spcBef>
                <a:spcPts val="600"/>
              </a:spcBef>
            </a:pPr>
            <a:r>
              <a:rPr lang="nl-BE" dirty="0" smtClean="0">
                <a:latin typeface="Calibri" pitchFamily="34" charset="0"/>
              </a:rPr>
              <a:t>test van geïsoleerde hypothese onmogelijk</a:t>
            </a:r>
          </a:p>
          <a:p>
            <a:pPr lvl="1">
              <a:spcBef>
                <a:spcPts val="300"/>
              </a:spcBef>
            </a:pPr>
            <a:r>
              <a:rPr lang="nl-BE" dirty="0" smtClean="0">
                <a:latin typeface="Calibri" pitchFamily="34" charset="0"/>
              </a:rPr>
              <a:t>= test van alle hulp-assumpties binnen theorie</a:t>
            </a:r>
          </a:p>
          <a:p>
            <a:pPr lvl="1">
              <a:spcBef>
                <a:spcPts val="300"/>
              </a:spcBef>
            </a:pPr>
            <a:r>
              <a:rPr lang="nl-BE" i="1" dirty="0" smtClean="0">
                <a:latin typeface="Calibri" pitchFamily="34" charset="0"/>
              </a:rPr>
              <a:t>= </a:t>
            </a:r>
            <a:r>
              <a:rPr lang="nl-BE" dirty="0" err="1" smtClean="0">
                <a:latin typeface="Calibri" pitchFamily="34" charset="0"/>
              </a:rPr>
              <a:t>Duhem</a:t>
            </a:r>
            <a:r>
              <a:rPr lang="nl-BE" dirty="0" smtClean="0">
                <a:latin typeface="Calibri" pitchFamily="34" charset="0"/>
              </a:rPr>
              <a:t>-Quine stelling</a:t>
            </a:r>
          </a:p>
          <a:p>
            <a:pPr lvl="2">
              <a:spcBef>
                <a:spcPts val="600"/>
              </a:spcBef>
            </a:pPr>
            <a:r>
              <a:rPr lang="nl-BE" dirty="0" smtClean="0">
                <a:solidFill>
                  <a:schemeClr val="bg2"/>
                </a:solidFill>
                <a:latin typeface="Calibri" pitchFamily="34" charset="0"/>
              </a:rPr>
              <a:t>theorie is conjunctie van uitspraken (</a:t>
            </a:r>
            <a:r>
              <a:rPr lang="nl-BE" i="1" dirty="0" smtClean="0">
                <a:solidFill>
                  <a:schemeClr val="bg2"/>
                </a:solidFill>
                <a:latin typeface="Calibri" pitchFamily="34" charset="0"/>
              </a:rPr>
              <a:t>h</a:t>
            </a:r>
            <a:r>
              <a:rPr lang="nl-BE" i="1" baseline="-25000" dirty="0" smtClean="0">
                <a:solidFill>
                  <a:schemeClr val="bg2"/>
                </a:solidFill>
                <a:latin typeface="Calibri" pitchFamily="34" charset="0"/>
              </a:rPr>
              <a:t>1</a:t>
            </a:r>
            <a:r>
              <a:rPr lang="nl-BE" dirty="0" smtClean="0">
                <a:solidFill>
                  <a:schemeClr val="bg2"/>
                </a:solidFill>
                <a:latin typeface="Calibri" pitchFamily="34" charset="0"/>
              </a:rPr>
              <a:t>, </a:t>
            </a:r>
            <a:r>
              <a:rPr lang="nl-BE" i="1" dirty="0" smtClean="0">
                <a:solidFill>
                  <a:schemeClr val="bg2"/>
                </a:solidFill>
                <a:latin typeface="Calibri" pitchFamily="34" charset="0"/>
              </a:rPr>
              <a:t>h</a:t>
            </a:r>
            <a:r>
              <a:rPr lang="nl-BE" i="1" baseline="-25000" dirty="0" smtClean="0">
                <a:solidFill>
                  <a:schemeClr val="bg2"/>
                </a:solidFill>
                <a:latin typeface="Calibri" pitchFamily="34" charset="0"/>
              </a:rPr>
              <a:t>2</a:t>
            </a:r>
            <a:r>
              <a:rPr lang="nl-BE" dirty="0" smtClean="0">
                <a:solidFill>
                  <a:schemeClr val="bg2"/>
                </a:solidFill>
                <a:latin typeface="Calibri" pitchFamily="34" charset="0"/>
              </a:rPr>
              <a:t>, </a:t>
            </a:r>
            <a:r>
              <a:rPr lang="nl-BE" i="1" dirty="0" smtClean="0">
                <a:solidFill>
                  <a:schemeClr val="bg2"/>
                </a:solidFill>
                <a:latin typeface="Calibri" pitchFamily="34" charset="0"/>
              </a:rPr>
              <a:t>h</a:t>
            </a:r>
            <a:r>
              <a:rPr lang="nl-BE" i="1" baseline="-25000" dirty="0" smtClean="0">
                <a:solidFill>
                  <a:schemeClr val="bg2"/>
                </a:solidFill>
                <a:latin typeface="Calibri" pitchFamily="34" charset="0"/>
              </a:rPr>
              <a:t>3</a:t>
            </a:r>
            <a:r>
              <a:rPr lang="nl-BE" dirty="0" smtClean="0">
                <a:solidFill>
                  <a:schemeClr val="bg2"/>
                </a:solidFill>
                <a:latin typeface="Calibri" pitchFamily="34" charset="0"/>
              </a:rPr>
              <a:t>, …)</a:t>
            </a:r>
          </a:p>
          <a:p>
            <a:pPr lvl="2">
              <a:spcBef>
                <a:spcPts val="300"/>
              </a:spcBef>
            </a:pPr>
            <a:r>
              <a:rPr lang="nl-BE" i="1" dirty="0" smtClean="0">
                <a:solidFill>
                  <a:schemeClr val="bg2"/>
                </a:solidFill>
                <a:latin typeface="Calibri" pitchFamily="34" charset="0"/>
              </a:rPr>
              <a:t>h</a:t>
            </a:r>
            <a:r>
              <a:rPr lang="nl-BE" i="1" baseline="-25000" dirty="0" smtClean="0">
                <a:solidFill>
                  <a:schemeClr val="bg2"/>
                </a:solidFill>
                <a:latin typeface="Calibri" pitchFamily="34" charset="0"/>
              </a:rPr>
              <a:t>1</a:t>
            </a:r>
            <a:r>
              <a:rPr lang="nl-BE" dirty="0" smtClean="0">
                <a:solidFill>
                  <a:schemeClr val="bg2"/>
                </a:solidFill>
                <a:latin typeface="Calibri" pitchFamily="34" charset="0"/>
              </a:rPr>
              <a:t> = draad breekt indien belast met gewicht &gt; reksterkte</a:t>
            </a:r>
          </a:p>
          <a:p>
            <a:pPr lvl="2">
              <a:spcBef>
                <a:spcPts val="300"/>
              </a:spcBef>
            </a:pPr>
            <a:r>
              <a:rPr lang="nl-BE" i="1" dirty="0" smtClean="0">
                <a:solidFill>
                  <a:schemeClr val="bg2"/>
                </a:solidFill>
                <a:latin typeface="Calibri" pitchFamily="34" charset="0"/>
              </a:rPr>
              <a:t>h</a:t>
            </a:r>
            <a:r>
              <a:rPr lang="nl-BE" i="1" baseline="-25000" dirty="0" smtClean="0">
                <a:solidFill>
                  <a:schemeClr val="bg2"/>
                </a:solidFill>
                <a:latin typeface="Calibri" pitchFamily="34" charset="0"/>
              </a:rPr>
              <a:t>2</a:t>
            </a:r>
            <a:r>
              <a:rPr lang="nl-BE" baseline="-25000" dirty="0" smtClean="0">
                <a:solidFill>
                  <a:schemeClr val="bg2"/>
                </a:solidFill>
                <a:latin typeface="Calibri" pitchFamily="34" charset="0"/>
              </a:rPr>
              <a:t> </a:t>
            </a:r>
            <a:r>
              <a:rPr lang="nl-BE" dirty="0" smtClean="0">
                <a:solidFill>
                  <a:schemeClr val="bg2"/>
                </a:solidFill>
                <a:latin typeface="Calibri" pitchFamily="34" charset="0"/>
              </a:rPr>
              <a:t> = reksterkte = 500g.</a:t>
            </a:r>
          </a:p>
          <a:p>
            <a:pPr lvl="2">
              <a:spcBef>
                <a:spcPts val="300"/>
              </a:spcBef>
            </a:pPr>
            <a:r>
              <a:rPr lang="nl-BE" i="1" dirty="0" smtClean="0">
                <a:solidFill>
                  <a:schemeClr val="bg2"/>
                </a:solidFill>
                <a:latin typeface="Calibri" pitchFamily="34" charset="0"/>
              </a:rPr>
              <a:t>h</a:t>
            </a:r>
            <a:r>
              <a:rPr lang="nl-BE" i="1" baseline="-25000" dirty="0" smtClean="0">
                <a:solidFill>
                  <a:schemeClr val="bg2"/>
                </a:solidFill>
                <a:latin typeface="Calibri" pitchFamily="34" charset="0"/>
              </a:rPr>
              <a:t>3</a:t>
            </a:r>
            <a:r>
              <a:rPr lang="nl-BE" dirty="0" smtClean="0">
                <a:solidFill>
                  <a:schemeClr val="bg2"/>
                </a:solidFill>
                <a:latin typeface="Calibri" pitchFamily="34" charset="0"/>
              </a:rPr>
              <a:t> = draad belast met gewicht 1kg.</a:t>
            </a:r>
          </a:p>
          <a:p>
            <a:pPr lvl="2">
              <a:spcBef>
                <a:spcPts val="300"/>
              </a:spcBef>
            </a:pPr>
            <a:r>
              <a:rPr lang="nl-BE" i="1" dirty="0" smtClean="0">
                <a:solidFill>
                  <a:schemeClr val="bg2"/>
                </a:solidFill>
                <a:latin typeface="Calibri" pitchFamily="34" charset="0"/>
              </a:rPr>
              <a:t>O</a:t>
            </a:r>
            <a:r>
              <a:rPr lang="nl-BE" dirty="0" smtClean="0">
                <a:solidFill>
                  <a:schemeClr val="bg2"/>
                </a:solidFill>
                <a:latin typeface="Calibri" pitchFamily="34" charset="0"/>
              </a:rPr>
              <a:t> = draad breekt niet</a:t>
            </a:r>
            <a:endParaRPr lang="nl-BE" dirty="0">
              <a:solidFill>
                <a:schemeClr val="bg2"/>
              </a:solidFill>
              <a:latin typeface="Calibri" pitchFamily="34" charset="0"/>
            </a:endParaRPr>
          </a:p>
        </p:txBody>
      </p:sp>
      <p:sp>
        <p:nvSpPr>
          <p:cNvPr id="7" name="Tijdelijke aanduiding voor dianummer 6"/>
          <p:cNvSpPr>
            <a:spLocks noGrp="1"/>
          </p:cNvSpPr>
          <p:nvPr>
            <p:ph type="sldNum" sz="quarter" idx="12"/>
          </p:nvPr>
        </p:nvSpPr>
        <p:spPr/>
        <p:txBody>
          <a:bodyPr/>
          <a:lstStyle/>
          <a:p>
            <a:pPr>
              <a:defRPr/>
            </a:pPr>
            <a:fld id="{1A404CA7-6183-47CD-8863-493B2B7DDE5E}" type="slidenum">
              <a:rPr lang="nl-NL" smtClean="0"/>
              <a:pPr>
                <a:defRPr/>
              </a:pPr>
              <a:t>22</a:t>
            </a:fld>
            <a:endParaRPr lang="nl-NL"/>
          </a:p>
        </p:txBody>
      </p:sp>
      <p:pic>
        <p:nvPicPr>
          <p:cNvPr id="8" name="Picture 2" descr="http://upload.wikimedia.org/wikipedia/commons/thumb/c/c0/Professor_Imre_Lakatos%2C_c1960s.jpg/220px-Professor_Imre_Lakatos%2C_c1960s.jpg"/>
          <p:cNvPicPr>
            <a:picLocks noChangeAspect="1" noChangeArrowheads="1"/>
          </p:cNvPicPr>
          <p:nvPr/>
        </p:nvPicPr>
        <p:blipFill rotWithShape="1">
          <a:blip r:embed="rId2">
            <a:extLst>
              <a:ext uri="{28A0092B-C50C-407E-A947-70E740481C1C}">
                <a14:useLocalDpi xmlns:a14="http://schemas.microsoft.com/office/drawing/2010/main" val="0"/>
              </a:ext>
            </a:extLst>
          </a:blip>
          <a:srcRect b="15320"/>
          <a:stretch/>
        </p:blipFill>
        <p:spPr bwMode="auto">
          <a:xfrm>
            <a:off x="7162666" y="836712"/>
            <a:ext cx="1809089" cy="2256131"/>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7"/>
          <p:cNvSpPr txBox="1"/>
          <p:nvPr/>
        </p:nvSpPr>
        <p:spPr>
          <a:xfrm>
            <a:off x="7235091" y="3098941"/>
            <a:ext cx="1664238" cy="707886"/>
          </a:xfrm>
          <a:prstGeom prst="rect">
            <a:avLst/>
          </a:prstGeom>
          <a:noFill/>
        </p:spPr>
        <p:txBody>
          <a:bodyPr wrap="none" rtlCol="0">
            <a:spAutoFit/>
          </a:bodyPr>
          <a:lstStyle/>
          <a:p>
            <a:pPr algn="ctr"/>
            <a:r>
              <a:rPr lang="nl-NL" sz="2000" dirty="0" err="1" smtClean="0">
                <a:solidFill>
                  <a:schemeClr val="bg1"/>
                </a:solidFill>
                <a:latin typeface="Lato Light" pitchFamily="34" charset="0"/>
              </a:rPr>
              <a:t>Imre</a:t>
            </a:r>
            <a:r>
              <a:rPr lang="nl-NL" sz="2000" dirty="0" smtClean="0">
                <a:solidFill>
                  <a:schemeClr val="bg1"/>
                </a:solidFill>
                <a:latin typeface="Lato Light" pitchFamily="34" charset="0"/>
              </a:rPr>
              <a:t> </a:t>
            </a:r>
            <a:r>
              <a:rPr lang="nl-NL" sz="2000" dirty="0" err="1" smtClean="0">
                <a:solidFill>
                  <a:schemeClr val="bg1"/>
                </a:solidFill>
                <a:latin typeface="Lato Light" pitchFamily="34" charset="0"/>
              </a:rPr>
              <a:t>Lakatos</a:t>
            </a:r>
            <a:r>
              <a:rPr lang="nl-NL" sz="2000" dirty="0" smtClean="0">
                <a:solidFill>
                  <a:schemeClr val="bg1"/>
                </a:solidFill>
                <a:latin typeface="Lato Light" pitchFamily="34" charset="0"/>
              </a:rPr>
              <a:t/>
            </a:r>
            <a:br>
              <a:rPr lang="nl-NL" sz="2000" dirty="0" smtClean="0">
                <a:solidFill>
                  <a:schemeClr val="bg1"/>
                </a:solidFill>
                <a:latin typeface="Lato Light" pitchFamily="34" charset="0"/>
              </a:rPr>
            </a:br>
            <a:r>
              <a:rPr lang="nl-NL" sz="2000" dirty="0" smtClean="0">
                <a:solidFill>
                  <a:schemeClr val="bg1"/>
                </a:solidFill>
                <a:latin typeface="Lato Light" pitchFamily="34" charset="0"/>
              </a:rPr>
              <a:t>(1922-1974)</a:t>
            </a:r>
            <a:endParaRPr lang="nl-NL" sz="2000" dirty="0">
              <a:solidFill>
                <a:schemeClr val="bg1"/>
              </a:solidFill>
              <a:latin typeface="Lato Ligh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774" y="228600"/>
            <a:ext cx="8531225" cy="990600"/>
          </a:xfrm>
        </p:spPr>
        <p:txBody>
          <a:bodyPr>
            <a:normAutofit/>
          </a:bodyPr>
          <a:lstStyle/>
          <a:p>
            <a:pPr eaLnBrk="1" fontAlgn="auto" hangingPunct="1">
              <a:spcAft>
                <a:spcPts val="0"/>
              </a:spcAft>
              <a:defRPr/>
            </a:pPr>
            <a:r>
              <a:rPr lang="nl-BE" sz="3200" b="1" cap="all" dirty="0" smtClean="0">
                <a:solidFill>
                  <a:schemeClr val="bg2"/>
                </a:solidFill>
                <a:latin typeface="Calibri" pitchFamily="34" charset="0"/>
              </a:rPr>
              <a:t>theorie met </a:t>
            </a:r>
            <a:r>
              <a:rPr lang="nl-BE" sz="3200" b="1" cap="all" dirty="0" err="1" smtClean="0">
                <a:solidFill>
                  <a:schemeClr val="bg2"/>
                </a:solidFill>
                <a:latin typeface="Calibri" pitchFamily="34" charset="0"/>
              </a:rPr>
              <a:t>meerinhoud</a:t>
            </a:r>
            <a:endParaRPr lang="nl-NL" sz="3200" b="1" cap="all" dirty="0" smtClean="0">
              <a:solidFill>
                <a:schemeClr val="bg2"/>
              </a:solidFill>
              <a:latin typeface="Calibri" pitchFamily="34" charset="0"/>
            </a:endParaRPr>
          </a:p>
        </p:txBody>
      </p:sp>
      <p:sp>
        <p:nvSpPr>
          <p:cNvPr id="3" name="Tijdelijke aanduiding voor inhoud 2"/>
          <p:cNvSpPr>
            <a:spLocks noGrp="1"/>
          </p:cNvSpPr>
          <p:nvPr>
            <p:ph sz="quarter" idx="1"/>
          </p:nvPr>
        </p:nvSpPr>
        <p:spPr>
          <a:xfrm>
            <a:off x="612775" y="1600200"/>
            <a:ext cx="8388381" cy="5043510"/>
          </a:xfrm>
        </p:spPr>
        <p:txBody>
          <a:bodyPr/>
          <a:lstStyle/>
          <a:p>
            <a:pPr>
              <a:spcBef>
                <a:spcPts val="600"/>
              </a:spcBef>
            </a:pPr>
            <a:r>
              <a:rPr lang="nl-BE" dirty="0" smtClean="0">
                <a:latin typeface="Calibri" pitchFamily="34" charset="0"/>
              </a:rPr>
              <a:t>theorie T wordt pas weerlegd als er een alternatieve theorie T’ bestaat met volgende eigenschappen</a:t>
            </a:r>
          </a:p>
          <a:p>
            <a:pPr lvl="1">
              <a:spcBef>
                <a:spcPts val="300"/>
              </a:spcBef>
            </a:pPr>
            <a:r>
              <a:rPr lang="nl-BE" dirty="0" err="1" smtClean="0">
                <a:latin typeface="Calibri" pitchFamily="34" charset="0"/>
              </a:rPr>
              <a:t>meerinhoud</a:t>
            </a:r>
            <a:r>
              <a:rPr lang="nl-BE" dirty="0" smtClean="0">
                <a:latin typeface="Calibri" pitchFamily="34" charset="0"/>
              </a:rPr>
              <a:t> van T’</a:t>
            </a:r>
          </a:p>
          <a:p>
            <a:pPr lvl="1">
              <a:spcBef>
                <a:spcPts val="300"/>
              </a:spcBef>
              <a:buNone/>
            </a:pPr>
            <a:r>
              <a:rPr lang="nl-BE" dirty="0" smtClean="0">
                <a:latin typeface="Calibri" pitchFamily="34" charset="0"/>
              </a:rPr>
              <a:t>	&gt; T’ heeft meer empirische inhoud dan T, i.e. T’ verklaart nieuwe feiten die volgens T onwaarschijnlijk of zelfs onmogelijk waren</a:t>
            </a:r>
          </a:p>
          <a:p>
            <a:pPr lvl="1">
              <a:spcBef>
                <a:spcPts val="300"/>
              </a:spcBef>
            </a:pPr>
            <a:r>
              <a:rPr lang="nl-BE" dirty="0" smtClean="0">
                <a:latin typeface="Calibri" pitchFamily="34" charset="0"/>
              </a:rPr>
              <a:t>partiële inclusie van T</a:t>
            </a:r>
          </a:p>
          <a:p>
            <a:pPr lvl="1">
              <a:spcBef>
                <a:spcPts val="300"/>
              </a:spcBef>
              <a:buNone/>
            </a:pPr>
            <a:r>
              <a:rPr lang="nl-BE" dirty="0" smtClean="0">
                <a:latin typeface="Calibri" pitchFamily="34" charset="0"/>
              </a:rPr>
              <a:t>	&gt; alle onweerlegbare inhoud van T zit in T’ vervat</a:t>
            </a:r>
          </a:p>
          <a:p>
            <a:pPr lvl="1">
              <a:spcBef>
                <a:spcPts val="300"/>
              </a:spcBef>
            </a:pPr>
            <a:r>
              <a:rPr lang="nl-BE" dirty="0" err="1" smtClean="0">
                <a:latin typeface="Calibri" pitchFamily="34" charset="0"/>
              </a:rPr>
              <a:t>meerinhoud</a:t>
            </a:r>
            <a:r>
              <a:rPr lang="nl-BE" dirty="0" smtClean="0">
                <a:latin typeface="Calibri" pitchFamily="34" charset="0"/>
              </a:rPr>
              <a:t> van T’ wordt empirisch bevestigd</a:t>
            </a:r>
          </a:p>
          <a:p>
            <a:pPr>
              <a:spcBef>
                <a:spcPts val="600"/>
              </a:spcBef>
            </a:pPr>
            <a:r>
              <a:rPr lang="nl-BE" dirty="0" smtClean="0">
                <a:solidFill>
                  <a:schemeClr val="bg2"/>
                </a:solidFill>
                <a:latin typeface="Calibri" pitchFamily="34" charset="0"/>
              </a:rPr>
              <a:t>belang van kringloop, van cyclisch karakter empirisch onderzoek</a:t>
            </a:r>
          </a:p>
          <a:p>
            <a:pPr>
              <a:spcBef>
                <a:spcPts val="600"/>
              </a:spcBef>
              <a:buNone/>
            </a:pPr>
            <a:r>
              <a:rPr lang="nl-BE" dirty="0" smtClean="0"/>
              <a:t>				</a:t>
            </a:r>
            <a:endParaRPr lang="nl-BE" dirty="0" smtClean="0">
              <a:solidFill>
                <a:schemeClr val="bg2"/>
              </a:solidFill>
            </a:endParaRPr>
          </a:p>
          <a:p>
            <a:pPr>
              <a:spcBef>
                <a:spcPts val="600"/>
              </a:spcBef>
              <a:buNone/>
            </a:pPr>
            <a:r>
              <a:rPr lang="nl-BE" dirty="0" smtClean="0"/>
              <a:t>					</a:t>
            </a:r>
            <a:endParaRPr lang="nl-BE" dirty="0" smtClean="0">
              <a:solidFill>
                <a:schemeClr val="bg2"/>
              </a:solidFill>
            </a:endParaRPr>
          </a:p>
        </p:txBody>
      </p:sp>
      <p:sp>
        <p:nvSpPr>
          <p:cNvPr id="7" name="Tijdelijke aanduiding voor dianummer 6"/>
          <p:cNvSpPr>
            <a:spLocks noGrp="1"/>
          </p:cNvSpPr>
          <p:nvPr>
            <p:ph type="sldNum" sz="quarter" idx="12"/>
          </p:nvPr>
        </p:nvSpPr>
        <p:spPr/>
        <p:txBody>
          <a:bodyPr/>
          <a:lstStyle/>
          <a:p>
            <a:pPr>
              <a:defRPr/>
            </a:pPr>
            <a:fld id="{1A404CA7-6183-47CD-8863-493B2B7DDE5E}" type="slidenum">
              <a:rPr lang="nl-NL" smtClean="0"/>
              <a:pPr>
                <a:defRPr/>
              </a:pPr>
              <a:t>23</a:t>
            </a:fld>
            <a:endParaRPr lang="nl-NL"/>
          </a:p>
        </p:txBody>
      </p:sp>
    </p:spTree>
    <p:extLst>
      <p:ext uri="{BB962C8B-B14F-4D97-AF65-F5344CB8AC3E}">
        <p14:creationId xmlns:p14="http://schemas.microsoft.com/office/powerpoint/2010/main" val="38553237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612774" y="228600"/>
            <a:ext cx="8531225" cy="990600"/>
          </a:xfrm>
        </p:spPr>
        <p:txBody>
          <a:bodyPr>
            <a:normAutofit/>
          </a:bodyPr>
          <a:lstStyle/>
          <a:p>
            <a:pPr eaLnBrk="1" fontAlgn="auto" hangingPunct="1">
              <a:spcAft>
                <a:spcPts val="0"/>
              </a:spcAft>
              <a:defRPr/>
            </a:pPr>
            <a:r>
              <a:rPr lang="nl-BE" sz="3200" b="1" cap="all" dirty="0" smtClean="0">
                <a:solidFill>
                  <a:schemeClr val="bg2"/>
                </a:solidFill>
                <a:latin typeface="Calibri" pitchFamily="34" charset="0"/>
              </a:rPr>
              <a:t>theorie met </a:t>
            </a:r>
            <a:r>
              <a:rPr lang="nl-BE" sz="3200" b="1" cap="all" dirty="0" err="1" smtClean="0">
                <a:solidFill>
                  <a:schemeClr val="bg2"/>
                </a:solidFill>
                <a:latin typeface="Calibri" pitchFamily="34" charset="0"/>
              </a:rPr>
              <a:t>meerinhoud</a:t>
            </a:r>
            <a:endParaRPr lang="nl-NL" sz="3200" b="1" cap="all" dirty="0" smtClean="0">
              <a:solidFill>
                <a:schemeClr val="bg2"/>
              </a:solidFill>
              <a:latin typeface="Calibri" pitchFamily="34" charset="0"/>
            </a:endParaRPr>
          </a:p>
        </p:txBody>
      </p:sp>
      <p:sp>
        <p:nvSpPr>
          <p:cNvPr id="7" name="Tijdelijke aanduiding voor dianummer 6"/>
          <p:cNvSpPr>
            <a:spLocks noGrp="1"/>
          </p:cNvSpPr>
          <p:nvPr>
            <p:ph type="sldNum" sz="quarter" idx="12"/>
          </p:nvPr>
        </p:nvSpPr>
        <p:spPr/>
        <p:txBody>
          <a:bodyPr/>
          <a:lstStyle/>
          <a:p>
            <a:pPr>
              <a:defRPr/>
            </a:pPr>
            <a:fld id="{1A404CA7-6183-47CD-8863-493B2B7DDE5E}" type="slidenum">
              <a:rPr lang="nl-NL" smtClean="0"/>
              <a:pPr>
                <a:defRPr/>
              </a:pPr>
              <a:t>24</a:t>
            </a:fld>
            <a:endParaRPr lang="nl-NL"/>
          </a:p>
        </p:txBody>
      </p:sp>
      <p:pic>
        <p:nvPicPr>
          <p:cNvPr id="10" name="Picture 9" descr="http://affordablehousinginstitute.org/blogs/us/wp-content/uploads/einstein_newton.jpg"/>
          <p:cNvPicPr/>
          <p:nvPr/>
        </p:nvPicPr>
        <p:blipFill>
          <a:blip r:embed="rId2">
            <a:extLst>
              <a:ext uri="{28A0092B-C50C-407E-A947-70E740481C1C}">
                <a14:useLocalDpi xmlns:a14="http://schemas.microsoft.com/office/drawing/2010/main" val="0"/>
              </a:ext>
            </a:extLst>
          </a:blip>
          <a:srcRect/>
          <a:stretch>
            <a:fillRect/>
          </a:stretch>
        </p:blipFill>
        <p:spPr bwMode="auto">
          <a:xfrm>
            <a:off x="338674" y="260648"/>
            <a:ext cx="7992888" cy="6336704"/>
          </a:xfrm>
          <a:prstGeom prst="rect">
            <a:avLst/>
          </a:prstGeom>
          <a:noFill/>
          <a:ln>
            <a:noFill/>
          </a:ln>
        </p:spPr>
      </p:pic>
    </p:spTree>
    <p:extLst>
      <p:ext uri="{BB962C8B-B14F-4D97-AF65-F5344CB8AC3E}">
        <p14:creationId xmlns:p14="http://schemas.microsoft.com/office/powerpoint/2010/main" val="26346248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774" y="228600"/>
            <a:ext cx="8531225" cy="990600"/>
          </a:xfrm>
        </p:spPr>
        <p:txBody>
          <a:bodyPr>
            <a:normAutofit/>
          </a:bodyPr>
          <a:lstStyle/>
          <a:p>
            <a:pPr eaLnBrk="1" fontAlgn="auto" hangingPunct="1">
              <a:spcAft>
                <a:spcPts val="0"/>
              </a:spcAft>
              <a:defRPr/>
            </a:pPr>
            <a:r>
              <a:rPr lang="nl-BE" sz="3200" b="1" cap="all" dirty="0" smtClean="0">
                <a:solidFill>
                  <a:schemeClr val="bg2"/>
                </a:solidFill>
                <a:latin typeface="Calibri" pitchFamily="34" charset="0"/>
              </a:rPr>
              <a:t>Sociale wetenschappen?</a:t>
            </a:r>
            <a:endParaRPr lang="nl-NL" sz="3200" b="1" cap="all" dirty="0" smtClean="0">
              <a:solidFill>
                <a:schemeClr val="bg2"/>
              </a:solidFill>
              <a:latin typeface="Calibri" pitchFamily="34" charset="0"/>
            </a:endParaRPr>
          </a:p>
        </p:txBody>
      </p:sp>
      <p:sp>
        <p:nvSpPr>
          <p:cNvPr id="3" name="Tijdelijke aanduiding voor inhoud 2"/>
          <p:cNvSpPr>
            <a:spLocks noGrp="1"/>
          </p:cNvSpPr>
          <p:nvPr>
            <p:ph sz="quarter" idx="1"/>
          </p:nvPr>
        </p:nvSpPr>
        <p:spPr>
          <a:xfrm>
            <a:off x="612775" y="1600200"/>
            <a:ext cx="8245505" cy="5043510"/>
          </a:xfrm>
        </p:spPr>
        <p:txBody>
          <a:bodyPr/>
          <a:lstStyle/>
          <a:p>
            <a:pPr>
              <a:spcBef>
                <a:spcPts val="600"/>
              </a:spcBef>
            </a:pPr>
            <a:r>
              <a:rPr lang="nl-BE" sz="2800" dirty="0" smtClean="0">
                <a:latin typeface="Calibri" pitchFamily="34" charset="0"/>
              </a:rPr>
              <a:t>niet mono-paradigmatisch!</a:t>
            </a:r>
            <a:endParaRPr lang="nl-BE" i="1" dirty="0" smtClean="0">
              <a:latin typeface="Calibri" pitchFamily="34" charset="0"/>
            </a:endParaRPr>
          </a:p>
          <a:p>
            <a:pPr>
              <a:spcBef>
                <a:spcPts val="600"/>
              </a:spcBef>
            </a:pPr>
            <a:endParaRPr lang="nl-BE" sz="2800" dirty="0" smtClean="0"/>
          </a:p>
          <a:p>
            <a:pPr>
              <a:spcBef>
                <a:spcPts val="600"/>
              </a:spcBef>
            </a:pPr>
            <a:endParaRPr lang="nl-BE" sz="2400" dirty="0" smtClean="0"/>
          </a:p>
          <a:p>
            <a:pPr>
              <a:spcBef>
                <a:spcPts val="600"/>
              </a:spcBef>
            </a:pPr>
            <a:endParaRPr lang="nl-BE" sz="2400" dirty="0"/>
          </a:p>
          <a:p>
            <a:pPr>
              <a:spcBef>
                <a:spcPts val="600"/>
              </a:spcBef>
            </a:pPr>
            <a:endParaRPr lang="nl-BE" sz="2400" dirty="0" smtClean="0"/>
          </a:p>
          <a:p>
            <a:pPr>
              <a:spcBef>
                <a:spcPts val="600"/>
              </a:spcBef>
            </a:pPr>
            <a:endParaRPr lang="nl-BE" sz="2400" dirty="0"/>
          </a:p>
          <a:p>
            <a:pPr>
              <a:spcBef>
                <a:spcPts val="600"/>
              </a:spcBef>
            </a:pPr>
            <a:endParaRPr lang="nl-BE" sz="2400" dirty="0" smtClean="0"/>
          </a:p>
          <a:p>
            <a:pPr>
              <a:spcBef>
                <a:spcPts val="600"/>
              </a:spcBef>
            </a:pPr>
            <a:r>
              <a:rPr lang="nl-BE" dirty="0" smtClean="0">
                <a:latin typeface="Calibri" pitchFamily="34" charset="0"/>
                <a:cs typeface="Calibri" pitchFamily="34" charset="0"/>
              </a:rPr>
              <a:t>assumpties over…</a:t>
            </a:r>
          </a:p>
          <a:p>
            <a:pPr lvl="1">
              <a:spcBef>
                <a:spcPts val="600"/>
              </a:spcBef>
            </a:pPr>
            <a:r>
              <a:rPr lang="nl-BE" dirty="0" smtClean="0">
                <a:latin typeface="Calibri" pitchFamily="34" charset="0"/>
                <a:cs typeface="Calibri" pitchFamily="34" charset="0"/>
              </a:rPr>
              <a:t>ontologie: wat is?</a:t>
            </a:r>
          </a:p>
          <a:p>
            <a:pPr lvl="1">
              <a:spcBef>
                <a:spcPts val="600"/>
              </a:spcBef>
            </a:pPr>
            <a:r>
              <a:rPr lang="nl-BE" dirty="0" smtClean="0">
                <a:latin typeface="Calibri" pitchFamily="34" charset="0"/>
                <a:cs typeface="Calibri" pitchFamily="34" charset="0"/>
              </a:rPr>
              <a:t>epistemologie: wat kunnen we kennen?</a:t>
            </a:r>
          </a:p>
          <a:p>
            <a:pPr lvl="1">
              <a:spcBef>
                <a:spcPts val="600"/>
              </a:spcBef>
            </a:pPr>
            <a:r>
              <a:rPr lang="nl-BE" dirty="0" smtClean="0">
                <a:latin typeface="Calibri" pitchFamily="34" charset="0"/>
                <a:cs typeface="Calibri" pitchFamily="34" charset="0"/>
              </a:rPr>
              <a:t>methodologie: hoe kunnen we kennen?</a:t>
            </a:r>
          </a:p>
        </p:txBody>
      </p:sp>
      <p:sp>
        <p:nvSpPr>
          <p:cNvPr id="7" name="Tijdelijke aanduiding voor dianummer 6"/>
          <p:cNvSpPr>
            <a:spLocks noGrp="1"/>
          </p:cNvSpPr>
          <p:nvPr>
            <p:ph type="sldNum" sz="quarter" idx="12"/>
          </p:nvPr>
        </p:nvSpPr>
        <p:spPr/>
        <p:txBody>
          <a:bodyPr/>
          <a:lstStyle/>
          <a:p>
            <a:pPr>
              <a:defRPr/>
            </a:pPr>
            <a:fld id="{1A404CA7-6183-47CD-8863-493B2B7DDE5E}" type="slidenum">
              <a:rPr lang="nl-NL" smtClean="0"/>
              <a:pPr>
                <a:defRPr/>
              </a:pPr>
              <a:t>25</a:t>
            </a:fld>
            <a:endParaRPr lang="nl-NL"/>
          </a:p>
        </p:txBody>
      </p:sp>
      <p:sp>
        <p:nvSpPr>
          <p:cNvPr id="6" name="Shape 5"/>
          <p:cNvSpPr/>
          <p:nvPr/>
        </p:nvSpPr>
        <p:spPr>
          <a:xfrm>
            <a:off x="777142" y="2589985"/>
            <a:ext cx="7200799" cy="2246610"/>
          </a:xfrm>
          <a:prstGeom prst="leftRightRibb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8" name="Group 7"/>
          <p:cNvGrpSpPr/>
          <p:nvPr/>
        </p:nvGrpSpPr>
        <p:grpSpPr>
          <a:xfrm>
            <a:off x="1634034" y="2904807"/>
            <a:ext cx="3306689" cy="1192984"/>
            <a:chOff x="-37143" y="514032"/>
            <a:chExt cx="1851655" cy="856474"/>
          </a:xfrm>
        </p:grpSpPr>
        <p:sp>
          <p:nvSpPr>
            <p:cNvPr id="12" name="Rectangle 11"/>
            <p:cNvSpPr/>
            <p:nvPr/>
          </p:nvSpPr>
          <p:spPr>
            <a:xfrm>
              <a:off x="483870" y="514032"/>
              <a:ext cx="1330642" cy="790321"/>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Rectangle 12"/>
            <p:cNvSpPr/>
            <p:nvPr/>
          </p:nvSpPr>
          <p:spPr>
            <a:xfrm>
              <a:off x="-37143" y="580185"/>
              <a:ext cx="1330642" cy="79032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64008" rIns="0" bIns="68580" numCol="1" spcCol="1270" anchor="ctr" anchorCtr="0">
              <a:noAutofit/>
            </a:bodyPr>
            <a:lstStyle/>
            <a:p>
              <a:pPr lvl="0" algn="ctr" defTabSz="800100">
                <a:lnSpc>
                  <a:spcPct val="90000"/>
                </a:lnSpc>
                <a:spcBef>
                  <a:spcPct val="0"/>
                </a:spcBef>
                <a:spcAft>
                  <a:spcPct val="35000"/>
                </a:spcAft>
              </a:pPr>
              <a:r>
                <a:rPr lang="en-US" sz="2800" i="1" kern="1200" dirty="0" err="1">
                  <a:latin typeface="Lato Light" pitchFamily="34" charset="0"/>
                  <a:cs typeface="Calibri" pitchFamily="34" charset="0"/>
                </a:rPr>
                <a:t>Naturalisme</a:t>
              </a:r>
              <a:endParaRPr lang="en-US" sz="2800" i="1" kern="1200" dirty="0">
                <a:latin typeface="Lato Light" pitchFamily="34" charset="0"/>
                <a:cs typeface="Calibri" pitchFamily="34" charset="0"/>
              </a:endParaRPr>
            </a:p>
          </p:txBody>
        </p:sp>
      </p:grpSp>
      <p:grpSp>
        <p:nvGrpSpPr>
          <p:cNvPr id="9" name="Group 8"/>
          <p:cNvGrpSpPr/>
          <p:nvPr/>
        </p:nvGrpSpPr>
        <p:grpSpPr>
          <a:xfrm>
            <a:off x="4010298" y="3162871"/>
            <a:ext cx="3183121" cy="1222952"/>
            <a:chOff x="2016124" y="772096"/>
            <a:chExt cx="1782460" cy="877989"/>
          </a:xfrm>
        </p:grpSpPr>
        <p:sp>
          <p:nvSpPr>
            <p:cNvPr id="10" name="Rectangle 9"/>
            <p:cNvSpPr/>
            <p:nvPr/>
          </p:nvSpPr>
          <p:spPr>
            <a:xfrm>
              <a:off x="2016124" y="772096"/>
              <a:ext cx="1572577" cy="790321"/>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Rectangle 10"/>
            <p:cNvSpPr/>
            <p:nvPr/>
          </p:nvSpPr>
          <p:spPr>
            <a:xfrm>
              <a:off x="2226007" y="859764"/>
              <a:ext cx="1572577" cy="79032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64008" rIns="0" bIns="68580" numCol="1" spcCol="1270" anchor="ctr" anchorCtr="0">
              <a:noAutofit/>
            </a:bodyPr>
            <a:lstStyle/>
            <a:p>
              <a:pPr lvl="0" algn="ctr" defTabSz="800100">
                <a:lnSpc>
                  <a:spcPct val="90000"/>
                </a:lnSpc>
                <a:spcBef>
                  <a:spcPct val="0"/>
                </a:spcBef>
                <a:spcAft>
                  <a:spcPct val="35000"/>
                </a:spcAft>
              </a:pPr>
              <a:r>
                <a:rPr lang="en-US" sz="2800" i="1" kern="1200" dirty="0" err="1">
                  <a:latin typeface="Lato Light" pitchFamily="34" charset="0"/>
                  <a:cs typeface="Calibri" pitchFamily="34" charset="0"/>
                </a:rPr>
                <a:t>Constructivisme</a:t>
              </a:r>
              <a:endParaRPr lang="en-US" sz="2800" i="1" kern="1200" dirty="0">
                <a:latin typeface="Lato Light" pitchFamily="34" charset="0"/>
                <a:cs typeface="Calibri" pitchFamily="34" charset="0"/>
              </a:endParaRPr>
            </a:p>
          </p:txBody>
        </p:sp>
      </p:grpSp>
    </p:spTree>
    <p:extLst>
      <p:ext uri="{BB962C8B-B14F-4D97-AF65-F5344CB8AC3E}">
        <p14:creationId xmlns:p14="http://schemas.microsoft.com/office/powerpoint/2010/main" val="38085030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774" y="228600"/>
            <a:ext cx="8531225" cy="990600"/>
          </a:xfrm>
        </p:spPr>
        <p:txBody>
          <a:bodyPr>
            <a:normAutofit/>
          </a:bodyPr>
          <a:lstStyle/>
          <a:p>
            <a:pPr eaLnBrk="1" fontAlgn="auto" hangingPunct="1">
              <a:spcAft>
                <a:spcPts val="0"/>
              </a:spcAft>
              <a:defRPr/>
            </a:pPr>
            <a:r>
              <a:rPr lang="nl-BE" sz="3200" b="1" cap="all" dirty="0" smtClean="0">
                <a:solidFill>
                  <a:schemeClr val="bg2"/>
                </a:solidFill>
                <a:latin typeface="Calibri" pitchFamily="34" charset="0"/>
              </a:rPr>
              <a:t>uitdaging sociale wetenschappen?</a:t>
            </a:r>
            <a:endParaRPr lang="nl-NL" sz="3200" b="1" cap="all" dirty="0" smtClean="0">
              <a:solidFill>
                <a:schemeClr val="bg2"/>
              </a:solidFill>
              <a:latin typeface="Calibri" pitchFamily="34" charset="0"/>
            </a:endParaRPr>
          </a:p>
        </p:txBody>
      </p:sp>
      <p:sp>
        <p:nvSpPr>
          <p:cNvPr id="3" name="Tijdelijke aanduiding voor inhoud 2"/>
          <p:cNvSpPr>
            <a:spLocks noGrp="1"/>
          </p:cNvSpPr>
          <p:nvPr>
            <p:ph sz="quarter" idx="1"/>
          </p:nvPr>
        </p:nvSpPr>
        <p:spPr>
          <a:xfrm>
            <a:off x="612775" y="1600200"/>
            <a:ext cx="8316943" cy="5043510"/>
          </a:xfrm>
        </p:spPr>
        <p:txBody>
          <a:bodyPr/>
          <a:lstStyle/>
          <a:p>
            <a:pPr>
              <a:spcBef>
                <a:spcPts val="600"/>
              </a:spcBef>
            </a:pPr>
            <a:r>
              <a:rPr lang="nl-BE" dirty="0" smtClean="0">
                <a:latin typeface="Calibri" pitchFamily="34" charset="0"/>
              </a:rPr>
              <a:t>bestaan wetmatigheden…?</a:t>
            </a:r>
          </a:p>
          <a:p>
            <a:pPr lvl="1">
              <a:spcBef>
                <a:spcPts val="600"/>
              </a:spcBef>
            </a:pPr>
            <a:r>
              <a:rPr lang="nl-BE" dirty="0" smtClean="0">
                <a:latin typeface="Calibri" pitchFamily="34" charset="0"/>
              </a:rPr>
              <a:t>deterministisch: als A </a:t>
            </a:r>
            <a:r>
              <a:rPr lang="nl-BE" i="1" dirty="0" smtClean="0">
                <a:latin typeface="Calibri" pitchFamily="34" charset="0"/>
              </a:rPr>
              <a:t>altijd</a:t>
            </a:r>
            <a:r>
              <a:rPr lang="nl-BE" dirty="0" smtClean="0">
                <a:latin typeface="Calibri" pitchFamily="34" charset="0"/>
              </a:rPr>
              <a:t> B</a:t>
            </a:r>
          </a:p>
          <a:p>
            <a:pPr lvl="1">
              <a:spcBef>
                <a:spcPts val="600"/>
              </a:spcBef>
            </a:pPr>
            <a:r>
              <a:rPr lang="nl-BE" dirty="0" smtClean="0">
                <a:latin typeface="Calibri" pitchFamily="34" charset="0"/>
              </a:rPr>
              <a:t>probabilistisch: als A </a:t>
            </a:r>
            <a:r>
              <a:rPr lang="nl-BE" i="1" dirty="0" smtClean="0">
                <a:latin typeface="Calibri" pitchFamily="34" charset="0"/>
              </a:rPr>
              <a:t>kans op </a:t>
            </a:r>
            <a:r>
              <a:rPr lang="nl-BE" dirty="0" smtClean="0">
                <a:latin typeface="Calibri" pitchFamily="34" charset="0"/>
              </a:rPr>
              <a:t>B</a:t>
            </a:r>
          </a:p>
        </p:txBody>
      </p:sp>
      <p:sp>
        <p:nvSpPr>
          <p:cNvPr id="5" name="Tijdelijke aanduiding voor dianummer 4"/>
          <p:cNvSpPr>
            <a:spLocks noGrp="1"/>
          </p:cNvSpPr>
          <p:nvPr>
            <p:ph type="sldNum" sz="quarter" idx="12"/>
          </p:nvPr>
        </p:nvSpPr>
        <p:spPr/>
        <p:txBody>
          <a:bodyPr/>
          <a:lstStyle/>
          <a:p>
            <a:pPr>
              <a:defRPr/>
            </a:pPr>
            <a:fld id="{1A404CA7-6183-47CD-8863-493B2B7DDE5E}" type="slidenum">
              <a:rPr lang="nl-NL" smtClean="0"/>
              <a:pPr>
                <a:defRPr/>
              </a:pPr>
              <a:t>26</a:t>
            </a:fld>
            <a:endParaRPr lang="nl-NL"/>
          </a:p>
        </p:txBody>
      </p:sp>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17843"/>
          <a:stretch/>
        </p:blipFill>
        <p:spPr bwMode="auto">
          <a:xfrm>
            <a:off x="1115616" y="3212976"/>
            <a:ext cx="1727844" cy="206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http://3.bp.blogspot.com/-h1FI11tkTJQ/UNSHehSPCpI/AAAAAAAAAAk/vFeCNYUieic/s1600/emi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6790" y="3212976"/>
            <a:ext cx="3702871" cy="20650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354" y="5341614"/>
            <a:ext cx="3312368" cy="892552"/>
          </a:xfrm>
          <a:prstGeom prst="rect">
            <a:avLst/>
          </a:prstGeom>
          <a:noFill/>
        </p:spPr>
        <p:txBody>
          <a:bodyPr wrap="square" rtlCol="0">
            <a:spAutoFit/>
          </a:bodyPr>
          <a:lstStyle/>
          <a:p>
            <a:pPr algn="ctr"/>
            <a:r>
              <a:rPr lang="nl-NL" sz="2800" dirty="0" smtClean="0">
                <a:solidFill>
                  <a:schemeClr val="bg2"/>
                </a:solidFill>
                <a:latin typeface="Calibri" pitchFamily="34" charset="0"/>
                <a:cs typeface="Calibri" pitchFamily="34" charset="0"/>
              </a:rPr>
              <a:t>Constructivisme</a:t>
            </a:r>
            <a:r>
              <a:rPr lang="nl-NL" sz="2400" dirty="0" smtClean="0">
                <a:solidFill>
                  <a:schemeClr val="bg2"/>
                </a:solidFill>
                <a:latin typeface="Calibri" pitchFamily="34" charset="0"/>
                <a:cs typeface="Calibri" pitchFamily="34" charset="0"/>
              </a:rPr>
              <a:t> </a:t>
            </a:r>
            <a:r>
              <a:rPr lang="nl-NL" sz="2400" dirty="0" smtClean="0">
                <a:solidFill>
                  <a:schemeClr val="bg1"/>
                </a:solidFill>
                <a:latin typeface="Calibri" pitchFamily="34" charset="0"/>
                <a:cs typeface="Calibri" pitchFamily="34" charset="0"/>
              </a:rPr>
              <a:t>(‘</a:t>
            </a:r>
            <a:r>
              <a:rPr lang="nl-NL" sz="2400" dirty="0" err="1" smtClean="0">
                <a:solidFill>
                  <a:schemeClr val="bg1"/>
                </a:solidFill>
                <a:latin typeface="Calibri" pitchFamily="34" charset="0"/>
                <a:cs typeface="Calibri" pitchFamily="34" charset="0"/>
              </a:rPr>
              <a:t>verstehen</a:t>
            </a:r>
            <a:r>
              <a:rPr lang="nl-NL" sz="2400" dirty="0" smtClean="0">
                <a:solidFill>
                  <a:schemeClr val="bg1"/>
                </a:solidFill>
                <a:latin typeface="Calibri" pitchFamily="34" charset="0"/>
                <a:cs typeface="Calibri" pitchFamily="34" charset="0"/>
              </a:rPr>
              <a:t>’ &lt; </a:t>
            </a:r>
            <a:r>
              <a:rPr lang="nl-NL" sz="2400" dirty="0" err="1" smtClean="0">
                <a:solidFill>
                  <a:schemeClr val="bg1"/>
                </a:solidFill>
                <a:latin typeface="Calibri" pitchFamily="34" charset="0"/>
                <a:cs typeface="Calibri" pitchFamily="34" charset="0"/>
              </a:rPr>
              <a:t>Dilthey</a:t>
            </a:r>
            <a:r>
              <a:rPr lang="nl-NL" sz="2400" dirty="0" smtClean="0">
                <a:solidFill>
                  <a:schemeClr val="bg1"/>
                </a:solidFill>
                <a:latin typeface="Calibri" pitchFamily="34" charset="0"/>
                <a:cs typeface="Calibri" pitchFamily="34" charset="0"/>
              </a:rPr>
              <a:t>)</a:t>
            </a:r>
            <a:endParaRPr lang="en-US" sz="2400" dirty="0">
              <a:solidFill>
                <a:schemeClr val="bg1"/>
              </a:solidFill>
              <a:latin typeface="Calibri" pitchFamily="34" charset="0"/>
              <a:cs typeface="Calibri" pitchFamily="34" charset="0"/>
            </a:endParaRPr>
          </a:p>
        </p:txBody>
      </p:sp>
      <p:sp>
        <p:nvSpPr>
          <p:cNvPr id="8" name="TextBox 7"/>
          <p:cNvSpPr txBox="1"/>
          <p:nvPr/>
        </p:nvSpPr>
        <p:spPr>
          <a:xfrm>
            <a:off x="4961799" y="5341614"/>
            <a:ext cx="3312368" cy="892552"/>
          </a:xfrm>
          <a:prstGeom prst="rect">
            <a:avLst/>
          </a:prstGeom>
          <a:noFill/>
        </p:spPr>
        <p:txBody>
          <a:bodyPr wrap="square" rtlCol="0">
            <a:spAutoFit/>
          </a:bodyPr>
          <a:lstStyle/>
          <a:p>
            <a:pPr algn="ctr"/>
            <a:r>
              <a:rPr lang="nl-NL" sz="2800" dirty="0" smtClean="0">
                <a:solidFill>
                  <a:schemeClr val="bg2"/>
                </a:solidFill>
                <a:latin typeface="Calibri" pitchFamily="34" charset="0"/>
                <a:cs typeface="Calibri" pitchFamily="34" charset="0"/>
              </a:rPr>
              <a:t>Naturalisme</a:t>
            </a:r>
          </a:p>
          <a:p>
            <a:pPr algn="ctr"/>
            <a:r>
              <a:rPr lang="nl-NL" sz="2400" dirty="0" smtClean="0">
                <a:solidFill>
                  <a:schemeClr val="bg1"/>
                </a:solidFill>
                <a:latin typeface="Calibri" pitchFamily="34" charset="0"/>
                <a:cs typeface="Calibri" pitchFamily="34" charset="0"/>
              </a:rPr>
              <a:t>(‘</a:t>
            </a:r>
            <a:r>
              <a:rPr lang="nl-NL" sz="2400" dirty="0" err="1" smtClean="0">
                <a:solidFill>
                  <a:schemeClr val="bg1"/>
                </a:solidFill>
                <a:latin typeface="Calibri" pitchFamily="34" charset="0"/>
                <a:cs typeface="Calibri" pitchFamily="34" charset="0"/>
              </a:rPr>
              <a:t>erklären</a:t>
            </a:r>
            <a:r>
              <a:rPr lang="nl-NL" sz="2400" dirty="0" smtClean="0">
                <a:solidFill>
                  <a:schemeClr val="bg1"/>
                </a:solidFill>
                <a:latin typeface="Calibri" pitchFamily="34" charset="0"/>
                <a:cs typeface="Calibri" pitchFamily="34" charset="0"/>
              </a:rPr>
              <a:t>’ &lt; Durkheim)</a:t>
            </a:r>
            <a:endParaRPr lang="en-US" sz="2400" dirty="0">
              <a:solidFill>
                <a:schemeClr val="bg1"/>
              </a:solidFill>
              <a:latin typeface="Calibri" pitchFamily="34" charset="0"/>
              <a:cs typeface="Calibri" pitchFamily="34" charset="0"/>
            </a:endParaRPr>
          </a:p>
        </p:txBody>
      </p:sp>
      <p:sp>
        <p:nvSpPr>
          <p:cNvPr id="7" name="TextBox 6"/>
          <p:cNvSpPr txBox="1"/>
          <p:nvPr/>
        </p:nvSpPr>
        <p:spPr>
          <a:xfrm>
            <a:off x="3180859" y="3906634"/>
            <a:ext cx="1368152" cy="523220"/>
          </a:xfrm>
          <a:prstGeom prst="rect">
            <a:avLst/>
          </a:prstGeom>
          <a:noFill/>
        </p:spPr>
        <p:txBody>
          <a:bodyPr wrap="square" rtlCol="0">
            <a:spAutoFit/>
          </a:bodyPr>
          <a:lstStyle/>
          <a:p>
            <a:r>
              <a:rPr lang="nl-NL" sz="2800" i="1" dirty="0" smtClean="0">
                <a:solidFill>
                  <a:schemeClr val="bg2"/>
                </a:solidFill>
                <a:latin typeface="Lato Light" pitchFamily="34" charset="0"/>
                <a:cs typeface="Calibri" pitchFamily="34" charset="0"/>
              </a:rPr>
              <a:t>versus</a:t>
            </a:r>
            <a:endParaRPr lang="en-US" sz="2800" i="1" dirty="0">
              <a:solidFill>
                <a:schemeClr val="bg2"/>
              </a:solidFill>
              <a:latin typeface="Lato Light" pitchFamily="34" charset="0"/>
              <a:cs typeface="Calibri" pitchFamily="34" charset="0"/>
            </a:endParaRPr>
          </a:p>
        </p:txBody>
      </p:sp>
    </p:spTree>
    <p:extLst>
      <p:ext uri="{BB962C8B-B14F-4D97-AF65-F5344CB8AC3E}">
        <p14:creationId xmlns:p14="http://schemas.microsoft.com/office/powerpoint/2010/main" val="27396650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774" y="228600"/>
            <a:ext cx="8531225" cy="990600"/>
          </a:xfrm>
        </p:spPr>
        <p:txBody>
          <a:bodyPr>
            <a:normAutofit/>
          </a:bodyPr>
          <a:lstStyle/>
          <a:p>
            <a:pPr eaLnBrk="1" fontAlgn="auto" hangingPunct="1">
              <a:spcAft>
                <a:spcPts val="0"/>
              </a:spcAft>
              <a:defRPr/>
            </a:pPr>
            <a:r>
              <a:rPr lang="nl-BE" sz="3200" b="1" cap="all" dirty="0" smtClean="0">
                <a:solidFill>
                  <a:schemeClr val="bg2"/>
                </a:solidFill>
                <a:latin typeface="Calibri" pitchFamily="34" charset="0"/>
              </a:rPr>
              <a:t>naturalisme (of positivisme)</a:t>
            </a:r>
            <a:endParaRPr lang="nl-NL" sz="3200" b="1" cap="all" dirty="0" smtClean="0">
              <a:solidFill>
                <a:schemeClr val="bg2"/>
              </a:solidFill>
              <a:latin typeface="Calibri" pitchFamily="34" charset="0"/>
            </a:endParaRPr>
          </a:p>
        </p:txBody>
      </p:sp>
      <p:sp>
        <p:nvSpPr>
          <p:cNvPr id="3" name="Tijdelijke aanduiding voor inhoud 2"/>
          <p:cNvSpPr>
            <a:spLocks noGrp="1"/>
          </p:cNvSpPr>
          <p:nvPr>
            <p:ph sz="quarter" idx="1"/>
          </p:nvPr>
        </p:nvSpPr>
        <p:spPr>
          <a:xfrm>
            <a:off x="612775" y="1600200"/>
            <a:ext cx="8245505" cy="5043510"/>
          </a:xfrm>
        </p:spPr>
        <p:txBody>
          <a:bodyPr/>
          <a:lstStyle/>
          <a:p>
            <a:pPr>
              <a:spcBef>
                <a:spcPts val="600"/>
              </a:spcBef>
            </a:pPr>
            <a:r>
              <a:rPr lang="nl-BE" sz="2800" dirty="0" smtClean="0">
                <a:latin typeface="Calibri" pitchFamily="34" charset="0"/>
              </a:rPr>
              <a:t>“</a:t>
            </a:r>
            <a:r>
              <a:rPr lang="nl-BE" sz="2800" dirty="0" err="1" smtClean="0">
                <a:latin typeface="Calibri" pitchFamily="34" charset="0"/>
              </a:rPr>
              <a:t>there</a:t>
            </a:r>
            <a:r>
              <a:rPr lang="nl-BE" sz="2800" dirty="0" smtClean="0">
                <a:latin typeface="Calibri" pitchFamily="34" charset="0"/>
              </a:rPr>
              <a:t> is a real </a:t>
            </a:r>
            <a:r>
              <a:rPr lang="nl-BE" sz="2800" dirty="0" err="1" smtClean="0">
                <a:latin typeface="Calibri" pitchFamily="34" charset="0"/>
              </a:rPr>
              <a:t>world</a:t>
            </a:r>
            <a:r>
              <a:rPr lang="nl-BE" sz="2800" dirty="0" smtClean="0">
                <a:latin typeface="Calibri" pitchFamily="34" charset="0"/>
              </a:rPr>
              <a:t> out </a:t>
            </a:r>
            <a:r>
              <a:rPr lang="nl-BE" sz="2800" dirty="0" err="1" smtClean="0">
                <a:latin typeface="Calibri" pitchFamily="34" charset="0"/>
              </a:rPr>
              <a:t>there</a:t>
            </a:r>
            <a:r>
              <a:rPr lang="nl-BE" sz="2800" dirty="0" smtClean="0">
                <a:latin typeface="Calibri" pitchFamily="34" charset="0"/>
              </a:rPr>
              <a:t>…”</a:t>
            </a:r>
          </a:p>
          <a:p>
            <a:pPr>
              <a:spcBef>
                <a:spcPts val="600"/>
              </a:spcBef>
            </a:pPr>
            <a:r>
              <a:rPr lang="nl-BE" dirty="0" smtClean="0">
                <a:latin typeface="Calibri" pitchFamily="34" charset="0"/>
              </a:rPr>
              <a:t>sociale realiteit = onafhankelijk van onderzoeker</a:t>
            </a:r>
          </a:p>
          <a:p>
            <a:pPr lvl="1">
              <a:spcBef>
                <a:spcPts val="600"/>
              </a:spcBef>
            </a:pPr>
            <a:r>
              <a:rPr lang="nl-BE" dirty="0" smtClean="0">
                <a:latin typeface="Calibri" pitchFamily="34" charset="0"/>
              </a:rPr>
              <a:t>= empirisch realisme, objectivisme</a:t>
            </a:r>
          </a:p>
          <a:p>
            <a:pPr lvl="1">
              <a:spcBef>
                <a:spcPts val="600"/>
              </a:spcBef>
            </a:pPr>
            <a:r>
              <a:rPr lang="nl-BE" dirty="0" smtClean="0">
                <a:latin typeface="Calibri" pitchFamily="34" charset="0"/>
              </a:rPr>
              <a:t>sociale wereld lijkt complex, maar is in essentie eenvoudig: simpele onderliggende wetten (oorzaak-gevolg)</a:t>
            </a:r>
          </a:p>
          <a:p>
            <a:pPr>
              <a:spcBef>
                <a:spcPts val="600"/>
              </a:spcBef>
            </a:pPr>
            <a:r>
              <a:rPr lang="nl-BE" dirty="0" smtClean="0">
                <a:latin typeface="Calibri" pitchFamily="34" charset="0"/>
              </a:rPr>
              <a:t>via observatie en zoeken van associaties kunnen we deze wetten </a:t>
            </a:r>
            <a:r>
              <a:rPr lang="nl-BE" dirty="0" smtClean="0">
                <a:solidFill>
                  <a:srgbClr val="92D050"/>
                </a:solidFill>
                <a:latin typeface="Calibri" pitchFamily="34" charset="0"/>
              </a:rPr>
              <a:t>ontdekken</a:t>
            </a:r>
          </a:p>
          <a:p>
            <a:pPr lvl="1">
              <a:spcBef>
                <a:spcPts val="600"/>
              </a:spcBef>
            </a:pPr>
            <a:r>
              <a:rPr lang="nl-BE" dirty="0" smtClean="0">
                <a:latin typeface="Calibri" pitchFamily="34" charset="0"/>
              </a:rPr>
              <a:t>ultieme doel van de wetenschap: regelmatigheden te ontdekken en te presenteren als wetten: </a:t>
            </a:r>
            <a:r>
              <a:rPr lang="nl-BE" dirty="0" smtClean="0">
                <a:solidFill>
                  <a:schemeClr val="accent1"/>
                </a:solidFill>
                <a:latin typeface="Calibri" pitchFamily="34" charset="0"/>
              </a:rPr>
              <a:t>‘</a:t>
            </a:r>
            <a:r>
              <a:rPr lang="nl-BE" dirty="0" err="1" smtClean="0">
                <a:solidFill>
                  <a:schemeClr val="accent1"/>
                </a:solidFill>
                <a:latin typeface="Calibri" pitchFamily="34" charset="0"/>
              </a:rPr>
              <a:t>erklären</a:t>
            </a:r>
            <a:r>
              <a:rPr lang="nl-BE" dirty="0" smtClean="0">
                <a:solidFill>
                  <a:schemeClr val="accent1"/>
                </a:solidFill>
                <a:latin typeface="Calibri" pitchFamily="34" charset="0"/>
              </a:rPr>
              <a:t>’</a:t>
            </a:r>
          </a:p>
          <a:p>
            <a:pPr lvl="1">
              <a:spcBef>
                <a:spcPts val="600"/>
              </a:spcBef>
            </a:pPr>
            <a:r>
              <a:rPr lang="nl-BE" dirty="0" smtClean="0">
                <a:latin typeface="Calibri" pitchFamily="34" charset="0"/>
              </a:rPr>
              <a:t>= empirisme</a:t>
            </a:r>
          </a:p>
          <a:p>
            <a:pPr lvl="1">
              <a:spcBef>
                <a:spcPts val="600"/>
              </a:spcBef>
            </a:pPr>
            <a:r>
              <a:rPr lang="nl-BE" i="1" dirty="0" smtClean="0">
                <a:latin typeface="Lato Light" pitchFamily="34" charset="0"/>
              </a:rPr>
              <a:t>vb</a:t>
            </a:r>
            <a:r>
              <a:rPr lang="nl-BE" dirty="0" smtClean="0">
                <a:latin typeface="Lato Light" pitchFamily="34" charset="0"/>
              </a:rPr>
              <a:t>. “</a:t>
            </a:r>
            <a:r>
              <a:rPr lang="nl-BE" i="1" dirty="0" smtClean="0">
                <a:latin typeface="Lato Light" pitchFamily="34" charset="0"/>
              </a:rPr>
              <a:t>Wat genereert stress op het werk?”</a:t>
            </a:r>
          </a:p>
          <a:p>
            <a:pPr>
              <a:spcBef>
                <a:spcPts val="600"/>
              </a:spcBef>
            </a:pPr>
            <a:endParaRPr lang="nl-BE" sz="2800" dirty="0" smtClean="0"/>
          </a:p>
          <a:p>
            <a:pPr>
              <a:spcBef>
                <a:spcPts val="600"/>
              </a:spcBef>
            </a:pPr>
            <a:endParaRPr lang="nl-BE" sz="2400" dirty="0" smtClean="0"/>
          </a:p>
        </p:txBody>
      </p:sp>
      <p:sp>
        <p:nvSpPr>
          <p:cNvPr id="7" name="Tijdelijke aanduiding voor dianummer 6"/>
          <p:cNvSpPr>
            <a:spLocks noGrp="1"/>
          </p:cNvSpPr>
          <p:nvPr>
            <p:ph type="sldNum" sz="quarter" idx="12"/>
          </p:nvPr>
        </p:nvSpPr>
        <p:spPr/>
        <p:txBody>
          <a:bodyPr/>
          <a:lstStyle/>
          <a:p>
            <a:pPr>
              <a:defRPr/>
            </a:pPr>
            <a:fld id="{1A404CA7-6183-47CD-8863-493B2B7DDE5E}" type="slidenum">
              <a:rPr lang="nl-NL" smtClean="0"/>
              <a:pPr>
                <a:defRPr/>
              </a:pPr>
              <a:t>27</a:t>
            </a:fld>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jdelijke aanduiding voor inhoud 2"/>
          <p:cNvSpPr>
            <a:spLocks noGrp="1"/>
          </p:cNvSpPr>
          <p:nvPr>
            <p:ph sz="quarter" idx="1"/>
          </p:nvPr>
        </p:nvSpPr>
        <p:spPr>
          <a:xfrm>
            <a:off x="612775" y="1600200"/>
            <a:ext cx="8245505" cy="5043510"/>
          </a:xfrm>
        </p:spPr>
        <p:txBody>
          <a:bodyPr/>
          <a:lstStyle/>
          <a:p>
            <a:pPr>
              <a:spcBef>
                <a:spcPts val="600"/>
              </a:spcBef>
            </a:pPr>
            <a:endParaRPr lang="nl-BE" sz="2800" dirty="0" smtClean="0"/>
          </a:p>
          <a:p>
            <a:pPr>
              <a:spcBef>
                <a:spcPts val="600"/>
              </a:spcBef>
            </a:pPr>
            <a:endParaRPr lang="nl-BE" sz="2400" dirty="0" smtClean="0"/>
          </a:p>
        </p:txBody>
      </p:sp>
      <p:sp>
        <p:nvSpPr>
          <p:cNvPr id="7" name="Tijdelijke aanduiding voor dianummer 6"/>
          <p:cNvSpPr>
            <a:spLocks noGrp="1"/>
          </p:cNvSpPr>
          <p:nvPr>
            <p:ph type="sldNum" sz="quarter" idx="12"/>
          </p:nvPr>
        </p:nvSpPr>
        <p:spPr/>
        <p:txBody>
          <a:bodyPr/>
          <a:lstStyle/>
          <a:p>
            <a:pPr>
              <a:defRPr/>
            </a:pPr>
            <a:fld id="{1A404CA7-6183-47CD-8863-493B2B7DDE5E}" type="slidenum">
              <a:rPr lang="nl-NL" smtClean="0"/>
              <a:pPr>
                <a:defRPr/>
              </a:pPr>
              <a:t>28</a:t>
            </a:fld>
            <a:endParaRPr lang="nl-NL"/>
          </a:p>
        </p:txBody>
      </p:sp>
      <p:pic>
        <p:nvPicPr>
          <p:cNvPr id="6" name="Picture 2" descr="D:\Les_Methodologie\Emile_Durkheim%5B1%5D.jpg"/>
          <p:cNvPicPr>
            <a:picLocks noChangeAspect="1" noChangeArrowheads="1"/>
          </p:cNvPicPr>
          <p:nvPr/>
        </p:nvPicPr>
        <p:blipFill>
          <a:blip r:embed="rId2" cstate="print"/>
          <a:srcRect/>
          <a:stretch>
            <a:fillRect/>
          </a:stretch>
        </p:blipFill>
        <p:spPr bwMode="auto">
          <a:xfrm>
            <a:off x="179512" y="177392"/>
            <a:ext cx="2971800" cy="4229100"/>
          </a:xfrm>
          <a:prstGeom prst="rect">
            <a:avLst/>
          </a:prstGeom>
          <a:noFill/>
        </p:spPr>
      </p:pic>
      <p:pic>
        <p:nvPicPr>
          <p:cNvPr id="4098" name="Picture 2" descr="http://decitre.di-static.com/media/catalog/product/cache/1/image/9df78eab33525d08d6e5fb8d27136e95/9/7/8/2/1/3/0/4/9782130447948F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77392"/>
            <a:ext cx="2505075" cy="38385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upload.wikimedia.org/wikipedia/commons/6/68/Adolphe_Qu%C3%A9telet_by_Joseph-Arnold_Demanne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2780928"/>
            <a:ext cx="2381250" cy="38385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ugentmemorie.be/sites/ugent/files/imagecache/Breedte-640px/foto/p0109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2208" y="4293096"/>
            <a:ext cx="1547445" cy="2309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5546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774" y="228600"/>
            <a:ext cx="8531225" cy="990600"/>
          </a:xfrm>
        </p:spPr>
        <p:txBody>
          <a:bodyPr>
            <a:normAutofit/>
          </a:bodyPr>
          <a:lstStyle/>
          <a:p>
            <a:pPr eaLnBrk="1" fontAlgn="auto" hangingPunct="1">
              <a:spcAft>
                <a:spcPts val="0"/>
              </a:spcAft>
              <a:defRPr/>
            </a:pPr>
            <a:r>
              <a:rPr lang="nl-BE" sz="3200" b="1" cap="all" smtClean="0">
                <a:solidFill>
                  <a:schemeClr val="bg2"/>
                </a:solidFill>
                <a:latin typeface="Calibri" pitchFamily="34" charset="0"/>
              </a:rPr>
              <a:t>constructivisme</a:t>
            </a:r>
            <a:endParaRPr lang="nl-NL" sz="3200" b="1" cap="all" smtClean="0">
              <a:solidFill>
                <a:schemeClr val="bg2"/>
              </a:solidFill>
              <a:latin typeface="Calibri" pitchFamily="34" charset="0"/>
            </a:endParaRPr>
          </a:p>
        </p:txBody>
      </p:sp>
      <p:sp>
        <p:nvSpPr>
          <p:cNvPr id="3" name="Tijdelijke aanduiding voor inhoud 2"/>
          <p:cNvSpPr>
            <a:spLocks noGrp="1"/>
          </p:cNvSpPr>
          <p:nvPr>
            <p:ph sz="quarter" idx="1"/>
          </p:nvPr>
        </p:nvSpPr>
        <p:spPr>
          <a:xfrm>
            <a:off x="612775" y="1600200"/>
            <a:ext cx="8245505" cy="5043510"/>
          </a:xfrm>
        </p:spPr>
        <p:txBody>
          <a:bodyPr/>
          <a:lstStyle/>
          <a:p>
            <a:pPr>
              <a:spcBef>
                <a:spcPts val="600"/>
              </a:spcBef>
            </a:pPr>
            <a:r>
              <a:rPr lang="nl-BE" sz="2800" dirty="0" smtClean="0">
                <a:latin typeface="Calibri" pitchFamily="34" charset="0"/>
              </a:rPr>
              <a:t>“</a:t>
            </a:r>
            <a:r>
              <a:rPr lang="nl-BE" dirty="0" err="1" smtClean="0">
                <a:latin typeface="Calibri" pitchFamily="34" charset="0"/>
              </a:rPr>
              <a:t>people</a:t>
            </a:r>
            <a:r>
              <a:rPr lang="nl-BE" dirty="0" smtClean="0">
                <a:latin typeface="Calibri" pitchFamily="34" charset="0"/>
              </a:rPr>
              <a:t>—</a:t>
            </a:r>
            <a:r>
              <a:rPr lang="nl-BE" dirty="0" err="1" smtClean="0">
                <a:latin typeface="Calibri" pitchFamily="34" charset="0"/>
              </a:rPr>
              <a:t>unlike</a:t>
            </a:r>
            <a:r>
              <a:rPr lang="nl-BE" dirty="0" smtClean="0">
                <a:latin typeface="Calibri" pitchFamily="34" charset="0"/>
              </a:rPr>
              <a:t> </a:t>
            </a:r>
            <a:r>
              <a:rPr lang="nl-BE" dirty="0" err="1" smtClean="0">
                <a:latin typeface="Calibri" pitchFamily="34" charset="0"/>
              </a:rPr>
              <a:t>particles</a:t>
            </a:r>
            <a:r>
              <a:rPr lang="nl-BE" dirty="0" smtClean="0">
                <a:latin typeface="Calibri" pitchFamily="34" charset="0"/>
              </a:rPr>
              <a:t>—</a:t>
            </a:r>
            <a:r>
              <a:rPr lang="nl-BE" dirty="0" err="1" smtClean="0">
                <a:latin typeface="Calibri" pitchFamily="34" charset="0"/>
              </a:rPr>
              <a:t>think</a:t>
            </a:r>
            <a:r>
              <a:rPr lang="nl-BE" dirty="0" smtClean="0">
                <a:latin typeface="Calibri" pitchFamily="34" charset="0"/>
              </a:rPr>
              <a:t>…”</a:t>
            </a:r>
          </a:p>
          <a:p>
            <a:pPr lvl="1">
              <a:spcBef>
                <a:spcPts val="300"/>
              </a:spcBef>
            </a:pPr>
            <a:r>
              <a:rPr lang="nl-BE" dirty="0" smtClean="0">
                <a:latin typeface="Calibri" pitchFamily="34" charset="0"/>
              </a:rPr>
              <a:t>kan de sociale wereld worden bestudeerd zoals de natuur?</a:t>
            </a:r>
          </a:p>
          <a:p>
            <a:pPr lvl="1">
              <a:spcBef>
                <a:spcPts val="300"/>
              </a:spcBef>
            </a:pPr>
            <a:r>
              <a:rPr lang="nl-BE" dirty="0" smtClean="0">
                <a:latin typeface="Calibri" pitchFamily="34" charset="0"/>
              </a:rPr>
              <a:t>zijn er wel wetten die het menselijke handelen bepalen?</a:t>
            </a:r>
          </a:p>
          <a:p>
            <a:pPr lvl="1">
              <a:spcBef>
                <a:spcPts val="300"/>
              </a:spcBef>
            </a:pPr>
            <a:r>
              <a:rPr lang="nl-BE" dirty="0" smtClean="0">
                <a:latin typeface="Calibri" pitchFamily="34" charset="0"/>
              </a:rPr>
              <a:t>wat met ‘vrije wil’? </a:t>
            </a:r>
          </a:p>
          <a:p>
            <a:pPr>
              <a:spcBef>
                <a:spcPts val="600"/>
              </a:spcBef>
            </a:pPr>
            <a:r>
              <a:rPr lang="nl-BE" dirty="0" smtClean="0">
                <a:latin typeface="Calibri" pitchFamily="34" charset="0"/>
              </a:rPr>
              <a:t>uniek sociaal gedrag </a:t>
            </a:r>
            <a:r>
              <a:rPr lang="nl-BE" dirty="0" err="1" smtClean="0">
                <a:latin typeface="Calibri" pitchFamily="34" charset="0"/>
              </a:rPr>
              <a:t>‘van</a:t>
            </a:r>
            <a:r>
              <a:rPr lang="nl-BE" dirty="0" smtClean="0">
                <a:latin typeface="Calibri" pitchFamily="34" charset="0"/>
              </a:rPr>
              <a:t> binnenuit’ proberen te begrijpen in relatie tot context waarbinnen dit gedrag wordt gesteld </a:t>
            </a:r>
          </a:p>
          <a:p>
            <a:pPr lvl="1">
              <a:spcBef>
                <a:spcPts val="300"/>
              </a:spcBef>
            </a:pPr>
            <a:r>
              <a:rPr lang="nl-BE" dirty="0" smtClean="0">
                <a:latin typeface="Calibri" pitchFamily="34" charset="0"/>
              </a:rPr>
              <a:t>handelen moeilijk voorspelbaar: </a:t>
            </a:r>
            <a:r>
              <a:rPr lang="nl-BE" dirty="0" smtClean="0">
                <a:solidFill>
                  <a:srgbClr val="92D050"/>
                </a:solidFill>
                <a:latin typeface="Calibri" pitchFamily="34" charset="0"/>
              </a:rPr>
              <a:t>’</a:t>
            </a:r>
            <a:r>
              <a:rPr lang="nl-BE" dirty="0" err="1" smtClean="0">
                <a:solidFill>
                  <a:srgbClr val="92D050"/>
                </a:solidFill>
                <a:latin typeface="Calibri" pitchFamily="34" charset="0"/>
              </a:rPr>
              <a:t>verstehen</a:t>
            </a:r>
            <a:r>
              <a:rPr lang="nl-BE" dirty="0" smtClean="0">
                <a:solidFill>
                  <a:srgbClr val="92D050"/>
                </a:solidFill>
                <a:latin typeface="Calibri" pitchFamily="34" charset="0"/>
              </a:rPr>
              <a:t>’ </a:t>
            </a:r>
            <a:r>
              <a:rPr lang="nl-BE" dirty="0" smtClean="0">
                <a:latin typeface="Calibri" pitchFamily="34" charset="0"/>
              </a:rPr>
              <a:t>in context </a:t>
            </a:r>
          </a:p>
          <a:p>
            <a:pPr lvl="1">
              <a:spcBef>
                <a:spcPts val="300"/>
              </a:spcBef>
            </a:pPr>
            <a:r>
              <a:rPr lang="nl-BE" dirty="0" smtClean="0">
                <a:latin typeface="Calibri" pitchFamily="34" charset="0"/>
              </a:rPr>
              <a:t>&gt; geen algemene wetmatigheden (</a:t>
            </a:r>
            <a:r>
              <a:rPr lang="nl-BE" dirty="0" err="1" smtClean="0">
                <a:latin typeface="Calibri" pitchFamily="34" charset="0"/>
              </a:rPr>
              <a:t>Dilthey</a:t>
            </a:r>
            <a:r>
              <a:rPr lang="nl-BE" dirty="0" smtClean="0">
                <a:latin typeface="Calibri" pitchFamily="34" charset="0"/>
              </a:rPr>
              <a:t>)</a:t>
            </a:r>
          </a:p>
          <a:p>
            <a:pPr>
              <a:spcBef>
                <a:spcPts val="600"/>
              </a:spcBef>
            </a:pPr>
            <a:r>
              <a:rPr lang="nl-BE" sz="2800" dirty="0" smtClean="0">
                <a:latin typeface="Calibri" pitchFamily="34" charset="0"/>
                <a:cs typeface="Calibri" pitchFamily="34" charset="0"/>
              </a:rPr>
              <a:t>&gt; hermeneutiek</a:t>
            </a:r>
          </a:p>
          <a:p>
            <a:pPr>
              <a:spcBef>
                <a:spcPts val="600"/>
              </a:spcBef>
            </a:pPr>
            <a:endParaRPr lang="nl-BE" sz="2400" dirty="0" smtClean="0"/>
          </a:p>
        </p:txBody>
      </p:sp>
      <p:sp>
        <p:nvSpPr>
          <p:cNvPr id="7" name="Tijdelijke aanduiding voor dianummer 6"/>
          <p:cNvSpPr>
            <a:spLocks noGrp="1"/>
          </p:cNvSpPr>
          <p:nvPr>
            <p:ph type="sldNum" sz="quarter" idx="12"/>
          </p:nvPr>
        </p:nvSpPr>
        <p:spPr/>
        <p:txBody>
          <a:bodyPr/>
          <a:lstStyle/>
          <a:p>
            <a:pPr>
              <a:defRPr/>
            </a:pPr>
            <a:fld id="{1A404CA7-6183-47CD-8863-493B2B7DDE5E}" type="slidenum">
              <a:rPr lang="nl-NL" smtClean="0"/>
              <a:pPr>
                <a:defRPr/>
              </a:pPr>
              <a:t>29</a:t>
            </a:fld>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hthoek 4"/>
          <p:cNvSpPr/>
          <p:nvPr/>
        </p:nvSpPr>
        <p:spPr>
          <a:xfrm>
            <a:off x="214282" y="214290"/>
            <a:ext cx="8929718" cy="2536335"/>
          </a:xfrm>
          <a:prstGeom prst="rect">
            <a:avLst/>
          </a:prstGeom>
        </p:spPr>
        <p:txBody>
          <a:bodyPr wrap="square">
            <a:spAutoFit/>
          </a:bodyPr>
          <a:lstStyle/>
          <a:p>
            <a:pPr>
              <a:lnSpc>
                <a:spcPct val="112000"/>
              </a:lnSpc>
            </a:pPr>
            <a:r>
              <a:rPr lang="en-US" sz="2400" dirty="0" smtClean="0">
                <a:solidFill>
                  <a:schemeClr val="bg1"/>
                </a:solidFill>
                <a:latin typeface="Lato Light" pitchFamily="34" charset="0"/>
              </a:rPr>
              <a:t>“Do you know that it is scarcely more than eight or nine hundred years ago since the metaphysicians first consented to relieve the people of the singular fancy that there exist but two practicable roads to Truth? Believe it if you can! It appears, however, that long, long ago, in the night of Time, there lived a Turkish philosopher called Aries and surnamed </a:t>
            </a:r>
            <a:r>
              <a:rPr lang="en-US" sz="2400" dirty="0" err="1" smtClean="0">
                <a:solidFill>
                  <a:schemeClr val="bg1"/>
                </a:solidFill>
                <a:latin typeface="Lato Light" pitchFamily="34" charset="0"/>
              </a:rPr>
              <a:t>Tottle</a:t>
            </a:r>
            <a:r>
              <a:rPr lang="en-US" sz="2400" dirty="0" smtClean="0">
                <a:solidFill>
                  <a:schemeClr val="bg1"/>
                </a:solidFill>
                <a:latin typeface="Lato Light" pitchFamily="34" charset="0"/>
              </a:rPr>
              <a:t>.”</a:t>
            </a:r>
            <a:endParaRPr lang="nl-NL" sz="2400" dirty="0">
              <a:solidFill>
                <a:schemeClr val="bg1"/>
              </a:solidFill>
              <a:latin typeface="Lato Light" pitchFamily="34" charset="0"/>
            </a:endParaRPr>
          </a:p>
        </p:txBody>
      </p:sp>
      <p:sp>
        <p:nvSpPr>
          <p:cNvPr id="7" name="Rechthoek 6"/>
          <p:cNvSpPr/>
          <p:nvPr/>
        </p:nvSpPr>
        <p:spPr>
          <a:xfrm>
            <a:off x="214282" y="3000372"/>
            <a:ext cx="8572528" cy="1746888"/>
          </a:xfrm>
          <a:prstGeom prst="rect">
            <a:avLst/>
          </a:prstGeom>
        </p:spPr>
        <p:txBody>
          <a:bodyPr wrap="square">
            <a:spAutoFit/>
          </a:bodyPr>
          <a:lstStyle/>
          <a:p>
            <a:pPr>
              <a:lnSpc>
                <a:spcPct val="112000"/>
              </a:lnSpc>
            </a:pPr>
            <a:r>
              <a:rPr lang="en-US" sz="2400" dirty="0" smtClean="0">
                <a:solidFill>
                  <a:schemeClr val="bg1"/>
                </a:solidFill>
                <a:latin typeface="Lato Light" pitchFamily="34" charset="0"/>
              </a:rPr>
              <a:t>“[He was] the principal propagator, of what was termed the </a:t>
            </a:r>
            <a:r>
              <a:rPr lang="en-US" sz="2400" i="1" dirty="0" smtClean="0">
                <a:solidFill>
                  <a:schemeClr val="bg1"/>
                </a:solidFill>
                <a:latin typeface="Lato Light" pitchFamily="34" charset="0"/>
              </a:rPr>
              <a:t>de </a:t>
            </a:r>
            <a:r>
              <a:rPr lang="en-US" sz="2400" i="1" dirty="0" err="1" smtClean="0">
                <a:solidFill>
                  <a:schemeClr val="bg1"/>
                </a:solidFill>
                <a:latin typeface="Lato Light" pitchFamily="34" charset="0"/>
              </a:rPr>
              <a:t>ductive</a:t>
            </a:r>
            <a:r>
              <a:rPr lang="en-US" sz="2400" dirty="0" smtClean="0">
                <a:solidFill>
                  <a:schemeClr val="bg1"/>
                </a:solidFill>
                <a:latin typeface="Lato Light" pitchFamily="34" charset="0"/>
              </a:rPr>
              <a:t> or </a:t>
            </a:r>
            <a:r>
              <a:rPr lang="en-US" sz="2400" i="1" dirty="0" smtClean="0">
                <a:solidFill>
                  <a:schemeClr val="bg1"/>
                </a:solidFill>
                <a:latin typeface="Lato Light" pitchFamily="34" charset="0"/>
              </a:rPr>
              <a:t>a priori </a:t>
            </a:r>
            <a:r>
              <a:rPr lang="en-US" sz="2400" dirty="0" smtClean="0">
                <a:solidFill>
                  <a:schemeClr val="bg1"/>
                </a:solidFill>
                <a:latin typeface="Lato Light" pitchFamily="34" charset="0"/>
              </a:rPr>
              <a:t>philosophy. He started with what he maintained to be axioms, or self-evident truths […]. From axioms he proceeded, logically, to results.”</a:t>
            </a:r>
            <a:endParaRPr lang="nl-NL" sz="2400" dirty="0">
              <a:solidFill>
                <a:schemeClr val="bg1"/>
              </a:solidFill>
              <a:latin typeface="Lato Light" pitchFamily="34" charset="0"/>
            </a:endParaRPr>
          </a:p>
        </p:txBody>
      </p:sp>
      <p:sp>
        <p:nvSpPr>
          <p:cNvPr id="9" name="Rechthoek 8"/>
          <p:cNvSpPr/>
          <p:nvPr/>
        </p:nvSpPr>
        <p:spPr>
          <a:xfrm>
            <a:off x="214282" y="4857760"/>
            <a:ext cx="8929718" cy="1746888"/>
          </a:xfrm>
          <a:prstGeom prst="rect">
            <a:avLst/>
          </a:prstGeom>
        </p:spPr>
        <p:txBody>
          <a:bodyPr wrap="square">
            <a:spAutoFit/>
          </a:bodyPr>
          <a:lstStyle/>
          <a:p>
            <a:pPr>
              <a:lnSpc>
                <a:spcPct val="112000"/>
              </a:lnSpc>
            </a:pPr>
            <a:r>
              <a:rPr lang="en-US" sz="2400" dirty="0" smtClean="0">
                <a:solidFill>
                  <a:schemeClr val="bg1"/>
                </a:solidFill>
                <a:latin typeface="Lato Light" pitchFamily="34" charset="0"/>
              </a:rPr>
              <a:t>“[…] until the advent of one Hog, who preached an entirely different system, which he called the </a:t>
            </a:r>
            <a:r>
              <a:rPr lang="en-US" sz="2400" i="1" dirty="0" smtClean="0">
                <a:solidFill>
                  <a:schemeClr val="bg1"/>
                </a:solidFill>
                <a:latin typeface="Lato Light" pitchFamily="34" charset="0"/>
              </a:rPr>
              <a:t>a posteriori </a:t>
            </a:r>
            <a:r>
              <a:rPr lang="en-US" sz="2400" dirty="0" smtClean="0">
                <a:solidFill>
                  <a:schemeClr val="bg1"/>
                </a:solidFill>
                <a:latin typeface="Lato Light" pitchFamily="34" charset="0"/>
              </a:rPr>
              <a:t>or </a:t>
            </a:r>
            <a:r>
              <a:rPr lang="en-US" sz="2400" i="1" dirty="0" smtClean="0">
                <a:solidFill>
                  <a:schemeClr val="bg1"/>
                </a:solidFill>
                <a:latin typeface="Lato Light" pitchFamily="34" charset="0"/>
              </a:rPr>
              <a:t>in </a:t>
            </a:r>
            <a:r>
              <a:rPr lang="en-US" sz="2400" i="1" dirty="0" err="1" smtClean="0">
                <a:solidFill>
                  <a:schemeClr val="bg1"/>
                </a:solidFill>
                <a:latin typeface="Lato Light" pitchFamily="34" charset="0"/>
              </a:rPr>
              <a:t>ductive</a:t>
            </a:r>
            <a:r>
              <a:rPr lang="en-US" sz="2400" dirty="0" smtClean="0">
                <a:solidFill>
                  <a:schemeClr val="bg1"/>
                </a:solidFill>
                <a:latin typeface="Lato Light" pitchFamily="34" charset="0"/>
              </a:rPr>
              <a:t>. He proceeded by observing, analyzing, and classifying facts and arranging them into general laws.”</a:t>
            </a:r>
            <a:endParaRPr lang="nl-NL" sz="2400" dirty="0">
              <a:solidFill>
                <a:schemeClr val="bg1"/>
              </a:solidFill>
              <a:latin typeface="Lato Light" pitchFamily="34" charset="0"/>
            </a:endParaRPr>
          </a:p>
        </p:txBody>
      </p:sp>
      <p:sp>
        <p:nvSpPr>
          <p:cNvPr id="6" name="Tijdelijke aanduiding voor dianummer 5"/>
          <p:cNvSpPr>
            <a:spLocks noGrp="1"/>
          </p:cNvSpPr>
          <p:nvPr>
            <p:ph type="sldNum" sz="quarter" idx="12"/>
          </p:nvPr>
        </p:nvSpPr>
        <p:spPr/>
        <p:txBody>
          <a:bodyPr/>
          <a:lstStyle/>
          <a:p>
            <a:pPr>
              <a:defRPr/>
            </a:pPr>
            <a:fld id="{1A404CA7-6183-47CD-8863-493B2B7DDE5E}" type="slidenum">
              <a:rPr lang="nl-NL" smtClean="0"/>
              <a:pPr>
                <a:defRPr/>
              </a:pPr>
              <a:t>3</a:t>
            </a:fld>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774" y="228600"/>
            <a:ext cx="8531225" cy="990600"/>
          </a:xfrm>
        </p:spPr>
        <p:txBody>
          <a:bodyPr>
            <a:normAutofit/>
          </a:bodyPr>
          <a:lstStyle/>
          <a:p>
            <a:pPr eaLnBrk="1" fontAlgn="auto" hangingPunct="1">
              <a:spcAft>
                <a:spcPts val="0"/>
              </a:spcAft>
              <a:defRPr/>
            </a:pPr>
            <a:r>
              <a:rPr lang="nl-BE" sz="3200" b="1" cap="all" dirty="0" smtClean="0">
                <a:solidFill>
                  <a:schemeClr val="bg2"/>
                </a:solidFill>
                <a:latin typeface="Calibri" pitchFamily="34" charset="0"/>
              </a:rPr>
              <a:t>constructivisme (2)</a:t>
            </a:r>
            <a:endParaRPr lang="nl-NL" sz="3200" b="1" cap="all" dirty="0" smtClean="0">
              <a:solidFill>
                <a:schemeClr val="bg2"/>
              </a:solidFill>
              <a:latin typeface="Calibri" pitchFamily="34" charset="0"/>
            </a:endParaRPr>
          </a:p>
        </p:txBody>
      </p:sp>
      <p:sp>
        <p:nvSpPr>
          <p:cNvPr id="3" name="Tijdelijke aanduiding voor inhoud 2"/>
          <p:cNvSpPr>
            <a:spLocks noGrp="1"/>
          </p:cNvSpPr>
          <p:nvPr>
            <p:ph sz="quarter" idx="1"/>
          </p:nvPr>
        </p:nvSpPr>
        <p:spPr>
          <a:xfrm>
            <a:off x="612775" y="1600200"/>
            <a:ext cx="8245505" cy="5043510"/>
          </a:xfrm>
        </p:spPr>
        <p:txBody>
          <a:bodyPr/>
          <a:lstStyle/>
          <a:p>
            <a:pPr>
              <a:spcBef>
                <a:spcPts val="600"/>
              </a:spcBef>
            </a:pPr>
            <a:r>
              <a:rPr lang="nl-BE" dirty="0" smtClean="0">
                <a:latin typeface="Calibri" pitchFamily="34" charset="0"/>
              </a:rPr>
              <a:t>werkelijkheid = onkenbaar</a:t>
            </a:r>
          </a:p>
          <a:p>
            <a:pPr lvl="1">
              <a:spcBef>
                <a:spcPts val="300"/>
              </a:spcBef>
            </a:pPr>
            <a:r>
              <a:rPr lang="nl-BE" dirty="0" smtClean="0">
                <a:latin typeface="Calibri" pitchFamily="34" charset="0"/>
              </a:rPr>
              <a:t>alleen via talige concepten kenbaar</a:t>
            </a:r>
          </a:p>
          <a:p>
            <a:pPr lvl="1">
              <a:spcBef>
                <a:spcPts val="300"/>
              </a:spcBef>
            </a:pPr>
            <a:r>
              <a:rPr lang="nl-BE" dirty="0" smtClean="0">
                <a:latin typeface="Calibri" pitchFamily="34" charset="0"/>
              </a:rPr>
              <a:t>= niet toevallig &lt; sociale, historische context</a:t>
            </a:r>
          </a:p>
          <a:p>
            <a:pPr lvl="1">
              <a:spcBef>
                <a:spcPts val="300"/>
              </a:spcBef>
            </a:pPr>
            <a:r>
              <a:rPr lang="nl-BE" dirty="0" smtClean="0">
                <a:latin typeface="Calibri" pitchFamily="34" charset="0"/>
              </a:rPr>
              <a:t>= nominalisme</a:t>
            </a:r>
          </a:p>
          <a:p>
            <a:pPr>
              <a:spcBef>
                <a:spcPts val="600"/>
              </a:spcBef>
            </a:pPr>
            <a:r>
              <a:rPr lang="nl-BE" dirty="0" smtClean="0">
                <a:latin typeface="Calibri" pitchFamily="34" charset="0"/>
                <a:cs typeface="Calibri" pitchFamily="34" charset="0"/>
              </a:rPr>
              <a:t>waarheid is niet in ‘de’ realiteit te vinden</a:t>
            </a:r>
          </a:p>
          <a:p>
            <a:pPr lvl="1">
              <a:spcBef>
                <a:spcPts val="300"/>
              </a:spcBef>
            </a:pPr>
            <a:r>
              <a:rPr lang="nl-BE" dirty="0" smtClean="0">
                <a:latin typeface="Calibri" pitchFamily="34" charset="0"/>
                <a:cs typeface="Calibri" pitchFamily="34" charset="0"/>
              </a:rPr>
              <a:t>veelheid aan inzichten</a:t>
            </a:r>
          </a:p>
          <a:p>
            <a:pPr lvl="1">
              <a:spcBef>
                <a:spcPts val="300"/>
              </a:spcBef>
            </a:pPr>
            <a:r>
              <a:rPr lang="nl-BE" dirty="0" smtClean="0">
                <a:latin typeface="Calibri" pitchFamily="34" charset="0"/>
                <a:cs typeface="Calibri" pitchFamily="34" charset="0"/>
              </a:rPr>
              <a:t>steeds kennis-in-context</a:t>
            </a:r>
          </a:p>
          <a:p>
            <a:pPr lvl="1">
              <a:spcBef>
                <a:spcPts val="300"/>
              </a:spcBef>
            </a:pPr>
            <a:r>
              <a:rPr lang="nl-BE" dirty="0" smtClean="0">
                <a:latin typeface="Calibri" pitchFamily="34" charset="0"/>
                <a:cs typeface="Calibri" pitchFamily="34" charset="0"/>
              </a:rPr>
              <a:t>= empirisme</a:t>
            </a:r>
          </a:p>
          <a:p>
            <a:pPr>
              <a:spcBef>
                <a:spcPts val="600"/>
              </a:spcBef>
            </a:pPr>
            <a:r>
              <a:rPr lang="nl-BE" sz="2400" i="1" dirty="0" smtClean="0">
                <a:solidFill>
                  <a:schemeClr val="bg1"/>
                </a:solidFill>
                <a:latin typeface="Lato Light" pitchFamily="34" charset="0"/>
                <a:cs typeface="Calibri" pitchFamily="34" charset="0"/>
              </a:rPr>
              <a:t>vb. “Wat betekent ras?”</a:t>
            </a:r>
          </a:p>
          <a:p>
            <a:pPr lvl="1">
              <a:spcBef>
                <a:spcPts val="300"/>
              </a:spcBef>
            </a:pPr>
            <a:r>
              <a:rPr lang="nl-BE" dirty="0" smtClean="0">
                <a:latin typeface="Calibri" pitchFamily="34" charset="0"/>
                <a:cs typeface="Calibri" pitchFamily="34" charset="0"/>
              </a:rPr>
              <a:t>veelheid aan betekenissen</a:t>
            </a:r>
          </a:p>
          <a:p>
            <a:pPr lvl="1">
              <a:spcBef>
                <a:spcPts val="300"/>
              </a:spcBef>
            </a:pPr>
            <a:r>
              <a:rPr lang="nl-BE" dirty="0" smtClean="0">
                <a:latin typeface="Calibri" pitchFamily="34" charset="0"/>
                <a:cs typeface="Calibri" pitchFamily="34" charset="0"/>
              </a:rPr>
              <a:t>&gt; ‘</a:t>
            </a:r>
            <a:r>
              <a:rPr lang="nl-BE" dirty="0" err="1" smtClean="0">
                <a:latin typeface="Calibri" pitchFamily="34" charset="0"/>
                <a:cs typeface="Calibri" pitchFamily="34" charset="0"/>
              </a:rPr>
              <a:t>floating</a:t>
            </a:r>
            <a:r>
              <a:rPr lang="nl-BE" dirty="0" smtClean="0">
                <a:latin typeface="Calibri" pitchFamily="34" charset="0"/>
                <a:cs typeface="Calibri" pitchFamily="34" charset="0"/>
              </a:rPr>
              <a:t> </a:t>
            </a:r>
            <a:r>
              <a:rPr lang="nl-BE" dirty="0" err="1" smtClean="0">
                <a:latin typeface="Calibri" pitchFamily="34" charset="0"/>
                <a:cs typeface="Calibri" pitchFamily="34" charset="0"/>
              </a:rPr>
              <a:t>signifier</a:t>
            </a:r>
            <a:r>
              <a:rPr lang="nl-BE" dirty="0" smtClean="0">
                <a:latin typeface="Calibri" pitchFamily="34" charset="0"/>
                <a:cs typeface="Calibri" pitchFamily="34" charset="0"/>
              </a:rPr>
              <a:t>’</a:t>
            </a:r>
          </a:p>
        </p:txBody>
      </p:sp>
      <p:sp>
        <p:nvSpPr>
          <p:cNvPr id="7" name="Tijdelijke aanduiding voor dianummer 6"/>
          <p:cNvSpPr>
            <a:spLocks noGrp="1"/>
          </p:cNvSpPr>
          <p:nvPr>
            <p:ph type="sldNum" sz="quarter" idx="12"/>
          </p:nvPr>
        </p:nvSpPr>
        <p:spPr/>
        <p:txBody>
          <a:bodyPr/>
          <a:lstStyle/>
          <a:p>
            <a:pPr>
              <a:defRPr/>
            </a:pPr>
            <a:fld id="{1A404CA7-6183-47CD-8863-493B2B7DDE5E}" type="slidenum">
              <a:rPr lang="nl-NL" smtClean="0"/>
              <a:pPr>
                <a:defRPr/>
              </a:pPr>
              <a:t>30</a:t>
            </a:fld>
            <a:endParaRPr lang="nl-NL"/>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7452320" y="3933056"/>
            <a:ext cx="1489075" cy="2732658"/>
          </a:xfrm>
          <a:prstGeom prst="rect">
            <a:avLst/>
          </a:prstGeom>
          <a:noFill/>
          <a:ln>
            <a:noFill/>
          </a:ln>
          <a:extLst/>
        </p:spPr>
      </p:pic>
      <p:sp>
        <p:nvSpPr>
          <p:cNvPr id="6" name="Actieknop: Film 5">
            <a:hlinkClick r:id="rId3" action="ppaction://program" highlightClick="1"/>
          </p:cNvPr>
          <p:cNvSpPr/>
          <p:nvPr/>
        </p:nvSpPr>
        <p:spPr>
          <a:xfrm>
            <a:off x="8512767" y="3284984"/>
            <a:ext cx="428628" cy="357190"/>
          </a:xfrm>
          <a:prstGeom prst="actionButtonMovi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928377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774" y="228600"/>
            <a:ext cx="8531225" cy="990600"/>
          </a:xfrm>
        </p:spPr>
        <p:txBody>
          <a:bodyPr>
            <a:normAutofit/>
          </a:bodyPr>
          <a:lstStyle/>
          <a:p>
            <a:pPr eaLnBrk="1" fontAlgn="auto" hangingPunct="1">
              <a:spcAft>
                <a:spcPts val="0"/>
              </a:spcAft>
              <a:defRPr/>
            </a:pPr>
            <a:r>
              <a:rPr lang="nl-BE" sz="3200" b="1" cap="all" dirty="0" smtClean="0">
                <a:solidFill>
                  <a:schemeClr val="bg2"/>
                </a:solidFill>
                <a:latin typeface="Calibri" pitchFamily="34" charset="0"/>
              </a:rPr>
              <a:t>Clash of </a:t>
            </a:r>
            <a:r>
              <a:rPr lang="nl-BE" sz="3200" b="1" cap="all" dirty="0" err="1" smtClean="0">
                <a:solidFill>
                  <a:schemeClr val="bg2"/>
                </a:solidFill>
                <a:latin typeface="Calibri" pitchFamily="34" charset="0"/>
              </a:rPr>
              <a:t>Civilisations</a:t>
            </a:r>
            <a:r>
              <a:rPr lang="nl-BE" sz="3200" b="1" cap="all" dirty="0" smtClean="0">
                <a:solidFill>
                  <a:schemeClr val="bg2"/>
                </a:solidFill>
                <a:latin typeface="Calibri" pitchFamily="34" charset="0"/>
              </a:rPr>
              <a:t> (1993)</a:t>
            </a:r>
            <a:endParaRPr lang="nl-NL" sz="3200" b="1" cap="all" dirty="0" smtClean="0">
              <a:solidFill>
                <a:schemeClr val="bg2"/>
              </a:solidFill>
              <a:latin typeface="Calibri" pitchFamily="34" charset="0"/>
            </a:endParaRPr>
          </a:p>
        </p:txBody>
      </p:sp>
      <p:sp>
        <p:nvSpPr>
          <p:cNvPr id="3" name="Tijdelijke aanduiding voor inhoud 2"/>
          <p:cNvSpPr>
            <a:spLocks noGrp="1"/>
          </p:cNvSpPr>
          <p:nvPr>
            <p:ph sz="quarter" idx="1"/>
          </p:nvPr>
        </p:nvSpPr>
        <p:spPr>
          <a:xfrm>
            <a:off x="612775" y="1600200"/>
            <a:ext cx="8031191" cy="5043510"/>
          </a:xfrm>
        </p:spPr>
        <p:txBody>
          <a:bodyPr/>
          <a:lstStyle/>
          <a:p>
            <a:pPr>
              <a:spcBef>
                <a:spcPts val="600"/>
              </a:spcBef>
              <a:buFontTx/>
              <a:buChar char="•"/>
            </a:pPr>
            <a:endParaRPr lang="nl-BE" dirty="0" smtClean="0">
              <a:latin typeface="Calibri" pitchFamily="34" charset="0"/>
            </a:endParaRPr>
          </a:p>
        </p:txBody>
      </p:sp>
      <p:sp>
        <p:nvSpPr>
          <p:cNvPr id="5" name="Tijdelijke aanduiding voor dianummer 4"/>
          <p:cNvSpPr>
            <a:spLocks noGrp="1"/>
          </p:cNvSpPr>
          <p:nvPr>
            <p:ph type="sldNum" sz="quarter" idx="12"/>
          </p:nvPr>
        </p:nvSpPr>
        <p:spPr/>
        <p:txBody>
          <a:bodyPr>
            <a:normAutofit/>
          </a:bodyPr>
          <a:lstStyle/>
          <a:p>
            <a:pPr>
              <a:defRPr/>
            </a:pPr>
            <a:fld id="{1A404CA7-6183-47CD-8863-493B2B7DDE5E}" type="slidenum">
              <a:rPr lang="nl-NL" smtClean="0"/>
              <a:pPr>
                <a:defRPr/>
              </a:pPr>
              <a:t>31</a:t>
            </a:fld>
            <a:endParaRPr lang="nl-NL"/>
          </a:p>
        </p:txBody>
      </p:sp>
      <p:pic>
        <p:nvPicPr>
          <p:cNvPr id="3074" name="Picture 2" descr="File:Foreign Affairs Sept Oct 20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772815"/>
            <a:ext cx="3283433" cy="44900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924944"/>
            <a:ext cx="4968552" cy="3518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32875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774" y="228600"/>
            <a:ext cx="8531225" cy="990600"/>
          </a:xfrm>
        </p:spPr>
        <p:txBody>
          <a:bodyPr>
            <a:normAutofit/>
          </a:bodyPr>
          <a:lstStyle/>
          <a:p>
            <a:pPr eaLnBrk="1" fontAlgn="auto" hangingPunct="1">
              <a:spcAft>
                <a:spcPts val="0"/>
              </a:spcAft>
              <a:defRPr/>
            </a:pPr>
            <a:r>
              <a:rPr lang="nl-BE" sz="3200" b="1" cap="all" dirty="0" smtClean="0">
                <a:solidFill>
                  <a:schemeClr val="bg2"/>
                </a:solidFill>
                <a:latin typeface="Calibri" pitchFamily="34" charset="0"/>
              </a:rPr>
              <a:t>meneer </a:t>
            </a:r>
            <a:r>
              <a:rPr lang="nl-BE" sz="3200" b="1" cap="all" dirty="0" err="1" smtClean="0">
                <a:solidFill>
                  <a:schemeClr val="bg2"/>
                </a:solidFill>
                <a:latin typeface="Calibri" pitchFamily="34" charset="0"/>
              </a:rPr>
              <a:t>rouget</a:t>
            </a:r>
            <a:endParaRPr lang="nl-NL" sz="3200" b="1" cap="all" dirty="0" smtClean="0">
              <a:solidFill>
                <a:schemeClr val="bg2"/>
              </a:solidFill>
              <a:latin typeface="Calibri" pitchFamily="34" charset="0"/>
            </a:endParaRPr>
          </a:p>
        </p:txBody>
      </p:sp>
      <p:sp>
        <p:nvSpPr>
          <p:cNvPr id="3" name="Tijdelijke aanduiding voor inhoud 2"/>
          <p:cNvSpPr>
            <a:spLocks noGrp="1"/>
          </p:cNvSpPr>
          <p:nvPr>
            <p:ph sz="quarter" idx="1"/>
          </p:nvPr>
        </p:nvSpPr>
        <p:spPr>
          <a:xfrm>
            <a:off x="612775" y="1600200"/>
            <a:ext cx="7847657" cy="5043510"/>
          </a:xfrm>
        </p:spPr>
        <p:txBody>
          <a:bodyPr/>
          <a:lstStyle/>
          <a:p>
            <a:pPr>
              <a:spcBef>
                <a:spcPts val="600"/>
              </a:spcBef>
            </a:pPr>
            <a:r>
              <a:rPr lang="nl-BE" sz="2800" dirty="0" smtClean="0">
                <a:latin typeface="Calibri" pitchFamily="34" charset="0"/>
              </a:rPr>
              <a:t>klassiek voorbeeld: “Hoe stemt Jacques </a:t>
            </a:r>
            <a:r>
              <a:rPr lang="nl-BE" sz="2800" dirty="0" err="1" smtClean="0">
                <a:latin typeface="Calibri" pitchFamily="34" charset="0"/>
              </a:rPr>
              <a:t>Rouget</a:t>
            </a:r>
            <a:r>
              <a:rPr lang="nl-BE" sz="2800" dirty="0" smtClean="0">
                <a:latin typeface="Calibri" pitchFamily="34" charset="0"/>
              </a:rPr>
              <a:t>?”</a:t>
            </a:r>
          </a:p>
          <a:p>
            <a:pPr lvl="1">
              <a:spcBef>
                <a:spcPts val="600"/>
              </a:spcBef>
            </a:pPr>
            <a:endParaRPr lang="nl-BE" dirty="0" smtClean="0">
              <a:latin typeface="Calibri" pitchFamily="34" charset="0"/>
            </a:endParaRPr>
          </a:p>
          <a:p>
            <a:pPr>
              <a:spcBef>
                <a:spcPts val="600"/>
              </a:spcBef>
            </a:pPr>
            <a:endParaRPr lang="nl-BE" dirty="0" smtClean="0"/>
          </a:p>
          <a:p>
            <a:pPr>
              <a:spcBef>
                <a:spcPts val="600"/>
              </a:spcBef>
            </a:pPr>
            <a:endParaRPr lang="nl-BE" sz="2800" dirty="0" smtClean="0"/>
          </a:p>
          <a:p>
            <a:pPr>
              <a:spcBef>
                <a:spcPts val="600"/>
              </a:spcBef>
            </a:pPr>
            <a:endParaRPr lang="nl-BE" sz="2400" dirty="0" smtClean="0"/>
          </a:p>
          <a:p>
            <a:pPr>
              <a:spcBef>
                <a:spcPts val="600"/>
              </a:spcBef>
            </a:pPr>
            <a:endParaRPr lang="nl-BE" sz="2400" dirty="0"/>
          </a:p>
          <a:p>
            <a:pPr>
              <a:spcBef>
                <a:spcPts val="600"/>
              </a:spcBef>
            </a:pPr>
            <a:endParaRPr lang="nl-BE" sz="2400" dirty="0" smtClean="0"/>
          </a:p>
          <a:p>
            <a:pPr>
              <a:spcBef>
                <a:spcPts val="600"/>
              </a:spcBef>
            </a:pPr>
            <a:endParaRPr lang="nl-BE" sz="2400" dirty="0"/>
          </a:p>
          <a:p>
            <a:pPr lvl="1" algn="r">
              <a:spcBef>
                <a:spcPts val="600"/>
              </a:spcBef>
            </a:pPr>
            <a:r>
              <a:rPr lang="nl-BE" dirty="0" smtClean="0">
                <a:solidFill>
                  <a:schemeClr val="bg1"/>
                </a:solidFill>
                <a:latin typeface="Calibri" pitchFamily="34" charset="0"/>
                <a:cs typeface="Calibri" pitchFamily="34" charset="0"/>
              </a:rPr>
              <a:t>24-jarige arbeider bij </a:t>
            </a:r>
            <a:r>
              <a:rPr lang="nl-BE" dirty="0" err="1" smtClean="0">
                <a:solidFill>
                  <a:schemeClr val="bg1"/>
                </a:solidFill>
                <a:latin typeface="Calibri" pitchFamily="34" charset="0"/>
                <a:cs typeface="Calibri" pitchFamily="34" charset="0"/>
              </a:rPr>
              <a:t>Arcelor</a:t>
            </a:r>
            <a:r>
              <a:rPr lang="nl-BE" dirty="0" smtClean="0">
                <a:solidFill>
                  <a:schemeClr val="bg1"/>
                </a:solidFill>
                <a:latin typeface="Calibri" pitchFamily="34" charset="0"/>
                <a:cs typeface="Calibri" pitchFamily="34" charset="0"/>
              </a:rPr>
              <a:t> </a:t>
            </a:r>
            <a:r>
              <a:rPr lang="nl-BE" dirty="0" err="1" smtClean="0">
                <a:solidFill>
                  <a:schemeClr val="bg1"/>
                </a:solidFill>
                <a:latin typeface="Calibri" pitchFamily="34" charset="0"/>
                <a:cs typeface="Calibri" pitchFamily="34" charset="0"/>
              </a:rPr>
              <a:t>Mittal</a:t>
            </a:r>
            <a:r>
              <a:rPr lang="nl-BE" dirty="0" smtClean="0">
                <a:solidFill>
                  <a:schemeClr val="bg1"/>
                </a:solidFill>
                <a:latin typeface="Calibri" pitchFamily="34" charset="0"/>
                <a:cs typeface="Calibri" pitchFamily="34" charset="0"/>
              </a:rPr>
              <a:t> </a:t>
            </a:r>
            <a:r>
              <a:rPr lang="nl-BE" dirty="0" err="1" smtClean="0">
                <a:solidFill>
                  <a:schemeClr val="bg1"/>
                </a:solidFill>
                <a:latin typeface="Calibri" pitchFamily="34" charset="0"/>
                <a:cs typeface="Calibri" pitchFamily="34" charset="0"/>
              </a:rPr>
              <a:t>Florange</a:t>
            </a:r>
            <a:endParaRPr lang="nl-BE" dirty="0" smtClean="0">
              <a:solidFill>
                <a:schemeClr val="bg1"/>
              </a:solidFill>
              <a:latin typeface="Calibri" pitchFamily="34" charset="0"/>
              <a:cs typeface="Calibri" pitchFamily="34" charset="0"/>
            </a:endParaRPr>
          </a:p>
          <a:p>
            <a:pPr lvl="1" algn="r">
              <a:spcBef>
                <a:spcPts val="600"/>
              </a:spcBef>
            </a:pPr>
            <a:r>
              <a:rPr lang="nl-BE" dirty="0" smtClean="0">
                <a:solidFill>
                  <a:schemeClr val="bg1"/>
                </a:solidFill>
                <a:latin typeface="Calibri" pitchFamily="34" charset="0"/>
                <a:cs typeface="Calibri" pitchFamily="34" charset="0"/>
              </a:rPr>
              <a:t>donker haar en bruine ogen</a:t>
            </a:r>
          </a:p>
        </p:txBody>
      </p:sp>
      <p:sp>
        <p:nvSpPr>
          <p:cNvPr id="7" name="Tijdelijke aanduiding voor dianummer 6"/>
          <p:cNvSpPr>
            <a:spLocks noGrp="1"/>
          </p:cNvSpPr>
          <p:nvPr>
            <p:ph type="sldNum" sz="quarter" idx="12"/>
          </p:nvPr>
        </p:nvSpPr>
        <p:spPr/>
        <p:txBody>
          <a:bodyPr/>
          <a:lstStyle/>
          <a:p>
            <a:pPr>
              <a:defRPr/>
            </a:pPr>
            <a:fld id="{1A404CA7-6183-47CD-8863-493B2B7DDE5E}" type="slidenum">
              <a:rPr lang="nl-NL" smtClean="0"/>
              <a:pPr>
                <a:defRPr/>
              </a:pPr>
              <a:t>32</a:t>
            </a:fld>
            <a:endParaRPr lang="nl-NL"/>
          </a:p>
        </p:txBody>
      </p:sp>
      <p:pic>
        <p:nvPicPr>
          <p:cNvPr id="2050" name="Picture 2" descr="http://static1.hln.be/static/photo/2011/9/16/6/20110301190051/media_xl_40806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9043" y="2228529"/>
            <a:ext cx="5246295" cy="2952328"/>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3978695" y="3092625"/>
            <a:ext cx="504056" cy="480391"/>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753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774" y="228600"/>
            <a:ext cx="8531225" cy="990600"/>
          </a:xfrm>
        </p:spPr>
        <p:txBody>
          <a:bodyPr>
            <a:normAutofit/>
          </a:bodyPr>
          <a:lstStyle/>
          <a:p>
            <a:pPr eaLnBrk="1" fontAlgn="auto" hangingPunct="1">
              <a:spcAft>
                <a:spcPts val="0"/>
              </a:spcAft>
              <a:defRPr/>
            </a:pPr>
            <a:r>
              <a:rPr lang="nl-BE" sz="3200" b="1" cap="all" dirty="0" smtClean="0">
                <a:solidFill>
                  <a:schemeClr val="bg2"/>
                </a:solidFill>
                <a:latin typeface="Calibri" pitchFamily="34" charset="0"/>
              </a:rPr>
              <a:t>naturalisten?</a:t>
            </a:r>
            <a:endParaRPr lang="nl-NL" sz="3200" b="1" cap="all" dirty="0" smtClean="0">
              <a:solidFill>
                <a:schemeClr val="bg2"/>
              </a:solidFill>
              <a:latin typeface="Calibri" pitchFamily="34" charset="0"/>
            </a:endParaRPr>
          </a:p>
        </p:txBody>
      </p:sp>
      <p:sp>
        <p:nvSpPr>
          <p:cNvPr id="3" name="Tijdelijke aanduiding voor inhoud 2"/>
          <p:cNvSpPr>
            <a:spLocks noGrp="1"/>
          </p:cNvSpPr>
          <p:nvPr>
            <p:ph sz="quarter" idx="1"/>
          </p:nvPr>
        </p:nvSpPr>
        <p:spPr>
          <a:xfrm>
            <a:off x="612775" y="1600200"/>
            <a:ext cx="8102597" cy="5043510"/>
          </a:xfrm>
        </p:spPr>
        <p:txBody>
          <a:bodyPr/>
          <a:lstStyle/>
          <a:p>
            <a:pPr>
              <a:spcBef>
                <a:spcPts val="600"/>
              </a:spcBef>
            </a:pPr>
            <a:r>
              <a:rPr lang="nl-BE" sz="2800" dirty="0" smtClean="0">
                <a:latin typeface="Calibri" pitchFamily="34" charset="0"/>
              </a:rPr>
              <a:t>&lt; naturalisme: theorie over stemgedrag</a:t>
            </a:r>
          </a:p>
          <a:p>
            <a:pPr marL="0" indent="0">
              <a:spcBef>
                <a:spcPts val="600"/>
              </a:spcBef>
              <a:buNone/>
            </a:pPr>
            <a:endParaRPr lang="nl-BE" dirty="0">
              <a:solidFill>
                <a:schemeClr val="bg1"/>
              </a:solidFill>
              <a:latin typeface="Calibri" pitchFamily="34" charset="0"/>
              <a:cs typeface="Calibri" pitchFamily="34" charset="0"/>
            </a:endParaRPr>
          </a:p>
          <a:p>
            <a:pPr marL="0" indent="0" algn="r">
              <a:lnSpc>
                <a:spcPct val="112000"/>
              </a:lnSpc>
              <a:spcBef>
                <a:spcPts val="600"/>
              </a:spcBef>
              <a:buNone/>
            </a:pPr>
            <a:r>
              <a:rPr lang="nl-NL" sz="2400" dirty="0">
                <a:solidFill>
                  <a:schemeClr val="bg1"/>
                </a:solidFill>
                <a:latin typeface="Lato Light" pitchFamily="34" charset="0"/>
                <a:cs typeface="Courier New" pitchFamily="49" charset="0"/>
              </a:rPr>
              <a:t>“</a:t>
            </a:r>
            <a:r>
              <a:rPr lang="nl-NL" sz="2400" dirty="0" err="1">
                <a:solidFill>
                  <a:schemeClr val="bg1"/>
                </a:solidFill>
                <a:latin typeface="Lato Light" pitchFamily="34" charset="0"/>
                <a:cs typeface="Courier New" pitchFamily="49" charset="0"/>
              </a:rPr>
              <a:t>One</a:t>
            </a:r>
            <a:r>
              <a:rPr lang="nl-NL" sz="2400" dirty="0">
                <a:solidFill>
                  <a:schemeClr val="bg1"/>
                </a:solidFill>
                <a:latin typeface="Lato Light" pitchFamily="34" charset="0"/>
                <a:cs typeface="Courier New" pitchFamily="49" charset="0"/>
              </a:rPr>
              <a:t> out of </a:t>
            </a:r>
            <a:r>
              <a:rPr lang="nl-NL" sz="2400" dirty="0" err="1">
                <a:solidFill>
                  <a:schemeClr val="bg1"/>
                </a:solidFill>
                <a:latin typeface="Lato Light" pitchFamily="34" charset="0"/>
                <a:cs typeface="Courier New" pitchFamily="49" charset="0"/>
              </a:rPr>
              <a:t>every</a:t>
            </a:r>
            <a:r>
              <a:rPr lang="nl-NL" sz="2400" dirty="0">
                <a:solidFill>
                  <a:schemeClr val="bg1"/>
                </a:solidFill>
                <a:latin typeface="Lato Light" pitchFamily="34" charset="0"/>
                <a:cs typeface="Courier New" pitchFamily="49" charset="0"/>
              </a:rPr>
              <a:t> </a:t>
            </a:r>
            <a:r>
              <a:rPr lang="nl-NL" sz="2400" dirty="0" err="1">
                <a:solidFill>
                  <a:schemeClr val="bg1"/>
                </a:solidFill>
                <a:latin typeface="Lato Light" pitchFamily="34" charset="0"/>
                <a:cs typeface="Courier New" pitchFamily="49" charset="0"/>
              </a:rPr>
              <a:t>two</a:t>
            </a:r>
            <a:r>
              <a:rPr lang="nl-NL" sz="2400" dirty="0">
                <a:solidFill>
                  <a:schemeClr val="bg1"/>
                </a:solidFill>
                <a:latin typeface="Lato Light" pitchFamily="34" charset="0"/>
                <a:cs typeface="Courier New" pitchFamily="49" charset="0"/>
              </a:rPr>
              <a:t> </a:t>
            </a:r>
            <a:r>
              <a:rPr lang="nl-NL" sz="2400" dirty="0" err="1">
                <a:solidFill>
                  <a:schemeClr val="bg1"/>
                </a:solidFill>
                <a:latin typeface="Lato Light" pitchFamily="34" charset="0"/>
                <a:cs typeface="Courier New" pitchFamily="49" charset="0"/>
              </a:rPr>
              <a:t>workers</a:t>
            </a:r>
            <a:r>
              <a:rPr lang="nl-NL" sz="2400" dirty="0">
                <a:solidFill>
                  <a:schemeClr val="bg1"/>
                </a:solidFill>
                <a:latin typeface="Lato Light" pitchFamily="34" charset="0"/>
                <a:cs typeface="Courier New" pitchFamily="49" charset="0"/>
              </a:rPr>
              <a:t> </a:t>
            </a:r>
            <a:r>
              <a:rPr lang="nl-NL" sz="2400" dirty="0" err="1">
                <a:solidFill>
                  <a:schemeClr val="bg1"/>
                </a:solidFill>
                <a:latin typeface="Lato Light" pitchFamily="34" charset="0"/>
                <a:cs typeface="Courier New" pitchFamily="49" charset="0"/>
              </a:rPr>
              <a:t>votes</a:t>
            </a:r>
            <a:r>
              <a:rPr lang="nl-NL" sz="2400" dirty="0">
                <a:solidFill>
                  <a:schemeClr val="bg1"/>
                </a:solidFill>
                <a:latin typeface="Lato Light" pitchFamily="34" charset="0"/>
                <a:cs typeface="Courier New" pitchFamily="49" charset="0"/>
              </a:rPr>
              <a:t> Communist; </a:t>
            </a:r>
            <a:r>
              <a:rPr lang="nl-NL" sz="2400" dirty="0" err="1">
                <a:solidFill>
                  <a:schemeClr val="bg1"/>
                </a:solidFill>
                <a:latin typeface="Lato Light" pitchFamily="34" charset="0"/>
                <a:cs typeface="Courier New" pitchFamily="49" charset="0"/>
              </a:rPr>
              <a:t>and</a:t>
            </a:r>
            <a:r>
              <a:rPr lang="nl-NL" sz="2400" dirty="0">
                <a:solidFill>
                  <a:schemeClr val="bg1"/>
                </a:solidFill>
                <a:latin typeface="Lato Light" pitchFamily="34" charset="0"/>
                <a:cs typeface="Courier New" pitchFamily="49" charset="0"/>
              </a:rPr>
              <a:t> employees of large </a:t>
            </a:r>
            <a:r>
              <a:rPr lang="nl-NL" sz="2400" dirty="0" err="1">
                <a:solidFill>
                  <a:schemeClr val="bg1"/>
                </a:solidFill>
                <a:latin typeface="Lato Light" pitchFamily="34" charset="0"/>
                <a:cs typeface="Courier New" pitchFamily="49" charset="0"/>
              </a:rPr>
              <a:t>organizations</a:t>
            </a:r>
            <a:r>
              <a:rPr lang="nl-NL" sz="2400" dirty="0">
                <a:solidFill>
                  <a:schemeClr val="bg1"/>
                </a:solidFill>
                <a:latin typeface="Lato Light" pitchFamily="34" charset="0"/>
                <a:cs typeface="Courier New" pitchFamily="49" charset="0"/>
              </a:rPr>
              <a:t> </a:t>
            </a:r>
            <a:r>
              <a:rPr lang="nl-NL" sz="2400" dirty="0" err="1">
                <a:solidFill>
                  <a:schemeClr val="bg1"/>
                </a:solidFill>
                <a:latin typeface="Lato Light" pitchFamily="34" charset="0"/>
                <a:cs typeface="Courier New" pitchFamily="49" charset="0"/>
              </a:rPr>
              <a:t>vote</a:t>
            </a:r>
            <a:r>
              <a:rPr lang="nl-NL" sz="2400" dirty="0">
                <a:solidFill>
                  <a:schemeClr val="bg1"/>
                </a:solidFill>
                <a:latin typeface="Lato Light" pitchFamily="34" charset="0"/>
                <a:cs typeface="Courier New" pitchFamily="49" charset="0"/>
              </a:rPr>
              <a:t> Communist more </a:t>
            </a:r>
            <a:r>
              <a:rPr lang="nl-NL" sz="2400" dirty="0" err="1">
                <a:solidFill>
                  <a:schemeClr val="bg1"/>
                </a:solidFill>
                <a:latin typeface="Lato Light" pitchFamily="34" charset="0"/>
                <a:cs typeface="Courier New" pitchFamily="49" charset="0"/>
              </a:rPr>
              <a:t>often</a:t>
            </a:r>
            <a:r>
              <a:rPr lang="nl-NL" sz="2400" dirty="0">
                <a:solidFill>
                  <a:schemeClr val="bg1"/>
                </a:solidFill>
                <a:latin typeface="Lato Light" pitchFamily="34" charset="0"/>
                <a:cs typeface="Courier New" pitchFamily="49" charset="0"/>
              </a:rPr>
              <a:t> </a:t>
            </a:r>
            <a:r>
              <a:rPr lang="nl-NL" sz="2400" dirty="0" err="1">
                <a:solidFill>
                  <a:schemeClr val="bg1"/>
                </a:solidFill>
                <a:latin typeface="Lato Light" pitchFamily="34" charset="0"/>
                <a:cs typeface="Courier New" pitchFamily="49" charset="0"/>
              </a:rPr>
              <a:t>than</a:t>
            </a:r>
            <a:r>
              <a:rPr lang="nl-NL" sz="2400" dirty="0">
                <a:solidFill>
                  <a:schemeClr val="bg1"/>
                </a:solidFill>
                <a:latin typeface="Lato Light" pitchFamily="34" charset="0"/>
                <a:cs typeface="Courier New" pitchFamily="49" charset="0"/>
              </a:rPr>
              <a:t> employees of small </a:t>
            </a:r>
            <a:r>
              <a:rPr lang="nl-NL" sz="2400" dirty="0" err="1">
                <a:solidFill>
                  <a:schemeClr val="bg1"/>
                </a:solidFill>
                <a:latin typeface="Lato Light" pitchFamily="34" charset="0"/>
                <a:cs typeface="Courier New" pitchFamily="49" charset="0"/>
              </a:rPr>
              <a:t>organizations</a:t>
            </a:r>
            <a:r>
              <a:rPr lang="nl-NL" sz="2400" dirty="0">
                <a:solidFill>
                  <a:schemeClr val="bg1"/>
                </a:solidFill>
                <a:latin typeface="Lato Light" pitchFamily="34" charset="0"/>
                <a:cs typeface="Courier New" pitchFamily="49" charset="0"/>
              </a:rPr>
              <a:t>; </a:t>
            </a:r>
            <a:r>
              <a:rPr lang="nl-NL" sz="2400" dirty="0" err="1">
                <a:solidFill>
                  <a:schemeClr val="bg1"/>
                </a:solidFill>
                <a:latin typeface="Lato Light" pitchFamily="34" charset="0"/>
                <a:cs typeface="Courier New" pitchFamily="49" charset="0"/>
              </a:rPr>
              <a:t>and</a:t>
            </a:r>
            <a:r>
              <a:rPr lang="nl-NL" sz="2400" dirty="0">
                <a:solidFill>
                  <a:schemeClr val="bg1"/>
                </a:solidFill>
                <a:latin typeface="Lato Light" pitchFamily="34" charset="0"/>
                <a:cs typeface="Courier New" pitchFamily="49" charset="0"/>
              </a:rPr>
              <a:t> </a:t>
            </a:r>
            <a:r>
              <a:rPr lang="nl-NL" sz="2400" dirty="0" err="1">
                <a:solidFill>
                  <a:schemeClr val="bg1"/>
                </a:solidFill>
                <a:latin typeface="Lato Light" pitchFamily="34" charset="0"/>
                <a:cs typeface="Courier New" pitchFamily="49" charset="0"/>
              </a:rPr>
              <a:t>young</a:t>
            </a:r>
            <a:r>
              <a:rPr lang="nl-NL" sz="2400" dirty="0">
                <a:solidFill>
                  <a:schemeClr val="bg1"/>
                </a:solidFill>
                <a:latin typeface="Lato Light" pitchFamily="34" charset="0"/>
                <a:cs typeface="Courier New" pitchFamily="49" charset="0"/>
              </a:rPr>
              <a:t> </a:t>
            </a:r>
            <a:r>
              <a:rPr lang="nl-NL" sz="2400" dirty="0" err="1">
                <a:solidFill>
                  <a:schemeClr val="bg1"/>
                </a:solidFill>
                <a:latin typeface="Lato Light" pitchFamily="34" charset="0"/>
                <a:cs typeface="Courier New" pitchFamily="49" charset="0"/>
              </a:rPr>
              <a:t>people</a:t>
            </a:r>
            <a:r>
              <a:rPr lang="nl-NL" sz="2400" dirty="0">
                <a:solidFill>
                  <a:schemeClr val="bg1"/>
                </a:solidFill>
                <a:latin typeface="Lato Light" pitchFamily="34" charset="0"/>
                <a:cs typeface="Courier New" pitchFamily="49" charset="0"/>
              </a:rPr>
              <a:t> </a:t>
            </a:r>
            <a:r>
              <a:rPr lang="nl-NL" sz="2400" dirty="0" err="1">
                <a:solidFill>
                  <a:schemeClr val="bg1"/>
                </a:solidFill>
                <a:latin typeface="Lato Light" pitchFamily="34" charset="0"/>
                <a:cs typeface="Courier New" pitchFamily="49" charset="0"/>
              </a:rPr>
              <a:t>vote</a:t>
            </a:r>
            <a:r>
              <a:rPr lang="nl-NL" sz="2400" dirty="0">
                <a:solidFill>
                  <a:schemeClr val="bg1"/>
                </a:solidFill>
                <a:latin typeface="Lato Light" pitchFamily="34" charset="0"/>
                <a:cs typeface="Courier New" pitchFamily="49" charset="0"/>
              </a:rPr>
              <a:t> Communist more </a:t>
            </a:r>
            <a:r>
              <a:rPr lang="nl-NL" sz="2400" dirty="0" err="1">
                <a:solidFill>
                  <a:schemeClr val="bg1"/>
                </a:solidFill>
                <a:latin typeface="Lato Light" pitchFamily="34" charset="0"/>
                <a:cs typeface="Courier New" pitchFamily="49" charset="0"/>
              </a:rPr>
              <a:t>often</a:t>
            </a:r>
            <a:r>
              <a:rPr lang="nl-NL" sz="2400" dirty="0">
                <a:solidFill>
                  <a:schemeClr val="bg1"/>
                </a:solidFill>
                <a:latin typeface="Lato Light" pitchFamily="34" charset="0"/>
                <a:cs typeface="Courier New" pitchFamily="49" charset="0"/>
              </a:rPr>
              <a:t> </a:t>
            </a:r>
            <a:r>
              <a:rPr lang="nl-NL" sz="2400" dirty="0" err="1">
                <a:solidFill>
                  <a:schemeClr val="bg1"/>
                </a:solidFill>
                <a:latin typeface="Lato Light" pitchFamily="34" charset="0"/>
                <a:cs typeface="Courier New" pitchFamily="49" charset="0"/>
              </a:rPr>
              <a:t>than</a:t>
            </a:r>
            <a:r>
              <a:rPr lang="nl-NL" sz="2400" dirty="0">
                <a:solidFill>
                  <a:schemeClr val="bg1"/>
                </a:solidFill>
                <a:latin typeface="Lato Light" pitchFamily="34" charset="0"/>
                <a:cs typeface="Courier New" pitchFamily="49" charset="0"/>
              </a:rPr>
              <a:t> </a:t>
            </a:r>
            <a:r>
              <a:rPr lang="nl-NL" sz="2400" dirty="0" err="1">
                <a:solidFill>
                  <a:schemeClr val="bg1"/>
                </a:solidFill>
                <a:latin typeface="Lato Light" pitchFamily="34" charset="0"/>
                <a:cs typeface="Courier New" pitchFamily="49" charset="0"/>
              </a:rPr>
              <a:t>older</a:t>
            </a:r>
            <a:r>
              <a:rPr lang="nl-NL" sz="2400" dirty="0">
                <a:solidFill>
                  <a:schemeClr val="bg1"/>
                </a:solidFill>
                <a:latin typeface="Lato Light" pitchFamily="34" charset="0"/>
                <a:cs typeface="Courier New" pitchFamily="49" charset="0"/>
              </a:rPr>
              <a:t> </a:t>
            </a:r>
            <a:r>
              <a:rPr lang="nl-NL" sz="2400" dirty="0" err="1">
                <a:solidFill>
                  <a:schemeClr val="bg1"/>
                </a:solidFill>
                <a:latin typeface="Lato Light" pitchFamily="34" charset="0"/>
                <a:cs typeface="Courier New" pitchFamily="49" charset="0"/>
              </a:rPr>
              <a:t>people</a:t>
            </a:r>
            <a:r>
              <a:rPr lang="nl-NL" sz="2400" dirty="0" smtClean="0">
                <a:solidFill>
                  <a:schemeClr val="bg1"/>
                </a:solidFill>
                <a:latin typeface="Lato Light" pitchFamily="34" charset="0"/>
                <a:cs typeface="Courier New" pitchFamily="49" charset="0"/>
              </a:rPr>
              <a:t>.”</a:t>
            </a:r>
          </a:p>
          <a:p>
            <a:pPr marL="0" indent="0" algn="r">
              <a:lnSpc>
                <a:spcPct val="112000"/>
              </a:lnSpc>
              <a:spcBef>
                <a:spcPts val="600"/>
              </a:spcBef>
              <a:buNone/>
            </a:pPr>
            <a:endParaRPr lang="nl-NL" sz="2400" dirty="0" smtClean="0">
              <a:solidFill>
                <a:schemeClr val="bg1"/>
              </a:solidFill>
              <a:latin typeface="Lato Light" pitchFamily="34" charset="0"/>
              <a:cs typeface="Courier New" pitchFamily="49" charset="0"/>
            </a:endParaRPr>
          </a:p>
          <a:p>
            <a:pPr marL="0" indent="0" algn="r">
              <a:lnSpc>
                <a:spcPct val="112000"/>
              </a:lnSpc>
              <a:spcBef>
                <a:spcPts val="600"/>
              </a:spcBef>
              <a:buNone/>
            </a:pPr>
            <a:r>
              <a:rPr lang="nl-NL" sz="2400" dirty="0">
                <a:solidFill>
                  <a:schemeClr val="bg1"/>
                </a:solidFill>
                <a:latin typeface="Lato Light" pitchFamily="34" charset="0"/>
                <a:cs typeface="Courier New" pitchFamily="49" charset="0"/>
              </a:rPr>
              <a:t>“M. </a:t>
            </a:r>
            <a:r>
              <a:rPr lang="nl-NL" sz="2400" dirty="0" err="1">
                <a:solidFill>
                  <a:schemeClr val="bg1"/>
                </a:solidFill>
                <a:latin typeface="Lato Light" pitchFamily="34" charset="0"/>
                <a:cs typeface="Courier New" pitchFamily="49" charset="0"/>
              </a:rPr>
              <a:t>Rouget</a:t>
            </a:r>
            <a:r>
              <a:rPr lang="nl-NL" sz="2400" dirty="0">
                <a:solidFill>
                  <a:schemeClr val="bg1"/>
                </a:solidFill>
                <a:latin typeface="Lato Light" pitchFamily="34" charset="0"/>
                <a:cs typeface="Courier New" pitchFamily="49" charset="0"/>
              </a:rPr>
              <a:t> is a </a:t>
            </a:r>
            <a:r>
              <a:rPr lang="nl-NL" sz="2400" dirty="0" err="1">
                <a:solidFill>
                  <a:schemeClr val="bg1"/>
                </a:solidFill>
                <a:latin typeface="Lato Light" pitchFamily="34" charset="0"/>
                <a:cs typeface="Courier New" pitchFamily="49" charset="0"/>
              </a:rPr>
              <a:t>worker</a:t>
            </a:r>
            <a:r>
              <a:rPr lang="nl-NL" sz="2400" dirty="0">
                <a:solidFill>
                  <a:schemeClr val="bg1"/>
                </a:solidFill>
                <a:latin typeface="Lato Light" pitchFamily="34" charset="0"/>
                <a:cs typeface="Courier New" pitchFamily="49" charset="0"/>
              </a:rPr>
              <a:t> </a:t>
            </a:r>
            <a:r>
              <a:rPr lang="nl-NL" sz="2400" dirty="0" err="1">
                <a:solidFill>
                  <a:schemeClr val="bg1"/>
                </a:solidFill>
                <a:latin typeface="Lato Light" pitchFamily="34" charset="0"/>
                <a:cs typeface="Courier New" pitchFamily="49" charset="0"/>
              </a:rPr>
              <a:t>and</a:t>
            </a:r>
            <a:r>
              <a:rPr lang="nl-NL" sz="2400" dirty="0">
                <a:solidFill>
                  <a:schemeClr val="bg1"/>
                </a:solidFill>
                <a:latin typeface="Lato Light" pitchFamily="34" charset="0"/>
                <a:cs typeface="Courier New" pitchFamily="49" charset="0"/>
              </a:rPr>
              <a:t> </a:t>
            </a:r>
            <a:r>
              <a:rPr lang="nl-NL" sz="2400" dirty="0" err="1">
                <a:solidFill>
                  <a:schemeClr val="bg1"/>
                </a:solidFill>
                <a:latin typeface="Lato Light" pitchFamily="34" charset="0"/>
                <a:cs typeface="Courier New" pitchFamily="49" charset="0"/>
              </a:rPr>
              <a:t>works</a:t>
            </a:r>
            <a:r>
              <a:rPr lang="nl-NL" sz="2400" dirty="0">
                <a:solidFill>
                  <a:schemeClr val="bg1"/>
                </a:solidFill>
                <a:latin typeface="Lato Light" pitchFamily="34" charset="0"/>
                <a:cs typeface="Courier New" pitchFamily="49" charset="0"/>
              </a:rPr>
              <a:t> in a large </a:t>
            </a:r>
            <a:r>
              <a:rPr lang="nl-NL" sz="2400" dirty="0" err="1">
                <a:solidFill>
                  <a:schemeClr val="bg1"/>
                </a:solidFill>
                <a:latin typeface="Lato Light" pitchFamily="34" charset="0"/>
                <a:cs typeface="Courier New" pitchFamily="49" charset="0"/>
              </a:rPr>
              <a:t>factory</a:t>
            </a:r>
            <a:r>
              <a:rPr lang="nl-NL" sz="2400" dirty="0">
                <a:solidFill>
                  <a:schemeClr val="bg1"/>
                </a:solidFill>
                <a:latin typeface="Lato Light" pitchFamily="34" charset="0"/>
                <a:cs typeface="Courier New" pitchFamily="49" charset="0"/>
              </a:rPr>
              <a:t> </a:t>
            </a:r>
            <a:r>
              <a:rPr lang="nl-NL" sz="2400" dirty="0" err="1">
                <a:solidFill>
                  <a:schemeClr val="bg1"/>
                </a:solidFill>
                <a:latin typeface="Lato Light" pitchFamily="34" charset="0"/>
                <a:cs typeface="Courier New" pitchFamily="49" charset="0"/>
              </a:rPr>
              <a:t>and</a:t>
            </a:r>
            <a:r>
              <a:rPr lang="nl-NL" sz="2400" dirty="0">
                <a:solidFill>
                  <a:schemeClr val="bg1"/>
                </a:solidFill>
                <a:latin typeface="Lato Light" pitchFamily="34" charset="0"/>
                <a:cs typeface="Courier New" pitchFamily="49" charset="0"/>
              </a:rPr>
              <a:t> is </a:t>
            </a:r>
            <a:r>
              <a:rPr lang="nl-NL" sz="2400" dirty="0" err="1">
                <a:solidFill>
                  <a:schemeClr val="bg1"/>
                </a:solidFill>
                <a:latin typeface="Lato Light" pitchFamily="34" charset="0"/>
                <a:cs typeface="Courier New" pitchFamily="49" charset="0"/>
              </a:rPr>
              <a:t>young</a:t>
            </a:r>
            <a:r>
              <a:rPr lang="nl-NL" sz="2400" dirty="0" smtClean="0">
                <a:solidFill>
                  <a:schemeClr val="bg1"/>
                </a:solidFill>
                <a:latin typeface="Lato Light" pitchFamily="34" charset="0"/>
                <a:cs typeface="Courier New" pitchFamily="49" charset="0"/>
              </a:rPr>
              <a:t>.”</a:t>
            </a:r>
          </a:p>
          <a:p>
            <a:pPr marL="0" indent="0" algn="r">
              <a:lnSpc>
                <a:spcPct val="112000"/>
              </a:lnSpc>
              <a:spcBef>
                <a:spcPts val="600"/>
              </a:spcBef>
              <a:buNone/>
            </a:pPr>
            <a:endParaRPr lang="nl-NL" sz="2400" dirty="0" smtClean="0">
              <a:solidFill>
                <a:schemeClr val="bg1"/>
              </a:solidFill>
              <a:latin typeface="Lato Light" pitchFamily="34" charset="0"/>
              <a:cs typeface="Courier New" pitchFamily="49" charset="0"/>
            </a:endParaRPr>
          </a:p>
          <a:p>
            <a:pPr marL="0" indent="0" algn="r">
              <a:lnSpc>
                <a:spcPct val="112000"/>
              </a:lnSpc>
              <a:spcBef>
                <a:spcPts val="600"/>
              </a:spcBef>
              <a:buNone/>
            </a:pPr>
            <a:r>
              <a:rPr lang="en-US" sz="2400" dirty="0">
                <a:solidFill>
                  <a:schemeClr val="bg1"/>
                </a:solidFill>
                <a:latin typeface="Lato Light" pitchFamily="34" charset="0"/>
                <a:cs typeface="Courier New" pitchFamily="49" charset="0"/>
              </a:rPr>
              <a:t>“Therefore, it is likely that M. </a:t>
            </a:r>
            <a:r>
              <a:rPr lang="en-US" sz="2400" dirty="0" err="1">
                <a:solidFill>
                  <a:schemeClr val="bg1"/>
                </a:solidFill>
                <a:latin typeface="Lato Light" pitchFamily="34" charset="0"/>
                <a:cs typeface="Courier New" pitchFamily="49" charset="0"/>
              </a:rPr>
              <a:t>Rouget</a:t>
            </a:r>
            <a:r>
              <a:rPr lang="en-US" sz="2400" dirty="0">
                <a:solidFill>
                  <a:schemeClr val="bg1"/>
                </a:solidFill>
                <a:latin typeface="Lato Light" pitchFamily="34" charset="0"/>
                <a:cs typeface="Courier New" pitchFamily="49" charset="0"/>
              </a:rPr>
              <a:t> will vote Communist.”</a:t>
            </a:r>
            <a:r>
              <a:rPr lang="nl-NL" sz="2400" dirty="0" smtClean="0">
                <a:solidFill>
                  <a:schemeClr val="bg1"/>
                </a:solidFill>
                <a:latin typeface="Lato Light" pitchFamily="34" charset="0"/>
                <a:cs typeface="Courier New" pitchFamily="49" charset="0"/>
              </a:rPr>
              <a:t> </a:t>
            </a:r>
            <a:endParaRPr lang="nl-BE" sz="2400" dirty="0" smtClean="0">
              <a:solidFill>
                <a:schemeClr val="bg1"/>
              </a:solidFill>
              <a:latin typeface="Lato Light" pitchFamily="34" charset="0"/>
              <a:cs typeface="Courier New" pitchFamily="49" charset="0"/>
            </a:endParaRPr>
          </a:p>
        </p:txBody>
      </p:sp>
      <p:sp>
        <p:nvSpPr>
          <p:cNvPr id="7" name="Tijdelijke aanduiding voor dianummer 6"/>
          <p:cNvSpPr>
            <a:spLocks noGrp="1"/>
          </p:cNvSpPr>
          <p:nvPr>
            <p:ph type="sldNum" sz="quarter" idx="12"/>
          </p:nvPr>
        </p:nvSpPr>
        <p:spPr/>
        <p:txBody>
          <a:bodyPr/>
          <a:lstStyle/>
          <a:p>
            <a:pPr>
              <a:defRPr/>
            </a:pPr>
            <a:fld id="{1A404CA7-6183-47CD-8863-493B2B7DDE5E}" type="slidenum">
              <a:rPr lang="nl-NL" smtClean="0"/>
              <a:pPr>
                <a:defRPr/>
              </a:pPr>
              <a:t>33</a:t>
            </a:fld>
            <a:endParaRPr lang="nl-NL"/>
          </a:p>
        </p:txBody>
      </p:sp>
      <p:pic>
        <p:nvPicPr>
          <p:cNvPr id="2050" name="Picture 2" descr="http://static1.hln.be/static/photo/2011/9/16/6/20110301190051/media_xl_40806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7587" y="836712"/>
            <a:ext cx="1535501"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4487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774" y="228600"/>
            <a:ext cx="8531225" cy="990600"/>
          </a:xfrm>
        </p:spPr>
        <p:txBody>
          <a:bodyPr>
            <a:normAutofit/>
          </a:bodyPr>
          <a:lstStyle/>
          <a:p>
            <a:pPr eaLnBrk="1" fontAlgn="auto" hangingPunct="1">
              <a:spcAft>
                <a:spcPts val="0"/>
              </a:spcAft>
              <a:defRPr/>
            </a:pPr>
            <a:r>
              <a:rPr lang="nl-BE" sz="3200" b="1" cap="all" dirty="0" smtClean="0">
                <a:solidFill>
                  <a:schemeClr val="bg2"/>
                </a:solidFill>
                <a:latin typeface="Calibri" pitchFamily="34" charset="0"/>
              </a:rPr>
              <a:t>constructivisme</a:t>
            </a:r>
            <a:endParaRPr lang="nl-NL" sz="3200" b="1" cap="all" dirty="0" smtClean="0">
              <a:solidFill>
                <a:schemeClr val="bg2"/>
              </a:solidFill>
              <a:latin typeface="Calibri" pitchFamily="34" charset="0"/>
            </a:endParaRPr>
          </a:p>
        </p:txBody>
      </p:sp>
      <p:sp>
        <p:nvSpPr>
          <p:cNvPr id="3" name="Tijdelijke aanduiding voor inhoud 2"/>
          <p:cNvSpPr>
            <a:spLocks noGrp="1"/>
          </p:cNvSpPr>
          <p:nvPr>
            <p:ph sz="quarter" idx="1"/>
          </p:nvPr>
        </p:nvSpPr>
        <p:spPr>
          <a:xfrm>
            <a:off x="467545" y="1600200"/>
            <a:ext cx="8247828" cy="5043510"/>
          </a:xfrm>
        </p:spPr>
        <p:txBody>
          <a:bodyPr/>
          <a:lstStyle/>
          <a:p>
            <a:pPr>
              <a:spcBef>
                <a:spcPts val="600"/>
              </a:spcBef>
            </a:pPr>
            <a:r>
              <a:rPr lang="nl-BE" dirty="0" smtClean="0">
                <a:latin typeface="Calibri" pitchFamily="34" charset="0"/>
              </a:rPr>
              <a:t>wetmatigheden?</a:t>
            </a:r>
          </a:p>
          <a:p>
            <a:pPr>
              <a:spcBef>
                <a:spcPts val="600"/>
              </a:spcBef>
            </a:pPr>
            <a:r>
              <a:rPr lang="nl-BE" dirty="0" smtClean="0">
                <a:latin typeface="Calibri" pitchFamily="34" charset="0"/>
              </a:rPr>
              <a:t>&gt; betekenissen die </a:t>
            </a:r>
            <a:r>
              <a:rPr lang="nl-BE" dirty="0" err="1" smtClean="0">
                <a:latin typeface="Calibri" pitchFamily="34" charset="0"/>
              </a:rPr>
              <a:t>Rouget</a:t>
            </a:r>
            <a:r>
              <a:rPr lang="nl-BE" dirty="0" smtClean="0">
                <a:latin typeface="Calibri" pitchFamily="34" charset="0"/>
              </a:rPr>
              <a:t> zelf geeft aan wereld</a:t>
            </a:r>
          </a:p>
          <a:p>
            <a:pPr lvl="1">
              <a:spcBef>
                <a:spcPts val="600"/>
              </a:spcBef>
            </a:pPr>
            <a:r>
              <a:rPr lang="nl-BE" dirty="0" smtClean="0">
                <a:latin typeface="Calibri" pitchFamily="34" charset="0"/>
              </a:rPr>
              <a:t>mens als complex wezen</a:t>
            </a:r>
          </a:p>
          <a:p>
            <a:pPr lvl="1">
              <a:spcBef>
                <a:spcPts val="600"/>
              </a:spcBef>
            </a:pPr>
            <a:r>
              <a:rPr lang="nl-BE" dirty="0" smtClean="0">
                <a:latin typeface="Calibri" pitchFamily="34" charset="0"/>
              </a:rPr>
              <a:t>begrijpen, ‘</a:t>
            </a:r>
            <a:r>
              <a:rPr lang="nl-BE" dirty="0" err="1" smtClean="0">
                <a:latin typeface="Calibri" pitchFamily="34" charset="0"/>
              </a:rPr>
              <a:t>verstehen</a:t>
            </a:r>
            <a:r>
              <a:rPr lang="nl-BE" dirty="0" smtClean="0">
                <a:latin typeface="Calibri" pitchFamily="34" charset="0"/>
              </a:rPr>
              <a:t>’</a:t>
            </a:r>
          </a:p>
          <a:p>
            <a:pPr>
              <a:spcBef>
                <a:spcPts val="600"/>
              </a:spcBef>
            </a:pPr>
            <a:endParaRPr lang="nl-BE" dirty="0" smtClean="0">
              <a:latin typeface="Calibri" pitchFamily="34" charset="0"/>
            </a:endParaRPr>
          </a:p>
          <a:p>
            <a:pPr>
              <a:spcBef>
                <a:spcPts val="600"/>
              </a:spcBef>
            </a:pPr>
            <a:r>
              <a:rPr lang="nl-BE" dirty="0" smtClean="0">
                <a:latin typeface="Calibri" pitchFamily="34" charset="0"/>
              </a:rPr>
              <a:t>observeren bij vrouw </a:t>
            </a:r>
            <a:r>
              <a:rPr lang="nl-BE" dirty="0" err="1" smtClean="0">
                <a:latin typeface="Calibri" pitchFamily="34" charset="0"/>
              </a:rPr>
              <a:t>Kikki</a:t>
            </a:r>
            <a:endParaRPr lang="nl-BE" dirty="0" smtClean="0">
              <a:latin typeface="Calibri" pitchFamily="34" charset="0"/>
            </a:endParaRPr>
          </a:p>
          <a:p>
            <a:pPr lvl="1">
              <a:spcBef>
                <a:spcPts val="600"/>
              </a:spcBef>
            </a:pPr>
            <a:r>
              <a:rPr lang="nl-BE" dirty="0" smtClean="0">
                <a:latin typeface="Calibri" pitchFamily="34" charset="0"/>
              </a:rPr>
              <a:t>op zoek naar dieperliggende motieven</a:t>
            </a:r>
          </a:p>
          <a:p>
            <a:pPr lvl="1">
              <a:spcBef>
                <a:spcPts val="600"/>
              </a:spcBef>
            </a:pPr>
            <a:r>
              <a:rPr lang="nl-BE" dirty="0" smtClean="0">
                <a:latin typeface="Calibri" pitchFamily="34" charset="0"/>
              </a:rPr>
              <a:t>cijfers &gt; verhalen/discours</a:t>
            </a:r>
          </a:p>
          <a:p>
            <a:pPr lvl="1">
              <a:spcBef>
                <a:spcPts val="600"/>
              </a:spcBef>
            </a:pPr>
            <a:r>
              <a:rPr lang="nl-BE" dirty="0" smtClean="0">
                <a:latin typeface="Calibri" pitchFamily="34" charset="0"/>
              </a:rPr>
              <a:t>getuigenissen</a:t>
            </a:r>
          </a:p>
        </p:txBody>
      </p:sp>
      <p:sp>
        <p:nvSpPr>
          <p:cNvPr id="7" name="Tijdelijke aanduiding voor dianummer 6"/>
          <p:cNvSpPr>
            <a:spLocks noGrp="1"/>
          </p:cNvSpPr>
          <p:nvPr>
            <p:ph type="sldNum" sz="quarter" idx="12"/>
          </p:nvPr>
        </p:nvSpPr>
        <p:spPr/>
        <p:txBody>
          <a:bodyPr/>
          <a:lstStyle/>
          <a:p>
            <a:pPr>
              <a:defRPr/>
            </a:pPr>
            <a:fld id="{1A404CA7-6183-47CD-8863-493B2B7DDE5E}" type="slidenum">
              <a:rPr lang="nl-NL" smtClean="0"/>
              <a:pPr>
                <a:defRPr/>
              </a:pPr>
              <a:t>34</a:t>
            </a:fld>
            <a:endParaRPr lang="nl-NL"/>
          </a:p>
        </p:txBody>
      </p:sp>
      <p:pic>
        <p:nvPicPr>
          <p:cNvPr id="2050" name="Picture 2" descr="http://static1.hln.be/static/photo/2011/9/16/6/20110301190051/media_xl_40806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7587" y="836712"/>
            <a:ext cx="1535501" cy="86409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kikkis.com/wp-content/uploads/2010/11/1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8105" y="2924944"/>
            <a:ext cx="2454495" cy="3168352"/>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6300192" y="3356992"/>
            <a:ext cx="770998" cy="807876"/>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616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774" y="228600"/>
            <a:ext cx="8531225" cy="990600"/>
          </a:xfrm>
        </p:spPr>
        <p:txBody>
          <a:bodyPr>
            <a:normAutofit/>
          </a:bodyPr>
          <a:lstStyle/>
          <a:p>
            <a:pPr eaLnBrk="1" fontAlgn="auto" hangingPunct="1">
              <a:spcAft>
                <a:spcPts val="0"/>
              </a:spcAft>
              <a:defRPr/>
            </a:pPr>
            <a:r>
              <a:rPr lang="nl-BE" sz="3200" b="1" cap="all" dirty="0" err="1" smtClean="0">
                <a:solidFill>
                  <a:schemeClr val="bg2"/>
                </a:solidFill>
                <a:latin typeface="Calibri" pitchFamily="34" charset="0"/>
              </a:rPr>
              <a:t>Kikki</a:t>
            </a:r>
            <a:r>
              <a:rPr lang="nl-BE" sz="3200" b="1" cap="all" dirty="0" smtClean="0">
                <a:solidFill>
                  <a:schemeClr val="bg2"/>
                </a:solidFill>
                <a:latin typeface="Calibri" pitchFamily="34" charset="0"/>
              </a:rPr>
              <a:t>?</a:t>
            </a:r>
            <a:endParaRPr lang="nl-NL" sz="3200" b="1" cap="all" dirty="0" smtClean="0">
              <a:solidFill>
                <a:schemeClr val="bg2"/>
              </a:solidFill>
              <a:latin typeface="Calibri" pitchFamily="34" charset="0"/>
            </a:endParaRPr>
          </a:p>
        </p:txBody>
      </p:sp>
      <p:sp>
        <p:nvSpPr>
          <p:cNvPr id="3" name="Tijdelijke aanduiding voor inhoud 2"/>
          <p:cNvSpPr>
            <a:spLocks noGrp="1"/>
          </p:cNvSpPr>
          <p:nvPr>
            <p:ph sz="quarter" idx="1"/>
          </p:nvPr>
        </p:nvSpPr>
        <p:spPr>
          <a:xfrm>
            <a:off x="467545" y="1600200"/>
            <a:ext cx="8247828" cy="5043510"/>
          </a:xfrm>
        </p:spPr>
        <p:txBody>
          <a:bodyPr/>
          <a:lstStyle/>
          <a:p>
            <a:pPr marL="0" indent="0" algn="r">
              <a:lnSpc>
                <a:spcPct val="112000"/>
              </a:lnSpc>
              <a:spcBef>
                <a:spcPts val="600"/>
              </a:spcBef>
              <a:buNone/>
            </a:pPr>
            <a:r>
              <a:rPr lang="en-US" sz="2400" dirty="0">
                <a:solidFill>
                  <a:schemeClr val="bg1"/>
                </a:solidFill>
                <a:latin typeface="Lato Light" pitchFamily="34" charset="0"/>
                <a:cs typeface="Courier New" pitchFamily="49" charset="0"/>
              </a:rPr>
              <a:t>“</a:t>
            </a:r>
            <a:r>
              <a:rPr lang="en-US" sz="2400" dirty="0" err="1">
                <a:solidFill>
                  <a:schemeClr val="bg1"/>
                </a:solidFill>
                <a:latin typeface="Lato Light" pitchFamily="34" charset="0"/>
                <a:cs typeface="Courier New" pitchFamily="49" charset="0"/>
              </a:rPr>
              <a:t>Kikki</a:t>
            </a:r>
            <a:r>
              <a:rPr lang="en-US" sz="2400" dirty="0">
                <a:solidFill>
                  <a:schemeClr val="bg1"/>
                </a:solidFill>
                <a:latin typeface="Lato Light" pitchFamily="34" charset="0"/>
                <a:cs typeface="Courier New" pitchFamily="49" charset="0"/>
              </a:rPr>
              <a:t> has lived with Jacques for the past six years in a small flat in a middle-class suburb just north of Paris. Jacques drives a BMW that he cannot afford and appreciates the finer things in life. As a result, </a:t>
            </a:r>
            <a:r>
              <a:rPr lang="en-US" sz="2400" dirty="0" err="1">
                <a:solidFill>
                  <a:schemeClr val="bg1"/>
                </a:solidFill>
                <a:latin typeface="Lato Light" pitchFamily="34" charset="0"/>
                <a:cs typeface="Courier New" pitchFamily="49" charset="0"/>
              </a:rPr>
              <a:t>Kikki</a:t>
            </a:r>
            <a:r>
              <a:rPr lang="en-US" sz="2400" dirty="0">
                <a:solidFill>
                  <a:schemeClr val="bg1"/>
                </a:solidFill>
                <a:latin typeface="Lato Light" pitchFamily="34" charset="0"/>
                <a:cs typeface="Courier New" pitchFamily="49" charset="0"/>
              </a:rPr>
              <a:t> and Jacques are always short of money—which Jacques blames on the French state’s passion for taxing his small factory salary</a:t>
            </a:r>
            <a:r>
              <a:rPr lang="en-US" sz="2400" dirty="0" smtClean="0">
                <a:solidFill>
                  <a:schemeClr val="bg1"/>
                </a:solidFill>
                <a:latin typeface="Lato Light" pitchFamily="34" charset="0"/>
                <a:cs typeface="Courier New" pitchFamily="49" charset="0"/>
              </a:rPr>
              <a:t>.</a:t>
            </a:r>
          </a:p>
          <a:p>
            <a:pPr marL="0" indent="0" algn="r">
              <a:lnSpc>
                <a:spcPct val="112000"/>
              </a:lnSpc>
              <a:spcBef>
                <a:spcPts val="600"/>
              </a:spcBef>
              <a:buNone/>
            </a:pPr>
            <a:endParaRPr lang="en-US" sz="2400" dirty="0" smtClean="0">
              <a:solidFill>
                <a:schemeClr val="bg1"/>
              </a:solidFill>
              <a:latin typeface="Lato Light" pitchFamily="34" charset="0"/>
              <a:cs typeface="Courier New" pitchFamily="49" charset="0"/>
            </a:endParaRPr>
          </a:p>
          <a:p>
            <a:pPr marL="0" indent="0" algn="r">
              <a:lnSpc>
                <a:spcPct val="112000"/>
              </a:lnSpc>
              <a:spcBef>
                <a:spcPts val="600"/>
              </a:spcBef>
              <a:buNone/>
            </a:pPr>
            <a:r>
              <a:rPr lang="en-US" sz="2400" dirty="0" smtClean="0">
                <a:solidFill>
                  <a:schemeClr val="bg1"/>
                </a:solidFill>
                <a:latin typeface="Lato Light" pitchFamily="34" charset="0"/>
                <a:cs typeface="Courier New" pitchFamily="49" charset="0"/>
              </a:rPr>
              <a:t>From </a:t>
            </a:r>
            <a:r>
              <a:rPr lang="en-US" sz="2400" dirty="0" err="1">
                <a:solidFill>
                  <a:schemeClr val="bg1"/>
                </a:solidFill>
                <a:latin typeface="Lato Light" pitchFamily="34" charset="0"/>
                <a:cs typeface="Courier New" pitchFamily="49" charset="0"/>
              </a:rPr>
              <a:t>Kikki</a:t>
            </a:r>
            <a:r>
              <a:rPr lang="en-US" sz="2400" dirty="0">
                <a:solidFill>
                  <a:schemeClr val="bg1"/>
                </a:solidFill>
                <a:latin typeface="Lato Light" pitchFamily="34" charset="0"/>
                <a:cs typeface="Courier New" pitchFamily="49" charset="0"/>
              </a:rPr>
              <a:t> we learn that her husband’s main passion in life is football. This is, we learn, the main reason for joining the factory union: it was a prerequisite for playing on the team. </a:t>
            </a:r>
            <a:endParaRPr lang="nl-BE" sz="2400" dirty="0" smtClean="0">
              <a:solidFill>
                <a:schemeClr val="bg1"/>
              </a:solidFill>
              <a:latin typeface="Lato Light" pitchFamily="34" charset="0"/>
              <a:cs typeface="Courier New" pitchFamily="49" charset="0"/>
            </a:endParaRPr>
          </a:p>
        </p:txBody>
      </p:sp>
      <p:sp>
        <p:nvSpPr>
          <p:cNvPr id="7" name="Tijdelijke aanduiding voor dianummer 6"/>
          <p:cNvSpPr>
            <a:spLocks noGrp="1"/>
          </p:cNvSpPr>
          <p:nvPr>
            <p:ph type="sldNum" sz="quarter" idx="12"/>
          </p:nvPr>
        </p:nvSpPr>
        <p:spPr/>
        <p:txBody>
          <a:bodyPr/>
          <a:lstStyle/>
          <a:p>
            <a:pPr>
              <a:defRPr/>
            </a:pPr>
            <a:fld id="{1A404CA7-6183-47CD-8863-493B2B7DDE5E}" type="slidenum">
              <a:rPr lang="nl-NL" smtClean="0"/>
              <a:pPr>
                <a:defRPr/>
              </a:pPr>
              <a:t>35</a:t>
            </a:fld>
            <a:endParaRPr lang="nl-NL"/>
          </a:p>
        </p:txBody>
      </p:sp>
      <p:pic>
        <p:nvPicPr>
          <p:cNvPr id="4098" name="Picture 2" descr="http://www.kikkis.com/wp-content/uploads/2010/11/1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1555" y="663752"/>
            <a:ext cx="793817" cy="1024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8538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774" y="228600"/>
            <a:ext cx="8531225" cy="990600"/>
          </a:xfrm>
        </p:spPr>
        <p:txBody>
          <a:bodyPr>
            <a:normAutofit/>
          </a:bodyPr>
          <a:lstStyle/>
          <a:p>
            <a:pPr eaLnBrk="1" fontAlgn="auto" hangingPunct="1">
              <a:spcAft>
                <a:spcPts val="0"/>
              </a:spcAft>
              <a:defRPr/>
            </a:pPr>
            <a:r>
              <a:rPr lang="nl-BE" sz="3200" b="1" cap="all" dirty="0" err="1" smtClean="0">
                <a:solidFill>
                  <a:schemeClr val="bg2"/>
                </a:solidFill>
                <a:latin typeface="Calibri" pitchFamily="34" charset="0"/>
              </a:rPr>
              <a:t>Kikki</a:t>
            </a:r>
            <a:r>
              <a:rPr lang="nl-BE" sz="3200" b="1" cap="all" dirty="0" smtClean="0">
                <a:solidFill>
                  <a:schemeClr val="bg2"/>
                </a:solidFill>
                <a:latin typeface="Calibri" pitchFamily="34" charset="0"/>
              </a:rPr>
              <a:t>? (2)</a:t>
            </a:r>
            <a:endParaRPr lang="nl-NL" sz="3200" b="1" cap="all" dirty="0" smtClean="0">
              <a:solidFill>
                <a:schemeClr val="bg2"/>
              </a:solidFill>
              <a:latin typeface="Calibri" pitchFamily="34" charset="0"/>
            </a:endParaRPr>
          </a:p>
        </p:txBody>
      </p:sp>
      <p:sp>
        <p:nvSpPr>
          <p:cNvPr id="3" name="Tijdelijke aanduiding voor inhoud 2"/>
          <p:cNvSpPr>
            <a:spLocks noGrp="1"/>
          </p:cNvSpPr>
          <p:nvPr>
            <p:ph sz="quarter" idx="1"/>
          </p:nvPr>
        </p:nvSpPr>
        <p:spPr>
          <a:xfrm>
            <a:off x="467545" y="1600200"/>
            <a:ext cx="8247828" cy="5043510"/>
          </a:xfrm>
        </p:spPr>
        <p:txBody>
          <a:bodyPr/>
          <a:lstStyle/>
          <a:p>
            <a:pPr marL="0" indent="0" algn="r">
              <a:lnSpc>
                <a:spcPct val="112000"/>
              </a:lnSpc>
              <a:spcBef>
                <a:spcPts val="600"/>
              </a:spcBef>
              <a:buNone/>
            </a:pPr>
            <a:r>
              <a:rPr lang="en-US" sz="2400" dirty="0">
                <a:solidFill>
                  <a:schemeClr val="bg1"/>
                </a:solidFill>
                <a:latin typeface="Lato Light" pitchFamily="34" charset="0"/>
                <a:cs typeface="Calibri" pitchFamily="34" charset="0"/>
              </a:rPr>
              <a:t>In addition, we learn that Jacques has become increasingly conservative in his view of the world, especially his political view, since his father has died three years ago. </a:t>
            </a:r>
            <a:endParaRPr lang="en-US" sz="2400" dirty="0" smtClean="0">
              <a:solidFill>
                <a:schemeClr val="bg1"/>
              </a:solidFill>
              <a:latin typeface="Lato Light" pitchFamily="34" charset="0"/>
              <a:cs typeface="Calibri" pitchFamily="34" charset="0"/>
            </a:endParaRPr>
          </a:p>
          <a:p>
            <a:pPr marL="0" indent="0" algn="r">
              <a:lnSpc>
                <a:spcPct val="112000"/>
              </a:lnSpc>
              <a:spcBef>
                <a:spcPts val="600"/>
              </a:spcBef>
              <a:buNone/>
            </a:pPr>
            <a:endParaRPr lang="en-US" sz="2400" dirty="0">
              <a:solidFill>
                <a:schemeClr val="bg1"/>
              </a:solidFill>
              <a:latin typeface="Lato Light" pitchFamily="34" charset="0"/>
              <a:cs typeface="Calibri" pitchFamily="34" charset="0"/>
            </a:endParaRPr>
          </a:p>
          <a:p>
            <a:pPr marL="0" indent="0" algn="r">
              <a:lnSpc>
                <a:spcPct val="112000"/>
              </a:lnSpc>
              <a:spcBef>
                <a:spcPts val="600"/>
              </a:spcBef>
              <a:buNone/>
            </a:pPr>
            <a:r>
              <a:rPr lang="en-US" sz="2400" dirty="0" smtClean="0">
                <a:solidFill>
                  <a:schemeClr val="bg1"/>
                </a:solidFill>
                <a:latin typeface="Lato Light" pitchFamily="34" charset="0"/>
                <a:cs typeface="Calibri" pitchFamily="34" charset="0"/>
              </a:rPr>
              <a:t>When </a:t>
            </a:r>
            <a:r>
              <a:rPr lang="en-US" sz="2400" dirty="0">
                <a:solidFill>
                  <a:schemeClr val="bg1"/>
                </a:solidFill>
                <a:latin typeface="Lato Light" pitchFamily="34" charset="0"/>
                <a:cs typeface="Calibri" pitchFamily="34" charset="0"/>
              </a:rPr>
              <a:t>we ask </a:t>
            </a:r>
            <a:r>
              <a:rPr lang="en-US" sz="2400" dirty="0" err="1">
                <a:solidFill>
                  <a:schemeClr val="bg1"/>
                </a:solidFill>
                <a:latin typeface="Lato Light" pitchFamily="34" charset="0"/>
                <a:cs typeface="Calibri" pitchFamily="34" charset="0"/>
              </a:rPr>
              <a:t>Kikki</a:t>
            </a:r>
            <a:r>
              <a:rPr lang="en-US" sz="2400" dirty="0">
                <a:solidFill>
                  <a:schemeClr val="bg1"/>
                </a:solidFill>
                <a:latin typeface="Lato Light" pitchFamily="34" charset="0"/>
                <a:cs typeface="Calibri" pitchFamily="34" charset="0"/>
              </a:rPr>
              <a:t>, she could tell us with complete certainty that Jacques will vote Gaullist (RPR = </a:t>
            </a:r>
            <a:r>
              <a:rPr lang="en-US" sz="2400" dirty="0" err="1">
                <a:solidFill>
                  <a:schemeClr val="bg1"/>
                </a:solidFill>
                <a:latin typeface="Lato Light" pitchFamily="34" charset="0"/>
                <a:cs typeface="Calibri" pitchFamily="34" charset="0"/>
              </a:rPr>
              <a:t>Rassemblement</a:t>
            </a:r>
            <a:r>
              <a:rPr lang="en-US" sz="2400" dirty="0">
                <a:solidFill>
                  <a:schemeClr val="bg1"/>
                </a:solidFill>
                <a:latin typeface="Lato Light" pitchFamily="34" charset="0"/>
                <a:cs typeface="Calibri" pitchFamily="34" charset="0"/>
              </a:rPr>
              <a:t> pour la </a:t>
            </a:r>
            <a:r>
              <a:rPr lang="en-US" sz="2400" dirty="0" err="1">
                <a:solidFill>
                  <a:schemeClr val="bg1"/>
                </a:solidFill>
                <a:latin typeface="Lato Light" pitchFamily="34" charset="0"/>
                <a:cs typeface="Calibri" pitchFamily="34" charset="0"/>
              </a:rPr>
              <a:t>République</a:t>
            </a:r>
            <a:r>
              <a:rPr lang="en-US" sz="2400" dirty="0">
                <a:solidFill>
                  <a:schemeClr val="bg1"/>
                </a:solidFill>
                <a:latin typeface="Lato Light" pitchFamily="34" charset="0"/>
                <a:cs typeface="Calibri" pitchFamily="34" charset="0"/>
              </a:rPr>
              <a:t>) in the next election.”</a:t>
            </a:r>
            <a:endParaRPr lang="nl-BE" sz="2400" dirty="0" smtClean="0">
              <a:solidFill>
                <a:schemeClr val="bg1"/>
              </a:solidFill>
              <a:latin typeface="Lato Light" pitchFamily="34" charset="0"/>
              <a:cs typeface="Calibri" pitchFamily="34" charset="0"/>
            </a:endParaRPr>
          </a:p>
        </p:txBody>
      </p:sp>
      <p:sp>
        <p:nvSpPr>
          <p:cNvPr id="7" name="Tijdelijke aanduiding voor dianummer 6"/>
          <p:cNvSpPr>
            <a:spLocks noGrp="1"/>
          </p:cNvSpPr>
          <p:nvPr>
            <p:ph type="sldNum" sz="quarter" idx="12"/>
          </p:nvPr>
        </p:nvSpPr>
        <p:spPr/>
        <p:txBody>
          <a:bodyPr/>
          <a:lstStyle/>
          <a:p>
            <a:pPr>
              <a:defRPr/>
            </a:pPr>
            <a:fld id="{1A404CA7-6183-47CD-8863-493B2B7DDE5E}" type="slidenum">
              <a:rPr lang="nl-NL" smtClean="0"/>
              <a:pPr>
                <a:defRPr/>
              </a:pPr>
              <a:t>36</a:t>
            </a:fld>
            <a:endParaRPr lang="nl-NL"/>
          </a:p>
        </p:txBody>
      </p:sp>
      <p:pic>
        <p:nvPicPr>
          <p:cNvPr id="4098" name="Picture 2" descr="http://www.kikkis.com/wp-content/uploads/2010/11/1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1555" y="663752"/>
            <a:ext cx="793817" cy="1024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1234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774" y="228600"/>
            <a:ext cx="8531225" cy="990600"/>
          </a:xfrm>
        </p:spPr>
        <p:txBody>
          <a:bodyPr>
            <a:normAutofit/>
          </a:bodyPr>
          <a:lstStyle/>
          <a:p>
            <a:pPr eaLnBrk="1" fontAlgn="auto" hangingPunct="1">
              <a:spcAft>
                <a:spcPts val="0"/>
              </a:spcAft>
              <a:defRPr/>
            </a:pPr>
            <a:r>
              <a:rPr lang="nl-BE" sz="3200" b="1" cap="all" dirty="0" smtClean="0">
                <a:solidFill>
                  <a:schemeClr val="bg2"/>
                </a:solidFill>
                <a:latin typeface="Calibri" pitchFamily="34" charset="0"/>
              </a:rPr>
              <a:t>naturalisme en constructivisme</a:t>
            </a:r>
            <a:endParaRPr lang="nl-NL" sz="3200" b="1" cap="all" dirty="0" smtClean="0">
              <a:solidFill>
                <a:schemeClr val="bg2"/>
              </a:solidFill>
              <a:latin typeface="Calibri" pitchFamily="34" charset="0"/>
            </a:endParaRPr>
          </a:p>
        </p:txBody>
      </p:sp>
      <p:sp>
        <p:nvSpPr>
          <p:cNvPr id="3" name="Tijdelijke aanduiding voor inhoud 2"/>
          <p:cNvSpPr>
            <a:spLocks noGrp="1"/>
          </p:cNvSpPr>
          <p:nvPr>
            <p:ph sz="quarter" idx="1"/>
          </p:nvPr>
        </p:nvSpPr>
        <p:spPr>
          <a:xfrm>
            <a:off x="612775" y="1600200"/>
            <a:ext cx="8245505" cy="5043510"/>
          </a:xfrm>
        </p:spPr>
        <p:txBody>
          <a:bodyPr/>
          <a:lstStyle/>
          <a:p>
            <a:pPr>
              <a:spcBef>
                <a:spcPts val="600"/>
              </a:spcBef>
            </a:pPr>
            <a:r>
              <a:rPr lang="nl-BE" dirty="0" smtClean="0">
                <a:latin typeface="Calibri" pitchFamily="34" charset="0"/>
              </a:rPr>
              <a:t>beschouwen als continuüm</a:t>
            </a:r>
          </a:p>
          <a:p>
            <a:pPr lvl="1">
              <a:spcBef>
                <a:spcPts val="600"/>
              </a:spcBef>
            </a:pPr>
            <a:r>
              <a:rPr lang="nl-BE" dirty="0" smtClean="0">
                <a:latin typeface="Calibri" pitchFamily="34" charset="0"/>
              </a:rPr>
              <a:t>beide visies komen voor in sociale wetenschappen</a:t>
            </a:r>
          </a:p>
          <a:p>
            <a:pPr lvl="1">
              <a:spcBef>
                <a:spcPts val="600"/>
              </a:spcBef>
            </a:pPr>
            <a:r>
              <a:rPr lang="nl-BE" dirty="0" smtClean="0">
                <a:latin typeface="Calibri" pitchFamily="34" charset="0"/>
              </a:rPr>
              <a:t>specifieke lenzen: leveren andere kennis op</a:t>
            </a:r>
          </a:p>
          <a:p>
            <a:pPr>
              <a:spcBef>
                <a:spcPts val="600"/>
              </a:spcBef>
            </a:pPr>
            <a:r>
              <a:rPr lang="nl-BE" dirty="0" smtClean="0">
                <a:latin typeface="Calibri" pitchFamily="34" charset="0"/>
              </a:rPr>
              <a:t>afhankelijk van onderzoeksprobleem</a:t>
            </a:r>
          </a:p>
          <a:p>
            <a:pPr>
              <a:spcBef>
                <a:spcPts val="600"/>
              </a:spcBef>
            </a:pPr>
            <a:r>
              <a:rPr lang="nl-BE" dirty="0" smtClean="0">
                <a:latin typeface="Calibri" pitchFamily="34" charset="0"/>
              </a:rPr>
              <a:t>&gt; methodologisch pluralisme</a:t>
            </a:r>
            <a:endParaRPr lang="nl-BE" dirty="0">
              <a:latin typeface="Calibri" pitchFamily="34" charset="0"/>
            </a:endParaRPr>
          </a:p>
          <a:p>
            <a:pPr lvl="1">
              <a:spcBef>
                <a:spcPts val="600"/>
              </a:spcBef>
            </a:pPr>
            <a:endParaRPr lang="nl-BE" dirty="0" smtClean="0">
              <a:latin typeface="Calibri" pitchFamily="34" charset="0"/>
            </a:endParaRPr>
          </a:p>
          <a:p>
            <a:pPr lvl="1">
              <a:spcBef>
                <a:spcPts val="600"/>
              </a:spcBef>
            </a:pPr>
            <a:endParaRPr lang="nl-BE" dirty="0" smtClean="0">
              <a:latin typeface="Calibri" pitchFamily="34" charset="0"/>
            </a:endParaRPr>
          </a:p>
          <a:p>
            <a:pPr lvl="1">
              <a:spcBef>
                <a:spcPts val="600"/>
              </a:spcBef>
            </a:pPr>
            <a:endParaRPr lang="nl-BE" dirty="0" smtClean="0">
              <a:latin typeface="Calibri" pitchFamily="34" charset="0"/>
            </a:endParaRPr>
          </a:p>
        </p:txBody>
      </p:sp>
      <p:cxnSp>
        <p:nvCxnSpPr>
          <p:cNvPr id="9" name="Rechte verbindingslijn met pijl 8"/>
          <p:cNvCxnSpPr/>
          <p:nvPr/>
        </p:nvCxnSpPr>
        <p:spPr>
          <a:xfrm>
            <a:off x="2428860" y="4868590"/>
            <a:ext cx="3714776" cy="1588"/>
          </a:xfrm>
          <a:prstGeom prst="straightConnector1">
            <a:avLst/>
          </a:prstGeom>
          <a:ln w="25400">
            <a:solidFill>
              <a:schemeClr val="bg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714348" y="4639346"/>
            <a:ext cx="3714776" cy="461665"/>
          </a:xfrm>
          <a:prstGeom prst="rect">
            <a:avLst/>
          </a:prstGeom>
          <a:noFill/>
        </p:spPr>
        <p:txBody>
          <a:bodyPr wrap="square" rtlCol="0">
            <a:spAutoFit/>
          </a:bodyPr>
          <a:lstStyle/>
          <a:p>
            <a:r>
              <a:rPr lang="nl-BE" sz="2400" dirty="0" smtClean="0">
                <a:solidFill>
                  <a:schemeClr val="accent1"/>
                </a:solidFill>
                <a:latin typeface="Calibri" pitchFamily="34" charset="0"/>
              </a:rPr>
              <a:t>naturalisme</a:t>
            </a:r>
            <a:endParaRPr lang="nl-NL" sz="2400" dirty="0">
              <a:solidFill>
                <a:schemeClr val="accent1"/>
              </a:solidFill>
              <a:latin typeface="Calibri" pitchFamily="34" charset="0"/>
            </a:endParaRPr>
          </a:p>
        </p:txBody>
      </p:sp>
      <p:sp>
        <p:nvSpPr>
          <p:cNvPr id="12" name="Tekstvak 11"/>
          <p:cNvSpPr txBox="1"/>
          <p:nvPr/>
        </p:nvSpPr>
        <p:spPr>
          <a:xfrm>
            <a:off x="4643438" y="4639346"/>
            <a:ext cx="3714776" cy="461665"/>
          </a:xfrm>
          <a:prstGeom prst="rect">
            <a:avLst/>
          </a:prstGeom>
          <a:noFill/>
        </p:spPr>
        <p:txBody>
          <a:bodyPr wrap="square" rtlCol="0" anchor="b">
            <a:spAutoFit/>
          </a:bodyPr>
          <a:lstStyle/>
          <a:p>
            <a:pPr algn="r"/>
            <a:r>
              <a:rPr lang="nl-BE" sz="2400" smtClean="0">
                <a:solidFill>
                  <a:srgbClr val="92D050"/>
                </a:solidFill>
                <a:latin typeface="Calibri" pitchFamily="34" charset="0"/>
              </a:rPr>
              <a:t>constructivisme</a:t>
            </a:r>
            <a:endParaRPr lang="nl-NL" sz="2000" baseline="30000">
              <a:solidFill>
                <a:srgbClr val="92D050"/>
              </a:solidFill>
              <a:latin typeface="Calibri" pitchFamily="34" charset="0"/>
            </a:endParaRPr>
          </a:p>
        </p:txBody>
      </p:sp>
      <p:sp>
        <p:nvSpPr>
          <p:cNvPr id="18" name="Tijdelijke aanduiding voor dianummer 17"/>
          <p:cNvSpPr>
            <a:spLocks noGrp="1"/>
          </p:cNvSpPr>
          <p:nvPr>
            <p:ph type="sldNum" sz="quarter" idx="12"/>
          </p:nvPr>
        </p:nvSpPr>
        <p:spPr/>
        <p:txBody>
          <a:bodyPr/>
          <a:lstStyle/>
          <a:p>
            <a:pPr>
              <a:defRPr/>
            </a:pPr>
            <a:fld id="{1A404CA7-6183-47CD-8863-493B2B7DDE5E}" type="slidenum">
              <a:rPr lang="nl-NL" smtClean="0"/>
              <a:pPr>
                <a:defRPr/>
              </a:pPr>
              <a:t>37</a:t>
            </a:fld>
            <a:endParaRPr lang="nl-NL"/>
          </a:p>
        </p:txBody>
      </p:sp>
      <p:sp>
        <p:nvSpPr>
          <p:cNvPr id="15" name="Tekstvak 9"/>
          <p:cNvSpPr txBox="1"/>
          <p:nvPr/>
        </p:nvSpPr>
        <p:spPr>
          <a:xfrm>
            <a:off x="5362916" y="5229200"/>
            <a:ext cx="3352456" cy="1200329"/>
          </a:xfrm>
          <a:prstGeom prst="rect">
            <a:avLst/>
          </a:prstGeom>
          <a:noFill/>
        </p:spPr>
        <p:txBody>
          <a:bodyPr wrap="square" rtlCol="0">
            <a:spAutoFit/>
          </a:bodyPr>
          <a:lstStyle/>
          <a:p>
            <a:r>
              <a:rPr lang="nl-BE" sz="2400" dirty="0" smtClean="0">
                <a:solidFill>
                  <a:schemeClr val="bg1"/>
                </a:solidFill>
                <a:latin typeface="Calibri" pitchFamily="34" charset="0"/>
              </a:rPr>
              <a:t>kennis weinig ontwikkeld</a:t>
            </a:r>
          </a:p>
          <a:p>
            <a:r>
              <a:rPr lang="nl-BE" sz="2400" dirty="0" smtClean="0">
                <a:solidFill>
                  <a:schemeClr val="bg1"/>
                </a:solidFill>
                <a:latin typeface="Calibri" pitchFamily="34" charset="0"/>
              </a:rPr>
              <a:t>alledaagse theorie</a:t>
            </a:r>
          </a:p>
          <a:p>
            <a:r>
              <a:rPr lang="nl-BE" sz="2400" dirty="0" smtClean="0">
                <a:solidFill>
                  <a:schemeClr val="bg1"/>
                </a:solidFill>
                <a:latin typeface="Calibri" pitchFamily="34" charset="0"/>
              </a:rPr>
              <a:t>exploratie en beschrijving</a:t>
            </a:r>
            <a:endParaRPr lang="nl-NL" sz="2400" dirty="0">
              <a:solidFill>
                <a:schemeClr val="bg1"/>
              </a:solidFill>
              <a:latin typeface="Calibri" pitchFamily="34" charset="0"/>
            </a:endParaRPr>
          </a:p>
        </p:txBody>
      </p:sp>
      <p:sp>
        <p:nvSpPr>
          <p:cNvPr id="17" name="Tekstvak 11"/>
          <p:cNvSpPr txBox="1"/>
          <p:nvPr/>
        </p:nvSpPr>
        <p:spPr>
          <a:xfrm>
            <a:off x="179512" y="5229200"/>
            <a:ext cx="3714776" cy="1200329"/>
          </a:xfrm>
          <a:prstGeom prst="rect">
            <a:avLst/>
          </a:prstGeom>
          <a:noFill/>
        </p:spPr>
        <p:txBody>
          <a:bodyPr wrap="square" rtlCol="0" anchor="b">
            <a:spAutoFit/>
          </a:bodyPr>
          <a:lstStyle/>
          <a:p>
            <a:pPr algn="r"/>
            <a:r>
              <a:rPr lang="nl-BE" sz="2400" dirty="0" smtClean="0">
                <a:solidFill>
                  <a:schemeClr val="bg1"/>
                </a:solidFill>
                <a:latin typeface="Calibri" pitchFamily="34" charset="0"/>
              </a:rPr>
              <a:t>kennis sterk ontwikkeld</a:t>
            </a:r>
          </a:p>
          <a:p>
            <a:pPr algn="r"/>
            <a:r>
              <a:rPr lang="nl-BE" sz="2400" dirty="0" smtClean="0">
                <a:solidFill>
                  <a:schemeClr val="bg1"/>
                </a:solidFill>
                <a:latin typeface="Calibri" pitchFamily="34" charset="0"/>
              </a:rPr>
              <a:t>wetenschappelijke theorie</a:t>
            </a:r>
          </a:p>
          <a:p>
            <a:pPr algn="r"/>
            <a:r>
              <a:rPr lang="nl-BE" sz="2400" dirty="0" smtClean="0">
                <a:solidFill>
                  <a:schemeClr val="bg1"/>
                </a:solidFill>
                <a:latin typeface="Calibri" pitchFamily="34" charset="0"/>
              </a:rPr>
              <a:t>toetsing en veralgemening</a:t>
            </a:r>
            <a:endParaRPr lang="nl-NL" sz="2000" baseline="300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D:\Les_Methodologie\i_love_gaming_community_vibes_iv_tshirt-p2350468052414896144eec_400.jpg"/>
          <p:cNvPicPr>
            <a:picLocks noChangeAspect="1" noChangeArrowheads="1"/>
          </p:cNvPicPr>
          <p:nvPr/>
        </p:nvPicPr>
        <p:blipFill>
          <a:blip r:embed="rId2" cstate="print"/>
          <a:srcRect/>
          <a:stretch>
            <a:fillRect/>
          </a:stretch>
        </p:blipFill>
        <p:spPr bwMode="auto">
          <a:xfrm>
            <a:off x="2915816" y="-6073"/>
            <a:ext cx="4643446" cy="4643446"/>
          </a:xfrm>
          <a:prstGeom prst="rect">
            <a:avLst/>
          </a:prstGeom>
          <a:noFill/>
        </p:spPr>
      </p:pic>
      <p:sp>
        <p:nvSpPr>
          <p:cNvPr id="2" name="Titel 1"/>
          <p:cNvSpPr>
            <a:spLocks noGrp="1"/>
          </p:cNvSpPr>
          <p:nvPr>
            <p:ph type="title"/>
          </p:nvPr>
        </p:nvSpPr>
        <p:spPr>
          <a:xfrm>
            <a:off x="612774" y="228600"/>
            <a:ext cx="8531225" cy="990600"/>
          </a:xfrm>
        </p:spPr>
        <p:txBody>
          <a:bodyPr>
            <a:normAutofit/>
          </a:bodyPr>
          <a:lstStyle/>
          <a:p>
            <a:pPr eaLnBrk="1" fontAlgn="auto" hangingPunct="1">
              <a:spcAft>
                <a:spcPts val="0"/>
              </a:spcAft>
              <a:defRPr/>
            </a:pPr>
            <a:endParaRPr lang="nl-NL" sz="3200" b="1" cap="all" smtClean="0">
              <a:solidFill>
                <a:schemeClr val="bg2"/>
              </a:solidFill>
            </a:endParaRPr>
          </a:p>
        </p:txBody>
      </p:sp>
      <p:sp>
        <p:nvSpPr>
          <p:cNvPr id="9" name="Tijdelijke aanduiding voor dianummer 8"/>
          <p:cNvSpPr>
            <a:spLocks noGrp="1"/>
          </p:cNvSpPr>
          <p:nvPr>
            <p:ph type="sldNum" sz="quarter" idx="12"/>
          </p:nvPr>
        </p:nvSpPr>
        <p:spPr/>
        <p:txBody>
          <a:bodyPr/>
          <a:lstStyle/>
          <a:p>
            <a:pPr>
              <a:defRPr/>
            </a:pPr>
            <a:fld id="{1A404CA7-6183-47CD-8863-493B2B7DDE5E}" type="slidenum">
              <a:rPr lang="nl-NL" smtClean="0"/>
              <a:pPr>
                <a:defRPr/>
              </a:pPr>
              <a:t>38</a:t>
            </a:fld>
            <a:endParaRPr lang="nl-NL"/>
          </a:p>
        </p:txBody>
      </p:sp>
      <p:pic>
        <p:nvPicPr>
          <p:cNvPr id="5" name="Picture 4" descr="http://bloomingbath.com/wp/wp-content/uploads/2013/02/Vo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2356" y="-1"/>
            <a:ext cx="5436418" cy="36210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loa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331692"/>
            <a:ext cx="2843808" cy="428445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D:\Les_Methodologie\visser-aan-boord-van-museumschip-de-amandine.jpg"/>
          <p:cNvPicPr>
            <a:picLocks noChangeAspect="1" noChangeArrowheads="1"/>
          </p:cNvPicPr>
          <p:nvPr/>
        </p:nvPicPr>
        <p:blipFill>
          <a:blip r:embed="rId5" cstate="print"/>
          <a:srcRect/>
          <a:stretch>
            <a:fillRect/>
          </a:stretch>
        </p:blipFill>
        <p:spPr bwMode="auto">
          <a:xfrm>
            <a:off x="-1103024" y="3621077"/>
            <a:ext cx="5157085" cy="3429126"/>
          </a:xfrm>
          <a:prstGeom prst="rect">
            <a:avLst/>
          </a:prstGeom>
          <a:noFill/>
        </p:spPr>
      </p:pic>
      <p:pic>
        <p:nvPicPr>
          <p:cNvPr id="1034" name="Picture 10" descr="http://s4.standaardcdn.be/Assets/Images_Upload/2015/02/14/Syriestrijders.jpg?scale=both&amp;forma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9871" y="3621076"/>
            <a:ext cx="6415749" cy="34042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774" y="228600"/>
            <a:ext cx="8531225" cy="990600"/>
          </a:xfrm>
        </p:spPr>
        <p:txBody>
          <a:bodyPr>
            <a:normAutofit/>
          </a:bodyPr>
          <a:lstStyle/>
          <a:p>
            <a:pPr eaLnBrk="1" fontAlgn="auto" hangingPunct="1">
              <a:spcAft>
                <a:spcPts val="0"/>
              </a:spcAft>
              <a:defRPr/>
            </a:pPr>
            <a:r>
              <a:rPr lang="nl-BE" sz="3200" b="1" cap="all" smtClean="0">
                <a:solidFill>
                  <a:schemeClr val="bg2"/>
                </a:solidFill>
                <a:latin typeface="Calibri" pitchFamily="34" charset="0"/>
              </a:rPr>
              <a:t>naturalisme en constructivisme (2)</a:t>
            </a:r>
            <a:endParaRPr lang="nl-NL" sz="3200" b="1" cap="all" smtClean="0">
              <a:solidFill>
                <a:schemeClr val="bg2"/>
              </a:solidFill>
              <a:latin typeface="Calibri" pitchFamily="34" charset="0"/>
            </a:endParaRPr>
          </a:p>
        </p:txBody>
      </p:sp>
      <p:sp>
        <p:nvSpPr>
          <p:cNvPr id="3" name="Tijdelijke aanduiding voor inhoud 2"/>
          <p:cNvSpPr>
            <a:spLocks noGrp="1"/>
          </p:cNvSpPr>
          <p:nvPr>
            <p:ph sz="quarter" idx="1"/>
          </p:nvPr>
        </p:nvSpPr>
        <p:spPr>
          <a:xfrm>
            <a:off x="612775" y="1600200"/>
            <a:ext cx="8245505" cy="5043510"/>
          </a:xfrm>
        </p:spPr>
        <p:txBody>
          <a:bodyPr/>
          <a:lstStyle/>
          <a:p>
            <a:pPr>
              <a:spcBef>
                <a:spcPts val="600"/>
              </a:spcBef>
            </a:pPr>
            <a:r>
              <a:rPr lang="nl-BE" dirty="0" smtClean="0">
                <a:latin typeface="Calibri" pitchFamily="34" charset="0"/>
              </a:rPr>
              <a:t>hiërarchie in methodes/technieken</a:t>
            </a:r>
          </a:p>
          <a:p>
            <a:pPr>
              <a:spcBef>
                <a:spcPts val="600"/>
              </a:spcBef>
            </a:pPr>
            <a:r>
              <a:rPr lang="nl-BE" dirty="0" smtClean="0">
                <a:latin typeface="Calibri" pitchFamily="34" charset="0"/>
              </a:rPr>
              <a:t>&gt; naturalisme</a:t>
            </a:r>
          </a:p>
          <a:p>
            <a:pPr lvl="1">
              <a:spcBef>
                <a:spcPts val="600"/>
              </a:spcBef>
            </a:pPr>
            <a:r>
              <a:rPr lang="nl-BE" dirty="0" smtClean="0">
                <a:latin typeface="Calibri" pitchFamily="34" charset="0"/>
              </a:rPr>
              <a:t>1) experiment</a:t>
            </a:r>
          </a:p>
          <a:p>
            <a:pPr lvl="1">
              <a:spcBef>
                <a:spcPts val="600"/>
              </a:spcBef>
            </a:pPr>
            <a:r>
              <a:rPr lang="nl-BE" dirty="0" smtClean="0">
                <a:latin typeface="Calibri" pitchFamily="34" charset="0"/>
              </a:rPr>
              <a:t>2) surveyonderzoek: statistische methode</a:t>
            </a:r>
          </a:p>
          <a:p>
            <a:pPr lvl="1">
              <a:spcBef>
                <a:spcPts val="600"/>
              </a:spcBef>
            </a:pPr>
            <a:r>
              <a:rPr lang="nl-BE" dirty="0" smtClean="0">
                <a:latin typeface="Calibri" pitchFamily="34" charset="0"/>
              </a:rPr>
              <a:t>3) comparatieve methode: kleine </a:t>
            </a:r>
            <a:r>
              <a:rPr lang="nl-BE" i="1" dirty="0" smtClean="0">
                <a:latin typeface="Calibri" pitchFamily="34" charset="0"/>
              </a:rPr>
              <a:t>n</a:t>
            </a:r>
            <a:r>
              <a:rPr lang="nl-BE" dirty="0" smtClean="0">
                <a:latin typeface="Calibri" pitchFamily="34" charset="0"/>
              </a:rPr>
              <a:t> studies</a:t>
            </a:r>
          </a:p>
          <a:p>
            <a:pPr lvl="1">
              <a:spcBef>
                <a:spcPts val="600"/>
              </a:spcBef>
            </a:pPr>
            <a:r>
              <a:rPr lang="nl-BE" dirty="0" smtClean="0">
                <a:latin typeface="Calibri" pitchFamily="34" charset="0"/>
              </a:rPr>
              <a:t>4) case studie</a:t>
            </a:r>
          </a:p>
          <a:p>
            <a:pPr>
              <a:spcBef>
                <a:spcPts val="600"/>
              </a:spcBef>
            </a:pPr>
            <a:r>
              <a:rPr lang="nl-BE" dirty="0" smtClean="0">
                <a:latin typeface="Calibri" pitchFamily="34" charset="0"/>
              </a:rPr>
              <a:t>&gt; constructivisme</a:t>
            </a:r>
          </a:p>
          <a:p>
            <a:pPr lvl="1">
              <a:spcBef>
                <a:spcPts val="600"/>
              </a:spcBef>
            </a:pPr>
            <a:r>
              <a:rPr lang="nl-BE" dirty="0" smtClean="0">
                <a:latin typeface="Calibri" pitchFamily="34" charset="0"/>
              </a:rPr>
              <a:t>idem maar voorkeur 3) en 4)</a:t>
            </a:r>
          </a:p>
        </p:txBody>
      </p:sp>
      <p:sp>
        <p:nvSpPr>
          <p:cNvPr id="7" name="Tijdelijke aanduiding voor dianummer 6"/>
          <p:cNvSpPr>
            <a:spLocks noGrp="1"/>
          </p:cNvSpPr>
          <p:nvPr>
            <p:ph type="sldNum" sz="quarter" idx="12"/>
          </p:nvPr>
        </p:nvSpPr>
        <p:spPr/>
        <p:txBody>
          <a:bodyPr/>
          <a:lstStyle/>
          <a:p>
            <a:pPr>
              <a:defRPr/>
            </a:pPr>
            <a:fld id="{1A404CA7-6183-47CD-8863-493B2B7DDE5E}" type="slidenum">
              <a:rPr lang="nl-NL" smtClean="0"/>
              <a:pPr>
                <a:defRPr/>
              </a:pPr>
              <a:t>39</a:t>
            </a:fld>
            <a:endParaRPr lang="nl-NL"/>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774" y="228600"/>
            <a:ext cx="8531225" cy="990600"/>
          </a:xfrm>
        </p:spPr>
        <p:txBody>
          <a:bodyPr>
            <a:normAutofit/>
          </a:bodyPr>
          <a:lstStyle/>
          <a:p>
            <a:pPr eaLnBrk="1" fontAlgn="auto" hangingPunct="1">
              <a:spcAft>
                <a:spcPts val="0"/>
              </a:spcAft>
              <a:defRPr/>
            </a:pPr>
            <a:r>
              <a:rPr lang="nl-BE" sz="3200" b="1" cap="all" dirty="0" smtClean="0">
                <a:solidFill>
                  <a:schemeClr val="bg2"/>
                </a:solidFill>
                <a:latin typeface="Calibri" pitchFamily="34" charset="0"/>
              </a:rPr>
              <a:t>inleiding</a:t>
            </a:r>
            <a:endParaRPr lang="nl-NL" sz="3200" b="1" cap="all" dirty="0" smtClean="0">
              <a:solidFill>
                <a:schemeClr val="bg2"/>
              </a:solidFill>
              <a:latin typeface="Calibri" pitchFamily="34" charset="0"/>
            </a:endParaRPr>
          </a:p>
        </p:txBody>
      </p:sp>
      <p:sp>
        <p:nvSpPr>
          <p:cNvPr id="3" name="Tijdelijke aanduiding voor inhoud 2"/>
          <p:cNvSpPr>
            <a:spLocks noGrp="1"/>
          </p:cNvSpPr>
          <p:nvPr>
            <p:ph sz="quarter" idx="1"/>
          </p:nvPr>
        </p:nvSpPr>
        <p:spPr>
          <a:xfrm>
            <a:off x="612775" y="1600200"/>
            <a:ext cx="8031191" cy="5043510"/>
          </a:xfrm>
        </p:spPr>
        <p:txBody>
          <a:bodyPr/>
          <a:lstStyle/>
          <a:p>
            <a:pPr>
              <a:spcBef>
                <a:spcPts val="600"/>
              </a:spcBef>
              <a:buFontTx/>
              <a:buChar char="•"/>
            </a:pPr>
            <a:r>
              <a:rPr lang="nl-BE" sz="2800" dirty="0" smtClean="0">
                <a:latin typeface="Calibri" pitchFamily="34" charset="0"/>
              </a:rPr>
              <a:t>bouwstenen wetenschap</a:t>
            </a:r>
          </a:p>
          <a:p>
            <a:pPr lvl="1">
              <a:spcBef>
                <a:spcPts val="600"/>
              </a:spcBef>
              <a:buFontTx/>
              <a:buChar char="•"/>
            </a:pPr>
            <a:r>
              <a:rPr lang="nl-BE" sz="2400" dirty="0" smtClean="0">
                <a:latin typeface="Calibri" pitchFamily="34" charset="0"/>
              </a:rPr>
              <a:t>theorie/empirie</a:t>
            </a:r>
          </a:p>
          <a:p>
            <a:pPr lvl="1">
              <a:spcBef>
                <a:spcPts val="600"/>
              </a:spcBef>
              <a:buFontTx/>
              <a:buChar char="•"/>
            </a:pPr>
            <a:r>
              <a:rPr lang="nl-BE" dirty="0" smtClean="0">
                <a:latin typeface="Calibri" pitchFamily="34" charset="0"/>
              </a:rPr>
              <a:t>deductie/inductie</a:t>
            </a:r>
            <a:endParaRPr lang="nl-BE" sz="2400" dirty="0" smtClean="0">
              <a:latin typeface="Calibri" pitchFamily="34" charset="0"/>
            </a:endParaRPr>
          </a:p>
          <a:p>
            <a:pPr>
              <a:spcBef>
                <a:spcPts val="600"/>
              </a:spcBef>
              <a:buFontTx/>
              <a:buChar char="•"/>
            </a:pPr>
            <a:r>
              <a:rPr lang="nl-BE" sz="2800" dirty="0" smtClean="0">
                <a:latin typeface="Calibri" pitchFamily="34" charset="0"/>
              </a:rPr>
              <a:t>&gt; cyclus empirisch onderzoek</a:t>
            </a:r>
          </a:p>
          <a:p>
            <a:pPr>
              <a:spcBef>
                <a:spcPts val="600"/>
              </a:spcBef>
              <a:buFontTx/>
              <a:buChar char="•"/>
            </a:pPr>
            <a:endParaRPr lang="nl-BE" dirty="0">
              <a:latin typeface="Calibri" pitchFamily="34" charset="0"/>
            </a:endParaRPr>
          </a:p>
          <a:p>
            <a:pPr>
              <a:spcBef>
                <a:spcPts val="600"/>
              </a:spcBef>
              <a:buFontTx/>
              <a:buChar char="•"/>
            </a:pPr>
            <a:r>
              <a:rPr lang="nl-BE" sz="2800" dirty="0" smtClean="0">
                <a:latin typeface="Calibri" pitchFamily="34" charset="0"/>
              </a:rPr>
              <a:t>hoe komen tot kennisopbouw?</a:t>
            </a:r>
          </a:p>
          <a:p>
            <a:pPr>
              <a:spcBef>
                <a:spcPts val="600"/>
              </a:spcBef>
              <a:buFontTx/>
              <a:buChar char="•"/>
            </a:pPr>
            <a:r>
              <a:rPr lang="nl-BE" dirty="0" smtClean="0">
                <a:solidFill>
                  <a:srgbClr val="92D050"/>
                </a:solidFill>
                <a:latin typeface="Calibri" pitchFamily="34" charset="0"/>
              </a:rPr>
              <a:t>epistemologie</a:t>
            </a:r>
            <a:r>
              <a:rPr lang="nl-BE" dirty="0" smtClean="0">
                <a:latin typeface="Calibri" pitchFamily="34" charset="0"/>
              </a:rPr>
              <a:t>, kennistheorie: wat is kennis?</a:t>
            </a:r>
          </a:p>
          <a:p>
            <a:pPr lvl="1">
              <a:spcBef>
                <a:spcPts val="600"/>
              </a:spcBef>
              <a:buFontTx/>
              <a:buChar char="•"/>
            </a:pPr>
            <a:r>
              <a:rPr lang="nl-BE" sz="2400" dirty="0" smtClean="0">
                <a:latin typeface="Calibri" pitchFamily="34" charset="0"/>
              </a:rPr>
              <a:t>vanuit ‘historisch’ overzicht</a:t>
            </a:r>
          </a:p>
          <a:p>
            <a:pPr lvl="1">
              <a:spcBef>
                <a:spcPts val="600"/>
              </a:spcBef>
              <a:buFontTx/>
              <a:buChar char="•"/>
            </a:pPr>
            <a:r>
              <a:rPr lang="nl-BE" dirty="0" smtClean="0">
                <a:latin typeface="Calibri" pitchFamily="34" charset="0"/>
              </a:rPr>
              <a:t>&gt; inzicht analytische principes</a:t>
            </a:r>
            <a:endParaRPr lang="nl-BE" sz="2400" dirty="0" smtClean="0">
              <a:latin typeface="Calibri" pitchFamily="34" charset="0"/>
            </a:endParaRPr>
          </a:p>
        </p:txBody>
      </p:sp>
      <p:sp>
        <p:nvSpPr>
          <p:cNvPr id="4" name="Tijdelijke aanduiding voor dianummer 3"/>
          <p:cNvSpPr>
            <a:spLocks noGrp="1"/>
          </p:cNvSpPr>
          <p:nvPr>
            <p:ph type="sldNum" sz="quarter" idx="12"/>
          </p:nvPr>
        </p:nvSpPr>
        <p:spPr/>
        <p:txBody>
          <a:bodyPr/>
          <a:lstStyle/>
          <a:p>
            <a:pPr>
              <a:defRPr/>
            </a:pPr>
            <a:fld id="{1A404CA7-6183-47CD-8863-493B2B7DDE5E}" type="slidenum">
              <a:rPr lang="nl-NL" smtClean="0"/>
              <a:pPr>
                <a:defRPr/>
              </a:pPr>
              <a:t>4</a:t>
            </a:fld>
            <a:endParaRPr lang="nl-NL"/>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774" y="228600"/>
            <a:ext cx="8531225" cy="990600"/>
          </a:xfrm>
        </p:spPr>
        <p:txBody>
          <a:bodyPr>
            <a:normAutofit/>
          </a:bodyPr>
          <a:lstStyle/>
          <a:p>
            <a:pPr eaLnBrk="1" fontAlgn="auto" hangingPunct="1">
              <a:spcAft>
                <a:spcPts val="0"/>
              </a:spcAft>
              <a:defRPr/>
            </a:pPr>
            <a:r>
              <a:rPr lang="nl-BE" sz="3200" b="1" cap="all" dirty="0" smtClean="0">
                <a:solidFill>
                  <a:schemeClr val="bg2"/>
                </a:solidFill>
                <a:latin typeface="Calibri" pitchFamily="34" charset="0"/>
              </a:rPr>
              <a:t>rationalisme</a:t>
            </a:r>
            <a:endParaRPr lang="nl-NL" sz="3200" b="1" cap="all" dirty="0" smtClean="0">
              <a:solidFill>
                <a:schemeClr val="bg2"/>
              </a:solidFill>
              <a:latin typeface="Calibri" pitchFamily="34" charset="0"/>
            </a:endParaRPr>
          </a:p>
        </p:txBody>
      </p:sp>
      <p:sp>
        <p:nvSpPr>
          <p:cNvPr id="3" name="Tijdelijke aanduiding voor inhoud 2"/>
          <p:cNvSpPr>
            <a:spLocks noGrp="1"/>
          </p:cNvSpPr>
          <p:nvPr>
            <p:ph sz="quarter" idx="1"/>
          </p:nvPr>
        </p:nvSpPr>
        <p:spPr>
          <a:xfrm>
            <a:off x="612775" y="1600200"/>
            <a:ext cx="8031191" cy="5043510"/>
          </a:xfrm>
        </p:spPr>
        <p:txBody>
          <a:bodyPr/>
          <a:lstStyle/>
          <a:p>
            <a:pPr>
              <a:spcBef>
                <a:spcPts val="600"/>
              </a:spcBef>
            </a:pPr>
            <a:r>
              <a:rPr lang="nl-BE" dirty="0" smtClean="0">
                <a:latin typeface="Calibri" pitchFamily="34" charset="0"/>
              </a:rPr>
              <a:t>tot vóór renaissance</a:t>
            </a:r>
          </a:p>
          <a:p>
            <a:pPr>
              <a:spcBef>
                <a:spcPts val="600"/>
              </a:spcBef>
            </a:pPr>
            <a:r>
              <a:rPr lang="nl-BE" sz="2800" dirty="0" smtClean="0">
                <a:latin typeface="Calibri" pitchFamily="34" charset="0"/>
              </a:rPr>
              <a:t>heersende opvatting</a:t>
            </a:r>
            <a:r>
              <a:rPr lang="nl-BE" dirty="0" smtClean="0">
                <a:latin typeface="Calibri" pitchFamily="34" charset="0"/>
              </a:rPr>
              <a:t>: kennis komt voort uit…</a:t>
            </a:r>
          </a:p>
          <a:p>
            <a:pPr lvl="1">
              <a:spcBef>
                <a:spcPts val="600"/>
              </a:spcBef>
            </a:pPr>
            <a:r>
              <a:rPr lang="nl-BE" sz="2400" dirty="0" smtClean="0">
                <a:latin typeface="Calibri" pitchFamily="34" charset="0"/>
              </a:rPr>
              <a:t>antieke bronnen (Plato, Pythagoras, </a:t>
            </a:r>
            <a:r>
              <a:rPr lang="nl-BE" sz="2400" i="1" dirty="0" smtClean="0">
                <a:latin typeface="Calibri" pitchFamily="34" charset="0"/>
              </a:rPr>
              <a:t>etc</a:t>
            </a:r>
            <a:r>
              <a:rPr lang="nl-BE" sz="2400" dirty="0" smtClean="0">
                <a:latin typeface="Calibri" pitchFamily="34" charset="0"/>
              </a:rPr>
              <a:t>.)</a:t>
            </a:r>
          </a:p>
          <a:p>
            <a:pPr lvl="1">
              <a:spcBef>
                <a:spcPts val="600"/>
              </a:spcBef>
            </a:pPr>
            <a:r>
              <a:rPr lang="nl-BE" dirty="0" smtClean="0">
                <a:latin typeface="Calibri" pitchFamily="34" charset="0"/>
              </a:rPr>
              <a:t>Bijbelse teksten</a:t>
            </a:r>
          </a:p>
          <a:p>
            <a:pPr>
              <a:spcBef>
                <a:spcPts val="600"/>
              </a:spcBef>
            </a:pPr>
            <a:r>
              <a:rPr lang="nl-BE" sz="2800" dirty="0" smtClean="0">
                <a:latin typeface="Calibri" pitchFamily="34" charset="0"/>
              </a:rPr>
              <a:t>rationalisme</a:t>
            </a:r>
          </a:p>
          <a:p>
            <a:pPr lvl="1">
              <a:spcBef>
                <a:spcPts val="600"/>
              </a:spcBef>
            </a:pPr>
            <a:r>
              <a:rPr lang="nl-BE" sz="2400" dirty="0" smtClean="0">
                <a:solidFill>
                  <a:srgbClr val="92D050"/>
                </a:solidFill>
                <a:latin typeface="Calibri" pitchFamily="34" charset="0"/>
              </a:rPr>
              <a:t>menselijke rede </a:t>
            </a:r>
            <a:r>
              <a:rPr lang="nl-BE" sz="2400" dirty="0" smtClean="0">
                <a:latin typeface="Calibri" pitchFamily="34" charset="0"/>
              </a:rPr>
              <a:t>is bron van ware kennis</a:t>
            </a:r>
          </a:p>
          <a:p>
            <a:pPr lvl="1">
              <a:spcBef>
                <a:spcPts val="600"/>
              </a:spcBef>
            </a:pPr>
            <a:r>
              <a:rPr lang="nl-BE" dirty="0" smtClean="0">
                <a:latin typeface="Calibri" pitchFamily="34" charset="0"/>
              </a:rPr>
              <a:t>&gt; deductieve aanpak, </a:t>
            </a:r>
            <a:r>
              <a:rPr lang="nl-BE" i="1" dirty="0" smtClean="0">
                <a:latin typeface="Calibri" pitchFamily="34" charset="0"/>
              </a:rPr>
              <a:t>a priori</a:t>
            </a:r>
          </a:p>
          <a:p>
            <a:pPr lvl="1">
              <a:spcBef>
                <a:spcPts val="600"/>
              </a:spcBef>
            </a:pPr>
            <a:r>
              <a:rPr lang="nl-BE" sz="2400" dirty="0" smtClean="0">
                <a:latin typeface="Calibri" pitchFamily="34" charset="0"/>
              </a:rPr>
              <a:t>kritisch tegenover ervaring als bron kennis</a:t>
            </a:r>
          </a:p>
          <a:p>
            <a:pPr lvl="1">
              <a:spcBef>
                <a:spcPts val="600"/>
              </a:spcBef>
            </a:pPr>
            <a:r>
              <a:rPr lang="nl-BE" dirty="0" smtClean="0">
                <a:latin typeface="Calibri" pitchFamily="34" charset="0"/>
              </a:rPr>
              <a:t>waarom?</a:t>
            </a:r>
            <a:endParaRPr lang="nl-BE" sz="2400" dirty="0" smtClean="0">
              <a:latin typeface="Calibri" pitchFamily="34" charset="0"/>
            </a:endParaRPr>
          </a:p>
        </p:txBody>
      </p:sp>
      <p:sp>
        <p:nvSpPr>
          <p:cNvPr id="5" name="Tijdelijke aanduiding voor dianummer 4"/>
          <p:cNvSpPr>
            <a:spLocks noGrp="1"/>
          </p:cNvSpPr>
          <p:nvPr>
            <p:ph type="sldNum" sz="quarter" idx="12"/>
          </p:nvPr>
        </p:nvSpPr>
        <p:spPr/>
        <p:txBody>
          <a:bodyPr/>
          <a:lstStyle/>
          <a:p>
            <a:pPr>
              <a:defRPr/>
            </a:pPr>
            <a:fld id="{1A404CA7-6183-47CD-8863-493B2B7DDE5E}" type="slidenum">
              <a:rPr lang="nl-NL" smtClean="0"/>
              <a:pPr>
                <a:defRPr/>
              </a:pPr>
              <a:t>5</a:t>
            </a:fld>
            <a:endParaRPr lang="nl-NL"/>
          </a:p>
        </p:txBody>
      </p:sp>
      <p:pic>
        <p:nvPicPr>
          <p:cNvPr id="6" name="Picture 2" descr="File:Plato-rapha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2852936"/>
            <a:ext cx="1800200" cy="1917287"/>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5"/>
          <p:cNvSpPr txBox="1"/>
          <p:nvPr/>
        </p:nvSpPr>
        <p:spPr>
          <a:xfrm>
            <a:off x="7020272" y="4745342"/>
            <a:ext cx="1800199" cy="707886"/>
          </a:xfrm>
          <a:prstGeom prst="rect">
            <a:avLst/>
          </a:prstGeom>
          <a:noFill/>
        </p:spPr>
        <p:txBody>
          <a:bodyPr wrap="square" rtlCol="0">
            <a:spAutoFit/>
          </a:bodyPr>
          <a:lstStyle/>
          <a:p>
            <a:pPr algn="ctr"/>
            <a:r>
              <a:rPr lang="nl-NL" sz="2000" dirty="0" smtClean="0">
                <a:solidFill>
                  <a:schemeClr val="bg1"/>
                </a:solidFill>
                <a:latin typeface="Lato Light" pitchFamily="34" charset="0"/>
              </a:rPr>
              <a:t>Plato</a:t>
            </a:r>
            <a:br>
              <a:rPr lang="nl-NL" sz="2000" dirty="0" smtClean="0">
                <a:solidFill>
                  <a:schemeClr val="bg1"/>
                </a:solidFill>
                <a:latin typeface="Lato Light" pitchFamily="34" charset="0"/>
              </a:rPr>
            </a:br>
            <a:r>
              <a:rPr lang="nl-NL" sz="2000" dirty="0" smtClean="0">
                <a:solidFill>
                  <a:schemeClr val="bg1"/>
                </a:solidFill>
                <a:latin typeface="Lato Light" pitchFamily="34" charset="0"/>
              </a:rPr>
              <a:t>(427-347 </a:t>
            </a:r>
            <a:r>
              <a:rPr lang="nl-NL" sz="2000" dirty="0">
                <a:solidFill>
                  <a:schemeClr val="bg1"/>
                </a:solidFill>
                <a:latin typeface="Lato Light" pitchFamily="34" charset="0"/>
              </a:rPr>
              <a:t>B</a:t>
            </a:r>
            <a:r>
              <a:rPr lang="nl-NL" sz="2000" dirty="0" smtClean="0">
                <a:solidFill>
                  <a:schemeClr val="bg1"/>
                </a:solidFill>
                <a:latin typeface="Lato Light" pitchFamily="34" charset="0"/>
              </a:rPr>
              <a:t>C)</a:t>
            </a:r>
            <a:endParaRPr lang="nl-NL" sz="2000" dirty="0">
              <a:solidFill>
                <a:schemeClr val="bg1"/>
              </a:solidFill>
              <a:latin typeface="Lato Ligh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774" y="228600"/>
            <a:ext cx="8531225" cy="990600"/>
          </a:xfrm>
        </p:spPr>
        <p:txBody>
          <a:bodyPr>
            <a:normAutofit/>
          </a:bodyPr>
          <a:lstStyle/>
          <a:p>
            <a:pPr eaLnBrk="1" fontAlgn="auto" hangingPunct="1">
              <a:spcAft>
                <a:spcPts val="0"/>
              </a:spcAft>
              <a:defRPr/>
            </a:pPr>
            <a:r>
              <a:rPr lang="nl-BE" sz="3200" b="1" cap="all" dirty="0" err="1" smtClean="0">
                <a:solidFill>
                  <a:schemeClr val="bg2"/>
                </a:solidFill>
                <a:latin typeface="Calibri" pitchFamily="34" charset="0"/>
              </a:rPr>
              <a:t>plato’s</a:t>
            </a:r>
            <a:r>
              <a:rPr lang="nl-BE" sz="3200" b="1" cap="all" dirty="0" smtClean="0">
                <a:solidFill>
                  <a:schemeClr val="bg2"/>
                </a:solidFill>
                <a:latin typeface="Calibri" pitchFamily="34" charset="0"/>
              </a:rPr>
              <a:t> allegorie van de grot</a:t>
            </a:r>
            <a:endParaRPr lang="nl-NL" sz="3200" b="1" cap="all" dirty="0" smtClean="0">
              <a:solidFill>
                <a:schemeClr val="bg2"/>
              </a:solidFill>
              <a:latin typeface="Calibri" pitchFamily="34" charset="0"/>
            </a:endParaRPr>
          </a:p>
        </p:txBody>
      </p:sp>
      <p:sp>
        <p:nvSpPr>
          <p:cNvPr id="3" name="Tijdelijke aanduiding voor inhoud 2"/>
          <p:cNvSpPr>
            <a:spLocks noGrp="1"/>
          </p:cNvSpPr>
          <p:nvPr>
            <p:ph sz="quarter" idx="1"/>
          </p:nvPr>
        </p:nvSpPr>
        <p:spPr>
          <a:xfrm>
            <a:off x="612775" y="1600200"/>
            <a:ext cx="8031191" cy="5043510"/>
          </a:xfrm>
        </p:spPr>
        <p:txBody>
          <a:bodyPr/>
          <a:lstStyle/>
          <a:p>
            <a:pPr>
              <a:spcBef>
                <a:spcPts val="600"/>
              </a:spcBef>
            </a:pPr>
            <a:endParaRPr lang="nl-BE" sz="2400" dirty="0" smtClean="0">
              <a:latin typeface="Calibri" pitchFamily="34" charset="0"/>
            </a:endParaRPr>
          </a:p>
        </p:txBody>
      </p:sp>
      <p:sp>
        <p:nvSpPr>
          <p:cNvPr id="5" name="Tijdelijke aanduiding voor dianummer 4"/>
          <p:cNvSpPr>
            <a:spLocks noGrp="1"/>
          </p:cNvSpPr>
          <p:nvPr>
            <p:ph type="sldNum" sz="quarter" idx="12"/>
          </p:nvPr>
        </p:nvSpPr>
        <p:spPr/>
        <p:txBody>
          <a:bodyPr/>
          <a:lstStyle/>
          <a:p>
            <a:pPr>
              <a:defRPr/>
            </a:pPr>
            <a:fld id="{1A404CA7-6183-47CD-8863-493B2B7DDE5E}" type="slidenum">
              <a:rPr lang="nl-NL" smtClean="0"/>
              <a:pPr>
                <a:defRPr/>
              </a:pPr>
              <a:t>6</a:t>
            </a:fld>
            <a:endParaRPr lang="nl-NL"/>
          </a:p>
        </p:txBody>
      </p:sp>
      <p:pic>
        <p:nvPicPr>
          <p:cNvPr id="1027" name="Picture 3" descr="C:\Users\hroose\Pictures\Plato-grot-1024x9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33388"/>
            <a:ext cx="9753600" cy="772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66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774" y="228600"/>
            <a:ext cx="8531225" cy="990600"/>
          </a:xfrm>
        </p:spPr>
        <p:txBody>
          <a:bodyPr>
            <a:normAutofit/>
          </a:bodyPr>
          <a:lstStyle/>
          <a:p>
            <a:pPr eaLnBrk="1" fontAlgn="auto" hangingPunct="1">
              <a:spcAft>
                <a:spcPts val="0"/>
              </a:spcAft>
              <a:defRPr/>
            </a:pPr>
            <a:r>
              <a:rPr lang="nl-BE" sz="3200" b="1" cap="all" dirty="0" smtClean="0">
                <a:solidFill>
                  <a:schemeClr val="bg2"/>
                </a:solidFill>
                <a:latin typeface="Calibri" pitchFamily="34" charset="0"/>
              </a:rPr>
              <a:t>euclidische meetkunde</a:t>
            </a:r>
            <a:endParaRPr lang="nl-NL" sz="3200" b="1" cap="all" dirty="0" smtClean="0">
              <a:solidFill>
                <a:schemeClr val="bg2"/>
              </a:solidFill>
              <a:latin typeface="Calibri" pitchFamily="34" charset="0"/>
            </a:endParaRPr>
          </a:p>
        </p:txBody>
      </p:sp>
      <p:sp>
        <p:nvSpPr>
          <p:cNvPr id="3" name="Tijdelijke aanduiding voor inhoud 2"/>
          <p:cNvSpPr>
            <a:spLocks noGrp="1"/>
          </p:cNvSpPr>
          <p:nvPr>
            <p:ph sz="quarter" idx="1"/>
          </p:nvPr>
        </p:nvSpPr>
        <p:spPr>
          <a:xfrm>
            <a:off x="539551" y="1600200"/>
            <a:ext cx="8104415" cy="676672"/>
          </a:xfrm>
        </p:spPr>
        <p:txBody>
          <a:bodyPr/>
          <a:lstStyle/>
          <a:p>
            <a:pPr>
              <a:spcBef>
                <a:spcPts val="600"/>
              </a:spcBef>
            </a:pPr>
            <a:r>
              <a:rPr lang="nl-BE" dirty="0" smtClean="0">
                <a:latin typeface="Calibri" pitchFamily="34" charset="0"/>
              </a:rPr>
              <a:t>vanuit algemene principes, vanuit menselijke geest</a:t>
            </a:r>
          </a:p>
        </p:txBody>
      </p:sp>
      <p:sp>
        <p:nvSpPr>
          <p:cNvPr id="4" name="Tijdelijke aanduiding voor dianummer 3"/>
          <p:cNvSpPr>
            <a:spLocks noGrp="1"/>
          </p:cNvSpPr>
          <p:nvPr>
            <p:ph type="sldNum" sz="quarter" idx="12"/>
          </p:nvPr>
        </p:nvSpPr>
        <p:spPr/>
        <p:txBody>
          <a:bodyPr/>
          <a:lstStyle/>
          <a:p>
            <a:pPr>
              <a:defRPr/>
            </a:pPr>
            <a:fld id="{1A404CA7-6183-47CD-8863-493B2B7DDE5E}" type="slidenum">
              <a:rPr lang="nl-NL" smtClean="0"/>
              <a:pPr>
                <a:defRPr/>
              </a:pPr>
              <a:t>7</a:t>
            </a:fld>
            <a:endParaRPr lang="nl-NL"/>
          </a:p>
        </p:txBody>
      </p:sp>
      <p:sp>
        <p:nvSpPr>
          <p:cNvPr id="8" name="Tijdelijke aanduiding voor inhoud 2"/>
          <p:cNvSpPr txBox="1">
            <a:spLocks/>
          </p:cNvSpPr>
          <p:nvPr/>
        </p:nvSpPr>
        <p:spPr bwMode="auto">
          <a:xfrm>
            <a:off x="179512" y="2204864"/>
            <a:ext cx="5112568" cy="4392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100000"/>
              <a:buFont typeface="Arial" pitchFamily="34" charset="0"/>
              <a:buChar char="•"/>
              <a:defRPr sz="2800" kern="1200">
                <a:solidFill>
                  <a:schemeClr val="bg2"/>
                </a:solidFill>
                <a:latin typeface="+mn-lt"/>
                <a:ea typeface="+mn-ea"/>
                <a:cs typeface="+mn-cs"/>
              </a:defRPr>
            </a:lvl1pPr>
            <a:lvl2pPr marL="639763" indent="-273050" algn="l" rtl="0" eaLnBrk="0" fontAlgn="base" hangingPunct="0">
              <a:spcBef>
                <a:spcPts val="550"/>
              </a:spcBef>
              <a:spcAft>
                <a:spcPct val="0"/>
              </a:spcAft>
              <a:buClr>
                <a:schemeClr val="accent1"/>
              </a:buClr>
              <a:buSzPct val="100000"/>
              <a:buFont typeface="Arial" pitchFamily="34" charset="0"/>
              <a:buChar char="•"/>
              <a:defRPr sz="2400" kern="1200">
                <a:solidFill>
                  <a:schemeClr val="bg1"/>
                </a:solidFill>
                <a:latin typeface="+mn-lt"/>
                <a:ea typeface="+mn-ea"/>
                <a:cs typeface="+mn-cs"/>
              </a:defRPr>
            </a:lvl2pPr>
            <a:lvl3pPr marL="914400" indent="-228600" algn="l" rtl="0" eaLnBrk="0" fontAlgn="base" hangingPunct="0">
              <a:spcBef>
                <a:spcPts val="500"/>
              </a:spcBef>
              <a:spcAft>
                <a:spcPct val="0"/>
              </a:spcAft>
              <a:buClr>
                <a:schemeClr val="accent3"/>
              </a:buClr>
              <a:buSzPct val="100000"/>
              <a:buFont typeface="Arial" pitchFamily="34" charset="0"/>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265113" lvl="1" indent="-265113">
              <a:buFont typeface="Arial" pitchFamily="34" charset="0"/>
              <a:buNone/>
            </a:pPr>
            <a:r>
              <a:rPr lang="nl-NL" sz="2000" i="1" dirty="0" smtClean="0">
                <a:latin typeface="Lato Light" pitchFamily="34" charset="0"/>
              </a:rPr>
              <a:t>1. Twee punten kunnen verbonden worden door een rechte lijn.</a:t>
            </a:r>
          </a:p>
          <a:p>
            <a:pPr marL="265113" lvl="1" indent="-265113">
              <a:buFont typeface="Arial" pitchFamily="34" charset="0"/>
              <a:buNone/>
            </a:pPr>
            <a:r>
              <a:rPr lang="nl-NL" sz="2000" i="1" dirty="0" smtClean="0">
                <a:latin typeface="Lato Light" pitchFamily="34" charset="0"/>
              </a:rPr>
              <a:t>2. Elke rechte lijn kan eindeloos als rechte lijn uitgebreid worden.</a:t>
            </a:r>
          </a:p>
          <a:p>
            <a:pPr marL="265113" lvl="1" indent="-265113">
              <a:buFont typeface="Arial" pitchFamily="34" charset="0"/>
              <a:buNone/>
            </a:pPr>
            <a:r>
              <a:rPr lang="nl-NL" sz="2000" i="1" dirty="0" smtClean="0">
                <a:latin typeface="Lato Light" pitchFamily="34" charset="0"/>
              </a:rPr>
              <a:t>3. Elk lijnstuk kan de straal zijn van een cirkel met een van de uiteinden van dat lijnstuk als middelpunt.</a:t>
            </a:r>
          </a:p>
          <a:p>
            <a:pPr marL="265113" lvl="1" indent="-265113">
              <a:buFont typeface="Arial" pitchFamily="34" charset="0"/>
              <a:buNone/>
            </a:pPr>
            <a:r>
              <a:rPr lang="nl-NL" sz="2000" i="1" dirty="0" smtClean="0">
                <a:latin typeface="Lato Light" pitchFamily="34" charset="0"/>
              </a:rPr>
              <a:t>4. Alle rechte hoeken zijn congruent.</a:t>
            </a:r>
          </a:p>
          <a:p>
            <a:pPr marL="265113" lvl="1" indent="-265113">
              <a:buFont typeface="Arial" pitchFamily="34" charset="0"/>
              <a:buNone/>
            </a:pPr>
            <a:r>
              <a:rPr lang="nl-NL" sz="2000" i="1" dirty="0" smtClean="0">
                <a:latin typeface="Lato Light" pitchFamily="34" charset="0"/>
              </a:rPr>
              <a:t>5. Als twee lijnen een derde lijn zo snijden dat de som van de binnenhoeken aan een kant kleiner is dan twee rechte hoeken, dan moeten deze twee lijnen elkaar onvermijdelijk snijden als ze genoeg verlengd worden.</a:t>
            </a:r>
            <a:endParaRPr lang="nl-BE" sz="2000" i="1" dirty="0" smtClean="0">
              <a:latin typeface="Calibri" pitchFamily="34" charset="0"/>
            </a:endParaRPr>
          </a:p>
        </p:txBody>
      </p:sp>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0070" t="43424" r="50735" b="29897"/>
          <a:stretch/>
        </p:blipFill>
        <p:spPr bwMode="auto">
          <a:xfrm>
            <a:off x="5392372" y="3861048"/>
            <a:ext cx="3501705"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s://encrypted-tbn1.gstatic.com/images?q=tbn:ANd9GcS-JLDN0ydurbLwJGwHVlFS38sviuBP7CDzwBBVtxHzZA7w3q-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782" y="2240834"/>
            <a:ext cx="1319313" cy="14566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774" y="228600"/>
            <a:ext cx="8531225" cy="990600"/>
          </a:xfrm>
        </p:spPr>
        <p:txBody>
          <a:bodyPr>
            <a:normAutofit/>
          </a:bodyPr>
          <a:lstStyle/>
          <a:p>
            <a:pPr eaLnBrk="1" fontAlgn="auto" hangingPunct="1">
              <a:spcAft>
                <a:spcPts val="0"/>
              </a:spcAft>
              <a:defRPr/>
            </a:pPr>
            <a:r>
              <a:rPr lang="nl-BE" sz="3200" b="1" cap="all" dirty="0" smtClean="0">
                <a:solidFill>
                  <a:schemeClr val="bg2"/>
                </a:solidFill>
                <a:latin typeface="Calibri" pitchFamily="34" charset="0"/>
              </a:rPr>
              <a:t>euclidische meetkunde</a:t>
            </a:r>
            <a:endParaRPr lang="nl-NL" sz="3200" b="1" cap="all" dirty="0" smtClean="0">
              <a:solidFill>
                <a:schemeClr val="bg2"/>
              </a:solidFill>
              <a:latin typeface="Calibri" pitchFamily="34" charset="0"/>
            </a:endParaRPr>
          </a:p>
        </p:txBody>
      </p:sp>
      <p:sp>
        <p:nvSpPr>
          <p:cNvPr id="3" name="Tijdelijke aanduiding voor inhoud 2"/>
          <p:cNvSpPr>
            <a:spLocks noGrp="1"/>
          </p:cNvSpPr>
          <p:nvPr>
            <p:ph sz="quarter" idx="1"/>
          </p:nvPr>
        </p:nvSpPr>
        <p:spPr>
          <a:xfrm>
            <a:off x="539551" y="1600200"/>
            <a:ext cx="8104415" cy="4997152"/>
          </a:xfrm>
        </p:spPr>
        <p:txBody>
          <a:bodyPr/>
          <a:lstStyle/>
          <a:p>
            <a:pPr>
              <a:spcBef>
                <a:spcPts val="600"/>
              </a:spcBef>
            </a:pPr>
            <a:r>
              <a:rPr lang="nl-BE" dirty="0" smtClean="0">
                <a:latin typeface="Calibri" pitchFamily="34" charset="0"/>
              </a:rPr>
              <a:t>axioma’s zijn onbewijsbaar</a:t>
            </a:r>
          </a:p>
          <a:p>
            <a:pPr>
              <a:spcBef>
                <a:spcPts val="600"/>
              </a:spcBef>
            </a:pPr>
            <a:r>
              <a:rPr lang="nl-BE" dirty="0" smtClean="0">
                <a:latin typeface="Calibri" pitchFamily="34" charset="0"/>
              </a:rPr>
              <a:t>op deductieve wijze construeren van kennissysteem</a:t>
            </a:r>
          </a:p>
          <a:p>
            <a:pPr>
              <a:spcBef>
                <a:spcPts val="600"/>
              </a:spcBef>
            </a:pPr>
            <a:endParaRPr lang="nl-BE" dirty="0">
              <a:latin typeface="Calibri" pitchFamily="34" charset="0"/>
            </a:endParaRPr>
          </a:p>
          <a:p>
            <a:pPr>
              <a:spcBef>
                <a:spcPts val="600"/>
              </a:spcBef>
            </a:pPr>
            <a:r>
              <a:rPr lang="nl-BE" dirty="0">
                <a:latin typeface="Calibri" pitchFamily="34" charset="0"/>
              </a:rPr>
              <a:t>p</a:t>
            </a:r>
            <a:r>
              <a:rPr lang="nl-BE" dirty="0" smtClean="0">
                <a:latin typeface="Calibri" pitchFamily="34" charset="0"/>
              </a:rPr>
              <a:t>ropositie n° 47 uit de ‘Elementen’ van Euclides:</a:t>
            </a:r>
          </a:p>
          <a:p>
            <a:pPr marL="0" indent="0">
              <a:lnSpc>
                <a:spcPct val="112000"/>
              </a:lnSpc>
              <a:spcBef>
                <a:spcPts val="0"/>
              </a:spcBef>
              <a:buNone/>
            </a:pPr>
            <a:r>
              <a:rPr lang="nl-BE" sz="2400" dirty="0" smtClean="0">
                <a:solidFill>
                  <a:schemeClr val="bg1"/>
                </a:solidFill>
                <a:latin typeface="Lato Light" pitchFamily="34" charset="0"/>
              </a:rPr>
              <a:t>“In rechthoekige driehoeken is het kwadraat van de schuine zijde gelijk aan de som van de kwadraten van de rechthoekszijden.”</a:t>
            </a:r>
          </a:p>
          <a:p>
            <a:pPr>
              <a:spcBef>
                <a:spcPts val="600"/>
              </a:spcBef>
            </a:pPr>
            <a:endParaRPr lang="nl-BE" dirty="0" smtClean="0">
              <a:latin typeface="Calibri" pitchFamily="34" charset="0"/>
            </a:endParaRPr>
          </a:p>
          <a:p>
            <a:pPr>
              <a:spcBef>
                <a:spcPts val="600"/>
              </a:spcBef>
            </a:pPr>
            <a:r>
              <a:rPr lang="nl-BE" dirty="0" smtClean="0">
                <a:latin typeface="Calibri" pitchFamily="34" charset="0"/>
              </a:rPr>
              <a:t>&gt; stelling van Pythagoras</a:t>
            </a:r>
          </a:p>
        </p:txBody>
      </p:sp>
      <p:sp>
        <p:nvSpPr>
          <p:cNvPr id="4" name="Tijdelijke aanduiding voor dianummer 3"/>
          <p:cNvSpPr>
            <a:spLocks noGrp="1"/>
          </p:cNvSpPr>
          <p:nvPr>
            <p:ph type="sldNum" sz="quarter" idx="12"/>
          </p:nvPr>
        </p:nvSpPr>
        <p:spPr/>
        <p:txBody>
          <a:bodyPr/>
          <a:lstStyle/>
          <a:p>
            <a:pPr>
              <a:defRPr/>
            </a:pPr>
            <a:fld id="{1A404CA7-6183-47CD-8863-493B2B7DDE5E}" type="slidenum">
              <a:rPr lang="nl-NL" smtClean="0"/>
              <a:pPr>
                <a:defRPr/>
              </a:pPr>
              <a:t>8</a:t>
            </a:fld>
            <a:endParaRPr lang="nl-NL"/>
          </a:p>
        </p:txBody>
      </p:sp>
      <p:pic>
        <p:nvPicPr>
          <p:cNvPr id="10" name="Picture 6" descr="File:Pythagorean.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7" y="4509121"/>
            <a:ext cx="2407557" cy="1944216"/>
          </a:xfrm>
          <a:prstGeom prst="rect">
            <a:avLst/>
          </a:prstGeom>
          <a:solidFill>
            <a:schemeClr val="bg1"/>
          </a:solidFill>
          <a:extLst/>
        </p:spPr>
      </p:pic>
      <p:pic>
        <p:nvPicPr>
          <p:cNvPr id="1026" name="Picture 2" descr="http://users.telenet.be/jan.deklerck/images/element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3771" y="4149080"/>
            <a:ext cx="1872725" cy="1398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22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774" y="228600"/>
            <a:ext cx="8531225" cy="990600"/>
          </a:xfrm>
        </p:spPr>
        <p:txBody>
          <a:bodyPr>
            <a:normAutofit/>
          </a:bodyPr>
          <a:lstStyle/>
          <a:p>
            <a:pPr eaLnBrk="1" fontAlgn="auto" hangingPunct="1">
              <a:spcAft>
                <a:spcPts val="0"/>
              </a:spcAft>
              <a:defRPr/>
            </a:pPr>
            <a:r>
              <a:rPr lang="nl-BE" sz="3200" b="1" cap="all" dirty="0" smtClean="0">
                <a:solidFill>
                  <a:schemeClr val="bg2"/>
                </a:solidFill>
                <a:latin typeface="Calibri" pitchFamily="34" charset="0"/>
              </a:rPr>
              <a:t>Kritiek op rationalisme</a:t>
            </a:r>
            <a:endParaRPr lang="nl-NL" sz="3200" b="1" cap="all" dirty="0" smtClean="0">
              <a:solidFill>
                <a:schemeClr val="bg2"/>
              </a:solidFill>
              <a:latin typeface="Calibri" pitchFamily="34" charset="0"/>
            </a:endParaRPr>
          </a:p>
        </p:txBody>
      </p:sp>
      <p:sp>
        <p:nvSpPr>
          <p:cNvPr id="3" name="Tijdelijke aanduiding voor inhoud 2"/>
          <p:cNvSpPr>
            <a:spLocks noGrp="1"/>
          </p:cNvSpPr>
          <p:nvPr>
            <p:ph sz="quarter" idx="1"/>
          </p:nvPr>
        </p:nvSpPr>
        <p:spPr>
          <a:xfrm>
            <a:off x="539551" y="1600200"/>
            <a:ext cx="6408713" cy="4997152"/>
          </a:xfrm>
        </p:spPr>
        <p:txBody>
          <a:bodyPr/>
          <a:lstStyle/>
          <a:p>
            <a:pPr marL="0" indent="0">
              <a:lnSpc>
                <a:spcPct val="112000"/>
              </a:lnSpc>
              <a:spcBef>
                <a:spcPts val="600"/>
              </a:spcBef>
              <a:buNone/>
            </a:pPr>
            <a:r>
              <a:rPr lang="nl-BE" sz="2400" dirty="0" smtClean="0">
                <a:solidFill>
                  <a:schemeClr val="bg1"/>
                </a:solidFill>
                <a:latin typeface="Lato Light" pitchFamily="34" charset="0"/>
              </a:rPr>
              <a:t>“The </a:t>
            </a:r>
            <a:r>
              <a:rPr lang="nl-BE" sz="2400" dirty="0" err="1" smtClean="0">
                <a:solidFill>
                  <a:schemeClr val="bg1"/>
                </a:solidFill>
                <a:latin typeface="Lato Light" pitchFamily="34" charset="0"/>
              </a:rPr>
              <a:t>reasoners</a:t>
            </a:r>
            <a:r>
              <a:rPr lang="nl-BE" sz="2400" dirty="0" smtClean="0">
                <a:solidFill>
                  <a:schemeClr val="bg1"/>
                </a:solidFill>
                <a:latin typeface="Lato Light" pitchFamily="34" charset="0"/>
              </a:rPr>
              <a:t> are </a:t>
            </a:r>
            <a:r>
              <a:rPr lang="nl-BE" sz="2400" dirty="0" err="1" smtClean="0">
                <a:solidFill>
                  <a:schemeClr val="bg1"/>
                </a:solidFill>
                <a:latin typeface="Lato Light" pitchFamily="34" charset="0"/>
              </a:rPr>
              <a:t>like</a:t>
            </a:r>
            <a:r>
              <a:rPr lang="nl-BE" sz="2400" dirty="0" smtClean="0">
                <a:solidFill>
                  <a:schemeClr val="bg1"/>
                </a:solidFill>
                <a:latin typeface="Lato Light" pitchFamily="34" charset="0"/>
              </a:rPr>
              <a:t> spiders, </a:t>
            </a:r>
            <a:r>
              <a:rPr lang="nl-BE" sz="2400" dirty="0" err="1" smtClean="0">
                <a:solidFill>
                  <a:schemeClr val="bg1"/>
                </a:solidFill>
                <a:latin typeface="Lato Light" pitchFamily="34" charset="0"/>
              </a:rPr>
              <a:t>who</a:t>
            </a:r>
            <a:r>
              <a:rPr lang="nl-BE" sz="2400" dirty="0" smtClean="0">
                <a:solidFill>
                  <a:schemeClr val="bg1"/>
                </a:solidFill>
                <a:latin typeface="Lato Light" pitchFamily="34" charset="0"/>
              </a:rPr>
              <a:t> make </a:t>
            </a:r>
            <a:r>
              <a:rPr lang="nl-BE" sz="2400" dirty="0" err="1" smtClean="0">
                <a:solidFill>
                  <a:schemeClr val="bg1"/>
                </a:solidFill>
                <a:latin typeface="Lato Light" pitchFamily="34" charset="0"/>
              </a:rPr>
              <a:t>cobwebs</a:t>
            </a:r>
            <a:r>
              <a:rPr lang="nl-BE" sz="2400" dirty="0" smtClean="0">
                <a:solidFill>
                  <a:schemeClr val="bg1"/>
                </a:solidFill>
                <a:latin typeface="Lato Light" pitchFamily="34" charset="0"/>
              </a:rPr>
              <a:t> out of </a:t>
            </a:r>
            <a:r>
              <a:rPr lang="nl-BE" sz="2400" dirty="0" err="1" smtClean="0">
                <a:solidFill>
                  <a:schemeClr val="bg1"/>
                </a:solidFill>
                <a:latin typeface="Lato Light" pitchFamily="34" charset="0"/>
              </a:rPr>
              <a:t>their</a:t>
            </a:r>
            <a:r>
              <a:rPr lang="nl-BE" sz="2400" dirty="0" smtClean="0">
                <a:solidFill>
                  <a:schemeClr val="bg1"/>
                </a:solidFill>
                <a:latin typeface="Lato Light" pitchFamily="34" charset="0"/>
              </a:rPr>
              <a:t> </a:t>
            </a:r>
            <a:r>
              <a:rPr lang="nl-BE" sz="2400" dirty="0" err="1" smtClean="0">
                <a:solidFill>
                  <a:schemeClr val="bg1"/>
                </a:solidFill>
                <a:latin typeface="Lato Light" pitchFamily="34" charset="0"/>
              </a:rPr>
              <a:t>own</a:t>
            </a:r>
            <a:r>
              <a:rPr lang="nl-BE" sz="2400" dirty="0" smtClean="0">
                <a:solidFill>
                  <a:schemeClr val="bg1"/>
                </a:solidFill>
                <a:latin typeface="Lato Light" pitchFamily="34" charset="0"/>
              </a:rPr>
              <a:t> </a:t>
            </a:r>
            <a:r>
              <a:rPr lang="nl-BE" sz="2400" dirty="0" err="1" smtClean="0">
                <a:solidFill>
                  <a:schemeClr val="bg1"/>
                </a:solidFill>
                <a:latin typeface="Lato Light" pitchFamily="34" charset="0"/>
              </a:rPr>
              <a:t>substance</a:t>
            </a:r>
            <a:r>
              <a:rPr lang="nl-BE" sz="2400" dirty="0" smtClean="0">
                <a:solidFill>
                  <a:schemeClr val="bg1"/>
                </a:solidFill>
                <a:latin typeface="Lato Light" pitchFamily="34" charset="0"/>
              </a:rPr>
              <a:t>.”</a:t>
            </a:r>
          </a:p>
          <a:p>
            <a:pPr>
              <a:spcBef>
                <a:spcPts val="600"/>
              </a:spcBef>
            </a:pPr>
            <a:endParaRPr lang="nl-BE" dirty="0" smtClean="0">
              <a:latin typeface="Calibri" pitchFamily="34" charset="0"/>
            </a:endParaRPr>
          </a:p>
          <a:p>
            <a:pPr>
              <a:spcBef>
                <a:spcPts val="600"/>
              </a:spcBef>
            </a:pPr>
            <a:r>
              <a:rPr lang="nl-BE" dirty="0" smtClean="0">
                <a:latin typeface="Calibri" pitchFamily="34" charset="0"/>
              </a:rPr>
              <a:t>nieuwe visie op kennis: </a:t>
            </a:r>
            <a:r>
              <a:rPr lang="nl-BE" dirty="0" smtClean="0">
                <a:solidFill>
                  <a:srgbClr val="92D050"/>
                </a:solidFill>
                <a:latin typeface="Calibri" pitchFamily="34" charset="0"/>
              </a:rPr>
              <a:t>empirisme</a:t>
            </a:r>
          </a:p>
          <a:p>
            <a:pPr>
              <a:spcBef>
                <a:spcPts val="600"/>
              </a:spcBef>
            </a:pPr>
            <a:r>
              <a:rPr lang="nl-BE" dirty="0" smtClean="0">
                <a:latin typeface="Calibri" pitchFamily="34" charset="0"/>
              </a:rPr>
              <a:t>vanuit observatie, vanuit inductie</a:t>
            </a:r>
          </a:p>
          <a:p>
            <a:pPr marL="0" indent="0">
              <a:lnSpc>
                <a:spcPct val="112000"/>
              </a:lnSpc>
              <a:spcBef>
                <a:spcPts val="600"/>
              </a:spcBef>
              <a:buNone/>
            </a:pPr>
            <a:endParaRPr lang="en-US" sz="2400" dirty="0" smtClean="0">
              <a:solidFill>
                <a:schemeClr val="bg1"/>
              </a:solidFill>
              <a:latin typeface="Lato Light" pitchFamily="34" charset="0"/>
            </a:endParaRPr>
          </a:p>
          <a:p>
            <a:pPr marL="0" indent="0">
              <a:lnSpc>
                <a:spcPct val="112000"/>
              </a:lnSpc>
              <a:spcBef>
                <a:spcPts val="600"/>
              </a:spcBef>
              <a:buNone/>
            </a:pPr>
            <a:r>
              <a:rPr lang="en-US" sz="2400" dirty="0" smtClean="0">
                <a:solidFill>
                  <a:schemeClr val="bg1"/>
                </a:solidFill>
                <a:latin typeface="Lato Light" pitchFamily="34" charset="0"/>
              </a:rPr>
              <a:t>“[Het </a:t>
            </a:r>
            <a:r>
              <a:rPr lang="en-US" sz="2400" dirty="0" err="1" smtClean="0">
                <a:solidFill>
                  <a:schemeClr val="bg1"/>
                </a:solidFill>
                <a:latin typeface="Lato Light" pitchFamily="34" charset="0"/>
              </a:rPr>
              <a:t>empirisme</a:t>
            </a:r>
            <a:r>
              <a:rPr lang="en-US" sz="2400" dirty="0" smtClean="0">
                <a:solidFill>
                  <a:schemeClr val="bg1"/>
                </a:solidFill>
                <a:latin typeface="Lato Light" pitchFamily="34" charset="0"/>
              </a:rPr>
              <a:t>] constructs </a:t>
            </a:r>
            <a:r>
              <a:rPr lang="en-US" sz="2400" dirty="0">
                <a:solidFill>
                  <a:schemeClr val="bg1"/>
                </a:solidFill>
                <a:latin typeface="Lato Light" pitchFamily="34" charset="0"/>
              </a:rPr>
              <a:t>its axioms from the senses and particulars, by ascending continually and gradually, till it finally arrives at the most general axioms, which is the true but </a:t>
            </a:r>
            <a:r>
              <a:rPr lang="en-US" sz="2400" dirty="0" err="1">
                <a:solidFill>
                  <a:schemeClr val="bg1"/>
                </a:solidFill>
                <a:latin typeface="Lato Light" pitchFamily="34" charset="0"/>
              </a:rPr>
              <a:t>unattempted</a:t>
            </a:r>
            <a:r>
              <a:rPr lang="en-US" sz="2400" dirty="0">
                <a:solidFill>
                  <a:schemeClr val="bg1"/>
                </a:solidFill>
                <a:latin typeface="Lato Light" pitchFamily="34" charset="0"/>
              </a:rPr>
              <a:t> way.” </a:t>
            </a:r>
            <a:endParaRPr lang="nl-BE" sz="2400" dirty="0" smtClean="0">
              <a:solidFill>
                <a:schemeClr val="bg1"/>
              </a:solidFill>
              <a:latin typeface="Lato Light" pitchFamily="34" charset="0"/>
            </a:endParaRPr>
          </a:p>
        </p:txBody>
      </p:sp>
      <p:sp>
        <p:nvSpPr>
          <p:cNvPr id="4" name="Tijdelijke aanduiding voor dianummer 3"/>
          <p:cNvSpPr>
            <a:spLocks noGrp="1"/>
          </p:cNvSpPr>
          <p:nvPr>
            <p:ph type="sldNum" sz="quarter" idx="12"/>
          </p:nvPr>
        </p:nvSpPr>
        <p:spPr/>
        <p:txBody>
          <a:bodyPr/>
          <a:lstStyle/>
          <a:p>
            <a:pPr>
              <a:defRPr/>
            </a:pPr>
            <a:fld id="{1A404CA7-6183-47CD-8863-493B2B7DDE5E}" type="slidenum">
              <a:rPr lang="nl-NL" smtClean="0"/>
              <a:pPr>
                <a:defRPr/>
              </a:pPr>
              <a:t>9</a:t>
            </a:fld>
            <a:endParaRPr lang="nl-NL"/>
          </a:p>
        </p:txBody>
      </p:sp>
      <p:pic>
        <p:nvPicPr>
          <p:cNvPr id="7" name="Picture 10" descr="http://upload.wikimedia.org/wikipedia/commons/thumb/6/65/Francis_Bacon.jpg/210px-Francis_Bac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242" y="1122535"/>
            <a:ext cx="1630272" cy="2018433"/>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11"/>
          <p:cNvSpPr txBox="1"/>
          <p:nvPr/>
        </p:nvSpPr>
        <p:spPr>
          <a:xfrm>
            <a:off x="7253810" y="414649"/>
            <a:ext cx="1759136" cy="707886"/>
          </a:xfrm>
          <a:prstGeom prst="rect">
            <a:avLst/>
          </a:prstGeom>
          <a:noFill/>
        </p:spPr>
        <p:txBody>
          <a:bodyPr wrap="none" rtlCol="0">
            <a:spAutoFit/>
          </a:bodyPr>
          <a:lstStyle/>
          <a:p>
            <a:pPr algn="ctr"/>
            <a:r>
              <a:rPr lang="nl-NL" sz="2000" dirty="0" smtClean="0">
                <a:solidFill>
                  <a:schemeClr val="bg1"/>
                </a:solidFill>
                <a:latin typeface="Lato Light" pitchFamily="34" charset="0"/>
              </a:rPr>
              <a:t>Francis Bacon </a:t>
            </a:r>
            <a:br>
              <a:rPr lang="nl-NL" sz="2000" dirty="0" smtClean="0">
                <a:solidFill>
                  <a:schemeClr val="bg1"/>
                </a:solidFill>
                <a:latin typeface="Lato Light" pitchFamily="34" charset="0"/>
              </a:rPr>
            </a:br>
            <a:r>
              <a:rPr lang="nl-NL" sz="2000" dirty="0" smtClean="0">
                <a:solidFill>
                  <a:schemeClr val="bg1"/>
                </a:solidFill>
                <a:latin typeface="Lato Light" pitchFamily="34" charset="0"/>
              </a:rPr>
              <a:t>(1561-1626)</a:t>
            </a:r>
            <a:endParaRPr lang="nl-NL" sz="2000" dirty="0">
              <a:solidFill>
                <a:schemeClr val="bg1"/>
              </a:solidFill>
              <a:latin typeface="Lato Light" pitchFamily="34" charset="0"/>
            </a:endParaRPr>
          </a:p>
        </p:txBody>
      </p:sp>
      <p:pic>
        <p:nvPicPr>
          <p:cNvPr id="9" name="Picture 2" descr="File:Novum Organum 1650 cr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9298" y="3284984"/>
            <a:ext cx="2079215"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88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an">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Media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solidFill>
          <a:schemeClr val="bg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13691</TotalTime>
  <Words>1939</Words>
  <Application>Microsoft Office PowerPoint</Application>
  <PresentationFormat>Diavoorstelling (4:3)</PresentationFormat>
  <Paragraphs>318</Paragraphs>
  <Slides>39</Slides>
  <Notes>1</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39</vt:i4>
      </vt:variant>
    </vt:vector>
  </HeadingPairs>
  <TitlesOfParts>
    <vt:vector size="47" baseType="lpstr">
      <vt:lpstr>Arial</vt:lpstr>
      <vt:lpstr>Calibri</vt:lpstr>
      <vt:lpstr>Courier New</vt:lpstr>
      <vt:lpstr>Lato Light</vt:lpstr>
      <vt:lpstr>Tw Cen MT</vt:lpstr>
      <vt:lpstr>Wingdings</vt:lpstr>
      <vt:lpstr>Wingdings 2</vt:lpstr>
      <vt:lpstr>Mediaan</vt:lpstr>
      <vt:lpstr>Hoofdstuk 3 Epistemologische beginselen</vt:lpstr>
      <vt:lpstr>PowerPoint-presentatie</vt:lpstr>
      <vt:lpstr>PowerPoint-presentatie</vt:lpstr>
      <vt:lpstr>inleiding</vt:lpstr>
      <vt:lpstr>rationalisme</vt:lpstr>
      <vt:lpstr>plato’s allegorie van de grot</vt:lpstr>
      <vt:lpstr>euclidische meetkunde</vt:lpstr>
      <vt:lpstr>euclidische meetkunde</vt:lpstr>
      <vt:lpstr>Kritiek op rationalisme</vt:lpstr>
      <vt:lpstr>empirisme</vt:lpstr>
      <vt:lpstr>galileo Galilei</vt:lpstr>
      <vt:lpstr>empirisme (2)</vt:lpstr>
      <vt:lpstr>empirisme (3)</vt:lpstr>
      <vt:lpstr>david hume’s scepticisme</vt:lpstr>
      <vt:lpstr>david hume’s scepticisme (2)</vt:lpstr>
      <vt:lpstr>wiener kreis</vt:lpstr>
      <vt:lpstr>verificationisme</vt:lpstr>
      <vt:lpstr>karl popper’s falsificatie</vt:lpstr>
      <vt:lpstr>karl popper’s falsificatie (2)</vt:lpstr>
      <vt:lpstr>Thomas kuhn’s paradigmata</vt:lpstr>
      <vt:lpstr>PowerPoint-presentatie</vt:lpstr>
      <vt:lpstr>theorie met meerinhoud</vt:lpstr>
      <vt:lpstr>theorie met meerinhoud</vt:lpstr>
      <vt:lpstr>theorie met meerinhoud</vt:lpstr>
      <vt:lpstr>Sociale wetenschappen?</vt:lpstr>
      <vt:lpstr>uitdaging sociale wetenschappen?</vt:lpstr>
      <vt:lpstr>naturalisme (of positivisme)</vt:lpstr>
      <vt:lpstr>PowerPoint-presentatie</vt:lpstr>
      <vt:lpstr>constructivisme</vt:lpstr>
      <vt:lpstr>constructivisme (2)</vt:lpstr>
      <vt:lpstr>Clash of Civilisations (1993)</vt:lpstr>
      <vt:lpstr>meneer rouget</vt:lpstr>
      <vt:lpstr>naturalisten?</vt:lpstr>
      <vt:lpstr>constructivisme</vt:lpstr>
      <vt:lpstr>Kikki?</vt:lpstr>
      <vt:lpstr>Kikki? (2)</vt:lpstr>
      <vt:lpstr>naturalisme en constructivisme</vt:lpstr>
      <vt:lpstr>PowerPoint-presentatie</vt:lpstr>
      <vt:lpstr>naturalisme en constructivisme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Foutenbronnen in surveyonderzoek</dc:title>
  <dc:creator>hroose</dc:creator>
  <cp:lastModifiedBy>Henk Roose</cp:lastModifiedBy>
  <cp:revision>1028</cp:revision>
  <cp:lastPrinted>2017-03-01T11:07:48Z</cp:lastPrinted>
  <dcterms:created xsi:type="dcterms:W3CDTF">2008-03-26T09:59:46Z</dcterms:created>
  <dcterms:modified xsi:type="dcterms:W3CDTF">2019-02-28T15:14:04Z</dcterms:modified>
</cp:coreProperties>
</file>