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84"/>
  </p:notesMasterIdLst>
  <p:handoutMasterIdLst>
    <p:handoutMasterId r:id="rId85"/>
  </p:handoutMasterIdLst>
  <p:sldIdLst>
    <p:sldId id="943" r:id="rId2"/>
    <p:sldId id="994" r:id="rId3"/>
    <p:sldId id="979" r:id="rId4"/>
    <p:sldId id="970" r:id="rId5"/>
    <p:sldId id="971" r:id="rId6"/>
    <p:sldId id="991" r:id="rId7"/>
    <p:sldId id="996" r:id="rId8"/>
    <p:sldId id="972" r:id="rId9"/>
    <p:sldId id="973" r:id="rId10"/>
    <p:sldId id="974" r:id="rId11"/>
    <p:sldId id="975" r:id="rId12"/>
    <p:sldId id="976" r:id="rId13"/>
    <p:sldId id="977" r:id="rId14"/>
    <p:sldId id="978" r:id="rId15"/>
    <p:sldId id="548" r:id="rId16"/>
    <p:sldId id="549" r:id="rId17"/>
    <p:sldId id="550" r:id="rId18"/>
    <p:sldId id="953" r:id="rId19"/>
    <p:sldId id="552" r:id="rId20"/>
    <p:sldId id="949" r:id="rId21"/>
    <p:sldId id="553" r:id="rId22"/>
    <p:sldId id="714" r:id="rId23"/>
    <p:sldId id="554" r:id="rId24"/>
    <p:sldId id="954" r:id="rId25"/>
    <p:sldId id="882" r:id="rId26"/>
    <p:sldId id="955" r:id="rId27"/>
    <p:sldId id="716" r:id="rId28"/>
    <p:sldId id="956" r:id="rId29"/>
    <p:sldId id="887" r:id="rId30"/>
    <p:sldId id="957" r:id="rId31"/>
    <p:sldId id="888" r:id="rId32"/>
    <p:sldId id="980" r:id="rId33"/>
    <p:sldId id="981" r:id="rId34"/>
    <p:sldId id="987" r:id="rId35"/>
    <p:sldId id="925" r:id="rId36"/>
    <p:sldId id="890" r:id="rId37"/>
    <p:sldId id="883" r:id="rId38"/>
    <p:sldId id="614" r:id="rId39"/>
    <p:sldId id="615" r:id="rId40"/>
    <p:sldId id="998" r:id="rId41"/>
    <p:sldId id="999" r:id="rId42"/>
    <p:sldId id="1000" r:id="rId43"/>
    <p:sldId id="1001" r:id="rId44"/>
    <p:sldId id="1002" r:id="rId45"/>
    <p:sldId id="891" r:id="rId46"/>
    <p:sldId id="892" r:id="rId47"/>
    <p:sldId id="988" r:id="rId48"/>
    <p:sldId id="893" r:id="rId49"/>
    <p:sldId id="894" r:id="rId50"/>
    <p:sldId id="895" r:id="rId51"/>
    <p:sldId id="896" r:id="rId52"/>
    <p:sldId id="897" r:id="rId53"/>
    <p:sldId id="959" r:id="rId54"/>
    <p:sldId id="898" r:id="rId55"/>
    <p:sldId id="884" r:id="rId56"/>
    <p:sldId id="960" r:id="rId57"/>
    <p:sldId id="885" r:id="rId58"/>
    <p:sldId id="961" r:id="rId59"/>
    <p:sldId id="886" r:id="rId60"/>
    <p:sldId id="899" r:id="rId61"/>
    <p:sldId id="900" r:id="rId62"/>
    <p:sldId id="989" r:id="rId63"/>
    <p:sldId id="927" r:id="rId64"/>
    <p:sldId id="929" r:id="rId65"/>
    <p:sldId id="928" r:id="rId66"/>
    <p:sldId id="932" r:id="rId67"/>
    <p:sldId id="933" r:id="rId68"/>
    <p:sldId id="935" r:id="rId69"/>
    <p:sldId id="936" r:id="rId70"/>
    <p:sldId id="937" r:id="rId71"/>
    <p:sldId id="938" r:id="rId72"/>
    <p:sldId id="963" r:id="rId73"/>
    <p:sldId id="901" r:id="rId74"/>
    <p:sldId id="964" r:id="rId75"/>
    <p:sldId id="902" r:id="rId76"/>
    <p:sldId id="966" r:id="rId77"/>
    <p:sldId id="968" r:id="rId78"/>
    <p:sldId id="969" r:id="rId79"/>
    <p:sldId id="904" r:id="rId80"/>
    <p:sldId id="905" r:id="rId81"/>
    <p:sldId id="906" r:id="rId82"/>
    <p:sldId id="907" r:id="rId83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6" userDrawn="1">
          <p15:clr>
            <a:srgbClr val="A4A3A4"/>
          </p15:clr>
        </p15:guide>
        <p15:guide id="2" pos="4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h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A"/>
    <a:srgbClr val="DEEBF7"/>
    <a:srgbClr val="F3ABBC"/>
    <a:srgbClr val="ECCB8E"/>
    <a:srgbClr val="ECE1CA"/>
    <a:srgbClr val="5B9BD5"/>
    <a:srgbClr val="116E8A"/>
    <a:srgbClr val="D24726"/>
    <a:srgbClr val="FFFF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3" autoAdjust="0"/>
    <p:restoredTop sz="65876" autoAdjust="0"/>
  </p:normalViewPr>
  <p:slideViewPr>
    <p:cSldViewPr snapToGrid="0">
      <p:cViewPr varScale="1">
        <p:scale>
          <a:sx n="48" d="100"/>
          <a:sy n="48" d="100"/>
        </p:scale>
        <p:origin x="1128" y="48"/>
      </p:cViewPr>
      <p:guideLst>
        <p:guide orient="horz" pos="1706"/>
        <p:guide pos="422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2928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E9B6169-01BF-45D3-952B-E533718D132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AD09A3E-1368-4D1F-A219-2C32C13C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32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3714B84-6153-4C53-9B72-F85F060E9FA2}" type="datetimeFigureOut">
              <a:rPr lang="nl-BE" smtClean="0"/>
              <a:pPr/>
              <a:t>28/02/2019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348BCD74-D502-4F6E-BAEE-5A2B1675313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207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587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3536B23-C523-42EB-8B6D-DE56C4C380A6}" type="slidenum">
              <a:rPr lang="en-GB" sz="1200"/>
              <a:pPr/>
              <a:t>3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609003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E8947-4EB0-4D81-ACD7-8443CED8B3B4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697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758C0-4717-4A0C-9525-39CEF42DD51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47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758C0-4717-4A0C-9525-39CEF42DD51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645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6589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7D81F2A-937C-425D-8C17-F581A42CAC5A}" type="slidenum">
              <a:rPr lang="en-GB" sz="1200"/>
              <a:pPr/>
              <a:t>17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15650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8B076-3AE6-4556-BF58-1090001F35CE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508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6691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EF547DB-DAF2-49E4-8797-ECF88B9EA1B4}" type="slidenum">
              <a:rPr lang="en-GB" sz="1200"/>
              <a:pPr/>
              <a:t>19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462603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9395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679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E45F530-D35C-4CB7-84F2-575B97431D95}" type="slidenum">
              <a:rPr lang="en-GB" sz="1200"/>
              <a:pPr/>
              <a:t>21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182902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576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689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7C4186D-560B-4AD4-896B-784C271CEA63}" type="slidenum">
              <a:rPr lang="en-GB" sz="1200"/>
              <a:pPr/>
              <a:t>23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0281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55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1166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6892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1428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7271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2266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8227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5F950AA-6D29-4E0D-A7F9-0659F2705C97}" type="slidenum">
              <a:rPr lang="en-GB" sz="1200"/>
              <a:pPr/>
              <a:t>31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012359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8931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1976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8388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7101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F525648-A4CF-4CAB-899F-C35708079043}" type="slidenum">
              <a:rPr lang="en-GB" sz="1200"/>
              <a:pPr/>
              <a:t>38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3327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7284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758C0-4717-4A0C-9525-39CEF42DD51C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31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0058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843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EFACB5C-F6E0-4ADF-B01F-D0B1FA32CB02}" type="slidenum">
              <a:rPr lang="en-GB" sz="1200"/>
              <a:pPr/>
              <a:t>46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058044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843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EFACB5C-F6E0-4ADF-B01F-D0B1FA32CB02}" type="slidenum">
              <a:rPr lang="en-GB" sz="1200"/>
              <a:pPr/>
              <a:t>47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1157651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853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C85F9AF-6684-48A8-84D4-3376F3FFEB71}" type="slidenum">
              <a:rPr lang="en-GB" sz="1200"/>
              <a:pPr/>
              <a:t>48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673488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8637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DFCEB1B-B138-4DC0-B553-AB54E31C6682}" type="slidenum">
              <a:rPr lang="en-GB" sz="1200"/>
              <a:pPr/>
              <a:t>49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543330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8739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915CA9F-7D15-401A-9D04-754BD6CF0E85}" type="slidenum">
              <a:rPr lang="en-GB" sz="1200"/>
              <a:pPr/>
              <a:t>51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5864586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28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6620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8842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288E30F-1D3F-488B-B57C-08C5A7E85640}" type="slidenum">
              <a:rPr lang="en-GB" sz="1200"/>
              <a:pPr/>
              <a:t>54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175154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5375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01882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98753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720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E31559D-1DD5-4523-AB68-CC7C808672AC}" type="slidenum">
              <a:rPr lang="en-GB" sz="1200"/>
              <a:pPr/>
              <a:t>57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326352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05408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730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D049F84-88F0-499F-BA1D-CD614C2DE580}" type="slidenum">
              <a:rPr lang="en-GB" sz="1200"/>
              <a:pPr/>
              <a:t>59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0886165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7095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04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79535C4-9DC8-47D1-9612-544284BD7DDD}" type="slidenum">
              <a:rPr lang="en-GB" sz="1200"/>
              <a:pPr/>
              <a:t>61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3590968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04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79535C4-9DC8-47D1-9612-544284BD7DDD}" type="slidenum">
              <a:rPr lang="en-GB" sz="1200"/>
              <a:pPr/>
              <a:t>62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0428963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758C0-4717-4A0C-9525-39CEF42DD51C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4458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86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BE43AE2-4290-4091-A225-45E78B3EACD4}" type="slidenum">
              <a:rPr lang="en-GB" sz="1200"/>
              <a:pPr/>
              <a:t>74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301258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26699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86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BE43AE2-4290-4091-A225-45E78B3EACD4}" type="slidenum">
              <a:rPr lang="en-GB" sz="1200"/>
              <a:pPr/>
              <a:t>75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8084733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86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BE43AE2-4290-4091-A225-45E78B3EACD4}" type="slidenum">
              <a:rPr lang="en-GB" sz="1200"/>
              <a:pPr/>
              <a:t>76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8891376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86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BE43AE2-4290-4091-A225-45E78B3EACD4}" type="slidenum">
              <a:rPr lang="en-GB" sz="1200"/>
              <a:pPr/>
              <a:t>77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1378729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86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BE43AE2-4290-4091-A225-45E78B3EACD4}" type="slidenum">
              <a:rPr lang="en-GB" sz="1200"/>
              <a:pPr/>
              <a:t>78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907312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996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EEA124D-1604-49E3-9A23-652CD5264EB0}" type="slidenum">
              <a:rPr lang="en-GB" sz="1200"/>
              <a:pPr/>
              <a:t>79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8484066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2007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F1579CC-7993-4BE3-8360-282109657A89}" type="slidenum">
              <a:rPr lang="en-GB" sz="1200"/>
              <a:pPr/>
              <a:t>80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2885910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758C0-4717-4A0C-9525-39CEF42DD51C}" type="slidenum">
              <a:rPr lang="en-GB" smtClean="0"/>
              <a:pPr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640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BE" dirty="0"/>
          </a:p>
        </p:txBody>
      </p:sp>
      <p:sp>
        <p:nvSpPr>
          <p:cNvPr id="20173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C93DF47-7CF7-4062-94BC-B5A9C54009D0}" type="slidenum">
              <a:rPr lang="en-GB" sz="1200"/>
              <a:pPr/>
              <a:t>82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55063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638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4CE0780-E873-48F2-9189-D6AA9DFB956E}" type="slidenum">
              <a:rPr lang="en-GB" sz="1200"/>
              <a:pPr/>
              <a:t>10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249597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5073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dirty="0"/>
          </a:p>
        </p:txBody>
      </p:sp>
      <p:sp>
        <p:nvSpPr>
          <p:cNvPr id="1648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8EA0ACB-263D-4CD0-8853-1386CE1F86F0}" type="slidenum">
              <a:rPr lang="en-GB" sz="1200"/>
              <a:pPr/>
              <a:t>12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502181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CD74-D502-4F6E-BAEE-5A2B1675313F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86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0"/>
            <a:ext cx="12192000" cy="1320800"/>
          </a:xfrm>
          <a:prstGeom prst="rect">
            <a:avLst/>
          </a:prstGeom>
          <a:gradFill flip="none" rotWithShape="1">
            <a:gsLst>
              <a:gs pos="0">
                <a:srgbClr val="00407A">
                  <a:shade val="30000"/>
                  <a:satMod val="115000"/>
                </a:srgbClr>
              </a:gs>
              <a:gs pos="50000">
                <a:srgbClr val="00407A">
                  <a:shade val="67500"/>
                  <a:satMod val="115000"/>
                </a:srgbClr>
              </a:gs>
              <a:gs pos="100000">
                <a:srgbClr val="00407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6" cy="1208868"/>
          </a:xfrm>
        </p:spPr>
        <p:txBody>
          <a:bodyPr anchor="ctr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60400" y="1651000"/>
            <a:ext cx="10706100" cy="4394200"/>
          </a:xfrm>
        </p:spPr>
        <p:txBody>
          <a:bodyPr/>
          <a:lstStyle>
            <a:lvl1pPr>
              <a:buNone/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1pPr>
            <a:lvl2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2pPr>
            <a:lvl3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3pPr>
            <a:lvl4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4pPr>
            <a:lvl5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89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0"/>
            <a:ext cx="12192000" cy="1320800"/>
          </a:xfrm>
          <a:prstGeom prst="rect">
            <a:avLst/>
          </a:prstGeom>
          <a:gradFill flip="none" rotWithShape="1">
            <a:gsLst>
              <a:gs pos="0">
                <a:srgbClr val="116E8A">
                  <a:shade val="30000"/>
                  <a:satMod val="115000"/>
                </a:srgbClr>
              </a:gs>
              <a:gs pos="50000">
                <a:srgbClr val="116E8A">
                  <a:shade val="67500"/>
                  <a:satMod val="115000"/>
                </a:srgbClr>
              </a:gs>
              <a:gs pos="100000">
                <a:srgbClr val="116E8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6" cy="1208868"/>
          </a:xfrm>
        </p:spPr>
        <p:txBody>
          <a:bodyPr anchor="ctr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60400" y="1651000"/>
            <a:ext cx="10706100" cy="4394200"/>
          </a:xfrm>
        </p:spPr>
        <p:txBody>
          <a:bodyPr/>
          <a:lstStyle>
            <a:lvl1pPr>
              <a:buNone/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1pPr>
            <a:lvl2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2pPr>
            <a:lvl3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3pPr>
            <a:lvl4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4pPr>
            <a:lvl5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798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0"/>
            <a:ext cx="12192000" cy="1320800"/>
          </a:xfrm>
          <a:prstGeom prst="rect">
            <a:avLst/>
          </a:prstGeom>
          <a:gradFill flip="none" rotWithShape="1">
            <a:gsLst>
              <a:gs pos="0">
                <a:srgbClr val="DEEBF7">
                  <a:shade val="30000"/>
                  <a:satMod val="115000"/>
                </a:srgbClr>
              </a:gs>
              <a:gs pos="50000">
                <a:srgbClr val="DEEBF7">
                  <a:shade val="67500"/>
                  <a:satMod val="115000"/>
                </a:srgbClr>
              </a:gs>
              <a:gs pos="100000">
                <a:srgbClr val="DEEBF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6" cy="1208868"/>
          </a:xfrm>
        </p:spPr>
        <p:txBody>
          <a:bodyPr anchor="ctr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60400" y="1651000"/>
            <a:ext cx="10706100" cy="4394200"/>
          </a:xfrm>
        </p:spPr>
        <p:txBody>
          <a:bodyPr/>
          <a:lstStyle>
            <a:lvl1pPr>
              <a:buNone/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1pPr>
            <a:lvl2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2pPr>
            <a:lvl3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3pPr>
            <a:lvl4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4pPr>
            <a:lvl5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815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0"/>
            <a:ext cx="12192000" cy="1320800"/>
          </a:xfrm>
          <a:prstGeom prst="rect">
            <a:avLst/>
          </a:prstGeom>
          <a:gradFill flip="none" rotWithShape="1">
            <a:gsLst>
              <a:gs pos="0">
                <a:srgbClr val="A50021">
                  <a:shade val="30000"/>
                  <a:satMod val="115000"/>
                </a:srgbClr>
              </a:gs>
              <a:gs pos="50000">
                <a:srgbClr val="A50021">
                  <a:shade val="67500"/>
                  <a:satMod val="115000"/>
                </a:srgbClr>
              </a:gs>
              <a:gs pos="100000">
                <a:srgbClr val="A50021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6" cy="1208868"/>
          </a:xfrm>
        </p:spPr>
        <p:txBody>
          <a:bodyPr anchor="ctr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60400" y="1651000"/>
            <a:ext cx="10706100" cy="4394200"/>
          </a:xfrm>
        </p:spPr>
        <p:txBody>
          <a:bodyPr/>
          <a:lstStyle>
            <a:lvl1pPr>
              <a:buNone/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1pPr>
            <a:lvl2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2pPr>
            <a:lvl3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3pPr>
            <a:lvl4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4pPr>
            <a:lvl5pPr>
              <a:defRPr baseline="0">
                <a:solidFill>
                  <a:srgbClr val="00407A"/>
                </a:solidFill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795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12"/>
          <p:cNvSpPr/>
          <p:nvPr userDrawn="1"/>
        </p:nvSpPr>
        <p:spPr>
          <a:xfrm flipV="1">
            <a:off x="5439906" y="1456841"/>
            <a:ext cx="6749514" cy="4169044"/>
          </a:xfrm>
          <a:prstGeom prst="rect">
            <a:avLst/>
          </a:prstGeom>
          <a:gradFill flip="none" rotWithShape="1">
            <a:gsLst>
              <a:gs pos="0">
                <a:srgbClr val="00407A">
                  <a:shade val="30000"/>
                  <a:satMod val="115000"/>
                </a:srgbClr>
              </a:gs>
              <a:gs pos="50000">
                <a:srgbClr val="00407A">
                  <a:shade val="67500"/>
                  <a:satMod val="115000"/>
                </a:srgbClr>
              </a:gs>
              <a:gs pos="100000">
                <a:srgbClr val="00407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9" name="Rechthoek 12"/>
          <p:cNvSpPr/>
          <p:nvPr userDrawn="1"/>
        </p:nvSpPr>
        <p:spPr>
          <a:xfrm>
            <a:off x="5660570" y="1712687"/>
            <a:ext cx="6531429" cy="3555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2236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00407A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9837" y="1937288"/>
            <a:ext cx="5935850" cy="3022170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rgbClr val="00407A"/>
                </a:solidFill>
                <a:latin typeface="Segoe UI Light" panose="020B0502040204020203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033234"/>
            <a:ext cx="90838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121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932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/>
        </p:nvSpPr>
        <p:spPr>
          <a:xfrm>
            <a:off x="0" y="0"/>
            <a:ext cx="12192000" cy="1320800"/>
          </a:xfrm>
          <a:prstGeom prst="rect">
            <a:avLst/>
          </a:prstGeom>
          <a:gradFill flip="none" rotWithShape="1">
            <a:gsLst>
              <a:gs pos="0">
                <a:srgbClr val="00407A">
                  <a:shade val="30000"/>
                  <a:satMod val="115000"/>
                </a:srgbClr>
              </a:gs>
              <a:gs pos="50000">
                <a:srgbClr val="00407A">
                  <a:shade val="67500"/>
                  <a:satMod val="115000"/>
                </a:srgbClr>
              </a:gs>
              <a:gs pos="100000">
                <a:srgbClr val="00407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5" y="0"/>
            <a:ext cx="10749367" cy="1208868"/>
          </a:xfrm>
        </p:spPr>
        <p:txBody>
          <a:bodyPr anchor="ctr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B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60402" y="1650999"/>
            <a:ext cx="10706100" cy="4961835"/>
          </a:xfrm>
        </p:spPr>
        <p:txBody>
          <a:bodyPr/>
          <a:lstStyle>
            <a:lvl1pPr>
              <a:buNone/>
              <a:defRPr sz="2800" baseline="0">
                <a:solidFill>
                  <a:srgbClr val="00203E"/>
                </a:solidFill>
                <a:latin typeface="Segoe UI Light" panose="020B0502040204020203" pitchFamily="34" charset="0"/>
              </a:defRPr>
            </a:lvl1pPr>
            <a:lvl2pPr>
              <a:defRPr sz="2800" baseline="0">
                <a:solidFill>
                  <a:srgbClr val="00203E"/>
                </a:solidFill>
                <a:latin typeface="Segoe UI Light" panose="020B0502040204020203" pitchFamily="34" charset="0"/>
              </a:defRPr>
            </a:lvl2pPr>
            <a:lvl3pPr marL="857250" indent="-171450">
              <a:buFont typeface="Segoe UI Light" panose="020B0502040204020203" pitchFamily="34" charset="0"/>
              <a:buChar char="–"/>
              <a:defRPr sz="2000" baseline="0">
                <a:solidFill>
                  <a:srgbClr val="004F96"/>
                </a:solidFill>
                <a:latin typeface="Segoe UI Light" panose="020B0502040204020203" pitchFamily="34" charset="0"/>
              </a:defRPr>
            </a:lvl3pPr>
            <a:lvl4pPr>
              <a:defRPr baseline="0">
                <a:solidFill>
                  <a:srgbClr val="4D4D4D"/>
                </a:solidFill>
                <a:latin typeface="Segoe UI Light" panose="020B0502040204020203" pitchFamily="34" charset="0"/>
              </a:defRPr>
            </a:lvl4pPr>
            <a:lvl5pPr>
              <a:defRPr baseline="0">
                <a:solidFill>
                  <a:srgbClr val="4D4D4D"/>
                </a:solidFill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3828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12"/>
          <p:cNvSpPr/>
          <p:nvPr/>
        </p:nvSpPr>
        <p:spPr>
          <a:xfrm flipV="1">
            <a:off x="840781" y="1295218"/>
            <a:ext cx="11351219" cy="2410497"/>
          </a:xfrm>
          <a:prstGeom prst="rect">
            <a:avLst/>
          </a:prstGeom>
          <a:gradFill>
            <a:gsLst>
              <a:gs pos="0">
                <a:srgbClr val="00407A">
                  <a:shade val="30000"/>
                  <a:satMod val="115000"/>
                </a:srgbClr>
              </a:gs>
              <a:gs pos="50000">
                <a:srgbClr val="00407A">
                  <a:shade val="67500"/>
                  <a:satMod val="115000"/>
                </a:srgbClr>
              </a:gs>
              <a:gs pos="100000">
                <a:srgbClr val="00407A">
                  <a:shade val="100000"/>
                  <a:satMod val="11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103" y="2136918"/>
            <a:ext cx="10462980" cy="727092"/>
          </a:xfr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lang="en-US" sz="3600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58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DF80E-7F09-40ED-A78A-5A7D9BF892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0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ransition spd="slow">
    <p:push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ZsxuD3gExE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KYABI-dGE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800" b="1" dirty="0"/>
              <a:t>Hoofdstuk 3: </a:t>
            </a:r>
          </a:p>
          <a:p>
            <a:r>
              <a:rPr lang="nl-NL" dirty="0"/>
              <a:t>Hoe marketingcommunicatie werkt</a:t>
            </a:r>
            <a:endParaRPr lang="nl-BE" dirty="0"/>
          </a:p>
          <a:p>
            <a:r>
              <a:rPr lang="nl-BE" dirty="0" smtClean="0"/>
              <a:t>(vervolg)</a:t>
            </a:r>
            <a:endParaRPr lang="nl-BE" dirty="0"/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"/>
          <a:stretch/>
        </p:blipFill>
        <p:spPr>
          <a:xfrm>
            <a:off x="333375" y="1447800"/>
            <a:ext cx="4906411" cy="4172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Het </a:t>
            </a:r>
            <a:r>
              <a:rPr lang="nl-BE" sz="3600" dirty="0" err="1" smtClean="0"/>
              <a:t>Expectancy</a:t>
            </a:r>
            <a:r>
              <a:rPr lang="nl-BE" sz="3600" dirty="0" smtClean="0"/>
              <a:t>-Value model (</a:t>
            </a:r>
            <a:r>
              <a:rPr lang="nl-BE" sz="3600" dirty="0" err="1" smtClean="0"/>
              <a:t>Fishbein</a:t>
            </a:r>
            <a:r>
              <a:rPr lang="nl-BE" sz="3600" dirty="0" smtClean="0"/>
              <a:t> model)</a:t>
            </a:r>
            <a:endParaRPr lang="en-US" sz="3600" dirty="0" smtClean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236386" y="4578857"/>
            <a:ext cx="3840112" cy="182194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nl-NL" sz="3000" dirty="0" smtClean="0"/>
              <a:t>Merkattitude</a:t>
            </a:r>
            <a:endParaRPr lang="en-US" sz="30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17118" y="1669137"/>
            <a:ext cx="2019268" cy="2129910"/>
          </a:xfrm>
          <a:prstGeom prst="rect">
            <a:avLst/>
          </a:prstGeom>
          <a:solidFill>
            <a:srgbClr val="ECE1CA"/>
          </a:solidFill>
          <a:ln w="9525">
            <a:solidFill>
              <a:srgbClr val="ECCB8E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nl-NL" sz="3000" dirty="0" smtClean="0"/>
              <a:t>Overtuiging</a:t>
            </a:r>
            <a:endParaRPr lang="en-US" sz="3000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076498" y="1669137"/>
            <a:ext cx="2019268" cy="2129910"/>
          </a:xfrm>
          <a:prstGeom prst="rect">
            <a:avLst/>
          </a:prstGeom>
          <a:solidFill>
            <a:srgbClr val="ECE1CA"/>
          </a:solidFill>
          <a:ln w="9525">
            <a:solidFill>
              <a:srgbClr val="ECCB8E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3000" dirty="0" err="1" smtClean="0"/>
              <a:t>Beoordeling</a:t>
            </a:r>
            <a:endParaRPr lang="en-US" sz="3000" dirty="0"/>
          </a:p>
        </p:txBody>
      </p:sp>
      <p:cxnSp>
        <p:nvCxnSpPr>
          <p:cNvPr id="12" name="Straight Arrow Connector 11"/>
          <p:cNvCxnSpPr>
            <a:stCxn id="10" idx="3"/>
            <a:endCxn id="9" idx="0"/>
          </p:cNvCxnSpPr>
          <p:nvPr/>
        </p:nvCxnSpPr>
        <p:spPr>
          <a:xfrm>
            <a:off x="4236386" y="2734092"/>
            <a:ext cx="1920056" cy="184476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1"/>
            <a:endCxn id="9" idx="0"/>
          </p:cNvCxnSpPr>
          <p:nvPr/>
        </p:nvCxnSpPr>
        <p:spPr>
          <a:xfrm flipH="1">
            <a:off x="6156442" y="2734092"/>
            <a:ext cx="1920056" cy="184476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</a:t>
            </a:r>
            <a:r>
              <a:rPr lang="nl-BE" dirty="0" err="1"/>
              <a:t>Expectancy</a:t>
            </a:r>
            <a:r>
              <a:rPr lang="nl-BE" dirty="0"/>
              <a:t>-Value model (</a:t>
            </a:r>
            <a:r>
              <a:rPr lang="nl-BE" dirty="0" err="1"/>
              <a:t>Fishbein</a:t>
            </a:r>
            <a:r>
              <a:rPr lang="nl-BE" dirty="0"/>
              <a:t> model)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60402" y="1466853"/>
            <a:ext cx="10706100" cy="51459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nl-NL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Expectancy-value model (Fishbein)</a:t>
            </a:r>
          </a:p>
          <a:p>
            <a:pPr>
              <a:spcBef>
                <a:spcPct val="0"/>
              </a:spcBef>
            </a:pPr>
            <a:endParaRPr lang="nl-NL" altLang="en-US" smtClean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nl-NL" altLang="en-US" smtClean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nl-NL" altLang="en-US" smtClean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</a:p>
          <a:p>
            <a:pPr>
              <a:spcBef>
                <a:spcPct val="50000"/>
              </a:spcBef>
            </a:pPr>
            <a:endParaRPr lang="en-US" altLang="en-US" smtClean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A</a:t>
            </a:r>
            <a:r>
              <a:rPr lang="en-US" altLang="en-US" baseline="-25000" smtClean="0">
                <a:solidFill>
                  <a:schemeClr val="tx1"/>
                </a:solidFill>
                <a:latin typeface="Tahoma" panose="020B0604030504040204" pitchFamily="34" charset="0"/>
              </a:rPr>
              <a:t>o</a:t>
            </a: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 = attitude towards object o</a:t>
            </a:r>
          </a:p>
          <a:p>
            <a:pPr>
              <a:spcBef>
                <a:spcPct val="50000"/>
              </a:spcBef>
            </a:pP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b</a:t>
            </a:r>
            <a:r>
              <a:rPr lang="en-US" altLang="en-US" baseline="-25000" smtClean="0">
                <a:solidFill>
                  <a:schemeClr val="tx1"/>
                </a:solidFill>
                <a:latin typeface="Tahoma" panose="020B0604030504040204" pitchFamily="34" charset="0"/>
              </a:rPr>
              <a:t>i</a:t>
            </a: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 = belief that object o possesses attribute I</a:t>
            </a:r>
          </a:p>
          <a:p>
            <a:pPr>
              <a:spcBef>
                <a:spcPct val="50000"/>
              </a:spcBef>
            </a:pP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e</a:t>
            </a:r>
            <a:r>
              <a:rPr lang="en-US" altLang="en-US" baseline="-25000" smtClean="0">
                <a:solidFill>
                  <a:schemeClr val="tx1"/>
                </a:solidFill>
                <a:latin typeface="Tahoma" panose="020B0604030504040204" pitchFamily="34" charset="0"/>
              </a:rPr>
              <a:t>i</a:t>
            </a: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 = evaluation of attributes</a:t>
            </a:r>
          </a:p>
          <a:p>
            <a:pPr>
              <a:spcBef>
                <a:spcPct val="50000"/>
              </a:spcBef>
            </a:pPr>
            <a:r>
              <a:rPr lang="en-US" altLang="en-US" smtClean="0">
                <a:solidFill>
                  <a:schemeClr val="tx1"/>
                </a:solidFill>
                <a:latin typeface="Tahoma" panose="020B0604030504040204" pitchFamily="34" charset="0"/>
              </a:rPr>
              <a:t>n = number of relevant attributes</a:t>
            </a:r>
            <a:endParaRPr lang="nl-NL" altLang="en-US" smtClean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endParaRPr lang="nl-B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117601" y="2171700"/>
          <a:ext cx="2921000" cy="99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4" imgW="774364" imgH="431613" progId="Equation.3">
                  <p:embed/>
                </p:oleObj>
              </mc:Choice>
              <mc:Fallback>
                <p:oleObj name="Equation" r:id="rId4" imgW="774364" imgH="431613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1" y="2171700"/>
                        <a:ext cx="2921000" cy="9957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0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Een voorbeeld van het </a:t>
            </a:r>
            <a:r>
              <a:rPr lang="nl-BE" sz="3600" dirty="0" err="1" smtClean="0"/>
              <a:t>Fishbein</a:t>
            </a:r>
            <a:r>
              <a:rPr lang="nl-BE" sz="3600" dirty="0" smtClean="0"/>
              <a:t> model</a:t>
            </a:r>
            <a:endParaRPr lang="en-US" sz="3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76" y="1463949"/>
            <a:ext cx="9635137" cy="5209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Afbeeldingsresultaat voor multi-attribuut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9616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3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err="1" smtClean="0"/>
              <a:t>Theory</a:t>
            </a:r>
            <a:r>
              <a:rPr lang="nl-BE" sz="3600" dirty="0" smtClean="0"/>
              <a:t> of </a:t>
            </a:r>
            <a:r>
              <a:rPr lang="nl-BE" sz="3600" dirty="0" err="1" smtClean="0"/>
              <a:t>reasoned</a:t>
            </a:r>
            <a:r>
              <a:rPr lang="nl-BE" sz="3600" dirty="0" smtClean="0"/>
              <a:t> action (TORA)</a:t>
            </a:r>
            <a:endParaRPr lang="en-US" sz="3600" dirty="0" smtClean="0"/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2207890" y="3230366"/>
            <a:ext cx="2743200" cy="914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NL" dirty="0" smtClean="0"/>
              <a:t>Merkattitude</a:t>
            </a:r>
            <a:endParaRPr lang="en-US" dirty="0"/>
          </a:p>
        </p:txBody>
      </p:sp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4341490" y="5135366"/>
            <a:ext cx="2946400" cy="914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dirty="0" smtClean="0"/>
              <a:t>Gedragsintentie</a:t>
            </a:r>
            <a:endParaRPr lang="en-US" dirty="0"/>
          </a:p>
        </p:txBody>
      </p:sp>
      <p:sp>
        <p:nvSpPr>
          <p:cNvPr id="69637" name="Rectangle 7"/>
          <p:cNvSpPr>
            <a:spLocks noChangeArrowheads="1"/>
          </p:cNvSpPr>
          <p:nvPr/>
        </p:nvSpPr>
        <p:spPr bwMode="auto">
          <a:xfrm>
            <a:off x="6576690" y="3230366"/>
            <a:ext cx="2743200" cy="914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dirty="0" smtClean="0"/>
              <a:t>Waargenomen </a:t>
            </a:r>
          </a:p>
          <a:p>
            <a:pPr algn="ctr"/>
            <a:r>
              <a:rPr lang="nl-BE" dirty="0" smtClean="0"/>
              <a:t>subjectieve </a:t>
            </a:r>
            <a:r>
              <a:rPr lang="nl-BE" dirty="0"/>
              <a:t>norm</a:t>
            </a:r>
            <a:endParaRPr lang="en-US" dirty="0"/>
          </a:p>
        </p:txBody>
      </p:sp>
      <p:sp>
        <p:nvSpPr>
          <p:cNvPr id="69638" name="AutoShape 8"/>
          <p:cNvSpPr>
            <a:spLocks noChangeArrowheads="1"/>
          </p:cNvSpPr>
          <p:nvPr/>
        </p:nvSpPr>
        <p:spPr bwMode="auto">
          <a:xfrm flipV="1">
            <a:off x="2817490" y="4373366"/>
            <a:ext cx="1085851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69639" name="AutoShape 9"/>
          <p:cNvSpPr>
            <a:spLocks noChangeArrowheads="1"/>
          </p:cNvSpPr>
          <p:nvPr/>
        </p:nvSpPr>
        <p:spPr bwMode="auto">
          <a:xfrm flipH="1" flipV="1">
            <a:off x="7491090" y="4373366"/>
            <a:ext cx="1117600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975" y="1652795"/>
            <a:ext cx="2370667" cy="1577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861" y="4267199"/>
            <a:ext cx="3235781" cy="2153265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76690" y="1933230"/>
            <a:ext cx="1311240" cy="914400"/>
          </a:xfrm>
          <a:prstGeom prst="rect">
            <a:avLst/>
          </a:prstGeom>
          <a:solidFill>
            <a:srgbClr val="DEEBF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NL" dirty="0" smtClean="0"/>
              <a:t>Mening </a:t>
            </a:r>
          </a:p>
          <a:p>
            <a:pPr algn="ctr"/>
            <a:r>
              <a:rPr lang="nl-NL" dirty="0" smtClean="0"/>
              <a:t>anderen</a:t>
            </a:r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008650" y="1933230"/>
            <a:ext cx="1311240" cy="914400"/>
          </a:xfrm>
          <a:prstGeom prst="rect">
            <a:avLst/>
          </a:prstGeom>
          <a:solidFill>
            <a:srgbClr val="DEEBF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NL" dirty="0"/>
              <a:t>Sociale </a:t>
            </a:r>
          </a:p>
          <a:p>
            <a:pPr algn="ctr"/>
            <a:r>
              <a:rPr lang="nl-NL" dirty="0"/>
              <a:t>sensitiviteit</a:t>
            </a:r>
            <a:endParaRPr lang="en-US" dirty="0"/>
          </a:p>
        </p:txBody>
      </p:sp>
      <p:cxnSp>
        <p:nvCxnSpPr>
          <p:cNvPr id="5" name="Straight Arrow Connector 4"/>
          <p:cNvCxnSpPr>
            <a:stCxn id="10" idx="2"/>
            <a:endCxn id="69637" idx="0"/>
          </p:cNvCxnSpPr>
          <p:nvPr/>
        </p:nvCxnSpPr>
        <p:spPr>
          <a:xfrm>
            <a:off x="7232310" y="2847630"/>
            <a:ext cx="715980" cy="38273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  <a:endCxn id="69637" idx="0"/>
          </p:cNvCxnSpPr>
          <p:nvPr/>
        </p:nvCxnSpPr>
        <p:spPr>
          <a:xfrm flipH="1">
            <a:off x="7948290" y="2847630"/>
            <a:ext cx="715980" cy="38273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07890" y="1949777"/>
            <a:ext cx="1311240" cy="914400"/>
          </a:xfrm>
          <a:prstGeom prst="rect">
            <a:avLst/>
          </a:prstGeom>
          <a:solidFill>
            <a:srgbClr val="F3AB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NL" dirty="0" smtClean="0"/>
              <a:t>Overtuiging</a:t>
            </a:r>
            <a:endParaRPr lang="en-US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639850" y="1949777"/>
            <a:ext cx="1311240" cy="914400"/>
          </a:xfrm>
          <a:prstGeom prst="rect">
            <a:avLst/>
          </a:prstGeom>
          <a:solidFill>
            <a:srgbClr val="F3ABB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 smtClean="0"/>
              <a:t>Beoordeling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2863510" y="2864177"/>
            <a:ext cx="715980" cy="38273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2"/>
          </p:cNvCxnSpPr>
          <p:nvPr/>
        </p:nvCxnSpPr>
        <p:spPr>
          <a:xfrm flipH="1">
            <a:off x="3579490" y="2864177"/>
            <a:ext cx="715980" cy="38273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0" y="3130831"/>
            <a:ext cx="2027870" cy="2027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nimBg="1"/>
      <p:bldP spid="6963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BE" dirty="0" smtClean="0"/>
              <a:t>Een voorbeeld van de invloed van subjectieve normen</a:t>
            </a:r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84" y="1395362"/>
            <a:ext cx="10261604" cy="5536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smtClean="0"/>
              <a:t>Theory of planned behaviour (TPB)</a:t>
            </a:r>
            <a:endParaRPr lang="en-US" sz="36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13" y="1381395"/>
            <a:ext cx="9873007" cy="524182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933341" y="4002308"/>
            <a:ext cx="2090493" cy="663903"/>
          </a:xfrm>
        </p:spPr>
        <p:txBody>
          <a:bodyPr>
            <a:noAutofit/>
          </a:bodyPr>
          <a:lstStyle/>
          <a:p>
            <a:r>
              <a:rPr lang="nl-BE" sz="1700" dirty="0" err="1" smtClean="0"/>
              <a:t>Perceived</a:t>
            </a:r>
            <a:r>
              <a:rPr lang="nl-BE" sz="1700" dirty="0" smtClean="0"/>
              <a:t> </a:t>
            </a:r>
            <a:r>
              <a:rPr lang="nl-BE" sz="1700" dirty="0" err="1" smtClean="0"/>
              <a:t>Behavioral</a:t>
            </a:r>
            <a:r>
              <a:rPr lang="nl-BE" sz="1700" dirty="0" smtClean="0"/>
              <a:t> Control</a:t>
            </a:r>
            <a:endParaRPr lang="nl-BE" sz="1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nZsxuD3gExE"/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8738419" y="2428566"/>
            <a:ext cx="3116826" cy="2989007"/>
          </a:xfrm>
          <a:prstGeom prst="cloudCallout">
            <a:avLst>
              <a:gd name="adj1" fmla="val -105142"/>
              <a:gd name="adj2" fmla="val 35380"/>
            </a:avLst>
          </a:prstGeom>
          <a:solidFill>
            <a:schemeClr val="bg1"/>
          </a:solidFill>
          <a:ln w="38100">
            <a:solidFill>
              <a:srgbClr val="0040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BE" dirty="0" smtClean="0"/>
              <a:t>Marketingcommunicatie en het TPB-model</a:t>
            </a:r>
            <a:endParaRPr lang="en-US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75" y="1349931"/>
            <a:ext cx="7216133" cy="5299454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882" y="3220758"/>
            <a:ext cx="1485900" cy="1152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3200" b="1" dirty="0" smtClean="0"/>
              <a:t>Welkom aan de leerlingen uit de derde graad secundair onderwijs!</a:t>
            </a:r>
            <a:endParaRPr lang="nl-BE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90" y="1937288"/>
            <a:ext cx="5084082" cy="29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lgacom TV_ Pauze.mp4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780" y="268942"/>
            <a:ext cx="10809489" cy="6036235"/>
          </a:xfrm>
        </p:spPr>
      </p:pic>
    </p:spTree>
    <p:extLst>
      <p:ext uri="{BB962C8B-B14F-4D97-AF65-F5344CB8AC3E}">
        <p14:creationId xmlns:p14="http://schemas.microsoft.com/office/powerpoint/2010/main" val="34928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3177" y="0"/>
            <a:ext cx="64573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unfitnessblog.com/wp-content/uploads/2008/06/if-you-drink-like-a-man-you-might-end-up-looking-like-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434" y="-116652"/>
            <a:ext cx="5115072" cy="715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4" descr="oht 7_12"/>
          <p:cNvPicPr>
            <a:picLocks noChangeAspect="1" noChangeArrowheads="1"/>
          </p:cNvPicPr>
          <p:nvPr/>
        </p:nvPicPr>
        <p:blipFill>
          <a:blip r:embed="rId3" cstate="email"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271" y="1261561"/>
            <a:ext cx="950069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203" y="201342"/>
            <a:ext cx="9855719" cy="6276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Grote verwerkingswaarschijnlijkheid, cognitieve attitudevorming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76" y="1521140"/>
            <a:ext cx="12023124" cy="44953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57193" y="3645244"/>
            <a:ext cx="2187146" cy="420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Zelfovertuiging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Grote verwerkingswaarschijnlijkheid, cognitieve </a:t>
            </a:r>
            <a:r>
              <a:rPr lang="nl-NL" dirty="0" smtClean="0"/>
              <a:t>attitudevorming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Eigen gedachten en argumenten zorgen voor overtuiging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Gaat gepaard met inlevingsvermogen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881" y="3414870"/>
            <a:ext cx="3441137" cy="3441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Zelfovertuiging</a:t>
            </a:r>
            <a:endParaRPr lang="nl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943" y="2054523"/>
            <a:ext cx="4679884" cy="374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438" y="2054522"/>
            <a:ext cx="4991876" cy="374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0"/>
            <a:ext cx="11582400" cy="68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 smtClean="0"/>
              <a:t>Kleine verwerkingswaarschijnlijkheid, cognitieve attitudevorming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76" y="1423545"/>
            <a:ext cx="12023124" cy="4495341"/>
          </a:xfrm>
          <a:prstGeom prst="rect">
            <a:avLst/>
          </a:prstGeom>
        </p:spPr>
      </p:pic>
      <p:sp>
        <p:nvSpPr>
          <p:cNvPr id="4" name="Ovaal 4"/>
          <p:cNvSpPr/>
          <p:nvPr/>
        </p:nvSpPr>
        <p:spPr>
          <a:xfrm>
            <a:off x="7641027" y="3237471"/>
            <a:ext cx="2540940" cy="6021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Elaboration Likelihood Model</a:t>
            </a:r>
            <a:endParaRPr lang="nl-BE" sz="36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20750" y="1498600"/>
            <a:ext cx="10731500" cy="424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dirty="0" smtClean="0"/>
              <a:t>De </a:t>
            </a:r>
            <a:r>
              <a:rPr lang="en-US" sz="2400" dirty="0" err="1" smtClean="0"/>
              <a:t>manier</a:t>
            </a:r>
            <a:r>
              <a:rPr lang="en-US" sz="2400" dirty="0" smtClean="0"/>
              <a:t> </a:t>
            </a:r>
            <a:r>
              <a:rPr lang="en-US" sz="2400" dirty="0" err="1" smtClean="0"/>
              <a:t>waarop</a:t>
            </a:r>
            <a:r>
              <a:rPr lang="en-US" sz="2400" dirty="0" smtClean="0"/>
              <a:t> de </a:t>
            </a:r>
            <a:r>
              <a:rPr lang="en-US" sz="2400" dirty="0" err="1" smtClean="0"/>
              <a:t>inhoud</a:t>
            </a:r>
            <a:r>
              <a:rPr lang="en-US" sz="2400" dirty="0" smtClean="0"/>
              <a:t> van de </a:t>
            </a:r>
            <a:r>
              <a:rPr lang="en-US" sz="2400" dirty="0" err="1" smtClean="0"/>
              <a:t>boodschap</a:t>
            </a:r>
            <a:r>
              <a:rPr lang="en-US" sz="2400" dirty="0" smtClean="0"/>
              <a:t> </a:t>
            </a:r>
            <a:r>
              <a:rPr lang="en-US" sz="2400" dirty="0" err="1" smtClean="0"/>
              <a:t>wordt</a:t>
            </a:r>
            <a:r>
              <a:rPr lang="en-US" sz="2400" dirty="0" smtClean="0"/>
              <a:t> </a:t>
            </a:r>
            <a:r>
              <a:rPr lang="en-US" sz="2400" dirty="0" err="1" smtClean="0"/>
              <a:t>verwerkt</a:t>
            </a:r>
            <a:r>
              <a:rPr lang="en-US" sz="2400" dirty="0" smtClean="0"/>
              <a:t>, is </a:t>
            </a:r>
            <a:r>
              <a:rPr lang="en-US" sz="2400" dirty="0" err="1" smtClean="0"/>
              <a:t>afhankelijk</a:t>
            </a:r>
            <a:r>
              <a:rPr lang="en-US" sz="2400" dirty="0" smtClean="0"/>
              <a:t> van de </a:t>
            </a:r>
            <a:r>
              <a:rPr lang="en-US" sz="2400" dirty="0" err="1" smtClean="0"/>
              <a:t>verwerkingswaarschijnlijkheid</a:t>
            </a:r>
            <a:r>
              <a:rPr lang="en-US" sz="2400" dirty="0" smtClean="0"/>
              <a:t> (</a:t>
            </a:r>
            <a:r>
              <a:rPr lang="en-US" sz="2400" dirty="0" err="1" smtClean="0"/>
              <a:t>afhankelijk</a:t>
            </a:r>
            <a:r>
              <a:rPr lang="en-US" sz="2400" dirty="0" smtClean="0"/>
              <a:t> van </a:t>
            </a:r>
            <a:r>
              <a:rPr lang="en-US" sz="2400" dirty="0" err="1" smtClean="0"/>
              <a:t>motivatie</a:t>
            </a:r>
            <a:r>
              <a:rPr lang="en-US" sz="2400" dirty="0" smtClean="0"/>
              <a:t>, </a:t>
            </a:r>
            <a:r>
              <a:rPr lang="en-US" sz="2400" dirty="0" err="1" smtClean="0"/>
              <a:t>bewaamheid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mogelijkheid</a:t>
            </a:r>
            <a:r>
              <a:rPr lang="en-US" sz="2400" dirty="0" smtClean="0"/>
              <a:t>)  </a:t>
            </a:r>
            <a:r>
              <a:rPr lang="en-US" sz="2400" b="1" dirty="0" smtClean="0"/>
              <a:t> 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pPr marL="628650" lvl="1" indent="0">
              <a:buFont typeface="Arial" panose="020B0604020202020204" pitchFamily="34" charset="0"/>
              <a:buNone/>
            </a:pPr>
            <a:endParaRPr lang="en-US" dirty="0" smtClean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8" y="2555160"/>
            <a:ext cx="10456177" cy="39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Kleine verwerkingswaarschijnlijkheid, cognitieve attitudevorming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Motivatie, bekwaamheid of mogelijkheid zijn laag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1" dirty="0" err="1"/>
              <a:t>Satisficing</a:t>
            </a:r>
            <a:r>
              <a:rPr lang="nl-BE" b="1" dirty="0"/>
              <a:t> </a:t>
            </a:r>
            <a:r>
              <a:rPr lang="nl-BE" b="1" dirty="0" err="1"/>
              <a:t>choice</a:t>
            </a:r>
            <a:r>
              <a:rPr lang="nl-BE" b="1" dirty="0"/>
              <a:t>-proces</a:t>
            </a:r>
            <a: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dirty="0"/>
              <a:t>(genoegen nemen met acceptabele kenmerken)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Heuristieken gebruiken (bv. reclamekenmerken)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Heuristische beoordeling</a:t>
            </a:r>
            <a:endParaRPr 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294" y="1649896"/>
            <a:ext cx="8837697" cy="498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Heuristieken - Bron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5" y="3229879"/>
            <a:ext cx="7033137" cy="3257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812" y="3194510"/>
            <a:ext cx="4798188" cy="2132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47" y="1333237"/>
            <a:ext cx="7243665" cy="17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Heuristieken - Bron</a:t>
            </a:r>
            <a:endParaRPr lang="nl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09" y="3208248"/>
            <a:ext cx="4747058" cy="35602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47" y="1333237"/>
            <a:ext cx="7243665" cy="1750642"/>
          </a:xfrm>
          <a:prstGeom prst="rect">
            <a:avLst/>
          </a:prstGeom>
        </p:spPr>
      </p:pic>
      <p:sp>
        <p:nvSpPr>
          <p:cNvPr id="9" name="AutoShape 4" descr="Afbeeldingsresultaat voor expert endorser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1" name="Picture 2" descr="Afbeeldingsresultaat voor carrie bradshaw maakt reclame voor stella">
            <a:extLst>
              <a:ext uri="{FF2B5EF4-FFF2-40B4-BE49-F238E27FC236}">
                <a16:creationId xmlns:a16="http://schemas.microsoft.com/office/drawing/2014/main" id="{436D24BE-0CD0-4777-B598-F476608A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971" y="3208248"/>
            <a:ext cx="5337829" cy="356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Heuristieken - Boodschap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AutoShape 4" descr="Afbeeldingsresultaat voor expert endorser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881" y="1297198"/>
            <a:ext cx="12235881" cy="1278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664382"/>
            <a:ext cx="3060834" cy="41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37" y="1720146"/>
            <a:ext cx="8248305" cy="513785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98549" y="5077747"/>
            <a:ext cx="1270000" cy="62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550" y="106527"/>
            <a:ext cx="6131915" cy="1120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Heuristieken - </a:t>
            </a:r>
            <a:r>
              <a:rPr lang="nl-BE" dirty="0" smtClean="0"/>
              <a:t>Product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Heuristieken - Product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244" y="2524744"/>
            <a:ext cx="3333750" cy="24479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4" y="1313420"/>
            <a:ext cx="6687289" cy="487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sz="3200" dirty="0" smtClean="0"/>
              <a:t>Grote verwerkingswaarschijnlijkheid, affectieve attitudevorming</a:t>
            </a:r>
            <a:endParaRPr lang="en-US" sz="32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76" y="1521140"/>
            <a:ext cx="12023124" cy="44953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43691" y="4040659"/>
            <a:ext cx="3387304" cy="531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BE" dirty="0" smtClean="0"/>
              <a:t>Affect-als-informatie</a:t>
            </a:r>
            <a:endParaRPr lang="en-US" dirty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60400" y="1651000"/>
            <a:ext cx="8513097" cy="43942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Op gevoelens gebaseerde deductie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BE" b="1" dirty="0" smtClean="0"/>
              <a:t>“Wat-voel-ik-erbij?” </a:t>
            </a:r>
            <a:r>
              <a:rPr lang="nl-B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nl-BE" dirty="0" smtClean="0"/>
              <a:t>model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BE" dirty="0" smtClean="0"/>
              <a:t>Welke gevoelens?</a:t>
            </a:r>
          </a:p>
          <a:p>
            <a:pPr marL="914400" lvl="1" indent="-457200"/>
            <a:r>
              <a:rPr lang="nl-BE" dirty="0"/>
              <a:t>E</a:t>
            </a:r>
            <a:r>
              <a:rPr lang="nl-BE" dirty="0" smtClean="0"/>
              <a:t>xpliciet aan het product gerelateerd </a:t>
            </a:r>
          </a:p>
          <a:p>
            <a:pPr marL="914400" lvl="1" indent="-457200"/>
            <a:r>
              <a:rPr lang="nl-BE" dirty="0" smtClean="0"/>
              <a:t>Relevant voor de beoordeling</a:t>
            </a:r>
          </a:p>
          <a:p>
            <a:pPr marL="914400" lvl="1" indent="-457200"/>
            <a:r>
              <a:rPr lang="nl-BE" dirty="0" smtClean="0"/>
              <a:t>Niet tijdelijk (zoals slecht humeur), niet </a:t>
            </a:r>
            <a:r>
              <a:rPr lang="nl-BE" dirty="0"/>
              <a:t>gebaseerd op situationele </a:t>
            </a:r>
            <a:r>
              <a:rPr lang="nl-BE" dirty="0" smtClean="0"/>
              <a:t>cues maar langduriger</a:t>
            </a:r>
            <a:endParaRPr lang="nl-B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Gevoel levert info, is geen perifere cue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Echte </a:t>
            </a:r>
            <a:r>
              <a:rPr lang="nl-BE" dirty="0"/>
              <a:t>gevoelens, bv. nostalgie, vrijheid</a:t>
            </a:r>
            <a:r>
              <a:rPr lang="nl-BE" dirty="0" smtClean="0"/>
              <a:t>,...</a:t>
            </a:r>
            <a:endParaRPr lang="nl-BE" dirty="0"/>
          </a:p>
        </p:txBody>
      </p:sp>
      <p:pic>
        <p:nvPicPr>
          <p:cNvPr id="5" name="Afbeelding 4">
            <a:hlinkClick r:id="rId3"/>
            <a:extLst>
              <a:ext uri="{FF2B5EF4-FFF2-40B4-BE49-F238E27FC236}">
                <a16:creationId xmlns:a16="http://schemas.microsoft.com/office/drawing/2014/main" id="{4D85F425-F840-C140-9B9B-45B50DC7C0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621" y="1651000"/>
            <a:ext cx="3681379" cy="2070776"/>
          </a:xfrm>
          <a:prstGeom prst="rect">
            <a:avLst/>
          </a:prstGeom>
        </p:spPr>
      </p:pic>
      <p:pic>
        <p:nvPicPr>
          <p:cNvPr id="6" name="Afbeelding 3">
            <a:extLst>
              <a:ext uri="{FF2B5EF4-FFF2-40B4-BE49-F238E27FC236}">
                <a16:creationId xmlns:a16="http://schemas.microsoft.com/office/drawing/2014/main" id="{D26F6D28-834A-BB4D-841E-B054D2058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302385" y="4024760"/>
            <a:ext cx="1822672" cy="2694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0" y="1651000"/>
            <a:ext cx="10706100" cy="4394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>
              <a:latin typeface="+mj-lt"/>
            </a:endParaRPr>
          </a:p>
          <a:p>
            <a:endParaRPr lang="nl-BE" dirty="0">
              <a:latin typeface="+mj-lt"/>
            </a:endParaRPr>
          </a:p>
        </p:txBody>
      </p:sp>
      <p:pic>
        <p:nvPicPr>
          <p:cNvPr id="4" name="Als het tijd is voor een nieuw verhaal (ER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212" y="144069"/>
            <a:ext cx="11329168" cy="65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 verwerkingswaarschijnlijkheid, cognitieve attitudevorming</a:t>
            </a: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"/>
            <a:ext cx="12201572" cy="68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513" y="0"/>
            <a:ext cx="1275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013" y="0"/>
            <a:ext cx="12796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32"/>
            <a:ext cx="12242970" cy="68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797" y="0"/>
            <a:ext cx="12751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 smtClean="0"/>
              <a:t>Kleine verwerkingswaarschijnlijkheid, affectieve attitudevorming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76" y="1423545"/>
            <a:ext cx="12023124" cy="4495341"/>
          </a:xfrm>
          <a:prstGeom prst="rect">
            <a:avLst/>
          </a:prstGeom>
        </p:spPr>
      </p:pic>
      <p:sp>
        <p:nvSpPr>
          <p:cNvPr id="4" name="Ovaal 4"/>
          <p:cNvSpPr/>
          <p:nvPr/>
        </p:nvSpPr>
        <p:spPr>
          <a:xfrm>
            <a:off x="7332108" y="3793526"/>
            <a:ext cx="4715730" cy="1664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BE" dirty="0" smtClean="0"/>
              <a:t>Transfer van reclame – </a:t>
            </a:r>
            <a:r>
              <a:rPr lang="nl-BE" dirty="0" err="1" smtClean="0"/>
              <a:t>dual</a:t>
            </a:r>
            <a:r>
              <a:rPr lang="nl-BE" dirty="0" smtClean="0"/>
              <a:t> </a:t>
            </a:r>
            <a:r>
              <a:rPr lang="nl-BE" dirty="0" err="1" smtClean="0"/>
              <a:t>mediation</a:t>
            </a:r>
            <a:r>
              <a:rPr lang="nl-BE" dirty="0" smtClean="0"/>
              <a:t> model</a:t>
            </a:r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60401" y="1651000"/>
            <a:ext cx="6202516" cy="439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407A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Manier waarop men advertentie beoordeelt, heeft invloed op beoordeling merk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Concreet: bij producten met gelijkaardige merkcognities, kan gevoel na reclame verschil maken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272" y="1651000"/>
            <a:ext cx="3659903" cy="4888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434" y="4591665"/>
            <a:ext cx="2305914" cy="1947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4500" dirty="0" smtClean="0">
                <a:solidFill>
                  <a:schemeClr val="tx1"/>
                </a:solidFill>
              </a:rPr>
              <a:t>X</a:t>
            </a:r>
            <a:endParaRPr lang="nl-BE" sz="45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82047" y="4591665"/>
            <a:ext cx="2305914" cy="1947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4500" dirty="0" smtClean="0">
                <a:solidFill>
                  <a:schemeClr val="tx1"/>
                </a:solidFill>
              </a:rPr>
              <a:t>X</a:t>
            </a:r>
            <a:endParaRPr lang="nl-BE" sz="45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65" y="4709652"/>
            <a:ext cx="1335169" cy="12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BE" dirty="0" smtClean="0"/>
              <a:t>Transfer van reclame – </a:t>
            </a:r>
            <a:r>
              <a:rPr lang="nl-BE" dirty="0" err="1" smtClean="0"/>
              <a:t>dual</a:t>
            </a:r>
            <a:r>
              <a:rPr lang="nl-BE" dirty="0" smtClean="0"/>
              <a:t> </a:t>
            </a:r>
            <a:r>
              <a:rPr lang="nl-BE" dirty="0" err="1" smtClean="0"/>
              <a:t>mediation</a:t>
            </a:r>
            <a:r>
              <a:rPr lang="nl-BE" dirty="0" smtClean="0"/>
              <a:t> model</a:t>
            </a:r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072" y="1395360"/>
            <a:ext cx="5789612" cy="524964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Transfer van gevoelens</a:t>
            </a:r>
            <a:endParaRPr lang="nl-B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533" y="2629337"/>
            <a:ext cx="3357581" cy="37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4087" y="2444255"/>
            <a:ext cx="5153585" cy="395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783" y="1576325"/>
            <a:ext cx="11282319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nl-BE" sz="2800" dirty="0" smtClean="0">
                <a:solidFill>
                  <a:srgbClr val="00407A"/>
                </a:solidFill>
                <a:latin typeface="Segoe UI Light" panose="020B0502040204020203" pitchFamily="34" charset="0"/>
              </a:rPr>
              <a:t>Door reclame opgeroepen gevoelens kunnen ook Ab en PI opwekken, </a:t>
            </a:r>
            <a:br>
              <a:rPr lang="nl-BE" sz="2800" dirty="0" smtClean="0">
                <a:solidFill>
                  <a:srgbClr val="00407A"/>
                </a:solidFill>
                <a:latin typeface="Segoe UI Light" panose="020B0502040204020203" pitchFamily="34" charset="0"/>
              </a:rPr>
            </a:br>
            <a:r>
              <a:rPr lang="nl-BE" sz="2800" b="1" dirty="0" smtClean="0">
                <a:solidFill>
                  <a:srgbClr val="00407A"/>
                </a:solidFill>
                <a:latin typeface="Segoe UI Light" panose="020B0502040204020203" pitchFamily="34" charset="0"/>
              </a:rPr>
              <a:t>zonder </a:t>
            </a:r>
            <a:r>
              <a:rPr lang="nl-BE" sz="2800" b="1" dirty="0">
                <a:solidFill>
                  <a:srgbClr val="00407A"/>
                </a:solidFill>
                <a:latin typeface="Segoe UI Light" panose="020B0502040204020203" pitchFamily="34" charset="0"/>
              </a:rPr>
              <a:t>het afwegen van voor- en nadelen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C03NT006l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443" y="2298700"/>
            <a:ext cx="9911347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dirty="0" smtClean="0"/>
              <a:t>Dimensies van gevoelens</a:t>
            </a:r>
            <a:endParaRPr lang="nl-NL" sz="3600" dirty="0" smtClean="0"/>
          </a:p>
        </p:txBody>
      </p:sp>
    </p:spTree>
    <p:extLst>
      <p:ext uri="{BB962C8B-B14F-4D97-AF65-F5344CB8AC3E}">
        <p14:creationId xmlns:p14="http://schemas.microsoft.com/office/powerpoint/2010/main" val="41720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 smtClean="0"/>
              <a:t>Grote verwerkingswaarschijnlijkheid, cognitieve attitudevorming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76" y="1423545"/>
            <a:ext cx="12023124" cy="44953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91971" y="3348681"/>
            <a:ext cx="2187146" cy="420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Dimensies van gevoelens</a:t>
            </a:r>
            <a:endParaRPr lang="nl-BE" dirty="0"/>
          </a:p>
        </p:txBody>
      </p:sp>
      <p:pic>
        <p:nvPicPr>
          <p:cNvPr id="5" name="BEST AD EVER - Winner Of 2010 Best TV Advertisement Award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1465" y="1500825"/>
            <a:ext cx="6981451" cy="51450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Emotionele conditionering</a:t>
            </a:r>
            <a:endParaRPr lang="en-US" sz="3600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316" y="2035131"/>
            <a:ext cx="7167716" cy="4520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2783" y="1576325"/>
            <a:ext cx="685559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nl-BE" sz="2800" dirty="0" smtClean="0">
                <a:solidFill>
                  <a:srgbClr val="00407A"/>
                </a:solidFill>
                <a:latin typeface="Segoe UI Light" panose="020B0502040204020203" pitchFamily="34" charset="0"/>
              </a:rPr>
              <a:t>Extreem geval van transfer van gevoelens</a:t>
            </a:r>
            <a:endParaRPr lang="nl-BE" sz="2800" dirty="0">
              <a:solidFill>
                <a:srgbClr val="00407A"/>
              </a:solidFill>
              <a:latin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Emotionele conditionering</a:t>
            </a:r>
            <a:endParaRPr lang="nl-BE" dirty="0"/>
          </a:p>
        </p:txBody>
      </p:sp>
      <p:pic>
        <p:nvPicPr>
          <p:cNvPr id="5" name="Häagen-Dazs [Banned Super Bowl Commercial]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5292" y="1424279"/>
            <a:ext cx="7867650" cy="4394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Emotionele conditionering</a:t>
            </a:r>
            <a:endParaRPr lang="nl-BE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544" y="1468131"/>
            <a:ext cx="7186791" cy="4801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err="1" smtClean="0"/>
              <a:t>Mere</a:t>
            </a:r>
            <a:r>
              <a:rPr lang="nl-BE" sz="3600" dirty="0" smtClean="0"/>
              <a:t> exposure</a:t>
            </a:r>
            <a:endParaRPr lang="en-US" sz="3600" dirty="0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BE" dirty="0" smtClean="0"/>
              <a:t>Eerdere blootstelling aan stimuli beïnvloedt de affectie ten opzichte van deze stimuli in positieve zin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Reden? Niet enkel bekendheid stijgt, maar ook makkelijker te verwerken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BE" i="1" dirty="0" smtClean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BE" dirty="0" smtClean="0"/>
              <a:t>Werkt dit ongelimiteerd? Nee, de invloed is beperkt en moet eerder als een onderdeel van leren gezien worden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Nadeel? </a:t>
            </a:r>
            <a:r>
              <a:rPr lang="nl-NL" dirty="0" err="1" smtClean="0"/>
              <a:t>Wear</a:t>
            </a:r>
            <a:r>
              <a:rPr lang="nl-NL" dirty="0" smtClean="0"/>
              <a:t>-out: als de consumenten te vaak met een bepaalde boodschap of reclame worden geconfronteerd, is er geen mogelijkheid meer tot leren en zal de boodschap gaan vervelen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 smtClean="0"/>
              <a:t>Grote verwerkingswaarschijnlijkheid, gedragsmatige attitudevorming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76" y="1423545"/>
            <a:ext cx="12023124" cy="4495341"/>
          </a:xfrm>
          <a:prstGeom prst="rect">
            <a:avLst/>
          </a:prstGeom>
        </p:spPr>
      </p:pic>
      <p:sp>
        <p:nvSpPr>
          <p:cNvPr id="4" name="Ovaal 4"/>
          <p:cNvSpPr/>
          <p:nvPr/>
        </p:nvSpPr>
        <p:spPr>
          <a:xfrm>
            <a:off x="3464444" y="5068949"/>
            <a:ext cx="3714832" cy="954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Rol van eigen ervaring met het product/merk?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60400" y="1651000"/>
            <a:ext cx="5465097" cy="4394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Invloed van persoonlijke ervaring</a:t>
            </a:r>
          </a:p>
          <a:p>
            <a:pPr marL="914400" lvl="2" indent="0">
              <a:buNone/>
            </a:pPr>
            <a:r>
              <a:rPr lang="nl-BE" sz="2400" dirty="0" smtClean="0"/>
              <a:t>- Merkkennis</a:t>
            </a:r>
          </a:p>
          <a:p>
            <a:pPr marL="914400" lvl="2" indent="0">
              <a:buNone/>
            </a:pPr>
            <a:r>
              <a:rPr lang="nl-BE" sz="2400" dirty="0" smtClean="0"/>
              <a:t>- Eerder gebruik</a:t>
            </a:r>
          </a:p>
          <a:p>
            <a:pPr marL="914400" lvl="2" indent="0">
              <a:buNone/>
            </a:pPr>
            <a:r>
              <a:rPr lang="nl-BE" sz="2400" dirty="0" smtClean="0"/>
              <a:t>- …</a:t>
            </a:r>
            <a:endParaRPr lang="nl-BE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049" y="1376515"/>
            <a:ext cx="5238750" cy="5171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ervaringsmodel</a:t>
            </a:r>
          </a:p>
        </p:txBody>
      </p:sp>
      <p:sp>
        <p:nvSpPr>
          <p:cNvPr id="77827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Eerdere aanschaf heeft een belangrijke invloed op toekomstige aanschaf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 smtClean="0"/>
              <a:t>Eerdere aanschaf en huidige reclame-effecten </a:t>
            </a:r>
            <a:r>
              <a:rPr lang="nl-BE" dirty="0" smtClean="0">
                <a:sym typeface="Wingdings" panose="05000000000000000000" pitchFamily="2" charset="2"/>
              </a:rPr>
              <a:t> aankoopgedrag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Case: </a:t>
            </a:r>
            <a:r>
              <a:rPr lang="nl-BE" dirty="0" err="1"/>
              <a:t>A</a:t>
            </a:r>
            <a:r>
              <a:rPr lang="nl-BE" dirty="0" err="1" smtClean="0"/>
              <a:t>utoindustrie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528618" y="1907458"/>
            <a:ext cx="5447072" cy="4137742"/>
          </a:xfrm>
        </p:spPr>
        <p:txBody>
          <a:bodyPr>
            <a:normAutofit fontScale="92500" lnSpcReduction="20000"/>
          </a:bodyPr>
          <a:lstStyle/>
          <a:p>
            <a:r>
              <a:rPr lang="nl-BE" dirty="0" smtClean="0"/>
              <a:t>¾ eigenaren </a:t>
            </a:r>
            <a:r>
              <a:rPr lang="nl-BE" dirty="0"/>
              <a:t>van een Fiat, Chevrolet of Hyundai zijn niet echt trouw aan het merk dat ze nu </a:t>
            </a:r>
            <a:r>
              <a:rPr lang="nl-BE" dirty="0" smtClean="0"/>
              <a:t>bezitten en zouden ander merk kiezen</a:t>
            </a:r>
          </a:p>
          <a:p>
            <a:endParaRPr lang="nl-BE" dirty="0"/>
          </a:p>
          <a:p>
            <a:r>
              <a:rPr lang="nl-BE" dirty="0"/>
              <a:t>De bezitters van een Audi en Toyota zijn het trouwst. </a:t>
            </a:r>
            <a:r>
              <a:rPr lang="nl-BE" dirty="0" smtClean="0"/>
              <a:t>55,3</a:t>
            </a:r>
            <a:r>
              <a:rPr lang="nl-BE" dirty="0"/>
              <a:t>% geeft aan wederom voor </a:t>
            </a:r>
            <a:r>
              <a:rPr lang="nl-BE" dirty="0" smtClean="0"/>
              <a:t>dat merk te </a:t>
            </a:r>
            <a:r>
              <a:rPr lang="nl-BE" dirty="0"/>
              <a:t>kiezen. BMW volgt met 53,7</a:t>
            </a:r>
            <a:r>
              <a:rPr lang="nl-BE" dirty="0" smtClean="0"/>
              <a:t>%</a:t>
            </a:r>
          </a:p>
          <a:p>
            <a:endParaRPr lang="nl-BE" dirty="0"/>
          </a:p>
          <a:p>
            <a:r>
              <a:rPr lang="nl-BE" sz="2400" dirty="0"/>
              <a:t>BRON: https://www.telegraaf.nl/nieuws/1140360/wie-is-het-minst-merktrouw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298" y="1445341"/>
            <a:ext cx="6125288" cy="4129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 smtClean="0"/>
              <a:t>Perceptie</a:t>
            </a:r>
            <a:r>
              <a:rPr lang="en-US" dirty="0" smtClean="0"/>
              <a:t>-</a:t>
            </a:r>
            <a:r>
              <a:rPr lang="en-US" dirty="0" err="1" smtClean="0"/>
              <a:t>ervaring</a:t>
            </a:r>
            <a:r>
              <a:rPr lang="en-US" dirty="0" smtClean="0"/>
              <a:t>-</a:t>
            </a:r>
            <a:r>
              <a:rPr lang="en-US" dirty="0" err="1" smtClean="0"/>
              <a:t>geheugen</a:t>
            </a:r>
            <a:r>
              <a:rPr lang="en-US" dirty="0" smtClean="0"/>
              <a:t>-model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48" y="1547258"/>
            <a:ext cx="7555538" cy="5310742"/>
          </a:xfrm>
          <a:prstGeom prst="rect">
            <a:avLst/>
          </a:prstGeo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3408" y="1607901"/>
            <a:ext cx="2294966" cy="229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8254" y="4301901"/>
            <a:ext cx="1585275" cy="204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verwerkingswaarschijnlijkheid, cognitieve attitudevorming</a:t>
            </a:r>
            <a:endParaRPr lang="nl-B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600" y="1689652"/>
            <a:ext cx="8163337" cy="45918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 smtClean="0"/>
              <a:t>Kleine verwerkingswaarschijnlijkheid, gedragsmatige attitudevorming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76" y="1423545"/>
            <a:ext cx="12023124" cy="4495341"/>
          </a:xfrm>
          <a:prstGeom prst="rect">
            <a:avLst/>
          </a:prstGeom>
        </p:spPr>
      </p:pic>
      <p:sp>
        <p:nvSpPr>
          <p:cNvPr id="4" name="Ovaal 4"/>
          <p:cNvSpPr/>
          <p:nvPr/>
        </p:nvSpPr>
        <p:spPr>
          <a:xfrm>
            <a:off x="7381536" y="5066270"/>
            <a:ext cx="3109351" cy="1067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dirty="0" smtClean="0"/>
              <a:t>B</a:t>
            </a:r>
            <a:r>
              <a:rPr lang="nl-BE" sz="3600" dirty="0" smtClean="0"/>
              <a:t>ekrachtigingsmodel </a:t>
            </a:r>
            <a:r>
              <a:rPr lang="nl-BE" sz="3600" dirty="0" err="1" smtClean="0"/>
              <a:t>Ehrenberg</a:t>
            </a:r>
            <a:endParaRPr 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nl-NL" dirty="0" smtClean="0">
              <a:latin typeface="+mj-lt"/>
            </a:endParaRPr>
          </a:p>
          <a:p>
            <a:endParaRPr lang="nl-NL" dirty="0">
              <a:latin typeface="+mj-lt"/>
            </a:endParaRPr>
          </a:p>
          <a:p>
            <a:endParaRPr lang="nl-NL" dirty="0" smtClean="0">
              <a:latin typeface="+mj-lt"/>
            </a:endParaRPr>
          </a:p>
          <a:p>
            <a:endParaRPr lang="nl-NL" dirty="0">
              <a:latin typeface="+mj-lt"/>
            </a:endParaRPr>
          </a:p>
          <a:p>
            <a:endParaRPr lang="nl-NL" dirty="0" smtClean="0">
              <a:latin typeface="+mj-lt"/>
            </a:endParaRPr>
          </a:p>
          <a:p>
            <a:endParaRPr lang="nl-NL" dirty="0">
              <a:latin typeface="+mj-lt"/>
            </a:endParaRPr>
          </a:p>
          <a:p>
            <a:endParaRPr lang="nl-NL" dirty="0" smtClean="0">
              <a:latin typeface="+mj-lt"/>
            </a:endParaRPr>
          </a:p>
        </p:txBody>
      </p:sp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4165600" y="1758950"/>
            <a:ext cx="3352800" cy="685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NL" sz="3200" dirty="0" smtClean="0">
                <a:latin typeface="Segoe UI Light" panose="020B0502040204020203" pitchFamily="34" charset="0"/>
              </a:rPr>
              <a:t>Bekendheid</a:t>
            </a:r>
            <a:endParaRPr lang="en-US" sz="3200" dirty="0">
              <a:latin typeface="Segoe UI Light" panose="020B0502040204020203" pitchFamily="34" charset="0"/>
            </a:endParaRPr>
          </a:p>
        </p:txBody>
      </p:sp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4165600" y="3086100"/>
            <a:ext cx="3352800" cy="685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NL" sz="3200" dirty="0" smtClean="0">
                <a:latin typeface="Segoe UI Light" panose="020B0502040204020203" pitchFamily="34" charset="0"/>
              </a:rPr>
              <a:t>Proefgebruik</a:t>
            </a:r>
            <a:endParaRPr lang="en-US" sz="3200" dirty="0">
              <a:latin typeface="Segoe UI Light" panose="020B0502040204020203" pitchFamily="34" charset="0"/>
            </a:endParaRPr>
          </a:p>
        </p:txBody>
      </p:sp>
      <p:sp>
        <p:nvSpPr>
          <p:cNvPr id="99333" name="Rectangle 6"/>
          <p:cNvSpPr>
            <a:spLocks noChangeArrowheads="1"/>
          </p:cNvSpPr>
          <p:nvPr/>
        </p:nvSpPr>
        <p:spPr bwMode="auto">
          <a:xfrm>
            <a:off x="4165600" y="4404532"/>
            <a:ext cx="3352800" cy="685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3200" dirty="0" smtClean="0">
                <a:latin typeface="Segoe UI Light" panose="020B0502040204020203" pitchFamily="34" charset="0"/>
              </a:rPr>
              <a:t>Bekrachtiging</a:t>
            </a:r>
            <a:endParaRPr lang="en-US" sz="3200" dirty="0">
              <a:latin typeface="Segoe UI Light" panose="020B0502040204020203" pitchFamily="34" charset="0"/>
            </a:endParaRPr>
          </a:p>
        </p:txBody>
      </p:sp>
      <p:sp>
        <p:nvSpPr>
          <p:cNvPr id="99334" name="AutoShape 10"/>
          <p:cNvSpPr>
            <a:spLocks noChangeArrowheads="1"/>
          </p:cNvSpPr>
          <p:nvPr/>
        </p:nvSpPr>
        <p:spPr bwMode="auto">
          <a:xfrm>
            <a:off x="5588000" y="2552700"/>
            <a:ext cx="508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99335" name="AutoShape 11"/>
          <p:cNvSpPr>
            <a:spLocks noChangeArrowheads="1"/>
          </p:cNvSpPr>
          <p:nvPr/>
        </p:nvSpPr>
        <p:spPr bwMode="auto">
          <a:xfrm>
            <a:off x="5588000" y="3848100"/>
            <a:ext cx="508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Routinematig responsgedragsmodel</a:t>
            </a:r>
            <a:endParaRPr lang="en-US" sz="36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+mj-lt"/>
              </a:rPr>
              <a:t>Voor groot aantal producten routinematig koopgedrag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+mj-lt"/>
              </a:rPr>
              <a:t>Tandpasta, kauwgom </a:t>
            </a:r>
            <a:r>
              <a:rPr lang="nl-NL" dirty="0" err="1" smtClean="0">
                <a:latin typeface="+mj-lt"/>
              </a:rPr>
              <a:t>etc</a:t>
            </a:r>
            <a:r>
              <a:rPr lang="nl-NL" dirty="0" smtClean="0">
                <a:latin typeface="+mj-lt"/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+mj-lt"/>
              </a:rPr>
              <a:t>Gedrag uit verleden =&gt; huidig gedrag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CASE</a:t>
            </a:r>
            <a:br>
              <a:rPr lang="nl-NL" dirty="0" smtClean="0"/>
            </a:br>
            <a:r>
              <a:rPr lang="nl-NL" dirty="0" smtClean="0"/>
              <a:t>Op weke manier zal deze reclame verwerkt worden? </a:t>
            </a:r>
            <a:endParaRPr lang="nl-B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27" y="1484841"/>
            <a:ext cx="11259757" cy="4129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B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899" y="1651000"/>
            <a:ext cx="7347102" cy="4394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75100" y="3644900"/>
            <a:ext cx="2882900" cy="154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 smtClean="0"/>
              <a:t>Lage betrokkenheid bij product</a:t>
            </a:r>
            <a:endParaRPr lang="nl-NL" dirty="0"/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nl-NL" dirty="0" smtClean="0">
                <a:sym typeface="Wingdings" panose="05000000000000000000" pitchFamily="2" charset="2"/>
              </a:rPr>
              <a:t>Lage verwerkingswaarschijnlijkheid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nl-NL" dirty="0" smtClean="0">
                <a:sym typeface="Wingdings" panose="05000000000000000000" pitchFamily="2" charset="2"/>
              </a:rPr>
              <a:t>Perifere route in ELM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nl-NL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nl-NL" dirty="0" smtClean="0">
                <a:sym typeface="Wingdings" panose="05000000000000000000" pitchFamily="2" charset="2"/>
              </a:rPr>
              <a:t>Gebaseerd op gedrag?  Routinematige respons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nl-NL" dirty="0" smtClean="0">
                <a:sym typeface="Wingdings" panose="05000000000000000000" pitchFamily="2" charset="2"/>
              </a:rPr>
              <a:t>Gebaseerd op affect? Sexy man? Affect transfer?</a:t>
            </a:r>
          </a:p>
          <a:p>
            <a:pPr marL="0" indent="0"/>
            <a:endParaRPr lang="nl-NL" dirty="0">
              <a:sym typeface="Wingdings" panose="05000000000000000000" pitchFamily="2" charset="2"/>
            </a:endParaRPr>
          </a:p>
          <a:p>
            <a:pPr marL="0" indent="0"/>
            <a:endParaRPr lang="nl-NL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 welke manier zal deze reclame verwerkt worden? 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365" y="1471354"/>
            <a:ext cx="3711388" cy="525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B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459" y="1651000"/>
            <a:ext cx="7343982" cy="4394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11600" y="2197100"/>
            <a:ext cx="2882900" cy="154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 smtClean="0"/>
              <a:t>Hoge betrokkenheid bij het product + veel nadruk op cognitieve argumenten in de advertentie</a:t>
            </a:r>
          </a:p>
          <a:p>
            <a:r>
              <a:rPr lang="nl-NL" dirty="0" smtClean="0"/>
              <a:t>We gaan er van uit dat de consument bekwaam is om de informatie te verwerken en dat hij/zij in de mogelijkheid is om de advertentie te verwerken</a:t>
            </a:r>
          </a:p>
          <a:p>
            <a:endParaRPr lang="nl-NL" dirty="0"/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nl-NL" dirty="0" smtClean="0">
                <a:sym typeface="Wingdings" panose="05000000000000000000" pitchFamily="2" charset="2"/>
              </a:rPr>
              <a:t>Hoge verwerkingswaarschijnlijkheid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nl-NL" dirty="0" smtClean="0">
                <a:sym typeface="Wingdings" panose="05000000000000000000" pitchFamily="2" charset="2"/>
              </a:rPr>
              <a:t>Centrale route in ELM</a:t>
            </a:r>
          </a:p>
          <a:p>
            <a:pPr marL="0" indent="0"/>
            <a:endParaRPr lang="nl-NL" dirty="0">
              <a:sym typeface="Wingdings" panose="05000000000000000000" pitchFamily="2" charset="2"/>
            </a:endParaRPr>
          </a:p>
          <a:p>
            <a:pPr marL="0" indent="0"/>
            <a:endParaRPr lang="nl-NL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B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847493"/>
            <a:ext cx="10706100" cy="40012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08400" y="3504249"/>
            <a:ext cx="2844800" cy="506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verwerkingswaarschijnlijkheid, cognitieve attitudevorming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1" u="sng" dirty="0" smtClean="0"/>
              <a:t>Multi-attribuutmodellen: </a:t>
            </a:r>
          </a:p>
          <a:p>
            <a:pPr marL="457200" indent="-457200">
              <a:buFontTx/>
              <a:buChar char="-"/>
            </a:pPr>
            <a:r>
              <a:rPr lang="nl-BE" sz="2400" dirty="0" err="1" smtClean="0"/>
              <a:t>Expectancy-value</a:t>
            </a:r>
            <a:r>
              <a:rPr lang="nl-BE" sz="2400" dirty="0" smtClean="0"/>
              <a:t> model/ </a:t>
            </a:r>
            <a:r>
              <a:rPr lang="nl-BE" sz="2400" dirty="0" err="1" smtClean="0"/>
              <a:t>Fishbein</a:t>
            </a:r>
            <a:r>
              <a:rPr lang="nl-BE" sz="2400" dirty="0" smtClean="0"/>
              <a:t> model</a:t>
            </a:r>
          </a:p>
          <a:p>
            <a:pPr marL="457200" indent="-457200">
              <a:buFontTx/>
              <a:buChar char="-"/>
            </a:pPr>
            <a:r>
              <a:rPr lang="nl-BE" sz="2400" dirty="0" err="1" smtClean="0"/>
              <a:t>Theory</a:t>
            </a:r>
            <a:r>
              <a:rPr lang="nl-BE" sz="2400" dirty="0" smtClean="0"/>
              <a:t> of </a:t>
            </a:r>
            <a:r>
              <a:rPr lang="nl-BE" sz="2400" dirty="0" err="1" smtClean="0"/>
              <a:t>Reasoned</a:t>
            </a:r>
            <a:r>
              <a:rPr lang="nl-BE" sz="2400" dirty="0" smtClean="0"/>
              <a:t> Action (TORA)</a:t>
            </a:r>
          </a:p>
          <a:p>
            <a:pPr marL="457200" indent="-457200">
              <a:buFontTx/>
              <a:buChar char="-"/>
            </a:pPr>
            <a:r>
              <a:rPr lang="nl-BE" sz="2400" dirty="0" err="1" smtClean="0"/>
              <a:t>Theory</a:t>
            </a:r>
            <a:r>
              <a:rPr lang="nl-BE" sz="2400" dirty="0" smtClean="0"/>
              <a:t> of </a:t>
            </a:r>
            <a:r>
              <a:rPr lang="nl-BE" sz="2400" dirty="0" err="1" smtClean="0"/>
              <a:t>Planned</a:t>
            </a:r>
            <a:r>
              <a:rPr lang="nl-BE" sz="2400" dirty="0" smtClean="0"/>
              <a:t> </a:t>
            </a:r>
            <a:r>
              <a:rPr lang="nl-BE" sz="2400" dirty="0" err="1" smtClean="0"/>
              <a:t>Behavior</a:t>
            </a:r>
            <a:r>
              <a:rPr lang="nl-BE" sz="2400" dirty="0" smtClean="0"/>
              <a:t> (TPB)</a:t>
            </a:r>
          </a:p>
          <a:p>
            <a:pPr marL="0" indent="0"/>
            <a:endParaRPr lang="nl-B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 u="sng" dirty="0" smtClean="0"/>
              <a:t>Zelfovertuiging</a:t>
            </a:r>
            <a:endParaRPr lang="nl-BE" b="1" u="sng" dirty="0"/>
          </a:p>
          <a:p>
            <a:pPr marL="0" indent="0"/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 smtClean="0"/>
              <a:t>Bv. Het </a:t>
            </a:r>
            <a:r>
              <a:rPr lang="nl-NL" dirty="0" err="1" smtClean="0"/>
              <a:t>Fishbein</a:t>
            </a:r>
            <a:r>
              <a:rPr lang="nl-NL" dirty="0" smtClean="0"/>
              <a:t> model</a:t>
            </a:r>
          </a:p>
          <a:p>
            <a:endParaRPr lang="nl-NL" dirty="0" smtClean="0"/>
          </a:p>
          <a:p>
            <a:r>
              <a:rPr lang="nl-NL" dirty="0" smtClean="0"/>
              <a:t>Merkattitude wordt bepaald door: </a:t>
            </a:r>
          </a:p>
          <a:p>
            <a:r>
              <a:rPr lang="nl-NL" dirty="0"/>
              <a:t>	</a:t>
            </a:r>
            <a:r>
              <a:rPr lang="nl-NL" dirty="0" smtClean="0"/>
              <a:t>- relevante productattituden</a:t>
            </a:r>
            <a:endParaRPr lang="nl-NL" dirty="0"/>
          </a:p>
          <a:p>
            <a:r>
              <a:rPr lang="nl-NL" dirty="0" smtClean="0"/>
              <a:t>	- de mate waarin men van mening is dat het merk deze attributen bezit </a:t>
            </a:r>
            <a:endParaRPr lang="nl-NL" dirty="0"/>
          </a:p>
          <a:p>
            <a:r>
              <a:rPr lang="nl-NL" dirty="0" smtClean="0"/>
              <a:t>	- de beoordeling van deze attributen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350" y="0"/>
            <a:ext cx="4914900" cy="69553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BE" dirty="0"/>
          </a:p>
        </p:txBody>
      </p:sp>
      <p:sp>
        <p:nvSpPr>
          <p:cNvPr id="5" name="Oval 4"/>
          <p:cNvSpPr/>
          <p:nvPr/>
        </p:nvSpPr>
        <p:spPr>
          <a:xfrm>
            <a:off x="6739933" y="4064000"/>
            <a:ext cx="3517900" cy="1739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/>
          <p:cNvSpPr/>
          <p:nvPr/>
        </p:nvSpPr>
        <p:spPr>
          <a:xfrm>
            <a:off x="6296617" y="-190500"/>
            <a:ext cx="5905500" cy="1589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/>
        </p:nvSpPr>
        <p:spPr>
          <a:xfrm>
            <a:off x="464949" y="1589868"/>
            <a:ext cx="66339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	</a:t>
            </a:r>
            <a:endParaRPr lang="nl-NL" sz="2000" dirty="0" smtClean="0">
              <a:solidFill>
                <a:srgbClr val="00407A"/>
              </a:solidFill>
              <a:latin typeface="Segoe UI Ligh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Relevante productattributen? </a:t>
            </a:r>
            <a:b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</a:b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Prijs, duidelijke voorwaarden (betalen per km)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Bezit merk attributen?</a:t>
            </a:r>
            <a:b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</a:b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Is de consument overtuigd dat het product goedkoop is? Is de consument overtuigd dat hij/zij per km aangerekend zal worden (</a:t>
            </a:r>
            <a:r>
              <a:rPr lang="nl-NL" sz="2000" dirty="0" err="1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cfr</a:t>
            </a:r>
            <a:r>
              <a:rPr lang="nl-NL" sz="2000" dirty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.</a:t>
            </a: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 bijkomende kosten?)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Beoordeling attributen? </a:t>
            </a:r>
            <a:b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</a:b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Hoe staat de consument tegenover prijs en duidelijke voorwaarden?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nl-NL" sz="2000" dirty="0" smtClean="0">
              <a:solidFill>
                <a:srgbClr val="00407A"/>
              </a:solidFill>
              <a:latin typeface="Segoe UI Light" panose="020B0502040204020203" pitchFamily="34" charset="0"/>
              <a:sym typeface="Wingdings" panose="05000000000000000000" pitchFamily="2" charset="2"/>
            </a:endParaRPr>
          </a:p>
          <a:p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Andere mogelijke attributen voor verzekeringen?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Dienstverlening (snelheid, kwaliteit, persoonlijke benadering…)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Reputatie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000" dirty="0" smtClean="0">
                <a:solidFill>
                  <a:srgbClr val="00407A"/>
                </a:solidFill>
                <a:latin typeface="Segoe UI Light" panose="020B0502040204020203" pitchFamily="34" charset="0"/>
                <a:sym typeface="Wingdings" panose="05000000000000000000" pitchFamily="2" charset="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106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Irritatie &amp; merkverwarring</a:t>
            </a: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Irritatie door reclame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47700" y="1385529"/>
            <a:ext cx="10706100" cy="4394200"/>
          </a:xfrm>
        </p:spPr>
        <p:txBody>
          <a:bodyPr>
            <a:normAutofit/>
          </a:bodyPr>
          <a:lstStyle/>
          <a:p>
            <a:pPr marL="0" indent="0"/>
            <a:r>
              <a:rPr lang="nl-NL" dirty="0" smtClean="0"/>
              <a:t>Irritatie= “een provocatie of kwelling, ongenoegen en tijdelijk ongeduld opwekkend”</a:t>
            </a:r>
          </a:p>
          <a:p>
            <a:pPr marL="0" indent="0" algn="r"/>
            <a:r>
              <a:rPr lang="nl-NL" sz="2200" dirty="0" smtClean="0"/>
              <a:t>Tui winnaar loden leeuw 2015 (NL) voor meest irritante reclame</a:t>
            </a:r>
          </a:p>
        </p:txBody>
      </p:sp>
      <p:pic>
        <p:nvPicPr>
          <p:cNvPr id="4" name="Ontdek wat TUI met je do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9066" y="2907362"/>
            <a:ext cx="6568888" cy="369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3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1410488"/>
            <a:ext cx="6053109" cy="5088635"/>
          </a:xfrm>
          <a:prstGeom prst="rect">
            <a:avLst/>
          </a:prstGeom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Oorzaken van irritatie</a:t>
            </a:r>
            <a:endParaRPr lang="en-US" sz="3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4790661" y="5824330"/>
            <a:ext cx="7354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"Reclame op radio minder storend dan op tv" </a:t>
            </a:r>
          </a:p>
          <a:p>
            <a:endParaRPr lang="nl-BE" dirty="0"/>
          </a:p>
          <a:p>
            <a:r>
              <a:rPr lang="nl-BE" sz="1000" dirty="0"/>
              <a:t>Door: redactie − 25/03/14, 23u32  − Bron: </a:t>
            </a:r>
            <a:r>
              <a:rPr lang="nl-BE" sz="1000" dirty="0" err="1"/>
              <a:t>Belga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Picture 4" descr="http://static0.demorgen.be/static/photo/2014/13/13/7/20140325233146/media_xl_660471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0" y="3309730"/>
            <a:ext cx="44577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078" y="721304"/>
            <a:ext cx="5225999" cy="25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1410488"/>
            <a:ext cx="6053109" cy="5088635"/>
          </a:xfrm>
          <a:prstGeom prst="rect">
            <a:avLst/>
          </a:prstGeom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Oorzaken van irritatie</a:t>
            </a:r>
            <a:endParaRPr lang="en-US" sz="36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Cloud Callout 2"/>
          <p:cNvSpPr/>
          <p:nvPr/>
        </p:nvSpPr>
        <p:spPr>
          <a:xfrm>
            <a:off x="7343017" y="604434"/>
            <a:ext cx="4644543" cy="5341434"/>
          </a:xfrm>
          <a:prstGeom prst="cloudCallout">
            <a:avLst>
              <a:gd name="adj1" fmla="val -75377"/>
              <a:gd name="adj2" fmla="val -11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Ongeloofwaardig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Overdreven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Buitensporige situaties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Ongemakkelijke situaties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Onsympathieke figuren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Hectische/nerveuse spotjes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Informatieve reclame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Satire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P</a:t>
            </a:r>
            <a:r>
              <a:rPr lang="nl-BE" dirty="0" smtClean="0">
                <a:solidFill>
                  <a:schemeClr val="tx1"/>
                </a:solidFill>
              </a:rPr>
              <a:t>rovocatie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Erotiek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1410488"/>
            <a:ext cx="6053109" cy="5088635"/>
          </a:xfrm>
          <a:prstGeom prst="rect">
            <a:avLst/>
          </a:prstGeom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Oorzaken van irritatie</a:t>
            </a:r>
            <a:endParaRPr lang="en-US" sz="36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Cloud Callout 2"/>
          <p:cNvSpPr/>
          <p:nvPr/>
        </p:nvSpPr>
        <p:spPr>
          <a:xfrm>
            <a:off x="7331866" y="2700864"/>
            <a:ext cx="4644543" cy="2874746"/>
          </a:xfrm>
          <a:prstGeom prst="cloudCallout">
            <a:avLst>
              <a:gd name="adj1" fmla="val -78018"/>
              <a:gd name="adj2" fmla="val 229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Maandverband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Ondergoed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Tandpasta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Mondwater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Wasmiddelen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Schoonmaakmiddelen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…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1410488"/>
            <a:ext cx="6053109" cy="5088635"/>
          </a:xfrm>
          <a:prstGeom prst="rect">
            <a:avLst/>
          </a:prstGeom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Oorzaken van irritatie</a:t>
            </a:r>
            <a:endParaRPr lang="en-US" sz="36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115" y="1561790"/>
            <a:ext cx="5858933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1410488"/>
            <a:ext cx="6053109" cy="5088635"/>
          </a:xfrm>
          <a:prstGeom prst="rect">
            <a:avLst/>
          </a:prstGeom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Oorzaken van irritatie</a:t>
            </a:r>
            <a:endParaRPr lang="en-US" sz="36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Cloud Callout 2"/>
          <p:cNvSpPr/>
          <p:nvPr/>
        </p:nvSpPr>
        <p:spPr>
          <a:xfrm>
            <a:off x="7462215" y="213627"/>
            <a:ext cx="4298856" cy="2874746"/>
          </a:xfrm>
          <a:prstGeom prst="cloudCallout">
            <a:avLst>
              <a:gd name="adj1" fmla="val -180741"/>
              <a:gd name="adj2" fmla="val 33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31-41 jaar 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Hoger opleidingsniveau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tx1"/>
                </a:solidFill>
              </a:rPr>
              <a:t>Hoger inkomen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 smtClean="0"/>
              <a:t>Gevolgen van reclame-irritatie</a:t>
            </a:r>
            <a:endParaRPr lang="en-US" dirty="0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b="1" dirty="0"/>
              <a:t>“</a:t>
            </a:r>
            <a:r>
              <a:rPr lang="nl-BE" b="1" dirty="0" err="1"/>
              <a:t>Superiority</a:t>
            </a:r>
            <a:r>
              <a:rPr lang="nl-BE" b="1" dirty="0"/>
              <a:t> of the </a:t>
            </a:r>
            <a:r>
              <a:rPr lang="nl-BE" b="1" dirty="0" err="1"/>
              <a:t>pleasant</a:t>
            </a:r>
            <a:r>
              <a:rPr lang="nl-BE" b="1" dirty="0"/>
              <a:t>” hypothese</a:t>
            </a:r>
          </a:p>
          <a:p>
            <a:pPr marL="457200" lvl="1" indent="0" eaLnBrk="1" hangingPunct="1">
              <a:buNone/>
            </a:pPr>
            <a:r>
              <a:rPr lang="nl-BE" dirty="0" smtClean="0"/>
              <a:t>- Attitude transfer: negatieve gevoelens ook negatieve invloed op reclamerespons</a:t>
            </a:r>
          </a:p>
          <a:p>
            <a:pPr marL="457200" lvl="1" indent="0" eaLnBrk="1" hangingPunct="1">
              <a:buNone/>
            </a:pPr>
            <a:r>
              <a:rPr lang="nl-NL" dirty="0" smtClean="0"/>
              <a:t>- Voornamelijk voor transformationele producten</a:t>
            </a:r>
            <a:endParaRPr lang="nl-BE" dirty="0" smtClean="0"/>
          </a:p>
          <a:p>
            <a:pPr lvl="1" eaLnBrk="1" hangingPunct="1"/>
            <a:endParaRPr lang="nl-B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</a:t>
            </a:r>
            <a:r>
              <a:rPr lang="nl-BE" dirty="0" err="1" smtClean="0"/>
              <a:t>Expectancy</a:t>
            </a:r>
            <a:r>
              <a:rPr lang="nl-BE" dirty="0"/>
              <a:t>-</a:t>
            </a:r>
            <a:r>
              <a:rPr lang="nl-BE" dirty="0" smtClean="0"/>
              <a:t>Value model (</a:t>
            </a:r>
            <a:r>
              <a:rPr lang="nl-BE" dirty="0" err="1" smtClean="0"/>
              <a:t>Fishbein</a:t>
            </a:r>
            <a:r>
              <a:rPr lang="nl-BE" dirty="0" smtClean="0"/>
              <a:t> model)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Attitude t.o.v. attitude object (</a:t>
            </a:r>
            <a:r>
              <a:rPr lang="nl-NL" dirty="0" err="1"/>
              <a:t>Ao</a:t>
            </a:r>
            <a:r>
              <a:rPr lang="nl-NL" dirty="0"/>
              <a:t>) is afhankelijk van de </a:t>
            </a:r>
            <a:r>
              <a:rPr lang="nl-NL" dirty="0" smtClean="0"/>
              <a:t>evaluatie over de </a:t>
            </a:r>
            <a:r>
              <a:rPr lang="nl-NL" dirty="0"/>
              <a:t>attributen</a:t>
            </a:r>
          </a:p>
          <a:p>
            <a:endParaRPr lang="nl-B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692" y="2636265"/>
            <a:ext cx="5464639" cy="37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 smtClean="0"/>
              <a:t>The J-vormige relatie tussen Aad and Ab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0399" y="1660832"/>
            <a:ext cx="4540865" cy="43942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nl-BE" b="1" dirty="0"/>
              <a:t>“</a:t>
            </a:r>
            <a:r>
              <a:rPr lang="nl-BE" b="1" dirty="0" err="1"/>
              <a:t>Law</a:t>
            </a:r>
            <a:r>
              <a:rPr lang="nl-BE" b="1" dirty="0"/>
              <a:t> of </a:t>
            </a:r>
            <a:r>
              <a:rPr lang="nl-BE" b="1" dirty="0" err="1"/>
              <a:t>extremes</a:t>
            </a:r>
            <a:r>
              <a:rPr lang="nl-BE" b="1" dirty="0"/>
              <a:t>” theorie</a:t>
            </a:r>
          </a:p>
          <a:p>
            <a:pPr marL="457200" lvl="1" indent="0">
              <a:buNone/>
            </a:pPr>
            <a:r>
              <a:rPr lang="nl-BE" dirty="0" smtClean="0"/>
              <a:t>- J-curve</a:t>
            </a:r>
            <a:r>
              <a:rPr lang="nl-BE" dirty="0"/>
              <a:t>: zeer positieve én zeer negatieve Aad kunnen leiden tot positieve Ab </a:t>
            </a:r>
            <a:endParaRPr lang="nl-BE" dirty="0" smtClean="0"/>
          </a:p>
          <a:p>
            <a:pPr marL="457200" lvl="1" indent="0">
              <a:buNone/>
            </a:pPr>
            <a:r>
              <a:rPr lang="nl-BE" dirty="0" smtClean="0"/>
              <a:t>- Enkel </a:t>
            </a:r>
            <a:r>
              <a:rPr lang="nl-BE" dirty="0"/>
              <a:t>voor </a:t>
            </a:r>
            <a:r>
              <a:rPr lang="nl-BE" dirty="0" smtClean="0"/>
              <a:t>informatieve koopmotieven (verminderen neg. motivaties) </a:t>
            </a:r>
          </a:p>
          <a:p>
            <a:pPr marL="457200" lvl="1" indent="0">
              <a:buNone/>
            </a:pPr>
            <a:r>
              <a:rPr lang="nl-BE" dirty="0" smtClean="0"/>
              <a:t>- Reden? Gevoelens zijn niet </a:t>
            </a:r>
            <a:r>
              <a:rPr lang="nl-BE" dirty="0"/>
              <a:t>relevant </a:t>
            </a:r>
            <a:r>
              <a:rPr lang="nl-BE" dirty="0" smtClean="0"/>
              <a:t>voor informatie</a:t>
            </a:r>
            <a:endParaRPr lang="en-US" dirty="0"/>
          </a:p>
          <a:p>
            <a:endParaRPr lang="nl-B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453" y="1384904"/>
            <a:ext cx="6827666" cy="4770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Merkverwarring</a:t>
            </a:r>
            <a:endParaRPr lang="nl-BE" dirty="0" smtClean="0"/>
          </a:p>
        </p:txBody>
      </p:sp>
      <p:sp>
        <p:nvSpPr>
          <p:cNvPr id="110595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60400" y="1651000"/>
            <a:ext cx="10706100" cy="500627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000" dirty="0" smtClean="0"/>
              <a:t>Communicatie-uiting voor merk X wordt door de consumenten als een communicatie-uiting voor merk Y gezien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 smtClean="0"/>
              <a:t>Merkverwarring (</a:t>
            </a:r>
            <a:r>
              <a:rPr lang="nl-NL" sz="3000" dirty="0"/>
              <a:t>vooral </a:t>
            </a:r>
            <a:r>
              <a:rPr lang="nl-NL" sz="3000" dirty="0" smtClean="0"/>
              <a:t>bij verzekeraars</a:t>
            </a:r>
            <a:r>
              <a:rPr lang="nl-NL" sz="3000" dirty="0"/>
              <a:t>, banken en </a:t>
            </a:r>
            <a:r>
              <a:rPr lang="nl-NL" sz="3000" dirty="0" smtClean="0"/>
              <a:t>gezichtsverzorgingsproducten)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1" u="sng" dirty="0" smtClean="0"/>
              <a:t>Negatieve </a:t>
            </a:r>
            <a:r>
              <a:rPr lang="nl-BE" b="1" u="sng" dirty="0"/>
              <a:t>merkverwarring </a:t>
            </a:r>
            <a:r>
              <a:rPr lang="nl-BE" dirty="0" smtClean="0"/>
              <a:t>= ten onrechte jouw spot aan ander merk koppelen</a:t>
            </a:r>
            <a:br>
              <a:rPr lang="nl-BE" dirty="0" smtClean="0"/>
            </a:br>
            <a:r>
              <a:rPr lang="nl-BE" dirty="0" smtClean="0"/>
              <a:t>&amp; </a:t>
            </a:r>
            <a:r>
              <a:rPr lang="nl-BE" b="1" u="sng" dirty="0"/>
              <a:t>Positieve merkverwarring </a:t>
            </a:r>
            <a:r>
              <a:rPr lang="nl-BE" dirty="0"/>
              <a:t> </a:t>
            </a:r>
            <a:r>
              <a:rPr lang="nl-BE" dirty="0" smtClean="0"/>
              <a:t>= ten onrechte andere spot aan jouw merk koppelen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1" u="sng" dirty="0"/>
              <a:t>Productverwarring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227" y="2209475"/>
            <a:ext cx="1777806" cy="17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2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dirty="0" smtClean="0"/>
              <a:t>Factoren die tot merkverwarring leiden</a:t>
            </a:r>
            <a:endParaRPr lang="en-US" sz="3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560" y="1651000"/>
            <a:ext cx="5843249" cy="5133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8574" y="0"/>
            <a:ext cx="10068429" cy="67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562"/>
            <a:ext cx="121930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967</Words>
  <Application>Microsoft Office PowerPoint</Application>
  <PresentationFormat>Widescreen</PresentationFormat>
  <Paragraphs>273</Paragraphs>
  <Slides>82</Slides>
  <Notes>57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Arial</vt:lpstr>
      <vt:lpstr>Calibri</vt:lpstr>
      <vt:lpstr>Calibri Light</vt:lpstr>
      <vt:lpstr>Segoe UI Light</vt:lpstr>
      <vt:lpstr>Tahoma</vt:lpstr>
      <vt:lpstr>Times</vt:lpstr>
      <vt:lpstr>Wingdings</vt:lpstr>
      <vt:lpstr>1_Office Theme</vt:lpstr>
      <vt:lpstr>Equation</vt:lpstr>
      <vt:lpstr>PowerPoint Presentation</vt:lpstr>
      <vt:lpstr>PowerPoint Presentation</vt:lpstr>
      <vt:lpstr>Elaboration Likelihood Model</vt:lpstr>
      <vt:lpstr>PowerPoint Presentation</vt:lpstr>
      <vt:lpstr>Grote verwerkingswaarschijnlijkheid, cognitieve attitudevorming</vt:lpstr>
      <vt:lpstr>Grote verwerkingswaarschijnlijkheid, cognitieve attitudevorming</vt:lpstr>
      <vt:lpstr>Grote verwerkingswaarschijnlijkheid, cognitieve attitudevorming</vt:lpstr>
      <vt:lpstr>Het Expectancy-Value model (Fishbein model)</vt:lpstr>
      <vt:lpstr>PowerPoint Presentation</vt:lpstr>
      <vt:lpstr>Het Expectancy-Value model (Fishbein model)</vt:lpstr>
      <vt:lpstr>Het Expectancy-Value model (Fishbein model)</vt:lpstr>
      <vt:lpstr>Een voorbeeld van het Fishbein model</vt:lpstr>
      <vt:lpstr>PowerPoint Presentation</vt:lpstr>
      <vt:lpstr>PowerPoint Presentation</vt:lpstr>
      <vt:lpstr>Theory of reasoned action (TORA)</vt:lpstr>
      <vt:lpstr>Een voorbeeld van de invloed van subjectieve normen</vt:lpstr>
      <vt:lpstr>Theory of planned behaviour (TPB)</vt:lpstr>
      <vt:lpstr>PowerPoint Presentation</vt:lpstr>
      <vt:lpstr>Marketingcommunicatie en het TPB-model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Grote verwerkingswaarschijnlijkheid, cognitieve attitudevorming</vt:lpstr>
      <vt:lpstr>Zelfovertuiging</vt:lpstr>
      <vt:lpstr>Zelfovertuiging</vt:lpstr>
      <vt:lpstr>PowerPoint Presentation</vt:lpstr>
      <vt:lpstr>Kleine verwerkingswaarschijnlijkheid, cognitieve attitudevorming</vt:lpstr>
      <vt:lpstr>Kleine verwerkingswaarschijnlijkheid, cognitieve attitudevorming</vt:lpstr>
      <vt:lpstr>Heuristische beoordeling</vt:lpstr>
      <vt:lpstr>Heuristieken - Bron</vt:lpstr>
      <vt:lpstr>Heuristieken - Bron</vt:lpstr>
      <vt:lpstr>Heuristieken - Boodschap</vt:lpstr>
      <vt:lpstr>Heuristieken - Product</vt:lpstr>
      <vt:lpstr>Heuristieken - Product</vt:lpstr>
      <vt:lpstr>Grote verwerkingswaarschijnlijkheid, affectieve attitudevorming</vt:lpstr>
      <vt:lpstr>Affect-als-informatie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Kleine verwerkingswaarschijnlijkheid, affectieve attitudevorming</vt:lpstr>
      <vt:lpstr>Transfer van reclame – dual mediation model</vt:lpstr>
      <vt:lpstr>Transfer van reclame – dual mediation model</vt:lpstr>
      <vt:lpstr>Transfer van gevoelens</vt:lpstr>
      <vt:lpstr>Dimensies van gevoelens</vt:lpstr>
      <vt:lpstr>Dimensies van gevoelens</vt:lpstr>
      <vt:lpstr>Emotionele conditionering</vt:lpstr>
      <vt:lpstr>Emotionele conditionering</vt:lpstr>
      <vt:lpstr>Emotionele conditionering</vt:lpstr>
      <vt:lpstr>Mere exposure</vt:lpstr>
      <vt:lpstr>Grote verwerkingswaarschijnlijkheid, gedragsmatige attitudevorming</vt:lpstr>
      <vt:lpstr>Rol van eigen ervaring met het product/merk?</vt:lpstr>
      <vt:lpstr>Het ervaringsmodel</vt:lpstr>
      <vt:lpstr>Case: Autoindustrie</vt:lpstr>
      <vt:lpstr>Perceptie-ervaring-geheugen-model</vt:lpstr>
      <vt:lpstr>Kleine verwerkingswaarschijnlijkheid, gedragsmatige attitudevorming</vt:lpstr>
      <vt:lpstr>Bekrachtigingsmodel Ehrenberg</vt:lpstr>
      <vt:lpstr>Routinematig responsgedragsmodel</vt:lpstr>
      <vt:lpstr>CASE Op weke manier zal deze reclame verwerkt worden? </vt:lpstr>
      <vt:lpstr>Oplossing</vt:lpstr>
      <vt:lpstr>Oplossing</vt:lpstr>
      <vt:lpstr>Op welke manier zal deze reclame verwerkt worden? </vt:lpstr>
      <vt:lpstr>Oplossing</vt:lpstr>
      <vt:lpstr>Oplossing</vt:lpstr>
      <vt:lpstr>Oplossing</vt:lpstr>
      <vt:lpstr>Oplossing</vt:lpstr>
      <vt:lpstr>Oplossing</vt:lpstr>
      <vt:lpstr>PowerPoint Presentation</vt:lpstr>
      <vt:lpstr>Irritatie door reclame</vt:lpstr>
      <vt:lpstr>Oorzaken van irritatie</vt:lpstr>
      <vt:lpstr>Oorzaken van irritatie</vt:lpstr>
      <vt:lpstr>Oorzaken van irritatie</vt:lpstr>
      <vt:lpstr>Oorzaken van irritatie</vt:lpstr>
      <vt:lpstr>Oorzaken van irritatie</vt:lpstr>
      <vt:lpstr>Gevolgen van reclame-irritatie</vt:lpstr>
      <vt:lpstr>The J-vormige relatie tussen Aad and Ab</vt:lpstr>
      <vt:lpstr>Merkverwarring</vt:lpstr>
      <vt:lpstr>Factoren die tot merkverwarring leiden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2018-03-09T09:36:04Z</dcterms:created>
  <dcterms:modified xsi:type="dcterms:W3CDTF">2019-02-28T14:18:02Z</dcterms:modified>
  <cp:version/>
</cp:coreProperties>
</file>