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86" r:id="rId3"/>
    <p:sldId id="292" r:id="rId4"/>
    <p:sldId id="293" r:id="rId5"/>
    <p:sldId id="297" r:id="rId6"/>
    <p:sldId id="299" r:id="rId7"/>
    <p:sldId id="301" r:id="rId8"/>
    <p:sldId id="303" r:id="rId9"/>
    <p:sldId id="305" r:id="rId10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93" autoAdjust="0"/>
    <p:restoredTop sz="70854" autoAdjust="0"/>
  </p:normalViewPr>
  <p:slideViewPr>
    <p:cSldViewPr snapToGrid="0" showGuides="1">
      <p:cViewPr varScale="1">
        <p:scale>
          <a:sx n="43" d="100"/>
          <a:sy n="43" d="100"/>
        </p:scale>
        <p:origin x="797" y="48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54" indent="-365754" defTabSz="975345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</a:rPr>
              <a:t>The hottest issue since some years and it was already visible in many presentations we have had yesterday: corporate sustainability </a:t>
            </a:r>
          </a:p>
          <a:p>
            <a:pPr marL="365754" indent="-365754" defTabSz="975345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</a:rPr>
              <a:t>Large focus on Responsible Investment in research and practice;</a:t>
            </a:r>
          </a:p>
          <a:p>
            <a:pPr marL="365754" indent="-365754" defTabSz="975345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</a:rPr>
              <a:t>Many features have been extensively investigated but not all: we try to further disentangle the complexities and interactions in corporate life regarding corporate sustainability and add some missing links 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4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5345">
              <a:defRPr/>
            </a:pPr>
            <a:r>
              <a:rPr lang="en-US" sz="1200" u="sng" dirty="0">
                <a:latin typeface="Arial"/>
              </a:rPr>
              <a:t>This research:</a:t>
            </a:r>
          </a:p>
          <a:p>
            <a:pPr marL="365754" indent="-365754" defTabSz="975345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</a:rPr>
              <a:t>Assesses the theoretical and practical importance of shareholder questions on corporate sustainability matters; </a:t>
            </a:r>
          </a:p>
          <a:p>
            <a:pPr marL="365754" indent="-365754" defTabSz="975345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</a:rPr>
              <a:t>Uses NLP techniques that can be useful in empirical legal research;</a:t>
            </a:r>
          </a:p>
          <a:p>
            <a:pPr marL="365754" indent="-365754" defTabSz="975345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</a:rPr>
              <a:t>Finds some indications that shareholder questions may have a positive impact on corporate sustainability conduct, like shareholder proposals.</a:t>
            </a:r>
          </a:p>
          <a:p>
            <a:pPr marL="365754" indent="-365754" defTabSz="975345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/>
              </a:rPr>
              <a:t>Disclaimer: very first version (robustness checks etc. are lacking)!  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2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3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0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46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4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6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88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19-5-2022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5111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 defTabSz="542925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C5892AE-9794-453B-B25F-986FD931B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chemeClr val="accent1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564451" y="388531"/>
            <a:ext cx="8293993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EE73C0F-9A00-4AE6-8439-D628BBC8F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19-05-22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19-05-22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19-05-22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19-5-2022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19-5-2022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63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19-5-2022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15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19-05-22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1291074" y="3264876"/>
            <a:ext cx="15183366" cy="3901440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br>
              <a:rPr lang="nl-NL" sz="3600" u="none" dirty="0"/>
            </a:br>
            <a:br>
              <a:rPr lang="nl-NL" sz="3600" u="none" dirty="0"/>
            </a:br>
            <a:br>
              <a:rPr lang="nl-NL" sz="3600" u="none" dirty="0"/>
            </a:br>
            <a:br>
              <a:rPr lang="nl-NL" sz="3600" u="none" dirty="0"/>
            </a:br>
            <a:br>
              <a:rPr lang="nl-NL" sz="3600" u="none" dirty="0"/>
            </a:br>
            <a:br>
              <a:rPr lang="nl-NL" sz="3600" u="none" dirty="0"/>
            </a:br>
            <a:br>
              <a:rPr lang="nl-NL" sz="3600" u="none" dirty="0"/>
            </a:br>
            <a:br>
              <a:rPr lang="nl-NL" sz="3600" u="none" dirty="0"/>
            </a:br>
            <a:br>
              <a:rPr lang="nl-NL" sz="3600" u="none" dirty="0"/>
            </a:br>
            <a:r>
              <a:rPr lang="nl-NL" sz="4800" u="none" dirty="0" err="1"/>
              <a:t>shareholders</a:t>
            </a:r>
            <a:r>
              <a:rPr lang="nl-NL" sz="4800" u="none" dirty="0"/>
              <a:t> </a:t>
            </a:r>
            <a:r>
              <a:rPr lang="nl-NL" sz="4800" u="none" dirty="0" err="1"/>
              <a:t>questioning</a:t>
            </a:r>
            <a:r>
              <a:rPr lang="nl-NL" sz="4800" u="none" dirty="0"/>
              <a:t> </a:t>
            </a:r>
            <a:r>
              <a:rPr lang="nl-NL" sz="4800" u="none" dirty="0" err="1"/>
              <a:t>the</a:t>
            </a:r>
            <a:r>
              <a:rPr lang="nl-NL" sz="4800" u="none" dirty="0"/>
              <a:t> board</a:t>
            </a:r>
            <a:br>
              <a:rPr lang="nl-NL" sz="4800" dirty="0"/>
            </a:br>
            <a:r>
              <a:rPr lang="en-US" sz="3200" b="1" u="none" dirty="0">
                <a:solidFill>
                  <a:srgbClr val="A6A6A6"/>
                </a:solidFill>
                <a:effectLst/>
                <a:latin typeface="UGent Panno Text"/>
                <a:ea typeface="Times New Roman" panose="02020603050405020304" pitchFamily="18" charset="0"/>
              </a:rPr>
              <a:t>Law &amp; Business Conference</a:t>
            </a:r>
            <a:br>
              <a:rPr lang="en-BE" sz="32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u="none" dirty="0">
                <a:solidFill>
                  <a:srgbClr val="A6A6A6"/>
                </a:solidFill>
                <a:effectLst/>
                <a:latin typeface="UGent Panno Text"/>
                <a:ea typeface="Times New Roman" panose="02020603050405020304" pitchFamily="18" charset="0"/>
              </a:rPr>
              <a:t>Vanderbilt Law School/Ghent Law School</a:t>
            </a:r>
            <a:br>
              <a:rPr lang="en-BE" sz="32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u="none" dirty="0">
                <a:solidFill>
                  <a:srgbClr val="A6A6A6"/>
                </a:solidFill>
                <a:effectLst/>
                <a:latin typeface="UGent Panno Text"/>
                <a:ea typeface="Times New Roman" panose="02020603050405020304" pitchFamily="18" charset="0"/>
              </a:rPr>
              <a:t>May 20-21, 2022</a:t>
            </a:r>
            <a:br>
              <a:rPr lang="en-BE" sz="1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nl-NL" sz="4800" dirty="0"/>
            </a:br>
            <a:endParaRPr lang="nl-NL" sz="4800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Anne Lafarre (Tilburg) </a:t>
            </a:r>
            <a:r>
              <a:rPr lang="nl-NL" dirty="0" err="1">
                <a:solidFill>
                  <a:schemeClr val="bg1"/>
                </a:solidFill>
              </a:rPr>
              <a:t>and</a:t>
            </a:r>
            <a:r>
              <a:rPr lang="nl-NL" dirty="0">
                <a:solidFill>
                  <a:schemeClr val="bg1"/>
                </a:solidFill>
              </a:rPr>
              <a:t> Christoph Van der Elst (</a:t>
            </a:r>
            <a:r>
              <a:rPr lang="nl-NL" dirty="0" err="1">
                <a:solidFill>
                  <a:schemeClr val="bg1"/>
                </a:solidFill>
              </a:rPr>
              <a:t>Ghent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and</a:t>
            </a:r>
            <a:r>
              <a:rPr lang="nl-NL" dirty="0">
                <a:solidFill>
                  <a:schemeClr val="bg1"/>
                </a:solidFill>
              </a:rPr>
              <a:t> Tilburg)</a:t>
            </a:r>
          </a:p>
        </p:txBody>
      </p:sp>
      <p:pic>
        <p:nvPicPr>
          <p:cNvPr id="1026" name="Picture 2" descr="Logo Financial Law Institute">
            <a:extLst>
              <a:ext uri="{FF2B5EF4-FFF2-40B4-BE49-F238E27FC236}">
                <a16:creationId xmlns:a16="http://schemas.microsoft.com/office/drawing/2014/main" id="{C6F50531-F931-4E16-A7B3-586D1AD4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000" y="82116"/>
            <a:ext cx="20288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FF96C-E436-4ED8-A34C-5766E8667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9623" y="8043672"/>
            <a:ext cx="3504144" cy="16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E3A5-7997-4FB0-829A-6507B6BF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u="none" cap="none" dirty="0" err="1"/>
              <a:t>Shareholders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questioning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the</a:t>
            </a:r>
            <a:r>
              <a:rPr lang="nl-NL" sz="5400" u="none" cap="none" dirty="0"/>
              <a:t> board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ECE23-BC04-415A-8932-095B9410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</a:t>
            </a:fld>
            <a:endParaRPr lang="nl-BE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F7AF8-70E5-46FF-90A6-491B9601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9623" y="8043672"/>
            <a:ext cx="3504144" cy="1627812"/>
          </a:xfrm>
          <a:prstGeom prst="rect">
            <a:avLst/>
          </a:prstGeom>
        </p:spPr>
      </p:pic>
      <p:pic>
        <p:nvPicPr>
          <p:cNvPr id="1026" name="Picture 2" descr="Enterprise Asset Services Fund Your Corporate Sustainability Program ...">
            <a:extLst>
              <a:ext uri="{FF2B5EF4-FFF2-40B4-BE49-F238E27FC236}">
                <a16:creationId xmlns:a16="http://schemas.microsoft.com/office/drawing/2014/main" id="{57DB1451-CF60-4CDA-9EE8-22833B74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98" y="1203780"/>
            <a:ext cx="10129202" cy="82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5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E3A5-7997-4FB0-829A-6507B6BF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u="none" cap="none" dirty="0" err="1"/>
              <a:t>Shareholders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questioning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the</a:t>
            </a:r>
            <a:r>
              <a:rPr lang="nl-NL" sz="5400" u="none" cap="none" dirty="0"/>
              <a:t> board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ECE23-BC04-415A-8932-095B9410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</a:t>
            </a:fld>
            <a:endParaRPr lang="nl-BE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F7AF8-70E5-46FF-90A6-491B9601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9623" y="8043672"/>
            <a:ext cx="3504144" cy="1627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E32867-DC7C-411D-AD07-B9959FB10161}"/>
              </a:ext>
            </a:extLst>
          </p:cNvPr>
          <p:cNvSpPr txBox="1"/>
          <p:nvPr/>
        </p:nvSpPr>
        <p:spPr>
          <a:xfrm>
            <a:off x="180611" y="1686678"/>
            <a:ext cx="5556800" cy="57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4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07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11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615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019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423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1827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231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33" dirty="0">
                <a:solidFill>
                  <a:srgbClr val="FF0000"/>
                </a:solidFill>
              </a:rPr>
              <a:t>The </a:t>
            </a:r>
            <a:r>
              <a:rPr lang="en-US" sz="4000" dirty="0">
                <a:solidFill>
                  <a:srgbClr val="FF0000"/>
                </a:solidFill>
              </a:rPr>
              <a:t>shareholders:</a:t>
            </a:r>
          </a:p>
          <a:p>
            <a:endParaRPr lang="en-US" sz="4333" dirty="0">
              <a:solidFill>
                <a:srgbClr val="FFFF00"/>
              </a:solidFill>
            </a:endParaRP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Hedge funds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Mutual funds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Pension funds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Retail investors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Other shareholders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Their representatives:</a:t>
            </a:r>
          </a:p>
          <a:p>
            <a:r>
              <a:rPr lang="en-US" sz="1991" dirty="0">
                <a:solidFill>
                  <a:srgbClr val="00B0F0"/>
                </a:solidFill>
              </a:rPr>
              <a:t>	</a:t>
            </a:r>
            <a:r>
              <a:rPr lang="en-US" sz="2400" dirty="0">
                <a:solidFill>
                  <a:srgbClr val="00B0F0"/>
                </a:solidFill>
              </a:rPr>
              <a:t>Investor associations</a:t>
            </a:r>
          </a:p>
          <a:p>
            <a:r>
              <a:rPr lang="en-US" sz="2400" dirty="0">
                <a:solidFill>
                  <a:srgbClr val="00B0F0"/>
                </a:solidFill>
              </a:rPr>
              <a:t>	Socially oriented sponsors</a:t>
            </a:r>
          </a:p>
          <a:p>
            <a:endParaRPr lang="en-BE" sz="43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588BA-B528-4D5B-A932-C96EB85D48EB}"/>
              </a:ext>
            </a:extLst>
          </p:cNvPr>
          <p:cNvSpPr txBox="1"/>
          <p:nvPr/>
        </p:nvSpPr>
        <p:spPr>
          <a:xfrm>
            <a:off x="6589017" y="1332735"/>
            <a:ext cx="291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4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07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11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615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019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423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1827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231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</a:rPr>
              <a:t>The action:</a:t>
            </a:r>
            <a:endParaRPr lang="en-BE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571BF-DF90-4FF6-9D0F-C7285CED5629}"/>
              </a:ext>
            </a:extLst>
          </p:cNvPr>
          <p:cNvSpPr txBox="1"/>
          <p:nvPr/>
        </p:nvSpPr>
        <p:spPr>
          <a:xfrm>
            <a:off x="6743582" y="2131200"/>
            <a:ext cx="4139572" cy="260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4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07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11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615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019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423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1827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231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 err="1">
                <a:solidFill>
                  <a:srgbClr val="00B050"/>
                </a:solidFill>
              </a:rPr>
              <a:t>Invisible</a:t>
            </a:r>
            <a:r>
              <a:rPr lang="nl-NL" sz="3600" dirty="0">
                <a:solidFill>
                  <a:srgbClr val="00B050"/>
                </a:solidFill>
              </a:rPr>
              <a:t>: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B0F0"/>
                </a:solidFill>
              </a:rPr>
              <a:t>Wall </a:t>
            </a:r>
            <a:r>
              <a:rPr lang="nl-NL" sz="2800" dirty="0" err="1">
                <a:solidFill>
                  <a:srgbClr val="00B0F0"/>
                </a:solidFill>
              </a:rPr>
              <a:t>street</a:t>
            </a:r>
            <a:r>
              <a:rPr lang="nl-NL" sz="2800" dirty="0">
                <a:solidFill>
                  <a:srgbClr val="00B0F0"/>
                </a:solidFill>
              </a:rPr>
              <a:t> </a:t>
            </a:r>
            <a:r>
              <a:rPr lang="nl-NL" sz="2800" dirty="0" err="1">
                <a:solidFill>
                  <a:srgbClr val="00B0F0"/>
                </a:solidFill>
              </a:rPr>
              <a:t>rule</a:t>
            </a:r>
            <a:r>
              <a:rPr lang="nl-NL" sz="2800" dirty="0">
                <a:solidFill>
                  <a:srgbClr val="00B0F0"/>
                </a:solidFill>
              </a:rPr>
              <a:t> (exit)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B0F0"/>
                </a:solidFill>
              </a:rPr>
              <a:t>Private meetings/</a:t>
            </a:r>
          </a:p>
          <a:p>
            <a:r>
              <a:rPr lang="nl-NL" sz="2800" dirty="0" err="1">
                <a:solidFill>
                  <a:srgbClr val="00B0F0"/>
                </a:solidFill>
              </a:rPr>
              <a:t>negotiations</a:t>
            </a:r>
            <a:endParaRPr lang="nl-NL" sz="2800" dirty="0">
              <a:solidFill>
                <a:srgbClr val="00B0F0"/>
              </a:solidFill>
            </a:endParaRPr>
          </a:p>
          <a:p>
            <a:endParaRPr lang="nl-NL" sz="4333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7A6EB-F936-4EAE-BCAD-341D0F780655}"/>
              </a:ext>
            </a:extLst>
          </p:cNvPr>
          <p:cNvSpPr txBox="1"/>
          <p:nvPr/>
        </p:nvSpPr>
        <p:spPr>
          <a:xfrm>
            <a:off x="6743582" y="4236844"/>
            <a:ext cx="4820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4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07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11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615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019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423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1827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231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>
                <a:solidFill>
                  <a:srgbClr val="00B050"/>
                </a:solidFill>
              </a:rPr>
              <a:t>GM </a:t>
            </a:r>
            <a:r>
              <a:rPr lang="nl-NL" sz="3600" dirty="0" err="1">
                <a:solidFill>
                  <a:srgbClr val="00B050"/>
                </a:solidFill>
              </a:rPr>
              <a:t>related</a:t>
            </a:r>
            <a:r>
              <a:rPr lang="nl-NL" sz="3600" dirty="0">
                <a:solidFill>
                  <a:srgbClr val="00B050"/>
                </a:solidFill>
              </a:rPr>
              <a:t>: 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B0F0"/>
                </a:solidFill>
              </a:rPr>
              <a:t>“</a:t>
            </a:r>
            <a:r>
              <a:rPr lang="nl-NL" sz="2800" dirty="0" err="1">
                <a:solidFill>
                  <a:srgbClr val="00B0F0"/>
                </a:solidFill>
              </a:rPr>
              <a:t>vote</a:t>
            </a:r>
            <a:r>
              <a:rPr lang="nl-NL" sz="2800" dirty="0">
                <a:solidFill>
                  <a:srgbClr val="00B0F0"/>
                </a:solidFill>
              </a:rPr>
              <a:t> no”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B0F0"/>
                </a:solidFill>
              </a:rPr>
              <a:t>Shareholder </a:t>
            </a:r>
            <a:r>
              <a:rPr lang="nl-NL" sz="2800" dirty="0" err="1">
                <a:solidFill>
                  <a:srgbClr val="00B0F0"/>
                </a:solidFill>
              </a:rPr>
              <a:t>proposals</a:t>
            </a:r>
            <a:endParaRPr lang="nl-NL" sz="2800" dirty="0">
              <a:solidFill>
                <a:srgbClr val="00B0F0"/>
              </a:solidFill>
            </a:endParaRP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B0F0"/>
                </a:solidFill>
              </a:rPr>
              <a:t>Proxy </a:t>
            </a:r>
            <a:r>
              <a:rPr lang="nl-NL" sz="2800" dirty="0" err="1">
                <a:solidFill>
                  <a:srgbClr val="00B0F0"/>
                </a:solidFill>
              </a:rPr>
              <a:t>fight</a:t>
            </a:r>
            <a:r>
              <a:rPr lang="nl-NL" sz="2800" dirty="0">
                <a:solidFill>
                  <a:srgbClr val="00B0F0"/>
                </a:solidFill>
              </a:rPr>
              <a:t> 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B0F0"/>
                </a:solidFill>
              </a:rPr>
              <a:t>Shareholder </a:t>
            </a:r>
            <a:r>
              <a:rPr lang="nl-NL" sz="2800" dirty="0" err="1">
                <a:solidFill>
                  <a:srgbClr val="00B0F0"/>
                </a:solidFill>
              </a:rPr>
              <a:t>questions</a:t>
            </a:r>
            <a:r>
              <a:rPr lang="nl-NL" sz="2800" dirty="0">
                <a:solidFill>
                  <a:srgbClr val="00B0F0"/>
                </a:solidFill>
              </a:rPr>
              <a:t> 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endParaRPr lang="nl-NL" sz="4000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2F3F5-DBC8-4D49-BD2E-B0EA4B39B97F}"/>
              </a:ext>
            </a:extLst>
          </p:cNvPr>
          <p:cNvSpPr txBox="1"/>
          <p:nvPr/>
        </p:nvSpPr>
        <p:spPr>
          <a:xfrm>
            <a:off x="6743582" y="6858732"/>
            <a:ext cx="45379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4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07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11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615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019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423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1827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231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 err="1">
                <a:solidFill>
                  <a:srgbClr val="00B050"/>
                </a:solidFill>
              </a:rPr>
              <a:t>Visible</a:t>
            </a:r>
            <a:r>
              <a:rPr lang="nl-NL" sz="3600" dirty="0">
                <a:solidFill>
                  <a:srgbClr val="00B050"/>
                </a:solidFill>
              </a:rPr>
              <a:t>: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00B0F0"/>
                </a:solidFill>
              </a:rPr>
              <a:t>Naming</a:t>
            </a:r>
            <a:r>
              <a:rPr lang="nl-NL" sz="2800" dirty="0">
                <a:solidFill>
                  <a:srgbClr val="00B0F0"/>
                </a:solidFill>
              </a:rPr>
              <a:t> </a:t>
            </a:r>
            <a:r>
              <a:rPr lang="nl-NL" sz="2800" dirty="0" err="1">
                <a:solidFill>
                  <a:srgbClr val="00B0F0"/>
                </a:solidFill>
              </a:rPr>
              <a:t>and</a:t>
            </a:r>
            <a:r>
              <a:rPr lang="nl-NL" sz="2800" dirty="0">
                <a:solidFill>
                  <a:srgbClr val="00B0F0"/>
                </a:solidFill>
              </a:rPr>
              <a:t> </a:t>
            </a:r>
            <a:r>
              <a:rPr lang="nl-NL" sz="2800" dirty="0" err="1">
                <a:solidFill>
                  <a:srgbClr val="00B0F0"/>
                </a:solidFill>
              </a:rPr>
              <a:t>shaming</a:t>
            </a:r>
            <a:r>
              <a:rPr lang="nl-NL" sz="2800" dirty="0">
                <a:solidFill>
                  <a:srgbClr val="00B0F0"/>
                </a:solidFill>
              </a:rPr>
              <a:t>/</a:t>
            </a:r>
          </a:p>
          <a:p>
            <a:r>
              <a:rPr lang="nl-NL" sz="2800" dirty="0">
                <a:solidFill>
                  <a:srgbClr val="00B0F0"/>
                </a:solidFill>
              </a:rPr>
              <a:t>   public </a:t>
            </a:r>
            <a:r>
              <a:rPr lang="nl-NL" sz="2800" dirty="0" err="1">
                <a:solidFill>
                  <a:srgbClr val="00B0F0"/>
                </a:solidFill>
              </a:rPr>
              <a:t>communication</a:t>
            </a:r>
            <a:endParaRPr lang="nl-NL" sz="2800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B0F0"/>
                </a:solidFill>
              </a:rPr>
              <a:t>Sue </a:t>
            </a:r>
            <a:r>
              <a:rPr lang="nl-NL" sz="2800" dirty="0" err="1">
                <a:solidFill>
                  <a:srgbClr val="00B0F0"/>
                </a:solidFill>
              </a:rPr>
              <a:t>the</a:t>
            </a:r>
            <a:r>
              <a:rPr lang="nl-NL" sz="2800" dirty="0">
                <a:solidFill>
                  <a:srgbClr val="00B0F0"/>
                </a:solidFill>
              </a:rPr>
              <a:t> company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00B0F0"/>
                </a:solidFill>
              </a:rPr>
              <a:t>Takeover</a:t>
            </a:r>
            <a:endParaRPr lang="nl-NL" sz="2800" dirty="0">
              <a:solidFill>
                <a:srgbClr val="00B0F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FF7871-8A85-46E9-8F60-92AFDBCC96B9}"/>
              </a:ext>
            </a:extLst>
          </p:cNvPr>
          <p:cNvCxnSpPr>
            <a:cxnSpLocks/>
          </p:cNvCxnSpPr>
          <p:nvPr/>
        </p:nvCxnSpPr>
        <p:spPr>
          <a:xfrm>
            <a:off x="6743582" y="4218712"/>
            <a:ext cx="4139572" cy="181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F63757-DDFF-455C-84B0-FC317CCE3227}"/>
              </a:ext>
            </a:extLst>
          </p:cNvPr>
          <p:cNvCxnSpPr>
            <a:cxnSpLocks/>
          </p:cNvCxnSpPr>
          <p:nvPr/>
        </p:nvCxnSpPr>
        <p:spPr>
          <a:xfrm>
            <a:off x="6743582" y="6761125"/>
            <a:ext cx="4139572" cy="181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A7C463-F15E-4434-8C40-15539BC0F72E}"/>
              </a:ext>
            </a:extLst>
          </p:cNvPr>
          <p:cNvCxnSpPr>
            <a:cxnSpLocks/>
          </p:cNvCxnSpPr>
          <p:nvPr/>
        </p:nvCxnSpPr>
        <p:spPr>
          <a:xfrm>
            <a:off x="6743582" y="9351450"/>
            <a:ext cx="4139572" cy="181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0F139CE-C6CA-4A60-9B24-37B1327B5D03}"/>
              </a:ext>
            </a:extLst>
          </p:cNvPr>
          <p:cNvSpPr txBox="1"/>
          <p:nvPr/>
        </p:nvSpPr>
        <p:spPr>
          <a:xfrm>
            <a:off x="11889325" y="1686678"/>
            <a:ext cx="4820791" cy="432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40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07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119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615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019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4238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1827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2317" algn="l" defTabSz="1548079" rtl="0" eaLnBrk="1" latinLnBrk="0" hangingPunct="1">
              <a:defRPr sz="3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</a:rPr>
              <a:t>The goal:</a:t>
            </a:r>
          </a:p>
          <a:p>
            <a:endParaRPr lang="en-US" sz="4333" dirty="0"/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Business strategy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Corporate structure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Governance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Remuneration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Capital structure</a:t>
            </a:r>
          </a:p>
          <a:p>
            <a:pPr marL="406394" indent="-406394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Sustainability </a:t>
            </a:r>
            <a:endParaRPr lang="en-BE" sz="3200" dirty="0">
              <a:solidFill>
                <a:srgbClr val="00B0F0"/>
              </a:solidFill>
            </a:endParaRPr>
          </a:p>
        </p:txBody>
      </p:sp>
      <p:pic>
        <p:nvPicPr>
          <p:cNvPr id="19" name="Picture 4" descr="Tower s">
            <a:extLst>
              <a:ext uri="{FF2B5EF4-FFF2-40B4-BE49-F238E27FC236}">
                <a16:creationId xmlns:a16="http://schemas.microsoft.com/office/drawing/2014/main" id="{99C580C3-4ABF-47F5-9198-289FB488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611" y="2280914"/>
            <a:ext cx="5235263" cy="5414150"/>
          </a:xfrm>
          <a:prstGeom prst="rect">
            <a:avLst/>
          </a:prstGeom>
          <a:noFill/>
        </p:spPr>
      </p:pic>
      <p:pic>
        <p:nvPicPr>
          <p:cNvPr id="20" name="Picture 2" descr="http://conciencianoosfera.files.wordpress.com/2009/11/the_corporation.jpg?w=309&amp;h=400">
            <a:extLst>
              <a:ext uri="{FF2B5EF4-FFF2-40B4-BE49-F238E27FC236}">
                <a16:creationId xmlns:a16="http://schemas.microsoft.com/office/drawing/2014/main" id="{D56783DA-1FC1-46B3-881C-925E0588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9324" y="2421513"/>
            <a:ext cx="4820791" cy="5418667"/>
          </a:xfrm>
          <a:prstGeom prst="rect">
            <a:avLst/>
          </a:prstGeom>
          <a:noFill/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5F48BA9-E641-433C-A9AA-4B838B2230A6}"/>
              </a:ext>
            </a:extLst>
          </p:cNvPr>
          <p:cNvSpPr/>
          <p:nvPr/>
        </p:nvSpPr>
        <p:spPr>
          <a:xfrm>
            <a:off x="6743582" y="6016005"/>
            <a:ext cx="4336794" cy="622282"/>
          </a:xfrm>
          <a:prstGeom prst="roundRect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uiExpand="1" build="allAtOnce"/>
      <p:bldP spid="13" grpId="0"/>
      <p:bldP spid="18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E3A5-7997-4FB0-829A-6507B6BF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u="none" cap="none" dirty="0" err="1"/>
              <a:t>Shareholders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questioning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the</a:t>
            </a:r>
            <a:r>
              <a:rPr lang="nl-NL" sz="5400" u="none" cap="none" dirty="0"/>
              <a:t> board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4ADB7-2FA1-4B55-9579-88C206975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75345">
              <a:defRPr/>
            </a:pPr>
            <a:r>
              <a:rPr lang="en-US" sz="4400" dirty="0">
                <a:latin typeface="Arial"/>
              </a:rPr>
              <a:t>Text analysis:</a:t>
            </a:r>
          </a:p>
          <a:p>
            <a:pPr marL="1039807" lvl="1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/>
              </a:rPr>
              <a:t>Step 1: gathering sustainability questions and related from unstructured meeting minutes (</a:t>
            </a:r>
            <a:r>
              <a:rPr lang="en-US" sz="3200" dirty="0" err="1">
                <a:latin typeface="Arial"/>
              </a:rPr>
              <a:t>Atlas.ti</a:t>
            </a:r>
            <a:r>
              <a:rPr lang="en-US" sz="3200" dirty="0">
                <a:latin typeface="Arial"/>
              </a:rPr>
              <a:t>)</a:t>
            </a:r>
          </a:p>
          <a:p>
            <a:pPr marL="1039807" lvl="1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/>
              </a:rPr>
              <a:t>Step 2: applying quantitative NLP techniques (R) to the corpus.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ECE23-BC04-415A-8932-095B9410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</a:t>
            </a:fld>
            <a:endParaRPr lang="nl-BE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F7AF8-70E5-46FF-90A6-491B9601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83" y="8062447"/>
            <a:ext cx="3504144" cy="1627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B2888-E5A9-402D-A185-373AAFCD0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167" y="4034118"/>
            <a:ext cx="11429416" cy="50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1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E3A5-7997-4FB0-829A-6507B6BF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u="none" cap="none" dirty="0" err="1"/>
              <a:t>Shareholders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questioning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the</a:t>
            </a:r>
            <a:r>
              <a:rPr lang="nl-NL" sz="5400" u="none" cap="none" dirty="0"/>
              <a:t> board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4ADB7-2FA1-4B55-9579-88C20697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15693"/>
            <a:ext cx="15699575" cy="6696000"/>
          </a:xfrm>
        </p:spPr>
        <p:txBody>
          <a:bodyPr>
            <a:normAutofit/>
          </a:bodyPr>
          <a:lstStyle/>
          <a:p>
            <a:pPr defTabSz="975345">
              <a:defRPr/>
            </a:pPr>
            <a:r>
              <a:rPr lang="en-US" sz="4000" dirty="0">
                <a:latin typeface="Arial"/>
              </a:rPr>
              <a:t>Text analysis:</a:t>
            </a:r>
          </a:p>
          <a:p>
            <a:pPr marL="85725" indent="0">
              <a:buNone/>
            </a:pP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ECE23-BC04-415A-8932-095B9410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5</a:t>
            </a:fld>
            <a:endParaRPr lang="nl-BE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F7AF8-70E5-46FF-90A6-491B9601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9623" y="8043672"/>
            <a:ext cx="3504144" cy="1627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B80D2-5C98-465F-B9D3-389A54B80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501" y="1863236"/>
            <a:ext cx="7506569" cy="7808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5324A-07CD-4267-ADC7-C9122EE7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1193" y="2122463"/>
            <a:ext cx="6684207" cy="34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E3A5-7997-4FB0-829A-6507B6BF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u="none" cap="none" dirty="0" err="1"/>
              <a:t>Shareholders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questioning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the</a:t>
            </a:r>
            <a:r>
              <a:rPr lang="nl-NL" sz="5400" u="none" cap="none" dirty="0"/>
              <a:t> board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4ADB7-2FA1-4B55-9579-88C20697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15693"/>
            <a:ext cx="15699575" cy="6696000"/>
          </a:xfrm>
        </p:spPr>
        <p:txBody>
          <a:bodyPr>
            <a:normAutofit lnSpcReduction="10000"/>
          </a:bodyPr>
          <a:lstStyle/>
          <a:p>
            <a:pPr defTabSz="975345">
              <a:defRPr/>
            </a:pPr>
            <a:r>
              <a:rPr lang="en-US" sz="4400" spc="-1" dirty="0">
                <a:latin typeface="Arial"/>
              </a:rPr>
              <a:t>Engagement effects (I) </a:t>
            </a:r>
            <a:r>
              <a:rPr lang="en-US" sz="3200" spc="-1" dirty="0">
                <a:latin typeface="Arial"/>
              </a:rPr>
              <a:t>(to be further developed):</a:t>
            </a:r>
          </a:p>
          <a:p>
            <a:pPr defTabSz="975345">
              <a:defRPr/>
            </a:pPr>
            <a:endParaRPr lang="en-US" sz="3200" spc="-1" dirty="0">
              <a:latin typeface="Arial"/>
            </a:endParaRPr>
          </a:p>
          <a:p>
            <a:pPr defTabSz="975345">
              <a:defRPr/>
            </a:pPr>
            <a:r>
              <a:rPr lang="en-US" sz="3600" dirty="0">
                <a:latin typeface="Arial"/>
              </a:rPr>
              <a:t>Variables:</a:t>
            </a:r>
          </a:p>
          <a:p>
            <a:pPr marL="1039807" lvl="1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Refinitiv ESG scores (overall, and partial scores matched with question topics)</a:t>
            </a:r>
          </a:p>
          <a:p>
            <a:pPr marL="2279941" lvl="3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ESG, resource use, emissions, workforce, human rights, environmental innovation</a:t>
            </a:r>
          </a:p>
          <a:p>
            <a:pPr marL="1039807" lvl="1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Sustainability questions and questions per topic</a:t>
            </a:r>
          </a:p>
          <a:p>
            <a:pPr marL="1039807" lvl="1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[sentiment scores]</a:t>
            </a:r>
          </a:p>
          <a:p>
            <a:pPr marL="1039807" lvl="1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Refinitiv control variables including market cap, ROA, free float and industry (based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Lee and Lounsbury, 2011; 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 </a:t>
            </a:r>
            <a:r>
              <a:rPr lang="nl-NL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Scholtens, 2012;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Liang and Renneboog, 2017;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Semenova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2021,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al., 2021).</a:t>
            </a:r>
          </a:p>
          <a:p>
            <a:pPr defTabSz="975345">
              <a:defRPr/>
            </a:pPr>
            <a:endParaRPr lang="en-US" sz="2347" dirty="0">
              <a:latin typeface="Arial"/>
            </a:endParaRPr>
          </a:p>
          <a:p>
            <a:pPr defTabSz="975345">
              <a:defRPr/>
            </a:pPr>
            <a:endParaRPr lang="en-US" sz="2347" dirty="0">
              <a:latin typeface="Arial"/>
            </a:endParaRPr>
          </a:p>
          <a:p>
            <a:pPr defTabSz="975345">
              <a:defRPr/>
            </a:pPr>
            <a:r>
              <a:rPr lang="en-US" sz="3600" dirty="0">
                <a:latin typeface="Arial"/>
              </a:rPr>
              <a:t>Model specification:</a:t>
            </a:r>
          </a:p>
          <a:p>
            <a:pPr marL="1039807" lvl="1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Fixed effects and random effects (with industry fixed effects) panel data models </a:t>
            </a:r>
          </a:p>
          <a:p>
            <a:pPr marL="1039807" lvl="1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Time = year, observation = company</a:t>
            </a:r>
          </a:p>
          <a:p>
            <a:pPr defTabSz="975345">
              <a:defRPr/>
            </a:pPr>
            <a:endParaRPr lang="en-US" sz="3200" dirty="0">
              <a:latin typeface="Arial"/>
            </a:endParaRPr>
          </a:p>
          <a:p>
            <a:pPr marL="85725" indent="0">
              <a:buNone/>
            </a:pP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ECE23-BC04-415A-8932-095B9410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F7AF8-70E5-46FF-90A6-491B9601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9623" y="8043672"/>
            <a:ext cx="3504144" cy="16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2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E3A5-7997-4FB0-829A-6507B6BF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u="none" cap="none" dirty="0" err="1"/>
              <a:t>Shareholders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questioning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the</a:t>
            </a:r>
            <a:r>
              <a:rPr lang="nl-NL" sz="5400" u="none" cap="none" dirty="0"/>
              <a:t> board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4ADB7-2FA1-4B55-9579-88C20697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15693"/>
            <a:ext cx="15699575" cy="6696000"/>
          </a:xfrm>
        </p:spPr>
        <p:txBody>
          <a:bodyPr>
            <a:normAutofit/>
          </a:bodyPr>
          <a:lstStyle/>
          <a:p>
            <a:pPr defTabSz="975345">
              <a:defRPr/>
            </a:pPr>
            <a:r>
              <a:rPr lang="en-US" sz="4400" spc="-1" dirty="0">
                <a:latin typeface="Arial"/>
              </a:rPr>
              <a:t>Engagement effects (II) </a:t>
            </a:r>
            <a:r>
              <a:rPr lang="en-US" sz="3200" spc="-1" dirty="0">
                <a:latin typeface="Arial"/>
              </a:rPr>
              <a:t>(to be further developed):</a:t>
            </a:r>
          </a:p>
          <a:p>
            <a:pPr defTabSz="975345">
              <a:defRPr/>
            </a:pPr>
            <a:endParaRPr lang="en-US" sz="3200" spc="-1" dirty="0">
              <a:latin typeface="Arial"/>
            </a:endParaRPr>
          </a:p>
          <a:p>
            <a:pPr defTabSz="975345">
              <a:defRPr/>
            </a:pPr>
            <a:endParaRPr lang="en-US" sz="3200" dirty="0">
              <a:latin typeface="Arial"/>
            </a:endParaRPr>
          </a:p>
          <a:p>
            <a:pPr marL="85725" indent="0">
              <a:buNone/>
            </a:pP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ECE23-BC04-415A-8932-095B9410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7</a:t>
            </a:fld>
            <a:endParaRPr lang="nl-BE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41E14-EA41-4A63-97E5-8CCDB0D78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59" y="1873067"/>
            <a:ext cx="14559616" cy="7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E3A5-7997-4FB0-829A-6507B6BF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u="none" cap="none" dirty="0" err="1"/>
              <a:t>Shareholders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questioning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the</a:t>
            </a:r>
            <a:r>
              <a:rPr lang="nl-NL" sz="5400" u="none" cap="none" dirty="0"/>
              <a:t> board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4ADB7-2FA1-4B55-9579-88C20697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15693"/>
            <a:ext cx="15699575" cy="6696000"/>
          </a:xfrm>
        </p:spPr>
        <p:txBody>
          <a:bodyPr>
            <a:normAutofit/>
          </a:bodyPr>
          <a:lstStyle/>
          <a:p>
            <a:pPr defTabSz="975345">
              <a:defRPr/>
            </a:pPr>
            <a:r>
              <a:rPr lang="en-US" sz="4400" spc="-1" dirty="0">
                <a:latin typeface="Arial"/>
              </a:rPr>
              <a:t>Engagement effects (III) </a:t>
            </a:r>
            <a:r>
              <a:rPr lang="en-US" sz="3200" spc="-1" dirty="0">
                <a:latin typeface="Arial"/>
              </a:rPr>
              <a:t>(to be further developed):</a:t>
            </a:r>
          </a:p>
          <a:p>
            <a:pPr defTabSz="975345">
              <a:defRPr/>
            </a:pPr>
            <a:endParaRPr lang="en-US" sz="3200" spc="-1" dirty="0">
              <a:latin typeface="Arial"/>
            </a:endParaRPr>
          </a:p>
          <a:p>
            <a:pPr defTabSz="975345">
              <a:defRPr/>
            </a:pPr>
            <a:endParaRPr lang="en-US" sz="3200" dirty="0">
              <a:latin typeface="Arial"/>
            </a:endParaRPr>
          </a:p>
          <a:p>
            <a:pPr marL="85725" indent="0">
              <a:buNone/>
            </a:pP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ECE23-BC04-415A-8932-095B9410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8</a:t>
            </a:fld>
            <a:endParaRPr lang="nl-BE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82EC3-BE7A-4D50-8D99-858365DC1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30" y="2125741"/>
            <a:ext cx="14823157" cy="73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6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E3A5-7997-4FB0-829A-6507B6BF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u="none" cap="none" dirty="0" err="1"/>
              <a:t>Shareholders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questioning</a:t>
            </a:r>
            <a:r>
              <a:rPr lang="nl-NL" sz="5400" u="none" cap="none" dirty="0"/>
              <a:t> </a:t>
            </a:r>
            <a:r>
              <a:rPr lang="nl-NL" sz="5400" u="none" cap="none" dirty="0" err="1"/>
              <a:t>the</a:t>
            </a:r>
            <a:r>
              <a:rPr lang="nl-NL" sz="5400" u="none" cap="none" dirty="0"/>
              <a:t> board</a:t>
            </a:r>
            <a:endParaRPr lang="en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4ADB7-2FA1-4B55-9579-88C20697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326775"/>
            <a:ext cx="15699575" cy="6938684"/>
          </a:xfrm>
        </p:spPr>
        <p:txBody>
          <a:bodyPr>
            <a:normAutofit fontScale="77500" lnSpcReduction="20000"/>
          </a:bodyPr>
          <a:lstStyle/>
          <a:p>
            <a:pPr marL="85725" indent="0" defTabSz="975345">
              <a:buNone/>
              <a:defRPr/>
            </a:pPr>
            <a:r>
              <a:rPr lang="en-US" sz="5700" spc="-1" dirty="0">
                <a:latin typeface="Arial"/>
              </a:rPr>
              <a:t>Conclusion</a:t>
            </a:r>
            <a:endParaRPr lang="en-US" sz="4600" spc="-1" dirty="0">
              <a:latin typeface="Arial"/>
            </a:endParaRPr>
          </a:p>
          <a:p>
            <a:pPr defTabSz="975345">
              <a:defRPr/>
            </a:pPr>
            <a:endParaRPr lang="en-US" sz="3200" spc="-1" dirty="0">
              <a:latin typeface="Arial"/>
            </a:endParaRPr>
          </a:p>
          <a:p>
            <a:pPr marL="85725" indent="0" defTabSz="975345">
              <a:buNone/>
              <a:defRPr/>
            </a:pPr>
            <a:endParaRPr lang="en-US" sz="3600" dirty="0">
              <a:latin typeface="Arial"/>
              <a:cs typeface="Arial" panose="020B0604020202020204" pitchFamily="34" charset="0"/>
            </a:endParaRPr>
          </a:p>
          <a:p>
            <a:pPr marL="406394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/>
                <a:cs typeface="Arial" panose="020B0604020202020204" pitchFamily="34" charset="0"/>
              </a:rPr>
              <a:t>Fills important gap in current literature (questioning tool available to all shareholder types and actively being used by different types of shareholders);</a:t>
            </a:r>
          </a:p>
          <a:p>
            <a:pPr marL="406394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/>
                <a:cs typeface="Arial" panose="020B0604020202020204" pitchFamily="34" charset="0"/>
              </a:rPr>
              <a:t>Already some (strong) indications that shareholder questions may have a positive impact on corporate sustainability conduct;</a:t>
            </a:r>
          </a:p>
          <a:p>
            <a:pPr marL="406394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/>
                <a:cs typeface="Arial" panose="020B0604020202020204" pitchFamily="34" charset="0"/>
              </a:rPr>
              <a:t>Second aim: showing the richness of quantitative text analysis in legal research.</a:t>
            </a:r>
          </a:p>
          <a:p>
            <a:pPr marL="406394" indent="-406394" defTabSz="975345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75345">
              <a:defRPr/>
            </a:pPr>
            <a:r>
              <a:rPr lang="en-US" sz="3600" i="1" dirty="0">
                <a:latin typeface="Arial"/>
              </a:rPr>
              <a:t>Disclaimer: research (incl. text analysis and regression models) needs to be further developed!</a:t>
            </a:r>
          </a:p>
          <a:p>
            <a:pPr defTabSz="975345">
              <a:defRPr/>
            </a:pPr>
            <a:endParaRPr lang="en-US" sz="3600" dirty="0">
              <a:latin typeface="Arial"/>
            </a:endParaRPr>
          </a:p>
          <a:p>
            <a:pPr defTabSz="975345">
              <a:defRPr/>
            </a:pPr>
            <a:r>
              <a:rPr lang="en-US" sz="4600" dirty="0">
                <a:latin typeface="Arial"/>
              </a:rPr>
              <a:t>Next steps:</a:t>
            </a:r>
          </a:p>
          <a:p>
            <a:pPr marL="406394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/>
              </a:rPr>
              <a:t>Further develop topic modeling (LDA) and sentiment analyses, consider answers, etc.</a:t>
            </a:r>
          </a:p>
          <a:p>
            <a:pPr marL="406394" indent="-406394" defTabSz="975345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/>
              </a:rPr>
              <a:t>Causality problems: robustness checks, incl. treatment and control group </a:t>
            </a:r>
            <a:r>
              <a:rPr lang="en-US" sz="2800" dirty="0">
                <a:latin typeface="Arial"/>
              </a:rPr>
              <a:t>(but: Azar et al., 2021, etc.)</a:t>
            </a:r>
          </a:p>
          <a:p>
            <a:pPr defTabSz="975345">
              <a:defRPr/>
            </a:pPr>
            <a:endParaRPr lang="en-US" sz="3200" dirty="0">
              <a:latin typeface="Arial"/>
            </a:endParaRPr>
          </a:p>
          <a:p>
            <a:pPr marL="85725" indent="0">
              <a:buNone/>
            </a:pP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ECE23-BC04-415A-8932-095B9410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9</a:t>
            </a:fld>
            <a:endParaRPr lang="nl-BE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F7AF8-70E5-46FF-90A6-491B9601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9623" y="8043672"/>
            <a:ext cx="3504144" cy="16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Gent R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DC4E28"/>
      </a:accent1>
      <a:accent2>
        <a:srgbClr val="E0603E"/>
      </a:accent2>
      <a:accent3>
        <a:srgbClr val="E37153"/>
      </a:accent3>
      <a:accent4>
        <a:srgbClr val="E78369"/>
      </a:accent4>
      <a:accent5>
        <a:srgbClr val="EA957E"/>
      </a:accent5>
      <a:accent6>
        <a:srgbClr val="EEA794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–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NL_RE.potx" id="{DD0C8BA7-C65B-439C-97D8-AB5EC0BC6748}" vid="{742CF105-13B8-4237-A3AE-0D158D2C3D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PowerPoint_UGent_NL_RE</Template>
  <TotalTime>2436</TotalTime>
  <Words>591</Words>
  <Application>Microsoft Office PowerPoint</Application>
  <PresentationFormat>Aangepast</PresentationFormat>
  <Paragraphs>100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UGent Panno Text</vt:lpstr>
      <vt:lpstr>Office Theme</vt:lpstr>
      <vt:lpstr>         shareholders questioning the board Law &amp; Business Conference Vanderbilt Law School/Ghent Law School May 20-21, 2022  </vt:lpstr>
      <vt:lpstr>Shareholders questioning the board</vt:lpstr>
      <vt:lpstr>Shareholders questioning the board</vt:lpstr>
      <vt:lpstr>Shareholders questioning the board</vt:lpstr>
      <vt:lpstr>Shareholders questioning the board</vt:lpstr>
      <vt:lpstr>Shareholders questioning the board</vt:lpstr>
      <vt:lpstr>Shareholders questioning the board</vt:lpstr>
      <vt:lpstr>Shareholders questioning the board</vt:lpstr>
      <vt:lpstr>Shareholders questioning the board</vt:lpstr>
    </vt:vector>
  </TitlesOfParts>
  <Manager/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 VdE</dc:creator>
  <cp:keywords/>
  <dc:description/>
  <cp:lastModifiedBy>Katelijne Verstichel</cp:lastModifiedBy>
  <cp:revision>49</cp:revision>
  <dcterms:created xsi:type="dcterms:W3CDTF">2021-11-24T20:10:06Z</dcterms:created>
  <dcterms:modified xsi:type="dcterms:W3CDTF">2022-05-19T08:59:36Z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lpwstr>20</vt:lpwstr>
  </property>
</Properties>
</file>