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0" r:id="rId5"/>
    <p:sldMasterId id="2147483690" r:id="rId6"/>
  </p:sldMasterIdLst>
  <p:notesMasterIdLst>
    <p:notesMasterId r:id="rId33"/>
  </p:notesMasterIdLst>
  <p:sldIdLst>
    <p:sldId id="259" r:id="rId7"/>
    <p:sldId id="256" r:id="rId8"/>
    <p:sldId id="271" r:id="rId9"/>
    <p:sldId id="312" r:id="rId10"/>
    <p:sldId id="298" r:id="rId11"/>
    <p:sldId id="300" r:id="rId12"/>
    <p:sldId id="272" r:id="rId13"/>
    <p:sldId id="305" r:id="rId14"/>
    <p:sldId id="309" r:id="rId15"/>
    <p:sldId id="273" r:id="rId16"/>
    <p:sldId id="274" r:id="rId17"/>
    <p:sldId id="275" r:id="rId18"/>
    <p:sldId id="276" r:id="rId19"/>
    <p:sldId id="657" r:id="rId20"/>
    <p:sldId id="656" r:id="rId21"/>
    <p:sldId id="655" r:id="rId22"/>
    <p:sldId id="653" r:id="rId23"/>
    <p:sldId id="270" r:id="rId24"/>
    <p:sldId id="654" r:id="rId25"/>
    <p:sldId id="257" r:id="rId26"/>
    <p:sldId id="258" r:id="rId27"/>
    <p:sldId id="658" r:id="rId28"/>
    <p:sldId id="260" r:id="rId29"/>
    <p:sldId id="261" r:id="rId30"/>
    <p:sldId id="263" r:id="rId31"/>
    <p:sldId id="262" r:id="rId32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 autoAdjust="0"/>
  </p:normalViewPr>
  <p:slideViewPr>
    <p:cSldViewPr snapToGrid="0" showGuides="1">
      <p:cViewPr varScale="1">
        <p:scale>
          <a:sx n="76" d="100"/>
          <a:sy n="76" d="100"/>
        </p:scale>
        <p:origin x="600" y="96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90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0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9D89-116C-4BBC-9673-97B373095BDF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7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9A8825D4-6F72-A7F8-50BA-AD09D05B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:notes">
            <a:extLst>
              <a:ext uri="{FF2B5EF4-FFF2-40B4-BE49-F238E27FC236}">
                <a16:creationId xmlns:a16="http://schemas.microsoft.com/office/drawing/2014/main" id="{852446F4-6114-5334-222D-28800F19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29:notes">
            <a:extLst>
              <a:ext uri="{FF2B5EF4-FFF2-40B4-BE49-F238E27FC236}">
                <a16:creationId xmlns:a16="http://schemas.microsoft.com/office/drawing/2014/main" id="{7EDC208F-F0CC-DFB1-9AEA-9D304B363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22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16-9-2025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5111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 defTabSz="542925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5892AE-9794-453B-B25F-986FD931B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0401" y="3029939"/>
            <a:ext cx="14737874" cy="209070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00801" y="5527040"/>
            <a:ext cx="12137073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90EC-72C4-4472-B80C-68C5FFA54FF5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A94A-1770-4173-BB39-3078C1242C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887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16-9-2025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9" y="2275286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4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1" y="1"/>
            <a:ext cx="16424275" cy="7898401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1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0999"/>
              </a:lnSpc>
              <a:defRPr sz="9999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5" y="6874716"/>
            <a:ext cx="15191026" cy="583201"/>
          </a:xfrm>
        </p:spPr>
        <p:txBody>
          <a:bodyPr>
            <a:normAutofit/>
          </a:bodyPr>
          <a:lstStyle>
            <a:lvl1pPr marL="0" indent="0" algn="l">
              <a:lnSpc>
                <a:spcPts val="3599"/>
              </a:lnSpc>
              <a:buNone/>
              <a:defRPr sz="2999" baseline="0">
                <a:solidFill>
                  <a:srgbClr val="FFD200"/>
                </a:solidFill>
              </a:defRPr>
            </a:lvl1pPr>
            <a:lvl2pPr marL="650104" indent="0" algn="ctr">
              <a:buNone/>
              <a:defRPr sz="2844"/>
            </a:lvl2pPr>
            <a:lvl3pPr marL="1300210" indent="0" algn="ctr">
              <a:buNone/>
              <a:defRPr sz="2560"/>
            </a:lvl3pPr>
            <a:lvl4pPr marL="1950315" indent="0" algn="ctr">
              <a:buNone/>
              <a:defRPr sz="2275"/>
            </a:lvl4pPr>
            <a:lvl5pPr marL="2600419" indent="0" algn="ctr">
              <a:buNone/>
              <a:defRPr sz="2275"/>
            </a:lvl5pPr>
            <a:lvl6pPr marL="3250527" indent="0" algn="ctr">
              <a:buNone/>
              <a:defRPr sz="2275"/>
            </a:lvl6pPr>
            <a:lvl7pPr marL="3900631" indent="0" algn="ctr">
              <a:buNone/>
              <a:defRPr sz="2275"/>
            </a:lvl7pPr>
            <a:lvl8pPr marL="4550736" indent="0" algn="ctr">
              <a:buNone/>
              <a:defRPr sz="2275"/>
            </a:lvl8pPr>
            <a:lvl9pPr marL="5200842" indent="0" algn="ctr">
              <a:buNone/>
              <a:defRPr sz="2275"/>
            </a:lvl9pPr>
          </a:lstStyle>
          <a:p>
            <a:r>
              <a:rPr lang="nl-BE" noProof="0"/>
              <a:t>Klik om de ondertitel / presentator / datum [</a:t>
            </a:r>
            <a:r>
              <a:rPr lang="nl-BE" noProof="0" err="1"/>
              <a:t>dd</a:t>
            </a:r>
            <a:r>
              <a:rPr lang="nl-BE" noProof="0"/>
              <a:t>-mm-</a:t>
            </a:r>
            <a:r>
              <a:rPr lang="nl-BE" noProof="0" err="1"/>
              <a:t>yyyy</a:t>
            </a:r>
            <a:r>
              <a:rPr lang="nl-BE" noProof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1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70000"/>
            <a:ext cx="15183366" cy="540001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699"/>
              </a:lnSpc>
              <a:buNone/>
              <a:defRPr sz="1399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699"/>
              </a:lnSpc>
              <a:buNone/>
              <a:defRPr sz="1399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1" y="8366401"/>
            <a:ext cx="2286000" cy="928801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1"/>
            <a:ext cx="2286000" cy="928801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1"/>
            <a:ext cx="2322000" cy="928801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5999" y="8366401"/>
            <a:ext cx="2322000" cy="928801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403650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1" y="1"/>
            <a:ext cx="16424275" cy="7898401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1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0999"/>
              </a:lnSpc>
              <a:defRPr sz="9999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1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1" y="8948704"/>
            <a:ext cx="92187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27706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7" y="1194364"/>
            <a:ext cx="15699574" cy="6696000"/>
          </a:xfrm>
        </p:spPr>
        <p:txBody>
          <a:bodyPr/>
          <a:lstStyle>
            <a:lvl1pPr defTabSz="457144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144">
              <a:lnSpc>
                <a:spcPct val="120000"/>
              </a:lnSpc>
              <a:defRPr/>
            </a:lvl3pPr>
            <a:lvl4pPr marL="2328581" indent="-550796" defTabSz="1912706">
              <a:lnSpc>
                <a:spcPct val="120000"/>
              </a:lnSpc>
              <a:tabLst/>
              <a:defRPr/>
            </a:lvl4pPr>
            <a:lvl5pPr marL="2961916" indent="-442859" defTabSz="457144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16/09/2025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22799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16/09/2025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9" y="1371918"/>
            <a:ext cx="6300000" cy="6498000"/>
          </a:xfrm>
        </p:spPr>
        <p:txBody>
          <a:bodyPr/>
          <a:lstStyle>
            <a:lvl1pPr marL="85714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1" y="8948704"/>
            <a:ext cx="92187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4" y="1194364"/>
            <a:ext cx="8442001" cy="6696000"/>
          </a:xfrm>
        </p:spPr>
        <p:txBody>
          <a:bodyPr/>
          <a:lstStyle>
            <a:lvl1pPr defTabSz="457144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144">
              <a:lnSpc>
                <a:spcPct val="120000"/>
              </a:lnSpc>
              <a:defRPr/>
            </a:lvl3pPr>
            <a:lvl4pPr defTabSz="457144">
              <a:lnSpc>
                <a:spcPct val="120000"/>
              </a:lnSpc>
              <a:defRPr/>
            </a:lvl4pPr>
            <a:lvl5pPr defTabSz="457144">
              <a:lnSpc>
                <a:spcPct val="120000"/>
              </a:lnSpc>
              <a:defRPr/>
            </a:lvl5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224892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16/09/2025</a:t>
            </a:fld>
            <a:endParaRPr lang="nl-B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40" y="1371600"/>
            <a:ext cx="15479999" cy="6501601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609364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16-9-2025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14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36290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1" y="1"/>
            <a:ext cx="16424275" cy="7898401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6000" y="3096001"/>
            <a:ext cx="7257599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namen van </a:t>
            </a:r>
            <a:r>
              <a:rPr lang="nl-NL" err="1"/>
              <a:t>social</a:t>
            </a:r>
            <a:r>
              <a:rPr lang="nl-NL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5" y="1743241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/>
              <a:t>Klik om de gegevens van de presentator in te typen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1" y="1828801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4761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chemeClr val="accent1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EE73C0F-9A00-4AE6-8439-D628BBC8F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92034" y="2596444"/>
            <a:ext cx="7368937" cy="618857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777704" y="2596444"/>
            <a:ext cx="7368937" cy="618857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858-5EE6-4C9A-819A-74CFDCC18AB9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26964-53AE-4B80-B6CF-DD41A37834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865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C7D30-B2F9-3280-12AB-D7620B4D0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335" y="1596249"/>
            <a:ext cx="13004006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3626FA-4B09-FC7D-F914-C5B3EB73A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7335" y="5122898"/>
            <a:ext cx="13004006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E1B483-7A78-C3E9-5CC2-CCB0193C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A70C60-9429-F5F5-1C71-06782BBF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394D3F-7195-6E28-5078-85F0B96D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811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6404F-11F1-49FE-DC57-3B3E0788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B3A3CC-734F-A738-AD02-84C018E0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234B9B-6CFD-BBAE-5125-32103311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F5066F-BDC1-7C68-8056-A783D04D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0A6562-938C-8BDC-0DCF-7389C123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0166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3BF12-2200-FE7C-877F-56B86CAB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03" y="2431628"/>
            <a:ext cx="1495460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62444F-737C-1078-FC5C-4C02E4EB6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003" y="6527237"/>
            <a:ext cx="1495460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8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5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736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921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110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128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473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29E6A4-ACEA-F68B-E4D8-60232351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255AB9-5253-69B5-4234-356C6B55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3892FF-B06F-7FAD-F93A-DC5E8880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260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893F3-ABD8-6B5F-EAA5-0B286986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09A470-3AF6-4B32-D89F-B64717AD8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034" y="2596444"/>
            <a:ext cx="7368937" cy="61885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56E1A7-D3E6-BADA-8BA0-1B0761324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7704" y="2596444"/>
            <a:ext cx="7368937" cy="61885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93890E-77DC-7B43-8B86-05BEBB39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44036F-0B95-9DDC-8736-4132D43B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AE26BD-6F21-D858-80F7-BE1252A1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4072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F21F1-8565-09B2-D18B-8F6CE33E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92" y="519290"/>
            <a:ext cx="14954607" cy="188524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46A427-7876-39D5-6B5A-1253558C6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293" y="2390987"/>
            <a:ext cx="7335072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4" indent="0">
              <a:buNone/>
              <a:defRPr sz="2844" b="1"/>
            </a:lvl2pPr>
            <a:lvl3pPr marL="1300368" indent="0">
              <a:buNone/>
              <a:defRPr sz="2560" b="1"/>
            </a:lvl3pPr>
            <a:lvl4pPr marL="1950552" indent="0">
              <a:buNone/>
              <a:defRPr sz="2275" b="1"/>
            </a:lvl4pPr>
            <a:lvl5pPr marL="2600736" indent="0">
              <a:buNone/>
              <a:defRPr sz="2275" b="1"/>
            </a:lvl5pPr>
            <a:lvl6pPr marL="3250921" indent="0">
              <a:buNone/>
              <a:defRPr sz="2275" b="1"/>
            </a:lvl6pPr>
            <a:lvl7pPr marL="3901105" indent="0">
              <a:buNone/>
              <a:defRPr sz="2275" b="1"/>
            </a:lvl7pPr>
            <a:lvl8pPr marL="4551289" indent="0">
              <a:buNone/>
              <a:defRPr sz="2275" b="1"/>
            </a:lvl8pPr>
            <a:lvl9pPr marL="5201473" indent="0">
              <a:buNone/>
              <a:defRPr sz="227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E71563-EE60-98DC-E7F6-AACCC22D9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293" y="3562773"/>
            <a:ext cx="7335072" cy="5240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1B553C-9A1B-DB54-6210-8A5541782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7704" y="2390987"/>
            <a:ext cx="7371195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4" indent="0">
              <a:buNone/>
              <a:defRPr sz="2844" b="1"/>
            </a:lvl2pPr>
            <a:lvl3pPr marL="1300368" indent="0">
              <a:buNone/>
              <a:defRPr sz="2560" b="1"/>
            </a:lvl3pPr>
            <a:lvl4pPr marL="1950552" indent="0">
              <a:buNone/>
              <a:defRPr sz="2275" b="1"/>
            </a:lvl4pPr>
            <a:lvl5pPr marL="2600736" indent="0">
              <a:buNone/>
              <a:defRPr sz="2275" b="1"/>
            </a:lvl5pPr>
            <a:lvl6pPr marL="3250921" indent="0">
              <a:buNone/>
              <a:defRPr sz="2275" b="1"/>
            </a:lvl6pPr>
            <a:lvl7pPr marL="3901105" indent="0">
              <a:buNone/>
              <a:defRPr sz="2275" b="1"/>
            </a:lvl7pPr>
            <a:lvl8pPr marL="4551289" indent="0">
              <a:buNone/>
              <a:defRPr sz="2275" b="1"/>
            </a:lvl8pPr>
            <a:lvl9pPr marL="5201473" indent="0">
              <a:buNone/>
              <a:defRPr sz="227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7EF33B-0525-F7A4-FB9E-AB37119C9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7704" y="3562773"/>
            <a:ext cx="7371195" cy="5240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3D19E31-DB3D-3BF2-05F7-24E50F92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2E402F4-5934-24FE-C664-D1C4776C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85761F-8CEB-03F3-E219-3D597D2B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2810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52F8E-1F2D-2150-5262-2C9F30D5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B26990C-9DA6-0F6B-65B9-ABE0E8CA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A11E05-3494-225F-E4A4-CA6CC550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75658E-15A9-9C45-28E6-FABFA798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592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7C38EC-2EB0-B20B-5DBE-F78FE313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313040-1AA7-73F8-D3DD-FA5351ED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9B86AD-91B5-3068-11D4-9AA1B81E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456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F056D-FC0C-1770-2CC8-2179FC47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93" y="650240"/>
            <a:ext cx="5592174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62D16-A21A-AAB7-4A77-BBA14D0C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195" y="1404338"/>
            <a:ext cx="8777704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46AA86-6A97-76BB-0E3E-DE9283E22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293" y="2926080"/>
            <a:ext cx="5592174" cy="5420925"/>
          </a:xfrm>
        </p:spPr>
        <p:txBody>
          <a:bodyPr/>
          <a:lstStyle>
            <a:lvl1pPr marL="0" indent="0">
              <a:buNone/>
              <a:defRPr sz="2275"/>
            </a:lvl1pPr>
            <a:lvl2pPr marL="650184" indent="0">
              <a:buNone/>
              <a:defRPr sz="1991"/>
            </a:lvl2pPr>
            <a:lvl3pPr marL="1300368" indent="0">
              <a:buNone/>
              <a:defRPr sz="1707"/>
            </a:lvl3pPr>
            <a:lvl4pPr marL="1950552" indent="0">
              <a:buNone/>
              <a:defRPr sz="1422"/>
            </a:lvl4pPr>
            <a:lvl5pPr marL="2600736" indent="0">
              <a:buNone/>
              <a:defRPr sz="1422"/>
            </a:lvl5pPr>
            <a:lvl6pPr marL="3250921" indent="0">
              <a:buNone/>
              <a:defRPr sz="1422"/>
            </a:lvl6pPr>
            <a:lvl7pPr marL="3901105" indent="0">
              <a:buNone/>
              <a:defRPr sz="1422"/>
            </a:lvl7pPr>
            <a:lvl8pPr marL="4551289" indent="0">
              <a:buNone/>
              <a:defRPr sz="1422"/>
            </a:lvl8pPr>
            <a:lvl9pPr marL="5201473" indent="0">
              <a:buNone/>
              <a:defRPr sz="142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345508-F269-3747-ED28-E2BFB938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26FB98-7DD9-2E8B-72B6-1C671454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0B6F80-6FFE-B2F5-3B21-478FCB80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3852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53C16-88DB-0A46-3AF6-496DF8AB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93" y="650240"/>
            <a:ext cx="5592174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79EBBB-9A86-7825-8506-7D6CCA44F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1195" y="1404338"/>
            <a:ext cx="8777704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184" indent="0">
              <a:buNone/>
              <a:defRPr sz="3982"/>
            </a:lvl2pPr>
            <a:lvl3pPr marL="1300368" indent="0">
              <a:buNone/>
              <a:defRPr sz="3413"/>
            </a:lvl3pPr>
            <a:lvl4pPr marL="1950552" indent="0">
              <a:buNone/>
              <a:defRPr sz="2844"/>
            </a:lvl4pPr>
            <a:lvl5pPr marL="2600736" indent="0">
              <a:buNone/>
              <a:defRPr sz="2844"/>
            </a:lvl5pPr>
            <a:lvl6pPr marL="3250921" indent="0">
              <a:buNone/>
              <a:defRPr sz="2844"/>
            </a:lvl6pPr>
            <a:lvl7pPr marL="3901105" indent="0">
              <a:buNone/>
              <a:defRPr sz="2844"/>
            </a:lvl7pPr>
            <a:lvl8pPr marL="4551289" indent="0">
              <a:buNone/>
              <a:defRPr sz="2844"/>
            </a:lvl8pPr>
            <a:lvl9pPr marL="5201473" indent="0">
              <a:buNone/>
              <a:defRPr sz="2844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004002-3D22-A059-2BCB-CC1DFEF67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293" y="2926080"/>
            <a:ext cx="5592174" cy="5420925"/>
          </a:xfrm>
        </p:spPr>
        <p:txBody>
          <a:bodyPr/>
          <a:lstStyle>
            <a:lvl1pPr marL="0" indent="0">
              <a:buNone/>
              <a:defRPr sz="2275"/>
            </a:lvl1pPr>
            <a:lvl2pPr marL="650184" indent="0">
              <a:buNone/>
              <a:defRPr sz="1991"/>
            </a:lvl2pPr>
            <a:lvl3pPr marL="1300368" indent="0">
              <a:buNone/>
              <a:defRPr sz="1707"/>
            </a:lvl3pPr>
            <a:lvl4pPr marL="1950552" indent="0">
              <a:buNone/>
              <a:defRPr sz="1422"/>
            </a:lvl4pPr>
            <a:lvl5pPr marL="2600736" indent="0">
              <a:buNone/>
              <a:defRPr sz="1422"/>
            </a:lvl5pPr>
            <a:lvl6pPr marL="3250921" indent="0">
              <a:buNone/>
              <a:defRPr sz="1422"/>
            </a:lvl6pPr>
            <a:lvl7pPr marL="3901105" indent="0">
              <a:buNone/>
              <a:defRPr sz="1422"/>
            </a:lvl7pPr>
            <a:lvl8pPr marL="4551289" indent="0">
              <a:buNone/>
              <a:defRPr sz="1422"/>
            </a:lvl8pPr>
            <a:lvl9pPr marL="5201473" indent="0">
              <a:buNone/>
              <a:defRPr sz="142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8336FF-9711-515E-750F-C509CD28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BECB56-2251-4E92-1971-7E9C5688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11AF7C-5D70-3C5D-A293-62217D94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731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5501A-3105-BCDE-A1DC-D80035CB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7711E7-DAC2-A4E1-9EDF-CC479711A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4E53F-8808-A915-9C0B-DC25BD99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CD21AE-1C3F-506A-918A-87C3EEEA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9A84EA-76D2-9EC7-C830-985B0A3C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4834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653CC1-1981-3625-5022-CC0E3C7B1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407989" y="519289"/>
            <a:ext cx="3738652" cy="82657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47E175-3AF4-11ED-79B5-EF7EE7C46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2034" y="519289"/>
            <a:ext cx="10999222" cy="82657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D12F6E-3FA7-FCCD-8F4D-0B2C18C5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DC9F62-C975-05ED-82D5-447DF31D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F8C0D0-60EE-788A-B298-D790AD61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16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16/09/2025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16/09/2025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16/09/2025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16-9-2025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16-9-2025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1663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16-9-2025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91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16/09/2025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  <p:sldLayoutId id="2147483679" r:id="rId11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9" y="136026"/>
            <a:ext cx="15705281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7" y="1194364"/>
            <a:ext cx="15699574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4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16/09/2025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7" y="8994424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1" y="8948704"/>
            <a:ext cx="92187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6" y="367200"/>
            <a:ext cx="15479999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6" y="1584000"/>
            <a:ext cx="8229600" cy="6300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1" y="7878843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1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6" y="1584000"/>
            <a:ext cx="914400" cy="6300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71" y="1356361"/>
            <a:ext cx="6307894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9942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1300210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10" indent="-450796" algn="l" defTabSz="130021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846" indent="-450796" algn="l" defTabSz="457144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561" indent="-449945" algn="l" defTabSz="130021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274" indent="-550796" algn="l" defTabSz="130021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010" indent="-1158734" algn="l" defTabSz="130021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79" indent="-325052" algn="l" defTabSz="130021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83" indent="-325052" algn="l" defTabSz="130021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5788" indent="-325052" algn="l" defTabSz="130021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5894" indent="-325052" algn="l" defTabSz="130021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04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10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15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419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527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631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736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0842" algn="l" defTabSz="130021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F8480E-9CB0-75A6-7D99-ECB36F09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34" y="519290"/>
            <a:ext cx="1495460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B70585-5F89-4E1E-C889-76AC1095F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034" y="2596444"/>
            <a:ext cx="1495460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1273EF-DF11-CD7D-8DA8-F7F55275C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034" y="9040143"/>
            <a:ext cx="39012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2F2C4-DDD8-4D6D-87E2-871A863BC622}" type="datetimeFigureOut">
              <a:rPr lang="nl-BE" smtClean="0"/>
              <a:t>16/09/2025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593468-4239-A220-1ACB-CE4CD98B6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436" y="9040143"/>
            <a:ext cx="585180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13EBE6-4B6F-B53E-E620-D2E4F8106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5439" y="9040143"/>
            <a:ext cx="39012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3132-ED9C-404C-9B8A-5CDE5EACF7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42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92" indent="-325092" algn="l" defTabSz="1300368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76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460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644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29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gent.be/student/nl/ict/onderwijstoepassingen/ufor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ur03.safelinks.protection.outlook.com/?url=https%3A%2F%2Foutlook.office.com%2F&amp;data=05%7C02%7CLien.Vercruysse%40UGent.be%7C56452f77c8b140db3b8708dde93d81e7%7Cd7811cdeecef496c8f91a1786241b99c%7C1%7C0%7C638923172573361250%7CUnknown%7CTWFpbGZsb3d8eyJFbXB0eU1hcGkiOnRydWUsIlYiOiIwLjAuMDAwMCIsIlAiOiJXaW4zMiIsIkFOIjoiTWFpbCIsIldUIjoyfQ%3D%3D%7C0%7C%7C%7C&amp;sdata=IPA3pciOC%2B0XFV7DDdjyMg3dsYjDIMVf54vcPURfde4%3D&amp;reserved=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ur03.safelinks.protection.outlook.com/?url=https%3A%2F%2Fwww.lombrosiana.be%2Findex.php%3Fpage%3Dshop&amp;data=05%7C02%7CLien.Vercruysse%40ugent.be%7C07e16f57147e45ebbf0308ddf2646d1a%7Cd7811cdeecef496c8f91a1786241b99c%7C1%7C0%7C638933235331766548%7CUnknown%7CTWFpbGZsb3d8eyJFbXB0eU1hcGkiOnRydWUsIlYiOiIwLjAuMDAwMCIsIlAiOiJXaW4zMiIsIkFOIjoiTWFpbCIsIldUIjoyfQ%3D%3D%7C0%7C%7C%7C&amp;sdata=GbPwE8snQAFtQzXCURLQT9aOnOQfTCsfXpoCCm9%2FmvU%3D&amp;reserved=0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onitoraat.re@ugent.be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gent.be/student/nl/studentencentrum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ent.be/coachingendiversite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gent.be/re/nl/voor-studenten/nieuwestudentencriminologie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source=images&amp;cd=&amp;cad=rja&amp;uact=8&amp;ved=&amp;url=https%3A%2F%2Fnl.freepik.com%2Fvrije-vector%2Finstagram-pictogram-nieuw_954290.htm&amp;psig=AOvVaw1OqJYEm8NL7bNUWDKvaPsb&amp;ust=156767393032585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gent.be/student/nl/studeren/les-en-examenroosters#Roostergroepenkieze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85B5-58E5-4825-9C8F-EADA5833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ufora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5F7B-B030-403D-A9CF-3DF3A25B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= digitale leeromgeving</a:t>
            </a: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ufora.ugent.be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inloggen met UGent login en wachtwoord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meldingen inschakelen!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wat?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cursussites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infosites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non-oasissites &lt; monitoraat</a:t>
            </a:r>
          </a:p>
          <a:p>
            <a:pPr>
              <a:buFont typeface="Wingdings" panose="05000000000000000000" pitchFamily="2" charset="2"/>
              <a:buChar char="è"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 Kennisclips + info mobiele app op </a:t>
            </a:r>
            <a:r>
              <a:rPr lang="nl-BE" sz="3200" dirty="0">
                <a:latin typeface="UGent Panno Text" panose="02000506040000040003" pitchFamily="2" charset="0"/>
                <a:hlinkClick r:id="rId2"/>
              </a:rPr>
              <a:t>Ufora — Studentenportaal — Universiteit Gent</a:t>
            </a: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</a:t>
            </a: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2D906-8566-46C0-9003-4244E8F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10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87349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85B5-58E5-4825-9C8F-EADA5833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Ugent mailadres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5F7B-B030-403D-A9CF-3DF3A25B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= officiële communicatie van en met UGent</a:t>
            </a: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owa.ugent.be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inloggen met UGent login en wachtwoord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forward instellen:</a:t>
            </a:r>
          </a:p>
          <a:p>
            <a:pPr lvl="1">
              <a:buFontTx/>
              <a:buChar char="-"/>
            </a:pPr>
            <a:r>
              <a:rPr lang="nl-NL" sz="2400" dirty="0">
                <a:latin typeface="UGent Panno Text" panose="02000506040000040003" pitchFamily="2" charset="0"/>
              </a:rPr>
              <a:t>Surf naar </a:t>
            </a:r>
            <a:r>
              <a:rPr lang="nl-NL" sz="2400" u="sng" dirty="0">
                <a:latin typeface="UGent Panno Text" panose="02000506040000040003" pitchFamily="2" charset="0"/>
                <a:hlinkClick r:id="rId2"/>
              </a:rPr>
              <a:t>https://outlook.office.com</a:t>
            </a:r>
            <a:r>
              <a:rPr lang="nl-NL" sz="2400" dirty="0">
                <a:latin typeface="UGent Panno Text" panose="02000506040000040003" pitchFamily="2" charset="0"/>
              </a:rPr>
              <a:t> en log in met je UGent account</a:t>
            </a:r>
          </a:p>
          <a:p>
            <a:pPr lvl="1">
              <a:buFontTx/>
              <a:buChar char="-"/>
            </a:pPr>
            <a:r>
              <a:rPr lang="nl-NL" sz="2400" dirty="0">
                <a:latin typeface="UGent Panno Text" panose="02000506040000040003" pitchFamily="2" charset="0"/>
              </a:rPr>
              <a:t>Instellingen/</a:t>
            </a:r>
            <a:r>
              <a:rPr lang="nl-NL" sz="2400" dirty="0" err="1">
                <a:latin typeface="UGent Panno Text" panose="02000506040000040003" pitchFamily="2" charset="0"/>
              </a:rPr>
              <a:t>settings</a:t>
            </a:r>
            <a:r>
              <a:rPr lang="nl-NL" sz="2400" dirty="0">
                <a:latin typeface="UGent Panno Text" panose="02000506040000040003" pitchFamily="2" charset="0"/>
              </a:rPr>
              <a:t>  (Tandwieltje rechtsboven de webpagina, naast je foto of initialen) &lt; Mail &lt; </a:t>
            </a:r>
            <a:r>
              <a:rPr lang="nl-NL" sz="2400" dirty="0" err="1">
                <a:latin typeface="UGent Panno Text" panose="02000506040000040003" pitchFamily="2" charset="0"/>
              </a:rPr>
              <a:t>Forwarding</a:t>
            </a:r>
            <a:r>
              <a:rPr lang="nl-NL" sz="2400" dirty="0">
                <a:latin typeface="UGent Panno Text" panose="02000506040000040003" pitchFamily="2" charset="0"/>
              </a:rPr>
              <a:t> </a:t>
            </a:r>
            <a:endParaRPr lang="nl-BE" sz="2400" dirty="0">
              <a:latin typeface="UGent Panno Text" panose="02000506040000040003" pitchFamily="2" charset="0"/>
            </a:endParaRPr>
          </a:p>
          <a:p>
            <a:pPr marL="719138" lvl="1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2D906-8566-46C0-9003-4244E8F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901CB5-0698-CD40-9E5A-6D2D1454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5357316"/>
            <a:ext cx="5499100" cy="35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85B5-58E5-4825-9C8F-EADA5833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cursusmateriaal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5F7B-B030-403D-A9CF-3DF3A25B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= info in de eerste les!</a:t>
            </a: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cursusdienst studentenvereniging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online bestellen vanaf 15.9 (week 0) tot 31.10 (week 6)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bestelling afhalen vanaf 22.9 (week 1) tot 14.11 (week 8)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Auditorium D (</a:t>
            </a:r>
            <a:r>
              <a:rPr lang="nl-BE" sz="3200" dirty="0" err="1">
                <a:latin typeface="UGent Panno Text" panose="02000506040000040003" pitchFamily="2" charset="0"/>
                <a:sym typeface="Wingdings" panose="05000000000000000000" pitchFamily="2" charset="2"/>
              </a:rPr>
              <a:t>Universiteitstraat</a:t>
            </a: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2)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info openingsuren via website, Ufora, IG, FB-groepen</a:t>
            </a: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r>
              <a:rPr lang="nl-BE" sz="3200" u="sng" kern="0" dirty="0">
                <a:solidFill>
                  <a:srgbClr val="0000FF"/>
                </a:solidFill>
                <a:effectLst/>
                <a:latin typeface="UGent Panno Text" panose="02000506040000040003" pitchFamily="2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https://www.lombrosiana.be/index.php?page=shop</a:t>
            </a:r>
            <a:endParaRPr lang="nl-BE" sz="3200" dirty="0">
              <a:latin typeface="UGent Panno Text" panose="02000506040000040003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2D906-8566-46C0-9003-4244E8F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96259D-60F7-4E33-B9F7-92139D0E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738" y="4138993"/>
            <a:ext cx="4234420" cy="383004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A567FBF-1DE3-408F-B35B-96EFAA310537}"/>
              </a:ext>
            </a:extLst>
          </p:cNvPr>
          <p:cNvCxnSpPr>
            <a:cxnSpLocks/>
          </p:cNvCxnSpPr>
          <p:nvPr/>
        </p:nvCxnSpPr>
        <p:spPr>
          <a:xfrm flipH="1">
            <a:off x="13459217" y="4295768"/>
            <a:ext cx="1791221" cy="2473279"/>
          </a:xfrm>
          <a:prstGeom prst="straightConnector1">
            <a:avLst/>
          </a:prstGeom>
          <a:ln w="3175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C0C499BD-8902-4EA0-BC2E-CA99F83E7C85}"/>
              </a:ext>
            </a:extLst>
          </p:cNvPr>
          <p:cNvSpPr txBox="1"/>
          <p:nvPr/>
        </p:nvSpPr>
        <p:spPr>
          <a:xfrm flipH="1">
            <a:off x="14472158" y="3581346"/>
            <a:ext cx="2714392" cy="63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3200" dirty="0">
                <a:latin typeface="UGent Panno Text" panose="02000506040000040003" pitchFamily="2" charset="0"/>
              </a:rPr>
              <a:t>afhaalpunt</a:t>
            </a:r>
          </a:p>
        </p:txBody>
      </p:sp>
    </p:spTree>
    <p:extLst>
      <p:ext uri="{BB962C8B-B14F-4D97-AF65-F5344CB8AC3E}">
        <p14:creationId xmlns:p14="http://schemas.microsoft.com/office/powerpoint/2010/main" val="390527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85B5-58E5-4825-9C8F-EADA5833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5F7B-B030-403D-A9CF-3DF3A25B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= Inleiding tot de criminologie</a:t>
            </a: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= Maandag 22 september, 13.00u</a:t>
            </a: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= </a:t>
            </a:r>
            <a:r>
              <a:rPr lang="nl-BE" sz="3200" dirty="0" err="1">
                <a:latin typeface="UGent Panno Text" panose="02000506040000040003" pitchFamily="2" charset="0"/>
              </a:rPr>
              <a:t>Aud</a:t>
            </a:r>
            <a:r>
              <a:rPr lang="nl-BE" sz="3200" dirty="0">
                <a:latin typeface="UGent Panno Text" panose="02000506040000040003" pitchFamily="2" charset="0"/>
              </a:rPr>
              <a:t>. 5 Jeanne </a:t>
            </a:r>
            <a:r>
              <a:rPr lang="nl-BE" sz="3200" dirty="0" err="1">
                <a:latin typeface="UGent Panno Text" panose="02000506040000040003" pitchFamily="2" charset="0"/>
              </a:rPr>
              <a:t>Wiemer</a:t>
            </a:r>
            <a:r>
              <a:rPr lang="nl-BE" sz="3200" dirty="0">
                <a:latin typeface="UGent Panno Text" panose="02000506040000040003" pitchFamily="2" charset="0"/>
              </a:rPr>
              <a:t>, </a:t>
            </a:r>
            <a:r>
              <a:rPr lang="nl-BE" sz="3200" dirty="0" err="1">
                <a:latin typeface="UGent Panno Text" panose="02000506040000040003" pitchFamily="2" charset="0"/>
              </a:rPr>
              <a:t>Blandijn</a:t>
            </a: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2D906-8566-46C0-9003-4244E8F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13</a:t>
            </a:fld>
            <a:endParaRPr lang="nl-BE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781F50B-0287-418D-9473-63821477E2D2}"/>
              </a:ext>
            </a:extLst>
          </p:cNvPr>
          <p:cNvSpPr txBox="1"/>
          <p:nvPr/>
        </p:nvSpPr>
        <p:spPr>
          <a:xfrm>
            <a:off x="12533250" y="5578243"/>
            <a:ext cx="3494761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500" dirty="0"/>
              <a:t>Prof. Charlotte Colman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3D7923-78D3-CCD8-6C40-A01C9534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460" y="1689572"/>
            <a:ext cx="3810000" cy="381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2FD3DF-CAB9-019E-946D-AA24C6E1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3368662"/>
            <a:ext cx="7396162" cy="49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9DBD2-FC26-1C9D-7C1D-3C0753C7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monitoraat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D9CDD-9A88-4998-7B4F-B837B4290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NL" sz="3200" b="1" dirty="0">
                <a:latin typeface="UGent Panno Text" panose="02000506040000040003" pitchFamily="2" charset="0"/>
              </a:rPr>
              <a:t>Studiebegeleiding</a:t>
            </a:r>
          </a:p>
          <a:p>
            <a:pPr marL="85725" indent="0">
              <a:buNone/>
            </a:pPr>
            <a:r>
              <a:rPr lang="nl-NL" sz="3200" dirty="0">
                <a:latin typeface="UGent Panno Text" panose="02000506040000040003" pitchFamily="2" charset="0"/>
              </a:rPr>
              <a:t>	- workshops</a:t>
            </a:r>
          </a:p>
          <a:p>
            <a:pPr marL="85725" indent="0">
              <a:buNone/>
            </a:pPr>
            <a:r>
              <a:rPr lang="nl-NL" sz="3200" dirty="0">
                <a:latin typeface="UGent Panno Text" panose="02000506040000040003" pitchFamily="2" charset="0"/>
              </a:rPr>
              <a:t>	- proefexamen</a:t>
            </a:r>
          </a:p>
          <a:p>
            <a:pPr marL="85725" indent="0">
              <a:buNone/>
            </a:pPr>
            <a:r>
              <a:rPr lang="nl-NL" sz="3200" dirty="0">
                <a:latin typeface="UGent Panno Text" panose="02000506040000040003" pitchFamily="2" charset="0"/>
              </a:rPr>
              <a:t>	- individueel (afspraak)</a:t>
            </a:r>
          </a:p>
          <a:p>
            <a:pPr marL="85725" indent="0">
              <a:buNone/>
            </a:pPr>
            <a:endParaRPr lang="nl-NL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r>
              <a:rPr lang="nl-NL" sz="3200" b="1" dirty="0">
                <a:latin typeface="UGent Panno Text" panose="02000506040000040003" pitchFamily="2" charset="0"/>
              </a:rPr>
              <a:t>Trajectbegeleiding</a:t>
            </a: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	- advies na examenresultaten</a:t>
            </a: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	- info over vakkenpakket, keuzevakken, bijzondere studeeromstandigheden,…</a:t>
            </a: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 eerste aanspreekpunt</a:t>
            </a:r>
            <a:endParaRPr lang="nl-BE" sz="3200" dirty="0">
              <a:latin typeface="UGent Panno Text" panose="02000506040000040003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171B9D-B63A-ED17-1431-A86CF676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296BA77-2043-D4F2-C5EB-806C531DE0D4}"/>
              </a:ext>
            </a:extLst>
          </p:cNvPr>
          <p:cNvSpPr/>
          <p:nvPr/>
        </p:nvSpPr>
        <p:spPr>
          <a:xfrm>
            <a:off x="9278937" y="1717553"/>
            <a:ext cx="5694363" cy="1813980"/>
          </a:xfrm>
          <a:prstGeom prst="ellipse">
            <a:avLst/>
          </a:prstGeom>
          <a:solidFill>
            <a:srgbClr val="1E64C8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4467B46-D786-374E-6A26-DFC5D35413E0}"/>
              </a:ext>
            </a:extLst>
          </p:cNvPr>
          <p:cNvSpPr txBox="1"/>
          <p:nvPr/>
        </p:nvSpPr>
        <p:spPr>
          <a:xfrm>
            <a:off x="10285339" y="1964990"/>
            <a:ext cx="4508500" cy="10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800" dirty="0">
                <a:solidFill>
                  <a:schemeClr val="bg1"/>
                </a:solidFill>
                <a:latin typeface="UGent Panno Text" panose="02000506040000040003" pitchFamily="2" charset="0"/>
              </a:rPr>
              <a:t>Op de hoogte blijven?</a:t>
            </a:r>
          </a:p>
          <a:p>
            <a:pPr>
              <a:lnSpc>
                <a:spcPct val="120000"/>
              </a:lnSpc>
            </a:pPr>
            <a:r>
              <a:rPr lang="nl-BE" sz="28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Ufora </a:t>
            </a:r>
            <a:r>
              <a:rPr lang="nl-BE" sz="2800" b="1" dirty="0">
                <a:solidFill>
                  <a:schemeClr val="bg1"/>
                </a:solidFill>
                <a:latin typeface="UGent Panno Text" panose="02000506040000040003" pitchFamily="2" charset="0"/>
                <a:sym typeface="Wingdings" panose="05000000000000000000" pitchFamily="2" charset="2"/>
              </a:rPr>
              <a:t></a:t>
            </a:r>
            <a:r>
              <a:rPr lang="nl-BE" sz="28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 Monitoraat Criminologie</a:t>
            </a:r>
          </a:p>
        </p:txBody>
      </p:sp>
    </p:spTree>
    <p:extLst>
      <p:ext uri="{BB962C8B-B14F-4D97-AF65-F5344CB8AC3E}">
        <p14:creationId xmlns:p14="http://schemas.microsoft.com/office/powerpoint/2010/main" val="132229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45264-7607-33A4-3538-F93413A0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61912-EABF-7F13-C6DC-4A5C8178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monitoraat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5092B7-09C5-DC9F-28DF-B04428018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956" y="1507392"/>
            <a:ext cx="6981825" cy="63150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7C2252-9BAB-1D3C-5DA9-AB44F950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15</a:t>
            </a:fld>
            <a:endParaRPr lang="nl-BE" noProof="0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8117EBA-6CA8-A32E-5A7D-FE0C576FA864}"/>
              </a:ext>
            </a:extLst>
          </p:cNvPr>
          <p:cNvCxnSpPr>
            <a:cxnSpLocks/>
          </p:cNvCxnSpPr>
          <p:nvPr/>
        </p:nvCxnSpPr>
        <p:spPr>
          <a:xfrm>
            <a:off x="4933157" y="2346992"/>
            <a:ext cx="4474612" cy="491093"/>
          </a:xfrm>
          <a:prstGeom prst="straightConnector1">
            <a:avLst/>
          </a:prstGeom>
          <a:ln w="3175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CB4F0994-3247-4E02-E907-1083F476576F}"/>
              </a:ext>
            </a:extLst>
          </p:cNvPr>
          <p:cNvSpPr txBox="1"/>
          <p:nvPr/>
        </p:nvSpPr>
        <p:spPr>
          <a:xfrm>
            <a:off x="9407769" y="2480884"/>
            <a:ext cx="4888523" cy="11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>
                <a:latin typeface="UGent Panno Text" panose="02000506040000040003" pitchFamily="2" charset="0"/>
              </a:rPr>
              <a:t>Ingang via Voldersstraat 3</a:t>
            </a:r>
          </a:p>
          <a:p>
            <a:pPr>
              <a:lnSpc>
                <a:spcPct val="120000"/>
              </a:lnSpc>
            </a:pPr>
            <a:endParaRPr lang="nl-BE" sz="25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DBEA9AF-E0A9-CC4D-C5CF-AF142FC764EF}"/>
              </a:ext>
            </a:extLst>
          </p:cNvPr>
          <p:cNvSpPr txBox="1"/>
          <p:nvPr/>
        </p:nvSpPr>
        <p:spPr>
          <a:xfrm>
            <a:off x="8528538" y="5750013"/>
            <a:ext cx="6189785" cy="181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>
                <a:latin typeface="UGent Panno Text" panose="02000506040000040003" pitchFamily="2" charset="0"/>
              </a:rPr>
              <a:t>Ons volgen?</a:t>
            </a:r>
          </a:p>
          <a:p>
            <a:pPr>
              <a:lnSpc>
                <a:spcPct val="120000"/>
              </a:lnSpc>
            </a:pPr>
            <a:r>
              <a:rPr lang="nl-BE" sz="3200" dirty="0">
                <a:latin typeface="UGent Panno Text" panose="02000506040000040003" pitchFamily="2" charset="0"/>
              </a:rPr>
              <a:t>       </a:t>
            </a:r>
            <a:r>
              <a:rPr lang="nl-BE" sz="3200" b="1" dirty="0" err="1">
                <a:latin typeface="UGent Panno Text" panose="02000506040000040003" pitchFamily="2" charset="0"/>
              </a:rPr>
              <a:t>rc.ugent</a:t>
            </a:r>
            <a:endParaRPr lang="nl-BE" sz="3200" b="1" dirty="0">
              <a:latin typeface="UGent Panno Text" panose="02000506040000040003" pitchFamily="2" charset="0"/>
            </a:endParaRPr>
          </a:p>
          <a:p>
            <a:pPr>
              <a:lnSpc>
                <a:spcPct val="120000"/>
              </a:lnSpc>
            </a:pPr>
            <a:r>
              <a:rPr lang="nl-BE" sz="3200" b="1" dirty="0">
                <a:latin typeface="UGent Panno Text" panose="02000506040000040003" pitchFamily="2" charset="0"/>
              </a:rPr>
              <a:t>     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9BF4F9-4082-8555-B9E3-D07619D62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829" y="6461400"/>
            <a:ext cx="514472" cy="5092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DF0AF8B-7313-48E6-7F37-ED127BFC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7070376"/>
            <a:ext cx="751385" cy="60110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86719C4-3FB7-3CB0-5BD6-2FDF645D5861}"/>
              </a:ext>
            </a:extLst>
          </p:cNvPr>
          <p:cNvSpPr txBox="1"/>
          <p:nvPr/>
        </p:nvSpPr>
        <p:spPr>
          <a:xfrm>
            <a:off x="9078300" y="6982868"/>
            <a:ext cx="7785345" cy="63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b="1" dirty="0">
                <a:latin typeface="UGent Panno Text" panose="02000506040000040003" pitchFamily="2" charset="0"/>
              </a:rPr>
              <a:t>Monitoraat faculteit recht en criminologie UGent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D6E49BF-19AD-4375-DEFD-F33028568B49}"/>
              </a:ext>
            </a:extLst>
          </p:cNvPr>
          <p:cNvSpPr/>
          <p:nvPr/>
        </p:nvSpPr>
        <p:spPr>
          <a:xfrm>
            <a:off x="10772384" y="739037"/>
            <a:ext cx="4208745" cy="1381820"/>
          </a:xfrm>
          <a:prstGeom prst="ellipse">
            <a:avLst/>
          </a:prstGeom>
          <a:solidFill>
            <a:schemeClr val="tx2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5793A6B-3915-C7DD-FBBF-EC5C19A1E6DD}"/>
              </a:ext>
            </a:extLst>
          </p:cNvPr>
          <p:cNvSpPr txBox="1"/>
          <p:nvPr/>
        </p:nvSpPr>
        <p:spPr>
          <a:xfrm>
            <a:off x="11129525" y="1031655"/>
            <a:ext cx="4460995" cy="63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3200" dirty="0">
                <a:solidFill>
                  <a:schemeClr val="bg1"/>
                </a:solidFill>
                <a:latin typeface="UGent Panno Text" panose="0200050604000004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monitoraat.re@ugent.be</a:t>
            </a:r>
            <a:r>
              <a:rPr lang="nl-BE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C6FBC3D-CC15-6D94-4E9C-0E504B0BB8B2}"/>
              </a:ext>
            </a:extLst>
          </p:cNvPr>
          <p:cNvSpPr txBox="1"/>
          <p:nvPr/>
        </p:nvSpPr>
        <p:spPr>
          <a:xfrm>
            <a:off x="8682759" y="3115945"/>
            <a:ext cx="8655916" cy="24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nl-NL" sz="3200" dirty="0">
              <a:latin typeface="UGent Panno Text" panose="02000506040000040003" pitchFamily="2" charset="0"/>
            </a:endParaRPr>
          </a:p>
          <a:p>
            <a:pPr algn="l">
              <a:lnSpc>
                <a:spcPct val="120000"/>
              </a:lnSpc>
            </a:pPr>
            <a:r>
              <a:rPr lang="nl-NL" sz="3200" dirty="0">
                <a:latin typeface="UGent Panno Text" panose="02000506040000040003" pitchFamily="2" charset="0"/>
              </a:rPr>
              <a:t>Open op: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NL" sz="3200" dirty="0">
                <a:latin typeface="UGent Panno Text" panose="02000506040000040003" pitchFamily="2" charset="0"/>
              </a:rPr>
              <a:t>maandag-, woensdag- en vrijdagvoormiddag (9u – 12u)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NL" sz="3200" dirty="0">
                <a:latin typeface="UGent Panno Text" panose="02000506040000040003" pitchFamily="2" charset="0"/>
              </a:rPr>
              <a:t>dinsdag- en donderdagnamiddag (13.30u – 17u)</a:t>
            </a:r>
            <a:endParaRPr lang="nl-BE" sz="3200" dirty="0">
              <a:latin typeface="UGent Panno Text" panose="02000506040000040003" pitchFamily="2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1F46132-51A6-55E8-3ED2-B0F5ECC66B6D}"/>
              </a:ext>
            </a:extLst>
          </p:cNvPr>
          <p:cNvSpPr/>
          <p:nvPr/>
        </p:nvSpPr>
        <p:spPr>
          <a:xfrm>
            <a:off x="8682759" y="3756122"/>
            <a:ext cx="8180886" cy="1817613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5D348-6AF7-3C74-5C50-16423CE8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studentencentrum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E0935-06CB-FFC6-F7DE-F282C182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3200" dirty="0">
                <a:latin typeface="UGent Panno Text" panose="02000506040000040003" pitchFamily="2" charset="0"/>
              </a:rPr>
              <a:t>Administratieve vragen (inschrijven, studiegeld)</a:t>
            </a:r>
          </a:p>
          <a:p>
            <a:pPr>
              <a:buFontTx/>
              <a:buChar char="-"/>
            </a:pPr>
            <a:r>
              <a:rPr lang="nl-NL" sz="3200" dirty="0">
                <a:latin typeface="UGent Panno Text" panose="02000506040000040003" pitchFamily="2" charset="0"/>
              </a:rPr>
              <a:t>Financiële ondersteuning (sociale dienst)</a:t>
            </a:r>
          </a:p>
          <a:p>
            <a:pPr>
              <a:buFontTx/>
              <a:buChar char="-"/>
            </a:pPr>
            <a:r>
              <a:rPr lang="nl-NL" sz="3200" dirty="0">
                <a:latin typeface="UGent Panno Text" panose="02000506040000040003" pitchFamily="2" charset="0"/>
              </a:rPr>
              <a:t>Psychosociale begeleiding (studentenpsychologen)</a:t>
            </a:r>
          </a:p>
          <a:p>
            <a:pPr>
              <a:buFontTx/>
              <a:buChar char="-"/>
            </a:pPr>
            <a:r>
              <a:rPr lang="nl-NL" sz="3200" dirty="0">
                <a:latin typeface="UGent Panno Text" panose="02000506040000040003" pitchFamily="2" charset="0"/>
              </a:rPr>
              <a:t>Begeleiding voor studenten met een functiebeperking (bijzonder statuut)</a:t>
            </a:r>
          </a:p>
          <a:p>
            <a:pPr>
              <a:buFontTx/>
              <a:buChar char="-"/>
            </a:pPr>
            <a:r>
              <a:rPr lang="nl-NL" sz="3200" dirty="0">
                <a:latin typeface="UGent Panno Text" panose="02000506040000040003" pitchFamily="2" charset="0"/>
              </a:rPr>
              <a:t>…</a:t>
            </a:r>
          </a:p>
          <a:p>
            <a:pPr>
              <a:buFontTx/>
              <a:buChar char="-"/>
            </a:pPr>
            <a:endParaRPr lang="nl-NL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NL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r>
              <a:rPr lang="nl-NL" sz="3200" dirty="0">
                <a:latin typeface="UGent Panno Text" panose="02000506040000040003" pitchFamily="2" charset="0"/>
              </a:rPr>
              <a:t>Sint-</a:t>
            </a:r>
            <a:r>
              <a:rPr lang="nl-NL" sz="3200" dirty="0" err="1">
                <a:latin typeface="UGent Panno Text" panose="02000506040000040003" pitchFamily="2" charset="0"/>
              </a:rPr>
              <a:t>Pietersnieuwstraat</a:t>
            </a:r>
            <a:r>
              <a:rPr lang="nl-NL" sz="3200" dirty="0">
                <a:latin typeface="UGent Panno Text" panose="02000506040000040003" pitchFamily="2" charset="0"/>
              </a:rPr>
              <a:t> 51, Gent</a:t>
            </a: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  <a:hlinkClick r:id="rId2"/>
              </a:rPr>
              <a:t>Studentencentrum — Studentenportaal — Universiteit Gent</a:t>
            </a:r>
            <a:endParaRPr lang="nl-NL" sz="3200" dirty="0">
              <a:latin typeface="UGent Panno Text" panose="02000506040000040003" pitchFamily="2" charset="0"/>
            </a:endParaRPr>
          </a:p>
          <a:p>
            <a:pPr>
              <a:buFontTx/>
              <a:buChar char="-"/>
            </a:pPr>
            <a:endParaRPr lang="nl-BE" sz="3200" dirty="0">
              <a:latin typeface="UGent Panno Text" panose="02000506040000040003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C6CD9B-211E-74BC-C6B4-9A622CA9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B52B95-5316-44D7-89B3-6EE343611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69" y="4205055"/>
            <a:ext cx="6177892" cy="41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4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8C5B8D-9DE9-4201-960E-CAC2F070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184E0-0BD4-4705-A12B-9B71DDE63301}" type="slidenum">
              <a:rPr lang="nl-BE">
                <a:latin typeface="Arial"/>
              </a:rPr>
              <a:pPr>
                <a:defRPr/>
              </a:pPr>
              <a:t>17</a:t>
            </a:fld>
            <a:endParaRPr lang="nl-BE">
              <a:latin typeface="Arial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FEFA8F5-BF28-44BA-CACB-3109D536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9" y="136315"/>
            <a:ext cx="15705281" cy="1058274"/>
          </a:xfrm>
        </p:spPr>
        <p:txBody>
          <a:bodyPr/>
          <a:lstStyle/>
          <a:p>
            <a:r>
              <a:rPr lang="nl-NL" dirty="0"/>
              <a:t>Nood aan een mentor?</a:t>
            </a:r>
            <a:endParaRPr lang="nl-BE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9346C1DD-F763-A00E-1E0E-2B162A0F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24" y="1194588"/>
            <a:ext cx="17162350" cy="7397710"/>
          </a:xfrm>
        </p:spPr>
        <p:txBody>
          <a:bodyPr>
            <a:normAutofit/>
          </a:bodyPr>
          <a:lstStyle/>
          <a:p>
            <a:pPr marL="85714" indent="0">
              <a:buNone/>
            </a:pPr>
            <a:r>
              <a:rPr lang="nl-BE" sz="3500" dirty="0">
                <a:solidFill>
                  <a:srgbClr val="1E64C8"/>
                </a:solidFill>
                <a:latin typeface="UGent Panno Text" panose="02000506040000040003" pitchFamily="2" charset="0"/>
                <a:ea typeface="Calibri" panose="020F0502020204030204" pitchFamily="34" charset="0"/>
              </a:rPr>
              <a:t>Ben je nog wat onzeker of is studeren voor jou om een bepaalde reden minder vanzelfsprekend? </a:t>
            </a:r>
            <a:r>
              <a:rPr lang="nl-BE" sz="3500" b="1" dirty="0">
                <a:solidFill>
                  <a:srgbClr val="1E64C8"/>
                </a:solidFill>
                <a:latin typeface="UGent Panno Text" panose="02000506040000040003" pitchFamily="2" charset="0"/>
                <a:ea typeface="Calibri" panose="020F0502020204030204" pitchFamily="34" charset="0"/>
              </a:rPr>
              <a:t>					</a:t>
            </a:r>
          </a:p>
          <a:p>
            <a:pPr marL="85714" indent="0">
              <a:buNone/>
            </a:pPr>
            <a:r>
              <a:rPr lang="nl-BE" sz="3500" b="1" dirty="0">
                <a:solidFill>
                  <a:srgbClr val="1E64C8"/>
                </a:solidFill>
                <a:latin typeface="UGent Panno Text" panose="02000506040000040003" pitchFamily="2" charset="0"/>
                <a:ea typeface="Calibri" panose="020F0502020204030204" pitchFamily="34" charset="0"/>
              </a:rPr>
              <a:t>						</a:t>
            </a:r>
          </a:p>
          <a:p>
            <a:pPr marL="85714" indent="0">
              <a:buNone/>
            </a:pPr>
            <a:r>
              <a:rPr lang="nl-BE" sz="3500" b="1" dirty="0">
                <a:solidFill>
                  <a:srgbClr val="1E64C8"/>
                </a:solidFill>
                <a:latin typeface="UGent Panno Text" panose="02000506040000040003" pitchFamily="2" charset="0"/>
                <a:ea typeface="Calibri" panose="020F0502020204030204" pitchFamily="34" charset="0"/>
              </a:rPr>
              <a:t>						  </a:t>
            </a:r>
            <a:r>
              <a:rPr lang="nl-BE" sz="3500" dirty="0">
                <a:solidFill>
                  <a:srgbClr val="1E64C8"/>
                </a:solidFill>
                <a:latin typeface="UGent Panno Text" panose="02000506040000040003" pitchFamily="2" charset="0"/>
                <a:ea typeface="Calibri" panose="020F0502020204030204" pitchFamily="34" charset="0"/>
              </a:rPr>
              <a:t>Vraag een mentor aan!</a:t>
            </a:r>
            <a:endParaRPr lang="nl-BE" sz="3500" dirty="0">
              <a:latin typeface="UGent Panno Text" panose="02000506040000040003" pitchFamily="2" charset="0"/>
              <a:ea typeface="Calibri" panose="020F0502020204030204" pitchFamily="34" charset="0"/>
            </a:endParaRPr>
          </a:p>
          <a:p>
            <a:pPr marL="85714" indent="0">
              <a:spcBef>
                <a:spcPts val="853"/>
              </a:spcBef>
              <a:spcAft>
                <a:spcPts val="853"/>
              </a:spcAft>
              <a:buNone/>
            </a:pPr>
            <a:r>
              <a:rPr lang="nl-BE" sz="3200" dirty="0">
                <a:latin typeface="UGent Panno Text" panose="02000506040000040003" pitchFamily="2" charset="0"/>
                <a:ea typeface="Calibri" panose="020F0502020204030204" pitchFamily="34" charset="0"/>
              </a:rPr>
              <a:t>EEN MENTOR…  </a:t>
            </a:r>
          </a:p>
          <a:p>
            <a:pPr marL="85714" indent="0">
              <a:spcBef>
                <a:spcPts val="427"/>
              </a:spcBef>
              <a:spcAft>
                <a:spcPts val="427"/>
              </a:spcAft>
              <a:buNone/>
            </a:pPr>
            <a:r>
              <a:rPr lang="nl-BE" sz="3200" dirty="0">
                <a:latin typeface="UGent Panno Text" panose="02000506040000040003" pitchFamily="2" charset="0"/>
                <a:ea typeface="Calibri" panose="020F0502020204030204" pitchFamily="34" charset="0"/>
              </a:rPr>
              <a:t>	… is een ouderejaarsstudent uit dezelfde opleiding.</a:t>
            </a:r>
          </a:p>
          <a:p>
            <a:pPr marL="85714" indent="0">
              <a:spcBef>
                <a:spcPts val="427"/>
              </a:spcBef>
              <a:spcAft>
                <a:spcPts val="427"/>
              </a:spcAft>
              <a:buNone/>
            </a:pPr>
            <a:r>
              <a:rPr lang="nl-BE" sz="3200" dirty="0">
                <a:latin typeface="UGent Panno Text" panose="02000506040000040003" pitchFamily="2" charset="0"/>
                <a:ea typeface="Calibri" panose="020F0502020204030204" pitchFamily="34" charset="0"/>
              </a:rPr>
              <a:t>	… maakt je wegwijs aan de UGent, biedt jou een luisterend oor en helpt je bij je studies (geen bijles!).</a:t>
            </a:r>
          </a:p>
          <a:p>
            <a:pPr marL="85714" indent="0">
              <a:spcBef>
                <a:spcPts val="427"/>
              </a:spcBef>
              <a:spcAft>
                <a:spcPts val="427"/>
              </a:spcAft>
              <a:buNone/>
            </a:pPr>
            <a:r>
              <a:rPr lang="nl-BE" sz="3200" dirty="0">
                <a:latin typeface="UGent Panno Text" panose="02000506040000040003" pitchFamily="2" charset="0"/>
                <a:ea typeface="Calibri" panose="020F0502020204030204" pitchFamily="34" charset="0"/>
              </a:rPr>
              <a:t>	… is er voor jou een heel academiejaar lang.</a:t>
            </a:r>
          </a:p>
          <a:p>
            <a:pPr marL="85714" indent="0">
              <a:spcBef>
                <a:spcPts val="853"/>
              </a:spcBef>
              <a:spcAft>
                <a:spcPts val="853"/>
              </a:spcAft>
              <a:buNone/>
            </a:pPr>
            <a:r>
              <a:rPr lang="nl-BE" sz="3200" dirty="0">
                <a:latin typeface="UGent Panno Text" panose="02000506040000040003" pitchFamily="2" charset="0"/>
                <a:ea typeface="Calibri" panose="020F0502020204030204" pitchFamily="34" charset="0"/>
              </a:rPr>
              <a:t>Kortom, met een mentor kom je verder!</a:t>
            </a:r>
          </a:p>
          <a:p>
            <a:pPr marL="85714" indent="0">
              <a:spcBef>
                <a:spcPts val="853"/>
              </a:spcBef>
              <a:spcAft>
                <a:spcPts val="853"/>
              </a:spcAft>
              <a:buNone/>
            </a:pPr>
            <a:r>
              <a:rPr lang="nl-BE" sz="3200" dirty="0">
                <a:latin typeface="UGent Panno Text" panose="02000506040000040003" pitchFamily="2" charset="0"/>
                <a:ea typeface="Calibri" panose="020F0502020204030204" pitchFamily="34" charset="0"/>
              </a:rPr>
              <a:t>Meer info en een mentor aanvragen: </a:t>
            </a:r>
            <a:r>
              <a:rPr lang="nl-BE" sz="3200" dirty="0">
                <a:latin typeface="UGent Panno Text" panose="02000506040000040003" pitchFamily="2" charset="0"/>
                <a:ea typeface="Calibri" panose="020F0502020204030204" pitchFamily="34" charset="0"/>
                <a:hlinkClick r:id="rId3"/>
              </a:rPr>
              <a:t>www.ugent.be/coachingendiversiteit</a:t>
            </a:r>
            <a:r>
              <a:rPr lang="nl-BE" sz="3200" dirty="0">
                <a:latin typeface="UGent Panno Text" panose="02000506040000040003" pitchFamily="2" charset="0"/>
                <a:ea typeface="Calibri" panose="020F0502020204030204" pitchFamily="34" charset="0"/>
              </a:rPr>
              <a:t> </a:t>
            </a:r>
          </a:p>
          <a:p>
            <a:pPr marL="85714" indent="0">
              <a:buNone/>
            </a:pPr>
            <a:endParaRPr lang="nl-BE" dirty="0"/>
          </a:p>
        </p:txBody>
      </p:sp>
      <p:pic>
        <p:nvPicPr>
          <p:cNvPr id="14" name="Graphic 13" descr="Naar rechts wijzende wijsvinger met handrug met effen opvulling">
            <a:extLst>
              <a:ext uri="{FF2B5EF4-FFF2-40B4-BE49-F238E27FC236}">
                <a16:creationId xmlns:a16="http://schemas.microsoft.com/office/drawing/2014/main" id="{E91BB0C6-2571-D245-9B7F-7065C2367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127" y="1936649"/>
            <a:ext cx="1364957" cy="13004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4101" y="5701791"/>
            <a:ext cx="3267359" cy="3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0FC37-DAA1-48D6-ACA5-05169390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 nog eens nalezen?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FADA5-1B77-4BCB-8504-ED7CD0514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857106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Webpagina voor nieuwe studenten:</a:t>
            </a:r>
          </a:p>
          <a:p>
            <a:pPr>
              <a:buFont typeface="Wingdings" panose="05000000000000000000" pitchFamily="2" charset="2"/>
              <a:buChar char="è"/>
            </a:pPr>
            <a:endParaRPr lang="nl-BE" sz="3200" dirty="0">
              <a:latin typeface="UGent Panno Text" panose="02000506040000040003" pitchFamily="2" charset="0"/>
              <a:sym typeface="Wingdings" panose="05000000000000000000" pitchFamily="2" charset="2"/>
            </a:endParaRPr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  <a:hlinkClick r:id="rId2"/>
              </a:rPr>
              <a:t>https://www.ugent.be/re/nl/voor-studenten/nieuwestudentencriminologie</a:t>
            </a:r>
            <a:r>
              <a:rPr lang="nl-BE" sz="3200" dirty="0">
                <a:latin typeface="UGent Panno Text" panose="02000506040000040003" pitchFamily="2" charset="0"/>
              </a:rPr>
              <a:t>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C68367-E455-41E0-8CEB-D3C1661D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02626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56C0E4C-B8BF-A063-41AF-8697794EA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FC2CC74-877F-11ED-521E-DCBBAE331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67632"/>
            <a:ext cx="17338675" cy="54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78" y="370699"/>
            <a:ext cx="4863253" cy="184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8428162" y="596182"/>
            <a:ext cx="6349505" cy="407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98" dirty="0">
                <a:latin typeface="UGent Panno Text" panose="02000506040000040003" pitchFamily="2" charset="0"/>
              </a:rPr>
              <a:t>WIFI-netwerk</a:t>
            </a:r>
          </a:p>
          <a:p>
            <a:r>
              <a:rPr lang="nl-BE" sz="3698" dirty="0">
                <a:latin typeface="UGent Panno Text" panose="02000506040000040003" pitchFamily="2" charset="0"/>
              </a:rPr>
              <a:t>= </a:t>
            </a:r>
            <a:r>
              <a:rPr lang="nl-BE" sz="3698" dirty="0" err="1">
                <a:latin typeface="UGent Panno Text" panose="02000506040000040003" pitchFamily="2" charset="0"/>
              </a:rPr>
              <a:t>Eduroam</a:t>
            </a:r>
            <a:r>
              <a:rPr lang="nl-BE" sz="3698" dirty="0">
                <a:latin typeface="UGent Panno Text" panose="02000506040000040003" pitchFamily="2" charset="0"/>
              </a:rPr>
              <a:t> (NIET </a:t>
            </a:r>
            <a:r>
              <a:rPr lang="nl-BE" sz="3698" dirty="0" err="1">
                <a:latin typeface="UGent Panno Text" panose="02000506040000040003" pitchFamily="2" charset="0"/>
              </a:rPr>
              <a:t>UGentGuest</a:t>
            </a:r>
            <a:r>
              <a:rPr lang="nl-BE" sz="3698" dirty="0">
                <a:latin typeface="UGent Panno Text" panose="02000506040000040003" pitchFamily="2" charset="0"/>
              </a:rPr>
              <a:t>)</a:t>
            </a:r>
          </a:p>
          <a:p>
            <a:endParaRPr lang="nl-BE" sz="3698" dirty="0">
              <a:latin typeface="UGent Panno Text" panose="02000506040000040003" pitchFamily="2" charset="0"/>
            </a:endParaRPr>
          </a:p>
          <a:p>
            <a:r>
              <a:rPr lang="nl-BE" sz="3698" dirty="0">
                <a:latin typeface="UGent Panno Text" panose="02000506040000040003" pitchFamily="2" charset="0"/>
                <a:sym typeface="Wingdings" panose="05000000000000000000" pitchFamily="2" charset="2"/>
              </a:rPr>
              <a:t></a:t>
            </a:r>
            <a:r>
              <a:rPr lang="nl-BE" sz="3698" dirty="0">
                <a:latin typeface="UGent Panno Text" panose="02000506040000040003" pitchFamily="2" charset="0"/>
              </a:rPr>
              <a:t> maak connectie door:</a:t>
            </a:r>
          </a:p>
          <a:p>
            <a:r>
              <a:rPr lang="nl-BE" sz="3698" dirty="0">
                <a:latin typeface="UGent Panno Text" panose="02000506040000040003" pitchFamily="2" charset="0"/>
              </a:rPr>
              <a:t>	1. UGent e-mailadres</a:t>
            </a:r>
          </a:p>
          <a:p>
            <a:r>
              <a:rPr lang="nl-BE" sz="3698" dirty="0">
                <a:latin typeface="UGent Panno Text" panose="02000506040000040003" pitchFamily="2" charset="0"/>
              </a:rPr>
              <a:t>	2. UGent wachtwoord</a:t>
            </a:r>
          </a:p>
          <a:p>
            <a:r>
              <a:rPr lang="nl-BE" sz="3698" dirty="0">
                <a:latin typeface="UGent Panno Text" panose="02000506040000040003" pitchFamily="2" charset="0"/>
              </a:rPr>
              <a:t>	3. accepteren certificaat</a:t>
            </a:r>
          </a:p>
        </p:txBody>
      </p:sp>
      <p:sp>
        <p:nvSpPr>
          <p:cNvPr id="5" name="AutoShape 7" descr="Afbeeldingsresultaat voor pictogram instagram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80919" y="-1918689"/>
            <a:ext cx="4578773" cy="45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nl-BE" sz="364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67197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806463" y="5768019"/>
            <a:ext cx="1491114" cy="661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98" dirty="0" err="1">
                <a:latin typeface="UGent Panno Text" panose="02000506040000040003" pitchFamily="2" charset="0"/>
              </a:rPr>
              <a:t>rc.ugent</a:t>
            </a:r>
            <a:endParaRPr lang="nl-BE" sz="3698" dirty="0">
              <a:latin typeface="UGent Panno Text" panose="02000506040000040003" pitchFamily="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259692" y="7622833"/>
            <a:ext cx="668644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700" dirty="0">
                <a:latin typeface="UGent Panno Text" panose="02000506040000040003" pitchFamily="2" charset="0"/>
              </a:rPr>
              <a:t>Monitoraat Recht en Criminologie UGent</a:t>
            </a:r>
            <a:endParaRPr lang="nl-BE" sz="3700" dirty="0">
              <a:latin typeface="UGent Panno Text" panose="02000506040000040003" pitchFamily="2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79" y="6923587"/>
            <a:ext cx="2173990" cy="217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14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/>
        </p:nvSpPr>
        <p:spPr>
          <a:xfrm>
            <a:off x="-681921" y="896145"/>
            <a:ext cx="18702510" cy="89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11467C"/>
              </a:buClr>
              <a:buSzPts val="4400"/>
            </a:pPr>
            <a:r>
              <a:rPr lang="nl-BE" sz="6257" b="1" dirty="0">
                <a:solidFill>
                  <a:srgbClr val="11467C"/>
                </a:solidFill>
                <a:latin typeface="Roboto "/>
                <a:ea typeface="Roboto Mono"/>
                <a:cs typeface="Roboto Mono"/>
                <a:sym typeface="Roboto Mono"/>
              </a:rPr>
              <a:t>Doel</a:t>
            </a:r>
            <a:endParaRPr sz="1991" b="1" dirty="0">
              <a:solidFill>
                <a:srgbClr val="000000"/>
              </a:solidFill>
              <a:latin typeface="Roboto "/>
              <a:sym typeface="Arial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1173535" y="2161887"/>
            <a:ext cx="15699958" cy="564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spAutoFit/>
          </a:bodyPr>
          <a:lstStyle/>
          <a:p>
            <a:pPr marL="650184" indent="-650184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Aanspreek -en steunpunt voor én door studenten aan deze faculteit</a:t>
            </a:r>
            <a:endParaRPr sz="3641" dirty="0"/>
          </a:p>
          <a:p>
            <a:pPr marL="650184" indent="-650184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Het overkoepelend en ondersteunend orgaan voor studentenvertegenwoordigers (</a:t>
            </a:r>
            <a:r>
              <a:rPr lang="nl-BE" sz="3982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StuVers</a:t>
            </a: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endParaRPr sz="3641" dirty="0"/>
          </a:p>
          <a:p>
            <a:pPr marL="650184" indent="-650184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De brug tussen de studenten, </a:t>
            </a:r>
            <a:r>
              <a:rPr lang="nl-BE" sz="3982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StuVers</a:t>
            </a: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, faculteit en universiteit.</a:t>
            </a:r>
            <a:endParaRPr sz="3982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4" descr="Afbeelding met Graphics, Lettertype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535" y="8010014"/>
            <a:ext cx="5423622" cy="1694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A8677A30-15D5-A0F4-ACD2-47300C63B501}"/>
              </a:ext>
            </a:extLst>
          </p:cNvPr>
          <p:cNvCxnSpPr>
            <a:cxnSpLocks/>
          </p:cNvCxnSpPr>
          <p:nvPr/>
        </p:nvCxnSpPr>
        <p:spPr>
          <a:xfrm>
            <a:off x="615244" y="298"/>
            <a:ext cx="0" cy="9753005"/>
          </a:xfrm>
          <a:prstGeom prst="line">
            <a:avLst/>
          </a:prstGeom>
          <a:ln w="38100">
            <a:solidFill>
              <a:srgbClr val="AA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BFFF0478-889F-89E0-D4A2-29134FBB8FD4}"/>
              </a:ext>
            </a:extLst>
          </p:cNvPr>
          <p:cNvGrpSpPr/>
          <p:nvPr/>
        </p:nvGrpSpPr>
        <p:grpSpPr>
          <a:xfrm>
            <a:off x="14558142" y="7146958"/>
            <a:ext cx="2315350" cy="2315350"/>
            <a:chOff x="10236819" y="5025302"/>
            <a:chExt cx="1628080" cy="1628080"/>
          </a:xfrm>
        </p:grpSpPr>
        <p:pic>
          <p:nvPicPr>
            <p:cNvPr id="94" name="Google Shape;94;p4" descr="Afbeelding met patroon, schermopname, zwart&#10;&#10;Automatisch gegenereerde beschrijv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36819" y="5025302"/>
              <a:ext cx="1628080" cy="162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693ECB4E-A608-E7AE-62AD-071C15CE5DC6}"/>
                </a:ext>
              </a:extLst>
            </p:cNvPr>
            <p:cNvSpPr/>
            <p:nvPr/>
          </p:nvSpPr>
          <p:spPr>
            <a:xfrm>
              <a:off x="10836727" y="5625210"/>
              <a:ext cx="428263" cy="428263"/>
            </a:xfrm>
            <a:prstGeom prst="ellipse">
              <a:avLst/>
            </a:prstGeom>
            <a:solidFill>
              <a:srgbClr val="AA00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3641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3;p4" descr="Afbeelding met Graphics, Lettertype, schermopname, grafische vormgeving&#10;&#10;Automatisch gegenereerde beschrijving">
            <a:extLst>
              <a:ext uri="{FF2B5EF4-FFF2-40B4-BE49-F238E27FC236}">
                <a16:creationId xmlns:a16="http://schemas.microsoft.com/office/drawing/2014/main" id="{7FEF6F12-E301-DE82-4ED1-074B8E4A6A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535" y="8010014"/>
            <a:ext cx="5423622" cy="1694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833A40B-DD3C-10E9-E769-52D01CB7F468}"/>
              </a:ext>
            </a:extLst>
          </p:cNvPr>
          <p:cNvCxnSpPr>
            <a:cxnSpLocks/>
          </p:cNvCxnSpPr>
          <p:nvPr/>
        </p:nvCxnSpPr>
        <p:spPr>
          <a:xfrm>
            <a:off x="615244" y="298"/>
            <a:ext cx="0" cy="9753005"/>
          </a:xfrm>
          <a:prstGeom prst="line">
            <a:avLst/>
          </a:prstGeom>
          <a:ln w="38100">
            <a:solidFill>
              <a:srgbClr val="AA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1;p4">
            <a:extLst>
              <a:ext uri="{FF2B5EF4-FFF2-40B4-BE49-F238E27FC236}">
                <a16:creationId xmlns:a16="http://schemas.microsoft.com/office/drawing/2014/main" id="{26CC6DD8-08DE-069C-6D9E-0BF87FEAA229}"/>
              </a:ext>
            </a:extLst>
          </p:cNvPr>
          <p:cNvSpPr txBox="1"/>
          <p:nvPr/>
        </p:nvSpPr>
        <p:spPr>
          <a:xfrm>
            <a:off x="-681921" y="896145"/>
            <a:ext cx="18702510" cy="89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11467C"/>
              </a:buClr>
              <a:buSzPts val="4400"/>
            </a:pPr>
            <a:r>
              <a:rPr lang="nl-BE" sz="6257" b="1" dirty="0">
                <a:solidFill>
                  <a:srgbClr val="11467C"/>
                </a:solidFill>
                <a:latin typeface="Roboto "/>
                <a:ea typeface="Roboto Mono"/>
                <a:cs typeface="Roboto Mono"/>
                <a:sym typeface="Roboto Mono"/>
              </a:rPr>
              <a:t>Werking</a:t>
            </a:r>
            <a:endParaRPr sz="1991" b="1" dirty="0">
              <a:solidFill>
                <a:srgbClr val="000000"/>
              </a:solidFill>
              <a:latin typeface="Roboto "/>
              <a:sym typeface="Arial"/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239ECB4-841F-A3B2-09F5-C0AD87BDE300}"/>
              </a:ext>
            </a:extLst>
          </p:cNvPr>
          <p:cNvGrpSpPr/>
          <p:nvPr/>
        </p:nvGrpSpPr>
        <p:grpSpPr>
          <a:xfrm>
            <a:off x="14558142" y="7146958"/>
            <a:ext cx="2315350" cy="2315350"/>
            <a:chOff x="10236819" y="5025302"/>
            <a:chExt cx="1628080" cy="1628080"/>
          </a:xfrm>
        </p:grpSpPr>
        <p:pic>
          <p:nvPicPr>
            <p:cNvPr id="11" name="Google Shape;94;p4" descr="Afbeelding met patroon, schermopname, zwart&#10;&#10;Automatisch gegenereerde beschrijving">
              <a:extLst>
                <a:ext uri="{FF2B5EF4-FFF2-40B4-BE49-F238E27FC236}">
                  <a16:creationId xmlns:a16="http://schemas.microsoft.com/office/drawing/2014/main" id="{D402C2B7-109F-BCE8-0F78-86DE3253017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36819" y="5025302"/>
              <a:ext cx="1628080" cy="162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B5DC1C9-F64D-C3DC-9A70-346A03C0B494}"/>
                </a:ext>
              </a:extLst>
            </p:cNvPr>
            <p:cNvSpPr/>
            <p:nvPr/>
          </p:nvSpPr>
          <p:spPr>
            <a:xfrm>
              <a:off x="10836727" y="5625210"/>
              <a:ext cx="428263" cy="428263"/>
            </a:xfrm>
            <a:prstGeom prst="ellipse">
              <a:avLst/>
            </a:prstGeom>
            <a:solidFill>
              <a:srgbClr val="AA00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3641"/>
            </a:p>
          </p:txBody>
        </p:sp>
      </p:grp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F21EE117-EA76-D3CF-87D7-CE3BA14A8968}"/>
              </a:ext>
            </a:extLst>
          </p:cNvPr>
          <p:cNvSpPr/>
          <p:nvPr/>
        </p:nvSpPr>
        <p:spPr>
          <a:xfrm>
            <a:off x="5649209" y="5497234"/>
            <a:ext cx="6703508" cy="1467563"/>
          </a:xfrm>
          <a:custGeom>
            <a:avLst/>
            <a:gdLst>
              <a:gd name="connsiteX0" fmla="*/ 0 w 4313089"/>
              <a:gd name="connsiteY0" fmla="*/ 112983 h 1129826"/>
              <a:gd name="connsiteX1" fmla="*/ 112983 w 4313089"/>
              <a:gd name="connsiteY1" fmla="*/ 0 h 1129826"/>
              <a:gd name="connsiteX2" fmla="*/ 4200106 w 4313089"/>
              <a:gd name="connsiteY2" fmla="*/ 0 h 1129826"/>
              <a:gd name="connsiteX3" fmla="*/ 4313089 w 4313089"/>
              <a:gd name="connsiteY3" fmla="*/ 112983 h 1129826"/>
              <a:gd name="connsiteX4" fmla="*/ 4313089 w 4313089"/>
              <a:gd name="connsiteY4" fmla="*/ 1016843 h 1129826"/>
              <a:gd name="connsiteX5" fmla="*/ 4200106 w 4313089"/>
              <a:gd name="connsiteY5" fmla="*/ 1129826 h 1129826"/>
              <a:gd name="connsiteX6" fmla="*/ 112983 w 4313089"/>
              <a:gd name="connsiteY6" fmla="*/ 1129826 h 1129826"/>
              <a:gd name="connsiteX7" fmla="*/ 0 w 4313089"/>
              <a:gd name="connsiteY7" fmla="*/ 1016843 h 1129826"/>
              <a:gd name="connsiteX8" fmla="*/ 0 w 4313089"/>
              <a:gd name="connsiteY8" fmla="*/ 112983 h 11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3089" h="1129826">
                <a:moveTo>
                  <a:pt x="0" y="112983"/>
                </a:moveTo>
                <a:cubicBezTo>
                  <a:pt x="0" y="50584"/>
                  <a:pt x="50584" y="0"/>
                  <a:pt x="112983" y="0"/>
                </a:cubicBezTo>
                <a:lnTo>
                  <a:pt x="4200106" y="0"/>
                </a:lnTo>
                <a:cubicBezTo>
                  <a:pt x="4262505" y="0"/>
                  <a:pt x="4313089" y="50584"/>
                  <a:pt x="4313089" y="112983"/>
                </a:cubicBezTo>
                <a:lnTo>
                  <a:pt x="4313089" y="1016843"/>
                </a:lnTo>
                <a:cubicBezTo>
                  <a:pt x="4313089" y="1079242"/>
                  <a:pt x="4262505" y="1129826"/>
                  <a:pt x="4200106" y="1129826"/>
                </a:cubicBezTo>
                <a:lnTo>
                  <a:pt x="112983" y="1129826"/>
                </a:lnTo>
                <a:cubicBezTo>
                  <a:pt x="50584" y="1129826"/>
                  <a:pt x="0" y="1079242"/>
                  <a:pt x="0" y="1016843"/>
                </a:cubicBezTo>
                <a:lnTo>
                  <a:pt x="0" y="112983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773" tIns="198773" rIns="198773" bIns="198773" numCol="1" spcCol="1270" anchor="ctr" anchorCtr="0">
            <a:noAutofit/>
          </a:bodyPr>
          <a:lstStyle/>
          <a:p>
            <a:pPr algn="ctr" defTabSz="17699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982" dirty="0">
                <a:latin typeface="Verdana" panose="020B0604030504040204" pitchFamily="34" charset="0"/>
                <a:ea typeface="Verdana" panose="020B0604030504040204" pitchFamily="34" charset="0"/>
              </a:rPr>
              <a:t>Algemene vergadering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3F1E53A0-7516-0512-E9AD-97E1A8F90BC6}"/>
              </a:ext>
            </a:extLst>
          </p:cNvPr>
          <p:cNvSpPr/>
          <p:nvPr/>
        </p:nvSpPr>
        <p:spPr>
          <a:xfrm>
            <a:off x="5649210" y="2257069"/>
            <a:ext cx="6655493" cy="1467563"/>
          </a:xfrm>
          <a:custGeom>
            <a:avLst/>
            <a:gdLst>
              <a:gd name="connsiteX0" fmla="*/ 0 w 2264171"/>
              <a:gd name="connsiteY0" fmla="*/ 112983 h 1129826"/>
              <a:gd name="connsiteX1" fmla="*/ 112983 w 2264171"/>
              <a:gd name="connsiteY1" fmla="*/ 0 h 1129826"/>
              <a:gd name="connsiteX2" fmla="*/ 2151188 w 2264171"/>
              <a:gd name="connsiteY2" fmla="*/ 0 h 1129826"/>
              <a:gd name="connsiteX3" fmla="*/ 2264171 w 2264171"/>
              <a:gd name="connsiteY3" fmla="*/ 112983 h 1129826"/>
              <a:gd name="connsiteX4" fmla="*/ 2264171 w 2264171"/>
              <a:gd name="connsiteY4" fmla="*/ 1016843 h 1129826"/>
              <a:gd name="connsiteX5" fmla="*/ 2151188 w 2264171"/>
              <a:gd name="connsiteY5" fmla="*/ 1129826 h 1129826"/>
              <a:gd name="connsiteX6" fmla="*/ 112983 w 2264171"/>
              <a:gd name="connsiteY6" fmla="*/ 1129826 h 1129826"/>
              <a:gd name="connsiteX7" fmla="*/ 0 w 2264171"/>
              <a:gd name="connsiteY7" fmla="*/ 1016843 h 1129826"/>
              <a:gd name="connsiteX8" fmla="*/ 0 w 2264171"/>
              <a:gd name="connsiteY8" fmla="*/ 112983 h 11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4171" h="1129826">
                <a:moveTo>
                  <a:pt x="0" y="112983"/>
                </a:moveTo>
                <a:cubicBezTo>
                  <a:pt x="0" y="50584"/>
                  <a:pt x="50584" y="0"/>
                  <a:pt x="112983" y="0"/>
                </a:cubicBezTo>
                <a:lnTo>
                  <a:pt x="2151188" y="0"/>
                </a:lnTo>
                <a:cubicBezTo>
                  <a:pt x="2213587" y="0"/>
                  <a:pt x="2264171" y="50584"/>
                  <a:pt x="2264171" y="112983"/>
                </a:cubicBezTo>
                <a:lnTo>
                  <a:pt x="2264171" y="1016843"/>
                </a:lnTo>
                <a:cubicBezTo>
                  <a:pt x="2264171" y="1079242"/>
                  <a:pt x="2213587" y="1129826"/>
                  <a:pt x="2151188" y="1129826"/>
                </a:cubicBezTo>
                <a:lnTo>
                  <a:pt x="112983" y="1129826"/>
                </a:lnTo>
                <a:cubicBezTo>
                  <a:pt x="50584" y="1129826"/>
                  <a:pt x="0" y="1079242"/>
                  <a:pt x="0" y="1016843"/>
                </a:cubicBezTo>
                <a:lnTo>
                  <a:pt x="0" y="112983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773" tIns="198773" rIns="198773" bIns="198773" numCol="1" spcCol="1270" anchor="ctr" anchorCtr="0">
            <a:noAutofit/>
          </a:bodyPr>
          <a:lstStyle/>
          <a:p>
            <a:pPr algn="ctr" defTabSz="17699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982" dirty="0">
                <a:latin typeface="Verdana" panose="020B0604030504040204" pitchFamily="34" charset="0"/>
                <a:ea typeface="Verdana" panose="020B0604030504040204" pitchFamily="34" charset="0"/>
              </a:rPr>
              <a:t>Dagelijks bestuur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DB0743E-D7CF-8FFD-C7B3-3742ED47DAB4}"/>
              </a:ext>
            </a:extLst>
          </p:cNvPr>
          <p:cNvSpPr/>
          <p:nvPr/>
        </p:nvSpPr>
        <p:spPr>
          <a:xfrm>
            <a:off x="5601201" y="3875192"/>
            <a:ext cx="6703508" cy="1467563"/>
          </a:xfrm>
          <a:custGeom>
            <a:avLst/>
            <a:gdLst>
              <a:gd name="connsiteX0" fmla="*/ 0 w 2818216"/>
              <a:gd name="connsiteY0" fmla="*/ 112983 h 1129826"/>
              <a:gd name="connsiteX1" fmla="*/ 112983 w 2818216"/>
              <a:gd name="connsiteY1" fmla="*/ 0 h 1129826"/>
              <a:gd name="connsiteX2" fmla="*/ 2705233 w 2818216"/>
              <a:gd name="connsiteY2" fmla="*/ 0 h 1129826"/>
              <a:gd name="connsiteX3" fmla="*/ 2818216 w 2818216"/>
              <a:gd name="connsiteY3" fmla="*/ 112983 h 1129826"/>
              <a:gd name="connsiteX4" fmla="*/ 2818216 w 2818216"/>
              <a:gd name="connsiteY4" fmla="*/ 1016843 h 1129826"/>
              <a:gd name="connsiteX5" fmla="*/ 2705233 w 2818216"/>
              <a:gd name="connsiteY5" fmla="*/ 1129826 h 1129826"/>
              <a:gd name="connsiteX6" fmla="*/ 112983 w 2818216"/>
              <a:gd name="connsiteY6" fmla="*/ 1129826 h 1129826"/>
              <a:gd name="connsiteX7" fmla="*/ 0 w 2818216"/>
              <a:gd name="connsiteY7" fmla="*/ 1016843 h 1129826"/>
              <a:gd name="connsiteX8" fmla="*/ 0 w 2818216"/>
              <a:gd name="connsiteY8" fmla="*/ 112983 h 11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216" h="1129826">
                <a:moveTo>
                  <a:pt x="0" y="112983"/>
                </a:moveTo>
                <a:cubicBezTo>
                  <a:pt x="0" y="50584"/>
                  <a:pt x="50584" y="0"/>
                  <a:pt x="112983" y="0"/>
                </a:cubicBezTo>
                <a:lnTo>
                  <a:pt x="2705233" y="0"/>
                </a:lnTo>
                <a:cubicBezTo>
                  <a:pt x="2767632" y="0"/>
                  <a:pt x="2818216" y="50584"/>
                  <a:pt x="2818216" y="112983"/>
                </a:cubicBezTo>
                <a:lnTo>
                  <a:pt x="2818216" y="1016843"/>
                </a:lnTo>
                <a:cubicBezTo>
                  <a:pt x="2818216" y="1079242"/>
                  <a:pt x="2767632" y="1129826"/>
                  <a:pt x="2705233" y="1129826"/>
                </a:cubicBezTo>
                <a:lnTo>
                  <a:pt x="112983" y="1129826"/>
                </a:lnTo>
                <a:cubicBezTo>
                  <a:pt x="50584" y="1129826"/>
                  <a:pt x="0" y="1079242"/>
                  <a:pt x="0" y="1016843"/>
                </a:cubicBezTo>
                <a:lnTo>
                  <a:pt x="0" y="112983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773" tIns="198773" rIns="198773" bIns="198773" numCol="1" spcCol="1270" anchor="ctr" anchorCtr="0">
            <a:noAutofit/>
          </a:bodyPr>
          <a:lstStyle/>
          <a:p>
            <a:pPr algn="ctr" defTabSz="17699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3982" dirty="0">
                <a:latin typeface="Verdana" panose="020B0604030504040204" pitchFamily="34" charset="0"/>
                <a:ea typeface="Verdana" panose="020B0604030504040204" pitchFamily="34" charset="0"/>
              </a:rPr>
              <a:t>Facultaire commissies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/>
        </p:nvSpPr>
        <p:spPr>
          <a:xfrm>
            <a:off x="1638716" y="2543813"/>
            <a:ext cx="15699948" cy="380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Openstaande functies:</a:t>
            </a:r>
            <a:endParaRPr sz="3641" dirty="0"/>
          </a:p>
          <a:p>
            <a:pPr marL="650184" lvl="6" indent="-650184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Secretaris</a:t>
            </a:r>
            <a:endParaRPr sz="3982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50184" lvl="6" indent="-650184">
              <a:lnSpc>
                <a:spcPct val="150000"/>
              </a:lnSpc>
              <a:buClr>
                <a:srgbClr val="1F3864"/>
              </a:buClr>
              <a:buSzPts val="2800"/>
              <a:buFont typeface="Verdana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Financieel verantwoordelijke</a:t>
            </a:r>
            <a:endParaRPr sz="3982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50184" lvl="6" indent="-650184">
              <a:lnSpc>
                <a:spcPct val="150000"/>
              </a:lnSpc>
              <a:buClr>
                <a:srgbClr val="1F3864"/>
              </a:buClr>
              <a:buSzPts val="2800"/>
              <a:buFont typeface="Verdana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Medewerker (zelf in te vullen)</a:t>
            </a:r>
            <a:endParaRPr sz="3982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Google Shape;93;p4" descr="Afbeelding met Graphics, Lettertype, schermopname, grafische vormgeving&#10;&#10;Automatisch gegenereerde beschrijving">
            <a:extLst>
              <a:ext uri="{FF2B5EF4-FFF2-40B4-BE49-F238E27FC236}">
                <a16:creationId xmlns:a16="http://schemas.microsoft.com/office/drawing/2014/main" id="{C7EF3329-09A7-7828-5D8D-66F5070EDD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535" y="8010014"/>
            <a:ext cx="5423622" cy="1694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DBED487-A464-6C05-C1A6-30C2B4F4725E}"/>
              </a:ext>
            </a:extLst>
          </p:cNvPr>
          <p:cNvCxnSpPr>
            <a:cxnSpLocks/>
          </p:cNvCxnSpPr>
          <p:nvPr/>
        </p:nvCxnSpPr>
        <p:spPr>
          <a:xfrm>
            <a:off x="615244" y="298"/>
            <a:ext cx="0" cy="9753005"/>
          </a:xfrm>
          <a:prstGeom prst="line">
            <a:avLst/>
          </a:prstGeom>
          <a:ln w="38100">
            <a:solidFill>
              <a:srgbClr val="AA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1;p4">
            <a:extLst>
              <a:ext uri="{FF2B5EF4-FFF2-40B4-BE49-F238E27FC236}">
                <a16:creationId xmlns:a16="http://schemas.microsoft.com/office/drawing/2014/main" id="{00EE6737-8BB6-1868-ABD6-1C93E82785D0}"/>
              </a:ext>
            </a:extLst>
          </p:cNvPr>
          <p:cNvSpPr txBox="1"/>
          <p:nvPr/>
        </p:nvSpPr>
        <p:spPr>
          <a:xfrm>
            <a:off x="-681921" y="896145"/>
            <a:ext cx="18702510" cy="89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11467C"/>
              </a:buClr>
              <a:buSzPts val="4400"/>
            </a:pPr>
            <a:r>
              <a:rPr lang="nl-BE" sz="6257" b="1" dirty="0">
                <a:solidFill>
                  <a:srgbClr val="11467C"/>
                </a:solidFill>
                <a:latin typeface="Roboto "/>
                <a:ea typeface="Roboto Mono"/>
                <a:sym typeface="Roboto Mono"/>
              </a:rPr>
              <a:t>Dagelijks bestuur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C7821D1-5766-9C7E-86A7-85DFD4EAB507}"/>
              </a:ext>
            </a:extLst>
          </p:cNvPr>
          <p:cNvGrpSpPr/>
          <p:nvPr/>
        </p:nvGrpSpPr>
        <p:grpSpPr>
          <a:xfrm>
            <a:off x="14558142" y="7146958"/>
            <a:ext cx="2315350" cy="2315350"/>
            <a:chOff x="10236819" y="5025302"/>
            <a:chExt cx="1628080" cy="1628080"/>
          </a:xfrm>
        </p:grpSpPr>
        <p:pic>
          <p:nvPicPr>
            <p:cNvPr id="7" name="Google Shape;94;p4" descr="Afbeelding met patroon, schermopname, zwart&#10;&#10;Automatisch gegenereerde beschrijving">
              <a:extLst>
                <a:ext uri="{FF2B5EF4-FFF2-40B4-BE49-F238E27FC236}">
                  <a16:creationId xmlns:a16="http://schemas.microsoft.com/office/drawing/2014/main" id="{6B2ED192-80F6-5261-CCDC-6D486993467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36819" y="5025302"/>
              <a:ext cx="1628080" cy="162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DB24248E-E2D1-8312-0E26-5623DAF80B38}"/>
                </a:ext>
              </a:extLst>
            </p:cNvPr>
            <p:cNvSpPr/>
            <p:nvPr/>
          </p:nvSpPr>
          <p:spPr>
            <a:xfrm>
              <a:off x="10836727" y="5625210"/>
              <a:ext cx="428263" cy="428263"/>
            </a:xfrm>
            <a:prstGeom prst="ellipse">
              <a:avLst/>
            </a:prstGeom>
            <a:solidFill>
              <a:srgbClr val="AA00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3641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/>
        </p:nvSpPr>
        <p:spPr>
          <a:xfrm>
            <a:off x="809978" y="1979040"/>
            <a:ext cx="8362739" cy="541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ts val="2000"/>
            </a:pPr>
            <a:r>
              <a:rPr lang="nl-BE" sz="2844" b="1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De verschillende commissies</a:t>
            </a:r>
            <a:endParaRPr sz="3641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BE" sz="2844" i="1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Faculteitsraad (FR)</a:t>
            </a:r>
            <a:endParaRPr sz="2844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BE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Opleidingscommissies (</a:t>
            </a:r>
            <a:r>
              <a:rPr lang="nl-BE" sz="2844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OC’s</a:t>
            </a:r>
            <a:r>
              <a:rPr lang="nl-BE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844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BE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Stagecommissies</a:t>
            </a:r>
            <a:endParaRPr sz="2844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BE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Interne Beroepscommissies</a:t>
            </a:r>
            <a:endParaRPr sz="2844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BE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Curriculumcommissies (</a:t>
            </a:r>
            <a:r>
              <a:rPr lang="nl-BE" sz="2844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CurCom’s</a:t>
            </a:r>
            <a:r>
              <a:rPr lang="nl-BE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844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BE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Commissie Kwaliteitszorg Onderwijs (CKO)</a:t>
            </a:r>
            <a:endParaRPr sz="2844" dirty="0"/>
          </a:p>
        </p:txBody>
      </p:sp>
      <p:sp>
        <p:nvSpPr>
          <p:cNvPr id="118" name="Google Shape;118;p28"/>
          <p:cNvSpPr txBox="1"/>
          <p:nvPr/>
        </p:nvSpPr>
        <p:spPr>
          <a:xfrm>
            <a:off x="8669331" y="2588777"/>
            <a:ext cx="8362739" cy="646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spAutoFit/>
          </a:bodyPr>
          <a:lstStyle/>
          <a:p>
            <a:pPr marL="711140" indent="-487638">
              <a:lnSpc>
                <a:spcPct val="120000"/>
              </a:lnSpc>
              <a:buSzPts val="1800"/>
              <a:buFont typeface="Arial"/>
              <a:buChar char="-"/>
            </a:pPr>
            <a:r>
              <a:rPr lang="nl-BE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Facultaire Commissie Internationalisering (FCI)</a:t>
            </a:r>
            <a:endParaRPr lang="nl-NL" sz="2844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11140" indent="-487638">
              <a:lnSpc>
                <a:spcPct val="120000"/>
              </a:lnSpc>
              <a:buClr>
                <a:srgbClr val="000000"/>
              </a:buClr>
              <a:buSzPts val="1800"/>
              <a:buFont typeface="Arial"/>
              <a:buChar char="-"/>
            </a:pPr>
            <a:r>
              <a:rPr lang="nl-NL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Facultaire Duurzaamheidscommissie</a:t>
            </a:r>
            <a:endParaRPr lang="nl-NL" sz="3641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NL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Facultaire Diversiteitscommissie</a:t>
            </a:r>
            <a:endParaRPr lang="nl-NL" sz="3641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NL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Bibliotheekraad</a:t>
            </a:r>
            <a:endParaRPr lang="nl-NL" sz="3641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NL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Commissie Wetenschappelijk Onderzoek</a:t>
            </a:r>
            <a:endParaRPr lang="nl-NL" sz="3641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NL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Beoordelingscommissie ZAP</a:t>
            </a:r>
            <a:endParaRPr lang="nl-NL" sz="3641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NL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Financiële Commissie</a:t>
            </a:r>
            <a:endParaRPr lang="nl-NL" sz="3641" dirty="0"/>
          </a:p>
          <a:p>
            <a:pPr marL="711140" indent="-487638">
              <a:lnSpc>
                <a:spcPct val="120000"/>
              </a:lnSpc>
              <a:spcBef>
                <a:spcPts val="1422"/>
              </a:spcBef>
              <a:buClr>
                <a:srgbClr val="000000"/>
              </a:buClr>
              <a:buSzPts val="1800"/>
              <a:buFont typeface="Arial"/>
              <a:buChar char="-"/>
            </a:pPr>
            <a:r>
              <a:rPr lang="nl-NL" sz="2844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Vakgroepraad</a:t>
            </a:r>
            <a:r>
              <a:rPr lang="nl-NL" sz="2844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Criminologie, Strafrecht en Sociaal Recht (RE-23)</a:t>
            </a:r>
            <a:endParaRPr lang="nl-NL" sz="3641" dirty="0"/>
          </a:p>
        </p:txBody>
      </p:sp>
      <p:pic>
        <p:nvPicPr>
          <p:cNvPr id="3" name="Google Shape;93;p4" descr="Afbeelding met Graphics, Lettertype, schermopname, grafische vormgeving&#10;&#10;Automatisch gegenereerde beschrijving">
            <a:extLst>
              <a:ext uri="{FF2B5EF4-FFF2-40B4-BE49-F238E27FC236}">
                <a16:creationId xmlns:a16="http://schemas.microsoft.com/office/drawing/2014/main" id="{5035CC18-8340-D127-1401-CE018E861E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535" y="8010014"/>
            <a:ext cx="5423622" cy="1694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15A9A0A-2EA2-257D-C0B6-CC1DF0D9CE72}"/>
              </a:ext>
            </a:extLst>
          </p:cNvPr>
          <p:cNvCxnSpPr>
            <a:cxnSpLocks/>
          </p:cNvCxnSpPr>
          <p:nvPr/>
        </p:nvCxnSpPr>
        <p:spPr>
          <a:xfrm>
            <a:off x="615244" y="298"/>
            <a:ext cx="0" cy="9753005"/>
          </a:xfrm>
          <a:prstGeom prst="line">
            <a:avLst/>
          </a:prstGeom>
          <a:ln w="38100">
            <a:solidFill>
              <a:srgbClr val="AA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1;p4">
            <a:extLst>
              <a:ext uri="{FF2B5EF4-FFF2-40B4-BE49-F238E27FC236}">
                <a16:creationId xmlns:a16="http://schemas.microsoft.com/office/drawing/2014/main" id="{0C046576-F853-6791-8515-6AFE78B5FDA8}"/>
              </a:ext>
            </a:extLst>
          </p:cNvPr>
          <p:cNvSpPr txBox="1"/>
          <p:nvPr/>
        </p:nvSpPr>
        <p:spPr>
          <a:xfrm>
            <a:off x="-681921" y="896145"/>
            <a:ext cx="18702510" cy="89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11467C"/>
              </a:buClr>
              <a:buSzPts val="4400"/>
            </a:pPr>
            <a:r>
              <a:rPr lang="nl-BE" sz="6257" b="1" dirty="0">
                <a:solidFill>
                  <a:srgbClr val="11467C"/>
                </a:solidFill>
                <a:latin typeface="Roboto "/>
                <a:ea typeface="Roboto Mono"/>
                <a:cs typeface="Roboto Mono"/>
                <a:sym typeface="Roboto Mono"/>
              </a:rPr>
              <a:t>Facultaire commissies</a:t>
            </a:r>
            <a:endParaRPr sz="1991" b="1" dirty="0">
              <a:solidFill>
                <a:srgbClr val="000000"/>
              </a:solidFill>
              <a:latin typeface="Roboto 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/>
        </p:nvSpPr>
        <p:spPr>
          <a:xfrm>
            <a:off x="-681921" y="1100806"/>
            <a:ext cx="18702510" cy="89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11467C"/>
              </a:buClr>
              <a:buSzPts val="4400"/>
            </a:pPr>
            <a:r>
              <a:rPr lang="nl-BE" sz="6257" b="1" dirty="0">
                <a:solidFill>
                  <a:srgbClr val="11467C"/>
                </a:solidFill>
                <a:latin typeface="Roboto "/>
                <a:ea typeface="Roboto Mono"/>
                <a:cs typeface="Roboto Mono"/>
                <a:sym typeface="Roboto Mono"/>
              </a:rPr>
              <a:t>Algemene vergadering</a:t>
            </a:r>
            <a:endParaRPr sz="1991" dirty="0">
              <a:solidFill>
                <a:srgbClr val="000000"/>
              </a:solidFill>
              <a:latin typeface="Roboto "/>
              <a:sym typeface="Arial"/>
            </a:endParaRPr>
          </a:p>
        </p:txBody>
      </p:sp>
      <p:sp>
        <p:nvSpPr>
          <p:cNvPr id="124" name="Google Shape;124;p29"/>
          <p:cNvSpPr txBox="1"/>
          <p:nvPr/>
        </p:nvSpPr>
        <p:spPr>
          <a:xfrm>
            <a:off x="1638716" y="3030481"/>
            <a:ext cx="15699948" cy="380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Kom naar onze eerste algemene vergadering!</a:t>
            </a:r>
            <a:endParaRPr sz="3641" dirty="0"/>
          </a:p>
          <a:p>
            <a:pPr marL="650184" indent="-650184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Woensdag 1 oktober</a:t>
            </a:r>
          </a:p>
          <a:p>
            <a:pPr marL="650184" indent="-650184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Campus Aula</a:t>
            </a:r>
            <a:endParaRPr sz="3641" dirty="0"/>
          </a:p>
          <a:p>
            <a:pPr marL="650184" indent="-650184">
              <a:lnSpc>
                <a:spcPct val="150000"/>
              </a:lnSpc>
              <a:buClr>
                <a:srgbClr val="000000"/>
              </a:buClr>
              <a:buSzPts val="2800"/>
              <a:buFont typeface="Arial"/>
              <a:buChar char="-"/>
            </a:pP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Gratis drankjes en </a:t>
            </a:r>
            <a:r>
              <a:rPr lang="nl-BE" sz="3982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croques</a:t>
            </a:r>
            <a:r>
              <a:rPr lang="nl-BE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aanwezig</a:t>
            </a:r>
            <a:endParaRPr sz="3641" dirty="0"/>
          </a:p>
        </p:txBody>
      </p:sp>
      <p:pic>
        <p:nvPicPr>
          <p:cNvPr id="3" name="Google Shape;93;p4" descr="Afbeelding met Graphics, Lettertype, schermopname, grafische vormgeving&#10;&#10;Automatisch gegenereerde beschrijving">
            <a:extLst>
              <a:ext uri="{FF2B5EF4-FFF2-40B4-BE49-F238E27FC236}">
                <a16:creationId xmlns:a16="http://schemas.microsoft.com/office/drawing/2014/main" id="{BA2A817A-4ED8-48E4-8996-AE298F231E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535" y="8010014"/>
            <a:ext cx="5423622" cy="1694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3FEAE9E-8BDA-87D6-7C47-89B747546651}"/>
              </a:ext>
            </a:extLst>
          </p:cNvPr>
          <p:cNvCxnSpPr>
            <a:cxnSpLocks/>
          </p:cNvCxnSpPr>
          <p:nvPr/>
        </p:nvCxnSpPr>
        <p:spPr>
          <a:xfrm>
            <a:off x="615244" y="298"/>
            <a:ext cx="0" cy="9753005"/>
          </a:xfrm>
          <a:prstGeom prst="line">
            <a:avLst/>
          </a:prstGeom>
          <a:ln w="38100">
            <a:solidFill>
              <a:srgbClr val="AA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ep 4">
            <a:extLst>
              <a:ext uri="{FF2B5EF4-FFF2-40B4-BE49-F238E27FC236}">
                <a16:creationId xmlns:a16="http://schemas.microsoft.com/office/drawing/2014/main" id="{12ED6286-AA3D-3718-249E-7CFEFC36129C}"/>
              </a:ext>
            </a:extLst>
          </p:cNvPr>
          <p:cNvGrpSpPr/>
          <p:nvPr/>
        </p:nvGrpSpPr>
        <p:grpSpPr>
          <a:xfrm>
            <a:off x="14558142" y="7146958"/>
            <a:ext cx="2315350" cy="2315350"/>
            <a:chOff x="10236819" y="5025302"/>
            <a:chExt cx="1628080" cy="1628080"/>
          </a:xfrm>
        </p:grpSpPr>
        <p:pic>
          <p:nvPicPr>
            <p:cNvPr id="6" name="Google Shape;94;p4" descr="Afbeelding met patroon, schermopname, zwart&#10;&#10;Automatisch gegenereerde beschrijving">
              <a:extLst>
                <a:ext uri="{FF2B5EF4-FFF2-40B4-BE49-F238E27FC236}">
                  <a16:creationId xmlns:a16="http://schemas.microsoft.com/office/drawing/2014/main" id="{3ADB5BE9-BFB1-FD1B-9275-4D0C2E26835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36819" y="5025302"/>
              <a:ext cx="1628080" cy="162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0492CFCB-6BCF-9DDD-2FC2-5F6F0225BE4E}"/>
                </a:ext>
              </a:extLst>
            </p:cNvPr>
            <p:cNvSpPr/>
            <p:nvPr/>
          </p:nvSpPr>
          <p:spPr>
            <a:xfrm>
              <a:off x="10836727" y="5625210"/>
              <a:ext cx="428263" cy="428263"/>
            </a:xfrm>
            <a:prstGeom prst="ellipse">
              <a:avLst/>
            </a:prstGeom>
            <a:solidFill>
              <a:srgbClr val="AA00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3641"/>
            </a:p>
          </p:txBody>
        </p:sp>
      </p:grpSp>
      <p:pic>
        <p:nvPicPr>
          <p:cNvPr id="1026" name="Picture 2" descr="Bread, fast food, lunch, sandwich icon - Download on Iconfinder">
            <a:extLst>
              <a:ext uri="{FF2B5EF4-FFF2-40B4-BE49-F238E27FC236}">
                <a16:creationId xmlns:a16="http://schemas.microsoft.com/office/drawing/2014/main" id="{0C6559AC-4719-FD27-5EE2-774D167A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212" y="5907271"/>
            <a:ext cx="723610" cy="7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9CE6BCBA-D5EF-A12D-8933-6323938B1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>
            <a:extLst>
              <a:ext uri="{FF2B5EF4-FFF2-40B4-BE49-F238E27FC236}">
                <a16:creationId xmlns:a16="http://schemas.microsoft.com/office/drawing/2014/main" id="{B38BD767-95EC-B610-7D8E-A5C534945BA4}"/>
              </a:ext>
            </a:extLst>
          </p:cNvPr>
          <p:cNvSpPr txBox="1"/>
          <p:nvPr/>
        </p:nvSpPr>
        <p:spPr>
          <a:xfrm>
            <a:off x="-681921" y="1100806"/>
            <a:ext cx="18702510" cy="89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11467C"/>
              </a:buClr>
              <a:buSzPts val="4400"/>
            </a:pPr>
            <a:r>
              <a:rPr lang="nl-BE" sz="6257" b="1" dirty="0">
                <a:solidFill>
                  <a:srgbClr val="11467C"/>
                </a:solidFill>
                <a:latin typeface="Roboto "/>
                <a:ea typeface="Roboto Mono"/>
                <a:cs typeface="Roboto Mono"/>
                <a:sym typeface="Roboto Mono"/>
              </a:rPr>
              <a:t>Contact</a:t>
            </a:r>
            <a:endParaRPr sz="1991" dirty="0">
              <a:solidFill>
                <a:srgbClr val="000000"/>
              </a:solidFill>
              <a:latin typeface="Roboto "/>
              <a:sym typeface="Arial"/>
            </a:endParaRPr>
          </a:p>
        </p:txBody>
      </p:sp>
      <p:sp>
        <p:nvSpPr>
          <p:cNvPr id="124" name="Google Shape;124;p29">
            <a:extLst>
              <a:ext uri="{FF2B5EF4-FFF2-40B4-BE49-F238E27FC236}">
                <a16:creationId xmlns:a16="http://schemas.microsoft.com/office/drawing/2014/main" id="{9406413D-FEEE-CE68-CAF8-EBD6F6594845}"/>
              </a:ext>
            </a:extLst>
          </p:cNvPr>
          <p:cNvSpPr txBox="1"/>
          <p:nvPr/>
        </p:nvSpPr>
        <p:spPr>
          <a:xfrm>
            <a:off x="3295181" y="2285523"/>
            <a:ext cx="11664167" cy="503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19" tIns="64992" rIns="130019" bIns="64992" anchor="t" anchorCtr="0">
            <a:spAutoFit/>
          </a:bodyPr>
          <a:lstStyle/>
          <a:p>
            <a:pPr lvl="0">
              <a:lnSpc>
                <a:spcPct val="200000"/>
              </a:lnSpc>
            </a:pPr>
            <a:r>
              <a:rPr lang="nl-NL" sz="3982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instagram.com/</a:t>
            </a:r>
            <a:r>
              <a:rPr lang="nl-NL" sz="3982" dirty="0" err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sturecugent</a:t>
            </a:r>
            <a:endParaRPr lang="nl-NL" sz="3982" dirty="0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200000"/>
              </a:lnSpc>
            </a:pPr>
            <a:r>
              <a:rPr lang="nl-NL" sz="3982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sturec.ugent.be</a:t>
            </a:r>
          </a:p>
          <a:p>
            <a:pPr lvl="0">
              <a:lnSpc>
                <a:spcPct val="200000"/>
              </a:lnSpc>
            </a:pPr>
            <a:r>
              <a:rPr lang="nl-NL" sz="3982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discord.gg/RPJJg4P</a:t>
            </a:r>
          </a:p>
          <a:p>
            <a:pPr lvl="0">
              <a:lnSpc>
                <a:spcPct val="200000"/>
              </a:lnSpc>
            </a:pPr>
            <a:r>
              <a:rPr lang="nl-NL" sz="3982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sturec@ugent.be</a:t>
            </a:r>
          </a:p>
        </p:txBody>
      </p:sp>
      <p:pic>
        <p:nvPicPr>
          <p:cNvPr id="3" name="Google Shape;93;p4" descr="Afbeelding met Graphics, Lettertype, schermopname, grafische vormgeving&#10;&#10;Automatisch gegenereerde beschrijving">
            <a:extLst>
              <a:ext uri="{FF2B5EF4-FFF2-40B4-BE49-F238E27FC236}">
                <a16:creationId xmlns:a16="http://schemas.microsoft.com/office/drawing/2014/main" id="{F227F6B1-3E29-78E4-6250-986A183D51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535" y="8010014"/>
            <a:ext cx="5423622" cy="1694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F92B860-36D4-5818-F76B-C292EF8E7850}"/>
              </a:ext>
            </a:extLst>
          </p:cNvPr>
          <p:cNvCxnSpPr>
            <a:cxnSpLocks/>
          </p:cNvCxnSpPr>
          <p:nvPr/>
        </p:nvCxnSpPr>
        <p:spPr>
          <a:xfrm>
            <a:off x="615244" y="298"/>
            <a:ext cx="0" cy="9753005"/>
          </a:xfrm>
          <a:prstGeom prst="line">
            <a:avLst/>
          </a:prstGeom>
          <a:ln w="38100">
            <a:solidFill>
              <a:srgbClr val="AA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32;p30" descr="Afbeelding met patroon, schermopname, zwart&#10;&#10;Automatisch gegenereerde beschrijving">
            <a:extLst>
              <a:ext uri="{FF2B5EF4-FFF2-40B4-BE49-F238E27FC236}">
                <a16:creationId xmlns:a16="http://schemas.microsoft.com/office/drawing/2014/main" id="{B7915877-B221-CB53-844F-9D78959992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7357" y="2434585"/>
            <a:ext cx="4884431" cy="4884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9E44BCA-D6F3-8101-5665-28F3658D13F1}"/>
              </a:ext>
            </a:extLst>
          </p:cNvPr>
          <p:cNvGrpSpPr/>
          <p:nvPr/>
        </p:nvGrpSpPr>
        <p:grpSpPr>
          <a:xfrm>
            <a:off x="1649814" y="2562582"/>
            <a:ext cx="1013335" cy="4701112"/>
            <a:chOff x="1160096" y="1801716"/>
            <a:chExt cx="712545" cy="3305671"/>
          </a:xfrm>
        </p:grpSpPr>
        <p:pic>
          <p:nvPicPr>
            <p:cNvPr id="1026" name="Picture 2" descr="instagram, logo ">
              <a:extLst>
                <a:ext uri="{FF2B5EF4-FFF2-40B4-BE49-F238E27FC236}">
                  <a16:creationId xmlns:a16="http://schemas.microsoft.com/office/drawing/2014/main" id="{05821AB9-774F-9E1A-BFF6-5F1A35093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629" y="1801716"/>
              <a:ext cx="709479" cy="709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iscord, logo ">
              <a:extLst>
                <a:ext uri="{FF2B5EF4-FFF2-40B4-BE49-F238E27FC236}">
                  <a16:creationId xmlns:a16="http://schemas.microsoft.com/office/drawing/2014/main" id="{FB393658-BCAB-212F-EC9F-925989869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162" y="3532510"/>
              <a:ext cx="709479" cy="709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ail ">
              <a:extLst>
                <a:ext uri="{FF2B5EF4-FFF2-40B4-BE49-F238E27FC236}">
                  <a16:creationId xmlns:a16="http://schemas.microsoft.com/office/drawing/2014/main" id="{D57CCC1E-4F5D-4658-DC63-1DF5503E7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96" y="4397908"/>
              <a:ext cx="709479" cy="709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earth, global, globe, international, website ">
              <a:extLst>
                <a:ext uri="{FF2B5EF4-FFF2-40B4-BE49-F238E27FC236}">
                  <a16:creationId xmlns:a16="http://schemas.microsoft.com/office/drawing/2014/main" id="{65D997EF-BE58-875C-7A8D-A88832DF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97" y="2667113"/>
              <a:ext cx="709478" cy="70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460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 descr="Afbeelding met Graphics, Lettertype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6886" y="3500255"/>
            <a:ext cx="8809880" cy="275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0" descr="Afbeelding met patroon, schermopname, zwar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7357" y="2434585"/>
            <a:ext cx="4884431" cy="4884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F50EE-0F6E-4EDE-96F4-54DF93D9A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Welkom!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354780-AF02-4A75-99C9-38AE4FF4C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solidFill>
                  <a:srgbClr val="FFC000"/>
                </a:solidFill>
              </a:rPr>
              <a:t>Academiejaar 2025-2026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AC1654-9D02-4246-BC1A-1625ADFDE2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1F0C878-A525-4BA4-9D97-78A717961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5EF1A32-7FD9-4B06-BB0F-69DD812B56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5B2506C-EEBA-4E31-B52F-6ABAD125B1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CAB494B3-B60C-4131-B867-40D8AFF10F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047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ectorillustratie van middelbare schoolgebouw. vector schoolgebouw 4641880  - Download Free Vectors, Vector Bestanden, Ontwerpen Templates">
            <a:extLst>
              <a:ext uri="{FF2B5EF4-FFF2-40B4-BE49-F238E27FC236}">
                <a16:creationId xmlns:a16="http://schemas.microsoft.com/office/drawing/2014/main" id="{0738F7AF-8EED-4F44-9D2D-961F62A6E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99" y="2971800"/>
            <a:ext cx="4600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estand:Logo UGent NL RGB 2400 kleur-op-wit.png">
            <a:extLst>
              <a:ext uri="{FF2B5EF4-FFF2-40B4-BE49-F238E27FC236}">
                <a16:creationId xmlns:a16="http://schemas.microsoft.com/office/drawing/2014/main" id="{8D07117A-F807-4B0F-940D-9110E5DFB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17673" r="56426" b="53380"/>
          <a:stretch/>
        </p:blipFill>
        <p:spPr bwMode="auto">
          <a:xfrm>
            <a:off x="10487608" y="2198215"/>
            <a:ext cx="6270172" cy="572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andeling Pictogram Stockvectorkunst en meer beelden van Voetganger -  Voetganger, Symbool, Bord - Bericht - iStock">
            <a:extLst>
              <a:ext uri="{FF2B5EF4-FFF2-40B4-BE49-F238E27FC236}">
                <a16:creationId xmlns:a16="http://schemas.microsoft.com/office/drawing/2014/main" id="{A5679126-5A1A-468E-8F7D-3317503B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62" y="46386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7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9CE5B-CDFF-4E7F-920E-0966EB48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Inzicht in het academiejaar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B10136-A961-4049-ADBD-E8FBB261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4E8A2E-F5E5-4196-86F0-E485D5FC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1C9F96-635A-44CD-B5B6-DE6D9D7B9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3" y="2648519"/>
            <a:ext cx="1670448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6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D1CBD-B550-460E-AB25-5E70EAF1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ctr">
            <a:normAutofit/>
          </a:bodyPr>
          <a:lstStyle/>
          <a:p>
            <a:r>
              <a:rPr lang="nl-BE" dirty="0"/>
              <a:t>lesrooster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C6AC7F-12C2-4B53-B9B9-231BFC5C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5" y="2487411"/>
            <a:ext cx="7754537" cy="4109905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AADA89-0367-4900-812D-2A089C1A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nl-BE" noProof="0" smtClean="0"/>
              <a:pPr>
                <a:spcAft>
                  <a:spcPts val="600"/>
                </a:spcAft>
              </a:pPr>
              <a:t>6</a:t>
            </a:fld>
            <a:endParaRPr lang="nl-BE" noProof="0"/>
          </a:p>
        </p:txBody>
      </p:sp>
      <p:pic>
        <p:nvPicPr>
          <p:cNvPr id="8" name="Tijdelijke aanduiding voor inhoud 7" descr="Afbeelding met tekst, schermopname, nummer, Parallel&#10;&#10;Door AI gegenereerde inhoud is mogelijk onjuist.">
            <a:extLst>
              <a:ext uri="{FF2B5EF4-FFF2-40B4-BE49-F238E27FC236}">
                <a16:creationId xmlns:a16="http://schemas.microsoft.com/office/drawing/2014/main" id="{64B52FD6-5E88-B563-AAB0-09EFDBFCF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62" y="2477719"/>
            <a:ext cx="7754537" cy="4129290"/>
          </a:xfrm>
          <a:noFill/>
        </p:spPr>
      </p:pic>
    </p:spTree>
    <p:extLst>
      <p:ext uri="{BB962C8B-B14F-4D97-AF65-F5344CB8AC3E}">
        <p14:creationId xmlns:p14="http://schemas.microsoft.com/office/powerpoint/2010/main" val="126525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85B5-58E5-4825-9C8F-EADA5833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oasis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5F7B-B030-403D-A9CF-3DF3A25B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= Onderwijs Administratie- en Studenten Informatie Systeem</a:t>
            </a: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oasis.ugent.be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inloggen met UGent login en wachtwoord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wat?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attesten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curriculum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lesrooster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examenrooster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examenresultaten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bijzonder statuut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l-BE" sz="3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nl-BE" sz="3200" dirty="0"/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2D906-8566-46C0-9003-4244E8F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8234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D028D59-CAC8-4662-99F0-6752F8C67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47" y="446374"/>
            <a:ext cx="11783703" cy="8804504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51BDD9-FE8C-4E09-9637-50F54457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ACDC3E9-DDE4-4FC9-8C76-270A9CB0DCD2}"/>
              </a:ext>
            </a:extLst>
          </p:cNvPr>
          <p:cNvSpPr/>
          <p:nvPr/>
        </p:nvSpPr>
        <p:spPr>
          <a:xfrm>
            <a:off x="3182588" y="3859481"/>
            <a:ext cx="855023" cy="213756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BA4E003-AA37-4A0A-B0CD-125A3D9BAB48}"/>
              </a:ext>
            </a:extLst>
          </p:cNvPr>
          <p:cNvSpPr/>
          <p:nvPr/>
        </p:nvSpPr>
        <p:spPr>
          <a:xfrm>
            <a:off x="3146963" y="6578929"/>
            <a:ext cx="650462" cy="213756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B183B00-69DE-4F3A-85F6-94CFEB72C618}"/>
              </a:ext>
            </a:extLst>
          </p:cNvPr>
          <p:cNvSpPr/>
          <p:nvPr/>
        </p:nvSpPr>
        <p:spPr>
          <a:xfrm>
            <a:off x="3182588" y="4795186"/>
            <a:ext cx="1045027" cy="302821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C3CF5C9-724D-49B0-AB67-8B4A4EDD22E7}"/>
              </a:ext>
            </a:extLst>
          </p:cNvPr>
          <p:cNvSpPr/>
          <p:nvPr/>
        </p:nvSpPr>
        <p:spPr>
          <a:xfrm>
            <a:off x="3182588" y="5041076"/>
            <a:ext cx="1045027" cy="302821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2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85B5-58E5-4825-9C8F-EADA5833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oasis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5F7B-B030-403D-A9CF-3DF3A25B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= Groepen kiezen voor Statistiek</a:t>
            </a:r>
          </a:p>
          <a:p>
            <a:pPr marL="85725" indent="0">
              <a:buNone/>
            </a:pPr>
            <a:endParaRPr lang="nl-BE" sz="3200" dirty="0">
              <a:latin typeface="UGent Panno Text" panose="02000506040000040003" pitchFamily="2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oasis.ugent.be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inloggen met UGent login en wachtwoord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</a:t>
            </a:r>
            <a:r>
              <a:rPr lang="nl-NL" sz="3200" b="0" i="0" dirty="0">
                <a:effectLst/>
                <a:latin typeface="UGent Panno Text" panose="02000506040000040003" pitchFamily="2" charset="0"/>
              </a:rPr>
              <a:t>Ga naar het menu AJ 2025-2026 - Curriculum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BE" sz="3200" dirty="0">
                <a:latin typeface="UGent Panno Text" panose="02000506040000040003" pitchFamily="2" charset="0"/>
                <a:sym typeface="Wingdings" panose="05000000000000000000" pitchFamily="2" charset="2"/>
              </a:rPr>
              <a:t> Selecteer roostergroepen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3200" dirty="0">
                <a:latin typeface="UGent Panno Text" panose="02000506040000040003" pitchFamily="2" charset="0"/>
                <a:hlinkClick r:id="rId2"/>
              </a:rPr>
              <a:t>Les- en examenroosters — Studentenportaal — Universiteit Gent (ugent.be)</a:t>
            </a:r>
            <a:endParaRPr lang="nl-BE" sz="3200" dirty="0">
              <a:latin typeface="UGent Panno Text" panose="02000506040000040003" pitchFamily="2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nl-BE" sz="3200" dirty="0"/>
          </a:p>
          <a:p>
            <a:pPr marL="85725" indent="0">
              <a:buNone/>
            </a:pPr>
            <a:r>
              <a:rPr lang="nl-BE" sz="3200" dirty="0">
                <a:latin typeface="UGent Panno Text" panose="02000506040000040003" pitchFamily="2" charset="0"/>
              </a:rPr>
              <a:t>Meer info in eerste les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2D906-8566-46C0-9003-4244E8F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2245691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R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DC4E28"/>
      </a:accent1>
      <a:accent2>
        <a:srgbClr val="E0603E"/>
      </a:accent2>
      <a:accent3>
        <a:srgbClr val="E37153"/>
      </a:accent3>
      <a:accent4>
        <a:srgbClr val="E78369"/>
      </a:accent4>
      <a:accent5>
        <a:srgbClr val="EA957E"/>
      </a:accent5>
      <a:accent6>
        <a:srgbClr val="EEA79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_RE.potx" id="{DD0C8BA7-C65B-439C-97D8-AB5EC0BC6748}" vid="{742CF105-13B8-4237-A3AE-0D158D2C3D2A}"/>
    </a:ext>
  </a:extLst>
</a:theme>
</file>

<file path=ppt/theme/theme2.xml><?xml version="1.0" encoding="utf-8"?>
<a:theme xmlns:a="http://schemas.openxmlformats.org/drawingml/2006/main" name="Office Theme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Corporate_1_0_12.potx" id="{6A80D442-8909-4546-8B41-AE75FA785157}" vid="{71705E88-EE2D-413E-A6D9-7B7A319602AE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8813e-5f7d-4884-a4b8-bbd486afd034">
      <Value>32</Value>
      <Value>6</Value>
    </TaxCatchAll>
    <CategorieVOC xmlns="ff27af73-1a5e-465a-9c22-559cafad44d7">Introductiedag</CategorieVOC>
    <oae62b8a503b44baa3352b146ca8d564 xmlns="ff27af73-1a5e-465a-9c22-559cafad44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Criminologie</TermName>
          <TermId xmlns="http://schemas.microsoft.com/office/infopath/2007/PartnerControls">ba8adc7d-b0f8-4043-8faa-9a86bd7f304b</TermId>
        </TermInfo>
      </Terms>
    </oae62b8a503b44baa3352b146ca8d564>
    <jdd60ce9ef144ebc8a8c5aa2332ba314 xmlns="ff27af73-1a5e-465a-9c22-559cafad44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2025-2026</TermName>
          <TermId xmlns="http://schemas.microsoft.com/office/infopath/2007/PartnerControls">625f64e3-ad24-4d4a-b0ce-f32785fbe567</TermId>
        </TermInfo>
      </Terms>
    </jdd60ce9ef144ebc8a8c5aa2332ba31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E8CDFD0CEF14596C4C8F20C68749B" ma:contentTypeVersion="7" ma:contentTypeDescription="Een nieuw document maken." ma:contentTypeScope="" ma:versionID="411bbf9a2df2acf90dc9527522ad5b71">
  <xsd:schema xmlns:xsd="http://www.w3.org/2001/XMLSchema" xmlns:xs="http://www.w3.org/2001/XMLSchema" xmlns:p="http://schemas.microsoft.com/office/2006/metadata/properties" xmlns:ns2="ff27af73-1a5e-465a-9c22-559cafad44d7" xmlns:ns3="9fc8813e-5f7d-4884-a4b8-bbd486afd034" targetNamespace="http://schemas.microsoft.com/office/2006/metadata/properties" ma:root="true" ma:fieldsID="dacf92e9500def6d151653deb38912bd" ns2:_="" ns3:_="">
    <xsd:import namespace="ff27af73-1a5e-465a-9c22-559cafad44d7"/>
    <xsd:import namespace="9fc8813e-5f7d-4884-a4b8-bbd486afd034"/>
    <xsd:element name="properties">
      <xsd:complexType>
        <xsd:sequence>
          <xsd:element name="documentManagement">
            <xsd:complexType>
              <xsd:all>
                <xsd:element ref="ns2:jdd60ce9ef144ebc8a8c5aa2332ba314" minOccurs="0"/>
                <xsd:element ref="ns3:TaxCatchAll" minOccurs="0"/>
                <xsd:element ref="ns2:CategorieVOC"/>
                <xsd:element ref="ns2:oae62b8a503b44baa3352b146ca8d56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7af73-1a5e-465a-9c22-559cafad44d7" elementFormDefault="qualified">
    <xsd:import namespace="http://schemas.microsoft.com/office/2006/documentManagement/types"/>
    <xsd:import namespace="http://schemas.microsoft.com/office/infopath/2007/PartnerControls"/>
    <xsd:element name="jdd60ce9ef144ebc8a8c5aa2332ba314" ma:index="9" ma:taxonomy="true" ma:internalName="jdd60ce9ef144ebc8a8c5aa2332ba314" ma:taxonomyFieldName="Academiejaar" ma:displayName="Academiejaar" ma:default="" ma:fieldId="{3dd60ce9-ef14-4ebc-8a8c-5aa2332ba314}" ma:sspId="877bbc23-65ba-4962-aa8a-682265c80085" ma:termSetId="ad205560-f731-41ac-8a7d-70bc69e0f06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tegorieVOC" ma:index="11" ma:displayName="CategorieVOC" ma:format="Dropdown" ma:internalName="CategorieVOC">
      <xsd:simpleType>
        <xsd:restriction base="dms:Choice">
          <xsd:enumeration value="Introductiedag"/>
          <xsd:enumeration value="Open lessen"/>
          <xsd:enumeration value="SID-in"/>
          <xsd:enumeration value="Afstudeerbeurs"/>
          <xsd:enumeration value="Infodag"/>
          <xsd:enumeration value="Bachelorbeurs"/>
          <xsd:enumeration value="Allerlei"/>
        </xsd:restriction>
      </xsd:simpleType>
    </xsd:element>
    <xsd:element name="oae62b8a503b44baa3352b146ca8d564" ma:index="13" ma:taxonomy="true" ma:internalName="oae62b8a503b44baa3352b146ca8d564" ma:taxonomyFieldName="Opleiding" ma:displayName="Opleiding" ma:readOnly="false" ma:default="" ma:fieldId="{8ae62b8a-503b-44ba-a335-2b146ca8d564}" ma:sspId="877bbc23-65ba-4962-aa8a-682265c80085" ma:termSetId="706a0976-1e1e-4e70-97c3-d2892617a2bc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8813e-5f7d-4884-a4b8-bbd486afd03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644B790-8067-4580-A756-3D5D15A0293A}" ma:internalName="TaxCatchAll" ma:showField="CatchAllData" ma:web="{5f4d43d1-8a41-4301-8c22-78cdaffab4a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65815C-9307-40E4-BBFE-6CE854137455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9fc8813e-5f7d-4884-a4b8-bbd486afd034"/>
    <ds:schemaRef ds:uri="ff27af73-1a5e-465a-9c22-559cafad44d7"/>
  </ds:schemaRefs>
</ds:datastoreItem>
</file>

<file path=customXml/itemProps2.xml><?xml version="1.0" encoding="utf-8"?>
<ds:datastoreItem xmlns:ds="http://schemas.openxmlformats.org/officeDocument/2006/customXml" ds:itemID="{D036D5A6-FAC2-4A6B-88CD-4367211459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7af73-1a5e-465a-9c22-559cafad44d7"/>
    <ds:schemaRef ds:uri="9fc8813e-5f7d-4884-a4b8-bbd486afd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C581CE-330A-43F5-89F0-1913DF2DF1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PowerPoint_UGent_NL_RE</Template>
  <TotalTime>390</TotalTime>
  <Words>764</Words>
  <Application>Microsoft Office PowerPoint</Application>
  <PresentationFormat>Aangepast</PresentationFormat>
  <Paragraphs>180</Paragraphs>
  <Slides>26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Roboto </vt:lpstr>
      <vt:lpstr>UGent Panno Text</vt:lpstr>
      <vt:lpstr>Verdana</vt:lpstr>
      <vt:lpstr>Wingdings</vt:lpstr>
      <vt:lpstr>Kantoorthema</vt:lpstr>
      <vt:lpstr>Office Theme</vt:lpstr>
      <vt:lpstr>1_Kantoorthema</vt:lpstr>
      <vt:lpstr>PowerPoint-presentatie</vt:lpstr>
      <vt:lpstr>PowerPoint-presentatie</vt:lpstr>
      <vt:lpstr>Welkom!</vt:lpstr>
      <vt:lpstr>PowerPoint-presentatie</vt:lpstr>
      <vt:lpstr>Inzicht in het academiejaar</vt:lpstr>
      <vt:lpstr>lesrooster</vt:lpstr>
      <vt:lpstr>oasis</vt:lpstr>
      <vt:lpstr>PowerPoint-presentatie</vt:lpstr>
      <vt:lpstr>oasis</vt:lpstr>
      <vt:lpstr>ufora</vt:lpstr>
      <vt:lpstr>Ugent mailadres</vt:lpstr>
      <vt:lpstr>cursusmateriaal</vt:lpstr>
      <vt:lpstr>Eerste les</vt:lpstr>
      <vt:lpstr>monitoraat</vt:lpstr>
      <vt:lpstr>monitoraat</vt:lpstr>
      <vt:lpstr>studentencentrum</vt:lpstr>
      <vt:lpstr>Nood aan een mentor?</vt:lpstr>
      <vt:lpstr>Info nog eens nalezen?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Purdey Devisscher</dc:creator>
  <cp:keywords/>
  <dc:description/>
  <cp:lastModifiedBy>Lien Vercruysse</cp:lastModifiedBy>
  <cp:revision>25</cp:revision>
  <dcterms:created xsi:type="dcterms:W3CDTF">2021-09-21T14:01:49Z</dcterms:created>
  <dcterms:modified xsi:type="dcterms:W3CDTF">2025-09-16T13:48:14Z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lpwstr>20</vt:lpwstr>
  </property>
  <property fmtid="{D5CDD505-2E9C-101B-9397-08002B2CF9AE}" pid="6" name="ContentTypeId">
    <vt:lpwstr>0x010100E26E8CDFD0CEF14596C4C8F20C68749B</vt:lpwstr>
  </property>
  <property fmtid="{D5CDD505-2E9C-101B-9397-08002B2CF9AE}" pid="7" name="Opleiding">
    <vt:lpwstr>6;#Criminologie|ba8adc7d-b0f8-4043-8faa-9a86bd7f304b</vt:lpwstr>
  </property>
  <property fmtid="{D5CDD505-2E9C-101B-9397-08002B2CF9AE}" pid="8" name="Academiejaar">
    <vt:lpwstr>32;#2025-2026|625f64e3-ad24-4d4a-b0ce-f32785fbe567</vt:lpwstr>
  </property>
</Properties>
</file>