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mp4" ContentType="video/mp4"/>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Lst>
  <p:notesMasterIdLst>
    <p:notesMasterId r:id="rId60"/>
  </p:notesMasterIdLst>
  <p:sldIdLst>
    <p:sldId id="259" r:id="rId5"/>
    <p:sldId id="327" r:id="rId6"/>
    <p:sldId id="323" r:id="rId7"/>
    <p:sldId id="324" r:id="rId8"/>
    <p:sldId id="320" r:id="rId9"/>
    <p:sldId id="328" r:id="rId10"/>
    <p:sldId id="326" r:id="rId11"/>
    <p:sldId id="268" r:id="rId12"/>
    <p:sldId id="271" r:id="rId13"/>
    <p:sldId id="272" r:id="rId14"/>
    <p:sldId id="269" r:id="rId15"/>
    <p:sldId id="273" r:id="rId16"/>
    <p:sldId id="275" r:id="rId17"/>
    <p:sldId id="276" r:id="rId18"/>
    <p:sldId id="277" r:id="rId19"/>
    <p:sldId id="279" r:id="rId20"/>
    <p:sldId id="280" r:id="rId21"/>
    <p:sldId id="281" r:id="rId22"/>
    <p:sldId id="283" r:id="rId23"/>
    <p:sldId id="284" r:id="rId24"/>
    <p:sldId id="285" r:id="rId25"/>
    <p:sldId id="286" r:id="rId26"/>
    <p:sldId id="287" r:id="rId27"/>
    <p:sldId id="288" r:id="rId28"/>
    <p:sldId id="289" r:id="rId29"/>
    <p:sldId id="290" r:id="rId30"/>
    <p:sldId id="291" r:id="rId31"/>
    <p:sldId id="292" r:id="rId32"/>
    <p:sldId id="293" r:id="rId33"/>
    <p:sldId id="294" r:id="rId34"/>
    <p:sldId id="295" r:id="rId35"/>
    <p:sldId id="296" r:id="rId36"/>
    <p:sldId id="297" r:id="rId37"/>
    <p:sldId id="298" r:id="rId38"/>
    <p:sldId id="299" r:id="rId39"/>
    <p:sldId id="300" r:id="rId40"/>
    <p:sldId id="301" r:id="rId41"/>
    <p:sldId id="303" r:id="rId42"/>
    <p:sldId id="302" r:id="rId43"/>
    <p:sldId id="304" r:id="rId44"/>
    <p:sldId id="305" r:id="rId45"/>
    <p:sldId id="306" r:id="rId46"/>
    <p:sldId id="307" r:id="rId47"/>
    <p:sldId id="308" r:id="rId48"/>
    <p:sldId id="311" r:id="rId49"/>
    <p:sldId id="309" r:id="rId50"/>
    <p:sldId id="310" r:id="rId51"/>
    <p:sldId id="312" r:id="rId52"/>
    <p:sldId id="313" r:id="rId53"/>
    <p:sldId id="314" r:id="rId54"/>
    <p:sldId id="315" r:id="rId55"/>
    <p:sldId id="316" r:id="rId56"/>
    <p:sldId id="317" r:id="rId57"/>
    <p:sldId id="318" r:id="rId58"/>
    <p:sldId id="319" r:id="rId59"/>
  </p:sldIdLst>
  <p:sldSz cx="17338675" cy="9753600"/>
  <p:notesSz cx="6858000" cy="9144000"/>
  <p:defaultTextStyle>
    <a:defPPr>
      <a:defRPr lang="en-US"/>
    </a:defPPr>
    <a:lvl1pPr marL="0" algn="l" defTabSz="1300368" rtl="0" eaLnBrk="1" latinLnBrk="0" hangingPunct="1">
      <a:defRPr sz="2560" kern="1200">
        <a:solidFill>
          <a:schemeClr val="tx1"/>
        </a:solidFill>
        <a:latin typeface="+mn-lt"/>
        <a:ea typeface="+mn-ea"/>
        <a:cs typeface="+mn-cs"/>
      </a:defRPr>
    </a:lvl1pPr>
    <a:lvl2pPr marL="650184" algn="l" defTabSz="1300368" rtl="0" eaLnBrk="1" latinLnBrk="0" hangingPunct="1">
      <a:defRPr sz="2560" kern="1200">
        <a:solidFill>
          <a:schemeClr val="tx1"/>
        </a:solidFill>
        <a:latin typeface="+mn-lt"/>
        <a:ea typeface="+mn-ea"/>
        <a:cs typeface="+mn-cs"/>
      </a:defRPr>
    </a:lvl2pPr>
    <a:lvl3pPr marL="1300368" algn="l" defTabSz="1300368" rtl="0" eaLnBrk="1" latinLnBrk="0" hangingPunct="1">
      <a:defRPr sz="2560" kern="1200">
        <a:solidFill>
          <a:schemeClr val="tx1"/>
        </a:solidFill>
        <a:latin typeface="+mn-lt"/>
        <a:ea typeface="+mn-ea"/>
        <a:cs typeface="+mn-cs"/>
      </a:defRPr>
    </a:lvl3pPr>
    <a:lvl4pPr marL="1950552" algn="l" defTabSz="1300368" rtl="0" eaLnBrk="1" latinLnBrk="0" hangingPunct="1">
      <a:defRPr sz="2560" kern="1200">
        <a:solidFill>
          <a:schemeClr val="tx1"/>
        </a:solidFill>
        <a:latin typeface="+mn-lt"/>
        <a:ea typeface="+mn-ea"/>
        <a:cs typeface="+mn-cs"/>
      </a:defRPr>
    </a:lvl4pPr>
    <a:lvl5pPr marL="2600736" algn="l" defTabSz="1300368" rtl="0" eaLnBrk="1" latinLnBrk="0" hangingPunct="1">
      <a:defRPr sz="2560" kern="1200">
        <a:solidFill>
          <a:schemeClr val="tx1"/>
        </a:solidFill>
        <a:latin typeface="+mn-lt"/>
        <a:ea typeface="+mn-ea"/>
        <a:cs typeface="+mn-cs"/>
      </a:defRPr>
    </a:lvl5pPr>
    <a:lvl6pPr marL="3250921" algn="l" defTabSz="1300368" rtl="0" eaLnBrk="1" latinLnBrk="0" hangingPunct="1">
      <a:defRPr sz="2560" kern="1200">
        <a:solidFill>
          <a:schemeClr val="tx1"/>
        </a:solidFill>
        <a:latin typeface="+mn-lt"/>
        <a:ea typeface="+mn-ea"/>
        <a:cs typeface="+mn-cs"/>
      </a:defRPr>
    </a:lvl6pPr>
    <a:lvl7pPr marL="3901105" algn="l" defTabSz="1300368" rtl="0" eaLnBrk="1" latinLnBrk="0" hangingPunct="1">
      <a:defRPr sz="2560" kern="1200">
        <a:solidFill>
          <a:schemeClr val="tx1"/>
        </a:solidFill>
        <a:latin typeface="+mn-lt"/>
        <a:ea typeface="+mn-ea"/>
        <a:cs typeface="+mn-cs"/>
      </a:defRPr>
    </a:lvl7pPr>
    <a:lvl8pPr marL="4551289" algn="l" defTabSz="1300368" rtl="0" eaLnBrk="1" latinLnBrk="0" hangingPunct="1">
      <a:defRPr sz="2560" kern="1200">
        <a:solidFill>
          <a:schemeClr val="tx1"/>
        </a:solidFill>
        <a:latin typeface="+mn-lt"/>
        <a:ea typeface="+mn-ea"/>
        <a:cs typeface="+mn-cs"/>
      </a:defRPr>
    </a:lvl8pPr>
    <a:lvl9pPr marL="5201473" algn="l" defTabSz="1300368" rtl="0" eaLnBrk="1" latinLnBrk="0" hangingPunct="1">
      <a:defRPr sz="256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72" userDrawn="1">
          <p15:clr>
            <a:srgbClr val="A4A3A4"/>
          </p15:clr>
        </p15:guide>
        <p15:guide id="2" pos="546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E64C8"/>
    <a:srgbClr val="FFD2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Geen stijl, gee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94" autoAdjust="0"/>
  </p:normalViewPr>
  <p:slideViewPr>
    <p:cSldViewPr snapToGrid="0" showGuides="1">
      <p:cViewPr varScale="1">
        <p:scale>
          <a:sx n="84" d="100"/>
          <a:sy n="84" d="100"/>
        </p:scale>
        <p:origin x="144" y="228"/>
      </p:cViewPr>
      <p:guideLst>
        <p:guide orient="horz" pos="3072"/>
        <p:guide pos="546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680C0C-85DF-417F-8238-DB0D15743621}" type="datetimeFigureOut">
              <a:rPr lang="en-GB" smtClean="0"/>
              <a:t>13/03/2018</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9A0A48-EDB1-4AFE-B1B7-10CE2A416496}" type="slidenum">
              <a:rPr lang="en-GB" smtClean="0"/>
              <a:t>‹nr.›</a:t>
            </a:fld>
            <a:endParaRPr lang="en-GB"/>
          </a:p>
        </p:txBody>
      </p:sp>
    </p:spTree>
    <p:extLst>
      <p:ext uri="{BB962C8B-B14F-4D97-AF65-F5344CB8AC3E}">
        <p14:creationId xmlns:p14="http://schemas.microsoft.com/office/powerpoint/2010/main" val="326201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Het</a:t>
            </a:r>
            <a:r>
              <a:rPr lang="nl-NL" baseline="0" dirty="0" smtClean="0"/>
              <a:t> vak criminologie vormt voor een deel de kern van de eerste bachelor. </a:t>
            </a:r>
          </a:p>
          <a:p>
            <a:r>
              <a:rPr lang="nl-NL" baseline="0" dirty="0" smtClean="0"/>
              <a:t>Wat is criminaliteit? wie bepaalt eigenlijk wat criminaliteit is? Waarom verandert wat wij als crimineel, als strafbaar zien, doorheen de tijd? Denk bijvoorbeeld aan zaken als financiële criminaliteit, die pas de laatste jaren echt onder de aandacht komen van wetgevers en handhavers, zoals politie etc. </a:t>
            </a:r>
          </a:p>
          <a:p>
            <a:r>
              <a:rPr lang="nl-NL" baseline="0" dirty="0" smtClean="0"/>
              <a:t>Criminaliteit verandert ook door nieuwe omstandigheden, bijvoorbeeld technologische ontwikkelingen. Zo was het voor het bestaan van computers en internet heel moeilijk om cybercriminaliteit te plegen. </a:t>
            </a:r>
          </a:p>
        </p:txBody>
      </p:sp>
      <p:sp>
        <p:nvSpPr>
          <p:cNvPr id="4" name="Tijdelijke aanduiding voor dianummer 3"/>
          <p:cNvSpPr>
            <a:spLocks noGrp="1"/>
          </p:cNvSpPr>
          <p:nvPr>
            <p:ph type="sldNum" sz="quarter" idx="10"/>
          </p:nvPr>
        </p:nvSpPr>
        <p:spPr/>
        <p:txBody>
          <a:bodyPr/>
          <a:lstStyle/>
          <a:p>
            <a:pPr>
              <a:defRPr/>
            </a:pPr>
            <a:fld id="{AA03751D-7488-4C06-B3EE-780B51D4C971}" type="slidenum">
              <a:rPr lang="nl-NL" smtClean="0"/>
              <a:pPr>
                <a:defRPr/>
              </a:pPr>
              <a:t>17</a:t>
            </a:fld>
            <a:endParaRPr lang="nl-NL"/>
          </a:p>
        </p:txBody>
      </p:sp>
    </p:spTree>
    <p:extLst>
      <p:ext uri="{BB962C8B-B14F-4D97-AF65-F5344CB8AC3E}">
        <p14:creationId xmlns:p14="http://schemas.microsoft.com/office/powerpoint/2010/main" val="21539687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Heb je jezelf</a:t>
            </a:r>
            <a:r>
              <a:rPr lang="nl-NL" baseline="0" dirty="0" smtClean="0"/>
              <a:t> ooit de vraag gesteld waarom mensen agressief zijn? Of hoe je racisme en seksisme zou kunnen tegengaan? Of hoe men psychologische inzichten gebruikt bij verhoortechnieken van politie? dit zijn zaken die aan bod komen in het vak Sociale Psychologie. Het vak gaat in op </a:t>
            </a:r>
            <a:r>
              <a:rPr lang="nl-NL" baseline="0" dirty="0" err="1" smtClean="0"/>
              <a:t>sociaal-psychologisch</a:t>
            </a:r>
            <a:r>
              <a:rPr lang="nl-NL" baseline="0" dirty="0" smtClean="0"/>
              <a:t> onderzoek, met name naar stereotypen, agressie en sociale psychologie en recht. Daarnaast gaat men in op algemene beginselen van de sociale psychologie, het soort onderzoek dat hierin wordt gevoerd. </a:t>
            </a:r>
            <a:endParaRPr lang="nl-NL" dirty="0"/>
          </a:p>
        </p:txBody>
      </p:sp>
      <p:sp>
        <p:nvSpPr>
          <p:cNvPr id="4" name="Tijdelijke aanduiding voor dianummer 3"/>
          <p:cNvSpPr>
            <a:spLocks noGrp="1"/>
          </p:cNvSpPr>
          <p:nvPr>
            <p:ph type="sldNum" sz="quarter" idx="10"/>
          </p:nvPr>
        </p:nvSpPr>
        <p:spPr/>
        <p:txBody>
          <a:bodyPr/>
          <a:lstStyle/>
          <a:p>
            <a:pPr>
              <a:defRPr/>
            </a:pPr>
            <a:fld id="{AA03751D-7488-4C06-B3EE-780B51D4C971}" type="slidenum">
              <a:rPr lang="nl-NL" smtClean="0"/>
              <a:pPr>
                <a:defRPr/>
              </a:pPr>
              <a:t>29</a:t>
            </a:fld>
            <a:endParaRPr lang="nl-NL"/>
          </a:p>
        </p:txBody>
      </p:sp>
    </p:spTree>
    <p:extLst>
      <p:ext uri="{BB962C8B-B14F-4D97-AF65-F5344CB8AC3E}">
        <p14:creationId xmlns:p14="http://schemas.microsoft.com/office/powerpoint/2010/main" val="29338698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B2CBADFA-1118-4E84-94E7-1409ED8DCC09}" type="slidenum">
              <a:rPr lang="nl-NL" smtClean="0"/>
              <a:pPr/>
              <a:t>31</a:t>
            </a:fld>
            <a:endParaRPr lang="nl-NL" smtClean="0"/>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7086931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Als criminoloog moet je natuurlijk weten </a:t>
            </a:r>
            <a:r>
              <a:rPr lang="nl-NL" baseline="0" dirty="0" smtClean="0"/>
              <a:t>hoe beleid wordt gevoerd en hoe dit tot stand komt. Belgische binnenlandse politie geeft inzicht in het politieke en socio-economische systeem in </a:t>
            </a:r>
            <a:r>
              <a:rPr lang="nl-NL" baseline="0" dirty="0" err="1" smtClean="0"/>
              <a:t>belgie</a:t>
            </a:r>
            <a:r>
              <a:rPr lang="nl-NL" baseline="0" dirty="0" smtClean="0"/>
              <a:t>. Je krijgt zicht op de houding van de verschillende politieke partijen en de maatschappelijke context. </a:t>
            </a:r>
            <a:endParaRPr lang="nl-NL" dirty="0"/>
          </a:p>
        </p:txBody>
      </p:sp>
      <p:sp>
        <p:nvSpPr>
          <p:cNvPr id="4" name="Tijdelijke aanduiding voor dianummer 3"/>
          <p:cNvSpPr>
            <a:spLocks noGrp="1"/>
          </p:cNvSpPr>
          <p:nvPr>
            <p:ph type="sldNum" sz="quarter" idx="10"/>
          </p:nvPr>
        </p:nvSpPr>
        <p:spPr/>
        <p:txBody>
          <a:bodyPr/>
          <a:lstStyle/>
          <a:p>
            <a:pPr>
              <a:defRPr/>
            </a:pPr>
            <a:fld id="{AA03751D-7488-4C06-B3EE-780B51D4C971}" type="slidenum">
              <a:rPr lang="nl-NL" smtClean="0"/>
              <a:pPr>
                <a:defRPr/>
              </a:pPr>
              <a:t>32</a:t>
            </a:fld>
            <a:endParaRPr lang="nl-NL"/>
          </a:p>
        </p:txBody>
      </p:sp>
    </p:spTree>
    <p:extLst>
      <p:ext uri="{BB962C8B-B14F-4D97-AF65-F5344CB8AC3E}">
        <p14:creationId xmlns:p14="http://schemas.microsoft.com/office/powerpoint/2010/main" val="16210916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aseline="0" dirty="0" smtClean="0"/>
              <a:t>Het vak gaat in op de sociale verandering, bv globalisering, de ontkerkelijking, en de invloed hiervan op het politieke systeem.</a:t>
            </a:r>
            <a:endParaRPr lang="nl-NL" dirty="0"/>
          </a:p>
        </p:txBody>
      </p:sp>
      <p:sp>
        <p:nvSpPr>
          <p:cNvPr id="4" name="Tijdelijke aanduiding voor dianummer 3"/>
          <p:cNvSpPr>
            <a:spLocks noGrp="1"/>
          </p:cNvSpPr>
          <p:nvPr>
            <p:ph type="sldNum" sz="quarter" idx="10"/>
          </p:nvPr>
        </p:nvSpPr>
        <p:spPr/>
        <p:txBody>
          <a:bodyPr/>
          <a:lstStyle/>
          <a:p>
            <a:pPr>
              <a:defRPr/>
            </a:pPr>
            <a:fld id="{AA03751D-7488-4C06-B3EE-780B51D4C971}" type="slidenum">
              <a:rPr lang="nl-NL" smtClean="0"/>
              <a:pPr>
                <a:defRPr/>
              </a:pPr>
              <a:t>33</a:t>
            </a:fld>
            <a:endParaRPr lang="nl-NL"/>
          </a:p>
        </p:txBody>
      </p:sp>
    </p:spTree>
    <p:extLst>
      <p:ext uri="{BB962C8B-B14F-4D97-AF65-F5344CB8AC3E}">
        <p14:creationId xmlns:p14="http://schemas.microsoft.com/office/powerpoint/2010/main" val="3998181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Biologische</a:t>
            </a:r>
            <a:r>
              <a:rPr lang="nl-NL" baseline="0" dirty="0" smtClean="0"/>
              <a:t> antropologie </a:t>
            </a:r>
          </a:p>
          <a:p>
            <a:r>
              <a:rPr lang="nl-NL" dirty="0" smtClean="0"/>
              <a:t>Geeft</a:t>
            </a:r>
            <a:r>
              <a:rPr lang="nl-NL" baseline="0" dirty="0" smtClean="0"/>
              <a:t> inzicht in oorzaken van gedrag en afwijkend gedrag in het bijzonder, aansluitend bij sociaalwetenschappelijke kennis. </a:t>
            </a:r>
          </a:p>
          <a:p>
            <a:r>
              <a:rPr lang="nl-BE" sz="1200" kern="1200" dirty="0" smtClean="0">
                <a:solidFill>
                  <a:schemeClr val="tx1"/>
                </a:solidFill>
                <a:effectLst/>
                <a:latin typeface="Times New Roman" charset="0"/>
                <a:ea typeface="+mn-ea"/>
                <a:cs typeface="+mn-cs"/>
              </a:rPr>
              <a:t>Bijvoorbeeld: Criminaliteit komt vaker voor in bepaalde families. Betekent dit dat de neiging tot agressie aangeboren is of zijn deze personen slachtoffer van een ongelukkige jeugd?</a:t>
            </a:r>
            <a:endParaRPr lang="nl-NL" dirty="0"/>
          </a:p>
        </p:txBody>
      </p:sp>
      <p:sp>
        <p:nvSpPr>
          <p:cNvPr id="4" name="Tijdelijke aanduiding voor dianummer 3"/>
          <p:cNvSpPr>
            <a:spLocks noGrp="1"/>
          </p:cNvSpPr>
          <p:nvPr>
            <p:ph type="sldNum" sz="quarter" idx="10"/>
          </p:nvPr>
        </p:nvSpPr>
        <p:spPr/>
        <p:txBody>
          <a:bodyPr/>
          <a:lstStyle/>
          <a:p>
            <a:pPr>
              <a:defRPr/>
            </a:pPr>
            <a:fld id="{AA03751D-7488-4C06-B3EE-780B51D4C971}" type="slidenum">
              <a:rPr lang="nl-NL" smtClean="0"/>
              <a:pPr>
                <a:defRPr/>
              </a:pPr>
              <a:t>34</a:t>
            </a:fld>
            <a:endParaRPr lang="nl-NL"/>
          </a:p>
        </p:txBody>
      </p:sp>
    </p:spTree>
    <p:extLst>
      <p:ext uri="{BB962C8B-B14F-4D97-AF65-F5344CB8AC3E}">
        <p14:creationId xmlns:p14="http://schemas.microsoft.com/office/powerpoint/2010/main" val="30834154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eaLnBrk="1" hangingPunct="1">
              <a:lnSpc>
                <a:spcPct val="110000"/>
              </a:lnSpc>
              <a:buFont typeface="Monotype Sorts" pitchFamily="2" charset="2"/>
              <a:buNone/>
            </a:pPr>
            <a:endParaRPr lang="nl-NL" sz="1200" b="1" dirty="0" smtClean="0">
              <a:solidFill>
                <a:srgbClr val="FF3300"/>
              </a:solidFill>
            </a:endParaRPr>
          </a:p>
          <a:p>
            <a:pPr eaLnBrk="1" hangingPunct="1">
              <a:lnSpc>
                <a:spcPct val="110000"/>
              </a:lnSpc>
              <a:buFont typeface="Monotype Sorts" pitchFamily="2" charset="2"/>
              <a:buNone/>
            </a:pPr>
            <a:r>
              <a:rPr lang="nl-NL" sz="1200" b="1" dirty="0" smtClean="0">
                <a:solidFill>
                  <a:srgbClr val="FF3300"/>
                </a:solidFill>
              </a:rPr>
              <a:t>Vak gaat in op onder andere: </a:t>
            </a:r>
          </a:p>
          <a:p>
            <a:pPr eaLnBrk="1" hangingPunct="1">
              <a:lnSpc>
                <a:spcPct val="110000"/>
              </a:lnSpc>
              <a:buFont typeface="Monotype Sorts" pitchFamily="2" charset="2"/>
              <a:buNone/>
            </a:pPr>
            <a:r>
              <a:rPr lang="nl-NL" sz="1200" b="1" dirty="0" smtClean="0">
                <a:solidFill>
                  <a:srgbClr val="FF3300"/>
                </a:solidFill>
              </a:rPr>
              <a:t>Patronen, ontwikkeling en genetica van gedrag</a:t>
            </a:r>
          </a:p>
          <a:p>
            <a:pPr eaLnBrk="1" hangingPunct="1">
              <a:lnSpc>
                <a:spcPct val="110000"/>
              </a:lnSpc>
              <a:buFont typeface="Monotype Sorts" pitchFamily="2" charset="2"/>
              <a:buNone/>
            </a:pPr>
            <a:r>
              <a:rPr lang="nl-NL" sz="1200" b="1" dirty="0" err="1" smtClean="0">
                <a:solidFill>
                  <a:srgbClr val="FF3300"/>
                </a:solidFill>
              </a:rPr>
              <a:t>Darwiniaanse</a:t>
            </a:r>
            <a:r>
              <a:rPr lang="nl-NL" sz="1200" b="1" dirty="0" smtClean="0">
                <a:solidFill>
                  <a:srgbClr val="FF3300"/>
                </a:solidFill>
              </a:rPr>
              <a:t> evolutie – natuurlijk selectie – survival</a:t>
            </a:r>
            <a:r>
              <a:rPr lang="nl-NL" sz="1200" b="1" baseline="0" dirty="0" smtClean="0">
                <a:solidFill>
                  <a:srgbClr val="FF3300"/>
                </a:solidFill>
              </a:rPr>
              <a:t> of the </a:t>
            </a:r>
            <a:r>
              <a:rPr lang="nl-NL" sz="1200" b="1" baseline="0" dirty="0" err="1" smtClean="0">
                <a:solidFill>
                  <a:srgbClr val="FF3300"/>
                </a:solidFill>
              </a:rPr>
              <a:t>fittest</a:t>
            </a:r>
            <a:endParaRPr lang="nl-NL" sz="1200" b="1" dirty="0" smtClean="0">
              <a:solidFill>
                <a:srgbClr val="FF3300"/>
              </a:solidFill>
            </a:endParaRPr>
          </a:p>
          <a:p>
            <a:pPr eaLnBrk="1" hangingPunct="1">
              <a:lnSpc>
                <a:spcPct val="110000"/>
              </a:lnSpc>
              <a:buFont typeface="Monotype Sorts" pitchFamily="2" charset="2"/>
              <a:buNone/>
            </a:pPr>
            <a:r>
              <a:rPr lang="nl-NL" sz="1200" b="1" dirty="0" err="1" smtClean="0">
                <a:solidFill>
                  <a:srgbClr val="FF3300"/>
                </a:solidFill>
              </a:rPr>
              <a:t>Sexuele</a:t>
            </a:r>
            <a:r>
              <a:rPr lang="nl-NL" sz="1200" b="1" dirty="0" smtClean="0">
                <a:solidFill>
                  <a:srgbClr val="FF3300"/>
                </a:solidFill>
              </a:rPr>
              <a:t> selectie</a:t>
            </a:r>
          </a:p>
          <a:p>
            <a:pPr eaLnBrk="1" hangingPunct="1">
              <a:lnSpc>
                <a:spcPct val="110000"/>
              </a:lnSpc>
              <a:buFont typeface="Monotype Sorts" pitchFamily="2" charset="2"/>
              <a:buNone/>
            </a:pPr>
            <a:r>
              <a:rPr lang="nl-NL" sz="1200" b="1" dirty="0" smtClean="0">
                <a:solidFill>
                  <a:srgbClr val="FF3300"/>
                </a:solidFill>
              </a:rPr>
              <a:t>Sociaal level </a:t>
            </a:r>
          </a:p>
          <a:p>
            <a:endParaRPr lang="nl-NL" dirty="0"/>
          </a:p>
        </p:txBody>
      </p:sp>
      <p:sp>
        <p:nvSpPr>
          <p:cNvPr id="4" name="Tijdelijke aanduiding voor dianummer 3"/>
          <p:cNvSpPr>
            <a:spLocks noGrp="1"/>
          </p:cNvSpPr>
          <p:nvPr>
            <p:ph type="sldNum" sz="quarter" idx="10"/>
          </p:nvPr>
        </p:nvSpPr>
        <p:spPr/>
        <p:txBody>
          <a:bodyPr/>
          <a:lstStyle/>
          <a:p>
            <a:pPr>
              <a:defRPr/>
            </a:pPr>
            <a:fld id="{AA03751D-7488-4C06-B3EE-780B51D4C971}" type="slidenum">
              <a:rPr lang="nl-NL" smtClean="0"/>
              <a:pPr>
                <a:defRPr/>
              </a:pPr>
              <a:t>35</a:t>
            </a:fld>
            <a:endParaRPr lang="nl-NL"/>
          </a:p>
        </p:txBody>
      </p:sp>
    </p:spTree>
    <p:extLst>
      <p:ext uri="{BB962C8B-B14F-4D97-AF65-F5344CB8AC3E}">
        <p14:creationId xmlns:p14="http://schemas.microsoft.com/office/powerpoint/2010/main" val="30511566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U</a:t>
            </a:r>
            <a:r>
              <a:rPr lang="nl-NL" baseline="0" dirty="0" smtClean="0"/>
              <a:t> weet wellicht dat wat voor u nu, heel gewoon de </a:t>
            </a:r>
            <a:r>
              <a:rPr lang="nl-NL" baseline="0" dirty="0" err="1" smtClean="0"/>
              <a:t>geintegreerde</a:t>
            </a:r>
            <a:r>
              <a:rPr lang="nl-NL" baseline="0" dirty="0" smtClean="0"/>
              <a:t> politie is, ooit een verdeelde politiedienst was, met een </a:t>
            </a:r>
            <a:r>
              <a:rPr lang="nl-NL" baseline="0" dirty="0" err="1" smtClean="0"/>
              <a:t>rijkswacht</a:t>
            </a:r>
            <a:r>
              <a:rPr lang="nl-NL" baseline="0" dirty="0" smtClean="0"/>
              <a:t>, gemeentepolitie en gerechtelijke politie bij de parketten. Het vak </a:t>
            </a:r>
            <a:r>
              <a:rPr lang="nl-NL" baseline="0" dirty="0" err="1" smtClean="0"/>
              <a:t>politiele</a:t>
            </a:r>
            <a:r>
              <a:rPr lang="nl-NL" baseline="0" dirty="0" smtClean="0"/>
              <a:t> en gerechtelijke organisatie geeft een eerste zicht op de structuur van de politie, de federale en lokale niveaus, en de wetgeving die hierbij hoort. Het gaat in op de ingrijpende politiehervorming die meer dan tien jaar geleden plaatsvond,. </a:t>
            </a:r>
            <a:endParaRPr lang="nl-NL" dirty="0"/>
          </a:p>
        </p:txBody>
      </p:sp>
      <p:sp>
        <p:nvSpPr>
          <p:cNvPr id="4" name="Tijdelijke aanduiding voor dianummer 3"/>
          <p:cNvSpPr>
            <a:spLocks noGrp="1"/>
          </p:cNvSpPr>
          <p:nvPr>
            <p:ph type="sldNum" sz="quarter" idx="10"/>
          </p:nvPr>
        </p:nvSpPr>
        <p:spPr/>
        <p:txBody>
          <a:bodyPr/>
          <a:lstStyle/>
          <a:p>
            <a:pPr>
              <a:defRPr/>
            </a:pPr>
            <a:fld id="{AA03751D-7488-4C06-B3EE-780B51D4C971}" type="slidenum">
              <a:rPr lang="nl-NL" smtClean="0"/>
              <a:pPr>
                <a:defRPr/>
              </a:pPr>
              <a:t>36</a:t>
            </a:fld>
            <a:endParaRPr lang="nl-NL"/>
          </a:p>
        </p:txBody>
      </p:sp>
    </p:spTree>
    <p:extLst>
      <p:ext uri="{BB962C8B-B14F-4D97-AF65-F5344CB8AC3E}">
        <p14:creationId xmlns:p14="http://schemas.microsoft.com/office/powerpoint/2010/main" val="27800395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Daarnaast</a:t>
            </a:r>
            <a:r>
              <a:rPr lang="nl-NL" baseline="0" dirty="0" smtClean="0"/>
              <a:t> wordt ingegaan op de rol van de inlichtingendiensten en de gerechtelijke organisatie. De gerechtelijke organisatie wordt ook besproken en u leert de werking van het openbaar ministerie en de rechtbanken kennen. U krijgt met andere woorden een eerste overkoepelend zicht op het </a:t>
            </a:r>
            <a:r>
              <a:rPr lang="nl-NL" baseline="0" dirty="0" err="1" smtClean="0"/>
              <a:t>belgische</a:t>
            </a:r>
            <a:r>
              <a:rPr lang="nl-NL" baseline="0" dirty="0" smtClean="0"/>
              <a:t> politie en justitieapparaat. </a:t>
            </a:r>
            <a:endParaRPr lang="nl-NL" dirty="0"/>
          </a:p>
        </p:txBody>
      </p:sp>
      <p:sp>
        <p:nvSpPr>
          <p:cNvPr id="4" name="Tijdelijke aanduiding voor dianummer 3"/>
          <p:cNvSpPr>
            <a:spLocks noGrp="1"/>
          </p:cNvSpPr>
          <p:nvPr>
            <p:ph type="sldNum" sz="quarter" idx="10"/>
          </p:nvPr>
        </p:nvSpPr>
        <p:spPr/>
        <p:txBody>
          <a:bodyPr/>
          <a:lstStyle/>
          <a:p>
            <a:pPr>
              <a:defRPr/>
            </a:pPr>
            <a:fld id="{AA03751D-7488-4C06-B3EE-780B51D4C971}" type="slidenum">
              <a:rPr lang="nl-NL" smtClean="0"/>
              <a:pPr>
                <a:defRPr/>
              </a:pPr>
              <a:t>37</a:t>
            </a:fld>
            <a:endParaRPr lang="nl-NL"/>
          </a:p>
        </p:txBody>
      </p:sp>
    </p:spTree>
    <p:extLst>
      <p:ext uri="{BB962C8B-B14F-4D97-AF65-F5344CB8AC3E}">
        <p14:creationId xmlns:p14="http://schemas.microsoft.com/office/powerpoint/2010/main" val="34792279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r>
              <a:rPr lang="nl-NL" sz="1100" baseline="0" dirty="0" smtClean="0">
                <a:solidFill>
                  <a:srgbClr val="002060"/>
                </a:solidFill>
                <a:latin typeface="UGent Panno Text Medium" panose="02000606040000040003" pitchFamily="50" charset="0"/>
              </a:rPr>
              <a:t>Leerlingen - zoals jullie - die binnenkort de </a:t>
            </a:r>
            <a:r>
              <a:rPr lang="nl-NL" sz="1100" b="1" baseline="0" dirty="0" smtClean="0">
                <a:solidFill>
                  <a:srgbClr val="002060"/>
                </a:solidFill>
                <a:latin typeface="UGent Panno Text Medium" panose="02000606040000040003" pitchFamily="50" charset="0"/>
              </a:rPr>
              <a:t>overstap maken van het secundair naar het hoger onderwijs</a:t>
            </a:r>
            <a:r>
              <a:rPr lang="nl-NL" sz="1100" baseline="0" dirty="0" smtClean="0">
                <a:solidFill>
                  <a:srgbClr val="002060"/>
                </a:solidFill>
                <a:latin typeface="UGent Panno Text Medium" panose="02000606040000040003" pitchFamily="50" charset="0"/>
              </a:rPr>
              <a:t>, kampen met heel wat vragen.</a:t>
            </a:r>
          </a:p>
          <a:p>
            <a:pPr>
              <a:lnSpc>
                <a:spcPct val="100000"/>
              </a:lnSpc>
            </a:pPr>
            <a:endParaRPr lang="nl-NL" sz="1100" baseline="0" dirty="0" smtClean="0">
              <a:solidFill>
                <a:srgbClr val="002060"/>
              </a:solidFill>
              <a:latin typeface="UGent Panno Text Medium" panose="02000606040000040003" pitchFamily="50" charset="0"/>
            </a:endParaRPr>
          </a:p>
          <a:p>
            <a:pPr>
              <a:lnSpc>
                <a:spcPct val="100000"/>
              </a:lnSpc>
            </a:pPr>
            <a:r>
              <a:rPr lang="nl-NL" sz="1100" baseline="0" dirty="0" smtClean="0">
                <a:solidFill>
                  <a:srgbClr val="002060"/>
                </a:solidFill>
                <a:latin typeface="UGent Panno Text Medium" panose="02000606040000040003" pitchFamily="50" charset="0"/>
              </a:rPr>
              <a:t>Naast de </a:t>
            </a:r>
            <a:r>
              <a:rPr lang="nl-NL" sz="1100" b="1" baseline="0" dirty="0" smtClean="0">
                <a:solidFill>
                  <a:srgbClr val="002060"/>
                </a:solidFill>
                <a:latin typeface="UGent Panno Text Medium" panose="02000606040000040003" pitchFamily="50" charset="0"/>
              </a:rPr>
              <a:t>keuze voor de inhoud </a:t>
            </a:r>
            <a:r>
              <a:rPr lang="nl-NL" sz="1100" baseline="0" dirty="0" smtClean="0">
                <a:solidFill>
                  <a:srgbClr val="002060"/>
                </a:solidFill>
                <a:latin typeface="UGent Panno Text Medium" panose="02000606040000040003" pitchFamily="50" charset="0"/>
              </a:rPr>
              <a:t>waarin je je wil verdiepen, maak je ook de </a:t>
            </a:r>
            <a:r>
              <a:rPr lang="nl-NL" sz="1100" b="1" baseline="0" dirty="0" smtClean="0">
                <a:solidFill>
                  <a:srgbClr val="002060"/>
                </a:solidFill>
                <a:latin typeface="UGent Panno Text Medium" panose="02000606040000040003" pitchFamily="50" charset="0"/>
              </a:rPr>
              <a:t>keuze voor een professionele of een academische bachelor</a:t>
            </a:r>
            <a:r>
              <a:rPr lang="nl-NL" sz="1100" baseline="0" dirty="0" smtClean="0">
                <a:solidFill>
                  <a:srgbClr val="002060"/>
                </a:solidFill>
                <a:latin typeface="UGent Panno Text Medium" panose="02000606040000040003" pitchFamily="50" charset="0"/>
              </a:rPr>
              <a:t>.</a:t>
            </a:r>
          </a:p>
          <a:p>
            <a:pPr>
              <a:lnSpc>
                <a:spcPct val="100000"/>
              </a:lnSpc>
            </a:pPr>
            <a:endParaRPr lang="nl-NL" sz="1100" baseline="0" dirty="0" smtClean="0">
              <a:solidFill>
                <a:srgbClr val="002060"/>
              </a:solidFill>
              <a:latin typeface="UGent Panno Text Medium" panose="02000606040000040003" pitchFamily="50" charset="0"/>
            </a:endParaRPr>
          </a:p>
          <a:p>
            <a:pPr marL="171450" indent="-171450">
              <a:lnSpc>
                <a:spcPct val="100000"/>
              </a:lnSpc>
              <a:buFont typeface="Arial" panose="020B0604020202020204" pitchFamily="34" charset="0"/>
              <a:buChar char="•"/>
            </a:pPr>
            <a:r>
              <a:rPr lang="nl-NL" sz="1100" baseline="0" dirty="0" smtClean="0">
                <a:solidFill>
                  <a:srgbClr val="002060"/>
                </a:solidFill>
                <a:latin typeface="UGent Panno Text Medium" panose="02000606040000040003" pitchFamily="50" charset="0"/>
              </a:rPr>
              <a:t>Wat kan je verwachten van een opleiding aan de universiteit?</a:t>
            </a:r>
          </a:p>
          <a:p>
            <a:pPr marL="171450" indent="-171450">
              <a:lnSpc>
                <a:spcPct val="100000"/>
              </a:lnSpc>
              <a:buFont typeface="Arial" panose="020B0604020202020204" pitchFamily="34" charset="0"/>
              <a:buChar char="•"/>
            </a:pPr>
            <a:r>
              <a:rPr lang="nl-NL" sz="1100" baseline="0" dirty="0" smtClean="0">
                <a:solidFill>
                  <a:srgbClr val="002060"/>
                </a:solidFill>
                <a:latin typeface="UGent Panno Text Medium" panose="02000606040000040003" pitchFamily="50" charset="0"/>
              </a:rPr>
              <a:t>Hoe zit het studeren aan de universiteit in elkaar?</a:t>
            </a:r>
          </a:p>
          <a:p>
            <a:pPr marL="171450" indent="-171450">
              <a:lnSpc>
                <a:spcPct val="100000"/>
              </a:lnSpc>
              <a:buFont typeface="Arial" panose="020B0604020202020204" pitchFamily="34" charset="0"/>
              <a:buChar char="•"/>
            </a:pPr>
            <a:r>
              <a:rPr lang="nl-NL" sz="1100" baseline="0" dirty="0" smtClean="0">
                <a:solidFill>
                  <a:srgbClr val="002060"/>
                </a:solidFill>
                <a:latin typeface="UGent Panno Text Medium" panose="02000606040000040003" pitchFamily="50" charset="0"/>
              </a:rPr>
              <a:t>Welke studievaardigheden zijn belangrijk?</a:t>
            </a:r>
          </a:p>
          <a:p>
            <a:pPr marL="171450" indent="-171450">
              <a:lnSpc>
                <a:spcPct val="100000"/>
              </a:lnSpc>
              <a:buFont typeface="Arial" panose="020B0604020202020204" pitchFamily="34" charset="0"/>
              <a:buChar char="•"/>
            </a:pPr>
            <a:r>
              <a:rPr lang="nl-NL" sz="1100" baseline="0" dirty="0" smtClean="0">
                <a:solidFill>
                  <a:srgbClr val="002060"/>
                </a:solidFill>
                <a:latin typeface="UGent Panno Text Medium" panose="02000606040000040003" pitchFamily="50" charset="0"/>
              </a:rPr>
              <a:t>Hoe succesvol is jouw </a:t>
            </a:r>
            <a:r>
              <a:rPr lang="nl-NL" sz="1100" baseline="0" dirty="0" err="1" smtClean="0">
                <a:solidFill>
                  <a:srgbClr val="002060"/>
                </a:solidFill>
                <a:latin typeface="UGent Panno Text Medium" panose="02000606040000040003" pitchFamily="50" charset="0"/>
              </a:rPr>
              <a:t>studieaanpak</a:t>
            </a:r>
            <a:r>
              <a:rPr lang="nl-NL" sz="1100" baseline="0" dirty="0" smtClean="0">
                <a:solidFill>
                  <a:srgbClr val="002060"/>
                </a:solidFill>
                <a:latin typeface="UGent Panno Text Medium" panose="02000606040000040003" pitchFamily="50" charset="0"/>
              </a:rPr>
              <a:t>? En waar kan je die nog bijschaven?</a:t>
            </a:r>
          </a:p>
          <a:p>
            <a:pPr marL="171450" indent="-171450">
              <a:lnSpc>
                <a:spcPct val="100000"/>
              </a:lnSpc>
              <a:buFont typeface="Arial" panose="020B0604020202020204" pitchFamily="34" charset="0"/>
              <a:buChar char="•"/>
            </a:pPr>
            <a:r>
              <a:rPr lang="nl-NL" sz="1100" baseline="0" dirty="0" smtClean="0">
                <a:solidFill>
                  <a:srgbClr val="002060"/>
                </a:solidFill>
                <a:latin typeface="UGent Panno Text Medium" panose="02000606040000040003" pitchFamily="50" charset="0"/>
              </a:rPr>
              <a:t>Is een opleiding aan de universiteit met andere woorden iets voor jou?</a:t>
            </a:r>
          </a:p>
          <a:p>
            <a:pPr marL="0" indent="0">
              <a:lnSpc>
                <a:spcPct val="100000"/>
              </a:lnSpc>
              <a:buFont typeface="Arial" panose="020B0604020202020204" pitchFamily="34" charset="0"/>
              <a:buNone/>
            </a:pPr>
            <a:endParaRPr lang="nl-NL" sz="1100" baseline="0" dirty="0" smtClean="0">
              <a:solidFill>
                <a:srgbClr val="002060"/>
              </a:solidFill>
              <a:latin typeface="UGent Panno Text Medium" panose="02000606040000040003" pitchFamily="50" charset="0"/>
            </a:endParaRPr>
          </a:p>
          <a:p>
            <a:pPr>
              <a:lnSpc>
                <a:spcPct val="100000"/>
              </a:lnSpc>
            </a:pPr>
            <a:r>
              <a:rPr lang="nl-NL" sz="1100" baseline="0" dirty="0" smtClean="0">
                <a:solidFill>
                  <a:srgbClr val="002060"/>
                </a:solidFill>
                <a:latin typeface="UGent Panno Text Medium" panose="02000606040000040003" pitchFamily="50" charset="0"/>
              </a:rPr>
              <a:t>Om je hierbij op weg te helpen, organiseert de Universiteit Gent </a:t>
            </a:r>
            <a:r>
              <a:rPr lang="nl-NL" sz="1100" b="1" baseline="0" dirty="0" smtClean="0">
                <a:solidFill>
                  <a:srgbClr val="002060"/>
                </a:solidFill>
                <a:latin typeface="UGent Panno Text Medium" panose="02000606040000040003" pitchFamily="50" charset="0"/>
              </a:rPr>
              <a:t>Try-outs</a:t>
            </a:r>
            <a:r>
              <a:rPr lang="nl-NL" sz="1100" baseline="0" dirty="0" smtClean="0">
                <a:solidFill>
                  <a:srgbClr val="002060"/>
                </a:solidFill>
                <a:latin typeface="UGent Panno Text Medium" panose="02000606040000040003" pitchFamily="50" charset="0"/>
              </a:rPr>
              <a:t>.</a:t>
            </a:r>
          </a:p>
          <a:p>
            <a:endParaRPr lang="nl-BE" sz="1100" dirty="0">
              <a:latin typeface="UGent Panno Text Medium" panose="02000606040000040003" pitchFamily="50" charset="0"/>
            </a:endParaRPr>
          </a:p>
        </p:txBody>
      </p:sp>
      <p:sp>
        <p:nvSpPr>
          <p:cNvPr id="4" name="Slide Number Placeholder 3"/>
          <p:cNvSpPr>
            <a:spLocks noGrp="1"/>
          </p:cNvSpPr>
          <p:nvPr>
            <p:ph type="sldNum" sz="quarter" idx="10"/>
          </p:nvPr>
        </p:nvSpPr>
        <p:spPr/>
        <p:txBody>
          <a:bodyPr/>
          <a:lstStyle/>
          <a:p>
            <a:fld id="{539A0A48-EDB1-4AFE-B1B7-10CE2A416496}" type="slidenum">
              <a:rPr lang="en-GB" smtClean="0"/>
              <a:t>46</a:t>
            </a:fld>
            <a:endParaRPr lang="en-GB"/>
          </a:p>
        </p:txBody>
      </p:sp>
    </p:spTree>
    <p:extLst>
      <p:ext uri="{BB962C8B-B14F-4D97-AF65-F5344CB8AC3E}">
        <p14:creationId xmlns:p14="http://schemas.microsoft.com/office/powerpoint/2010/main" val="16821042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fontScale="85000"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sz="1100" dirty="0" smtClean="0">
                <a:solidFill>
                  <a:srgbClr val="002060"/>
                </a:solidFill>
                <a:latin typeface="UGent Panno Text Medium" panose="02000606040000040003" pitchFamily="50" charset="0"/>
              </a:rPr>
              <a:t>In de </a:t>
            </a:r>
            <a:r>
              <a:rPr lang="nl-BE" sz="1100" b="1" dirty="0" smtClean="0">
                <a:solidFill>
                  <a:srgbClr val="002060"/>
                </a:solidFill>
                <a:latin typeface="UGent Panno Text Medium" panose="02000606040000040003" pitchFamily="50" charset="0"/>
              </a:rPr>
              <a:t>Try-outs ervaar je zelf </a:t>
            </a:r>
            <a:r>
              <a:rPr lang="nl-BE" sz="1100" dirty="0" smtClean="0">
                <a:solidFill>
                  <a:srgbClr val="002060"/>
                </a:solidFill>
                <a:latin typeface="UGent Panno Text Medium" panose="02000606040000040003" pitchFamily="50" charset="0"/>
              </a:rPr>
              <a:t>hoe je aan de universiteit met leerstof aan de slag gaat.</a:t>
            </a:r>
          </a:p>
          <a:p>
            <a:pPr marL="0" marR="0" indent="0" algn="l" defTabSz="914400" rtl="0" eaLnBrk="1" fontAlgn="auto" latinLnBrk="0" hangingPunct="1">
              <a:lnSpc>
                <a:spcPct val="100000"/>
              </a:lnSpc>
              <a:spcBef>
                <a:spcPts val="0"/>
              </a:spcBef>
              <a:spcAft>
                <a:spcPts val="0"/>
              </a:spcAft>
              <a:buClrTx/>
              <a:buSzTx/>
              <a:buFontTx/>
              <a:buNone/>
              <a:tabLst/>
              <a:defRPr/>
            </a:pPr>
            <a:endParaRPr lang="nl-BE" sz="1100" dirty="0" smtClean="0">
              <a:solidFill>
                <a:srgbClr val="002060"/>
              </a:solidFill>
              <a:latin typeface="UGent Panno Text Medium" panose="02000606040000040003" pitchFamily="50"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nl-NL" sz="1100" kern="1200" dirty="0" smtClean="0">
                <a:solidFill>
                  <a:srgbClr val="002060"/>
                </a:solidFill>
                <a:effectLst/>
                <a:latin typeface="UGent Panno Text Medium" panose="02000606040000040003" pitchFamily="50" charset="0"/>
                <a:ea typeface="+mn-ea"/>
                <a:cs typeface="+mn-cs"/>
              </a:rPr>
              <a:t>Je krijgt een </a:t>
            </a:r>
            <a:r>
              <a:rPr lang="nl-NL" sz="1100" b="1" kern="1200" dirty="0" smtClean="0">
                <a:solidFill>
                  <a:srgbClr val="002060"/>
                </a:solidFill>
                <a:effectLst/>
                <a:latin typeface="UGent Panno Text Medium" panose="02000606040000040003" pitchFamily="50" charset="0"/>
                <a:ea typeface="+mn-ea"/>
                <a:cs typeface="+mn-cs"/>
              </a:rPr>
              <a:t>opgenomen les </a:t>
            </a:r>
            <a:r>
              <a:rPr lang="nl-NL" sz="1100" kern="1200" dirty="0" smtClean="0">
                <a:solidFill>
                  <a:srgbClr val="002060"/>
                </a:solidFill>
                <a:effectLst/>
                <a:latin typeface="UGent Panno Text Medium" panose="02000606040000040003" pitchFamily="50" charset="0"/>
                <a:ea typeface="+mn-ea"/>
                <a:cs typeface="+mn-cs"/>
              </a:rPr>
              <a:t>te zien (ongeveer een</a:t>
            </a:r>
            <a:r>
              <a:rPr lang="nl-NL" sz="1100" kern="1200" baseline="0" dirty="0" smtClean="0">
                <a:solidFill>
                  <a:srgbClr val="002060"/>
                </a:solidFill>
                <a:effectLst/>
                <a:latin typeface="UGent Panno Text Medium" panose="02000606040000040003" pitchFamily="50" charset="0"/>
                <a:ea typeface="+mn-ea"/>
                <a:cs typeface="+mn-cs"/>
              </a:rPr>
              <a:t> uur), je krijgt wat </a:t>
            </a:r>
            <a:r>
              <a:rPr lang="nl-NL" sz="1100" b="1" kern="1200" baseline="0" dirty="0" smtClean="0">
                <a:solidFill>
                  <a:srgbClr val="002060"/>
                </a:solidFill>
                <a:effectLst/>
                <a:latin typeface="UGent Panno Text Medium" panose="02000606040000040003" pitchFamily="50" charset="0"/>
                <a:ea typeface="+mn-ea"/>
                <a:cs typeface="+mn-cs"/>
              </a:rPr>
              <a:t>materiaal</a:t>
            </a:r>
            <a:r>
              <a:rPr lang="nl-NL" sz="1100" kern="1200" baseline="0" dirty="0" smtClean="0">
                <a:solidFill>
                  <a:srgbClr val="002060"/>
                </a:solidFill>
                <a:effectLst/>
                <a:latin typeface="UGent Panno Text Medium" panose="02000606040000040003" pitchFamily="50" charset="0"/>
                <a:ea typeface="+mn-ea"/>
                <a:cs typeface="+mn-cs"/>
              </a:rPr>
              <a:t> om die les te kunnen volgen (bv. slides, stuk uit handboek). En na het bekijken van de les krijg je een reeks </a:t>
            </a:r>
            <a:r>
              <a:rPr lang="nl-NL" sz="1100" b="1" kern="1200" baseline="0" dirty="0" smtClean="0">
                <a:solidFill>
                  <a:srgbClr val="002060"/>
                </a:solidFill>
                <a:effectLst/>
                <a:latin typeface="UGent Panno Text Medium" panose="02000606040000040003" pitchFamily="50" charset="0"/>
                <a:ea typeface="+mn-ea"/>
                <a:cs typeface="+mn-cs"/>
              </a:rPr>
              <a:t>examenvragen</a:t>
            </a:r>
            <a:r>
              <a:rPr lang="nl-NL" sz="1100" kern="1200" baseline="0" dirty="0" smtClean="0">
                <a:solidFill>
                  <a:srgbClr val="002060"/>
                </a:solidFill>
                <a:effectLst/>
                <a:latin typeface="UGent Panno Text Medium" panose="02000606040000040003" pitchFamily="50" charset="0"/>
                <a:ea typeface="+mn-ea"/>
                <a:cs typeface="+mn-cs"/>
              </a:rPr>
              <a:t> voorgeschoteld die je probeert op te lossen.</a:t>
            </a:r>
          </a:p>
          <a:p>
            <a:pPr marL="0" marR="0" indent="0" algn="l" defTabSz="914400" rtl="0" eaLnBrk="1" fontAlgn="auto" latinLnBrk="0" hangingPunct="1">
              <a:lnSpc>
                <a:spcPct val="100000"/>
              </a:lnSpc>
              <a:spcBef>
                <a:spcPts val="0"/>
              </a:spcBef>
              <a:spcAft>
                <a:spcPts val="0"/>
              </a:spcAft>
              <a:buClrTx/>
              <a:buSzTx/>
              <a:buFontTx/>
              <a:buNone/>
              <a:tabLst/>
              <a:defRPr/>
            </a:pPr>
            <a:r>
              <a:rPr lang="nl-NL" sz="1100" kern="1200" baseline="0" dirty="0" smtClean="0">
                <a:solidFill>
                  <a:srgbClr val="002060"/>
                </a:solidFill>
                <a:effectLst/>
                <a:latin typeface="UGent Panno Text Medium" panose="02000606040000040003" pitchFamily="50" charset="0"/>
                <a:ea typeface="+mn-ea"/>
                <a:cs typeface="+mn-cs"/>
              </a:rPr>
              <a:t>Op die manier proberen we jou als leerling mee te nemen in het </a:t>
            </a:r>
            <a:r>
              <a:rPr lang="nl-NL" sz="1100" b="1" kern="1200" baseline="0" dirty="0" smtClean="0">
                <a:solidFill>
                  <a:srgbClr val="002060"/>
                </a:solidFill>
                <a:effectLst/>
                <a:latin typeface="UGent Panno Text Medium" panose="02000606040000040003" pitchFamily="50" charset="0"/>
                <a:ea typeface="+mn-ea"/>
                <a:cs typeface="+mn-cs"/>
              </a:rPr>
              <a:t>volledige proces </a:t>
            </a:r>
            <a:r>
              <a:rPr lang="nl-NL" sz="1100" kern="1200" baseline="0" dirty="0" smtClean="0">
                <a:solidFill>
                  <a:srgbClr val="002060"/>
                </a:solidFill>
                <a:effectLst/>
                <a:latin typeface="UGent Panno Text Medium" panose="02000606040000040003" pitchFamily="50" charset="0"/>
                <a:ea typeface="+mn-ea"/>
                <a:cs typeface="+mn-cs"/>
              </a:rPr>
              <a:t>van les volgen, informatie verwerken en examens oplossen. Je ervaart zelf hoe je met concrete leerinhouden aan de slag gaat en hoe je die verwerkt tot blijvende inzichten. Het is meteen ook een confrontatie met de </a:t>
            </a:r>
            <a:r>
              <a:rPr lang="nl-NL" sz="1100" b="1" kern="1200" baseline="0" dirty="0" smtClean="0">
                <a:solidFill>
                  <a:srgbClr val="002060"/>
                </a:solidFill>
                <a:effectLst/>
                <a:latin typeface="UGent Panno Text Medium" panose="02000606040000040003" pitchFamily="50" charset="0"/>
                <a:ea typeface="+mn-ea"/>
                <a:cs typeface="+mn-cs"/>
              </a:rPr>
              <a:t>verwachtingen die een opleiding aan de </a:t>
            </a:r>
            <a:r>
              <a:rPr lang="nl-NL" sz="1100" b="1" kern="1200" baseline="0" dirty="0" err="1" smtClean="0">
                <a:solidFill>
                  <a:srgbClr val="002060"/>
                </a:solidFill>
                <a:effectLst/>
                <a:latin typeface="UGent Panno Text Medium" panose="02000606040000040003" pitchFamily="50" charset="0"/>
                <a:ea typeface="+mn-ea"/>
                <a:cs typeface="+mn-cs"/>
              </a:rPr>
              <a:t>universtiteit</a:t>
            </a:r>
            <a:r>
              <a:rPr lang="nl-NL" sz="1100" b="1" kern="1200" baseline="0" dirty="0" smtClean="0">
                <a:solidFill>
                  <a:srgbClr val="002060"/>
                </a:solidFill>
                <a:effectLst/>
                <a:latin typeface="UGent Panno Text Medium" panose="02000606040000040003" pitchFamily="50" charset="0"/>
                <a:ea typeface="+mn-ea"/>
                <a:cs typeface="+mn-cs"/>
              </a:rPr>
              <a:t> stelt</a:t>
            </a:r>
            <a:r>
              <a:rPr lang="nl-NL" sz="1100" kern="1200" baseline="0" dirty="0" smtClean="0">
                <a:solidFill>
                  <a:srgbClr val="002060"/>
                </a:solidFill>
                <a:effectLst/>
                <a:latin typeface="UGent Panno Text Medium" panose="02000606040000040003" pitchFamily="50" charset="0"/>
                <a:ea typeface="+mn-ea"/>
                <a:cs typeface="+mn-cs"/>
              </a:rPr>
              <a:t>. En die </a:t>
            </a:r>
            <a:r>
              <a:rPr lang="nl-BE" sz="1100" kern="1200" dirty="0" smtClean="0">
                <a:solidFill>
                  <a:srgbClr val="002060"/>
                </a:solidFill>
                <a:effectLst/>
                <a:latin typeface="UGent Panno Text Medium" panose="02000606040000040003" pitchFamily="50" charset="0"/>
                <a:ea typeface="+mn-ea"/>
                <a:cs typeface="+mn-cs"/>
              </a:rPr>
              <a:t>confrontatie kan ook meespelen bij het bepalen van je studiekeuze … is een academische opleiding echt iets voor jou?</a:t>
            </a:r>
          </a:p>
          <a:p>
            <a:pPr marL="0" marR="0" indent="0" algn="l" defTabSz="914400" rtl="0" eaLnBrk="1" fontAlgn="auto" latinLnBrk="0" hangingPunct="1">
              <a:lnSpc>
                <a:spcPct val="100000"/>
              </a:lnSpc>
              <a:spcBef>
                <a:spcPts val="0"/>
              </a:spcBef>
              <a:spcAft>
                <a:spcPts val="0"/>
              </a:spcAft>
              <a:buClrTx/>
              <a:buSzTx/>
              <a:buFontTx/>
              <a:buNone/>
              <a:tabLst/>
              <a:defRPr/>
            </a:pPr>
            <a:endParaRPr lang="nl-BE" sz="1100" dirty="0" smtClean="0">
              <a:solidFill>
                <a:srgbClr val="002060"/>
              </a:solidFill>
              <a:latin typeface="UGent Panno Text Medium" panose="02000606040000040003" pitchFamily="50" charset="0"/>
            </a:endParaRPr>
          </a:p>
          <a:p>
            <a:pPr>
              <a:lnSpc>
                <a:spcPct val="100000"/>
              </a:lnSpc>
            </a:pPr>
            <a:r>
              <a:rPr lang="nl-BE" sz="1100" dirty="0" smtClean="0">
                <a:solidFill>
                  <a:srgbClr val="002060"/>
                </a:solidFill>
                <a:latin typeface="UGent Panno Text Medium" panose="02000606040000040003" pitchFamily="50" charset="0"/>
              </a:rPr>
              <a:t>Er worden </a:t>
            </a:r>
            <a:r>
              <a:rPr lang="nl-BE" sz="1100" b="1" dirty="0" smtClean="0">
                <a:solidFill>
                  <a:srgbClr val="002060"/>
                </a:solidFill>
                <a:latin typeface="UGent Panno Text Medium" panose="02000606040000040003" pitchFamily="50" charset="0"/>
              </a:rPr>
              <a:t>Try-outs Sociologie, Wiskunde en Anatomie</a:t>
            </a:r>
            <a:r>
              <a:rPr lang="nl-BE" sz="1100" dirty="0" smtClean="0">
                <a:solidFill>
                  <a:srgbClr val="002060"/>
                </a:solidFill>
                <a:latin typeface="UGent Panno Text Medium" panose="02000606040000040003" pitchFamily="50" charset="0"/>
              </a:rPr>
              <a:t> aangeboden. De Try-outs zijn niet gekoppeld aan een specifieke opleiding, de focus ligt op algemene studievaardigheden en verwerkingsstrategieën die je als student in elke opleiding kunt toepassen. Kies dus de Try-out waarvan je het gevoel hebt dat die het dichtst aansluit bij jouw interesses.</a:t>
            </a:r>
          </a:p>
          <a:p>
            <a:pPr>
              <a:lnSpc>
                <a:spcPct val="100000"/>
              </a:lnSpc>
            </a:pPr>
            <a:endParaRPr lang="nl-NL" sz="1100" dirty="0" smtClean="0">
              <a:solidFill>
                <a:srgbClr val="002060"/>
              </a:solidFill>
              <a:latin typeface="UGent Panno Text Medium" panose="02000606040000040003" pitchFamily="50" charset="0"/>
            </a:endParaRPr>
          </a:p>
          <a:p>
            <a:pPr>
              <a:lnSpc>
                <a:spcPct val="100000"/>
              </a:lnSpc>
            </a:pPr>
            <a:r>
              <a:rPr lang="nl-BE" sz="1100" kern="1200" dirty="0" smtClean="0">
                <a:solidFill>
                  <a:srgbClr val="002060"/>
                </a:solidFill>
                <a:effectLst/>
                <a:latin typeface="UGent Panno Text Medium" panose="02000606040000040003" pitchFamily="50" charset="0"/>
                <a:ea typeface="+mn-ea"/>
                <a:cs typeface="+mn-cs"/>
              </a:rPr>
              <a:t>De Try-outs zijn </a:t>
            </a:r>
            <a:r>
              <a:rPr lang="nl-BE" sz="1100" b="1" kern="1200" dirty="0" smtClean="0">
                <a:solidFill>
                  <a:srgbClr val="002060"/>
                </a:solidFill>
                <a:effectLst/>
                <a:latin typeface="UGent Panno Text Medium" panose="02000606040000040003" pitchFamily="50" charset="0"/>
                <a:ea typeface="+mn-ea"/>
                <a:cs typeface="+mn-cs"/>
              </a:rPr>
              <a:t>zowel bedoeld voor leerlingen die nog niet ver in hun studiekeuzeproces staan als voor leerlingen die al in een beslissende fase zitten</a:t>
            </a:r>
            <a:r>
              <a:rPr lang="nl-BE" sz="1100" b="0" kern="1200" dirty="0" smtClean="0">
                <a:solidFill>
                  <a:srgbClr val="002060"/>
                </a:solidFill>
                <a:effectLst/>
                <a:latin typeface="UGent Panno Text Medium" panose="02000606040000040003" pitchFamily="50" charset="0"/>
                <a:ea typeface="+mn-ea"/>
                <a:cs typeface="+mn-cs"/>
              </a:rPr>
              <a:t>:</a:t>
            </a:r>
          </a:p>
          <a:p>
            <a:pPr marL="171450" indent="-171450">
              <a:lnSpc>
                <a:spcPct val="100000"/>
              </a:lnSpc>
              <a:buFont typeface="Wingdings" panose="05000000000000000000" pitchFamily="2" charset="2"/>
              <a:buChar char="§"/>
            </a:pPr>
            <a:r>
              <a:rPr lang="nl-BE" sz="1100" kern="1200" dirty="0" smtClean="0">
                <a:solidFill>
                  <a:srgbClr val="002060"/>
                </a:solidFill>
                <a:effectLst/>
                <a:latin typeface="UGent Panno Text Medium" panose="02000606040000040003" pitchFamily="50" charset="0"/>
                <a:ea typeface="+mn-ea"/>
                <a:cs typeface="+mn-cs"/>
              </a:rPr>
              <a:t>Ben je een leerling die op dit moment nog twijfelt tussen een professionele of een academische bachelor, dan zijn de Try-outs een manier om</a:t>
            </a:r>
            <a:r>
              <a:rPr lang="nl-BE" sz="1100" kern="1200" baseline="0" dirty="0" smtClean="0">
                <a:solidFill>
                  <a:srgbClr val="002060"/>
                </a:solidFill>
                <a:effectLst/>
                <a:latin typeface="UGent Panno Text Medium" panose="02000606040000040003" pitchFamily="50" charset="0"/>
                <a:ea typeface="+mn-ea"/>
                <a:cs typeface="+mn-cs"/>
              </a:rPr>
              <a:t> </a:t>
            </a:r>
            <a:r>
              <a:rPr lang="nl-BE" sz="1100" kern="1200" dirty="0" smtClean="0">
                <a:solidFill>
                  <a:srgbClr val="002060"/>
                </a:solidFill>
                <a:effectLst/>
                <a:latin typeface="UGent Panno Text Medium" panose="02000606040000040003" pitchFamily="50" charset="0"/>
                <a:ea typeface="+mn-ea"/>
                <a:cs typeface="+mn-cs"/>
              </a:rPr>
              <a:t>te weten te komen of een academische opleiding iets voor jou is. </a:t>
            </a:r>
          </a:p>
          <a:p>
            <a:pPr marL="171450" indent="-171450">
              <a:lnSpc>
                <a:spcPct val="100000"/>
              </a:lnSpc>
              <a:buFont typeface="Wingdings" panose="05000000000000000000" pitchFamily="2" charset="2"/>
              <a:buChar char="§"/>
            </a:pPr>
            <a:r>
              <a:rPr lang="nl-BE" sz="1100" kern="1200" dirty="0" smtClean="0">
                <a:solidFill>
                  <a:srgbClr val="002060"/>
                </a:solidFill>
                <a:effectLst/>
                <a:latin typeface="UGent Panno Text Medium" panose="02000606040000040003" pitchFamily="50" charset="0"/>
                <a:ea typeface="+mn-ea"/>
                <a:cs typeface="+mn-cs"/>
              </a:rPr>
              <a:t>Zit je al in een beslissende fase,</a:t>
            </a:r>
            <a:r>
              <a:rPr lang="nl-BE" sz="1100" kern="1200" baseline="0" dirty="0" smtClean="0">
                <a:solidFill>
                  <a:srgbClr val="002060"/>
                </a:solidFill>
                <a:effectLst/>
                <a:latin typeface="UGent Panno Text Medium" panose="02000606040000040003" pitchFamily="50" charset="0"/>
                <a:ea typeface="+mn-ea"/>
                <a:cs typeface="+mn-cs"/>
              </a:rPr>
              <a:t> dan kunnen d</a:t>
            </a:r>
            <a:r>
              <a:rPr lang="nl-BE" sz="1100" kern="1200" dirty="0" smtClean="0">
                <a:solidFill>
                  <a:srgbClr val="002060"/>
                </a:solidFill>
                <a:effectLst/>
                <a:latin typeface="UGent Panno Text Medium" panose="02000606040000040003" pitchFamily="50" charset="0"/>
                <a:ea typeface="+mn-ea"/>
                <a:cs typeface="+mn-cs"/>
              </a:rPr>
              <a:t>e ervaringen van de Try-outs doorslaggevend zijn om jouw definitieve studiekeuze te maken. </a:t>
            </a:r>
          </a:p>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nl-NL" sz="1100" dirty="0" smtClean="0">
              <a:solidFill>
                <a:srgbClr val="002060"/>
              </a:solidFill>
              <a:latin typeface="UGent Panno Text Medium" panose="02000606040000040003" pitchFamily="50" charset="0"/>
            </a:endParaRPr>
          </a:p>
          <a:p>
            <a:pPr>
              <a:lnSpc>
                <a:spcPct val="100000"/>
              </a:lnSpc>
            </a:pPr>
            <a:r>
              <a:rPr lang="nl-BE" sz="1100" dirty="0" smtClean="0">
                <a:solidFill>
                  <a:srgbClr val="002060"/>
                </a:solidFill>
                <a:latin typeface="UGent Panno Text Medium" panose="02000606040000040003" pitchFamily="50" charset="0"/>
              </a:rPr>
              <a:t>De</a:t>
            </a:r>
            <a:r>
              <a:rPr lang="nl-BE" sz="1100" baseline="0" dirty="0" smtClean="0">
                <a:solidFill>
                  <a:srgbClr val="002060"/>
                </a:solidFill>
                <a:latin typeface="UGent Panno Text Medium" panose="02000606040000040003" pitchFamily="50" charset="0"/>
              </a:rPr>
              <a:t> Try-outs vinden plaats op </a:t>
            </a:r>
            <a:r>
              <a:rPr lang="nl-BE" sz="1100" b="1" baseline="0" dirty="0" smtClean="0">
                <a:solidFill>
                  <a:srgbClr val="002060"/>
                </a:solidFill>
                <a:latin typeface="UGent Panno Text Medium" panose="02000606040000040003" pitchFamily="50" charset="0"/>
              </a:rPr>
              <a:t>dinsdag 11 april (paasvakantie) en op zaterdag 13 mei 2017</a:t>
            </a:r>
            <a:r>
              <a:rPr lang="nl-BE" sz="1100" baseline="0" dirty="0" smtClean="0">
                <a:solidFill>
                  <a:srgbClr val="002060"/>
                </a:solidFill>
                <a:latin typeface="UGent Panno Text Medium" panose="02000606040000040003" pitchFamily="50" charset="0"/>
              </a:rPr>
              <a:t>. De verschillende </a:t>
            </a:r>
            <a:r>
              <a:rPr lang="nl-BE" sz="1100" dirty="0" smtClean="0">
                <a:solidFill>
                  <a:srgbClr val="002060"/>
                </a:solidFill>
                <a:latin typeface="UGent Panno Text Medium" panose="02000606040000040003" pitchFamily="50" charset="0"/>
              </a:rPr>
              <a:t>Try-outs worden op</a:t>
            </a:r>
            <a:r>
              <a:rPr lang="nl-BE" sz="1100" baseline="0" dirty="0" smtClean="0">
                <a:solidFill>
                  <a:srgbClr val="002060"/>
                </a:solidFill>
                <a:latin typeface="UGent Panno Text Medium" panose="02000606040000040003" pitchFamily="50" charset="0"/>
              </a:rPr>
              <a:t> elk van die </a:t>
            </a:r>
            <a:r>
              <a:rPr lang="nl-BE" sz="1100" dirty="0" smtClean="0">
                <a:solidFill>
                  <a:srgbClr val="002060"/>
                </a:solidFill>
                <a:latin typeface="UGent Panno Text Medium" panose="02000606040000040003" pitchFamily="50" charset="0"/>
              </a:rPr>
              <a:t>momenten tegelijk aangeboden, en nemen </a:t>
            </a:r>
            <a:r>
              <a:rPr lang="nl-BE" sz="1100" b="1" dirty="0" smtClean="0">
                <a:solidFill>
                  <a:srgbClr val="002060"/>
                </a:solidFill>
                <a:latin typeface="UGent Panno Text Medium" panose="02000606040000040003" pitchFamily="50" charset="0"/>
              </a:rPr>
              <a:t>een halve dag </a:t>
            </a:r>
            <a:r>
              <a:rPr lang="nl-BE" sz="1100" dirty="0" smtClean="0">
                <a:solidFill>
                  <a:srgbClr val="002060"/>
                </a:solidFill>
                <a:latin typeface="UGent Panno Text Medium" panose="02000606040000040003" pitchFamily="50" charset="0"/>
              </a:rPr>
              <a:t>in beslag.</a:t>
            </a:r>
            <a:r>
              <a:rPr lang="nl-BE" sz="1100" baseline="0" dirty="0" smtClean="0">
                <a:solidFill>
                  <a:srgbClr val="002060"/>
                </a:solidFill>
                <a:latin typeface="UGent Panno Text Medium" panose="02000606040000040003" pitchFamily="50" charset="0"/>
              </a:rPr>
              <a:t> </a:t>
            </a:r>
            <a:r>
              <a:rPr lang="nl-NL" sz="1100" dirty="0" smtClean="0">
                <a:solidFill>
                  <a:srgbClr val="002060"/>
                </a:solidFill>
                <a:latin typeface="UGent Panno Text Medium" panose="02000606040000040003" pitchFamily="50" charset="0"/>
              </a:rPr>
              <a:t>Er wordt dus wel wat inspanning van jou verwacht!</a:t>
            </a:r>
          </a:p>
          <a:p>
            <a:pPr>
              <a:lnSpc>
                <a:spcPct val="100000"/>
              </a:lnSpc>
            </a:pPr>
            <a:endParaRPr lang="nl-NL" sz="1100" dirty="0" smtClean="0">
              <a:solidFill>
                <a:srgbClr val="002060"/>
              </a:solidFill>
              <a:latin typeface="UGent Panno Text Medium" panose="02000606040000040003" pitchFamily="50"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nl-NL" sz="1100" dirty="0" smtClean="0">
                <a:solidFill>
                  <a:srgbClr val="002060"/>
                </a:solidFill>
                <a:latin typeface="UGent Panno Text Medium" panose="02000606040000040003" pitchFamily="50" charset="0"/>
              </a:rPr>
              <a:t>Op</a:t>
            </a:r>
            <a:r>
              <a:rPr lang="nl-NL" sz="1100" baseline="0" dirty="0" smtClean="0">
                <a:solidFill>
                  <a:srgbClr val="002060"/>
                </a:solidFill>
                <a:latin typeface="UGent Panno Text Medium" panose="02000606040000040003" pitchFamily="50" charset="0"/>
              </a:rPr>
              <a:t> </a:t>
            </a:r>
            <a:r>
              <a:rPr lang="nl-NL" sz="1100" b="1" baseline="0" dirty="0" smtClean="0">
                <a:solidFill>
                  <a:srgbClr val="002060"/>
                </a:solidFill>
                <a:latin typeface="UGent Panno Text Medium" panose="02000606040000040003" pitchFamily="50" charset="0"/>
              </a:rPr>
              <a:t>www.ugent.be/tryouts </a:t>
            </a:r>
            <a:r>
              <a:rPr lang="nl-NL" sz="1100" b="0" baseline="0" dirty="0" smtClean="0">
                <a:solidFill>
                  <a:srgbClr val="002060"/>
                </a:solidFill>
                <a:latin typeface="UGent Panno Text Medium" panose="02000606040000040003" pitchFamily="50" charset="0"/>
              </a:rPr>
              <a:t>vind je alle informatie terug en kan je je inschrijven.</a:t>
            </a:r>
          </a:p>
          <a:p>
            <a:pPr marL="0" marR="0" indent="0" algn="l" defTabSz="914400" rtl="0" eaLnBrk="1" fontAlgn="auto" latinLnBrk="0" hangingPunct="1">
              <a:lnSpc>
                <a:spcPct val="100000"/>
              </a:lnSpc>
              <a:spcBef>
                <a:spcPts val="0"/>
              </a:spcBef>
              <a:spcAft>
                <a:spcPts val="0"/>
              </a:spcAft>
              <a:buClrTx/>
              <a:buSzTx/>
              <a:buFontTx/>
              <a:buNone/>
              <a:tabLst/>
              <a:defRPr/>
            </a:pPr>
            <a:endParaRPr lang="nl-NL" sz="1100" b="0" baseline="0" dirty="0" smtClean="0">
              <a:solidFill>
                <a:srgbClr val="002060"/>
              </a:solidFill>
              <a:latin typeface="UGent Panno Text Medium" panose="02000606040000040003" pitchFamily="50"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nl-NL" sz="1100" dirty="0" smtClean="0">
                <a:solidFill>
                  <a:srgbClr val="002060"/>
                </a:solidFill>
                <a:latin typeface="UGent Panno Text Medium" panose="02000606040000040003" pitchFamily="50" charset="0"/>
              </a:rPr>
              <a:t>D</a:t>
            </a:r>
            <a:r>
              <a:rPr lang="nl-BE" sz="1100" kern="1200" dirty="0" smtClean="0">
                <a:solidFill>
                  <a:srgbClr val="002060"/>
                </a:solidFill>
                <a:effectLst/>
                <a:latin typeface="UGent Panno Text Medium" panose="02000606040000040003" pitchFamily="50" charset="0"/>
                <a:ea typeface="+mn-ea"/>
                <a:cs typeface="+mn-cs"/>
              </a:rPr>
              <a:t>e Try-outs zijn een heel boeiende ervaring en dus een aanrader voor wie </a:t>
            </a:r>
            <a:r>
              <a:rPr lang="nl-BE" sz="1100" b="1" kern="1200" dirty="0" smtClean="0">
                <a:solidFill>
                  <a:srgbClr val="002060"/>
                </a:solidFill>
                <a:effectLst/>
                <a:latin typeface="UGent Panno Text Medium" panose="02000606040000040003" pitchFamily="50" charset="0"/>
                <a:ea typeface="+mn-ea"/>
                <a:cs typeface="+mn-cs"/>
              </a:rPr>
              <a:t>net dat stapje verder </a:t>
            </a:r>
            <a:r>
              <a:rPr lang="nl-BE" sz="1100" kern="1200" dirty="0" smtClean="0">
                <a:solidFill>
                  <a:srgbClr val="002060"/>
                </a:solidFill>
                <a:effectLst/>
                <a:latin typeface="UGent Panno Text Medium" panose="02000606040000040003" pitchFamily="50" charset="0"/>
                <a:ea typeface="+mn-ea"/>
                <a:cs typeface="+mn-cs"/>
              </a:rPr>
              <a:t>wil gaan!</a:t>
            </a:r>
          </a:p>
        </p:txBody>
      </p:sp>
      <p:sp>
        <p:nvSpPr>
          <p:cNvPr id="4" name="Tijdelijke aanduiding voor dianummer 3"/>
          <p:cNvSpPr>
            <a:spLocks noGrp="1"/>
          </p:cNvSpPr>
          <p:nvPr>
            <p:ph type="sldNum" sz="quarter" idx="10"/>
          </p:nvPr>
        </p:nvSpPr>
        <p:spPr/>
        <p:txBody>
          <a:bodyPr/>
          <a:lstStyle/>
          <a:p>
            <a:fld id="{CC933E12-B9ED-47D8-97C8-E58FCD0FD8E3}" type="slidenum">
              <a:rPr lang="nl-NL" smtClean="0">
                <a:solidFill>
                  <a:prstClr val="black"/>
                </a:solidFill>
              </a:rPr>
              <a:pPr/>
              <a:t>47</a:t>
            </a:fld>
            <a:endParaRPr lang="nl-NL">
              <a:solidFill>
                <a:prstClr val="black"/>
              </a:solidFill>
            </a:endParaRPr>
          </a:p>
        </p:txBody>
      </p:sp>
    </p:spTree>
    <p:extLst>
      <p:ext uri="{BB962C8B-B14F-4D97-AF65-F5344CB8AC3E}">
        <p14:creationId xmlns:p14="http://schemas.microsoft.com/office/powerpoint/2010/main" val="28438020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Je denkt bij criminaliteit misschien</a:t>
            </a:r>
            <a:r>
              <a:rPr lang="nl-NL" baseline="0" dirty="0" smtClean="0"/>
              <a:t> automatisch aan bijvoorbeeld diefstallen, of inbraken (zoals je hier ziet), of moorden. Maar criminaliteit is meer dan dat en heeft veel verschillende gezichten. Je ziet hier een aantal voorbeelden. Bv milieucriminaliteit, financiële criminaliteit (zoals bv witwassen, corruptie,…), maar ook georganiseerde criminaliteit (door groepen zoals de </a:t>
            </a:r>
            <a:r>
              <a:rPr lang="nl-NL" baseline="0" dirty="0" err="1" smtClean="0"/>
              <a:t>mafia</a:t>
            </a:r>
            <a:r>
              <a:rPr lang="nl-NL" baseline="0" dirty="0" smtClean="0"/>
              <a:t>), terrorisme, drugscriminaliteit, of vandalisme zijn criminaliteit. </a:t>
            </a:r>
            <a:endParaRPr lang="nl-NL" dirty="0"/>
          </a:p>
        </p:txBody>
      </p:sp>
      <p:sp>
        <p:nvSpPr>
          <p:cNvPr id="4" name="Tijdelijke aanduiding voor dianummer 3"/>
          <p:cNvSpPr>
            <a:spLocks noGrp="1"/>
          </p:cNvSpPr>
          <p:nvPr>
            <p:ph type="sldNum" sz="quarter" idx="10"/>
          </p:nvPr>
        </p:nvSpPr>
        <p:spPr/>
        <p:txBody>
          <a:bodyPr/>
          <a:lstStyle/>
          <a:p>
            <a:pPr>
              <a:defRPr/>
            </a:pPr>
            <a:fld id="{AA03751D-7488-4C06-B3EE-780B51D4C971}" type="slidenum">
              <a:rPr lang="nl-NL" smtClean="0"/>
              <a:pPr>
                <a:defRPr/>
              </a:pPr>
              <a:t>18</a:t>
            </a:fld>
            <a:endParaRPr lang="nl-NL"/>
          </a:p>
        </p:txBody>
      </p:sp>
    </p:spTree>
    <p:extLst>
      <p:ext uri="{BB962C8B-B14F-4D97-AF65-F5344CB8AC3E}">
        <p14:creationId xmlns:p14="http://schemas.microsoft.com/office/powerpoint/2010/main" val="4070667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Nadat</a:t>
            </a:r>
            <a:r>
              <a:rPr lang="nl-NL" baseline="0" dirty="0" smtClean="0"/>
              <a:t> je dit vak hebt gevolgd, heb je inzicht in hoe het strafrecht functioneert en wat de achtergronden (maatschappelijk en historisch) ervan zijn. Het strafrecht biedt het kader waarbinnen je als criminoloog moet werken, en bepaalt wat strafbaar is en hoe dit aangepakt moet worden. voor die aanpak zijn dan ook verschillende instellingen en procedures ontwikkeld, en deze leer je in dit vak kennen. Grondslagen van het strafrecht geeft ook aan welke bronnen er zijn in dit verband (bv rechtspraak, wetgeving, vonnissen en arresten) en hoe je deze kunt raadplegen. Het leert je een juridische redenering te volgen. </a:t>
            </a:r>
            <a:endParaRPr lang="nl-NL" dirty="0"/>
          </a:p>
        </p:txBody>
      </p:sp>
      <p:sp>
        <p:nvSpPr>
          <p:cNvPr id="4" name="Tijdelijke aanduiding voor dianummer 3"/>
          <p:cNvSpPr>
            <a:spLocks noGrp="1"/>
          </p:cNvSpPr>
          <p:nvPr>
            <p:ph type="sldNum" sz="quarter" idx="10"/>
          </p:nvPr>
        </p:nvSpPr>
        <p:spPr/>
        <p:txBody>
          <a:bodyPr/>
          <a:lstStyle/>
          <a:p>
            <a:pPr>
              <a:defRPr/>
            </a:pPr>
            <a:fld id="{AA03751D-7488-4C06-B3EE-780B51D4C971}" type="slidenum">
              <a:rPr lang="nl-NL" smtClean="0"/>
              <a:pPr>
                <a:defRPr/>
              </a:pPr>
              <a:t>19</a:t>
            </a:fld>
            <a:endParaRPr lang="nl-NL"/>
          </a:p>
        </p:txBody>
      </p:sp>
    </p:spTree>
    <p:extLst>
      <p:ext uri="{BB962C8B-B14F-4D97-AF65-F5344CB8AC3E}">
        <p14:creationId xmlns:p14="http://schemas.microsoft.com/office/powerpoint/2010/main" val="18912074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Criminaliteit is een vorm van gedrag, en de sociologie bestudeert</a:t>
            </a:r>
            <a:r>
              <a:rPr lang="nl-NL" baseline="0" dirty="0" smtClean="0"/>
              <a:t> nu net gedrag, ze bestudeert interactie. Ze geeft in dit vak aandacht aan verschillende maatschappelijke processen: waaronder ook </a:t>
            </a:r>
            <a:r>
              <a:rPr lang="nl-NL" baseline="0" dirty="0" err="1" smtClean="0"/>
              <a:t>deviantie</a:t>
            </a:r>
            <a:r>
              <a:rPr lang="nl-NL" baseline="0" dirty="0" smtClean="0"/>
              <a:t>, het afwijken van het ‘normale’ , wat criminaliteit in feite is. </a:t>
            </a:r>
            <a:endParaRPr lang="nl-NL" dirty="0"/>
          </a:p>
        </p:txBody>
      </p:sp>
      <p:sp>
        <p:nvSpPr>
          <p:cNvPr id="4" name="Tijdelijke aanduiding voor dianummer 3"/>
          <p:cNvSpPr>
            <a:spLocks noGrp="1"/>
          </p:cNvSpPr>
          <p:nvPr>
            <p:ph type="sldNum" sz="quarter" idx="10"/>
          </p:nvPr>
        </p:nvSpPr>
        <p:spPr/>
        <p:txBody>
          <a:bodyPr/>
          <a:lstStyle/>
          <a:p>
            <a:pPr>
              <a:defRPr/>
            </a:pPr>
            <a:fld id="{AA03751D-7488-4C06-B3EE-780B51D4C971}" type="slidenum">
              <a:rPr lang="nl-NL" smtClean="0"/>
              <a:pPr>
                <a:defRPr/>
              </a:pPr>
              <a:t>20</a:t>
            </a:fld>
            <a:endParaRPr lang="nl-NL"/>
          </a:p>
        </p:txBody>
      </p:sp>
    </p:spTree>
    <p:extLst>
      <p:ext uri="{BB962C8B-B14F-4D97-AF65-F5344CB8AC3E}">
        <p14:creationId xmlns:p14="http://schemas.microsoft.com/office/powerpoint/2010/main" val="14518436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nl-NL" baseline="0" dirty="0" smtClean="0"/>
              <a:t>In het vak krijg je de verschillende sociologische theorieën voorgeschoteld, waarbij specifiek wordt gekeken naar de theorie rond sociale verandering en </a:t>
            </a:r>
            <a:r>
              <a:rPr lang="nl-NL" baseline="0" dirty="0" err="1" smtClean="0"/>
              <a:t>deviantie</a:t>
            </a:r>
            <a:r>
              <a:rPr lang="nl-NL" baseline="0" dirty="0" smtClean="0"/>
              <a:t>. De sociologie bekijkt de maatschappij op verschillende niveaus: micro (interacties – individueel niveau of tussen individuen), </a:t>
            </a:r>
            <a:r>
              <a:rPr lang="nl-NL" baseline="0" dirty="0" err="1" smtClean="0"/>
              <a:t>meso</a:t>
            </a:r>
            <a:r>
              <a:rPr lang="nl-NL" baseline="0" dirty="0" smtClean="0"/>
              <a:t> (groepen en organisaties) en macro (samenlevingen en wereldsystemen). Deze verschillende niveaus worden dan ook verder toegelicht in het vak. </a:t>
            </a:r>
          </a:p>
          <a:p>
            <a:pPr marL="0" marR="0" indent="0" algn="l" defTabSz="914400" rtl="0" eaLnBrk="0" fontAlgn="base" latinLnBrk="0" hangingPunct="0">
              <a:lnSpc>
                <a:spcPct val="100000"/>
              </a:lnSpc>
              <a:spcBef>
                <a:spcPct val="30000"/>
              </a:spcBef>
              <a:spcAft>
                <a:spcPct val="0"/>
              </a:spcAft>
              <a:buClrTx/>
              <a:buSzTx/>
              <a:buFontTx/>
              <a:buNone/>
              <a:tabLst/>
              <a:defRPr/>
            </a:pPr>
            <a:endParaRPr lang="nl-NL" dirty="0" smtClean="0"/>
          </a:p>
          <a:p>
            <a:endParaRPr lang="nl-NL" dirty="0"/>
          </a:p>
        </p:txBody>
      </p:sp>
      <p:sp>
        <p:nvSpPr>
          <p:cNvPr id="4" name="Tijdelijke aanduiding voor dianummer 3"/>
          <p:cNvSpPr>
            <a:spLocks noGrp="1"/>
          </p:cNvSpPr>
          <p:nvPr>
            <p:ph type="sldNum" sz="quarter" idx="10"/>
          </p:nvPr>
        </p:nvSpPr>
        <p:spPr/>
        <p:txBody>
          <a:bodyPr/>
          <a:lstStyle/>
          <a:p>
            <a:pPr>
              <a:defRPr/>
            </a:pPr>
            <a:fld id="{AA03751D-7488-4C06-B3EE-780B51D4C971}" type="slidenum">
              <a:rPr lang="nl-NL" smtClean="0"/>
              <a:pPr>
                <a:defRPr/>
              </a:pPr>
              <a:t>21</a:t>
            </a:fld>
            <a:endParaRPr lang="nl-NL"/>
          </a:p>
        </p:txBody>
      </p:sp>
    </p:spTree>
    <p:extLst>
      <p:ext uri="{BB962C8B-B14F-4D97-AF65-F5344CB8AC3E}">
        <p14:creationId xmlns:p14="http://schemas.microsoft.com/office/powerpoint/2010/main" val="7773091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Moraalfilosofie</a:t>
            </a:r>
            <a:r>
              <a:rPr lang="nl-NL" baseline="0" dirty="0" smtClean="0"/>
              <a:t> is  de studie van moraal – wat hoort de mens moreel gezien te doen. Moraal kan verschillende invullingen krijgen, al naar gelang waar je naar kijkt: bv familiemoraal  (empathie, hechting) of geweldmoraal (eer, wraak). Verschillende disciplines hebben inzicht gegeven in de studie van moraal: de wijsbegeerte, maar ook de biologie, economie, de psychologie of de neurologie. </a:t>
            </a:r>
            <a:endParaRPr lang="nl-NL" dirty="0"/>
          </a:p>
        </p:txBody>
      </p:sp>
      <p:sp>
        <p:nvSpPr>
          <p:cNvPr id="4" name="Tijdelijke aanduiding voor dianummer 3"/>
          <p:cNvSpPr>
            <a:spLocks noGrp="1"/>
          </p:cNvSpPr>
          <p:nvPr>
            <p:ph type="sldNum" sz="quarter" idx="10"/>
          </p:nvPr>
        </p:nvSpPr>
        <p:spPr/>
        <p:txBody>
          <a:bodyPr/>
          <a:lstStyle/>
          <a:p>
            <a:pPr>
              <a:defRPr/>
            </a:pPr>
            <a:fld id="{AA03751D-7488-4C06-B3EE-780B51D4C971}" type="slidenum">
              <a:rPr lang="nl-NL" smtClean="0"/>
              <a:pPr>
                <a:defRPr/>
              </a:pPr>
              <a:t>22</a:t>
            </a:fld>
            <a:endParaRPr lang="nl-NL"/>
          </a:p>
        </p:txBody>
      </p:sp>
    </p:spTree>
    <p:extLst>
      <p:ext uri="{BB962C8B-B14F-4D97-AF65-F5344CB8AC3E}">
        <p14:creationId xmlns:p14="http://schemas.microsoft.com/office/powerpoint/2010/main" val="26761697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Als criminoloog</a:t>
            </a:r>
            <a:r>
              <a:rPr lang="nl-NL" baseline="0" dirty="0" smtClean="0"/>
              <a:t> behoor je te weten hoe het grondwettelijk recht eruit ziet: welke staatsinstellingen zijn er in België, hoe ziet België er als federale staat eruit, hoe ziet de structuur eruit, en hoe zit dat met de bevoegdheden van gemeenschappen en gewesten. Je hebt namelijk grote kans dat je in je uiteindelijke functie te maken krijgt met de verschillende instellingen op federaal niveau. </a:t>
            </a:r>
            <a:endParaRPr lang="nl-NL" dirty="0"/>
          </a:p>
        </p:txBody>
      </p:sp>
      <p:sp>
        <p:nvSpPr>
          <p:cNvPr id="4" name="Tijdelijke aanduiding voor dianummer 3"/>
          <p:cNvSpPr>
            <a:spLocks noGrp="1"/>
          </p:cNvSpPr>
          <p:nvPr>
            <p:ph type="sldNum" sz="quarter" idx="10"/>
          </p:nvPr>
        </p:nvSpPr>
        <p:spPr/>
        <p:txBody>
          <a:bodyPr/>
          <a:lstStyle/>
          <a:p>
            <a:pPr>
              <a:defRPr/>
            </a:pPr>
            <a:fld id="{AA03751D-7488-4C06-B3EE-780B51D4C971}" type="slidenum">
              <a:rPr lang="nl-NL" smtClean="0"/>
              <a:pPr>
                <a:defRPr/>
              </a:pPr>
              <a:t>24</a:t>
            </a:fld>
            <a:endParaRPr lang="nl-NL"/>
          </a:p>
        </p:txBody>
      </p:sp>
    </p:spTree>
    <p:extLst>
      <p:ext uri="{BB962C8B-B14F-4D97-AF65-F5344CB8AC3E}">
        <p14:creationId xmlns:p14="http://schemas.microsoft.com/office/powerpoint/2010/main" val="5697493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Statistiek</a:t>
            </a:r>
            <a:r>
              <a:rPr lang="nl-NL" baseline="0" dirty="0" smtClean="0"/>
              <a:t> is één van de middelen die de criminoloog tot zijn beschikking heeft om naar de maatschappij en de reactie van de maatschappij op criminaliteit, te kijken. We hebben immers zicht nodig op hoe die criminaliteit eruit ziet (bv wie pleegt welk soort misdrijven, zien we een daling of stijging van de criminaliteit,…). Je moet als criminoloog ook de artikels in de krant kunnen duiden, en tabellen en rapporten kunnen lezen. In het vak statistiek leer je hoe je bewust en kritisch kan zijn ten opzichte van statistieken en leer je bovendien hoe je statistische technieken kan gebruiken: hoe moet je meten? Je kent misschien wel de schriftelijke vragenlijsten die soms worden opgestuurd, of de telefonische </a:t>
            </a:r>
            <a:r>
              <a:rPr lang="nl-NL" baseline="0" dirty="0" err="1" smtClean="0"/>
              <a:t>enquetes</a:t>
            </a:r>
            <a:r>
              <a:rPr lang="nl-NL" baseline="0" dirty="0" smtClean="0"/>
              <a:t> die soms worden gedaan. Deze worden met behulp van statistische methoden geanalyseerd. </a:t>
            </a:r>
            <a:endParaRPr lang="nl-NL" dirty="0"/>
          </a:p>
        </p:txBody>
      </p:sp>
      <p:sp>
        <p:nvSpPr>
          <p:cNvPr id="4" name="Tijdelijke aanduiding voor dianummer 3"/>
          <p:cNvSpPr>
            <a:spLocks noGrp="1"/>
          </p:cNvSpPr>
          <p:nvPr>
            <p:ph type="sldNum" sz="quarter" idx="10"/>
          </p:nvPr>
        </p:nvSpPr>
        <p:spPr/>
        <p:txBody>
          <a:bodyPr/>
          <a:lstStyle/>
          <a:p>
            <a:pPr>
              <a:defRPr/>
            </a:pPr>
            <a:fld id="{AA03751D-7488-4C06-B3EE-780B51D4C971}" type="slidenum">
              <a:rPr lang="nl-NL" smtClean="0"/>
              <a:pPr>
                <a:defRPr/>
              </a:pPr>
              <a:t>26</a:t>
            </a:fld>
            <a:endParaRPr lang="nl-NL"/>
          </a:p>
        </p:txBody>
      </p:sp>
    </p:spTree>
    <p:extLst>
      <p:ext uri="{BB962C8B-B14F-4D97-AF65-F5344CB8AC3E}">
        <p14:creationId xmlns:p14="http://schemas.microsoft.com/office/powerpoint/2010/main" val="37118588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Tijdens het vak statistiek leer</a:t>
            </a:r>
            <a:r>
              <a:rPr lang="nl-NL" baseline="0" dirty="0" smtClean="0"/>
              <a:t> je vooral het toepassen. Je wordt zeer sterk ondersteund aan de hand van uitgebreide oefensessies (30-50 personen) en leert zelf werken met het statistisch programma SPSS.  Je leert de beginselen van de beschrijvende statistiek (waarbij je uitspraken doet over de bestudeerde groep –bijvoorbeeld  zoveel procent van de jongeren heeft ooit drugs gebruikt). Je leert ook over het nemen van steekproeven en hoe je uitspraken kan doen over een grotere populatie dan jouw eigen steekproef (veralgemening). </a:t>
            </a:r>
            <a:endParaRPr lang="nl-NL" dirty="0"/>
          </a:p>
        </p:txBody>
      </p:sp>
      <p:sp>
        <p:nvSpPr>
          <p:cNvPr id="4" name="Tijdelijke aanduiding voor dianummer 3"/>
          <p:cNvSpPr>
            <a:spLocks noGrp="1"/>
          </p:cNvSpPr>
          <p:nvPr>
            <p:ph type="sldNum" sz="quarter" idx="10"/>
          </p:nvPr>
        </p:nvSpPr>
        <p:spPr/>
        <p:txBody>
          <a:bodyPr/>
          <a:lstStyle/>
          <a:p>
            <a:pPr>
              <a:defRPr/>
            </a:pPr>
            <a:fld id="{AA03751D-7488-4C06-B3EE-780B51D4C971}" type="slidenum">
              <a:rPr lang="nl-NL" smtClean="0"/>
              <a:pPr>
                <a:defRPr/>
              </a:pPr>
              <a:t>27</a:t>
            </a:fld>
            <a:endParaRPr lang="nl-NL"/>
          </a:p>
        </p:txBody>
      </p:sp>
    </p:spTree>
    <p:extLst>
      <p:ext uri="{BB962C8B-B14F-4D97-AF65-F5344CB8AC3E}">
        <p14:creationId xmlns:p14="http://schemas.microsoft.com/office/powerpoint/2010/main" val="19211030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blank" preserve="1">
  <p:cSld name="Corporate 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24147F-ED97-47AF-A1B3-C82A179CF7F3}" type="datetime1">
              <a:rPr lang="nl-NL" smtClean="0"/>
              <a:t>13-3-2018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AE184E0-0BD4-4705-A12B-9B71DDE63301}" type="slidenum">
              <a:rPr lang="en-GB" smtClean="0"/>
              <a:t>‹nr.›</a:t>
            </a:fld>
            <a:endParaRPr lang="en-GB"/>
          </a:p>
        </p:txBody>
      </p:sp>
      <p:pic>
        <p:nvPicPr>
          <p:cNvPr id="9" name="Logo Larg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09518" y="2275285"/>
            <a:ext cx="5462027" cy="4172720"/>
          </a:xfrm>
          <a:prstGeom prst="rect">
            <a:avLst/>
          </a:prstGeom>
        </p:spPr>
      </p:pic>
    </p:spTree>
    <p:extLst>
      <p:ext uri="{BB962C8B-B14F-4D97-AF65-F5344CB8AC3E}">
        <p14:creationId xmlns:p14="http://schemas.microsoft.com/office/powerpoint/2010/main" val="10914365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866934" y="2275841"/>
            <a:ext cx="7657915" cy="6436925"/>
          </a:xfrm>
        </p:spPr>
        <p:txBody>
          <a:bodyPr/>
          <a:lstStyle>
            <a:lvl1pPr>
              <a:defRPr sz="3982"/>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8813826" y="2275841"/>
            <a:ext cx="7657915" cy="6436925"/>
          </a:xfrm>
        </p:spPr>
        <p:txBody>
          <a:bodyPr/>
          <a:lstStyle>
            <a:lvl1pPr>
              <a:defRPr sz="3982"/>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datum 4"/>
          <p:cNvSpPr>
            <a:spLocks noGrp="1"/>
          </p:cNvSpPr>
          <p:nvPr>
            <p:ph type="dt" sz="half" idx="10"/>
          </p:nvPr>
        </p:nvSpPr>
        <p:spPr/>
        <p:txBody>
          <a:bodyPr/>
          <a:lstStyle/>
          <a:p>
            <a:pPr>
              <a:defRPr/>
            </a:pPr>
            <a:endParaRPr lang="nl-NL"/>
          </a:p>
        </p:txBody>
      </p:sp>
      <p:sp>
        <p:nvSpPr>
          <p:cNvPr id="6" name="Tijdelijke aanduiding voor voettekst 5"/>
          <p:cNvSpPr>
            <a:spLocks noGrp="1"/>
          </p:cNvSpPr>
          <p:nvPr>
            <p:ph type="ftr" sz="quarter" idx="11"/>
          </p:nvPr>
        </p:nvSpPr>
        <p:spPr/>
        <p:txBody>
          <a:bodyPr/>
          <a:lstStyle/>
          <a:p>
            <a:pPr>
              <a:defRPr/>
            </a:pPr>
            <a:endParaRPr lang="nl-NL"/>
          </a:p>
        </p:txBody>
      </p:sp>
      <p:sp>
        <p:nvSpPr>
          <p:cNvPr id="7" name="Tijdelijke aanduiding voor dianummer 6"/>
          <p:cNvSpPr>
            <a:spLocks noGrp="1"/>
          </p:cNvSpPr>
          <p:nvPr>
            <p:ph type="sldNum" sz="quarter" idx="12"/>
          </p:nvPr>
        </p:nvSpPr>
        <p:spPr/>
        <p:txBody>
          <a:bodyPr/>
          <a:lstStyle/>
          <a:p>
            <a:pPr>
              <a:defRPr/>
            </a:pPr>
            <a:fld id="{29F98C4B-BA00-4A7B-A9B0-B355E4269D26}" type="slidenum">
              <a:rPr lang="nl-NL" smtClean="0"/>
              <a:pPr>
                <a:defRPr/>
              </a:pPr>
              <a:t>‹nr.›</a:t>
            </a:fld>
            <a:endParaRPr lang="nl-NL"/>
          </a:p>
        </p:txBody>
      </p:sp>
    </p:spTree>
    <p:extLst>
      <p:ext uri="{BB962C8B-B14F-4D97-AF65-F5344CB8AC3E}">
        <p14:creationId xmlns:p14="http://schemas.microsoft.com/office/powerpoint/2010/main" val="3922049940"/>
      </p:ext>
    </p:extLst>
  </p:cSld>
  <p:clrMapOvr>
    <a:masterClrMapping/>
  </p:clrMapOvr>
  <p:transition>
    <p:random/>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Slide">
    <p:spTree>
      <p:nvGrpSpPr>
        <p:cNvPr id="1" name=""/>
        <p:cNvGrpSpPr/>
        <p:nvPr/>
      </p:nvGrpSpPr>
      <p:grpSpPr>
        <a:xfrm>
          <a:off x="0" y="0"/>
          <a:ext cx="0" cy="0"/>
          <a:chOff x="0" y="0"/>
          <a:chExt cx="0" cy="0"/>
        </a:xfrm>
      </p:grpSpPr>
      <p:sp>
        <p:nvSpPr>
          <p:cNvPr id="7" name="Rectangle 6"/>
          <p:cNvSpPr/>
          <p:nvPr userDrawn="1"/>
        </p:nvSpPr>
        <p:spPr>
          <a:xfrm>
            <a:off x="914400" y="1393200"/>
            <a:ext cx="16424275" cy="6505200"/>
          </a:xfrm>
          <a:prstGeom prst="rect">
            <a:avLst/>
          </a:prstGeom>
          <a:solidFill>
            <a:srgbClr val="1E64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noProof="0" dirty="0"/>
          </a:p>
        </p:txBody>
      </p:sp>
      <p:sp>
        <p:nvSpPr>
          <p:cNvPr id="2" name="Title 1"/>
          <p:cNvSpPr>
            <a:spLocks noGrp="1"/>
          </p:cNvSpPr>
          <p:nvPr>
            <p:ph type="ctrTitle"/>
          </p:nvPr>
        </p:nvSpPr>
        <p:spPr bwMode="white">
          <a:xfrm>
            <a:off x="1291074" y="2286000"/>
            <a:ext cx="15183366" cy="4436316"/>
          </a:xfrm>
        </p:spPr>
        <p:txBody>
          <a:bodyPr anchor="b">
            <a:noAutofit/>
          </a:bodyPr>
          <a:lstStyle>
            <a:lvl1pPr algn="l">
              <a:lnSpc>
                <a:spcPts val="11000"/>
              </a:lnSpc>
              <a:defRPr sz="10000" u="sng" baseline="0">
                <a:solidFill>
                  <a:schemeClr val="bg1"/>
                </a:solidFill>
                <a:uFill>
                  <a:solidFill>
                    <a:schemeClr val="bg1"/>
                  </a:solidFill>
                </a:uFill>
              </a:defRPr>
            </a:lvl1pPr>
          </a:lstStyle>
          <a:p>
            <a:r>
              <a:rPr lang="nl-NL" noProof="0" smtClean="0"/>
              <a:t>Klik om de stijl te bewerken</a:t>
            </a:r>
            <a:endParaRPr lang="nl-BE" noProof="0" dirty="0"/>
          </a:p>
        </p:txBody>
      </p:sp>
      <p:sp>
        <p:nvSpPr>
          <p:cNvPr id="3" name="Subtitle 2"/>
          <p:cNvSpPr>
            <a:spLocks noGrp="1"/>
          </p:cNvSpPr>
          <p:nvPr>
            <p:ph type="subTitle" idx="1" hasCustomPrompt="1"/>
          </p:nvPr>
        </p:nvSpPr>
        <p:spPr bwMode="white">
          <a:xfrm>
            <a:off x="1283414" y="6874716"/>
            <a:ext cx="15191026" cy="583200"/>
          </a:xfrm>
        </p:spPr>
        <p:txBody>
          <a:bodyPr>
            <a:normAutofit/>
          </a:bodyPr>
          <a:lstStyle>
            <a:lvl1pPr marL="0" indent="0" algn="l">
              <a:lnSpc>
                <a:spcPts val="3600"/>
              </a:lnSpc>
              <a:buNone/>
              <a:defRPr sz="3000" baseline="0">
                <a:solidFill>
                  <a:srgbClr val="FFD200"/>
                </a:solidFill>
              </a:defRPr>
            </a:lvl1pPr>
            <a:lvl2pPr marL="650184" indent="0" algn="ctr">
              <a:buNone/>
              <a:defRPr sz="2844"/>
            </a:lvl2pPr>
            <a:lvl3pPr marL="1300368" indent="0" algn="ctr">
              <a:buNone/>
              <a:defRPr sz="2560"/>
            </a:lvl3pPr>
            <a:lvl4pPr marL="1950552" indent="0" algn="ctr">
              <a:buNone/>
              <a:defRPr sz="2275"/>
            </a:lvl4pPr>
            <a:lvl5pPr marL="2600736" indent="0" algn="ctr">
              <a:buNone/>
              <a:defRPr sz="2275"/>
            </a:lvl5pPr>
            <a:lvl6pPr marL="3250921" indent="0" algn="ctr">
              <a:buNone/>
              <a:defRPr sz="2275"/>
            </a:lvl6pPr>
            <a:lvl7pPr marL="3901105" indent="0" algn="ctr">
              <a:buNone/>
              <a:defRPr sz="2275"/>
            </a:lvl7pPr>
            <a:lvl8pPr marL="4551289" indent="0" algn="ctr">
              <a:buNone/>
              <a:defRPr sz="2275"/>
            </a:lvl8pPr>
            <a:lvl9pPr marL="5201473" indent="0" algn="ctr">
              <a:buNone/>
              <a:defRPr sz="2275"/>
            </a:lvl9pPr>
          </a:lstStyle>
          <a:p>
            <a:r>
              <a:rPr lang="nl-BE" noProof="0" dirty="0"/>
              <a:t>Klik om de ondertitel / presentator / datum [</a:t>
            </a:r>
            <a:r>
              <a:rPr lang="nl-BE" noProof="0" dirty="0" err="1"/>
              <a:t>dd</a:t>
            </a:r>
            <a:r>
              <a:rPr lang="nl-BE" noProof="0" dirty="0"/>
              <a:t>-mm-</a:t>
            </a:r>
            <a:r>
              <a:rPr lang="nl-BE" noProof="0" dirty="0" err="1"/>
              <a:t>yyyy</a:t>
            </a:r>
            <a:r>
              <a:rPr lang="nl-BE" noProof="0" dirty="0"/>
              <a:t>] te maken</a:t>
            </a:r>
          </a:p>
        </p:txBody>
      </p:sp>
      <p:sp>
        <p:nvSpPr>
          <p:cNvPr id="8" name="Titles positoning box" hidden="1"/>
          <p:cNvSpPr/>
          <p:nvPr userDrawn="1"/>
        </p:nvSpPr>
        <p:spPr>
          <a:xfrm>
            <a:off x="1371600" y="6408000"/>
            <a:ext cx="15012000" cy="576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rganisation Placeholder"/>
          <p:cNvSpPr>
            <a:spLocks noGrp="1"/>
          </p:cNvSpPr>
          <p:nvPr>
            <p:ph type="body" sz="quarter" idx="10" hasCustomPrompt="1"/>
          </p:nvPr>
        </p:nvSpPr>
        <p:spPr bwMode="white">
          <a:xfrm>
            <a:off x="8564451" y="388531"/>
            <a:ext cx="8293993" cy="540000"/>
          </a:xfrm>
        </p:spPr>
        <p:txBody>
          <a:bodyPr anchor="b" anchorCtr="0">
            <a:normAutofit/>
          </a:bodyPr>
          <a:lstStyle>
            <a:lvl1pPr marL="0" indent="0">
              <a:lnSpc>
                <a:spcPts val="1700"/>
              </a:lnSpc>
              <a:buNone/>
              <a:defRPr sz="1400" b="1" i="0" u="sng" cap="all" baseline="0">
                <a:solidFill>
                  <a:srgbClr val="1E64C8"/>
                </a:solidFill>
                <a:uFill>
                  <a:solidFill>
                    <a:schemeClr val="bg1"/>
                  </a:solidFill>
                </a:uFill>
              </a:defRPr>
            </a:lvl1pPr>
            <a:lvl2pPr marL="0" indent="0">
              <a:lnSpc>
                <a:spcPts val="1700"/>
              </a:lnSpc>
              <a:buNone/>
              <a:defRPr sz="1400" cap="all" baseline="0">
                <a:solidFill>
                  <a:srgbClr val="1E64C8"/>
                </a:solidFill>
                <a:uFill>
                  <a:solidFill>
                    <a:schemeClr val="bg1"/>
                  </a:solidFill>
                </a:uFill>
              </a:defRPr>
            </a:lvl2pPr>
          </a:lstStyle>
          <a:p>
            <a:pPr lvl="0"/>
            <a:r>
              <a:rPr lang="nl-BE" noProof="0" dirty="0"/>
              <a:t>Klik om de organisatie stijlen te bewerken</a:t>
            </a:r>
          </a:p>
          <a:p>
            <a:pPr lvl="1"/>
            <a:r>
              <a:rPr lang="nl-BE" noProof="0" smtClean="0"/>
              <a:t>tweede niveau</a:t>
            </a:r>
            <a:endParaRPr lang="nl-BE" noProof="0" dirty="0"/>
          </a:p>
        </p:txBody>
      </p:sp>
      <p:sp>
        <p:nvSpPr>
          <p:cNvPr id="12" name="Picture Placeholder 11"/>
          <p:cNvSpPr>
            <a:spLocks noGrp="1"/>
          </p:cNvSpPr>
          <p:nvPr>
            <p:ph type="pic" sz="quarter" idx="11" hasCustomPrompt="1"/>
          </p:nvPr>
        </p:nvSpPr>
        <p:spPr>
          <a:xfrm>
            <a:off x="3200400" y="8366400"/>
            <a:ext cx="2286000" cy="928800"/>
          </a:xfrm>
        </p:spPr>
        <p:txBody>
          <a:bodyPr/>
          <a:lstStyle>
            <a:lvl1pPr>
              <a:defRPr sz="1600">
                <a:solidFill>
                  <a:schemeClr val="bg1">
                    <a:lumMod val="50000"/>
                  </a:schemeClr>
                </a:solidFill>
              </a:defRPr>
            </a:lvl1pPr>
          </a:lstStyle>
          <a:p>
            <a:r>
              <a:rPr lang="nl-BE" noProof="0" dirty="0"/>
              <a:t>Partnerlogo 1</a:t>
            </a:r>
          </a:p>
        </p:txBody>
      </p:sp>
      <p:sp>
        <p:nvSpPr>
          <p:cNvPr id="13" name="Picture Placeholder 11"/>
          <p:cNvSpPr>
            <a:spLocks noGrp="1"/>
          </p:cNvSpPr>
          <p:nvPr>
            <p:ph type="pic" sz="quarter" idx="12" hasCustomPrompt="1"/>
          </p:nvPr>
        </p:nvSpPr>
        <p:spPr>
          <a:xfrm>
            <a:off x="5713200" y="8366400"/>
            <a:ext cx="2286000" cy="928800"/>
          </a:xfrm>
        </p:spPr>
        <p:txBody>
          <a:bodyPr/>
          <a:lstStyle>
            <a:lvl1pPr>
              <a:defRPr sz="1600">
                <a:solidFill>
                  <a:schemeClr val="bg1">
                    <a:lumMod val="50000"/>
                  </a:schemeClr>
                </a:solidFill>
              </a:defRPr>
            </a:lvl1pPr>
          </a:lstStyle>
          <a:p>
            <a:r>
              <a:rPr lang="nl-BE" noProof="0" dirty="0"/>
              <a:t>Partnerlogo 2</a:t>
            </a:r>
          </a:p>
        </p:txBody>
      </p:sp>
      <p:sp>
        <p:nvSpPr>
          <p:cNvPr id="14" name="Picture Placeholder 11"/>
          <p:cNvSpPr>
            <a:spLocks noGrp="1"/>
          </p:cNvSpPr>
          <p:nvPr>
            <p:ph type="pic" sz="quarter" idx="13" hasCustomPrompt="1"/>
          </p:nvPr>
        </p:nvSpPr>
        <p:spPr>
          <a:xfrm>
            <a:off x="8229600" y="8366400"/>
            <a:ext cx="2322000" cy="928800"/>
          </a:xfrm>
        </p:spPr>
        <p:txBody>
          <a:bodyPr/>
          <a:lstStyle>
            <a:lvl1pPr>
              <a:defRPr sz="1600">
                <a:solidFill>
                  <a:schemeClr val="bg1">
                    <a:lumMod val="50000"/>
                  </a:schemeClr>
                </a:solidFill>
              </a:defRPr>
            </a:lvl1pPr>
          </a:lstStyle>
          <a:p>
            <a:r>
              <a:rPr lang="nl-BE" noProof="0" dirty="0"/>
              <a:t>Partnerlogo 3</a:t>
            </a:r>
          </a:p>
        </p:txBody>
      </p:sp>
      <p:sp>
        <p:nvSpPr>
          <p:cNvPr id="15" name="Picture Placeholder 11"/>
          <p:cNvSpPr>
            <a:spLocks noGrp="1"/>
          </p:cNvSpPr>
          <p:nvPr>
            <p:ph type="pic" sz="quarter" idx="14" hasCustomPrompt="1"/>
          </p:nvPr>
        </p:nvSpPr>
        <p:spPr>
          <a:xfrm>
            <a:off x="10746000" y="8366400"/>
            <a:ext cx="2322000" cy="928800"/>
          </a:xfrm>
        </p:spPr>
        <p:txBody>
          <a:bodyPr/>
          <a:lstStyle>
            <a:lvl1pPr>
              <a:defRPr sz="1600">
                <a:solidFill>
                  <a:schemeClr val="bg1">
                    <a:lumMod val="50000"/>
                  </a:schemeClr>
                </a:solidFill>
              </a:defRPr>
            </a:lvl1pPr>
          </a:lstStyle>
          <a:p>
            <a:r>
              <a:rPr lang="nl-BE" noProof="0" dirty="0"/>
              <a:t>Partnerlogo 4</a:t>
            </a:r>
          </a:p>
        </p:txBody>
      </p:sp>
      <p:sp>
        <p:nvSpPr>
          <p:cNvPr id="5" name="Rectangle 4" hidden="1"/>
          <p:cNvSpPr/>
          <p:nvPr userDrawn="1"/>
        </p:nvSpPr>
        <p:spPr>
          <a:xfrm>
            <a:off x="914400" y="464400"/>
            <a:ext cx="15560040" cy="464400"/>
          </a:xfrm>
          <a:prstGeom prst="rect">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0" name="Afbeelding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4400" y="0"/>
            <a:ext cx="3714979" cy="1393200"/>
          </a:xfrm>
          <a:prstGeom prst="rect">
            <a:avLst/>
          </a:prstGeom>
        </p:spPr>
      </p:pic>
    </p:spTree>
    <p:extLst>
      <p:ext uri="{BB962C8B-B14F-4D97-AF65-F5344CB8AC3E}">
        <p14:creationId xmlns:p14="http://schemas.microsoft.com/office/powerpoint/2010/main" val="941814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hapter Slide">
    <p:spTree>
      <p:nvGrpSpPr>
        <p:cNvPr id="1" name=""/>
        <p:cNvGrpSpPr/>
        <p:nvPr/>
      </p:nvGrpSpPr>
      <p:grpSpPr>
        <a:xfrm>
          <a:off x="0" y="0"/>
          <a:ext cx="0" cy="0"/>
          <a:chOff x="0" y="0"/>
          <a:chExt cx="0" cy="0"/>
        </a:xfrm>
      </p:grpSpPr>
      <p:sp>
        <p:nvSpPr>
          <p:cNvPr id="7" name="Rectangle 6"/>
          <p:cNvSpPr/>
          <p:nvPr userDrawn="1"/>
        </p:nvSpPr>
        <p:spPr>
          <a:xfrm>
            <a:off x="914400" y="0"/>
            <a:ext cx="16424275" cy="7898400"/>
          </a:xfrm>
          <a:prstGeom prst="rect">
            <a:avLst/>
          </a:prstGeom>
          <a:solidFill>
            <a:srgbClr val="1E64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noProof="0" dirty="0"/>
          </a:p>
        </p:txBody>
      </p:sp>
      <p:sp>
        <p:nvSpPr>
          <p:cNvPr id="2" name="Title 1"/>
          <p:cNvSpPr>
            <a:spLocks noGrp="1"/>
          </p:cNvSpPr>
          <p:nvPr>
            <p:ph type="ctrTitle" hasCustomPrompt="1"/>
          </p:nvPr>
        </p:nvSpPr>
        <p:spPr bwMode="white">
          <a:xfrm>
            <a:off x="1291074" y="3246120"/>
            <a:ext cx="15183366" cy="4436316"/>
          </a:xfrm>
        </p:spPr>
        <p:txBody>
          <a:bodyPr anchor="b">
            <a:noAutofit/>
          </a:bodyPr>
          <a:lstStyle>
            <a:lvl1pPr algn="l">
              <a:lnSpc>
                <a:spcPts val="11000"/>
              </a:lnSpc>
              <a:defRPr sz="10000" u="sng" baseline="0">
                <a:solidFill>
                  <a:schemeClr val="bg1"/>
                </a:solidFill>
                <a:uFill>
                  <a:solidFill>
                    <a:schemeClr val="bg1"/>
                  </a:solidFill>
                </a:uFill>
              </a:defRPr>
            </a:lvl1pPr>
          </a:lstStyle>
          <a:p>
            <a:r>
              <a:rPr lang="nl-BE" noProof="0" dirty="0"/>
              <a:t>klik om een hoofdstuktitel te maken.</a:t>
            </a:r>
          </a:p>
        </p:txBody>
      </p:sp>
      <p:sp>
        <p:nvSpPr>
          <p:cNvPr id="8" name="Titles positoning box" hidden="1"/>
          <p:cNvSpPr/>
          <p:nvPr userDrawn="1"/>
        </p:nvSpPr>
        <p:spPr>
          <a:xfrm>
            <a:off x="1371600" y="7344000"/>
            <a:ext cx="15012000" cy="576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Slide Number Placeholder 5"/>
          <p:cNvSpPr>
            <a:spLocks noGrp="1"/>
          </p:cNvSpPr>
          <p:nvPr>
            <p:ph type="sldNum" sz="quarter" idx="4"/>
          </p:nvPr>
        </p:nvSpPr>
        <p:spPr>
          <a:xfrm>
            <a:off x="15590520" y="8948703"/>
            <a:ext cx="921880" cy="519289"/>
          </a:xfrm>
          <a:prstGeom prst="rect">
            <a:avLst/>
          </a:prstGeom>
        </p:spPr>
        <p:txBody>
          <a:bodyPr vert="horz" lIns="91440" tIns="45720" rIns="91440" bIns="45720" rtlCol="0" anchor="ctr"/>
          <a:lstStyle>
            <a:lvl1pPr algn="r">
              <a:defRPr sz="1707">
                <a:solidFill>
                  <a:srgbClr val="1E64C8"/>
                </a:solidFill>
              </a:defRPr>
            </a:lvl1pPr>
          </a:lstStyle>
          <a:p>
            <a:fld id="{7AE184E0-0BD4-4705-A12B-9B71DDE63301}" type="slidenum">
              <a:rPr lang="nl-BE" noProof="0" smtClean="0"/>
              <a:pPr/>
              <a:t>‹nr.›</a:t>
            </a:fld>
            <a:endParaRPr lang="nl-BE" noProof="0" dirty="0"/>
          </a:p>
        </p:txBody>
      </p:sp>
      <p:sp>
        <p:nvSpPr>
          <p:cNvPr id="10" name="Rectangle 9" hidden="1"/>
          <p:cNvSpPr/>
          <p:nvPr userDrawn="1"/>
        </p:nvSpPr>
        <p:spPr>
          <a:xfrm>
            <a:off x="914400" y="464400"/>
            <a:ext cx="15560040" cy="464400"/>
          </a:xfrm>
          <a:prstGeom prst="rect">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2947326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noProof="0" smtClean="0"/>
              <a:t>Klik om de stijl te bewerken</a:t>
            </a:r>
            <a:endParaRPr lang="nl-BE" noProof="0" dirty="0"/>
          </a:p>
        </p:txBody>
      </p:sp>
      <p:sp>
        <p:nvSpPr>
          <p:cNvPr id="3" name="Content Placeholder 2"/>
          <p:cNvSpPr>
            <a:spLocks noGrp="1"/>
          </p:cNvSpPr>
          <p:nvPr>
            <p:ph idx="1" hasCustomPrompt="1"/>
          </p:nvPr>
        </p:nvSpPr>
        <p:spPr>
          <a:xfrm>
            <a:off x="835825" y="1194364"/>
            <a:ext cx="15699575" cy="6696000"/>
          </a:xfrm>
        </p:spPr>
        <p:txBody>
          <a:bodyPr/>
          <a:lstStyle>
            <a:lvl1pPr defTabSz="457200">
              <a:lnSpc>
                <a:spcPct val="120000"/>
              </a:lnSpc>
              <a:defRPr/>
            </a:lvl1pPr>
            <a:lvl2pPr>
              <a:lnSpc>
                <a:spcPct val="120000"/>
              </a:lnSpc>
              <a:defRPr/>
            </a:lvl2pPr>
            <a:lvl3pPr defTabSz="457200">
              <a:lnSpc>
                <a:spcPct val="120000"/>
              </a:lnSpc>
              <a:defRPr/>
            </a:lvl3pPr>
            <a:lvl4pPr marL="2328863" indent="-550863" defTabSz="1912938">
              <a:lnSpc>
                <a:spcPct val="120000"/>
              </a:lnSpc>
              <a:tabLst/>
              <a:defRPr/>
            </a:lvl4pPr>
            <a:lvl5pPr marL="2962275" indent="-442913" defTabSz="457200">
              <a:lnSpc>
                <a:spcPct val="120000"/>
              </a:lnSpc>
              <a:buFont typeface="Arial" panose="020B0604020202020204" pitchFamily="34" charset="0"/>
              <a:buChar char="̶"/>
              <a:defRPr/>
            </a:lvl5pPr>
          </a:lstStyle>
          <a:p>
            <a:pPr lvl="0"/>
            <a:r>
              <a:rPr lang="nl-BE" noProof="0" dirty="0"/>
              <a:t>Click </a:t>
            </a:r>
            <a:r>
              <a:rPr lang="nl-BE" noProof="0" dirty="0" err="1"/>
              <a:t>to</a:t>
            </a:r>
            <a:r>
              <a:rPr lang="nl-BE" noProof="0" dirty="0"/>
              <a:t> </a:t>
            </a:r>
            <a:r>
              <a:rPr lang="nl-BE" noProof="0" dirty="0" err="1"/>
              <a:t>edit</a:t>
            </a:r>
            <a:r>
              <a:rPr lang="nl-BE" noProof="0" dirty="0"/>
              <a:t> Master </a:t>
            </a:r>
            <a:r>
              <a:rPr lang="nl-BE" noProof="0" dirty="0" err="1"/>
              <a:t>text</a:t>
            </a:r>
            <a:r>
              <a:rPr lang="nl-BE" noProof="0" dirty="0"/>
              <a:t> </a:t>
            </a:r>
            <a:r>
              <a:rPr lang="nl-BE" noProof="0" dirty="0" err="1"/>
              <a:t>styles</a:t>
            </a:r>
            <a:endParaRPr lang="nl-BE" noProof="0" dirty="0"/>
          </a:p>
          <a:p>
            <a:pPr lvl="1"/>
            <a:r>
              <a:rPr lang="nl-BE" noProof="0" dirty="0"/>
              <a:t>Second level</a:t>
            </a:r>
          </a:p>
          <a:p>
            <a:pPr lvl="2"/>
            <a:r>
              <a:rPr lang="nl-BE" noProof="0" dirty="0" err="1"/>
              <a:t>Third</a:t>
            </a:r>
            <a:r>
              <a:rPr lang="nl-BE" noProof="0" dirty="0"/>
              <a:t> level</a:t>
            </a:r>
          </a:p>
          <a:p>
            <a:pPr lvl="3"/>
            <a:r>
              <a:rPr lang="nl-BE" noProof="0" dirty="0" err="1"/>
              <a:t>Fourth</a:t>
            </a:r>
            <a:r>
              <a:rPr lang="nl-BE" noProof="0" dirty="0"/>
              <a:t> level</a:t>
            </a:r>
          </a:p>
          <a:p>
            <a:pPr lvl="4"/>
            <a:r>
              <a:rPr lang="nl-BE" noProof="0" dirty="0" err="1"/>
              <a:t>Fifth</a:t>
            </a:r>
            <a:r>
              <a:rPr lang="nl-BE" noProof="0" dirty="0"/>
              <a:t> level</a:t>
            </a:r>
          </a:p>
        </p:txBody>
      </p:sp>
      <p:sp>
        <p:nvSpPr>
          <p:cNvPr id="4" name="Date Placeholder 3"/>
          <p:cNvSpPr>
            <a:spLocks noGrp="1"/>
          </p:cNvSpPr>
          <p:nvPr>
            <p:ph type="dt" sz="half" idx="10"/>
          </p:nvPr>
        </p:nvSpPr>
        <p:spPr/>
        <p:txBody>
          <a:bodyPr/>
          <a:lstStyle/>
          <a:p>
            <a:fld id="{25470885-0B31-4E06-AE71-7E16801F2838}" type="datetime1">
              <a:rPr lang="nl-BE" noProof="0" smtClean="0"/>
              <a:t>13-03-18</a:t>
            </a:fld>
            <a:endParaRPr lang="nl-BE" noProof="0" dirty="0"/>
          </a:p>
        </p:txBody>
      </p:sp>
      <p:sp>
        <p:nvSpPr>
          <p:cNvPr id="5" name="Footer Placeholder 4"/>
          <p:cNvSpPr>
            <a:spLocks noGrp="1"/>
          </p:cNvSpPr>
          <p:nvPr>
            <p:ph type="ftr" sz="quarter" idx="11"/>
          </p:nvPr>
        </p:nvSpPr>
        <p:spPr/>
        <p:txBody>
          <a:bodyPr/>
          <a:lstStyle/>
          <a:p>
            <a:endParaRPr lang="nl-BE" noProof="0" dirty="0"/>
          </a:p>
        </p:txBody>
      </p:sp>
      <p:sp>
        <p:nvSpPr>
          <p:cNvPr id="6" name="Slide Number Placeholder 5"/>
          <p:cNvSpPr>
            <a:spLocks noGrp="1"/>
          </p:cNvSpPr>
          <p:nvPr>
            <p:ph type="sldNum" sz="quarter" idx="12"/>
          </p:nvPr>
        </p:nvSpPr>
        <p:spPr/>
        <p:txBody>
          <a:bodyPr/>
          <a:lstStyle/>
          <a:p>
            <a:fld id="{7AE184E0-0BD4-4705-A12B-9B71DDE63301}" type="slidenum">
              <a:rPr lang="nl-BE" noProof="0" smtClean="0"/>
              <a:t>‹nr.›</a:t>
            </a:fld>
            <a:endParaRPr lang="nl-BE" noProof="0" dirty="0"/>
          </a:p>
        </p:txBody>
      </p:sp>
    </p:spTree>
    <p:extLst>
      <p:ext uri="{BB962C8B-B14F-4D97-AF65-F5344CB8AC3E}">
        <p14:creationId xmlns:p14="http://schemas.microsoft.com/office/powerpoint/2010/main" val="3081577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Text and P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noProof="0" smtClean="0"/>
              <a:t>Klik om de stijl te bewerken</a:t>
            </a:r>
            <a:endParaRPr lang="nl-BE" noProof="0" dirty="0"/>
          </a:p>
        </p:txBody>
      </p:sp>
      <p:sp>
        <p:nvSpPr>
          <p:cNvPr id="4" name="Date Placeholder 3"/>
          <p:cNvSpPr>
            <a:spLocks noGrp="1"/>
          </p:cNvSpPr>
          <p:nvPr>
            <p:ph type="dt" sz="half" idx="10"/>
          </p:nvPr>
        </p:nvSpPr>
        <p:spPr/>
        <p:txBody>
          <a:bodyPr/>
          <a:lstStyle/>
          <a:p>
            <a:fld id="{E7410F60-8C93-4C37-B51A-4DDAE36F7E9B}" type="datetime1">
              <a:rPr lang="nl-BE" noProof="0" smtClean="0"/>
              <a:t>13-03-18</a:t>
            </a:fld>
            <a:endParaRPr lang="nl-BE" noProof="0" dirty="0"/>
          </a:p>
        </p:txBody>
      </p:sp>
      <p:sp>
        <p:nvSpPr>
          <p:cNvPr id="5" name="Footer Placeholder 4"/>
          <p:cNvSpPr>
            <a:spLocks noGrp="1"/>
          </p:cNvSpPr>
          <p:nvPr>
            <p:ph type="ftr" sz="quarter" idx="11"/>
          </p:nvPr>
        </p:nvSpPr>
        <p:spPr/>
        <p:txBody>
          <a:bodyPr/>
          <a:lstStyle/>
          <a:p>
            <a:endParaRPr lang="nl-BE" noProof="0" dirty="0"/>
          </a:p>
        </p:txBody>
      </p:sp>
      <p:sp>
        <p:nvSpPr>
          <p:cNvPr id="8" name="Picture Placeholder 7"/>
          <p:cNvSpPr>
            <a:spLocks noGrp="1"/>
          </p:cNvSpPr>
          <p:nvPr>
            <p:ph type="pic" sz="quarter" idx="13" hasCustomPrompt="1"/>
          </p:nvPr>
        </p:nvSpPr>
        <p:spPr>
          <a:xfrm>
            <a:off x="10104438" y="1371918"/>
            <a:ext cx="6300000" cy="6498000"/>
          </a:xfrm>
        </p:spPr>
        <p:txBody>
          <a:bodyPr/>
          <a:lstStyle>
            <a:lvl1pPr marL="85725" indent="0">
              <a:buNone/>
              <a:defRPr>
                <a:solidFill>
                  <a:schemeClr val="bg1">
                    <a:lumMod val="50000"/>
                  </a:schemeClr>
                </a:solidFill>
              </a:defRPr>
            </a:lvl1pPr>
          </a:lstStyle>
          <a:p>
            <a:r>
              <a:rPr lang="nl-BE" noProof="0" dirty="0"/>
              <a:t>Photo</a:t>
            </a:r>
          </a:p>
        </p:txBody>
      </p:sp>
      <p:sp>
        <p:nvSpPr>
          <p:cNvPr id="9" name="Slide Number Placeholder 5"/>
          <p:cNvSpPr>
            <a:spLocks noGrp="1"/>
          </p:cNvSpPr>
          <p:nvPr>
            <p:ph type="sldNum" sz="quarter" idx="4"/>
          </p:nvPr>
        </p:nvSpPr>
        <p:spPr>
          <a:xfrm>
            <a:off x="15590520" y="8948703"/>
            <a:ext cx="921880" cy="519289"/>
          </a:xfrm>
          <a:prstGeom prst="rect">
            <a:avLst/>
          </a:prstGeom>
        </p:spPr>
        <p:txBody>
          <a:bodyPr vert="horz" lIns="91440" tIns="45720" rIns="91440" bIns="45720" rtlCol="0" anchor="ctr"/>
          <a:lstStyle>
            <a:lvl1pPr algn="r">
              <a:defRPr sz="1707">
                <a:solidFill>
                  <a:srgbClr val="1E64C8"/>
                </a:solidFill>
              </a:defRPr>
            </a:lvl1pPr>
          </a:lstStyle>
          <a:p>
            <a:fld id="{7AE184E0-0BD4-4705-A12B-9B71DDE63301}" type="slidenum">
              <a:rPr lang="nl-BE" noProof="0" smtClean="0"/>
              <a:pPr/>
              <a:t>‹nr.›</a:t>
            </a:fld>
            <a:endParaRPr lang="nl-BE" noProof="0" dirty="0"/>
          </a:p>
        </p:txBody>
      </p:sp>
      <p:sp>
        <p:nvSpPr>
          <p:cNvPr id="12" name="Content Placeholder 2"/>
          <p:cNvSpPr>
            <a:spLocks noGrp="1"/>
          </p:cNvSpPr>
          <p:nvPr>
            <p:ph idx="1" hasCustomPrompt="1"/>
          </p:nvPr>
        </p:nvSpPr>
        <p:spPr>
          <a:xfrm>
            <a:off x="835825" y="1194364"/>
            <a:ext cx="8442000" cy="6696000"/>
          </a:xfrm>
        </p:spPr>
        <p:txBody>
          <a:bodyPr/>
          <a:lstStyle>
            <a:lvl1pPr defTabSz="457200">
              <a:lnSpc>
                <a:spcPct val="120000"/>
              </a:lnSpc>
              <a:defRPr/>
            </a:lvl1pPr>
            <a:lvl2pPr>
              <a:lnSpc>
                <a:spcPct val="120000"/>
              </a:lnSpc>
              <a:defRPr/>
            </a:lvl2pPr>
            <a:lvl3pPr defTabSz="457200">
              <a:lnSpc>
                <a:spcPct val="120000"/>
              </a:lnSpc>
              <a:defRPr/>
            </a:lvl3pPr>
            <a:lvl4pPr defTabSz="457200">
              <a:lnSpc>
                <a:spcPct val="120000"/>
              </a:lnSpc>
              <a:defRPr/>
            </a:lvl4pPr>
            <a:lvl5pPr defTabSz="457200">
              <a:lnSpc>
                <a:spcPct val="120000"/>
              </a:lnSpc>
              <a:defRPr/>
            </a:lvl5pPr>
          </a:lstStyle>
          <a:p>
            <a:pPr lvl="0"/>
            <a:r>
              <a:rPr lang="nl-BE" noProof="0" dirty="0"/>
              <a:t>Click </a:t>
            </a:r>
            <a:r>
              <a:rPr lang="nl-BE" noProof="0" dirty="0" err="1"/>
              <a:t>to</a:t>
            </a:r>
            <a:r>
              <a:rPr lang="nl-BE" noProof="0" dirty="0"/>
              <a:t> </a:t>
            </a:r>
            <a:r>
              <a:rPr lang="nl-BE" noProof="0" dirty="0" err="1"/>
              <a:t>edit</a:t>
            </a:r>
            <a:r>
              <a:rPr lang="nl-BE" noProof="0" dirty="0"/>
              <a:t> Master </a:t>
            </a:r>
            <a:r>
              <a:rPr lang="nl-BE" noProof="0" dirty="0" err="1"/>
              <a:t>text</a:t>
            </a:r>
            <a:r>
              <a:rPr lang="nl-BE" noProof="0" dirty="0"/>
              <a:t> </a:t>
            </a:r>
            <a:r>
              <a:rPr lang="nl-BE" noProof="0" dirty="0" err="1"/>
              <a:t>styles</a:t>
            </a:r>
            <a:endParaRPr lang="nl-BE" noProof="0" dirty="0"/>
          </a:p>
          <a:p>
            <a:pPr lvl="1"/>
            <a:r>
              <a:rPr lang="nl-BE" noProof="0" dirty="0"/>
              <a:t>Second level</a:t>
            </a:r>
          </a:p>
          <a:p>
            <a:pPr lvl="2"/>
            <a:r>
              <a:rPr lang="nl-BE" noProof="0" dirty="0" err="1"/>
              <a:t>Third</a:t>
            </a:r>
            <a:r>
              <a:rPr lang="nl-BE" noProof="0" dirty="0"/>
              <a:t> level</a:t>
            </a:r>
          </a:p>
        </p:txBody>
      </p:sp>
    </p:spTree>
    <p:extLst>
      <p:ext uri="{BB962C8B-B14F-4D97-AF65-F5344CB8AC3E}">
        <p14:creationId xmlns:p14="http://schemas.microsoft.com/office/powerpoint/2010/main" val="13148871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P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noProof="0" smtClean="0"/>
              <a:t>Klik om de stijl te bewerken</a:t>
            </a:r>
            <a:endParaRPr lang="nl-BE" noProof="0" dirty="0"/>
          </a:p>
        </p:txBody>
      </p:sp>
      <p:sp>
        <p:nvSpPr>
          <p:cNvPr id="3" name="Date Placeholder 2"/>
          <p:cNvSpPr>
            <a:spLocks noGrp="1"/>
          </p:cNvSpPr>
          <p:nvPr>
            <p:ph type="dt" sz="half" idx="10"/>
          </p:nvPr>
        </p:nvSpPr>
        <p:spPr/>
        <p:txBody>
          <a:bodyPr/>
          <a:lstStyle/>
          <a:p>
            <a:fld id="{656594B6-17DF-4759-A7A5-128AFEA77F2C}" type="datetime1">
              <a:rPr lang="nl-BE" noProof="0" smtClean="0"/>
              <a:t>13-03-18</a:t>
            </a:fld>
            <a:endParaRPr lang="nl-BE" noProof="0" dirty="0"/>
          </a:p>
        </p:txBody>
      </p:sp>
      <p:sp>
        <p:nvSpPr>
          <p:cNvPr id="4" name="Footer Placeholder 3"/>
          <p:cNvSpPr>
            <a:spLocks noGrp="1"/>
          </p:cNvSpPr>
          <p:nvPr>
            <p:ph type="ftr" sz="quarter" idx="11"/>
          </p:nvPr>
        </p:nvSpPr>
        <p:spPr/>
        <p:txBody>
          <a:bodyPr/>
          <a:lstStyle/>
          <a:p>
            <a:endParaRPr lang="nl-BE" noProof="0" dirty="0"/>
          </a:p>
        </p:txBody>
      </p:sp>
      <p:sp>
        <p:nvSpPr>
          <p:cNvPr id="5" name="Slide Number Placeholder 4"/>
          <p:cNvSpPr>
            <a:spLocks noGrp="1"/>
          </p:cNvSpPr>
          <p:nvPr>
            <p:ph type="sldNum" sz="quarter" idx="12"/>
          </p:nvPr>
        </p:nvSpPr>
        <p:spPr/>
        <p:txBody>
          <a:bodyPr/>
          <a:lstStyle/>
          <a:p>
            <a:fld id="{7AE184E0-0BD4-4705-A12B-9B71DDE63301}" type="slidenum">
              <a:rPr lang="nl-BE" noProof="0" smtClean="0"/>
              <a:t>‹nr.›</a:t>
            </a:fld>
            <a:endParaRPr lang="nl-BE" noProof="0" dirty="0"/>
          </a:p>
        </p:txBody>
      </p:sp>
      <p:sp>
        <p:nvSpPr>
          <p:cNvPr id="7" name="Picture Placeholder 6"/>
          <p:cNvSpPr>
            <a:spLocks noGrp="1"/>
          </p:cNvSpPr>
          <p:nvPr>
            <p:ph type="pic" sz="quarter" idx="13" hasCustomPrompt="1"/>
          </p:nvPr>
        </p:nvSpPr>
        <p:spPr>
          <a:xfrm>
            <a:off x="952038" y="1371600"/>
            <a:ext cx="15480000" cy="6501600"/>
          </a:xfrm>
        </p:spPr>
        <p:txBody>
          <a:bodyPr/>
          <a:lstStyle>
            <a:lvl1pPr marL="0" indent="0">
              <a:buNone/>
              <a:defRPr>
                <a:solidFill>
                  <a:schemeClr val="bg1">
                    <a:lumMod val="50000"/>
                  </a:schemeClr>
                </a:solidFill>
              </a:defRPr>
            </a:lvl1pPr>
          </a:lstStyle>
          <a:p>
            <a:r>
              <a:rPr lang="nl-BE" noProof="0" dirty="0"/>
              <a:t>Photo</a:t>
            </a:r>
          </a:p>
        </p:txBody>
      </p:sp>
    </p:spTree>
    <p:extLst>
      <p:ext uri="{BB962C8B-B14F-4D97-AF65-F5344CB8AC3E}">
        <p14:creationId xmlns:p14="http://schemas.microsoft.com/office/powerpoint/2010/main" val="374516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 Only">
    <p:bg>
      <p:bgPr>
        <a:solidFill>
          <a:schemeClr val="bg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A81384-1200-4D40-BEF0-3A17A1F906F4}" type="datetime1">
              <a:rPr lang="nl-NL" noProof="0" smtClean="0"/>
              <a:t>13-3-2018</a:t>
            </a:fld>
            <a:endParaRPr lang="nl-NL" noProof="0" dirty="0"/>
          </a:p>
        </p:txBody>
      </p:sp>
      <p:sp>
        <p:nvSpPr>
          <p:cNvPr id="3" name="Footer Placeholder 2"/>
          <p:cNvSpPr>
            <a:spLocks noGrp="1"/>
          </p:cNvSpPr>
          <p:nvPr>
            <p:ph type="ftr" sz="quarter" idx="11"/>
          </p:nvPr>
        </p:nvSpPr>
        <p:spPr/>
        <p:txBody>
          <a:bodyPr/>
          <a:lstStyle/>
          <a:p>
            <a:endParaRPr lang="nl-NL" noProof="0" dirty="0"/>
          </a:p>
        </p:txBody>
      </p:sp>
      <p:sp>
        <p:nvSpPr>
          <p:cNvPr id="7" name="Covering Background"/>
          <p:cNvSpPr/>
          <p:nvPr userDrawn="1"/>
        </p:nvSpPr>
        <p:spPr>
          <a:xfrm>
            <a:off x="-1" y="0"/>
            <a:ext cx="17337600" cy="9753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6" name="Picture Placeholder 5"/>
          <p:cNvSpPr>
            <a:spLocks noGrp="1"/>
          </p:cNvSpPr>
          <p:nvPr>
            <p:ph type="pic" sz="quarter" idx="12" hasCustomPrompt="1"/>
          </p:nvPr>
        </p:nvSpPr>
        <p:spPr>
          <a:xfrm>
            <a:off x="-1" y="0"/>
            <a:ext cx="17337600" cy="9753600"/>
          </a:xfrm>
        </p:spPr>
        <p:txBody>
          <a:bodyPr/>
          <a:lstStyle>
            <a:lvl1pPr marL="85725" indent="0">
              <a:buNone/>
              <a:defRPr>
                <a:solidFill>
                  <a:schemeClr val="bg1">
                    <a:lumMod val="50000"/>
                  </a:schemeClr>
                </a:solidFill>
              </a:defRPr>
            </a:lvl1pPr>
          </a:lstStyle>
          <a:p>
            <a:r>
              <a:rPr lang="nl-BE" noProof="0" dirty="0"/>
              <a:t>Photo</a:t>
            </a:r>
          </a:p>
        </p:txBody>
      </p:sp>
    </p:spTree>
    <p:extLst>
      <p:ext uri="{BB962C8B-B14F-4D97-AF65-F5344CB8AC3E}">
        <p14:creationId xmlns:p14="http://schemas.microsoft.com/office/powerpoint/2010/main" val="2949418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7" name="Rectangle 6"/>
          <p:cNvSpPr/>
          <p:nvPr userDrawn="1"/>
        </p:nvSpPr>
        <p:spPr>
          <a:xfrm>
            <a:off x="914400" y="1393200"/>
            <a:ext cx="16424275" cy="6505200"/>
          </a:xfrm>
          <a:prstGeom prst="rect">
            <a:avLst/>
          </a:prstGeom>
          <a:solidFill>
            <a:srgbClr val="1E64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noProof="0" dirty="0"/>
          </a:p>
        </p:txBody>
      </p:sp>
      <p:sp>
        <p:nvSpPr>
          <p:cNvPr id="5" name="Tijdelijke aanduiding voor tekst 4"/>
          <p:cNvSpPr>
            <a:spLocks noGrp="1"/>
          </p:cNvSpPr>
          <p:nvPr>
            <p:ph type="body" sz="quarter" idx="10" hasCustomPrompt="1"/>
          </p:nvPr>
        </p:nvSpPr>
        <p:spPr bwMode="white">
          <a:xfrm>
            <a:off x="9215999" y="3095999"/>
            <a:ext cx="7257600" cy="1717969"/>
          </a:xfrm>
        </p:spPr>
        <p:txBody>
          <a:bodyPr>
            <a:normAutofit/>
          </a:bodyPr>
          <a:lstStyle>
            <a:lvl1pPr marL="0" indent="0">
              <a:lnSpc>
                <a:spcPts val="3500"/>
              </a:lnSpc>
              <a:buNone/>
              <a:defRPr sz="2400">
                <a:solidFill>
                  <a:schemeClr val="bg1"/>
                </a:solidFill>
              </a:defRPr>
            </a:lvl1pPr>
          </a:lstStyle>
          <a:p>
            <a:pPr lvl="0"/>
            <a:r>
              <a:rPr lang="nl-NL" dirty="0"/>
              <a:t>Klik om de namen van </a:t>
            </a:r>
            <a:r>
              <a:rPr lang="nl-NL" dirty="0" err="1"/>
              <a:t>social</a:t>
            </a:r>
            <a:r>
              <a:rPr lang="nl-NL" dirty="0"/>
              <a:t> media in te typen</a:t>
            </a:r>
          </a:p>
        </p:txBody>
      </p:sp>
      <p:sp>
        <p:nvSpPr>
          <p:cNvPr id="2" name="Title 1"/>
          <p:cNvSpPr>
            <a:spLocks noGrp="1"/>
          </p:cNvSpPr>
          <p:nvPr>
            <p:ph type="ctrTitle" hasCustomPrompt="1"/>
          </p:nvPr>
        </p:nvSpPr>
        <p:spPr bwMode="white">
          <a:xfrm>
            <a:off x="1291074" y="1743240"/>
            <a:ext cx="7419544" cy="5769600"/>
          </a:xfrm>
        </p:spPr>
        <p:txBody>
          <a:bodyPr anchor="t" anchorCtr="0">
            <a:noAutofit/>
          </a:bodyPr>
          <a:lstStyle>
            <a:lvl1pPr algn="l">
              <a:lnSpc>
                <a:spcPts val="3500"/>
              </a:lnSpc>
              <a:defRPr sz="2500" u="none" cap="none" baseline="0">
                <a:solidFill>
                  <a:schemeClr val="bg1"/>
                </a:solidFill>
                <a:uFill>
                  <a:solidFill>
                    <a:schemeClr val="bg1"/>
                  </a:solidFill>
                </a:uFill>
                <a:latin typeface="+mn-lt"/>
              </a:defRPr>
            </a:lvl1pPr>
          </a:lstStyle>
          <a:p>
            <a:r>
              <a:rPr lang="nl-BE" noProof="0" dirty="0"/>
              <a:t>Klik om de gegevens van de presentator in </a:t>
            </a:r>
            <a:r>
              <a:rPr lang="nl-BE" noProof="0"/>
              <a:t>te typen</a:t>
            </a:r>
            <a:endParaRPr lang="nl-BE" noProof="0" dirty="0"/>
          </a:p>
        </p:txBody>
      </p:sp>
      <p:sp>
        <p:nvSpPr>
          <p:cNvPr id="8" name="Titles positoning box" hidden="1"/>
          <p:cNvSpPr/>
          <p:nvPr userDrawn="1"/>
        </p:nvSpPr>
        <p:spPr>
          <a:xfrm>
            <a:off x="1371600" y="1828800"/>
            <a:ext cx="15012000" cy="599976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Afbeelding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4400" y="0"/>
            <a:ext cx="3714979" cy="1393200"/>
          </a:xfrm>
          <a:prstGeom prst="rect">
            <a:avLst/>
          </a:prstGeom>
        </p:spPr>
      </p:pic>
    </p:spTree>
    <p:extLst>
      <p:ext uri="{BB962C8B-B14F-4D97-AF65-F5344CB8AC3E}">
        <p14:creationId xmlns:p14="http://schemas.microsoft.com/office/powerpoint/2010/main" val="3103785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datum 2"/>
          <p:cNvSpPr>
            <a:spLocks noGrp="1"/>
          </p:cNvSpPr>
          <p:nvPr>
            <p:ph type="dt" sz="half" idx="10"/>
          </p:nvPr>
        </p:nvSpPr>
        <p:spPr/>
        <p:txBody>
          <a:bodyPr/>
          <a:lstStyle/>
          <a:p>
            <a:pPr>
              <a:defRPr/>
            </a:pPr>
            <a:endParaRPr lang="nl-NL"/>
          </a:p>
        </p:txBody>
      </p:sp>
      <p:sp>
        <p:nvSpPr>
          <p:cNvPr id="4" name="Tijdelijke aanduiding voor voettekst 3"/>
          <p:cNvSpPr>
            <a:spLocks noGrp="1"/>
          </p:cNvSpPr>
          <p:nvPr>
            <p:ph type="ftr" sz="quarter" idx="11"/>
          </p:nvPr>
        </p:nvSpPr>
        <p:spPr/>
        <p:txBody>
          <a:bodyPr/>
          <a:lstStyle/>
          <a:p>
            <a:pPr>
              <a:defRPr/>
            </a:pPr>
            <a:endParaRPr lang="nl-NL"/>
          </a:p>
        </p:txBody>
      </p:sp>
      <p:sp>
        <p:nvSpPr>
          <p:cNvPr id="5" name="Tijdelijke aanduiding voor dianummer 4"/>
          <p:cNvSpPr>
            <a:spLocks noGrp="1"/>
          </p:cNvSpPr>
          <p:nvPr>
            <p:ph type="sldNum" sz="quarter" idx="12"/>
          </p:nvPr>
        </p:nvSpPr>
        <p:spPr/>
        <p:txBody>
          <a:bodyPr/>
          <a:lstStyle/>
          <a:p>
            <a:pPr>
              <a:defRPr/>
            </a:pPr>
            <a:fld id="{EBC47495-717E-41A0-B627-AFACEDD7430C}" type="slidenum">
              <a:rPr lang="nl-NL" smtClean="0"/>
              <a:pPr>
                <a:defRPr/>
              </a:pPr>
              <a:t>‹nr.›</a:t>
            </a:fld>
            <a:endParaRPr lang="nl-NL"/>
          </a:p>
        </p:txBody>
      </p:sp>
    </p:spTree>
    <p:extLst>
      <p:ext uri="{BB962C8B-B14F-4D97-AF65-F5344CB8AC3E}">
        <p14:creationId xmlns:p14="http://schemas.microsoft.com/office/powerpoint/2010/main" val="3054363962"/>
      </p:ext>
    </p:extLst>
  </p:cSld>
  <p:clrMapOvr>
    <a:masterClrMapping/>
  </p:clrMapOvr>
  <p:transition>
    <p:random/>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0118" y="136025"/>
            <a:ext cx="15705282" cy="863693"/>
          </a:xfrm>
          <a:prstGeom prst="rect">
            <a:avLst/>
          </a:prstGeom>
        </p:spPr>
        <p:txBody>
          <a:bodyPr vert="horz" lIns="91440" tIns="45720" rIns="91440" bIns="45720" rtlCol="0" anchor="b" anchorCtr="0">
            <a:noAutofit/>
          </a:bodyPr>
          <a:lstStyle/>
          <a:p>
            <a:r>
              <a:rPr lang="nl-BE" noProof="0" dirty="0"/>
              <a:t>Klik om de stijl te bewerken</a:t>
            </a:r>
          </a:p>
        </p:txBody>
      </p:sp>
      <p:sp>
        <p:nvSpPr>
          <p:cNvPr id="3" name="Text Placeholder 2"/>
          <p:cNvSpPr>
            <a:spLocks noGrp="1"/>
          </p:cNvSpPr>
          <p:nvPr>
            <p:ph type="body" idx="1"/>
          </p:nvPr>
        </p:nvSpPr>
        <p:spPr>
          <a:xfrm>
            <a:off x="835825" y="1194364"/>
            <a:ext cx="15699575" cy="6696000"/>
          </a:xfrm>
          <a:prstGeom prst="rect">
            <a:avLst/>
          </a:prstGeom>
        </p:spPr>
        <p:txBody>
          <a:bodyPr vert="horz" lIns="91440" tIns="45720" rIns="91440" bIns="45720" rtlCol="0">
            <a:normAutofit/>
          </a:bodyPr>
          <a:lstStyle/>
          <a:p>
            <a:pPr lvl="0"/>
            <a:r>
              <a:rPr lang="nl-BE" noProof="0" dirty="0"/>
              <a:t>Click </a:t>
            </a:r>
            <a:r>
              <a:rPr lang="nl-BE" noProof="0" dirty="0" err="1"/>
              <a:t>to</a:t>
            </a:r>
            <a:r>
              <a:rPr lang="nl-BE" noProof="0" dirty="0"/>
              <a:t> </a:t>
            </a:r>
            <a:r>
              <a:rPr lang="nl-BE" noProof="0" dirty="0" err="1"/>
              <a:t>edit</a:t>
            </a:r>
            <a:r>
              <a:rPr lang="nl-BE" noProof="0" dirty="0"/>
              <a:t> Master </a:t>
            </a:r>
            <a:r>
              <a:rPr lang="nl-BE" noProof="0" dirty="0" err="1"/>
              <a:t>text</a:t>
            </a:r>
            <a:r>
              <a:rPr lang="nl-BE" noProof="0" dirty="0"/>
              <a:t> </a:t>
            </a:r>
            <a:r>
              <a:rPr lang="nl-BE" noProof="0" dirty="0" err="1"/>
              <a:t>styles</a:t>
            </a:r>
            <a:endParaRPr lang="nl-BE" noProof="0" dirty="0"/>
          </a:p>
          <a:p>
            <a:pPr lvl="1"/>
            <a:r>
              <a:rPr lang="nl-BE" noProof="0" dirty="0"/>
              <a:t>Second level</a:t>
            </a:r>
          </a:p>
          <a:p>
            <a:pPr lvl="2"/>
            <a:r>
              <a:rPr lang="nl-BE" noProof="0" dirty="0" err="1"/>
              <a:t>Third</a:t>
            </a:r>
            <a:r>
              <a:rPr lang="nl-BE" noProof="0" dirty="0"/>
              <a:t> level</a:t>
            </a:r>
          </a:p>
        </p:txBody>
      </p:sp>
      <p:sp>
        <p:nvSpPr>
          <p:cNvPr id="4" name="Date Placeholder 3"/>
          <p:cNvSpPr>
            <a:spLocks noGrp="1"/>
          </p:cNvSpPr>
          <p:nvPr>
            <p:ph type="dt" sz="half" idx="2"/>
          </p:nvPr>
        </p:nvSpPr>
        <p:spPr>
          <a:xfrm>
            <a:off x="4072394" y="8948703"/>
            <a:ext cx="2297926" cy="519289"/>
          </a:xfrm>
          <a:prstGeom prst="rect">
            <a:avLst/>
          </a:prstGeom>
        </p:spPr>
        <p:txBody>
          <a:bodyPr vert="horz" lIns="91440" tIns="45720" rIns="91440" bIns="45720" rtlCol="0" anchor="ctr"/>
          <a:lstStyle>
            <a:lvl1pPr algn="l">
              <a:defRPr sz="1707">
                <a:solidFill>
                  <a:schemeClr val="tx1">
                    <a:tint val="75000"/>
                  </a:schemeClr>
                </a:solidFill>
              </a:defRPr>
            </a:lvl1pPr>
          </a:lstStyle>
          <a:p>
            <a:fld id="{FA870D1A-A3AB-4E9F-892E-C45B5A80FDBF}" type="datetime1">
              <a:rPr lang="nl-BE" noProof="0" smtClean="0"/>
              <a:t>13-03-18</a:t>
            </a:fld>
            <a:endParaRPr lang="nl-BE" noProof="0" dirty="0"/>
          </a:p>
        </p:txBody>
      </p:sp>
      <p:sp>
        <p:nvSpPr>
          <p:cNvPr id="5" name="Footer Placeholder 4"/>
          <p:cNvSpPr>
            <a:spLocks noGrp="1"/>
          </p:cNvSpPr>
          <p:nvPr>
            <p:ph type="ftr" sz="quarter" idx="3"/>
          </p:nvPr>
        </p:nvSpPr>
        <p:spPr>
          <a:xfrm>
            <a:off x="6810236" y="8994423"/>
            <a:ext cx="8353564" cy="437932"/>
          </a:xfrm>
          <a:prstGeom prst="rect">
            <a:avLst/>
          </a:prstGeom>
        </p:spPr>
        <p:txBody>
          <a:bodyPr vert="horz" lIns="91440" tIns="45720" rIns="91440" bIns="45720" rtlCol="0" anchor="ctr"/>
          <a:lstStyle>
            <a:lvl1pPr algn="ctr">
              <a:defRPr sz="1707">
                <a:solidFill>
                  <a:schemeClr val="tx1">
                    <a:tint val="75000"/>
                  </a:schemeClr>
                </a:solidFill>
              </a:defRPr>
            </a:lvl1pPr>
          </a:lstStyle>
          <a:p>
            <a:endParaRPr lang="nl-BE" noProof="0" dirty="0"/>
          </a:p>
        </p:txBody>
      </p:sp>
      <p:sp>
        <p:nvSpPr>
          <p:cNvPr id="6" name="Slide Number Placeholder 5"/>
          <p:cNvSpPr>
            <a:spLocks noGrp="1"/>
          </p:cNvSpPr>
          <p:nvPr>
            <p:ph type="sldNum" sz="quarter" idx="4"/>
          </p:nvPr>
        </p:nvSpPr>
        <p:spPr>
          <a:xfrm>
            <a:off x="15590520" y="8948703"/>
            <a:ext cx="921880" cy="519289"/>
          </a:xfrm>
          <a:prstGeom prst="rect">
            <a:avLst/>
          </a:prstGeom>
        </p:spPr>
        <p:txBody>
          <a:bodyPr vert="horz" lIns="91440" tIns="45720" rIns="91440" bIns="45720" rtlCol="0" anchor="ctr"/>
          <a:lstStyle>
            <a:lvl1pPr algn="r">
              <a:defRPr sz="1707">
                <a:solidFill>
                  <a:srgbClr val="1E64C8"/>
                </a:solidFill>
              </a:defRPr>
            </a:lvl1pPr>
          </a:lstStyle>
          <a:p>
            <a:fld id="{7AE184E0-0BD4-4705-A12B-9B71DDE63301}" type="slidenum">
              <a:rPr lang="nl-BE" noProof="0" smtClean="0"/>
              <a:pPr/>
              <a:t>‹nr.›</a:t>
            </a:fld>
            <a:endParaRPr lang="nl-BE" noProof="0" dirty="0"/>
          </a:p>
        </p:txBody>
      </p:sp>
      <p:sp>
        <p:nvSpPr>
          <p:cNvPr id="7" name="Title positioning box" hidden="1"/>
          <p:cNvSpPr/>
          <p:nvPr userDrawn="1"/>
        </p:nvSpPr>
        <p:spPr>
          <a:xfrm>
            <a:off x="927265" y="367200"/>
            <a:ext cx="15480000" cy="46364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ositoning box" hidden="1"/>
          <p:cNvSpPr/>
          <p:nvPr userDrawn="1"/>
        </p:nvSpPr>
        <p:spPr>
          <a:xfrm>
            <a:off x="927265" y="1584000"/>
            <a:ext cx="8229600" cy="6300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Logo positioning box" hidden="1"/>
          <p:cNvSpPr/>
          <p:nvPr userDrawn="1"/>
        </p:nvSpPr>
        <p:spPr>
          <a:xfrm flipV="1">
            <a:off x="928800" y="7878842"/>
            <a:ext cx="15478465" cy="1416353"/>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483617" y="7906160"/>
            <a:ext cx="2308379" cy="1847440"/>
          </a:xfrm>
          <a:prstGeom prst="rect">
            <a:avLst/>
          </a:prstGeom>
        </p:spPr>
      </p:pic>
      <p:sp>
        <p:nvSpPr>
          <p:cNvPr id="12" name="Text positoning box" hidden="1"/>
          <p:cNvSpPr/>
          <p:nvPr userDrawn="1"/>
        </p:nvSpPr>
        <p:spPr>
          <a:xfrm>
            <a:off x="9172105" y="1584000"/>
            <a:ext cx="914400" cy="6300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 positoning box" hidden="1"/>
          <p:cNvSpPr/>
          <p:nvPr userDrawn="1"/>
        </p:nvSpPr>
        <p:spPr>
          <a:xfrm>
            <a:off x="10099369" y="1356360"/>
            <a:ext cx="6307895" cy="652764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70589907"/>
      </p:ext>
    </p:extLst>
  </p:cSld>
  <p:clrMap bg1="lt1" tx1="dk1" bg2="lt2" tx2="dk2" accent1="accent1" accent2="accent2" accent3="accent3" accent4="accent4" accent5="accent5" accent6="accent6" hlink="hlink" folHlink="folHlink"/>
  <p:sldLayoutIdLst>
    <p:sldLayoutId id="2147483672" r:id="rId1"/>
    <p:sldLayoutId id="2147483661" r:id="rId2"/>
    <p:sldLayoutId id="2147483673" r:id="rId3"/>
    <p:sldLayoutId id="2147483662" r:id="rId4"/>
    <p:sldLayoutId id="2147483674" r:id="rId5"/>
    <p:sldLayoutId id="2147483666" r:id="rId6"/>
    <p:sldLayoutId id="2147483675" r:id="rId7"/>
    <p:sldLayoutId id="2147483676" r:id="rId8"/>
    <p:sldLayoutId id="2147483677" r:id="rId9"/>
    <p:sldLayoutId id="2147483678" r:id="rId10"/>
  </p:sldLayoutIdLst>
  <p:hf hdr="0" ftr="0" dt="0"/>
  <p:txStyles>
    <p:titleStyle>
      <a:lvl1pPr algn="l" defTabSz="1300368" rtl="0" eaLnBrk="1" latinLnBrk="0" hangingPunct="1">
        <a:lnSpc>
          <a:spcPct val="90000"/>
        </a:lnSpc>
        <a:spcBef>
          <a:spcPct val="0"/>
        </a:spcBef>
        <a:buNone/>
        <a:defRPr sz="5400" u="sng" kern="1200" cap="all" baseline="0">
          <a:solidFill>
            <a:srgbClr val="1E64C8"/>
          </a:solidFill>
          <a:uFill>
            <a:solidFill>
              <a:srgbClr val="1E64C8"/>
            </a:solidFill>
          </a:uFill>
          <a:latin typeface="+mj-lt"/>
          <a:ea typeface="+mj-ea"/>
          <a:cs typeface="+mj-cs"/>
        </a:defRPr>
      </a:lvl1pPr>
    </p:titleStyle>
    <p:bodyStyle>
      <a:lvl1pPr marL="536575" indent="-45085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1441450" indent="-550863"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4pPr>
      <a:lvl5pPr marL="2600325" indent="-1158875" algn="l" defTabSz="1300368" rtl="0" eaLnBrk="1" latinLnBrk="0" hangingPunct="1">
        <a:lnSpc>
          <a:spcPct val="120000"/>
        </a:lnSpc>
        <a:spcBef>
          <a:spcPts val="0"/>
        </a:spcBef>
        <a:buFont typeface="Arial" panose="020B0604020202020204" pitchFamily="34" charset="0"/>
        <a:buNone/>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368" rtl="0" eaLnBrk="1" latinLnBrk="0" hangingPunct="1">
        <a:defRPr sz="2560" kern="1200">
          <a:solidFill>
            <a:schemeClr val="tx1"/>
          </a:solidFill>
          <a:latin typeface="+mn-lt"/>
          <a:ea typeface="+mn-ea"/>
          <a:cs typeface="+mn-cs"/>
        </a:defRPr>
      </a:lvl1pPr>
      <a:lvl2pPr marL="650184" algn="l" defTabSz="1300368" rtl="0" eaLnBrk="1" latinLnBrk="0" hangingPunct="1">
        <a:defRPr sz="2560" kern="1200">
          <a:solidFill>
            <a:schemeClr val="tx1"/>
          </a:solidFill>
          <a:latin typeface="+mn-lt"/>
          <a:ea typeface="+mn-ea"/>
          <a:cs typeface="+mn-cs"/>
        </a:defRPr>
      </a:lvl2pPr>
      <a:lvl3pPr marL="1300368" algn="l" defTabSz="1300368" rtl="0" eaLnBrk="1" latinLnBrk="0" hangingPunct="1">
        <a:defRPr sz="2560" kern="1200">
          <a:solidFill>
            <a:schemeClr val="tx1"/>
          </a:solidFill>
          <a:latin typeface="+mn-lt"/>
          <a:ea typeface="+mn-ea"/>
          <a:cs typeface="+mn-cs"/>
        </a:defRPr>
      </a:lvl3pPr>
      <a:lvl4pPr marL="1950552" algn="l" defTabSz="1300368" rtl="0" eaLnBrk="1" latinLnBrk="0" hangingPunct="1">
        <a:defRPr sz="2560" kern="1200">
          <a:solidFill>
            <a:schemeClr val="tx1"/>
          </a:solidFill>
          <a:latin typeface="+mn-lt"/>
          <a:ea typeface="+mn-ea"/>
          <a:cs typeface="+mn-cs"/>
        </a:defRPr>
      </a:lvl4pPr>
      <a:lvl5pPr marL="2600736" algn="l" defTabSz="1300368" rtl="0" eaLnBrk="1" latinLnBrk="0" hangingPunct="1">
        <a:defRPr sz="2560" kern="1200">
          <a:solidFill>
            <a:schemeClr val="tx1"/>
          </a:solidFill>
          <a:latin typeface="+mn-lt"/>
          <a:ea typeface="+mn-ea"/>
          <a:cs typeface="+mn-cs"/>
        </a:defRPr>
      </a:lvl5pPr>
      <a:lvl6pPr marL="3250921" algn="l" defTabSz="1300368" rtl="0" eaLnBrk="1" latinLnBrk="0" hangingPunct="1">
        <a:defRPr sz="2560" kern="1200">
          <a:solidFill>
            <a:schemeClr val="tx1"/>
          </a:solidFill>
          <a:latin typeface="+mn-lt"/>
          <a:ea typeface="+mn-ea"/>
          <a:cs typeface="+mn-cs"/>
        </a:defRPr>
      </a:lvl6pPr>
      <a:lvl7pPr marL="3901105" algn="l" defTabSz="1300368" rtl="0" eaLnBrk="1" latinLnBrk="0" hangingPunct="1">
        <a:defRPr sz="2560" kern="1200">
          <a:solidFill>
            <a:schemeClr val="tx1"/>
          </a:solidFill>
          <a:latin typeface="+mn-lt"/>
          <a:ea typeface="+mn-ea"/>
          <a:cs typeface="+mn-cs"/>
        </a:defRPr>
      </a:lvl7pPr>
      <a:lvl8pPr marL="4551289" algn="l" defTabSz="1300368" rtl="0" eaLnBrk="1" latinLnBrk="0" hangingPunct="1">
        <a:defRPr sz="2560" kern="1200">
          <a:solidFill>
            <a:schemeClr val="tx1"/>
          </a:solidFill>
          <a:latin typeface="+mn-lt"/>
          <a:ea typeface="+mn-ea"/>
          <a:cs typeface="+mn-cs"/>
        </a:defRPr>
      </a:lvl8pPr>
      <a:lvl9pPr marL="5201473" algn="l" defTabSz="1300368" rtl="0" eaLnBrk="1" latinLnBrk="0" hangingPunct="1">
        <a:defRPr sz="25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13.jpeg"/><Relationship Id="rId4" Type="http://schemas.openxmlformats.org/officeDocument/2006/relationships/image" Target="../media/image12.jpeg"/></Relationships>
</file>

<file path=ppt/slides/_rels/slide18.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17.png"/><Relationship Id="rId5" Type="http://schemas.openxmlformats.org/officeDocument/2006/relationships/image" Target="../media/image16.jpeg"/><Relationship Id="rId10" Type="http://schemas.openxmlformats.org/officeDocument/2006/relationships/image" Target="../media/image21.jpeg"/><Relationship Id="rId4" Type="http://schemas.openxmlformats.org/officeDocument/2006/relationships/image" Target="../media/image15.png"/><Relationship Id="rId9"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28.jpeg"/></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36.jpeg"/></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4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44.jpeg"/></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46.jpeg"/></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51.jpeg"/></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7.xml"/><Relationship Id="rId1" Type="http://schemas.openxmlformats.org/officeDocument/2006/relationships/slideLayout" Target="../slideLayouts/slideLayout10.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8.xml.rels><?xml version="1.0" encoding="UTF-8" standalone="yes"?>
<Relationships xmlns="http://schemas.openxmlformats.org/package/2006/relationships"><Relationship Id="rId2" Type="http://schemas.openxmlformats.org/officeDocument/2006/relationships/image" Target="../media/image60.gif"/><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25078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07118" y="863056"/>
            <a:ext cx="15705282" cy="1208812"/>
          </a:xfrm>
        </p:spPr>
        <p:txBody>
          <a:bodyPr/>
          <a:lstStyle/>
          <a:p>
            <a:r>
              <a:rPr lang="nl-BE" dirty="0" smtClean="0"/>
              <a:t>de </a:t>
            </a:r>
            <a:r>
              <a:rPr lang="nl-BE" dirty="0"/>
              <a:t>stage (300 uren) en </a:t>
            </a:r>
            <a:r>
              <a:rPr lang="nl-BE" dirty="0" err="1"/>
              <a:t>bachelorscriptie</a:t>
            </a:r>
            <a:endParaRPr lang="nl-BE" sz="4800" dirty="0"/>
          </a:p>
        </p:txBody>
      </p:sp>
      <p:sp>
        <p:nvSpPr>
          <p:cNvPr id="3" name="Tijdelijke aanduiding voor inhoud 2"/>
          <p:cNvSpPr>
            <a:spLocks noGrp="1"/>
          </p:cNvSpPr>
          <p:nvPr>
            <p:ph idx="1"/>
          </p:nvPr>
        </p:nvSpPr>
        <p:spPr>
          <a:xfrm>
            <a:off x="835825" y="2395959"/>
            <a:ext cx="15699575" cy="5810492"/>
          </a:xfrm>
        </p:spPr>
        <p:txBody>
          <a:bodyPr>
            <a:normAutofit fontScale="77500" lnSpcReduction="20000"/>
          </a:bodyPr>
          <a:lstStyle/>
          <a:p>
            <a:pPr marL="85725" indent="0">
              <a:buNone/>
            </a:pPr>
            <a:r>
              <a:rPr lang="nl-BE" dirty="0">
                <a:solidFill>
                  <a:srgbClr val="FFD200"/>
                </a:solidFill>
              </a:rPr>
              <a:t>Sectoren: </a:t>
            </a:r>
          </a:p>
          <a:p>
            <a:r>
              <a:rPr lang="nl-BE" dirty="0"/>
              <a:t>Politie</a:t>
            </a:r>
          </a:p>
          <a:p>
            <a:r>
              <a:rPr lang="nl-BE" dirty="0"/>
              <a:t>Justitie</a:t>
            </a:r>
          </a:p>
          <a:p>
            <a:r>
              <a:rPr lang="nl-BE" dirty="0"/>
              <a:t>Sociaal</a:t>
            </a:r>
          </a:p>
          <a:p>
            <a:r>
              <a:rPr lang="nl-BE" dirty="0"/>
              <a:t>Onderzoek en beleid</a:t>
            </a:r>
          </a:p>
          <a:p>
            <a:endParaRPr lang="nl-BE" dirty="0"/>
          </a:p>
          <a:p>
            <a:r>
              <a:rPr lang="nl-BE" dirty="0"/>
              <a:t>Stage</a:t>
            </a:r>
          </a:p>
          <a:p>
            <a:r>
              <a:rPr lang="nl-BE" dirty="0"/>
              <a:t>Hoor- en werkcolleges</a:t>
            </a:r>
          </a:p>
          <a:p>
            <a:r>
              <a:rPr lang="nl-BE" dirty="0"/>
              <a:t>Intervisiemomenten</a:t>
            </a:r>
          </a:p>
          <a:p>
            <a:r>
              <a:rPr lang="nl-BE" dirty="0" err="1"/>
              <a:t>Bachelorscriptie</a:t>
            </a:r>
            <a:r>
              <a:rPr lang="nl-BE" dirty="0"/>
              <a:t>: </a:t>
            </a:r>
            <a:r>
              <a:rPr lang="nl-BE" dirty="0" smtClean="0"/>
              <a:t>stagedomein</a:t>
            </a:r>
            <a:endParaRPr lang="nl-BE" dirty="0"/>
          </a:p>
        </p:txBody>
      </p:sp>
      <p:sp>
        <p:nvSpPr>
          <p:cNvPr id="4" name="Tijdelijke aanduiding voor dianummer 3"/>
          <p:cNvSpPr>
            <a:spLocks noGrp="1"/>
          </p:cNvSpPr>
          <p:nvPr>
            <p:ph type="sldNum" sz="quarter" idx="12"/>
          </p:nvPr>
        </p:nvSpPr>
        <p:spPr/>
        <p:txBody>
          <a:bodyPr/>
          <a:lstStyle/>
          <a:p>
            <a:fld id="{7AE184E0-0BD4-4705-A12B-9B71DDE63301}" type="slidenum">
              <a:rPr lang="nl-BE" noProof="0" smtClean="0"/>
              <a:t>10</a:t>
            </a:fld>
            <a:endParaRPr lang="nl-BE" noProof="0" dirty="0"/>
          </a:p>
        </p:txBody>
      </p:sp>
    </p:spTree>
    <p:extLst>
      <p:ext uri="{BB962C8B-B14F-4D97-AF65-F5344CB8AC3E}">
        <p14:creationId xmlns:p14="http://schemas.microsoft.com/office/powerpoint/2010/main" val="36375496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el 16"/>
          <p:cNvSpPr>
            <a:spLocks noGrp="1"/>
          </p:cNvSpPr>
          <p:nvPr>
            <p:ph type="ctrTitle"/>
          </p:nvPr>
        </p:nvSpPr>
        <p:spPr>
          <a:xfrm>
            <a:off x="1291074" y="2286000"/>
            <a:ext cx="15183366" cy="2494344"/>
          </a:xfrm>
        </p:spPr>
        <p:txBody>
          <a:bodyPr/>
          <a:lstStyle/>
          <a:p>
            <a:r>
              <a:rPr lang="nl-BE" sz="5400" dirty="0" smtClean="0"/>
              <a:t>Overzicht opleidingsonderdelen </a:t>
            </a:r>
            <a:br>
              <a:rPr lang="nl-BE" sz="5400" dirty="0" smtClean="0"/>
            </a:br>
            <a:r>
              <a:rPr lang="nl-BE" sz="5400" dirty="0" smtClean="0"/>
              <a:t>1ste </a:t>
            </a:r>
            <a:r>
              <a:rPr lang="nl-BE" sz="5400" dirty="0"/>
              <a:t>bachelor</a:t>
            </a:r>
            <a:endParaRPr lang="nl-NL" sz="5400" dirty="0"/>
          </a:p>
        </p:txBody>
      </p:sp>
      <p:sp>
        <p:nvSpPr>
          <p:cNvPr id="18" name="Ondertitel 17"/>
          <p:cNvSpPr>
            <a:spLocks noGrp="1"/>
          </p:cNvSpPr>
          <p:nvPr>
            <p:ph type="subTitle" idx="1"/>
          </p:nvPr>
        </p:nvSpPr>
        <p:spPr>
          <a:xfrm>
            <a:off x="1283414" y="5463251"/>
            <a:ext cx="15191026" cy="1994665"/>
          </a:xfrm>
        </p:spPr>
        <p:txBody>
          <a:bodyPr>
            <a:noAutofit/>
          </a:bodyPr>
          <a:lstStyle/>
          <a:p>
            <a:pPr>
              <a:lnSpc>
                <a:spcPts val="7000"/>
              </a:lnSpc>
              <a:spcBef>
                <a:spcPts val="600"/>
              </a:spcBef>
              <a:spcAft>
                <a:spcPts val="600"/>
              </a:spcAft>
            </a:pPr>
            <a:r>
              <a:rPr lang="nl-BE" sz="4800" dirty="0" smtClean="0"/>
              <a:t>Prof</a:t>
            </a:r>
            <a:r>
              <a:rPr lang="nl-BE" sz="4800" dirty="0"/>
              <a:t>. dr. </a:t>
            </a:r>
            <a:r>
              <a:rPr lang="nl-BE" sz="4800" dirty="0" smtClean="0"/>
              <a:t>Antoinette Verhage</a:t>
            </a:r>
            <a:endParaRPr lang="nl-NL" sz="4800" dirty="0"/>
          </a:p>
        </p:txBody>
      </p:sp>
      <p:pic>
        <p:nvPicPr>
          <p:cNvPr id="4"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l="3759" b="12815"/>
          <a:stretch/>
        </p:blipFill>
        <p:spPr>
          <a:xfrm>
            <a:off x="582930" y="0"/>
            <a:ext cx="4201534" cy="1268729"/>
          </a:xfrm>
          <a:prstGeom prst="rect">
            <a:avLst/>
          </a:prstGeom>
        </p:spPr>
      </p:pic>
    </p:spTree>
    <p:extLst>
      <p:ext uri="{BB962C8B-B14F-4D97-AF65-F5344CB8AC3E}">
        <p14:creationId xmlns:p14="http://schemas.microsoft.com/office/powerpoint/2010/main" val="41306956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07118" y="863056"/>
            <a:ext cx="15705282" cy="863693"/>
          </a:xfrm>
        </p:spPr>
        <p:txBody>
          <a:bodyPr/>
          <a:lstStyle/>
          <a:p>
            <a:r>
              <a:rPr lang="nl-NL" dirty="0" smtClean="0"/>
              <a:t>Overzicht opleidingsonderdelen</a:t>
            </a:r>
            <a:endParaRPr lang="nl-BE" dirty="0"/>
          </a:p>
        </p:txBody>
      </p:sp>
      <p:graphicFrame>
        <p:nvGraphicFramePr>
          <p:cNvPr id="5" name="Tijdelijke aanduiding voor inhoud 4"/>
          <p:cNvGraphicFramePr>
            <a:graphicFrameLocks noGrp="1"/>
          </p:cNvGraphicFramePr>
          <p:nvPr>
            <p:ph idx="1"/>
            <p:extLst>
              <p:ext uri="{D42A27DB-BD31-4B8C-83A1-F6EECF244321}">
                <p14:modId xmlns:p14="http://schemas.microsoft.com/office/powerpoint/2010/main" val="1249135657"/>
              </p:ext>
            </p:extLst>
          </p:nvPr>
        </p:nvGraphicFramePr>
        <p:xfrm>
          <a:off x="836613" y="2731167"/>
          <a:ext cx="15698788" cy="5243789"/>
        </p:xfrm>
        <a:graphic>
          <a:graphicData uri="http://schemas.openxmlformats.org/drawingml/2006/table">
            <a:tbl>
              <a:tblPr firstRow="1" bandRow="1">
                <a:tableStyleId>{2D5ABB26-0587-4C30-8999-92F81FD0307C}</a:tableStyleId>
              </a:tblPr>
              <a:tblGrid>
                <a:gridCol w="7849394">
                  <a:extLst>
                    <a:ext uri="{9D8B030D-6E8A-4147-A177-3AD203B41FA5}">
                      <a16:colId xmlns="" xmlns:a16="http://schemas.microsoft.com/office/drawing/2014/main" val="1941504949"/>
                    </a:ext>
                  </a:extLst>
                </a:gridCol>
                <a:gridCol w="7849394">
                  <a:extLst>
                    <a:ext uri="{9D8B030D-6E8A-4147-A177-3AD203B41FA5}">
                      <a16:colId xmlns="" xmlns:a16="http://schemas.microsoft.com/office/drawing/2014/main" val="2818778239"/>
                    </a:ext>
                  </a:extLst>
                </a:gridCol>
              </a:tblGrid>
              <a:tr h="5243789">
                <a:tc>
                  <a:txBody>
                    <a:bodyPr/>
                    <a:lstStyle/>
                    <a:p>
                      <a:pPr marL="0" indent="0" algn="ctr" defTabSz="540000">
                        <a:lnSpc>
                          <a:spcPct val="100000"/>
                        </a:lnSpc>
                        <a:spcBef>
                          <a:spcPts val="0"/>
                        </a:spcBef>
                        <a:spcAft>
                          <a:spcPts val="1200"/>
                        </a:spcAft>
                        <a:buClr>
                          <a:schemeClr val="accent1">
                            <a:lumMod val="50000"/>
                          </a:schemeClr>
                        </a:buClr>
                        <a:buSzPct val="80000"/>
                        <a:buFont typeface="Arial" panose="020B0604020202020204" pitchFamily="34" charset="0"/>
                        <a:buNone/>
                      </a:pPr>
                      <a:r>
                        <a:rPr lang="nl-NL" sz="4400" dirty="0" smtClean="0">
                          <a:solidFill>
                            <a:srgbClr val="FFD200"/>
                          </a:solidFill>
                        </a:rPr>
                        <a:t>Eerste semester</a:t>
                      </a:r>
                    </a:p>
                    <a:p>
                      <a:pPr marL="571500" indent="-571500" algn="l" defTabSz="540000">
                        <a:lnSpc>
                          <a:spcPct val="100000"/>
                        </a:lnSpc>
                        <a:spcBef>
                          <a:spcPts val="0"/>
                        </a:spcBef>
                        <a:spcAft>
                          <a:spcPts val="600"/>
                        </a:spcAft>
                        <a:buClr>
                          <a:schemeClr val="accent1">
                            <a:lumMod val="50000"/>
                          </a:schemeClr>
                        </a:buClr>
                        <a:buSzPct val="80000"/>
                        <a:buFont typeface="Symbol" panose="05050102010706020507" pitchFamily="18" charset="2"/>
                        <a:buChar char=""/>
                      </a:pPr>
                      <a:r>
                        <a:rPr lang="nl-NL" sz="3600" dirty="0" smtClean="0"/>
                        <a:t>Criminologie</a:t>
                      </a:r>
                    </a:p>
                    <a:p>
                      <a:pPr marL="571500" indent="-571500" algn="l" defTabSz="540000">
                        <a:lnSpc>
                          <a:spcPct val="100000"/>
                        </a:lnSpc>
                        <a:spcBef>
                          <a:spcPts val="0"/>
                        </a:spcBef>
                        <a:spcAft>
                          <a:spcPts val="600"/>
                        </a:spcAft>
                        <a:buClr>
                          <a:schemeClr val="accent1">
                            <a:lumMod val="50000"/>
                          </a:schemeClr>
                        </a:buClr>
                        <a:buSzPct val="80000"/>
                        <a:buFont typeface="Symbol" panose="05050102010706020507" pitchFamily="18" charset="2"/>
                        <a:buChar char=""/>
                      </a:pPr>
                      <a:r>
                        <a:rPr lang="nl-NL" sz="3600" dirty="0" smtClean="0"/>
                        <a:t>Grondslagen van het </a:t>
                      </a:r>
                      <a:r>
                        <a:rPr lang="nl-BE" sz="3600" dirty="0" smtClean="0"/>
                        <a:t>(straf)</a:t>
                      </a:r>
                      <a:r>
                        <a:rPr lang="nl-NL" sz="3600" dirty="0" smtClean="0"/>
                        <a:t>recht </a:t>
                      </a:r>
                    </a:p>
                    <a:p>
                      <a:pPr marL="571500" indent="-571500" algn="l" defTabSz="540000">
                        <a:lnSpc>
                          <a:spcPct val="100000"/>
                        </a:lnSpc>
                        <a:spcBef>
                          <a:spcPts val="0"/>
                        </a:spcBef>
                        <a:spcAft>
                          <a:spcPts val="600"/>
                        </a:spcAft>
                        <a:buClr>
                          <a:schemeClr val="accent1">
                            <a:lumMod val="50000"/>
                          </a:schemeClr>
                        </a:buClr>
                        <a:buSzPct val="80000"/>
                        <a:buFont typeface="Symbol" panose="05050102010706020507" pitchFamily="18" charset="2"/>
                        <a:buChar char=""/>
                      </a:pPr>
                      <a:r>
                        <a:rPr lang="nl-NL" sz="3600" dirty="0" smtClean="0"/>
                        <a:t>Sociologie </a:t>
                      </a:r>
                    </a:p>
                    <a:p>
                      <a:pPr marL="571500" indent="-571500" algn="l" defTabSz="540000">
                        <a:lnSpc>
                          <a:spcPct val="100000"/>
                        </a:lnSpc>
                        <a:spcBef>
                          <a:spcPts val="0"/>
                        </a:spcBef>
                        <a:spcAft>
                          <a:spcPts val="600"/>
                        </a:spcAft>
                        <a:buClr>
                          <a:schemeClr val="accent1">
                            <a:lumMod val="50000"/>
                          </a:schemeClr>
                        </a:buClr>
                        <a:buSzPct val="80000"/>
                        <a:buFont typeface="Symbol" panose="05050102010706020507" pitchFamily="18" charset="2"/>
                        <a:buChar char=""/>
                      </a:pPr>
                      <a:r>
                        <a:rPr lang="nl-NL" sz="3600" dirty="0" smtClean="0"/>
                        <a:t>Moraalfilosofie </a:t>
                      </a:r>
                    </a:p>
                    <a:p>
                      <a:pPr marL="571500" indent="-571500" algn="l" defTabSz="540000">
                        <a:lnSpc>
                          <a:spcPct val="100000"/>
                        </a:lnSpc>
                        <a:spcBef>
                          <a:spcPts val="0"/>
                        </a:spcBef>
                        <a:spcAft>
                          <a:spcPts val="600"/>
                        </a:spcAft>
                        <a:buClr>
                          <a:schemeClr val="accent1">
                            <a:lumMod val="50000"/>
                          </a:schemeClr>
                        </a:buClr>
                        <a:buSzPct val="80000"/>
                        <a:buFont typeface="Symbol" panose="05050102010706020507" pitchFamily="18" charset="2"/>
                        <a:buChar char=""/>
                      </a:pPr>
                      <a:r>
                        <a:rPr lang="nl-BE" sz="3600" dirty="0" smtClean="0"/>
                        <a:t>Belgisch publiekrecht</a:t>
                      </a:r>
                    </a:p>
                    <a:p>
                      <a:pPr>
                        <a:spcAft>
                          <a:spcPts val="600"/>
                        </a:spcAft>
                      </a:pPr>
                      <a:endParaRPr lang="nl-BE" sz="4000" dirty="0"/>
                    </a:p>
                  </a:txBody>
                  <a:tcPr/>
                </a:tc>
                <a:tc>
                  <a:txBody>
                    <a:bodyPr/>
                    <a:lstStyle/>
                    <a:p>
                      <a:pPr algn="ctr">
                        <a:spcAft>
                          <a:spcPts val="1200"/>
                        </a:spcAft>
                      </a:pPr>
                      <a:r>
                        <a:rPr lang="nl-BE" sz="4000" dirty="0" smtClean="0">
                          <a:solidFill>
                            <a:srgbClr val="FFD200"/>
                          </a:solidFill>
                        </a:rPr>
                        <a:t>Tweede semester</a:t>
                      </a:r>
                    </a:p>
                    <a:p>
                      <a:pPr marL="571500" indent="-571500">
                        <a:spcAft>
                          <a:spcPts val="600"/>
                        </a:spcAft>
                        <a:buFont typeface="Symbol" panose="05050102010706020507" pitchFamily="18" charset="2"/>
                        <a:buChar char=""/>
                      </a:pPr>
                      <a:r>
                        <a:rPr lang="nl-BE" sz="3600" dirty="0" smtClean="0"/>
                        <a:t>Statistiek in de criminologie</a:t>
                      </a:r>
                    </a:p>
                    <a:p>
                      <a:pPr marL="571500" indent="-571500">
                        <a:spcAft>
                          <a:spcPts val="600"/>
                        </a:spcAft>
                        <a:buFont typeface="Symbol" panose="05050102010706020507" pitchFamily="18" charset="2"/>
                        <a:buChar char=""/>
                      </a:pPr>
                      <a:r>
                        <a:rPr lang="nl-BE" sz="3600" dirty="0" smtClean="0"/>
                        <a:t>Sociale psychologie</a:t>
                      </a:r>
                    </a:p>
                    <a:p>
                      <a:pPr marL="571500" indent="-571500">
                        <a:spcAft>
                          <a:spcPts val="600"/>
                        </a:spcAft>
                        <a:buFont typeface="Symbol" panose="05050102010706020507" pitchFamily="18" charset="2"/>
                        <a:buChar char=""/>
                      </a:pPr>
                      <a:r>
                        <a:rPr lang="nl-BE" sz="3600" dirty="0" smtClean="0"/>
                        <a:t>Belgische binnenlandse politiek </a:t>
                      </a:r>
                    </a:p>
                    <a:p>
                      <a:pPr marL="571500" indent="-571500">
                        <a:spcAft>
                          <a:spcPts val="600"/>
                        </a:spcAft>
                        <a:buFont typeface="Symbol" panose="05050102010706020507" pitchFamily="18" charset="2"/>
                        <a:buChar char=""/>
                      </a:pPr>
                      <a:r>
                        <a:rPr lang="nl-BE" sz="3600" dirty="0" smtClean="0"/>
                        <a:t>Biologische antropologie</a:t>
                      </a:r>
                    </a:p>
                    <a:p>
                      <a:pPr marL="571500" indent="-571500">
                        <a:spcAft>
                          <a:spcPts val="600"/>
                        </a:spcAft>
                        <a:buFont typeface="Symbol" panose="05050102010706020507" pitchFamily="18" charset="2"/>
                        <a:buChar char=""/>
                      </a:pPr>
                      <a:r>
                        <a:rPr lang="nl-BE" sz="3600" dirty="0" smtClean="0"/>
                        <a:t>Politionele en gerechtelijke organisatie</a:t>
                      </a:r>
                    </a:p>
                    <a:p>
                      <a:pPr>
                        <a:spcAft>
                          <a:spcPts val="600"/>
                        </a:spcAft>
                      </a:pPr>
                      <a:endParaRPr lang="nl-BE" sz="4000" dirty="0"/>
                    </a:p>
                  </a:txBody>
                  <a:tcPr/>
                </a:tc>
                <a:extLst>
                  <a:ext uri="{0D108BD9-81ED-4DB2-BD59-A6C34878D82A}">
                    <a16:rowId xmlns="" xmlns:a16="http://schemas.microsoft.com/office/drawing/2014/main" val="2936436803"/>
                  </a:ext>
                </a:extLst>
              </a:tr>
            </a:tbl>
          </a:graphicData>
        </a:graphic>
      </p:graphicFrame>
      <p:sp>
        <p:nvSpPr>
          <p:cNvPr id="4" name="Tijdelijke aanduiding voor dianummer 3"/>
          <p:cNvSpPr>
            <a:spLocks noGrp="1"/>
          </p:cNvSpPr>
          <p:nvPr>
            <p:ph type="sldNum" sz="quarter" idx="12"/>
          </p:nvPr>
        </p:nvSpPr>
        <p:spPr/>
        <p:txBody>
          <a:bodyPr/>
          <a:lstStyle/>
          <a:p>
            <a:fld id="{7AE184E0-0BD4-4705-A12B-9B71DDE63301}" type="slidenum">
              <a:rPr lang="nl-BE" noProof="0" smtClean="0"/>
              <a:t>12</a:t>
            </a:fld>
            <a:endParaRPr lang="nl-BE" noProof="0" dirty="0"/>
          </a:p>
        </p:txBody>
      </p:sp>
    </p:spTree>
    <p:extLst>
      <p:ext uri="{BB962C8B-B14F-4D97-AF65-F5344CB8AC3E}">
        <p14:creationId xmlns:p14="http://schemas.microsoft.com/office/powerpoint/2010/main" val="29610345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afbeelding 1"/>
          <p:cNvSpPr>
            <a:spLocks noGrp="1"/>
          </p:cNvSpPr>
          <p:nvPr>
            <p:ph type="pic" sz="quarter" idx="12"/>
          </p:nvPr>
        </p:nvSpPr>
        <p:spPr/>
      </p:sp>
      <p:pic>
        <p:nvPicPr>
          <p:cNvPr id="6" name="Afbeelding 5"/>
          <p:cNvPicPr>
            <a:picLocks noChangeAspect="1"/>
          </p:cNvPicPr>
          <p:nvPr/>
        </p:nvPicPr>
        <p:blipFill rotWithShape="1">
          <a:blip r:embed="rId2"/>
          <a:srcRect l="11749" t="11635" r="16499" b="5836"/>
          <a:stretch/>
        </p:blipFill>
        <p:spPr>
          <a:xfrm>
            <a:off x="890954" y="0"/>
            <a:ext cx="15207298" cy="9839150"/>
          </a:xfrm>
          <a:prstGeom prst="rect">
            <a:avLst/>
          </a:prstGeom>
        </p:spPr>
      </p:pic>
      <p:sp>
        <p:nvSpPr>
          <p:cNvPr id="4" name="Tekstvak 3"/>
          <p:cNvSpPr txBox="1"/>
          <p:nvPr/>
        </p:nvSpPr>
        <p:spPr>
          <a:xfrm>
            <a:off x="7688178" y="240631"/>
            <a:ext cx="4908884" cy="696024"/>
          </a:xfrm>
          <a:prstGeom prst="rect">
            <a:avLst/>
          </a:prstGeom>
          <a:noFill/>
        </p:spPr>
        <p:txBody>
          <a:bodyPr wrap="square" rtlCol="0">
            <a:spAutoFit/>
          </a:bodyPr>
          <a:lstStyle/>
          <a:p>
            <a:pPr>
              <a:lnSpc>
                <a:spcPct val="120000"/>
              </a:lnSpc>
            </a:pPr>
            <a:r>
              <a:rPr lang="nl-NL" sz="3600" dirty="0" smtClean="0">
                <a:solidFill>
                  <a:srgbClr val="FFD200"/>
                </a:solidFill>
              </a:rPr>
              <a:t>www.ugent.be/re</a:t>
            </a:r>
            <a:endParaRPr lang="nl-BE" sz="3600" dirty="0" smtClean="0">
              <a:solidFill>
                <a:srgbClr val="FFD200"/>
              </a:solidFill>
            </a:endParaRPr>
          </a:p>
        </p:txBody>
      </p:sp>
      <p:cxnSp>
        <p:nvCxnSpPr>
          <p:cNvPr id="5" name="Rechte verbindingslijn met pijl 4"/>
          <p:cNvCxnSpPr/>
          <p:nvPr/>
        </p:nvCxnSpPr>
        <p:spPr>
          <a:xfrm>
            <a:off x="1210870" y="4341649"/>
            <a:ext cx="5358372" cy="418437"/>
          </a:xfrm>
          <a:prstGeom prst="straightConnector1">
            <a:avLst/>
          </a:prstGeom>
          <a:ln w="57150">
            <a:solidFill>
              <a:srgbClr val="FFD200"/>
            </a:solidFill>
            <a:tailEnd type="arrow"/>
          </a:ln>
        </p:spPr>
        <p:style>
          <a:lnRef idx="1">
            <a:schemeClr val="dk1"/>
          </a:lnRef>
          <a:fillRef idx="0">
            <a:schemeClr val="dk1"/>
          </a:fillRef>
          <a:effectRef idx="0">
            <a:schemeClr val="dk1"/>
          </a:effectRef>
          <a:fontRef idx="minor">
            <a:schemeClr val="tx1"/>
          </a:fontRef>
        </p:style>
      </p:cxnSp>
      <p:cxnSp>
        <p:nvCxnSpPr>
          <p:cNvPr id="9" name="Rechte verbindingslijn met pijl 8"/>
          <p:cNvCxnSpPr/>
          <p:nvPr/>
        </p:nvCxnSpPr>
        <p:spPr>
          <a:xfrm>
            <a:off x="1210870" y="4331879"/>
            <a:ext cx="1453662" cy="651863"/>
          </a:xfrm>
          <a:prstGeom prst="straightConnector1">
            <a:avLst/>
          </a:prstGeom>
          <a:ln w="57150">
            <a:solidFill>
              <a:srgbClr val="FFD200"/>
            </a:solidFill>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2953002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rotWithShape="1">
          <a:blip r:embed="rId2"/>
          <a:srcRect l="15821" t="12087" r="16383" b="4162"/>
          <a:stretch/>
        </p:blipFill>
        <p:spPr>
          <a:xfrm>
            <a:off x="2947736" y="0"/>
            <a:ext cx="13767127" cy="9566526"/>
          </a:xfrm>
          <a:prstGeom prst="rect">
            <a:avLst/>
          </a:prstGeom>
        </p:spPr>
      </p:pic>
      <p:sp>
        <p:nvSpPr>
          <p:cNvPr id="4" name="Tekstvak 3"/>
          <p:cNvSpPr txBox="1"/>
          <p:nvPr/>
        </p:nvSpPr>
        <p:spPr>
          <a:xfrm>
            <a:off x="8061158" y="180473"/>
            <a:ext cx="4908884" cy="696024"/>
          </a:xfrm>
          <a:prstGeom prst="rect">
            <a:avLst/>
          </a:prstGeom>
          <a:noFill/>
        </p:spPr>
        <p:txBody>
          <a:bodyPr wrap="square" rtlCol="0">
            <a:spAutoFit/>
          </a:bodyPr>
          <a:lstStyle/>
          <a:p>
            <a:pPr>
              <a:lnSpc>
                <a:spcPct val="120000"/>
              </a:lnSpc>
            </a:pPr>
            <a:r>
              <a:rPr lang="nl-NL" sz="3600" dirty="0" smtClean="0">
                <a:solidFill>
                  <a:srgbClr val="FFD200"/>
                </a:solidFill>
              </a:rPr>
              <a:t>www.ugent.be/re</a:t>
            </a:r>
            <a:endParaRPr lang="nl-BE" sz="3600" dirty="0" smtClean="0">
              <a:solidFill>
                <a:srgbClr val="FFD200"/>
              </a:solidFill>
            </a:endParaRPr>
          </a:p>
        </p:txBody>
      </p:sp>
      <p:cxnSp>
        <p:nvCxnSpPr>
          <p:cNvPr id="5" name="Rechte verbindingslijn met pijl 4"/>
          <p:cNvCxnSpPr/>
          <p:nvPr/>
        </p:nvCxnSpPr>
        <p:spPr>
          <a:xfrm flipH="1">
            <a:off x="7664999" y="3477125"/>
            <a:ext cx="2166300" cy="1"/>
          </a:xfrm>
          <a:prstGeom prst="straightConnector1">
            <a:avLst/>
          </a:prstGeom>
          <a:ln w="57150">
            <a:solidFill>
              <a:srgbClr val="FFD200"/>
            </a:solidFill>
            <a:tailEnd type="arrow"/>
          </a:ln>
        </p:spPr>
        <p:style>
          <a:lnRef idx="1">
            <a:schemeClr val="dk1"/>
          </a:lnRef>
          <a:fillRef idx="0">
            <a:schemeClr val="dk1"/>
          </a:fillRef>
          <a:effectRef idx="0">
            <a:schemeClr val="dk1"/>
          </a:effectRef>
          <a:fontRef idx="minor">
            <a:schemeClr val="tx1"/>
          </a:fontRef>
        </p:style>
      </p:cxnSp>
      <p:cxnSp>
        <p:nvCxnSpPr>
          <p:cNvPr id="9" name="Rechte verbindingslijn met pijl 8"/>
          <p:cNvCxnSpPr/>
          <p:nvPr/>
        </p:nvCxnSpPr>
        <p:spPr>
          <a:xfrm flipH="1" flipV="1">
            <a:off x="7808496" y="3801980"/>
            <a:ext cx="2166300" cy="24062"/>
          </a:xfrm>
          <a:prstGeom prst="straightConnector1">
            <a:avLst/>
          </a:prstGeom>
          <a:ln w="57150">
            <a:solidFill>
              <a:srgbClr val="FFD200"/>
            </a:solidFill>
            <a:tailEnd type="arrow"/>
          </a:ln>
        </p:spPr>
        <p:style>
          <a:lnRef idx="1">
            <a:schemeClr val="dk1"/>
          </a:lnRef>
          <a:fillRef idx="0">
            <a:schemeClr val="dk1"/>
          </a:fillRef>
          <a:effectRef idx="0">
            <a:schemeClr val="dk1"/>
          </a:effectRef>
          <a:fontRef idx="minor">
            <a:schemeClr val="tx1"/>
          </a:fontRef>
        </p:style>
      </p:cxnSp>
      <p:sp>
        <p:nvSpPr>
          <p:cNvPr id="15" name="Ovaal 14"/>
          <p:cNvSpPr/>
          <p:nvPr/>
        </p:nvSpPr>
        <p:spPr>
          <a:xfrm>
            <a:off x="3284621" y="2899610"/>
            <a:ext cx="914400" cy="409074"/>
          </a:xfrm>
          <a:prstGeom prst="ellipse">
            <a:avLst/>
          </a:prstGeom>
          <a:noFill/>
          <a:ln w="31750">
            <a:solidFill>
              <a:srgbClr val="FFD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6" name="Ovaal 15"/>
          <p:cNvSpPr/>
          <p:nvPr/>
        </p:nvSpPr>
        <p:spPr>
          <a:xfrm>
            <a:off x="3437021" y="3471110"/>
            <a:ext cx="914400" cy="409074"/>
          </a:xfrm>
          <a:prstGeom prst="ellipse">
            <a:avLst/>
          </a:prstGeom>
          <a:noFill/>
          <a:ln w="31750">
            <a:solidFill>
              <a:srgbClr val="FFD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8" name="Rechthoek 17"/>
          <p:cNvSpPr/>
          <p:nvPr/>
        </p:nvSpPr>
        <p:spPr>
          <a:xfrm>
            <a:off x="1094874" y="3892215"/>
            <a:ext cx="2342147" cy="1274195"/>
          </a:xfrm>
          <a:prstGeom prst="rect">
            <a:avLst/>
          </a:prstGeom>
        </p:spPr>
        <p:txBody>
          <a:bodyPr wrap="square">
            <a:spAutoFit/>
          </a:bodyPr>
          <a:lstStyle/>
          <a:p>
            <a:r>
              <a:rPr lang="nl-BE" dirty="0" smtClean="0">
                <a:solidFill>
                  <a:srgbClr val="FFD200"/>
                </a:solidFill>
              </a:rPr>
              <a:t>info over o.a. </a:t>
            </a:r>
            <a:r>
              <a:rPr lang="nl-BE" dirty="0">
                <a:solidFill>
                  <a:srgbClr val="FFD200"/>
                </a:solidFill>
              </a:rPr>
              <a:t>vrijstellingen</a:t>
            </a:r>
            <a:r>
              <a:rPr lang="nl-BE" dirty="0" smtClean="0">
                <a:solidFill>
                  <a:srgbClr val="FFD200"/>
                </a:solidFill>
              </a:rPr>
              <a:t>,</a:t>
            </a:r>
          </a:p>
          <a:p>
            <a:r>
              <a:rPr lang="nl-BE" dirty="0" smtClean="0">
                <a:solidFill>
                  <a:srgbClr val="FFD200"/>
                </a:solidFill>
              </a:rPr>
              <a:t>leerkrediet…</a:t>
            </a:r>
            <a:endParaRPr lang="en-US" dirty="0">
              <a:solidFill>
                <a:srgbClr val="FFD200"/>
              </a:solidFill>
            </a:endParaRPr>
          </a:p>
        </p:txBody>
      </p:sp>
      <p:cxnSp>
        <p:nvCxnSpPr>
          <p:cNvPr id="19" name="Rechte verbindingslijn met pijl 18"/>
          <p:cNvCxnSpPr/>
          <p:nvPr/>
        </p:nvCxnSpPr>
        <p:spPr>
          <a:xfrm flipV="1">
            <a:off x="1636296" y="3675647"/>
            <a:ext cx="1648325" cy="138364"/>
          </a:xfrm>
          <a:prstGeom prst="straightConnector1">
            <a:avLst/>
          </a:prstGeom>
          <a:ln w="57150">
            <a:solidFill>
              <a:srgbClr val="FFD200"/>
            </a:solidFill>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6326807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2"/>
          <a:srcRect l="16654" t="11470" r="16105" b="11305"/>
          <a:stretch/>
        </p:blipFill>
        <p:spPr>
          <a:xfrm>
            <a:off x="1973180" y="627654"/>
            <a:ext cx="13812254" cy="8923087"/>
          </a:xfrm>
          <a:prstGeom prst="rect">
            <a:avLst/>
          </a:prstGeom>
        </p:spPr>
      </p:pic>
      <p:sp>
        <p:nvSpPr>
          <p:cNvPr id="4" name="Tekstvak 3"/>
          <p:cNvSpPr txBox="1"/>
          <p:nvPr/>
        </p:nvSpPr>
        <p:spPr>
          <a:xfrm>
            <a:off x="7086600" y="736221"/>
            <a:ext cx="5967663" cy="757130"/>
          </a:xfrm>
          <a:prstGeom prst="rect">
            <a:avLst/>
          </a:prstGeom>
          <a:noFill/>
        </p:spPr>
        <p:txBody>
          <a:bodyPr wrap="square" rtlCol="0">
            <a:spAutoFit/>
          </a:bodyPr>
          <a:lstStyle/>
          <a:p>
            <a:pPr>
              <a:lnSpc>
                <a:spcPct val="120000"/>
              </a:lnSpc>
            </a:pPr>
            <a:r>
              <a:rPr lang="nl-NL" sz="3600" dirty="0" smtClean="0">
                <a:solidFill>
                  <a:srgbClr val="FFD200"/>
                </a:solidFill>
              </a:rPr>
              <a:t>www.studiegids.ugent.be</a:t>
            </a:r>
            <a:endParaRPr lang="nl-BE" sz="3600" dirty="0" smtClean="0">
              <a:solidFill>
                <a:srgbClr val="FFD200"/>
              </a:solidFill>
            </a:endParaRPr>
          </a:p>
        </p:txBody>
      </p:sp>
      <p:sp>
        <p:nvSpPr>
          <p:cNvPr id="15" name="Ovaal 14"/>
          <p:cNvSpPr/>
          <p:nvPr/>
        </p:nvSpPr>
        <p:spPr>
          <a:xfrm>
            <a:off x="13054263" y="3188367"/>
            <a:ext cx="2177716" cy="812133"/>
          </a:xfrm>
          <a:prstGeom prst="ellipse">
            <a:avLst/>
          </a:prstGeom>
          <a:noFill/>
          <a:ln w="31750">
            <a:solidFill>
              <a:srgbClr val="FFD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6727507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rotWithShape="1">
          <a:blip r:embed="rId2"/>
          <a:srcRect l="24842" t="19242" r="22281" b="12292"/>
          <a:stretch/>
        </p:blipFill>
        <p:spPr>
          <a:xfrm>
            <a:off x="2743202" y="565628"/>
            <a:ext cx="12091736" cy="8806974"/>
          </a:xfrm>
          <a:prstGeom prst="rect">
            <a:avLst/>
          </a:prstGeom>
        </p:spPr>
      </p:pic>
    </p:spTree>
    <p:extLst>
      <p:ext uri="{BB962C8B-B14F-4D97-AF65-F5344CB8AC3E}">
        <p14:creationId xmlns:p14="http://schemas.microsoft.com/office/powerpoint/2010/main" val="24524293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6211464" y="390596"/>
            <a:ext cx="8310033" cy="993036"/>
          </a:xfrm>
        </p:spPr>
        <p:txBody>
          <a:bodyPr>
            <a:normAutofit/>
          </a:bodyPr>
          <a:lstStyle/>
          <a:p>
            <a:pPr algn="l" eaLnBrk="1" hangingPunct="1"/>
            <a:r>
              <a:rPr lang="nl-BE" sz="5689" b="1" dirty="0"/>
              <a:t>(1) </a:t>
            </a:r>
            <a:r>
              <a:rPr lang="nl-NL" sz="5689" b="1" dirty="0"/>
              <a:t>Criminologie</a:t>
            </a:r>
          </a:p>
        </p:txBody>
      </p:sp>
      <p:sp>
        <p:nvSpPr>
          <p:cNvPr id="9219" name="Rectangle 3"/>
          <p:cNvSpPr>
            <a:spLocks noGrp="1" noChangeArrowheads="1"/>
          </p:cNvSpPr>
          <p:nvPr>
            <p:ph idx="1"/>
          </p:nvPr>
        </p:nvSpPr>
        <p:spPr>
          <a:xfrm>
            <a:off x="2934300" y="1804459"/>
            <a:ext cx="11262077" cy="5998421"/>
          </a:xfrm>
        </p:spPr>
        <p:txBody>
          <a:bodyPr>
            <a:noAutofit/>
          </a:bodyPr>
          <a:lstStyle/>
          <a:p>
            <a:pPr marL="2438362" lvl="4" indent="0">
              <a:lnSpc>
                <a:spcPct val="90000"/>
              </a:lnSpc>
              <a:buClr>
                <a:schemeClr val="tx1"/>
              </a:buClr>
              <a:buSzPct val="79000"/>
              <a:buNone/>
              <a:defRPr/>
            </a:pPr>
            <a:r>
              <a:rPr lang="nl-BE" sz="3413" dirty="0"/>
              <a:t>	           Prof. dr. Marc Cools</a:t>
            </a:r>
          </a:p>
          <a:p>
            <a:pPr marL="0" indent="0">
              <a:lnSpc>
                <a:spcPct val="90000"/>
              </a:lnSpc>
              <a:buClr>
                <a:schemeClr val="tx1"/>
              </a:buClr>
              <a:buSzPct val="79000"/>
              <a:buNone/>
              <a:defRPr/>
            </a:pPr>
            <a:endParaRPr lang="nl-BE" sz="3413" b="1" dirty="0">
              <a:solidFill>
                <a:srgbClr val="FF0000"/>
              </a:solidFill>
            </a:endParaRPr>
          </a:p>
          <a:p>
            <a:pPr>
              <a:lnSpc>
                <a:spcPct val="90000"/>
              </a:lnSpc>
              <a:buClr>
                <a:schemeClr val="tx1"/>
              </a:buClr>
              <a:buSzPct val="79000"/>
              <a:defRPr/>
            </a:pPr>
            <a:endParaRPr lang="nl-BE" sz="2276" b="1" dirty="0">
              <a:solidFill>
                <a:srgbClr val="FF0000"/>
              </a:solidFill>
            </a:endParaRPr>
          </a:p>
          <a:p>
            <a:pPr marL="85725" indent="0">
              <a:lnSpc>
                <a:spcPct val="90000"/>
              </a:lnSpc>
              <a:buClr>
                <a:schemeClr val="tx1"/>
              </a:buClr>
              <a:buSzPct val="79000"/>
              <a:buNone/>
              <a:defRPr/>
            </a:pPr>
            <a:endParaRPr lang="nl-BE" sz="1600" b="1" dirty="0" smtClean="0">
              <a:solidFill>
                <a:srgbClr val="FF0000"/>
              </a:solidFill>
            </a:endParaRPr>
          </a:p>
          <a:p>
            <a:pPr marL="85725" indent="0">
              <a:lnSpc>
                <a:spcPct val="90000"/>
              </a:lnSpc>
              <a:buClr>
                <a:schemeClr val="tx1"/>
              </a:buClr>
              <a:buSzPct val="79000"/>
              <a:buNone/>
              <a:defRPr/>
            </a:pPr>
            <a:r>
              <a:rPr lang="nl-BE" sz="3413" b="1" dirty="0" smtClean="0">
                <a:solidFill>
                  <a:srgbClr val="FFD200"/>
                </a:solidFill>
              </a:rPr>
              <a:t>Doel</a:t>
            </a:r>
            <a:r>
              <a:rPr lang="nl-BE" sz="3413" b="1" dirty="0">
                <a:solidFill>
                  <a:srgbClr val="FFD200"/>
                </a:solidFill>
              </a:rPr>
              <a:t>: </a:t>
            </a:r>
          </a:p>
          <a:p>
            <a:pPr marL="568951" lvl="1" indent="0">
              <a:lnSpc>
                <a:spcPct val="90000"/>
              </a:lnSpc>
              <a:buClr>
                <a:schemeClr val="tx1"/>
              </a:buClr>
              <a:buSzPct val="79000"/>
              <a:buNone/>
              <a:defRPr/>
            </a:pPr>
            <a:r>
              <a:rPr lang="nl-BE" sz="3413" dirty="0"/>
              <a:t>kennis krijgen van de basisbegrippen in de criminologie, de definiëring van criminaliteit en de criminologie als wetenschap!</a:t>
            </a:r>
          </a:p>
        </p:txBody>
      </p:sp>
      <p:sp>
        <p:nvSpPr>
          <p:cNvPr id="59396" name="Tijdelijke aanduiding voor dianummer 3"/>
          <p:cNvSpPr>
            <a:spLocks noGrp="1"/>
          </p:cNvSpPr>
          <p:nvPr>
            <p:ph type="sldNum" sz="quarter" idx="12"/>
          </p:nvPr>
        </p:nvSpPr>
        <p:spPr/>
        <p:txBody>
          <a:bodyPr/>
          <a:lstStyle/>
          <a:p>
            <a:pPr>
              <a:defRPr/>
            </a:pPr>
            <a:fld id="{F364575A-6B21-4781-9DCD-5179B8DB427A}" type="slidenum">
              <a:rPr lang="nl-NL"/>
              <a:pPr>
                <a:defRPr/>
              </a:pPr>
              <a:t>17</a:t>
            </a:fld>
            <a:endParaRPr lang="nl-NL"/>
          </a:p>
        </p:txBody>
      </p:sp>
      <p:pic>
        <p:nvPicPr>
          <p:cNvPr id="107521" name="Picture 1" descr="C:\Documents and Settings\lpauwels\Local Settings\Temporary Internet Files\Content.IE5\XAIIM5IM\criminology-cake-quaint-cakes[1].jpg"/>
          <p:cNvPicPr>
            <a:picLocks noChangeAspect="1" noChangeArrowheads="1"/>
          </p:cNvPicPr>
          <p:nvPr/>
        </p:nvPicPr>
        <p:blipFill>
          <a:blip r:embed="rId3" cstate="print"/>
          <a:srcRect/>
          <a:stretch>
            <a:fillRect/>
          </a:stretch>
        </p:blipFill>
        <p:spPr bwMode="auto">
          <a:xfrm>
            <a:off x="8362103" y="5397050"/>
            <a:ext cx="4816509" cy="3930270"/>
          </a:xfrm>
          <a:prstGeom prst="rect">
            <a:avLst/>
          </a:prstGeom>
          <a:noFill/>
        </p:spPr>
      </p:pic>
      <p:pic>
        <p:nvPicPr>
          <p:cNvPr id="107522" name="Picture 2" descr="C:\Documents and Settings\lpauwels\Local Settings\Temporary Internet Files\Content.IE5\U87GG1B5\i_love_criminology_poster-r0c66569656804c64a9938f007c7b66d3_w8c_400[1].jpg"/>
          <p:cNvPicPr>
            <a:picLocks noChangeAspect="1" noChangeArrowheads="1"/>
          </p:cNvPicPr>
          <p:nvPr/>
        </p:nvPicPr>
        <p:blipFill rotWithShape="1">
          <a:blip r:embed="rId4" cstate="print"/>
          <a:srcRect t="16632" b="16701"/>
          <a:stretch/>
        </p:blipFill>
        <p:spPr bwMode="auto">
          <a:xfrm>
            <a:off x="3241534" y="6054700"/>
            <a:ext cx="4608512" cy="3072341"/>
          </a:xfrm>
          <a:prstGeom prst="rect">
            <a:avLst/>
          </a:prstGeom>
          <a:noFill/>
        </p:spPr>
      </p:pic>
      <p:pic>
        <p:nvPicPr>
          <p:cNvPr id="11" name="Picture 2" descr="http://static.squarespace.com/static/5137076ae4b0988e47daa3bc/t/523c7569e4b0eba99cbe7a3a/137969393218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48746" y="430239"/>
            <a:ext cx="2097045" cy="2483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0411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pPr>
              <a:defRPr/>
            </a:pPr>
            <a:fld id="{EBC47495-717E-41A0-B627-AFACEDD7430C}" type="slidenum">
              <a:rPr lang="nl-NL" smtClean="0"/>
              <a:pPr>
                <a:defRPr/>
              </a:pPr>
              <a:t>18</a:t>
            </a:fld>
            <a:endParaRPr lang="nl-NL"/>
          </a:p>
        </p:txBody>
      </p:sp>
      <p:pic>
        <p:nvPicPr>
          <p:cNvPr id="4" name="Tijdelijke aanduiding voor inhoud 3"/>
          <p:cNvPicPr>
            <a:picLocks/>
          </p:cNvPicPr>
          <p:nvPr/>
        </p:nvPicPr>
        <p:blipFill>
          <a:blip r:embed="rId3" cstate="print"/>
          <a:srcRect/>
          <a:stretch>
            <a:fillRect/>
          </a:stretch>
        </p:blipFill>
        <p:spPr bwMode="auto">
          <a:xfrm>
            <a:off x="6211464" y="5900914"/>
            <a:ext cx="3379575" cy="3569407"/>
          </a:xfrm>
          <a:prstGeom prst="rect">
            <a:avLst/>
          </a:prstGeom>
          <a:noFill/>
          <a:ln w="9525">
            <a:noFill/>
            <a:miter lim="800000"/>
            <a:headEnd/>
            <a:tailEnd/>
          </a:ln>
        </p:spPr>
      </p:pic>
      <p:pic>
        <p:nvPicPr>
          <p:cNvPr id="5"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66937" y="6608844"/>
            <a:ext cx="3891632" cy="3144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il_fi" descr="http://www.miamidade.gov/mdpd/images/IGB/hazmat1.jpg"/>
          <p:cNvPicPr>
            <a:picLocks/>
          </p:cNvPicPr>
          <p:nvPr/>
        </p:nvPicPr>
        <p:blipFill>
          <a:blip r:embed="rId5" cstate="print"/>
          <a:srcRect/>
          <a:stretch>
            <a:fillRect/>
          </a:stretch>
        </p:blipFill>
        <p:spPr bwMode="auto">
          <a:xfrm>
            <a:off x="2166937" y="2726162"/>
            <a:ext cx="5222980" cy="3829261"/>
          </a:xfrm>
          <a:prstGeom prst="rect">
            <a:avLst/>
          </a:prstGeom>
          <a:noFill/>
          <a:ln w="9525">
            <a:noFill/>
            <a:miter lim="800000"/>
            <a:headEnd/>
            <a:tailEnd/>
          </a:ln>
        </p:spPr>
      </p:pic>
      <p:pic>
        <p:nvPicPr>
          <p:cNvPr id="7" name="Afbeelding 6"/>
          <p:cNvPicPr/>
          <p:nvPr/>
        </p:nvPicPr>
        <p:blipFill>
          <a:blip r:embed="rId6" cstate="print"/>
          <a:srcRect/>
          <a:stretch>
            <a:fillRect/>
          </a:stretch>
        </p:blipFill>
        <p:spPr bwMode="auto">
          <a:xfrm>
            <a:off x="10103096" y="3340629"/>
            <a:ext cx="5068641" cy="3729673"/>
          </a:xfrm>
          <a:prstGeom prst="rect">
            <a:avLst/>
          </a:prstGeom>
          <a:noFill/>
          <a:ln w="9525">
            <a:noFill/>
            <a:miter lim="800000"/>
            <a:headEnd/>
            <a:tailEnd/>
          </a:ln>
        </p:spPr>
      </p:pic>
      <p:pic>
        <p:nvPicPr>
          <p:cNvPr id="8" name="Afbeelding 7"/>
          <p:cNvPicPr/>
          <p:nvPr/>
        </p:nvPicPr>
        <p:blipFill>
          <a:blip r:embed="rId7" cstate="print"/>
          <a:srcRect/>
          <a:stretch>
            <a:fillRect/>
          </a:stretch>
        </p:blipFill>
        <p:spPr bwMode="auto">
          <a:xfrm>
            <a:off x="10103096" y="7090904"/>
            <a:ext cx="4813335" cy="2662696"/>
          </a:xfrm>
          <a:prstGeom prst="rect">
            <a:avLst/>
          </a:prstGeom>
          <a:noFill/>
          <a:ln w="9525">
            <a:noFill/>
            <a:miter lim="800000"/>
            <a:headEnd/>
            <a:tailEnd/>
          </a:ln>
        </p:spPr>
      </p:pic>
      <p:pic>
        <p:nvPicPr>
          <p:cNvPr id="9" name="il_fi" descr="http://mattalltrades.files.wordpress.com/2010/06/hells.jpg"/>
          <p:cNvPicPr/>
          <p:nvPr/>
        </p:nvPicPr>
        <p:blipFill>
          <a:blip r:embed="rId8" cstate="print"/>
          <a:srcRect/>
          <a:stretch>
            <a:fillRect/>
          </a:stretch>
        </p:blipFill>
        <p:spPr bwMode="auto">
          <a:xfrm>
            <a:off x="8976571" y="370699"/>
            <a:ext cx="5921886" cy="2867519"/>
          </a:xfrm>
          <a:prstGeom prst="rect">
            <a:avLst/>
          </a:prstGeom>
          <a:noFill/>
          <a:ln w="9525">
            <a:noFill/>
            <a:miter lim="800000"/>
            <a:headEnd/>
            <a:tailEnd/>
          </a:ln>
        </p:spPr>
      </p:pic>
      <p:pic>
        <p:nvPicPr>
          <p:cNvPr id="13" name="il_fi" descr="http://www.lokalepolitie.be/sites/5408/images/VC1/inbraak2.jpg"/>
          <p:cNvPicPr/>
          <p:nvPr/>
        </p:nvPicPr>
        <p:blipFill>
          <a:blip r:embed="rId9" cstate="print"/>
          <a:srcRect/>
          <a:stretch>
            <a:fillRect/>
          </a:stretch>
        </p:blipFill>
        <p:spPr bwMode="auto">
          <a:xfrm>
            <a:off x="7133166" y="2626093"/>
            <a:ext cx="3481987" cy="3481987"/>
          </a:xfrm>
          <a:prstGeom prst="rect">
            <a:avLst/>
          </a:prstGeom>
          <a:noFill/>
          <a:ln w="9525">
            <a:noFill/>
            <a:miter lim="800000"/>
            <a:headEnd/>
            <a:tailEnd/>
          </a:ln>
        </p:spPr>
      </p:pic>
      <p:pic>
        <p:nvPicPr>
          <p:cNvPr id="228356" name="Picture 4" descr="https://encrypted-tbn2.gstatic.com/images?q=tbn:ANd9GcSAwn05Gira2tycMe59M9VnSQZBHqlmkeMcpc8d_L3vKtiQ7kND7A"/>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166938" y="1"/>
            <a:ext cx="3508587" cy="2628055"/>
          </a:xfrm>
          <a:prstGeom prst="rect">
            <a:avLst/>
          </a:prstGeom>
          <a:noFill/>
          <a:extLst>
            <a:ext uri="{909E8E84-426E-40DD-AFC4-6F175D3DCCD1}">
              <a14:hiddenFill xmlns:a14="http://schemas.microsoft.com/office/drawing/2010/main">
                <a:solidFill>
                  <a:srgbClr val="FFFFFF"/>
                </a:solidFill>
              </a14:hiddenFill>
            </a:ext>
          </a:extLst>
        </p:spPr>
      </p:pic>
      <p:sp>
        <p:nvSpPr>
          <p:cNvPr id="12" name="Tekstvak 11"/>
          <p:cNvSpPr txBox="1"/>
          <p:nvPr/>
        </p:nvSpPr>
        <p:spPr>
          <a:xfrm>
            <a:off x="5289762" y="677934"/>
            <a:ext cx="7045711" cy="967829"/>
          </a:xfrm>
          <a:prstGeom prst="rect">
            <a:avLst/>
          </a:prstGeom>
          <a:solidFill>
            <a:srgbClr val="FFD200"/>
          </a:solidFill>
        </p:spPr>
        <p:txBody>
          <a:bodyPr wrap="none" rtlCol="0">
            <a:spAutoFit/>
          </a:bodyPr>
          <a:lstStyle/>
          <a:p>
            <a:r>
              <a:rPr lang="nl-BE" sz="5689" b="1" dirty="0"/>
              <a:t>Wat is criminaliteit?</a:t>
            </a:r>
            <a:endParaRPr lang="nl-NL" sz="5689" b="1" dirty="0"/>
          </a:p>
        </p:txBody>
      </p:sp>
    </p:spTree>
    <p:extLst>
      <p:ext uri="{BB962C8B-B14F-4D97-AF65-F5344CB8AC3E}">
        <p14:creationId xmlns:p14="http://schemas.microsoft.com/office/powerpoint/2010/main" val="1907172281"/>
      </p:ext>
    </p:extLst>
  </p:cSld>
  <p:clrMapOvr>
    <a:masterClrMapping/>
  </p:clrMapOvr>
  <p:transition>
    <p:random/>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97831" y="205430"/>
            <a:ext cx="14328992" cy="1295741"/>
          </a:xfrm>
        </p:spPr>
        <p:txBody>
          <a:bodyPr>
            <a:normAutofit fontScale="90000"/>
          </a:bodyPr>
          <a:lstStyle/>
          <a:p>
            <a:pPr algn="l"/>
            <a:r>
              <a:rPr lang="nl-BE" sz="5689" b="1" dirty="0"/>
              <a:t>(2) Grondslagen van het (straf)recht</a:t>
            </a:r>
            <a:endParaRPr lang="nl-NL" sz="4551" dirty="0"/>
          </a:p>
        </p:txBody>
      </p:sp>
      <p:sp>
        <p:nvSpPr>
          <p:cNvPr id="3" name="Tijdelijke aanduiding voor inhoud 2"/>
          <p:cNvSpPr>
            <a:spLocks noGrp="1"/>
          </p:cNvSpPr>
          <p:nvPr>
            <p:ph sz="half" idx="1"/>
          </p:nvPr>
        </p:nvSpPr>
        <p:spPr>
          <a:xfrm>
            <a:off x="6569904" y="3814113"/>
            <a:ext cx="7527236" cy="1669689"/>
          </a:xfrm>
        </p:spPr>
        <p:txBody>
          <a:bodyPr>
            <a:normAutofit/>
          </a:bodyPr>
          <a:lstStyle/>
          <a:p>
            <a:pPr>
              <a:lnSpc>
                <a:spcPct val="90000"/>
              </a:lnSpc>
              <a:buNone/>
            </a:pPr>
            <a:endParaRPr lang="nl-NL" sz="2133" dirty="0"/>
          </a:p>
          <a:p>
            <a:endParaRPr lang="nl-NL" dirty="0"/>
          </a:p>
        </p:txBody>
      </p:sp>
      <p:pic>
        <p:nvPicPr>
          <p:cNvPr id="180226" name="Picture 2" descr="C:\Documents and Settings\lpauwels\Local Settings\Temporary Internet Files\Content.IE5\9VQWP6FR\05-12-09[1].gif"/>
          <p:cNvPicPr>
            <a:picLocks noGrp="1" noChangeAspect="1" noChangeArrowheads="1"/>
          </p:cNvPicPr>
          <p:nvPr>
            <p:ph sz="half" idx="2"/>
          </p:nvPr>
        </p:nvPicPr>
        <p:blipFill>
          <a:blip r:embed="rId3" cstate="print"/>
          <a:srcRect/>
          <a:stretch>
            <a:fillRect/>
          </a:stretch>
        </p:blipFill>
        <p:spPr bwMode="auto">
          <a:xfrm>
            <a:off x="3036711" y="2469496"/>
            <a:ext cx="3222693" cy="2563831"/>
          </a:xfrm>
          <a:prstGeom prst="rect">
            <a:avLst/>
          </a:prstGeom>
          <a:noFill/>
        </p:spPr>
      </p:pic>
      <p:sp>
        <p:nvSpPr>
          <p:cNvPr id="5" name="Tijdelijke aanduiding voor dianummer 4"/>
          <p:cNvSpPr>
            <a:spLocks noGrp="1"/>
          </p:cNvSpPr>
          <p:nvPr>
            <p:ph type="sldNum" sz="quarter" idx="12"/>
          </p:nvPr>
        </p:nvSpPr>
        <p:spPr/>
        <p:txBody>
          <a:bodyPr/>
          <a:lstStyle/>
          <a:p>
            <a:pPr>
              <a:defRPr/>
            </a:pPr>
            <a:fld id="{29F98C4B-BA00-4A7B-A9B0-B355E4269D26}" type="slidenum">
              <a:rPr lang="nl-NL" smtClean="0"/>
              <a:pPr>
                <a:defRPr/>
              </a:pPr>
              <a:t>19</a:t>
            </a:fld>
            <a:endParaRPr lang="nl-NL"/>
          </a:p>
        </p:txBody>
      </p:sp>
      <p:pic>
        <p:nvPicPr>
          <p:cNvPr id="6" name="Afbeelding 5" descr="Georges.JPG"/>
          <p:cNvPicPr>
            <a:picLocks noChangeAspect="1"/>
          </p:cNvPicPr>
          <p:nvPr/>
        </p:nvPicPr>
        <p:blipFill>
          <a:blip r:embed="rId4" cstate="print"/>
          <a:stretch>
            <a:fillRect/>
          </a:stretch>
        </p:blipFill>
        <p:spPr>
          <a:xfrm>
            <a:off x="12871469" y="1947353"/>
            <a:ext cx="2294027" cy="3171712"/>
          </a:xfrm>
          <a:prstGeom prst="rect">
            <a:avLst/>
          </a:prstGeom>
        </p:spPr>
      </p:pic>
      <p:sp>
        <p:nvSpPr>
          <p:cNvPr id="4" name="Tekstvak 3"/>
          <p:cNvSpPr txBox="1"/>
          <p:nvPr/>
        </p:nvSpPr>
        <p:spPr>
          <a:xfrm>
            <a:off x="2817178" y="5595135"/>
            <a:ext cx="11736603" cy="3678058"/>
          </a:xfrm>
          <a:prstGeom prst="rect">
            <a:avLst/>
          </a:prstGeom>
          <a:noFill/>
        </p:spPr>
        <p:txBody>
          <a:bodyPr wrap="square" rtlCol="0">
            <a:spAutoFit/>
          </a:bodyPr>
          <a:lstStyle/>
          <a:p>
            <a:pPr>
              <a:lnSpc>
                <a:spcPct val="90000"/>
              </a:lnSpc>
            </a:pPr>
            <a:r>
              <a:rPr lang="nl-NL" sz="3641" b="1" dirty="0">
                <a:solidFill>
                  <a:srgbClr val="FFD200"/>
                </a:solidFill>
                <a:latin typeface="Calibri" panose="020F0502020204030204" pitchFamily="34" charset="0"/>
              </a:rPr>
              <a:t>Inhoud:</a:t>
            </a:r>
          </a:p>
          <a:p>
            <a:pPr marL="1221730" lvl="1" indent="-571500">
              <a:lnSpc>
                <a:spcPct val="90000"/>
              </a:lnSpc>
              <a:buFont typeface="Symbol" panose="05050102010706020507" pitchFamily="18" charset="2"/>
              <a:buChar char="-"/>
            </a:pPr>
            <a:r>
              <a:rPr lang="nl-NL" sz="3641" dirty="0">
                <a:latin typeface="Calibri" panose="020F0502020204030204" pitchFamily="34" charset="0"/>
              </a:rPr>
              <a:t>Juridische terminologie</a:t>
            </a:r>
          </a:p>
          <a:p>
            <a:pPr marL="1221730" lvl="1" indent="-571500">
              <a:lnSpc>
                <a:spcPct val="90000"/>
              </a:lnSpc>
              <a:buFont typeface="Symbol" panose="05050102010706020507" pitchFamily="18" charset="2"/>
              <a:buChar char="-"/>
            </a:pPr>
            <a:r>
              <a:rPr lang="nl-NL" sz="3641" dirty="0">
                <a:latin typeface="Calibri" panose="020F0502020204030204" pitchFamily="34" charset="0"/>
              </a:rPr>
              <a:t>Rechtswetenschappelijke aanpak	</a:t>
            </a:r>
          </a:p>
          <a:p>
            <a:pPr marL="1221730" lvl="1" indent="-571500">
              <a:lnSpc>
                <a:spcPct val="90000"/>
              </a:lnSpc>
              <a:buFont typeface="Symbol" panose="05050102010706020507" pitchFamily="18" charset="2"/>
              <a:buChar char="-"/>
            </a:pPr>
            <a:r>
              <a:rPr lang="nl-NL" sz="3641" dirty="0">
                <a:latin typeface="Calibri" panose="020F0502020204030204" pitchFamily="34" charset="0"/>
              </a:rPr>
              <a:t>Publiekrechtelijke instellingen en procedures</a:t>
            </a:r>
          </a:p>
          <a:p>
            <a:pPr marL="1221730" lvl="1" indent="-571500">
              <a:lnSpc>
                <a:spcPct val="90000"/>
              </a:lnSpc>
              <a:buFont typeface="Symbol" panose="05050102010706020507" pitchFamily="18" charset="2"/>
              <a:buChar char="-"/>
            </a:pPr>
            <a:r>
              <a:rPr lang="nl-NL" sz="3641" dirty="0">
                <a:latin typeface="Calibri" panose="020F0502020204030204" pitchFamily="34" charset="0"/>
              </a:rPr>
              <a:t>Maatschappelijke en historische achtergronden van de rechtspraktijk</a:t>
            </a:r>
          </a:p>
          <a:p>
            <a:endParaRPr lang="nl-BE" sz="3641" dirty="0">
              <a:latin typeface="Calibri" panose="020F0502020204030204" pitchFamily="34" charset="0"/>
            </a:endParaRPr>
          </a:p>
        </p:txBody>
      </p:sp>
      <p:sp>
        <p:nvSpPr>
          <p:cNvPr id="7" name="Tekstvak 6"/>
          <p:cNvSpPr txBox="1"/>
          <p:nvPr/>
        </p:nvSpPr>
        <p:spPr>
          <a:xfrm>
            <a:off x="6857999" y="1786680"/>
            <a:ext cx="5702969" cy="3678058"/>
          </a:xfrm>
          <a:prstGeom prst="rect">
            <a:avLst/>
          </a:prstGeom>
          <a:noFill/>
        </p:spPr>
        <p:txBody>
          <a:bodyPr wrap="square" rtlCol="0">
            <a:spAutoFit/>
          </a:bodyPr>
          <a:lstStyle/>
          <a:p>
            <a:r>
              <a:rPr lang="nl-BE" sz="3641" dirty="0" smtClean="0"/>
              <a:t>Prof</a:t>
            </a:r>
            <a:r>
              <a:rPr lang="nl-BE" sz="3641" dirty="0"/>
              <a:t>. dr. Georges </a:t>
            </a:r>
            <a:r>
              <a:rPr lang="nl-BE" sz="3641" dirty="0" err="1"/>
              <a:t>Martyn</a:t>
            </a:r>
            <a:endParaRPr lang="nl-BE" sz="3641" dirty="0"/>
          </a:p>
          <a:p>
            <a:pPr>
              <a:lnSpc>
                <a:spcPct val="90000"/>
              </a:lnSpc>
            </a:pPr>
            <a:endParaRPr lang="nl-NL" sz="3641" b="1" dirty="0">
              <a:solidFill>
                <a:srgbClr val="FF0000"/>
              </a:solidFill>
            </a:endParaRPr>
          </a:p>
          <a:p>
            <a:pPr>
              <a:lnSpc>
                <a:spcPct val="90000"/>
              </a:lnSpc>
            </a:pPr>
            <a:endParaRPr lang="nl-NL" sz="3641" b="1" dirty="0">
              <a:solidFill>
                <a:srgbClr val="FF0000"/>
              </a:solidFill>
            </a:endParaRPr>
          </a:p>
          <a:p>
            <a:pPr>
              <a:lnSpc>
                <a:spcPct val="90000"/>
              </a:lnSpc>
            </a:pPr>
            <a:r>
              <a:rPr lang="nl-NL" sz="3641" b="1" dirty="0" smtClean="0">
                <a:solidFill>
                  <a:srgbClr val="FFD200"/>
                </a:solidFill>
              </a:rPr>
              <a:t>Doel</a:t>
            </a:r>
            <a:r>
              <a:rPr lang="nl-NL" sz="3641" b="1" dirty="0">
                <a:solidFill>
                  <a:srgbClr val="FFD200"/>
                </a:solidFill>
              </a:rPr>
              <a:t>:</a:t>
            </a:r>
          </a:p>
          <a:p>
            <a:pPr lvl="1">
              <a:lnSpc>
                <a:spcPct val="90000"/>
              </a:lnSpc>
            </a:pPr>
            <a:r>
              <a:rPr lang="nl-NL" sz="3641" dirty="0"/>
              <a:t>Kennismaking met het recht en met name het strafrecht</a:t>
            </a:r>
          </a:p>
        </p:txBody>
      </p:sp>
    </p:spTree>
    <p:extLst>
      <p:ext uri="{BB962C8B-B14F-4D97-AF65-F5344CB8AC3E}">
        <p14:creationId xmlns:p14="http://schemas.microsoft.com/office/powerpoint/2010/main" val="2960528430"/>
      </p:ext>
    </p:extLst>
  </p:cSld>
  <p:clrMapOvr>
    <a:masterClrMapping/>
  </p:clrMapOvr>
  <p:transition>
    <p:rand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p:cNvPicPr>
            <a:picLocks noChangeAspect="1"/>
          </p:cNvPicPr>
          <p:nvPr/>
        </p:nvPicPr>
        <p:blipFill>
          <a:blip r:embed="rId2"/>
          <a:stretch>
            <a:fillRect/>
          </a:stretch>
        </p:blipFill>
        <p:spPr>
          <a:xfrm>
            <a:off x="861270" y="0"/>
            <a:ext cx="16573289" cy="7932862"/>
          </a:xfrm>
          <a:prstGeom prst="rect">
            <a:avLst/>
          </a:prstGeom>
        </p:spPr>
      </p:pic>
      <p:sp>
        <p:nvSpPr>
          <p:cNvPr id="17" name="Titel 16"/>
          <p:cNvSpPr>
            <a:spLocks noGrp="1"/>
          </p:cNvSpPr>
          <p:nvPr>
            <p:ph type="ctrTitle"/>
          </p:nvPr>
        </p:nvSpPr>
        <p:spPr>
          <a:xfrm>
            <a:off x="861271" y="3781967"/>
            <a:ext cx="6743454" cy="4150895"/>
          </a:xfrm>
          <a:solidFill>
            <a:schemeClr val="accent1"/>
          </a:solidFill>
        </p:spPr>
        <p:txBody>
          <a:bodyPr/>
          <a:lstStyle/>
          <a:p>
            <a:r>
              <a:rPr lang="nl-NL" dirty="0" smtClean="0">
                <a:latin typeface="UGent Panno Text Medium" panose="02000606040000040003" pitchFamily="50" charset="0"/>
              </a:rPr>
              <a:t>Infodag criminologie</a:t>
            </a:r>
            <a:endParaRPr lang="nl-NL" dirty="0">
              <a:latin typeface="UGent Panno Text Medium" panose="02000606040000040003" pitchFamily="50" charset="0"/>
            </a:endParaRPr>
          </a:p>
        </p:txBody>
      </p:sp>
    </p:spTree>
    <p:extLst>
      <p:ext uri="{BB962C8B-B14F-4D97-AF65-F5344CB8AC3E}">
        <p14:creationId xmlns:p14="http://schemas.microsoft.com/office/powerpoint/2010/main" val="181328455"/>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07118" y="365951"/>
            <a:ext cx="15705282" cy="863693"/>
          </a:xfrm>
        </p:spPr>
        <p:txBody>
          <a:bodyPr>
            <a:normAutofit fontScale="90000"/>
          </a:bodyPr>
          <a:lstStyle/>
          <a:p>
            <a:pPr algn="l"/>
            <a:r>
              <a:rPr lang="nl-BE" sz="5689" b="1" dirty="0"/>
              <a:t>(3) </a:t>
            </a:r>
            <a:r>
              <a:rPr lang="nl-NL" sz="5689" b="1" dirty="0"/>
              <a:t>Sociologie</a:t>
            </a:r>
            <a:endParaRPr lang="nl-NL" sz="5689" dirty="0"/>
          </a:p>
        </p:txBody>
      </p:sp>
      <p:sp>
        <p:nvSpPr>
          <p:cNvPr id="3" name="Tijdelijke aanduiding voor inhoud 2"/>
          <p:cNvSpPr>
            <a:spLocks noGrp="1"/>
          </p:cNvSpPr>
          <p:nvPr>
            <p:ph sz="half" idx="1"/>
          </p:nvPr>
        </p:nvSpPr>
        <p:spPr>
          <a:xfrm>
            <a:off x="8241632" y="1702049"/>
            <a:ext cx="6484688" cy="5735037"/>
          </a:xfrm>
        </p:spPr>
        <p:txBody>
          <a:bodyPr/>
          <a:lstStyle/>
          <a:p>
            <a:pPr marL="0" indent="0">
              <a:buNone/>
            </a:pPr>
            <a:endParaRPr lang="nl-BE" dirty="0" smtClean="0"/>
          </a:p>
          <a:p>
            <a:pPr marL="0" indent="0">
              <a:buNone/>
            </a:pPr>
            <a:endParaRPr lang="nl-BE" dirty="0" smtClean="0"/>
          </a:p>
          <a:p>
            <a:pPr marL="0" indent="0">
              <a:buNone/>
            </a:pPr>
            <a:endParaRPr lang="nl-BE" dirty="0"/>
          </a:p>
          <a:p>
            <a:pPr marL="85725" indent="0">
              <a:buNone/>
            </a:pPr>
            <a:r>
              <a:rPr lang="nl-BE" b="1" dirty="0" smtClean="0">
                <a:solidFill>
                  <a:srgbClr val="FFD200"/>
                </a:solidFill>
              </a:rPr>
              <a:t>Inhoud: </a:t>
            </a:r>
          </a:p>
          <a:p>
            <a:pPr marL="568951" lvl="1" indent="0">
              <a:buNone/>
            </a:pPr>
            <a:r>
              <a:rPr lang="nl-BE" dirty="0" smtClean="0"/>
              <a:t>sociologie bestudeert interactie; gedrag, handelen, sociaal handelen </a:t>
            </a:r>
          </a:p>
          <a:p>
            <a:endParaRPr lang="nl-BE" sz="2560" b="1" dirty="0"/>
          </a:p>
        </p:txBody>
      </p:sp>
      <p:sp>
        <p:nvSpPr>
          <p:cNvPr id="5" name="Tijdelijke aanduiding voor dianummer 4"/>
          <p:cNvSpPr>
            <a:spLocks noGrp="1"/>
          </p:cNvSpPr>
          <p:nvPr>
            <p:ph type="sldNum" sz="quarter" idx="12"/>
          </p:nvPr>
        </p:nvSpPr>
        <p:spPr/>
        <p:txBody>
          <a:bodyPr/>
          <a:lstStyle/>
          <a:p>
            <a:pPr>
              <a:defRPr/>
            </a:pPr>
            <a:fld id="{29F98C4B-BA00-4A7B-A9B0-B355E4269D26}" type="slidenum">
              <a:rPr lang="nl-NL" smtClean="0"/>
              <a:pPr>
                <a:defRPr/>
              </a:pPr>
              <a:t>20</a:t>
            </a:fld>
            <a:endParaRPr lang="nl-NL"/>
          </a:p>
        </p:txBody>
      </p:sp>
      <p:pic>
        <p:nvPicPr>
          <p:cNvPr id="148481" name="Picture 1" descr="C:\Documents and Settings\lpauwels\Local Settings\Temporary Internet Files\Content.IE5\AU1XTNZM\sociology[1].jpg"/>
          <p:cNvPicPr>
            <a:picLocks noChangeAspect="1" noChangeArrowheads="1"/>
          </p:cNvPicPr>
          <p:nvPr/>
        </p:nvPicPr>
        <p:blipFill>
          <a:blip r:embed="rId3" cstate="print"/>
          <a:srcRect/>
          <a:stretch>
            <a:fillRect/>
          </a:stretch>
        </p:blipFill>
        <p:spPr bwMode="auto">
          <a:xfrm>
            <a:off x="3036711" y="3022036"/>
            <a:ext cx="4551680" cy="5012267"/>
          </a:xfrm>
          <a:prstGeom prst="rect">
            <a:avLst/>
          </a:prstGeom>
          <a:noFill/>
        </p:spPr>
      </p:pic>
      <p:pic>
        <p:nvPicPr>
          <p:cNvPr id="228354" name="Picture 2" descr="http://www.migrantzkttoekomst.be/images/bar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55366" y="686048"/>
            <a:ext cx="2569409" cy="3011028"/>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p:cNvSpPr txBox="1"/>
          <p:nvPr/>
        </p:nvSpPr>
        <p:spPr>
          <a:xfrm>
            <a:off x="4925694" y="1710707"/>
            <a:ext cx="5929671" cy="1212896"/>
          </a:xfrm>
          <a:prstGeom prst="rect">
            <a:avLst/>
          </a:prstGeom>
          <a:noFill/>
        </p:spPr>
        <p:txBody>
          <a:bodyPr wrap="square" rtlCol="0">
            <a:spAutoFit/>
          </a:bodyPr>
          <a:lstStyle/>
          <a:p>
            <a:r>
              <a:rPr lang="nl-BE" sz="3641" dirty="0">
                <a:latin typeface="+mj-lt"/>
              </a:rPr>
              <a:t>Prof. dr. Bart Van de Putte</a:t>
            </a:r>
          </a:p>
          <a:p>
            <a:endParaRPr lang="nl-BE" sz="3641" dirty="0"/>
          </a:p>
        </p:txBody>
      </p:sp>
    </p:spTree>
    <p:extLst>
      <p:ext uri="{BB962C8B-B14F-4D97-AF65-F5344CB8AC3E}">
        <p14:creationId xmlns:p14="http://schemas.microsoft.com/office/powerpoint/2010/main" val="139700578"/>
      </p:ext>
    </p:extLst>
  </p:cSld>
  <p:clrMapOvr>
    <a:masterClrMapping/>
  </p:clrMapOvr>
  <p:transition>
    <p:random/>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14339" y="418427"/>
            <a:ext cx="15705282" cy="863693"/>
          </a:xfrm>
        </p:spPr>
        <p:txBody>
          <a:bodyPr>
            <a:normAutofit fontScale="90000"/>
          </a:bodyPr>
          <a:lstStyle/>
          <a:p>
            <a:pPr algn="l"/>
            <a:r>
              <a:rPr lang="nl-BE" sz="5689" b="1" dirty="0"/>
              <a:t>(3) </a:t>
            </a:r>
            <a:r>
              <a:rPr lang="nl-NL" sz="5689" b="1" dirty="0"/>
              <a:t>Sociologie</a:t>
            </a:r>
            <a:endParaRPr lang="nl-NL" sz="5689" dirty="0"/>
          </a:p>
        </p:txBody>
      </p:sp>
      <p:sp>
        <p:nvSpPr>
          <p:cNvPr id="3" name="Tijdelijke aanduiding voor inhoud 2"/>
          <p:cNvSpPr>
            <a:spLocks noGrp="1"/>
          </p:cNvSpPr>
          <p:nvPr>
            <p:ph sz="half" idx="1"/>
          </p:nvPr>
        </p:nvSpPr>
        <p:spPr>
          <a:xfrm>
            <a:off x="914339" y="2105535"/>
            <a:ext cx="9357138" cy="6703484"/>
          </a:xfrm>
        </p:spPr>
        <p:txBody>
          <a:bodyPr>
            <a:normAutofit fontScale="25000" lnSpcReduction="20000"/>
          </a:bodyPr>
          <a:lstStyle/>
          <a:p>
            <a:pPr marL="0" indent="0">
              <a:lnSpc>
                <a:spcPct val="90000"/>
              </a:lnSpc>
              <a:buNone/>
            </a:pPr>
            <a:r>
              <a:rPr lang="nl-BE" sz="13653" b="1" dirty="0">
                <a:solidFill>
                  <a:srgbClr val="FFD200"/>
                </a:solidFill>
              </a:rPr>
              <a:t>Doel:</a:t>
            </a:r>
          </a:p>
          <a:p>
            <a:pPr marL="0">
              <a:buNone/>
            </a:pPr>
            <a:r>
              <a:rPr lang="nl-BE" sz="13653" dirty="0"/>
              <a:t>Uiteenzetten van de voornaamste theorieën binnen de sociologie (met toepassing op sociale verandering &amp; </a:t>
            </a:r>
            <a:r>
              <a:rPr lang="nl-BE" sz="13653" dirty="0" err="1"/>
              <a:t>deviantie</a:t>
            </a:r>
            <a:r>
              <a:rPr lang="nl-BE" sz="13653" dirty="0"/>
              <a:t>)</a:t>
            </a:r>
          </a:p>
          <a:p>
            <a:pPr marL="0">
              <a:buNone/>
            </a:pPr>
            <a:endParaRPr lang="nl-BE" sz="13653" dirty="0"/>
          </a:p>
          <a:p>
            <a:pPr marL="0">
              <a:buNone/>
            </a:pPr>
            <a:r>
              <a:rPr lang="nl-BE" sz="13653" dirty="0"/>
              <a:t>De invloed van maatschappelijke structuren cultuur en toegepast op: </a:t>
            </a:r>
          </a:p>
          <a:p>
            <a:pPr marL="0">
              <a:buNone/>
            </a:pPr>
            <a:r>
              <a:rPr lang="nl-BE" sz="13653" dirty="0"/>
              <a:t>	- MICRONIVEAU</a:t>
            </a:r>
          </a:p>
          <a:p>
            <a:pPr marL="0">
              <a:buNone/>
            </a:pPr>
            <a:r>
              <a:rPr lang="nl-BE" sz="13653" dirty="0"/>
              <a:t>	- MESONIVEAU (organisaties)</a:t>
            </a:r>
          </a:p>
          <a:p>
            <a:pPr marL="0">
              <a:buNone/>
            </a:pPr>
            <a:r>
              <a:rPr lang="nl-BE" sz="13653" dirty="0"/>
              <a:t>	- MACRONIVEAU (samenleving)</a:t>
            </a:r>
          </a:p>
          <a:p>
            <a:pPr>
              <a:lnSpc>
                <a:spcPct val="90000"/>
              </a:lnSpc>
              <a:buNone/>
            </a:pPr>
            <a:endParaRPr lang="nl-BE" b="1" dirty="0" smtClean="0"/>
          </a:p>
          <a:p>
            <a:endParaRPr lang="nl-NL" dirty="0"/>
          </a:p>
        </p:txBody>
      </p:sp>
      <p:sp>
        <p:nvSpPr>
          <p:cNvPr id="5" name="Tijdelijke aanduiding voor dianummer 4"/>
          <p:cNvSpPr>
            <a:spLocks noGrp="1"/>
          </p:cNvSpPr>
          <p:nvPr>
            <p:ph type="sldNum" sz="quarter" idx="12"/>
          </p:nvPr>
        </p:nvSpPr>
        <p:spPr/>
        <p:txBody>
          <a:bodyPr/>
          <a:lstStyle/>
          <a:p>
            <a:pPr>
              <a:defRPr/>
            </a:pPr>
            <a:fld id="{29F98C4B-BA00-4A7B-A9B0-B355E4269D26}" type="slidenum">
              <a:rPr lang="nl-NL" smtClean="0"/>
              <a:pPr>
                <a:defRPr/>
              </a:pPr>
              <a:t>21</a:t>
            </a:fld>
            <a:endParaRPr lang="nl-NL"/>
          </a:p>
        </p:txBody>
      </p:sp>
      <p:pic>
        <p:nvPicPr>
          <p:cNvPr id="2314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98274" y="3463606"/>
            <a:ext cx="4192249" cy="34614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hthoek 6"/>
          <p:cNvSpPr/>
          <p:nvPr/>
        </p:nvSpPr>
        <p:spPr>
          <a:xfrm>
            <a:off x="12724451" y="6738994"/>
            <a:ext cx="1347998" cy="333040"/>
          </a:xfrm>
          <a:prstGeom prst="rect">
            <a:avLst/>
          </a:prstGeom>
        </p:spPr>
        <p:txBody>
          <a:bodyPr wrap="none">
            <a:spAutoFit/>
          </a:bodyPr>
          <a:lstStyle/>
          <a:p>
            <a:r>
              <a:rPr lang="nl-NL" sz="1564" dirty="0"/>
              <a:t>© </a:t>
            </a:r>
            <a:r>
              <a:rPr lang="nl-NL" sz="1564" dirty="0" err="1"/>
              <a:t>Thinkstock</a:t>
            </a:r>
            <a:endParaRPr lang="nl-NL" sz="1564" dirty="0"/>
          </a:p>
        </p:txBody>
      </p:sp>
    </p:spTree>
    <p:extLst>
      <p:ext uri="{BB962C8B-B14F-4D97-AF65-F5344CB8AC3E}">
        <p14:creationId xmlns:p14="http://schemas.microsoft.com/office/powerpoint/2010/main" val="2608671606"/>
      </p:ext>
    </p:extLst>
  </p:cSld>
  <p:clrMapOvr>
    <a:masterClrMapping/>
  </p:clrMapOvr>
  <p:transition>
    <p:random/>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07118" y="454705"/>
            <a:ext cx="15705282" cy="863693"/>
          </a:xfrm>
        </p:spPr>
        <p:txBody>
          <a:bodyPr>
            <a:normAutofit fontScale="90000"/>
          </a:bodyPr>
          <a:lstStyle/>
          <a:p>
            <a:pPr algn="l"/>
            <a:r>
              <a:rPr lang="nl-BE" sz="5689" b="1" dirty="0"/>
              <a:t>(4) </a:t>
            </a:r>
            <a:r>
              <a:rPr lang="nl-NL" sz="5689" b="1" dirty="0"/>
              <a:t>Moraalfilosofie</a:t>
            </a:r>
            <a:endParaRPr lang="nl-NL" sz="5689" dirty="0"/>
          </a:p>
        </p:txBody>
      </p:sp>
      <p:sp>
        <p:nvSpPr>
          <p:cNvPr id="3" name="Tijdelijke aanduiding voor inhoud 2"/>
          <p:cNvSpPr>
            <a:spLocks noGrp="1"/>
          </p:cNvSpPr>
          <p:nvPr>
            <p:ph sz="half" idx="1"/>
          </p:nvPr>
        </p:nvSpPr>
        <p:spPr/>
        <p:txBody>
          <a:bodyPr>
            <a:normAutofit/>
          </a:bodyPr>
          <a:lstStyle/>
          <a:p>
            <a:endParaRPr lang="nl-BE" sz="3413" dirty="0"/>
          </a:p>
          <a:p>
            <a:endParaRPr lang="nl-BE" sz="3413" dirty="0"/>
          </a:p>
          <a:p>
            <a:r>
              <a:rPr lang="nl-BE" sz="3413" dirty="0"/>
              <a:t>Kennismaking met het verschijnsel ‘moraal’ in al zijn geledingen</a:t>
            </a:r>
          </a:p>
          <a:p>
            <a:endParaRPr lang="nl-BE" sz="3413" dirty="0"/>
          </a:p>
          <a:p>
            <a:r>
              <a:rPr lang="nl-BE" sz="3413" dirty="0"/>
              <a:t>Begrijpen van de menselijke moraal en de betekenis ervan in de moderne Westerse rechtstaat</a:t>
            </a:r>
            <a:endParaRPr lang="nl-NL" sz="3413" dirty="0"/>
          </a:p>
        </p:txBody>
      </p:sp>
      <p:sp>
        <p:nvSpPr>
          <p:cNvPr id="5" name="Tijdelijke aanduiding voor dianummer 4"/>
          <p:cNvSpPr>
            <a:spLocks noGrp="1"/>
          </p:cNvSpPr>
          <p:nvPr>
            <p:ph type="sldNum" sz="quarter" idx="12"/>
          </p:nvPr>
        </p:nvSpPr>
        <p:spPr/>
        <p:txBody>
          <a:bodyPr/>
          <a:lstStyle/>
          <a:p>
            <a:pPr>
              <a:defRPr/>
            </a:pPr>
            <a:fld id="{29F98C4B-BA00-4A7B-A9B0-B355E4269D26}" type="slidenum">
              <a:rPr lang="nl-NL" smtClean="0"/>
              <a:pPr>
                <a:defRPr/>
              </a:pPr>
              <a:t>22</a:t>
            </a:fld>
            <a:endParaRPr lang="nl-NL"/>
          </a:p>
        </p:txBody>
      </p:sp>
      <p:pic>
        <p:nvPicPr>
          <p:cNvPr id="177154" name="Picture 2"/>
          <p:cNvPicPr>
            <a:picLocks noChangeAspect="1" noChangeArrowheads="1"/>
          </p:cNvPicPr>
          <p:nvPr/>
        </p:nvPicPr>
        <p:blipFill>
          <a:blip r:embed="rId3" cstate="print"/>
          <a:srcRect/>
          <a:stretch>
            <a:fillRect/>
          </a:stretch>
        </p:blipFill>
        <p:spPr bwMode="auto">
          <a:xfrm>
            <a:off x="8362104" y="3405856"/>
            <a:ext cx="5295094" cy="4788464"/>
          </a:xfrm>
          <a:prstGeom prst="rect">
            <a:avLst/>
          </a:prstGeom>
          <a:noFill/>
          <a:ln w="9525">
            <a:noFill/>
            <a:miter lim="800000"/>
            <a:headEnd/>
            <a:tailEnd/>
          </a:ln>
        </p:spPr>
      </p:pic>
      <p:sp>
        <p:nvSpPr>
          <p:cNvPr id="4" name="Tekstvak 3"/>
          <p:cNvSpPr txBox="1"/>
          <p:nvPr/>
        </p:nvSpPr>
        <p:spPr>
          <a:xfrm>
            <a:off x="6109053" y="1702047"/>
            <a:ext cx="5530214" cy="652615"/>
          </a:xfrm>
          <a:prstGeom prst="rect">
            <a:avLst/>
          </a:prstGeom>
          <a:noFill/>
        </p:spPr>
        <p:txBody>
          <a:bodyPr wrap="square" rtlCol="0">
            <a:spAutoFit/>
          </a:bodyPr>
          <a:lstStyle/>
          <a:p>
            <a:r>
              <a:rPr lang="nl-BE" sz="3641" dirty="0">
                <a:latin typeface="+mj-lt"/>
              </a:rPr>
              <a:t>Prof. dr. Jan </a:t>
            </a:r>
            <a:r>
              <a:rPr lang="nl-BE" sz="3641" dirty="0" err="1">
                <a:latin typeface="+mj-lt"/>
              </a:rPr>
              <a:t>Verplaetse</a:t>
            </a:r>
            <a:r>
              <a:rPr lang="nl-BE" sz="3641" dirty="0">
                <a:latin typeface="+mj-lt"/>
              </a:rPr>
              <a:t> </a:t>
            </a:r>
          </a:p>
        </p:txBody>
      </p:sp>
      <p:pic>
        <p:nvPicPr>
          <p:cNvPr id="229380" name="Picture 4" descr="http://www.liberales.be/pics/essay/verplaetsevrij.jpg"/>
          <p:cNvPicPr>
            <a:picLocks noChangeAspect="1" noChangeArrowheads="1"/>
          </p:cNvPicPr>
          <p:nvPr/>
        </p:nvPicPr>
        <p:blipFill rotWithShape="1">
          <a:blip r:embed="rId4">
            <a:extLst>
              <a:ext uri="{28A0092B-C50C-407E-A947-70E740481C1C}">
                <a14:useLocalDpi xmlns:a14="http://schemas.microsoft.com/office/drawing/2010/main" val="0"/>
              </a:ext>
            </a:extLst>
          </a:blip>
          <a:srcRect b="9116"/>
          <a:stretch/>
        </p:blipFill>
        <p:spPr bwMode="auto">
          <a:xfrm>
            <a:off x="11127210" y="476155"/>
            <a:ext cx="1969883" cy="2685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4131226"/>
      </p:ext>
    </p:extLst>
  </p:cSld>
  <p:clrMapOvr>
    <a:masterClrMapping/>
  </p:clrMapOvr>
  <p:transition>
    <p:random/>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807118" y="424783"/>
            <a:ext cx="15705282" cy="863693"/>
          </a:xfrm>
        </p:spPr>
        <p:txBody>
          <a:bodyPr>
            <a:normAutofit fontScale="90000"/>
          </a:bodyPr>
          <a:lstStyle/>
          <a:p>
            <a:pPr algn="l" eaLnBrk="1" hangingPunct="1"/>
            <a:r>
              <a:rPr lang="nl-BE" sz="5689" b="1" dirty="0"/>
              <a:t>(4) </a:t>
            </a:r>
            <a:r>
              <a:rPr lang="nl-NL" sz="5689" b="1" dirty="0"/>
              <a:t>Moraalfilosofie</a:t>
            </a:r>
          </a:p>
        </p:txBody>
      </p:sp>
      <p:sp>
        <p:nvSpPr>
          <p:cNvPr id="50179" name="Rectangle 3"/>
          <p:cNvSpPr>
            <a:spLocks noGrp="1" noChangeArrowheads="1"/>
          </p:cNvSpPr>
          <p:nvPr>
            <p:ph idx="1"/>
          </p:nvPr>
        </p:nvSpPr>
        <p:spPr>
          <a:xfrm>
            <a:off x="2817177" y="2316516"/>
            <a:ext cx="7797976" cy="6396250"/>
          </a:xfrm>
        </p:spPr>
        <p:txBody>
          <a:bodyPr/>
          <a:lstStyle/>
          <a:p>
            <a:pPr marL="0" indent="0">
              <a:buNone/>
            </a:pPr>
            <a:r>
              <a:rPr lang="nl-BE" sz="3413" dirty="0"/>
              <a:t>De morele rechtvaardiging van </a:t>
            </a:r>
          </a:p>
          <a:p>
            <a:pPr eaLnBrk="1" hangingPunct="1"/>
            <a:r>
              <a:rPr lang="nl-BE" sz="3413" dirty="0"/>
              <a:t>straffen</a:t>
            </a:r>
          </a:p>
          <a:p>
            <a:pPr eaLnBrk="1" hangingPunct="1"/>
            <a:r>
              <a:rPr lang="nl-BE" sz="3413" dirty="0"/>
              <a:t>dwang</a:t>
            </a:r>
          </a:p>
          <a:p>
            <a:pPr eaLnBrk="1" hangingPunct="1"/>
            <a:r>
              <a:rPr lang="nl-BE" sz="3413" dirty="0"/>
              <a:t>recht</a:t>
            </a:r>
          </a:p>
          <a:p>
            <a:pPr marL="0" indent="0">
              <a:buNone/>
            </a:pPr>
            <a:r>
              <a:rPr lang="nl-NL" sz="2276" dirty="0"/>
              <a:t> </a:t>
            </a:r>
          </a:p>
          <a:p>
            <a:pPr marL="0" indent="0">
              <a:buNone/>
            </a:pPr>
            <a:r>
              <a:rPr lang="nl-NL" sz="3413" dirty="0"/>
              <a:t>Maatschappelijke </a:t>
            </a:r>
            <a:r>
              <a:rPr lang="nl-BE" sz="3413" dirty="0"/>
              <a:t>en morele </a:t>
            </a:r>
            <a:r>
              <a:rPr lang="nl-NL" sz="3413" dirty="0"/>
              <a:t>vraagstukken &amp; discussies</a:t>
            </a:r>
            <a:endParaRPr lang="nl-BE" sz="3413" dirty="0"/>
          </a:p>
          <a:p>
            <a:pPr eaLnBrk="1" hangingPunct="1"/>
            <a:endParaRPr lang="nl-NL" dirty="0" smtClean="0"/>
          </a:p>
        </p:txBody>
      </p:sp>
      <p:sp>
        <p:nvSpPr>
          <p:cNvPr id="49156" name="Tijdelijke aanduiding voor dianummer 3"/>
          <p:cNvSpPr>
            <a:spLocks noGrp="1"/>
          </p:cNvSpPr>
          <p:nvPr>
            <p:ph type="sldNum" sz="quarter" idx="12"/>
          </p:nvPr>
        </p:nvSpPr>
        <p:spPr/>
        <p:txBody>
          <a:bodyPr/>
          <a:lstStyle/>
          <a:p>
            <a:pPr>
              <a:defRPr/>
            </a:pPr>
            <a:fld id="{0AEAA597-B25C-4451-9AFE-8EB26E6BFB25}" type="slidenum">
              <a:rPr lang="nl-NL"/>
              <a:pPr>
                <a:defRPr/>
              </a:pPr>
              <a:t>23</a:t>
            </a:fld>
            <a:endParaRPr lang="nl-NL"/>
          </a:p>
        </p:txBody>
      </p:sp>
      <p:pic>
        <p:nvPicPr>
          <p:cNvPr id="117761" name="Picture 1" descr="C:\Documents and Settings\lpauwels\Local Settings\Temporary Internet Files\Content.IE5\LXP8PXY8\imagesCAYJH6JR.jpg"/>
          <p:cNvPicPr>
            <a:picLocks noChangeAspect="1" noChangeArrowheads="1"/>
          </p:cNvPicPr>
          <p:nvPr/>
        </p:nvPicPr>
        <p:blipFill>
          <a:blip r:embed="rId2" cstate="print"/>
          <a:srcRect/>
          <a:stretch>
            <a:fillRect/>
          </a:stretch>
        </p:blipFill>
        <p:spPr bwMode="auto">
          <a:xfrm>
            <a:off x="10922388" y="2316516"/>
            <a:ext cx="3379575" cy="4839552"/>
          </a:xfrm>
          <a:prstGeom prst="rect">
            <a:avLst/>
          </a:prstGeom>
          <a:noFill/>
        </p:spPr>
      </p:pic>
    </p:spTree>
    <p:extLst>
      <p:ext uri="{BB962C8B-B14F-4D97-AF65-F5344CB8AC3E}">
        <p14:creationId xmlns:p14="http://schemas.microsoft.com/office/powerpoint/2010/main" val="1876002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07118" y="320110"/>
            <a:ext cx="15705282" cy="863693"/>
          </a:xfrm>
        </p:spPr>
        <p:txBody>
          <a:bodyPr>
            <a:normAutofit fontScale="90000"/>
          </a:bodyPr>
          <a:lstStyle/>
          <a:p>
            <a:pPr algn="l"/>
            <a:r>
              <a:rPr lang="nl-BE" sz="5689" b="1" dirty="0"/>
              <a:t>(5) Belgisch publiekrecht</a:t>
            </a:r>
            <a:endParaRPr lang="nl-NL" sz="5689" b="1" dirty="0"/>
          </a:p>
        </p:txBody>
      </p:sp>
      <p:sp>
        <p:nvSpPr>
          <p:cNvPr id="3" name="Tijdelijke aanduiding voor inhoud 2"/>
          <p:cNvSpPr>
            <a:spLocks noGrp="1"/>
          </p:cNvSpPr>
          <p:nvPr>
            <p:ph sz="half" idx="1"/>
          </p:nvPr>
        </p:nvSpPr>
        <p:spPr>
          <a:xfrm>
            <a:off x="2817177" y="4262332"/>
            <a:ext cx="6466628" cy="4441687"/>
          </a:xfrm>
        </p:spPr>
        <p:txBody>
          <a:bodyPr>
            <a:normAutofit fontScale="25000" lnSpcReduction="20000"/>
          </a:bodyPr>
          <a:lstStyle/>
          <a:p>
            <a:pPr marL="85725" indent="0">
              <a:lnSpc>
                <a:spcPct val="120000"/>
              </a:lnSpc>
              <a:buNone/>
            </a:pPr>
            <a:r>
              <a:rPr lang="nl-NL" sz="13653" b="1" dirty="0">
                <a:solidFill>
                  <a:srgbClr val="FFD200"/>
                </a:solidFill>
              </a:rPr>
              <a:t>Inhoud: </a:t>
            </a:r>
          </a:p>
          <a:p>
            <a:pPr>
              <a:lnSpc>
                <a:spcPct val="120000"/>
              </a:lnSpc>
              <a:buFont typeface="Calibri" pitchFamily="34" charset="0"/>
              <a:buChar char="−"/>
            </a:pPr>
            <a:r>
              <a:rPr lang="nl-NL" sz="13653" dirty="0"/>
              <a:t>Bespreking van het Belgisch grondwettelijk recht</a:t>
            </a:r>
          </a:p>
          <a:p>
            <a:pPr>
              <a:lnSpc>
                <a:spcPct val="120000"/>
              </a:lnSpc>
              <a:buFont typeface="Calibri" pitchFamily="34" charset="0"/>
              <a:buChar char="−"/>
            </a:pPr>
            <a:r>
              <a:rPr lang="nl-NL" sz="13653" dirty="0"/>
              <a:t>Bespreking van het bestuursrecht</a:t>
            </a:r>
          </a:p>
          <a:p>
            <a:pPr>
              <a:lnSpc>
                <a:spcPct val="120000"/>
              </a:lnSpc>
              <a:buFont typeface="Calibri" pitchFamily="34" charset="0"/>
              <a:buChar char="−"/>
            </a:pPr>
            <a:r>
              <a:rPr lang="nl-NL" sz="13653" dirty="0"/>
              <a:t>Summier overzicht van mensenrechten in de Belgische rechtsorde (relatie burger-overheid)</a:t>
            </a:r>
          </a:p>
        </p:txBody>
      </p:sp>
      <p:pic>
        <p:nvPicPr>
          <p:cNvPr id="181250" name="Picture 2" descr="C:\Documents and Settings\lpauwels\Local Settings\Temporary Internet Files\Content.IE5\9VQWP6FR\Labyrint2-150x150[1].gif"/>
          <p:cNvPicPr>
            <a:picLocks noGrp="1" noChangeAspect="1" noChangeArrowheads="1"/>
          </p:cNvPicPr>
          <p:nvPr>
            <p:ph sz="half" idx="2"/>
          </p:nvPr>
        </p:nvPicPr>
        <p:blipFill>
          <a:blip r:embed="rId3" cstate="print"/>
          <a:srcRect/>
          <a:stretch>
            <a:fillRect/>
          </a:stretch>
        </p:blipFill>
        <p:spPr bwMode="auto">
          <a:xfrm>
            <a:off x="9283805" y="4713849"/>
            <a:ext cx="5120569" cy="4134453"/>
          </a:xfrm>
          <a:prstGeom prst="rect">
            <a:avLst/>
          </a:prstGeom>
          <a:noFill/>
        </p:spPr>
      </p:pic>
      <p:sp>
        <p:nvSpPr>
          <p:cNvPr id="5" name="Tijdelijke aanduiding voor dianummer 4"/>
          <p:cNvSpPr>
            <a:spLocks noGrp="1"/>
          </p:cNvSpPr>
          <p:nvPr>
            <p:ph type="sldNum" sz="quarter" idx="12"/>
          </p:nvPr>
        </p:nvSpPr>
        <p:spPr/>
        <p:txBody>
          <a:bodyPr/>
          <a:lstStyle/>
          <a:p>
            <a:pPr>
              <a:defRPr/>
            </a:pPr>
            <a:fld id="{29F98C4B-BA00-4A7B-A9B0-B355E4269D26}" type="slidenum">
              <a:rPr lang="nl-NL" smtClean="0">
                <a:latin typeface="Calibri" panose="020F0502020204030204" pitchFamily="34" charset="0"/>
              </a:rPr>
              <a:pPr>
                <a:defRPr/>
              </a:pPr>
              <a:t>24</a:t>
            </a:fld>
            <a:endParaRPr lang="nl-NL" dirty="0">
              <a:latin typeface="Calibri" panose="020F0502020204030204" pitchFamily="34" charset="0"/>
            </a:endParaRPr>
          </a:p>
        </p:txBody>
      </p:sp>
      <p:pic>
        <p:nvPicPr>
          <p:cNvPr id="181252" name="Picture 4" descr="C:\Documents and Settings\lpauwels\Local Settings\Temporary Internet Files\Content.IE5\GHZRXPI0\belgie[1].jpg"/>
          <p:cNvPicPr>
            <a:picLocks noChangeAspect="1" noChangeArrowheads="1"/>
          </p:cNvPicPr>
          <p:nvPr/>
        </p:nvPicPr>
        <p:blipFill>
          <a:blip r:embed="rId4" cstate="print"/>
          <a:srcRect/>
          <a:stretch>
            <a:fillRect/>
          </a:stretch>
        </p:blipFill>
        <p:spPr bwMode="auto">
          <a:xfrm>
            <a:off x="11332033" y="6342491"/>
            <a:ext cx="3072341" cy="2505810"/>
          </a:xfrm>
          <a:prstGeom prst="rect">
            <a:avLst/>
          </a:prstGeom>
          <a:blipFill>
            <a:blip r:embed="rId5"/>
            <a:tile tx="0" ty="0" sx="100000" sy="100000" flip="none" algn="tl"/>
          </a:blipFill>
        </p:spPr>
      </p:pic>
      <p:sp>
        <p:nvSpPr>
          <p:cNvPr id="7" name="Tekstvak 6"/>
          <p:cNvSpPr txBox="1"/>
          <p:nvPr/>
        </p:nvSpPr>
        <p:spPr>
          <a:xfrm>
            <a:off x="829061" y="2043078"/>
            <a:ext cx="7680853" cy="2109424"/>
          </a:xfrm>
          <a:prstGeom prst="rect">
            <a:avLst/>
          </a:prstGeom>
          <a:noFill/>
        </p:spPr>
        <p:txBody>
          <a:bodyPr wrap="square" rtlCol="0">
            <a:spAutoFit/>
          </a:bodyPr>
          <a:lstStyle/>
          <a:p>
            <a:pPr>
              <a:lnSpc>
                <a:spcPct val="120000"/>
              </a:lnSpc>
            </a:pPr>
            <a:r>
              <a:rPr lang="nl-NL" sz="3641" b="1" dirty="0" smtClean="0">
                <a:solidFill>
                  <a:srgbClr val="FFD200"/>
                </a:solidFill>
              </a:rPr>
              <a:t>Doel</a:t>
            </a:r>
            <a:r>
              <a:rPr lang="nl-NL" sz="3641" b="1" dirty="0">
                <a:solidFill>
                  <a:srgbClr val="FFD200"/>
                </a:solidFill>
              </a:rPr>
              <a:t>:</a:t>
            </a:r>
          </a:p>
          <a:p>
            <a:pPr>
              <a:lnSpc>
                <a:spcPct val="120000"/>
              </a:lnSpc>
              <a:buNone/>
            </a:pPr>
            <a:r>
              <a:rPr lang="nl-NL" sz="3641" dirty="0"/>
              <a:t>Inzicht in het grondwettelijk recht, m.n. de Belgische Staatsinstellingen</a:t>
            </a:r>
          </a:p>
        </p:txBody>
      </p:sp>
      <p:sp>
        <p:nvSpPr>
          <p:cNvPr id="4" name="Tekstvak 3"/>
          <p:cNvSpPr txBox="1"/>
          <p:nvPr/>
        </p:nvSpPr>
        <p:spPr>
          <a:xfrm>
            <a:off x="7542812" y="1695730"/>
            <a:ext cx="5613625" cy="652615"/>
          </a:xfrm>
          <a:prstGeom prst="rect">
            <a:avLst/>
          </a:prstGeom>
          <a:noFill/>
        </p:spPr>
        <p:txBody>
          <a:bodyPr wrap="square" rtlCol="0">
            <a:spAutoFit/>
          </a:bodyPr>
          <a:lstStyle/>
          <a:p>
            <a:r>
              <a:rPr lang="nl-BE" sz="3641" dirty="0">
                <a:latin typeface="Calibri" panose="020F0502020204030204" pitchFamily="34" charset="0"/>
              </a:rPr>
              <a:t>Prof. dr. Ludo Veny</a:t>
            </a:r>
          </a:p>
        </p:txBody>
      </p:sp>
      <p:pic>
        <p:nvPicPr>
          <p:cNvPr id="230402" name="Picture 2" descr="Profielfot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87043" y="650710"/>
            <a:ext cx="2048228" cy="2730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994253"/>
      </p:ext>
    </p:extLst>
  </p:cSld>
  <p:clrMapOvr>
    <a:masterClrMapping/>
  </p:clrMapOvr>
  <p:transition>
    <p:random/>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3"/>
          <p:cNvSpPr>
            <a:spLocks noGrp="1"/>
          </p:cNvSpPr>
          <p:nvPr>
            <p:ph sz="half" idx="1"/>
          </p:nvPr>
        </p:nvSpPr>
        <p:spPr>
          <a:xfrm>
            <a:off x="2831888" y="2275841"/>
            <a:ext cx="11689609" cy="6436925"/>
          </a:xfrm>
        </p:spPr>
        <p:txBody>
          <a:bodyPr/>
          <a:lstStyle/>
          <a:p>
            <a:endParaRPr lang="nl-NL" dirty="0"/>
          </a:p>
          <a:p>
            <a:endParaRPr lang="nl-NL" dirty="0"/>
          </a:p>
        </p:txBody>
      </p:sp>
      <p:sp>
        <p:nvSpPr>
          <p:cNvPr id="5" name="Tijdelijke aanduiding voor dianummer 4"/>
          <p:cNvSpPr>
            <a:spLocks noGrp="1"/>
          </p:cNvSpPr>
          <p:nvPr>
            <p:ph type="sldNum" sz="quarter" idx="12"/>
          </p:nvPr>
        </p:nvSpPr>
        <p:spPr/>
        <p:txBody>
          <a:bodyPr/>
          <a:lstStyle/>
          <a:p>
            <a:pPr>
              <a:defRPr/>
            </a:pPr>
            <a:fld id="{29F98C4B-BA00-4A7B-A9B0-B355E4269D26}" type="slidenum">
              <a:rPr lang="nl-NL" smtClean="0"/>
              <a:pPr>
                <a:defRPr/>
              </a:pPr>
              <a:t>25</a:t>
            </a:fld>
            <a:endParaRPr lang="nl-NL"/>
          </a:p>
        </p:txBody>
      </p:sp>
      <p:pic>
        <p:nvPicPr>
          <p:cNvPr id="2385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36833" y="411657"/>
            <a:ext cx="11879718" cy="86969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kstvak 5"/>
          <p:cNvSpPr txBox="1"/>
          <p:nvPr/>
        </p:nvSpPr>
        <p:spPr>
          <a:xfrm>
            <a:off x="11352425" y="9123205"/>
            <a:ext cx="3891632" cy="442557"/>
          </a:xfrm>
          <a:prstGeom prst="rect">
            <a:avLst/>
          </a:prstGeom>
          <a:noFill/>
        </p:spPr>
        <p:txBody>
          <a:bodyPr wrap="square" rtlCol="0">
            <a:spAutoFit/>
          </a:bodyPr>
          <a:lstStyle/>
          <a:p>
            <a:r>
              <a:rPr lang="nl-NL" sz="2276" dirty="0"/>
              <a:t>Bron: http://www.pfwb.be</a:t>
            </a:r>
          </a:p>
        </p:txBody>
      </p:sp>
    </p:spTree>
    <p:extLst>
      <p:ext uri="{BB962C8B-B14F-4D97-AF65-F5344CB8AC3E}">
        <p14:creationId xmlns:p14="http://schemas.microsoft.com/office/powerpoint/2010/main" val="4048837022"/>
      </p:ext>
    </p:extLst>
  </p:cSld>
  <p:clrMapOvr>
    <a:masterClrMapping/>
  </p:clrMapOvr>
  <p:transition>
    <p:random/>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625642" y="650240"/>
            <a:ext cx="13570735" cy="928690"/>
          </a:xfrm>
        </p:spPr>
        <p:txBody>
          <a:bodyPr>
            <a:normAutofit/>
          </a:bodyPr>
          <a:lstStyle/>
          <a:p>
            <a:pPr algn="l" eaLnBrk="1" hangingPunct="1"/>
            <a:r>
              <a:rPr lang="nl-BE" sz="5689" b="1" dirty="0"/>
              <a:t>(6) Statistiek in de criminologie</a:t>
            </a:r>
            <a:endParaRPr lang="nl-NL" sz="5689" b="1" dirty="0"/>
          </a:p>
        </p:txBody>
      </p:sp>
      <p:sp>
        <p:nvSpPr>
          <p:cNvPr id="58371" name="Rectangle 3"/>
          <p:cNvSpPr>
            <a:spLocks noGrp="1" noChangeArrowheads="1"/>
          </p:cNvSpPr>
          <p:nvPr>
            <p:ph idx="1"/>
          </p:nvPr>
        </p:nvSpPr>
        <p:spPr>
          <a:xfrm>
            <a:off x="625642" y="2406586"/>
            <a:ext cx="11587197" cy="5474547"/>
          </a:xfrm>
        </p:spPr>
        <p:txBody>
          <a:bodyPr/>
          <a:lstStyle/>
          <a:p>
            <a:pPr marL="85725" indent="0" eaLnBrk="1" hangingPunct="1">
              <a:buNone/>
            </a:pPr>
            <a:r>
              <a:rPr lang="nl-NL" sz="3413" b="1" dirty="0">
                <a:solidFill>
                  <a:srgbClr val="FFD200"/>
                </a:solidFill>
              </a:rPr>
              <a:t>Doel</a:t>
            </a:r>
            <a:r>
              <a:rPr lang="nl-NL" sz="3413" dirty="0">
                <a:solidFill>
                  <a:srgbClr val="FFD200"/>
                </a:solidFill>
              </a:rPr>
              <a:t>:</a:t>
            </a:r>
          </a:p>
          <a:p>
            <a:pPr eaLnBrk="1" hangingPunct="1">
              <a:buFont typeface="Monotype Sorts" pitchFamily="2" charset="2"/>
              <a:buNone/>
            </a:pPr>
            <a:r>
              <a:rPr lang="nl-NL" dirty="0" smtClean="0"/>
              <a:t>	</a:t>
            </a:r>
            <a:r>
              <a:rPr lang="nl-NL" sz="3413" dirty="0"/>
              <a:t>Kennismaking met statistisch redeneren en toepassingen ervan in de criminologische wetenschappen</a:t>
            </a:r>
          </a:p>
        </p:txBody>
      </p:sp>
      <p:sp>
        <p:nvSpPr>
          <p:cNvPr id="57348" name="Tijdelijke aanduiding voor dianummer 3"/>
          <p:cNvSpPr>
            <a:spLocks noGrp="1"/>
          </p:cNvSpPr>
          <p:nvPr>
            <p:ph type="sldNum" sz="quarter" idx="12"/>
          </p:nvPr>
        </p:nvSpPr>
        <p:spPr/>
        <p:txBody>
          <a:bodyPr/>
          <a:lstStyle/>
          <a:p>
            <a:pPr>
              <a:defRPr/>
            </a:pPr>
            <a:fld id="{D0903DB0-5922-4895-9637-AFD3FBEE3FE3}" type="slidenum">
              <a:rPr lang="nl-NL">
                <a:latin typeface="+mj-lt"/>
              </a:rPr>
              <a:pPr>
                <a:defRPr/>
              </a:pPr>
              <a:t>26</a:t>
            </a:fld>
            <a:endParaRPr lang="nl-NL" dirty="0">
              <a:latin typeface="+mj-lt"/>
            </a:endParaRPr>
          </a:p>
        </p:txBody>
      </p:sp>
      <p:pic>
        <p:nvPicPr>
          <p:cNvPr id="109569" name="Picture 1" descr="C:\Documents and Settings\lpauwels\Local Settings\Temporary Internet Files\Content.IE5\AU1XTNZM\crimigrafiek[1].gif"/>
          <p:cNvPicPr>
            <a:picLocks noChangeAspect="1" noChangeArrowheads="1"/>
          </p:cNvPicPr>
          <p:nvPr/>
        </p:nvPicPr>
        <p:blipFill>
          <a:blip r:embed="rId3" cstate="print"/>
          <a:srcRect/>
          <a:stretch>
            <a:fillRect/>
          </a:stretch>
        </p:blipFill>
        <p:spPr bwMode="auto">
          <a:xfrm>
            <a:off x="3446357" y="5582973"/>
            <a:ext cx="4991260" cy="3631142"/>
          </a:xfrm>
          <a:prstGeom prst="rect">
            <a:avLst/>
          </a:prstGeom>
          <a:noFill/>
        </p:spPr>
      </p:pic>
      <p:sp>
        <p:nvSpPr>
          <p:cNvPr id="2" name="Tekstvak 1"/>
          <p:cNvSpPr txBox="1"/>
          <p:nvPr/>
        </p:nvSpPr>
        <p:spPr>
          <a:xfrm>
            <a:off x="7235578" y="2080279"/>
            <a:ext cx="5421643" cy="652615"/>
          </a:xfrm>
          <a:prstGeom prst="rect">
            <a:avLst/>
          </a:prstGeom>
          <a:noFill/>
        </p:spPr>
        <p:txBody>
          <a:bodyPr wrap="square" rtlCol="0">
            <a:spAutoFit/>
          </a:bodyPr>
          <a:lstStyle/>
          <a:p>
            <a:r>
              <a:rPr lang="nl-BE" sz="3641" dirty="0">
                <a:latin typeface="+mj-lt"/>
              </a:rPr>
              <a:t>Prof. dr. Lieven Pauwels</a:t>
            </a:r>
          </a:p>
        </p:txBody>
      </p:sp>
      <p:pic>
        <p:nvPicPr>
          <p:cNvPr id="226308" name="Picture 4" descr="http://www.gofs.ugent.be/contentblocks/img_bio/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744823" y="1843979"/>
            <a:ext cx="2285193" cy="2788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38384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a:xfrm>
            <a:off x="807118" y="515846"/>
            <a:ext cx="15705282" cy="863693"/>
          </a:xfrm>
        </p:spPr>
        <p:txBody>
          <a:bodyPr>
            <a:normAutofit fontScale="90000"/>
          </a:bodyPr>
          <a:lstStyle/>
          <a:p>
            <a:pPr>
              <a:defRPr/>
            </a:pPr>
            <a:r>
              <a:rPr lang="nl-BE" sz="5689" b="1" dirty="0"/>
              <a:t>(6) Statistiek in de criminologie</a:t>
            </a:r>
          </a:p>
        </p:txBody>
      </p:sp>
      <p:sp>
        <p:nvSpPr>
          <p:cNvPr id="3" name="Tijdelijke aanduiding voor inhoud 2"/>
          <p:cNvSpPr>
            <a:spLocks noGrp="1"/>
          </p:cNvSpPr>
          <p:nvPr>
            <p:ph sz="half" idx="1"/>
          </p:nvPr>
        </p:nvSpPr>
        <p:spPr/>
        <p:txBody>
          <a:bodyPr>
            <a:normAutofit/>
          </a:bodyPr>
          <a:lstStyle/>
          <a:p>
            <a:r>
              <a:rPr lang="nl-NL" sz="3413" dirty="0"/>
              <a:t>Basisbegrippen</a:t>
            </a:r>
          </a:p>
          <a:p>
            <a:r>
              <a:rPr lang="nl-NL" sz="3413" dirty="0"/>
              <a:t>Beschrijvende statistiek</a:t>
            </a:r>
          </a:p>
          <a:p>
            <a:r>
              <a:rPr lang="nl-BE" sz="3413" dirty="0"/>
              <a:t>Inferentiële statistiek:</a:t>
            </a:r>
          </a:p>
          <a:p>
            <a:r>
              <a:rPr lang="nl-BE" sz="3413" dirty="0"/>
              <a:t>Steekproef , veralgemening</a:t>
            </a:r>
            <a:endParaRPr lang="nl-NL" sz="3413" dirty="0"/>
          </a:p>
        </p:txBody>
      </p:sp>
      <p:pic>
        <p:nvPicPr>
          <p:cNvPr id="185346" name="Picture 2" descr="C:\Documents and Settings\lpauwels\Local Settings\Temporary Internet Files\Content.IE5\4JM7YRUM\crime_rate[1].jpg"/>
          <p:cNvPicPr>
            <a:picLocks noGrp="1" noChangeAspect="1" noChangeArrowheads="1"/>
          </p:cNvPicPr>
          <p:nvPr>
            <p:ph sz="half" idx="2"/>
          </p:nvPr>
        </p:nvPicPr>
        <p:blipFill>
          <a:blip r:embed="rId3" cstate="print"/>
          <a:srcRect/>
          <a:stretch>
            <a:fillRect/>
          </a:stretch>
        </p:blipFill>
        <p:spPr bwMode="auto">
          <a:xfrm>
            <a:off x="9753070" y="3265877"/>
            <a:ext cx="3793067" cy="4456853"/>
          </a:xfrm>
          <a:prstGeom prst="rect">
            <a:avLst/>
          </a:prstGeom>
          <a:noFill/>
        </p:spPr>
      </p:pic>
      <p:sp>
        <p:nvSpPr>
          <p:cNvPr id="5" name="Tijdelijke aanduiding voor dianummer 4"/>
          <p:cNvSpPr>
            <a:spLocks noGrp="1"/>
          </p:cNvSpPr>
          <p:nvPr>
            <p:ph type="sldNum" sz="quarter" idx="12"/>
          </p:nvPr>
        </p:nvSpPr>
        <p:spPr/>
        <p:txBody>
          <a:bodyPr/>
          <a:lstStyle/>
          <a:p>
            <a:pPr>
              <a:defRPr/>
            </a:pPr>
            <a:fld id="{29F98C4B-BA00-4A7B-A9B0-B355E4269D26}" type="slidenum">
              <a:rPr lang="nl-NL" smtClean="0"/>
              <a:pPr>
                <a:defRPr/>
              </a:pPr>
              <a:t>27</a:t>
            </a:fld>
            <a:endParaRPr lang="nl-NL"/>
          </a:p>
        </p:txBody>
      </p:sp>
      <p:pic>
        <p:nvPicPr>
          <p:cNvPr id="23040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1180" y="5184825"/>
            <a:ext cx="4327878" cy="32417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49610653"/>
      </p:ext>
    </p:extLst>
  </p:cSld>
  <p:clrMapOvr>
    <a:masterClrMapping/>
  </p:clrMapOvr>
  <p:transition>
    <p:random/>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3"/>
          <p:cNvSpPr>
            <a:spLocks noGrp="1"/>
          </p:cNvSpPr>
          <p:nvPr>
            <p:ph sz="half" idx="1"/>
          </p:nvPr>
        </p:nvSpPr>
        <p:spPr>
          <a:xfrm>
            <a:off x="3036711" y="2275841"/>
            <a:ext cx="11484786" cy="6436925"/>
          </a:xfrm>
        </p:spPr>
        <p:txBody>
          <a:bodyPr/>
          <a:lstStyle/>
          <a:p>
            <a:endParaRPr lang="nl-NL" dirty="0"/>
          </a:p>
        </p:txBody>
      </p:sp>
      <p:sp>
        <p:nvSpPr>
          <p:cNvPr id="5" name="Tijdelijke aanduiding voor dianummer 4"/>
          <p:cNvSpPr>
            <a:spLocks noGrp="1"/>
          </p:cNvSpPr>
          <p:nvPr>
            <p:ph type="sldNum" sz="quarter" idx="12"/>
          </p:nvPr>
        </p:nvSpPr>
        <p:spPr/>
        <p:txBody>
          <a:bodyPr/>
          <a:lstStyle/>
          <a:p>
            <a:pPr>
              <a:defRPr/>
            </a:pPr>
            <a:fld id="{29F98C4B-BA00-4A7B-A9B0-B355E4269D26}" type="slidenum">
              <a:rPr lang="nl-NL" smtClean="0"/>
              <a:pPr>
                <a:defRPr/>
              </a:pPr>
              <a:t>28</a:t>
            </a:fld>
            <a:endParaRPr lang="nl-NL"/>
          </a:p>
        </p:txBody>
      </p:sp>
      <p:pic>
        <p:nvPicPr>
          <p:cNvPr id="2334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0607" t="13321" r="18406" b="6928"/>
          <a:stretch/>
        </p:blipFill>
        <p:spPr bwMode="auto">
          <a:xfrm>
            <a:off x="2319150" y="473111"/>
            <a:ext cx="12829868" cy="89418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hthoek 5"/>
          <p:cNvSpPr/>
          <p:nvPr/>
        </p:nvSpPr>
        <p:spPr>
          <a:xfrm>
            <a:off x="11229621" y="8317923"/>
            <a:ext cx="3733714" cy="442557"/>
          </a:xfrm>
          <a:prstGeom prst="rect">
            <a:avLst/>
          </a:prstGeom>
        </p:spPr>
        <p:txBody>
          <a:bodyPr wrap="none">
            <a:spAutoFit/>
          </a:bodyPr>
          <a:lstStyle/>
          <a:p>
            <a:r>
              <a:rPr lang="nl-NL" sz="2276" dirty="0"/>
              <a:t>bron: Federale politie, 2014</a:t>
            </a:r>
          </a:p>
        </p:txBody>
      </p:sp>
    </p:spTree>
    <p:extLst>
      <p:ext uri="{BB962C8B-B14F-4D97-AF65-F5344CB8AC3E}">
        <p14:creationId xmlns:p14="http://schemas.microsoft.com/office/powerpoint/2010/main" val="3747141922"/>
      </p:ext>
    </p:extLst>
  </p:cSld>
  <p:clrMapOvr>
    <a:masterClrMapping/>
  </p:clrMapOvr>
  <p:transition>
    <p:random/>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807118" y="486915"/>
            <a:ext cx="15705282" cy="863693"/>
          </a:xfrm>
        </p:spPr>
        <p:txBody>
          <a:bodyPr>
            <a:normAutofit fontScale="90000"/>
          </a:bodyPr>
          <a:lstStyle/>
          <a:p>
            <a:pPr algn="l" eaLnBrk="1" hangingPunct="1"/>
            <a:r>
              <a:rPr lang="nl-BE" sz="5689" b="1" dirty="0"/>
              <a:t>(7) Sociale</a:t>
            </a:r>
            <a:r>
              <a:rPr lang="nl-NL" sz="5689" b="1" dirty="0"/>
              <a:t> psychologie</a:t>
            </a:r>
          </a:p>
        </p:txBody>
      </p:sp>
      <p:sp>
        <p:nvSpPr>
          <p:cNvPr id="6" name="Tijdelijke aanduiding voor inhoud 2"/>
          <p:cNvSpPr>
            <a:spLocks noGrp="1"/>
          </p:cNvSpPr>
          <p:nvPr>
            <p:ph idx="1"/>
          </p:nvPr>
        </p:nvSpPr>
        <p:spPr>
          <a:xfrm>
            <a:off x="2524655" y="2604558"/>
            <a:ext cx="11777308" cy="2579477"/>
          </a:xfrm>
        </p:spPr>
        <p:txBody>
          <a:bodyPr>
            <a:normAutofit lnSpcReduction="10000"/>
          </a:bodyPr>
          <a:lstStyle/>
          <a:p>
            <a:pPr marL="85725" indent="0">
              <a:buNone/>
            </a:pPr>
            <a:r>
              <a:rPr lang="nl-NL" sz="3413" b="1" dirty="0">
                <a:solidFill>
                  <a:srgbClr val="FFC000"/>
                </a:solidFill>
              </a:rPr>
              <a:t>Inhoud: </a:t>
            </a:r>
          </a:p>
          <a:p>
            <a:pPr marL="568951" lvl="1" indent="0">
              <a:buNone/>
            </a:pPr>
            <a:r>
              <a:rPr lang="nl-NL" sz="3413" dirty="0"/>
              <a:t>inzicht geven in de relevantie van sociale psychologie voor de studie van antisociaal gedrag en criminaliteit </a:t>
            </a:r>
          </a:p>
          <a:p>
            <a:pPr>
              <a:buNone/>
            </a:pPr>
            <a:r>
              <a:rPr lang="nl-NL" sz="3413" b="1" dirty="0"/>
              <a:t>	</a:t>
            </a:r>
            <a:endParaRPr lang="nl-NL" sz="3413" dirty="0"/>
          </a:p>
        </p:txBody>
      </p:sp>
      <p:sp>
        <p:nvSpPr>
          <p:cNvPr id="36868" name="Tijdelijke aanduiding voor dianummer 3"/>
          <p:cNvSpPr>
            <a:spLocks noGrp="1"/>
          </p:cNvSpPr>
          <p:nvPr>
            <p:ph type="sldNum" sz="quarter" idx="12"/>
          </p:nvPr>
        </p:nvSpPr>
        <p:spPr/>
        <p:txBody>
          <a:bodyPr/>
          <a:lstStyle/>
          <a:p>
            <a:pPr>
              <a:defRPr/>
            </a:pPr>
            <a:fld id="{D4A0B8A2-A7E2-41AD-BF8A-FC70E23159E9}" type="slidenum">
              <a:rPr lang="nl-NL"/>
              <a:pPr>
                <a:defRPr/>
              </a:pPr>
              <a:t>29</a:t>
            </a:fld>
            <a:endParaRPr lang="nl-NL" dirty="0"/>
          </a:p>
        </p:txBody>
      </p:sp>
      <p:pic>
        <p:nvPicPr>
          <p:cNvPr id="2396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882" y="4979211"/>
            <a:ext cx="7323590" cy="34725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7330" name="Picture 2" descr="http://images18.knack.be/images/resized/400/007/420/924/8/80_0_KEEP_RATIO_SCALE_CENTER_FFFFFF/image/400007420924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7603" y="588912"/>
            <a:ext cx="2477480" cy="2477480"/>
          </a:xfrm>
          <a:prstGeom prst="rect">
            <a:avLst/>
          </a:prstGeom>
          <a:noFill/>
          <a:extLst>
            <a:ext uri="{909E8E84-426E-40DD-AFC4-6F175D3DCCD1}">
              <a14:hiddenFill xmlns:a14="http://schemas.microsoft.com/office/drawing/2010/main">
                <a:solidFill>
                  <a:srgbClr val="FFFFFF"/>
                </a:solidFill>
              </a14:hiddenFill>
            </a:ext>
          </a:extLst>
        </p:spPr>
      </p:pic>
      <p:sp>
        <p:nvSpPr>
          <p:cNvPr id="7" name="Tekstvak 6"/>
          <p:cNvSpPr txBox="1"/>
          <p:nvPr/>
        </p:nvSpPr>
        <p:spPr>
          <a:xfrm>
            <a:off x="6533148" y="1695730"/>
            <a:ext cx="4574456" cy="652615"/>
          </a:xfrm>
          <a:prstGeom prst="rect">
            <a:avLst/>
          </a:prstGeom>
          <a:noFill/>
        </p:spPr>
        <p:txBody>
          <a:bodyPr wrap="square" rtlCol="0">
            <a:spAutoFit/>
          </a:bodyPr>
          <a:lstStyle/>
          <a:p>
            <a:r>
              <a:rPr lang="nl-BE" sz="3641" dirty="0">
                <a:latin typeface="Calibri" panose="020F0502020204030204" pitchFamily="34" charset="0"/>
              </a:rPr>
              <a:t>Prof. dr. Alain Van Hiel</a:t>
            </a:r>
          </a:p>
        </p:txBody>
      </p:sp>
    </p:spTree>
    <p:extLst>
      <p:ext uri="{BB962C8B-B14F-4D97-AF65-F5344CB8AC3E}">
        <p14:creationId xmlns:p14="http://schemas.microsoft.com/office/powerpoint/2010/main" val="36967133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0118" y="136025"/>
            <a:ext cx="15705282" cy="1611752"/>
          </a:xfrm>
        </p:spPr>
        <p:txBody>
          <a:bodyPr/>
          <a:lstStyle/>
          <a:p>
            <a:r>
              <a:rPr lang="nl-NL" dirty="0" smtClean="0"/>
              <a:t>Infodag criminologie</a:t>
            </a:r>
            <a:endParaRPr lang="nl-BE" dirty="0"/>
          </a:p>
        </p:txBody>
      </p:sp>
      <p:sp>
        <p:nvSpPr>
          <p:cNvPr id="3" name="Tijdelijke aanduiding voor inhoud 2"/>
          <p:cNvSpPr>
            <a:spLocks noGrp="1"/>
          </p:cNvSpPr>
          <p:nvPr>
            <p:ph idx="1"/>
          </p:nvPr>
        </p:nvSpPr>
        <p:spPr>
          <a:xfrm>
            <a:off x="835825" y="1875099"/>
            <a:ext cx="15699575" cy="7073604"/>
          </a:xfrm>
        </p:spPr>
        <p:txBody>
          <a:bodyPr>
            <a:normAutofit lnSpcReduction="10000"/>
          </a:bodyPr>
          <a:lstStyle/>
          <a:p>
            <a:pPr marL="0" indent="0">
              <a:buNone/>
            </a:pPr>
            <a:r>
              <a:rPr lang="nl-NL" dirty="0" smtClean="0">
                <a:solidFill>
                  <a:srgbClr val="FFC000"/>
                </a:solidFill>
              </a:rPr>
              <a:t>PLENAIR GEDEELTE:</a:t>
            </a:r>
          </a:p>
          <a:p>
            <a:pPr marL="1319213" lvl="1" indent="-685800"/>
            <a:r>
              <a:rPr lang="nl-BE" dirty="0" smtClean="0"/>
              <a:t>Verwelkoming</a:t>
            </a:r>
          </a:p>
          <a:p>
            <a:pPr marL="1319213" lvl="1" indent="-685800"/>
            <a:r>
              <a:rPr lang="nl-NL" dirty="0" smtClean="0"/>
              <a:t>Introductie</a:t>
            </a:r>
          </a:p>
          <a:p>
            <a:pPr marL="1319213" lvl="1" indent="-685800"/>
            <a:r>
              <a:rPr lang="nl-NL" dirty="0" smtClean="0"/>
              <a:t>Doelstellingen en opbouw opleiding</a:t>
            </a:r>
          </a:p>
          <a:p>
            <a:pPr marL="1319213" lvl="1" indent="-685800"/>
            <a:r>
              <a:rPr lang="nl-NL" dirty="0" smtClean="0"/>
              <a:t>Overzicht opleidingsonderdelen 1</a:t>
            </a:r>
            <a:r>
              <a:rPr lang="nl-NL" baseline="30000" dirty="0" smtClean="0"/>
              <a:t>ste</a:t>
            </a:r>
            <a:r>
              <a:rPr lang="nl-NL" dirty="0" smtClean="0"/>
              <a:t> bachelor</a:t>
            </a:r>
          </a:p>
          <a:p>
            <a:pPr marL="1319213" lvl="1" indent="-685800"/>
            <a:r>
              <a:rPr lang="nl-NL" dirty="0" smtClean="0"/>
              <a:t>Begeleiding van studenten</a:t>
            </a:r>
          </a:p>
          <a:p>
            <a:pPr marL="1319213" lvl="1" indent="-685800"/>
            <a:r>
              <a:rPr lang="nl-NL" dirty="0" smtClean="0"/>
              <a:t>Beroepsmogelijkheden voor criminologen</a:t>
            </a:r>
          </a:p>
          <a:p>
            <a:pPr marL="1319213" lvl="1" indent="-685800"/>
            <a:r>
              <a:rPr lang="nl-NL" dirty="0" smtClean="0"/>
              <a:t>Vragenpanel </a:t>
            </a:r>
          </a:p>
          <a:p>
            <a:pPr marL="1319213" lvl="1" indent="-685800"/>
            <a:endParaRPr lang="nl-NL" dirty="0" smtClean="0"/>
          </a:p>
          <a:p>
            <a:pPr marL="1319213" lvl="1" indent="-685800"/>
            <a:endParaRPr lang="nl-NL" dirty="0" smtClean="0"/>
          </a:p>
          <a:p>
            <a:endParaRPr lang="nl-BE" dirty="0"/>
          </a:p>
        </p:txBody>
      </p:sp>
      <p:sp>
        <p:nvSpPr>
          <p:cNvPr id="4" name="Tijdelijke aanduiding voor dianummer 3"/>
          <p:cNvSpPr>
            <a:spLocks noGrp="1"/>
          </p:cNvSpPr>
          <p:nvPr>
            <p:ph type="sldNum" sz="quarter" idx="12"/>
          </p:nvPr>
        </p:nvSpPr>
        <p:spPr/>
        <p:txBody>
          <a:bodyPr/>
          <a:lstStyle/>
          <a:p>
            <a:fld id="{7AE184E0-0BD4-4705-A12B-9B71DDE63301}" type="slidenum">
              <a:rPr lang="nl-BE" noProof="0" smtClean="0"/>
              <a:t>3</a:t>
            </a:fld>
            <a:endParaRPr lang="nl-BE" noProof="0" dirty="0"/>
          </a:p>
        </p:txBody>
      </p:sp>
    </p:spTree>
    <p:extLst>
      <p:ext uri="{BB962C8B-B14F-4D97-AF65-F5344CB8AC3E}">
        <p14:creationId xmlns:p14="http://schemas.microsoft.com/office/powerpoint/2010/main" val="224919271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07118" y="400719"/>
            <a:ext cx="15705282" cy="863693"/>
          </a:xfrm>
        </p:spPr>
        <p:txBody>
          <a:bodyPr>
            <a:normAutofit fontScale="90000"/>
          </a:bodyPr>
          <a:lstStyle/>
          <a:p>
            <a:pPr algn="l"/>
            <a:r>
              <a:rPr lang="nl-BE" sz="5689" b="1" dirty="0"/>
              <a:t>(7) Sociale</a:t>
            </a:r>
            <a:r>
              <a:rPr lang="nl-NL" sz="5689" b="1" dirty="0"/>
              <a:t> psychologie</a:t>
            </a:r>
            <a:endParaRPr lang="nl-NL" sz="5689" dirty="0"/>
          </a:p>
        </p:txBody>
      </p:sp>
      <p:pic>
        <p:nvPicPr>
          <p:cNvPr id="149505" name="Picture 1" descr="C:\Documents and Settings\lpauwels\Local Settings\Temporary Internet Files\Content.IE5\L1RIQ4NB\gang20members[1].jpg"/>
          <p:cNvPicPr>
            <a:picLocks noGrp="1" noChangeAspect="1" noChangeArrowheads="1"/>
          </p:cNvPicPr>
          <p:nvPr>
            <p:ph sz="half" idx="1"/>
          </p:nvPr>
        </p:nvPicPr>
        <p:blipFill>
          <a:blip r:embed="rId2" cstate="print"/>
          <a:stretch>
            <a:fillRect/>
          </a:stretch>
        </p:blipFill>
        <p:spPr bwMode="auto">
          <a:xfrm>
            <a:off x="1571625" y="3246437"/>
            <a:ext cx="6248400" cy="4495800"/>
          </a:xfrm>
          <a:prstGeom prst="rect">
            <a:avLst/>
          </a:prstGeom>
          <a:noFill/>
        </p:spPr>
      </p:pic>
      <p:sp>
        <p:nvSpPr>
          <p:cNvPr id="4" name="Tijdelijke aanduiding voor inhoud 3"/>
          <p:cNvSpPr>
            <a:spLocks noGrp="1"/>
          </p:cNvSpPr>
          <p:nvPr>
            <p:ph sz="half" idx="2"/>
          </p:nvPr>
        </p:nvSpPr>
        <p:spPr/>
        <p:txBody>
          <a:bodyPr>
            <a:normAutofit lnSpcReduction="10000"/>
          </a:bodyPr>
          <a:lstStyle/>
          <a:p>
            <a:pPr>
              <a:buNone/>
            </a:pPr>
            <a:r>
              <a:rPr lang="nl-NL" dirty="0" smtClean="0"/>
              <a:t>Bv: AGRESSIE</a:t>
            </a:r>
          </a:p>
          <a:p>
            <a:pPr lvl="1"/>
            <a:r>
              <a:rPr lang="nl-NL" dirty="0" smtClean="0"/>
              <a:t>omschrijving</a:t>
            </a:r>
          </a:p>
          <a:p>
            <a:pPr lvl="1"/>
            <a:r>
              <a:rPr lang="nl-NL" dirty="0"/>
              <a:t>c</a:t>
            </a:r>
            <a:r>
              <a:rPr lang="nl-NL" dirty="0" smtClean="0"/>
              <a:t>ulturele verschillen</a:t>
            </a:r>
          </a:p>
          <a:p>
            <a:pPr lvl="1"/>
            <a:r>
              <a:rPr lang="nl-NL" dirty="0" smtClean="0"/>
              <a:t>theorievorming over de oorsprong van agressie</a:t>
            </a:r>
          </a:p>
          <a:p>
            <a:pPr lvl="1"/>
            <a:r>
              <a:rPr lang="nl-NL" dirty="0" smtClean="0"/>
              <a:t>situationele invloed op agressie</a:t>
            </a:r>
          </a:p>
          <a:p>
            <a:pPr lvl="1"/>
            <a:r>
              <a:rPr lang="nl-NL" dirty="0" smtClean="0"/>
              <a:t>effect van de media</a:t>
            </a:r>
          </a:p>
          <a:p>
            <a:pPr lvl="1"/>
            <a:r>
              <a:rPr lang="nl-NL" dirty="0" smtClean="0"/>
              <a:t>verdoken geweld (partnergeweld, kindermishandeling)</a:t>
            </a:r>
          </a:p>
          <a:p>
            <a:endParaRPr lang="nl-NL" dirty="0"/>
          </a:p>
        </p:txBody>
      </p:sp>
      <p:sp>
        <p:nvSpPr>
          <p:cNvPr id="5" name="Tijdelijke aanduiding voor dianummer 4"/>
          <p:cNvSpPr>
            <a:spLocks noGrp="1"/>
          </p:cNvSpPr>
          <p:nvPr>
            <p:ph type="sldNum" sz="quarter" idx="12"/>
          </p:nvPr>
        </p:nvSpPr>
        <p:spPr/>
        <p:txBody>
          <a:bodyPr/>
          <a:lstStyle/>
          <a:p>
            <a:pPr>
              <a:defRPr/>
            </a:pPr>
            <a:fld id="{29F98C4B-BA00-4A7B-A9B0-B355E4269D26}" type="slidenum">
              <a:rPr lang="nl-NL" smtClean="0"/>
              <a:pPr>
                <a:defRPr/>
              </a:pPr>
              <a:t>30</a:t>
            </a:fld>
            <a:endParaRPr lang="nl-NL"/>
          </a:p>
        </p:txBody>
      </p:sp>
    </p:spTree>
    <p:extLst>
      <p:ext uri="{BB962C8B-B14F-4D97-AF65-F5344CB8AC3E}">
        <p14:creationId xmlns:p14="http://schemas.microsoft.com/office/powerpoint/2010/main" val="3218214871"/>
      </p:ext>
    </p:extLst>
  </p:cSld>
  <p:clrMapOvr>
    <a:masterClrMapping/>
  </p:clrMapOvr>
  <p:transition>
    <p:random/>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encrypted-tbn2.gstatic.com/images?q=tbn:ANd9GcSRH4rO--Hqo5_Jsgrt6MLtlcUqdB8PSHOAmWUOVJ9k64Bl6Sa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00860" y="2214105"/>
            <a:ext cx="3277164" cy="4204039"/>
          </a:xfrm>
          <a:prstGeom prst="rect">
            <a:avLst/>
          </a:prstGeom>
          <a:noFill/>
          <a:extLst>
            <a:ext uri="{909E8E84-426E-40DD-AFC4-6F175D3DCCD1}">
              <a14:hiddenFill xmlns:a14="http://schemas.microsoft.com/office/drawing/2010/main">
                <a:solidFill>
                  <a:srgbClr val="FFFFFF"/>
                </a:solidFill>
              </a14:hiddenFill>
            </a:ext>
          </a:extLst>
        </p:spPr>
      </p:pic>
      <p:sp>
        <p:nvSpPr>
          <p:cNvPr id="43010" name="Rectangle 2"/>
          <p:cNvSpPr>
            <a:spLocks noGrp="1" noChangeArrowheads="1"/>
          </p:cNvSpPr>
          <p:nvPr>
            <p:ph type="title"/>
          </p:nvPr>
        </p:nvSpPr>
        <p:spPr>
          <a:xfrm>
            <a:off x="807118" y="316499"/>
            <a:ext cx="15705282" cy="863693"/>
          </a:xfrm>
        </p:spPr>
        <p:txBody>
          <a:bodyPr>
            <a:normAutofit fontScale="90000"/>
          </a:bodyPr>
          <a:lstStyle/>
          <a:p>
            <a:pPr algn="l" eaLnBrk="1" hangingPunct="1"/>
            <a:r>
              <a:rPr lang="nl-BE" sz="5689" b="1" dirty="0"/>
              <a:t>(7) Sociale </a:t>
            </a:r>
            <a:r>
              <a:rPr lang="nl-NL" sz="5689" b="1" dirty="0"/>
              <a:t>psychologie</a:t>
            </a:r>
            <a:endParaRPr lang="nl-BE" sz="5689" b="1" dirty="0"/>
          </a:p>
        </p:txBody>
      </p:sp>
      <p:sp>
        <p:nvSpPr>
          <p:cNvPr id="43011" name="Rectangle 3"/>
          <p:cNvSpPr>
            <a:spLocks noGrp="1" noChangeArrowheads="1"/>
          </p:cNvSpPr>
          <p:nvPr>
            <p:ph idx="1"/>
          </p:nvPr>
        </p:nvSpPr>
        <p:spPr>
          <a:xfrm>
            <a:off x="988377" y="1684716"/>
            <a:ext cx="9045960" cy="6436925"/>
          </a:xfrm>
        </p:spPr>
        <p:txBody>
          <a:bodyPr/>
          <a:lstStyle/>
          <a:p>
            <a:pPr eaLnBrk="1" hangingPunct="1">
              <a:buFont typeface="Monotype Sorts" pitchFamily="2" charset="2"/>
              <a:buNone/>
            </a:pPr>
            <a:r>
              <a:rPr lang="nl-NL" sz="3413" dirty="0"/>
              <a:t>Bv: SOCIALE PSYCHOLOGIE EN RECHT</a:t>
            </a:r>
          </a:p>
          <a:p>
            <a:pPr lvl="1"/>
            <a:r>
              <a:rPr lang="nl-NL" sz="2844" dirty="0"/>
              <a:t>onderzoek naar de jurysamenstelling (groepsdynamiek, leiderschap)</a:t>
            </a:r>
          </a:p>
          <a:p>
            <a:pPr lvl="1"/>
            <a:r>
              <a:rPr lang="nl-NL" sz="2844" dirty="0"/>
              <a:t>betrouwbaarheid van getuigenissen (leugendetector, getuigenverklaringen)</a:t>
            </a:r>
          </a:p>
          <a:p>
            <a:pPr lvl="1"/>
            <a:r>
              <a:rPr lang="nl-NL" sz="2844" dirty="0"/>
              <a:t>politionele verhoortechnieken</a:t>
            </a:r>
          </a:p>
          <a:p>
            <a:pPr lvl="1"/>
            <a:r>
              <a:rPr lang="nl-NL" sz="2844" dirty="0"/>
              <a:t>daderprofilering</a:t>
            </a:r>
          </a:p>
          <a:p>
            <a:pPr lvl="1"/>
            <a:r>
              <a:rPr lang="nl-NL" sz="2844" dirty="0"/>
              <a:t>straftoemeting</a:t>
            </a:r>
          </a:p>
          <a:p>
            <a:pPr eaLnBrk="1" hangingPunct="1"/>
            <a:endParaRPr lang="nl-BE" dirty="0" smtClean="0"/>
          </a:p>
        </p:txBody>
      </p:sp>
      <p:sp>
        <p:nvSpPr>
          <p:cNvPr id="41988" name="Tijdelijke aanduiding voor dianummer 3"/>
          <p:cNvSpPr>
            <a:spLocks noGrp="1"/>
          </p:cNvSpPr>
          <p:nvPr>
            <p:ph type="sldNum" sz="quarter" idx="12"/>
          </p:nvPr>
        </p:nvSpPr>
        <p:spPr/>
        <p:txBody>
          <a:bodyPr/>
          <a:lstStyle/>
          <a:p>
            <a:pPr>
              <a:defRPr/>
            </a:pPr>
            <a:fld id="{A7276522-0A97-49EF-98E7-266D4B3DA6B2}" type="slidenum">
              <a:rPr lang="nl-NL"/>
              <a:pPr>
                <a:defRPr/>
              </a:pPr>
              <a:t>31</a:t>
            </a:fld>
            <a:endParaRPr lang="nl-NL"/>
          </a:p>
        </p:txBody>
      </p:sp>
      <p:pic>
        <p:nvPicPr>
          <p:cNvPr id="126978" name="Picture 2" descr="C:\Documents and Settings\lpauwels\Local Settings\Temporary Internet Files\Content.IE5\MWKYCZV6\interrogation-techniques[1].jpg"/>
          <p:cNvPicPr>
            <a:picLocks noChangeAspect="1" noChangeArrowheads="1"/>
          </p:cNvPicPr>
          <p:nvPr/>
        </p:nvPicPr>
        <p:blipFill>
          <a:blip r:embed="rId4" cstate="print"/>
          <a:srcRect/>
          <a:stretch>
            <a:fillRect/>
          </a:stretch>
        </p:blipFill>
        <p:spPr bwMode="auto">
          <a:xfrm>
            <a:off x="6013085" y="5461905"/>
            <a:ext cx="4338634" cy="3369485"/>
          </a:xfrm>
          <a:prstGeom prst="rect">
            <a:avLst/>
          </a:prstGeom>
          <a:noFill/>
        </p:spPr>
      </p:pic>
    </p:spTree>
    <p:extLst>
      <p:ext uri="{BB962C8B-B14F-4D97-AF65-F5344CB8AC3E}">
        <p14:creationId xmlns:p14="http://schemas.microsoft.com/office/powerpoint/2010/main" val="5766767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685799" y="328432"/>
            <a:ext cx="15280105" cy="1192107"/>
          </a:xfrm>
        </p:spPr>
        <p:txBody>
          <a:bodyPr/>
          <a:lstStyle/>
          <a:p>
            <a:pPr algn="l" eaLnBrk="1" hangingPunct="1"/>
            <a:r>
              <a:rPr lang="nl-BE" sz="5689" b="1" dirty="0"/>
              <a:t>(8) Belgische binnenlandse politiek</a:t>
            </a:r>
            <a:endParaRPr lang="nl-NL" sz="5689" b="1" dirty="0"/>
          </a:p>
        </p:txBody>
      </p:sp>
      <p:sp>
        <p:nvSpPr>
          <p:cNvPr id="53251" name="Rectangle 3"/>
          <p:cNvSpPr>
            <a:spLocks noGrp="1" noChangeArrowheads="1"/>
          </p:cNvSpPr>
          <p:nvPr>
            <p:ph idx="1"/>
          </p:nvPr>
        </p:nvSpPr>
        <p:spPr>
          <a:xfrm>
            <a:off x="1000408" y="2501711"/>
            <a:ext cx="10460672" cy="5659385"/>
          </a:xfrm>
        </p:spPr>
        <p:txBody>
          <a:bodyPr/>
          <a:lstStyle/>
          <a:p>
            <a:pPr marL="85725" indent="0" eaLnBrk="1" hangingPunct="1">
              <a:buNone/>
            </a:pPr>
            <a:r>
              <a:rPr lang="nl-NL" sz="3413" b="1" dirty="0">
                <a:solidFill>
                  <a:srgbClr val="FFD200"/>
                </a:solidFill>
              </a:rPr>
              <a:t>Doel: </a:t>
            </a:r>
          </a:p>
          <a:p>
            <a:pPr marL="568951" lvl="1" indent="0">
              <a:buNone/>
            </a:pPr>
            <a:r>
              <a:rPr lang="nl-NL" sz="3413" dirty="0"/>
              <a:t>Kennis en inzicht verwerven in de samenhang en evolutie van het politieke en socio-economische systeem in België</a:t>
            </a:r>
          </a:p>
          <a:p>
            <a:pPr eaLnBrk="1" hangingPunct="1">
              <a:buFontTx/>
              <a:buNone/>
            </a:pPr>
            <a:endParaRPr lang="nl-NL" dirty="0" smtClean="0"/>
          </a:p>
          <a:p>
            <a:pPr eaLnBrk="1" hangingPunct="1">
              <a:buFont typeface="Monotype Sorts" pitchFamily="2" charset="2"/>
              <a:buNone/>
            </a:pPr>
            <a:endParaRPr lang="nl-NL" dirty="0" smtClean="0"/>
          </a:p>
          <a:p>
            <a:pPr eaLnBrk="1" hangingPunct="1">
              <a:buFontTx/>
              <a:buNone/>
            </a:pPr>
            <a:endParaRPr lang="nl-BE" sz="3982" dirty="0"/>
          </a:p>
        </p:txBody>
      </p:sp>
      <p:sp>
        <p:nvSpPr>
          <p:cNvPr id="52228" name="Tijdelijke aanduiding voor dianummer 3"/>
          <p:cNvSpPr>
            <a:spLocks noGrp="1"/>
          </p:cNvSpPr>
          <p:nvPr>
            <p:ph type="sldNum" sz="quarter" idx="12"/>
          </p:nvPr>
        </p:nvSpPr>
        <p:spPr/>
        <p:txBody>
          <a:bodyPr/>
          <a:lstStyle/>
          <a:p>
            <a:pPr>
              <a:defRPr/>
            </a:pPr>
            <a:fld id="{CE6868AD-0438-4C91-80DD-744016F1640A}" type="slidenum">
              <a:rPr lang="nl-NL"/>
              <a:pPr>
                <a:defRPr/>
              </a:pPr>
              <a:t>32</a:t>
            </a:fld>
            <a:endParaRPr lang="nl-NL"/>
          </a:p>
        </p:txBody>
      </p:sp>
      <p:pic>
        <p:nvPicPr>
          <p:cNvPr id="114689" name="Picture 1" descr="C:\Documents and Settings\lpauwels\Local Settings\Temporary Internet Files\Content.IE5\T4S2FZ7K\media_xl_984396[1].jpg"/>
          <p:cNvPicPr>
            <a:picLocks noChangeAspect="1" noChangeArrowheads="1"/>
          </p:cNvPicPr>
          <p:nvPr/>
        </p:nvPicPr>
        <p:blipFill>
          <a:blip r:embed="rId3" cstate="print"/>
          <a:srcRect/>
          <a:stretch>
            <a:fillRect/>
          </a:stretch>
        </p:blipFill>
        <p:spPr bwMode="auto">
          <a:xfrm>
            <a:off x="7166838" y="5331404"/>
            <a:ext cx="7010698" cy="3963221"/>
          </a:xfrm>
          <a:prstGeom prst="rect">
            <a:avLst/>
          </a:prstGeom>
          <a:noFill/>
        </p:spPr>
      </p:pic>
      <p:sp>
        <p:nvSpPr>
          <p:cNvPr id="7" name="Tekstvak 6"/>
          <p:cNvSpPr txBox="1"/>
          <p:nvPr/>
        </p:nvSpPr>
        <p:spPr>
          <a:xfrm>
            <a:off x="6723521" y="1695730"/>
            <a:ext cx="6432916" cy="652615"/>
          </a:xfrm>
          <a:prstGeom prst="rect">
            <a:avLst/>
          </a:prstGeom>
          <a:noFill/>
        </p:spPr>
        <p:txBody>
          <a:bodyPr wrap="square" rtlCol="0">
            <a:spAutoFit/>
          </a:bodyPr>
          <a:lstStyle/>
          <a:p>
            <a:r>
              <a:rPr lang="nl-BE" sz="3641" dirty="0">
                <a:latin typeface="Calibri" panose="020F0502020204030204" pitchFamily="34" charset="0"/>
              </a:rPr>
              <a:t>Prof. dr. </a:t>
            </a:r>
            <a:r>
              <a:rPr lang="nl-BE" sz="3641" dirty="0" err="1">
                <a:latin typeface="Calibri" panose="020F0502020204030204" pitchFamily="34" charset="0"/>
              </a:rPr>
              <a:t>Herwig</a:t>
            </a:r>
            <a:r>
              <a:rPr lang="nl-BE" sz="3641" dirty="0">
                <a:latin typeface="Calibri" panose="020F0502020204030204" pitchFamily="34" charset="0"/>
              </a:rPr>
              <a:t> </a:t>
            </a:r>
            <a:r>
              <a:rPr lang="nl-BE" sz="3641" dirty="0" err="1">
                <a:latin typeface="Calibri" panose="020F0502020204030204" pitchFamily="34" charset="0"/>
              </a:rPr>
              <a:t>Reynaert</a:t>
            </a:r>
            <a:endParaRPr lang="nl-BE" sz="3641" dirty="0">
              <a:latin typeface="Calibri" panose="020F0502020204030204" pitchFamily="34" charset="0"/>
            </a:endParaRPr>
          </a:p>
        </p:txBody>
      </p:sp>
      <p:pic>
        <p:nvPicPr>
          <p:cNvPr id="228354" name="Picture 2" descr="http://www.janbreyne.be/uploads/1/2/6/3/12632361/7882186_orig.jpg"/>
          <p:cNvPicPr>
            <a:picLocks noChangeAspect="1" noChangeArrowheads="1"/>
          </p:cNvPicPr>
          <p:nvPr/>
        </p:nvPicPr>
        <p:blipFill rotWithShape="1">
          <a:blip r:embed="rId4">
            <a:extLst>
              <a:ext uri="{28A0092B-C50C-407E-A947-70E740481C1C}">
                <a14:useLocalDpi xmlns:a14="http://schemas.microsoft.com/office/drawing/2010/main" val="0"/>
              </a:ext>
            </a:extLst>
          </a:blip>
          <a:srcRect l="5593" t="700" r="16106" b="22538"/>
          <a:stretch/>
        </p:blipFill>
        <p:spPr bwMode="auto">
          <a:xfrm>
            <a:off x="12230178" y="1695730"/>
            <a:ext cx="2024866" cy="2461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49680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757989" y="493830"/>
            <a:ext cx="15754411" cy="1192107"/>
          </a:xfrm>
        </p:spPr>
        <p:txBody>
          <a:bodyPr/>
          <a:lstStyle/>
          <a:p>
            <a:pPr algn="l" eaLnBrk="1" hangingPunct="1"/>
            <a:r>
              <a:rPr lang="nl-BE" sz="5689" b="1" dirty="0"/>
              <a:t>(8) Belgische binnenlandse politiek</a:t>
            </a:r>
            <a:endParaRPr lang="nl-NL" sz="5689" b="1" dirty="0"/>
          </a:p>
        </p:txBody>
      </p:sp>
      <p:sp>
        <p:nvSpPr>
          <p:cNvPr id="54275" name="Rectangle 3"/>
          <p:cNvSpPr>
            <a:spLocks noGrp="1" noChangeArrowheads="1"/>
          </p:cNvSpPr>
          <p:nvPr>
            <p:ph idx="1"/>
          </p:nvPr>
        </p:nvSpPr>
        <p:spPr>
          <a:xfrm>
            <a:off x="890337" y="2521339"/>
            <a:ext cx="8803114" cy="6191427"/>
          </a:xfrm>
        </p:spPr>
        <p:txBody>
          <a:bodyPr>
            <a:normAutofit/>
          </a:bodyPr>
          <a:lstStyle/>
          <a:p>
            <a:pPr marL="85725" indent="0" eaLnBrk="1" hangingPunct="1">
              <a:buNone/>
            </a:pPr>
            <a:r>
              <a:rPr lang="nl-NL" sz="3413" b="1" dirty="0">
                <a:solidFill>
                  <a:srgbClr val="FFD200"/>
                </a:solidFill>
              </a:rPr>
              <a:t>Inhoud: </a:t>
            </a:r>
          </a:p>
          <a:p>
            <a:pPr eaLnBrk="1" hangingPunct="1">
              <a:buFontTx/>
              <a:buChar char="-"/>
            </a:pPr>
            <a:r>
              <a:rPr lang="nl-BE" sz="3413" dirty="0"/>
              <a:t>Politieke ontwikkelingen sinds 1945</a:t>
            </a:r>
          </a:p>
          <a:p>
            <a:pPr eaLnBrk="1" hangingPunct="1">
              <a:buFontTx/>
              <a:buChar char="-"/>
            </a:pPr>
            <a:r>
              <a:rPr lang="nl-NL" sz="3413" dirty="0"/>
              <a:t>Actuele (politieke) gebeurtenissen in historisch perspectief plaatsen</a:t>
            </a:r>
            <a:endParaRPr lang="nl-BE" sz="3413" dirty="0"/>
          </a:p>
          <a:p>
            <a:pPr eaLnBrk="1" hangingPunct="1">
              <a:buFontTx/>
              <a:buChar char="-"/>
            </a:pPr>
            <a:r>
              <a:rPr lang="nl-BE" sz="3413" dirty="0"/>
              <a:t>Economische en sociale evolutie</a:t>
            </a:r>
          </a:p>
          <a:p>
            <a:pPr eaLnBrk="1" hangingPunct="1">
              <a:buFontTx/>
              <a:buChar char="-"/>
            </a:pPr>
            <a:r>
              <a:rPr lang="nl-BE" sz="3413" dirty="0"/>
              <a:t>Culturele en maatschappelijke evolutie</a:t>
            </a:r>
            <a:endParaRPr lang="nl-NL" sz="3413" dirty="0"/>
          </a:p>
          <a:p>
            <a:pPr eaLnBrk="1" hangingPunct="1">
              <a:buFontTx/>
              <a:buNone/>
            </a:pPr>
            <a:endParaRPr lang="nl-BE" sz="3982" dirty="0"/>
          </a:p>
        </p:txBody>
      </p:sp>
      <p:sp>
        <p:nvSpPr>
          <p:cNvPr id="53252" name="Tijdelijke aanduiding voor dianummer 3"/>
          <p:cNvSpPr>
            <a:spLocks noGrp="1"/>
          </p:cNvSpPr>
          <p:nvPr>
            <p:ph type="sldNum" sz="quarter" idx="12"/>
          </p:nvPr>
        </p:nvSpPr>
        <p:spPr/>
        <p:txBody>
          <a:bodyPr/>
          <a:lstStyle/>
          <a:p>
            <a:pPr>
              <a:defRPr/>
            </a:pPr>
            <a:fld id="{1144B69C-B65E-4817-9C33-BEF976DB2E4B}" type="slidenum">
              <a:rPr lang="nl-NL"/>
              <a:pPr>
                <a:defRPr/>
              </a:pPr>
              <a:t>33</a:t>
            </a:fld>
            <a:endParaRPr lang="nl-NL"/>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00685" y="3138311"/>
            <a:ext cx="4009813" cy="23029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569731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17359" y="390596"/>
            <a:ext cx="11633966" cy="1053193"/>
          </a:xfrm>
        </p:spPr>
        <p:txBody>
          <a:bodyPr>
            <a:normAutofit fontScale="90000"/>
          </a:bodyPr>
          <a:lstStyle/>
          <a:p>
            <a:pPr algn="l"/>
            <a:r>
              <a:rPr lang="nl-BE" sz="5689" b="1" dirty="0"/>
              <a:t>(9) Biologische antropologie</a:t>
            </a:r>
            <a:endParaRPr lang="nl-NL" sz="5689" b="1" dirty="0"/>
          </a:p>
        </p:txBody>
      </p:sp>
      <p:sp>
        <p:nvSpPr>
          <p:cNvPr id="3" name="Tijdelijke aanduiding voor inhoud 2"/>
          <p:cNvSpPr>
            <a:spLocks noGrp="1"/>
          </p:cNvSpPr>
          <p:nvPr>
            <p:ph sz="half" idx="1"/>
          </p:nvPr>
        </p:nvSpPr>
        <p:spPr>
          <a:xfrm>
            <a:off x="2817177" y="2275841"/>
            <a:ext cx="6159394" cy="6436925"/>
          </a:xfrm>
        </p:spPr>
        <p:txBody>
          <a:bodyPr>
            <a:normAutofit/>
          </a:bodyPr>
          <a:lstStyle/>
          <a:p>
            <a:pPr marL="0" indent="0">
              <a:buNone/>
            </a:pPr>
            <a:r>
              <a:rPr lang="nl-NL" sz="2560" b="1" dirty="0">
                <a:solidFill>
                  <a:srgbClr val="C00000"/>
                </a:solidFill>
              </a:rPr>
              <a:t> </a:t>
            </a:r>
          </a:p>
          <a:p>
            <a:pPr marL="85725" indent="0">
              <a:buNone/>
            </a:pPr>
            <a:r>
              <a:rPr lang="nl-NL" sz="3698" b="1" dirty="0">
                <a:solidFill>
                  <a:srgbClr val="FFD200"/>
                </a:solidFill>
              </a:rPr>
              <a:t>Doel: </a:t>
            </a:r>
          </a:p>
          <a:p>
            <a:pPr>
              <a:lnSpc>
                <a:spcPct val="110000"/>
              </a:lnSpc>
              <a:buNone/>
            </a:pPr>
            <a:r>
              <a:rPr lang="nl-NL" sz="3698" b="1" dirty="0"/>
              <a:t>	</a:t>
            </a:r>
            <a:r>
              <a:rPr lang="nl-NL" sz="3413" dirty="0"/>
              <a:t>Kennis en inzicht verwerven in </a:t>
            </a:r>
            <a:r>
              <a:rPr lang="nl-NL" sz="3413" dirty="0" err="1"/>
              <a:t>bio-sociale</a:t>
            </a:r>
            <a:r>
              <a:rPr lang="nl-NL" sz="3413" dirty="0"/>
              <a:t> processen van variatie bij de mens en oorzaken van die variatie</a:t>
            </a:r>
          </a:p>
          <a:p>
            <a:pPr>
              <a:lnSpc>
                <a:spcPct val="110000"/>
              </a:lnSpc>
              <a:buNone/>
            </a:pPr>
            <a:r>
              <a:rPr lang="nl-NL" sz="1422" b="1" dirty="0">
                <a:solidFill>
                  <a:srgbClr val="FFD200"/>
                </a:solidFill>
              </a:rPr>
              <a:t> </a:t>
            </a:r>
          </a:p>
          <a:p>
            <a:pPr marL="85725" indent="0">
              <a:lnSpc>
                <a:spcPct val="110000"/>
              </a:lnSpc>
              <a:buNone/>
            </a:pPr>
            <a:r>
              <a:rPr lang="nl-NL" sz="3698" b="1" dirty="0">
                <a:solidFill>
                  <a:srgbClr val="FFD200"/>
                </a:solidFill>
              </a:rPr>
              <a:t>Inhoud:</a:t>
            </a:r>
          </a:p>
          <a:p>
            <a:pPr>
              <a:lnSpc>
                <a:spcPct val="110000"/>
              </a:lnSpc>
              <a:buNone/>
            </a:pPr>
            <a:r>
              <a:rPr lang="nl-NL" sz="3698" b="1" dirty="0"/>
              <a:t>	</a:t>
            </a:r>
            <a:r>
              <a:rPr lang="nl-NL" sz="3413" dirty="0"/>
              <a:t>Overzicht actuele </a:t>
            </a:r>
            <a:r>
              <a:rPr lang="nl-NL" sz="3413" dirty="0" err="1"/>
              <a:t>bio-sociale</a:t>
            </a:r>
            <a:r>
              <a:rPr lang="nl-NL" sz="3413" dirty="0"/>
              <a:t> kwesties</a:t>
            </a:r>
          </a:p>
          <a:p>
            <a:endParaRPr lang="nl-NL" dirty="0"/>
          </a:p>
        </p:txBody>
      </p:sp>
      <p:pic>
        <p:nvPicPr>
          <p:cNvPr id="6" name="Picture 1" descr="C:\Documents and Settings\lpauwels\Local Settings\Temporary Internet Files\Content.IE5\GZA19NA5\iq[1].gif"/>
          <p:cNvPicPr>
            <a:picLocks noGrp="1" noChangeAspect="1" noChangeArrowheads="1"/>
          </p:cNvPicPr>
          <p:nvPr>
            <p:ph sz="half" idx="2"/>
          </p:nvPr>
        </p:nvPicPr>
        <p:blipFill>
          <a:blip r:embed="rId3" cstate="print"/>
          <a:srcRect/>
          <a:stretch>
            <a:fillRect/>
          </a:stretch>
        </p:blipFill>
        <p:spPr bwMode="auto">
          <a:xfrm>
            <a:off x="8950427" y="3695053"/>
            <a:ext cx="5063051" cy="5382689"/>
          </a:xfrm>
          <a:prstGeom prst="rect">
            <a:avLst/>
          </a:prstGeom>
          <a:noFill/>
        </p:spPr>
      </p:pic>
      <p:sp>
        <p:nvSpPr>
          <p:cNvPr id="5" name="Tijdelijke aanduiding voor dianummer 4"/>
          <p:cNvSpPr>
            <a:spLocks noGrp="1"/>
          </p:cNvSpPr>
          <p:nvPr>
            <p:ph type="sldNum" sz="quarter" idx="12"/>
          </p:nvPr>
        </p:nvSpPr>
        <p:spPr/>
        <p:txBody>
          <a:bodyPr/>
          <a:lstStyle/>
          <a:p>
            <a:pPr>
              <a:defRPr/>
            </a:pPr>
            <a:fld id="{29F98C4B-BA00-4A7B-A9B0-B355E4269D26}" type="slidenum">
              <a:rPr lang="nl-NL" smtClean="0"/>
              <a:pPr>
                <a:defRPr/>
              </a:pPr>
              <a:t>34</a:t>
            </a:fld>
            <a:endParaRPr lang="nl-NL"/>
          </a:p>
        </p:txBody>
      </p:sp>
      <p:sp>
        <p:nvSpPr>
          <p:cNvPr id="7" name="Tekstvak 6"/>
          <p:cNvSpPr txBox="1"/>
          <p:nvPr/>
        </p:nvSpPr>
        <p:spPr>
          <a:xfrm>
            <a:off x="6416287" y="1695730"/>
            <a:ext cx="6740150" cy="652615"/>
          </a:xfrm>
          <a:prstGeom prst="rect">
            <a:avLst/>
          </a:prstGeom>
          <a:noFill/>
        </p:spPr>
        <p:txBody>
          <a:bodyPr wrap="square" rtlCol="0">
            <a:spAutoFit/>
          </a:bodyPr>
          <a:lstStyle/>
          <a:p>
            <a:r>
              <a:rPr lang="nl-BE" sz="3641" dirty="0">
                <a:latin typeface="Calibri" panose="020F0502020204030204" pitchFamily="34" charset="0"/>
              </a:rPr>
              <a:t>Prof. </a:t>
            </a:r>
            <a:r>
              <a:rPr lang="nl-BE" sz="3641" dirty="0">
                <a:latin typeface="+mj-lt"/>
              </a:rPr>
              <a:t>dr. </a:t>
            </a:r>
            <a:r>
              <a:rPr lang="nl-BE" sz="3641" dirty="0" err="1">
                <a:latin typeface="+mj-lt"/>
              </a:rPr>
              <a:t>Kristiaan</a:t>
            </a:r>
            <a:r>
              <a:rPr lang="nl-BE" sz="3641" dirty="0">
                <a:latin typeface="+mj-lt"/>
              </a:rPr>
              <a:t> </a:t>
            </a:r>
            <a:r>
              <a:rPr lang="nl-BE" sz="3641" dirty="0" err="1">
                <a:latin typeface="+mj-lt"/>
              </a:rPr>
              <a:t>Thienpont</a:t>
            </a:r>
            <a:r>
              <a:rPr lang="nl-BE" sz="3641" dirty="0">
                <a:latin typeface="+mj-lt"/>
              </a:rPr>
              <a:t> </a:t>
            </a:r>
          </a:p>
        </p:txBody>
      </p:sp>
      <p:pic>
        <p:nvPicPr>
          <p:cNvPr id="226306" name="Picture 2" descr="http://www.arteveldehogeschool.be/sites/default/files/styles/large/public/KrisThienpont.png?itok=hyF2iQk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74063" y="525189"/>
            <a:ext cx="2195715" cy="2753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7358028"/>
      </p:ext>
    </p:extLst>
  </p:cSld>
  <p:clrMapOvr>
    <a:masterClrMapping/>
  </p:clrMapOvr>
  <p:transition>
    <p:random/>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583" r="13634"/>
          <a:stretch/>
        </p:blipFill>
        <p:spPr bwMode="auto">
          <a:xfrm>
            <a:off x="12786092" y="2156134"/>
            <a:ext cx="2048226" cy="3672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2226" name="Rectangle 2"/>
          <p:cNvSpPr>
            <a:spLocks noGrp="1" noChangeArrowheads="1"/>
          </p:cNvSpPr>
          <p:nvPr>
            <p:ph type="title"/>
          </p:nvPr>
        </p:nvSpPr>
        <p:spPr>
          <a:xfrm>
            <a:off x="866274" y="650240"/>
            <a:ext cx="12679863" cy="1192107"/>
          </a:xfrm>
        </p:spPr>
        <p:txBody>
          <a:bodyPr>
            <a:normAutofit/>
          </a:bodyPr>
          <a:lstStyle/>
          <a:p>
            <a:pPr algn="l" eaLnBrk="1" hangingPunct="1"/>
            <a:r>
              <a:rPr lang="nl-BE" sz="5689" b="1" dirty="0"/>
              <a:t>(9) Biologische antropologie</a:t>
            </a:r>
          </a:p>
        </p:txBody>
      </p:sp>
      <p:sp>
        <p:nvSpPr>
          <p:cNvPr id="52227" name="Rectangle 3"/>
          <p:cNvSpPr>
            <a:spLocks noGrp="1" noChangeArrowheads="1"/>
          </p:cNvSpPr>
          <p:nvPr>
            <p:ph idx="1"/>
          </p:nvPr>
        </p:nvSpPr>
        <p:spPr>
          <a:xfrm>
            <a:off x="1600201" y="2275841"/>
            <a:ext cx="11165592" cy="6436925"/>
          </a:xfrm>
        </p:spPr>
        <p:txBody>
          <a:bodyPr>
            <a:normAutofit fontScale="77500" lnSpcReduction="20000"/>
          </a:bodyPr>
          <a:lstStyle/>
          <a:p>
            <a:pPr marL="0">
              <a:lnSpc>
                <a:spcPct val="110000"/>
              </a:lnSpc>
              <a:buNone/>
            </a:pPr>
            <a:r>
              <a:rPr lang="nl-NL" sz="4835" dirty="0"/>
              <a:t>Inzicht krijgen  in de bio-antropologische delen van genetica en evolutiebiologie als verklaring van gedrag. </a:t>
            </a:r>
          </a:p>
          <a:p>
            <a:pPr eaLnBrk="1" hangingPunct="1">
              <a:lnSpc>
                <a:spcPct val="110000"/>
              </a:lnSpc>
              <a:buFont typeface="Monotype Sorts" pitchFamily="2" charset="2"/>
              <a:buNone/>
            </a:pPr>
            <a:endParaRPr lang="nl-NL" sz="4835" dirty="0"/>
          </a:p>
          <a:p>
            <a:pPr eaLnBrk="1" hangingPunct="1">
              <a:lnSpc>
                <a:spcPct val="110000"/>
              </a:lnSpc>
              <a:buFont typeface="Monotype Sorts" pitchFamily="2" charset="2"/>
              <a:buNone/>
            </a:pPr>
            <a:r>
              <a:rPr lang="nl-NL" sz="4835" dirty="0"/>
              <a:t>Biologische basis van menselijk </a:t>
            </a:r>
            <a:r>
              <a:rPr lang="nl-NL" sz="4835" dirty="0" smtClean="0"/>
              <a:t>gedrag speelt </a:t>
            </a:r>
            <a:r>
              <a:rPr lang="nl-NL" sz="4835" dirty="0"/>
              <a:t>een duidelijke rol</a:t>
            </a:r>
          </a:p>
          <a:p>
            <a:pPr eaLnBrk="1" hangingPunct="1">
              <a:lnSpc>
                <a:spcPct val="110000"/>
              </a:lnSpc>
              <a:buFont typeface="Monotype Sorts" pitchFamily="2" charset="2"/>
              <a:buNone/>
            </a:pPr>
            <a:endParaRPr lang="nl-NL" sz="4835" dirty="0">
              <a:solidFill>
                <a:srgbClr val="FF3300"/>
              </a:solidFill>
            </a:endParaRPr>
          </a:p>
          <a:p>
            <a:pPr marL="0">
              <a:lnSpc>
                <a:spcPct val="110000"/>
              </a:lnSpc>
              <a:buNone/>
            </a:pPr>
            <a:r>
              <a:rPr lang="nl-NL" sz="4835" dirty="0"/>
              <a:t>Drie groepen determinanten van </a:t>
            </a:r>
            <a:r>
              <a:rPr lang="nl-NL" sz="4835" dirty="0" err="1"/>
              <a:t>bio-sociale</a:t>
            </a:r>
            <a:r>
              <a:rPr lang="nl-NL" sz="4835" dirty="0"/>
              <a:t> variatie bij de mens:</a:t>
            </a:r>
          </a:p>
          <a:p>
            <a:pPr lvl="1">
              <a:lnSpc>
                <a:spcPct val="110000"/>
              </a:lnSpc>
            </a:pPr>
            <a:r>
              <a:rPr lang="nl-NL" sz="4835" dirty="0"/>
              <a:t>	genetische invloeden (</a:t>
            </a:r>
            <a:r>
              <a:rPr lang="nl-NL" sz="4835" dirty="0" err="1"/>
              <a:t>nature</a:t>
            </a:r>
            <a:r>
              <a:rPr lang="nl-NL" sz="4835" dirty="0"/>
              <a:t>)</a:t>
            </a:r>
          </a:p>
          <a:p>
            <a:pPr lvl="1">
              <a:lnSpc>
                <a:spcPct val="110000"/>
              </a:lnSpc>
            </a:pPr>
            <a:r>
              <a:rPr lang="nl-NL" sz="4835" dirty="0"/>
              <a:t>	milieu invloeden (</a:t>
            </a:r>
            <a:r>
              <a:rPr lang="nl-NL" sz="4835" dirty="0" err="1"/>
              <a:t>nurture</a:t>
            </a:r>
            <a:r>
              <a:rPr lang="nl-NL" sz="4835" dirty="0"/>
              <a:t>)</a:t>
            </a:r>
          </a:p>
          <a:p>
            <a:pPr lvl="1">
              <a:lnSpc>
                <a:spcPct val="110000"/>
              </a:lnSpc>
            </a:pPr>
            <a:r>
              <a:rPr lang="nl-NL" sz="4835" dirty="0"/>
              <a:t>	interactie tussen beide</a:t>
            </a:r>
          </a:p>
          <a:p>
            <a:pPr eaLnBrk="1" hangingPunct="1">
              <a:lnSpc>
                <a:spcPct val="110000"/>
              </a:lnSpc>
              <a:buFont typeface="Monotype Sorts" pitchFamily="2" charset="2"/>
              <a:buNone/>
            </a:pPr>
            <a:endParaRPr lang="nl-BE" sz="3982" dirty="0"/>
          </a:p>
        </p:txBody>
      </p:sp>
      <p:sp>
        <p:nvSpPr>
          <p:cNvPr id="51204" name="Tijdelijke aanduiding voor dianummer 3"/>
          <p:cNvSpPr>
            <a:spLocks noGrp="1"/>
          </p:cNvSpPr>
          <p:nvPr>
            <p:ph type="sldNum" sz="quarter" idx="12"/>
          </p:nvPr>
        </p:nvSpPr>
        <p:spPr/>
        <p:txBody>
          <a:bodyPr/>
          <a:lstStyle/>
          <a:p>
            <a:pPr>
              <a:defRPr/>
            </a:pPr>
            <a:fld id="{13C16B3A-39CE-42FB-B548-679188671790}" type="slidenum">
              <a:rPr lang="nl-NL"/>
              <a:pPr>
                <a:defRPr/>
              </a:pPr>
              <a:t>35</a:t>
            </a:fld>
            <a:endParaRPr lang="nl-NL"/>
          </a:p>
        </p:txBody>
      </p:sp>
      <p:pic>
        <p:nvPicPr>
          <p:cNvPr id="5" name="Picture 4" descr="Crime"/>
          <p:cNvPicPr>
            <a:picLocks noChangeAspect="1" noChangeArrowheads="1"/>
          </p:cNvPicPr>
          <p:nvPr/>
        </p:nvPicPr>
        <p:blipFill>
          <a:blip r:embed="rId4" cstate="print"/>
          <a:srcRect/>
          <a:stretch>
            <a:fillRect/>
          </a:stretch>
        </p:blipFill>
        <p:spPr bwMode="auto">
          <a:xfrm>
            <a:off x="10313506" y="6507493"/>
            <a:ext cx="4520812" cy="3112582"/>
          </a:xfrm>
          <a:prstGeom prst="rect">
            <a:avLst/>
          </a:prstGeom>
          <a:noFill/>
          <a:ln w="9525">
            <a:noFill/>
            <a:miter lim="800000"/>
            <a:headEnd/>
            <a:tailEnd/>
          </a:ln>
        </p:spPr>
      </p:pic>
    </p:spTree>
    <p:extLst>
      <p:ext uri="{BB962C8B-B14F-4D97-AF65-F5344CB8AC3E}">
        <p14:creationId xmlns:p14="http://schemas.microsoft.com/office/powerpoint/2010/main" val="10312889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95274" y="5467326"/>
            <a:ext cx="2384985" cy="17956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jdelijke aanduiding voor inhoud 2"/>
          <p:cNvSpPr>
            <a:spLocks noGrp="1"/>
          </p:cNvSpPr>
          <p:nvPr>
            <p:ph sz="half" idx="1"/>
          </p:nvPr>
        </p:nvSpPr>
        <p:spPr>
          <a:xfrm>
            <a:off x="7649268" y="4453749"/>
            <a:ext cx="7911259" cy="3630286"/>
          </a:xfrm>
        </p:spPr>
        <p:txBody>
          <a:bodyPr>
            <a:normAutofit fontScale="92500" lnSpcReduction="10000"/>
          </a:bodyPr>
          <a:lstStyle/>
          <a:p>
            <a:r>
              <a:rPr lang="nl-NL" sz="3413" dirty="0"/>
              <a:t>Politiële en gerechtelijke organisaties in het domein van de opsporing en de vervolging.</a:t>
            </a:r>
          </a:p>
          <a:p>
            <a:pPr marL="0" indent="0">
              <a:buNone/>
            </a:pPr>
            <a:r>
              <a:rPr lang="nl-NL" sz="1422" dirty="0"/>
              <a:t> </a:t>
            </a:r>
          </a:p>
          <a:p>
            <a:r>
              <a:rPr lang="nl-NL" sz="3413" dirty="0"/>
              <a:t>I</a:t>
            </a:r>
            <a:r>
              <a:rPr lang="nl-NL" sz="3413" dirty="0" smtClean="0"/>
              <a:t>nzicht </a:t>
            </a:r>
            <a:r>
              <a:rPr lang="nl-NL" sz="3413" dirty="0"/>
              <a:t>in het Belgisch politieel en justitieel apparaat, bvb: politie- en inlichtingendiensten</a:t>
            </a:r>
          </a:p>
        </p:txBody>
      </p:sp>
      <p:sp>
        <p:nvSpPr>
          <p:cNvPr id="5" name="Tijdelijke aanduiding voor dianummer 4"/>
          <p:cNvSpPr>
            <a:spLocks noGrp="1"/>
          </p:cNvSpPr>
          <p:nvPr>
            <p:ph type="sldNum" sz="quarter" idx="12"/>
          </p:nvPr>
        </p:nvSpPr>
        <p:spPr/>
        <p:txBody>
          <a:bodyPr/>
          <a:lstStyle/>
          <a:p>
            <a:pPr>
              <a:defRPr/>
            </a:pPr>
            <a:fld id="{29F98C4B-BA00-4A7B-A9B0-B355E4269D26}" type="slidenum">
              <a:rPr lang="nl-NL" smtClean="0"/>
              <a:pPr>
                <a:defRPr/>
              </a:pPr>
              <a:t>36</a:t>
            </a:fld>
            <a:endParaRPr lang="nl-NL"/>
          </a:p>
        </p:txBody>
      </p:sp>
      <p:sp>
        <p:nvSpPr>
          <p:cNvPr id="4" name="AutoShape 2" descr="data:image/jpeg;base64,/9j/4AAQSkZJRgABAQAAAQABAAD/2wCEAAkGBxQTEhUUExQWFRQXGBUaGBcYGB8cGBoXGBccFxcXGhgYHSogGBolIBgXITEhJSorLi4uFx8zODMsNygtLisBCgoKDg0OGBAQGywkHCQsLCwsLCwsLCwsLCwsLCwsLCwsLCwsLCwsLCwsLCwsLCwsLCwsLCwsLCwsLCwsLCwsLP/AABEIAKgBLAMBIgACEQEDEQH/xAAcAAABBQEBAQAAAAAAAAAAAAAFAAIDBAYBBwj/xABHEAACAAMEBwQIAwYEBAcAAAABAgADEQQSITEFBkFRYXGBEyKRoQcUMkJSseHwYsHRIzNykqKyFYLC8SRDU9IXNFRjc5PD/8QAGQEAAwEBAQAAAAAAAAAAAAAAAAECAwQF/8QAJxEAAgICAQQBAwUAAAAAAAAAAAECERIxIQMTQVEiYXGhBDJCkcH/2gAMAwEAAhEDEQA/AMcUXaB4RSt8oEUBu8kJqKGow5wjaGwx8h+sLtjn4Ydd8ZqzWVNFL1JfiP8AIYfJs6hgSa02FGoYtds1dmIGz73xxrQeHhwi8mZ4oWkWlzFoEWXiCSstqmmzKKcuwpsJP+Rt9Yudq2Aw3ZcaQ5ZzAbPDrBkwxRQ/wxfiP8jQ4WBQcGNf4D+kXzPbh4fe6F2pO7LceH6wWwxiD1sgxIJA33G/SLdilKhrVSMM7wI/mURblt3a4bN9NvDhDhPpsFKHf02Q7DFFHS0oTWBQoAAML6A54+9ygWdEvjRa8iD8jGi9ZBGKAjn9IY1w4XB5QrDD6mfl6OmBl7jZjG6d/KNR/h7Y0Yef3siqqS/hpyw8xFqVbEAAF/yiJP0XFUM9RbePP9OEcNhYfD4/SLK25eI6fWOm3LvPgf1ieSrKvqb7h4iOeqvu8x+sXDblw7x8DHRbk+L7+zDtjKfqz/CfvrHPVn+FvCCHraAYMvX/AGjotKH3h4j9IViBhkHDut4fSOGWdxHT6QSM0FwoYUIY57aqAOtYMaGlSzNCz0mOuxZdS2RyVTeOWQ4xpGMpaRLnFbMmcIXaEbT4/WNjptLMHZZAdShob16lMipDtUMD0gVcOZoBvJH6wYyukr+wZKrAiz22MfH6w8Wh6e0fvpBO9LrS/LJrSgZSa7qDbHBZ1Pujw+kJxadNDUk9A71lt/l9IRtLfYi/Ns6DPsxzZR8yIYsqXngR+EgjxUwOEkraBST4RV9bO0D76w8Ws0yHnFg2VMMP6vrDZlkTjxx2RHAyH1+nuef6iF68N1OUS+orvP30iCbZ0yL47jSvOlMuMEmqEwNpNpbMSo7wNLwwBH68eMC+0C8TjjjhXCJNIkq7K2Y2jbjgT5xX7HNhWg3DDHicoIrjkxYes5QS1F7vHOhIA3mm2kWvV5Z94daH+4QC0dZy3E1Gw4flXgI0K2JiMCPH6Q1aeylyNFjTY46XB8hHJViIyelTXAkVO/Bs4cbC/D+aGeqNuHiP1irfsdIBWyTNQVvGlabP0im1qmZXz5bOkazW2UolYKB3l2mAGhLMsyYVYVF1j1quOHOLargzi2yktpmV9to4bQ/xtF63aLaW2Ru1zph4wOYRJR02yZWl8/eMd9bm/H9+EQEd6JVQwAPFrm/F8v04xxdIzfi8h+nAQ4STSsVpefjDTsC6NJzhheHgPvaYR0tO3jwiqxjocgGAC0mmJv4fD6xNL0vM/D5wMlKThFuzSTWm2E3Q+S+uk5lRVFxIHjhBkWBq+74j9IAdjdKkj31+ca/1xD7xx4H9eUQ2/BcfqUvUn/D/ADCELE52A9RF31xa+0fAx1bUm1utDBbKopepv8PmP1jnqjfD5j9YIi0qSBerXIUNYL2PQk+ZQrJmEcVKD+ukNWLgzAsb/CfEZeMcmSGUXmFAMycBjSmJMbyVqVaDi1xOpJ8hSOW30ZNOu3p5CrjdVBieJJO7dtMWoTfglzSPPltKqwYFSRX3hXbSlCeEcsOtUyTMMxZjJNQkoaXhS6QFpljXbUZ78PUZXo97zA4yjKuAZGpvBsAtKUIpjsMUbd6JJLhRV0C1pSm01NcMY6IS6ii4LhGE1Fu3s82kaemT3czcnvEtdxLFg2ONDlThDNIaVW6FoaAAEAgGgEegTPQwjkntptTwWnywEL/wwmSl/ZurlakFpa3v56inPjDhKcHaFLGSpnlD25S/7MEYggVqajHPnB99JLLNakgjMZAkjOuUaOx6rW12u9xcCDfoVqCTgJT3qmtMiO6Moltvo4tTqQwksaGhCzgRxF6ogc5ZZeRpKqMHMtst3vNfBvDHMBcjQDHKnnBaZMs6D9haGcEsTVWWmWOKiuXlBSxejK1KpWbZ0fc6zbrAcmFDBSzejJ6UBZODEOOlHiepPqT2hwUY82ZaXbCa0cmnHfEgtDA4MfvpGus3o0tEskqVepqamnlTDbtOcSTtTrUuci8KbCp8tsc7g14NlJMyAtLnb9+ERTpt9SCcvEYYmvLjGjn6Imywb8hlptaXh5j84ymlZZVr4AG+lCtBtp1OFIynegkCrfYSGpWtOgIAx6xFIYqctwFaUB55cccI5NfHlXLLfsy2b44GGGFBsxrjvx6xSuuTMuS9IUYZkKKAbMdtdp48IMWe3G6KrASwWAu1CTit7PHAgcxEWkbMZZFC2Ndp2Q1C+QUuTSi3mmX34RE1uO778IDydHMUVr7Y/iO/nCsOjndL19sz7x2Gm+KxH3EajXYjsMAPaXGmOe+Mhou1dnMrQmqkYGmZB/KNbrs9ZH+ZfnGLsp72VcIuREA3NtQcVBfcRmOFcfOBEyVE0oEEmtBu4fLzhNOXYPnGP2NXNFDs++B95RcSXSEJoLDBa8uG+Jgozp84JWKLIDL2Co5H8opSE7xHOCU0KMsesD5Jo3jDjoGcn4GkQ1ie14moitSKQi1ZCAak9Ps4QUsvtVO3Zu+sC7DKvOK7MYMKKnCM+py6LiPtihrlKEl1284KCyP8Neox4ZxXsOiZ826ZYARXF6Yxoi0xoWObfhWrHdGtVZMoVP7Vt7C6nRDi3Nv5RFQg6pA5JNgKy6JnPkmG1iVC8ixPlnF9NFSkxmvfPwpVV6t7TdLh5xYNtmz3uSwSdgGwdMFHgINaO1YA709rx+EHDqf08Y3jAhzYLskmZNqJKLLl1xal1erZufEwSsuraVqzO53k3F6BcfMxoeyQAAKAAKADIDdTKE7CNVFGbbK1j0akvFKjqx/uYwSS1sPZmTByYxUUUxJiOZPoIukI0Fn0xQUaZMPEhD+VY5P1rIdZcuX27HYAVP5/2gRn7JZnnANXs5J/5hFWbhKTNueXOkX7XpGzWGX3m7O9koN6fNI5YnpgN4jDtpO7f+DsNtbJze2yyf8A25NJk2my9MYXF5BTT4oo6St0iQL1oeVL3NPftH6B2oD/AA15RhdI622idVJX/CSvw0ac3N8VQ8qn8UZ2dJRWvZt7zsSzk8XapMUKz0G1a/2YA3PWp4/BLKJ0ZuzFOpgXO1/r7Fhvf/LPAPgFf5xj3tIyLecNW0CGTYfT0k1owsUkVXItXiMkHHxi6uuFqIBFlsYByxf/ALY8xkPgsarR1prKXHKkTZUuDRjXG1f+lsZ6uP8ASYkXXO0DOxWf/LNZf/ygBZpwpE/aCCybNDL1/Zfbsc1eMu0Bv6XuiDlgn2PSMssZUuaAaMs2UvaI1K3WFM6YgjA7I8+nNF7Uq09nblXITkZCN7KO0TwpM/mMNOwsk9ImoNkl2WZaLNKaXMS6xCMSpS+A9UYmgCkthSl2PIZK47/pH1G7imOW39I8W141WFnftJAu2d2Jp8BON3kcaeGyJ6kOMkUprTA2gR+0qf8Ap3c9t6v5xS1i9tf835QrDUOGOVcAPzO2JNOyy5VhkA1TuqRw+9kYRmtDWwpYk/4eUfwg/nC1dX/h04l/72iWymkiV/Av9sLQGFnl8j5sY19Gb0VNP6XlzkurezBOWw5ZwFBFKKAv5xUedvBjioWOZG6p/KMnb2a0XZdmvmpYV2DaYuJZyPdGzGuymzcePKJ9F2EqAb9Ru3cKwTAhopIAUa+O7kd52UI+UWJst2FMsAMzw3cvOLR/e/e4RcpDY0Z6forD2mrTK6c+cDJFnvMVxrjkNx3RsysZ7QqftyNtH+YgQMS6IBzL/wAsKZodQK1f+X6RutH6q2qbS7KKj4pndHge8egMVtM2FbNMMhlM2dh7RMuSAQO8SP2joK5gpU4CsNRYm0Z/QWgWmsFlLMd9wXIbyclHEmka2z6GkWcftCs+YM1BpJU/jcUMw/hWg4nKK1n1iaVJMi+qozEm4ipeJ90BBW7/ABVJ2nZDbDYZtrNE9jafcA4naeGfCL7aFmyxatKlyFTvEd1QFoqj4ZaKKAcAIKWXVJq3rQ1K0JUGrciTgvn0g1onRMuzUKC84zcjHkB7o4eJMXZs4HfWNowIsgs9mSUtJahV4bTvJzJ4mHl4rzHhhtEVQWWamOVit6wdgiSySJ09isqlB7cxv3ab6n3m/COtINbFY2dPxCgFmY4KoqxO4CCdk0MAQ08CY+YlA1lpuMw++34cueYnky5NmR2VwAAe1tL0qQMwNiqNwwHEx5frdrw9oBlWe9Ks2ILYiZN4k5oh3ZnbuiJSGjT61+kBZRaXZyJ0/ENMOMuXvAA9o/hGGGJNKR5xaLa7MZkxmeYw7zk94/kq7lGA2UgYpoMBQQph2ANXx8ozyHQYlaVqak44bN3OKts0ga1GAIpT9KRWs4OJNaHiQcN4FYY0kEkgHwqOuOcK2JIclsIYXuOeY3fPyiw1rzONKHE7RvFecUgSD3sa5HMD7I+6R33TXao+YOGHCFYNIajYCLUjSTJgGIH6/OKF7KGTTXCvlBZbQak6Zu5mo3beYGe6Lti0wWJGA3YfnGZSXTIgfe+JpTkYY13g4Q0yHFGyW1b6RasM8LabM4phOl/1Hsz5OYx0ntScLxr0x4RpdW9C2iZPlFkZZaOrkkG73TezOZqBgItckNVyepz5xY0GWyB+sltlSZDS5iiY8xSLhypvO4DxqPC9aHFnlNOcVoMF2knBR1jE6M0dNt1pJc8Xb4V2KvyA5nGhjt6cE+X+1GSX8nswWlLK8lgwU9m5YK5GBObLXK8KjoYpi0VwOQ4Z14x7Vrq1mSziyGWrBqEL/wBMDJwcw9a0POtcj47p3RbWaYpJJlzAWlNT2lBoRuqDgacDtjg6/wCmr5pcM6IyvjyWJEqqjvUFMAXcYbqX/KJJdjIAAag2ANMA8L+EC5MxpmF7Dzi5Ls+H1jnjl5NEkBO13YQV0ZLUkVx8soCpNqcc4sSwXONT165RQGrlT0rQEE8MYsqK7ICaOsK075PChI8CGAjQ6L1XNo/dpMIrS8xYL4lsekVGNjsEznCzKsQBxw2CDeidETrQL0lCyfH7nRve6Vjb6vejmzSiHmqJr/ixQf5Tg3Nq9I26SgI17fshyPONEamy6jtnZjWl1MBxxFWO3IDKNnovVqz2enYS0lY1JVQWbgXapPjBqXKOwZ5xMtniuFoVtlVZcVtJaHk2hbk+UkxdzCpHI5jpBcSBHJ1kR6B0VrrBgGANGXFWFciDiDshOQqPPLV6JLGxrLafKHwh6r/V3v6oHr6MrdI/8rbQyivcnAgeKAnrHrMcvDfCGebS9BaSVRfRWbbcdSDxF6hiKZZ7YvtWWYeSk/2VEemmau8Qz1pPiEWpSFweYCZO96zWgcpTH/TF2y6OnzPZkTRxdbg/rI8qx6C1q+HGKU60ltvRcflDyYqQAs2r6KL1oeuf7NDQYGnebMjlTrFq0T6gS0ASXkFUUAXgBlsHWJPVXNe7QVY94gVqxNcKnyiBlKuKkHBsBzXbt8BCA8g151na0TmlJhZpLFQBk7qaF23gH2R1zOGXqScjj58I11v1DtSO6yk7WWWYoQyjuk4AhmBrSIRqDb6VVFQ/idQB/KzRm0x2Salal+tuWnX5chaXiMC5OSK5FNmJFaZZmo9JfU3RQW6ZAypUTJl7xD1rGI0FK0jIVLK3ZALW67XmFCSaClN52RpJOhLa+dqkLykOfnOEWkq0Iyuv2rdnsqpMsxYSmJVlZibrUqCCcSCA2dfZ4xiroJqBjwrHtknUpXINqnvaFGKy7olSw1KXu4bzGhIxb3jBmz6uWOXS7ZpOGRKBj4tUwsbCz55SQ0xrqreO4Yt5YwYsuqltmLQWWaaYC8pUbgauFGHOPoFCFFBQDcMBFWXpNGa6Kk77pp4wYILPE7H6MtIPS9Llygf+pMHyl3o0Vh9EBw7W0LXbdQnwqwj06bagPH6fnEL6SUbYeKByZlLF6LbIntNMfhUAeFK+cG7LqdYpfsyFP8RLeTEiLD6WGyB9t0/dwGJ+UUkiXKthV1lSRdloiH8KhaeAiutoRaM5oK0GBNT0EZ6Xa3mGtcNpjPW70grLn9mhmPLAoWlXal6igWvtDYTXPKNNKkZRTm7eglrXpWZNtKIUdJV4y0vKQHZxdLAkUJxw4Cu2Cq2+RoyyVdgXOdM3mEeyOA8gKwDa1mUrWu1s4AxlymIJl1F0AUABmtU1Oy8RlUnGSZM/S1qqe6i9Vly65Dex8zwGGj6lxSrhfk1S5sNaMmPb5k2ZUn2iXIwL07ksV2ZchTeIzusumjaUuPfLSiKXiKLkpVEXugZZboPa36SFnRbDZFIwCuVz73uA7XatWOePHAXpnVRpNjEwt+1UrfX3brEKFHFajHbjwjD9S5zSevodHRnGClFrYH0fayo7qjnQfpWLYtjbx4D9IGyDQUoOMSiZy8I81yfgybZSk6NqAQRiMa+Yi7K0YoINSYrWKewGJqN1IJ6OQzZiSxgXYCpyFSBU8BnDeTdIHkHtUNCraLQoZS0pTemAGlRjRa7LxoOVY9lsMpV7t0J8KgUWn4RuG7hGcsdmlWCzO8tcroFc3mMRLS8eLMuGAArEmoM6fORjNbtbPgJTuO+7D2ypAAMoNUK1ATTdHX0ulhvYK6NlKlExYWWBFe6yjuNXg+Pgwx8axVmzWH7xW/y94f04gcwI1SsiUq0gibSo215Rz1gnJYGJbQTRKE8MT12iIp1u3t0GJ8orBGXckws0xtpA6iGGYNr+FYEo7sKrLYjecB5Vi7Z7BMb2muA/Ctf6iaQPFeR1N+PyWKr8R8IQlA+8eginWzlf3zk45k4UJFSEoAMK4kYYxS7cS5i3O1Iaq4nClKl2Vj3QKADM97IY0Sleiu37DD2Qb/GIzKQe03hQfOsB7ZpgJS8GxViKDCqkC7Ukd41/2iGzaQ7R7lx1NHPepnLfs3XAnEEjHKjChh/Kg7cfQZa0SlyWvPH55RG+kicAIriSY4UAzIHWJosc05m2xxJHeUncw690jyUxE9sQbSeQiradKZEDJlz4m78mMAwwxVASSAACSTkABUnlAmxaz2acyojEF71y8tA932gp3jO6aGhBpiIH6atDzpE2WDdLy3UHcWUgRirFoyay2KXcdOycTZzNhdZCe6PivMWyrhd2UjSOLi72I22lNJypc64yvgJZZwoKKJjFEJ716l4UqAabYitesctDSU8tysyWsxa95VeYJRIptBPkRnA61aPEy0LNfFVRaC8QC6zC63lGDAZiu2KMnQT0Ad1oguyyFNbpnrOJepxbuKMOJ2wriAck61sXRAha96wCUUijS3AQUmlaG6TWu2lMDEVi1wLdil1nZ5cos9AtC4IB7Na0FVNe9QVGeysLAA6tfIYTJkwAUxv0vIag1GAyoYbKsEqWVIYgoqr+8IBAJKhgCFal40qNsK0Aen25yO6107DSvkYrzJzkYznrwCgRSNtT4hxpU050yiUmIAdL7opUnGpJNSTnWOzJ4AqTQREWxH3sMVNJt3ev5GBCk6VitOkK4LhxisSFUzJrBEGJLGkUdLaQFms/bXL7Xgqgmgqa4+UefW/SU21zB20xVGy8bstOSipr0JirSIjBy5kHNZNbWn/sLMGWWTSoHfmfhAGKqd2Z4ZRd0RouVo+WLRayDN9yWKG6dy7345DftgZZNL2SxITI/b2gihmMpVRyBFQOAz2mKGjJEzSNoJmzDdAJd6UVEHursWv1xic1o2r+gnMm2jSMxFoBe75GNyVLxVCd5Pebe3c2DA1pTWiTo2T6vZKNO958DRtrvsLbl2U8Q2sutMtENnsOAPtzV5Uop2mlBe2AUHDGyrIxBZUYqMCaYA7icq8IU+q9Iaj7NTqbrMiWi/anY490soK3jmzkYg47qY1Jjd65aSkJZTfDMJ3cF2lFYgsGruFKjA1p1jxV5fCh3RvdV3FpsDSZ1SstsMcQB3lp4kconuSlsHFbAITbnCBMHJeiRQYGvPD5RxrAg2r/ADfSOTCQYMzMuSYu6PthkTFbcUJ5BsYesvd8oTaPE0gFrlA5BpX2UL0ptrdA6wunP5Im+T1ezvK0jLlMJrdmpPaSwcGxDANtVwRg24mmwxtbEAoAUAAAAACgAGAAAyEfNGjNKTbPMEyU5Q4XtoIrkwODLx2R6loT0kSrypOU1I9pAWTqFqy+BHKO+M0xuPo9MmWsAfnsiC0z2CX7pIqB1Y0FFzOOEDpFss9ouuk2lCCKXWUEZE4VrwwgxN7SYoUPJbFSDdK4qwYZM2NQIU2/A4JeR1lsazFrNq3D4TvFN28xb/w6SoqFrgTjU+zmKRPZ5xFSQt47mJHmMIG6S7SZUXroqMBerQH4gwIrlGEVJs0k0VjrBMNRKk3AB74pThQHPhEtn0m4UmYyuSKCXLHcX+JyMTsoK8oHLo8INrAfEa+GyscmTKff1jfAybOCWoYsAATsFaCmWZz4/KGWiWGu4kFSCCDTod4IwIiB7UIrTbYdkVdEhCYsunfCkd7AivtVvCm4gkcooWvT0izKP3UlQCFvUUAE1IUYZnHCPNNbfSCQTLspBOIaaRUV3IMj/ERy3x59PmTJrF3ZnY5sxJPiYh9Twi1H2e2Wn0l2UGhtFf4UYjxCw6x67WSaaLPSu5qp/cBHhxkxG0ukRmx4o+jHmBhgaVGY47RFN0KqasWIoST+EgjDZkPzxjx3VnWqbZWAJLya96WTkN6V9k8MjHrtmtSTpYZTVHXA8CIpSslqi5eitaZ7jBVr7JyzGNccq5eMUNJafk2dUac90uKgUJJwFchsqM4BzvSHIrSVLmzDwAA+ZPlFZJCpmoBmnDADvUPU3Scd100pv3Yr1du/V8GDADOgJwz4UEZA6126Z+5sRXi4YjxNwRGRpebm0uSOaj+0MfOFn6HRs1sg3nIZAe6KCmdPoOtSfaLNK9uaikClWdaj7MZNtULRM/f21jvAvMP6mHyiez6iWZfaaa/UKPBRXzgzYUglN1usMoUEy/T4VLcMyKbB4DdA2f6RpZNJUmY52VIHkt4wSs+rlkTKQh/iq/8AeTBKVdUURVUfhAHyhWw4MqdZdIzT+ysl3iyN83IHlFe12fSkwVmzRLBOV5RT/wCsV842Rm4xR0nMwHMwJWyZSpGD1g0LMkykmTJ5mF2Iu44YEk1Y8N22GaZ0TKk2azzAWMyaAzVOFLgJoKb2WCevLErZ5agkkO1AKnYBgOsEdN6r2u0TLOkqQ7SpaKC5oqipAbFyAaBRlXODFFpulYIGi7PY1R7QDOmuKpKA7o/iJzz+hiLT2kZ89CpWkuX3pgXCWpyWXXIkVAP4jlgI22k9VS09Z0yZLAQKFSt4gA1J7vvGpANe7gcTlnPSBaVlyZchKAM1aAUF1NlNmJHhDfCBbMbYZQJ73sgVbecQABxJIHXhB2W0yfIEiWhM1iLqLgFAauZwUUFSTzMDtEWpJasXyagyqO7U4+MHu5QC6qFlAoapdBzLFszjWtaUPhkhtlbWSyS0lrLRkmPKAvTEyZqVmY5lRkP4a7YWgJpl2ScQaF3AFDQ5CpHnDrfo6zykmGXaDODKSP2ZUg7mqxFeVekULGD2a7sfOG9gPmTiT3izDixPzhKRsBjp5R1UBzIH3xiSicoRFzRikzFTD9obhrTJ6A0qaA7jFL1pPhmHqsTy7at9SsoihXN65bcowj0mmmRiBtK2RpM15bYMjEdNhHAihpxipJtBQ1U0ruyMel6c0IttQEELaFFFY5TBsBOw7jHnFvsUyS5SYhVhmCPy28xHTJNMadhCyafdTXJviBIbxGMei+j/AFpmT2mS5hLBVDAnMY0oSMxjtxwMecaR1VtUmTKntLrKm3OzdGDhi4qoopvV6Ru9R9DmyymaZhNmUvD4VHsrzxJPQbIuLdg2qD2sevsqyvc7zzKAlVNAtcRU7yMacYz830sHZJPWYf8AtinpbUtZ015vbsC7FiCoNK7K1GH6RUX0fLttDdJY/wC6BuQk0W5vpVmbJK9WJ/SKM30mTzlLlj+Y/wCqLsn0eyPemzTyuj8jBfR+qVkksGWVeYZF2LUO+h7vlC+QWgnq7bJ0yQsy0IqO1SFApRPdqCcCc+ojJekbWQrWyyjQkVmsNgOUvqMTwIG0xsNJW4SpTzWyRWY8aZDqcOseHT57THZ3NWdixPEmpgk+KCKvk5LlxNKlljdQZY7gBvJOAHEw1FLEKuZIA+90aP1SWbOZaHiWyJcbTtA2AbAedcymwNZLAsxwgm1JzurgN5qSK+ELSei2le8HHKhHMYxa0PIMmsyYpBKlUrxPebkKUrxO6OWOe0+03QCQ3dA4DbTxMMAE42x6J6MNIky5kkn2CGXk2DDlUV6xiNLWPsprISpp8JqMdlRgaYiDvo1elqcbDKb+5YFsHo9EnWaXMwmIr3Wa7eUGl7vYVywIHSJZahfZAXkKfKEUNaqCaihpwyI8T5RNLsM1skI4sQvzMamZEXhpeLo0Sffmyl5EsfAD84eLJZl9qbMf+BQv91YKAGM8MLQWNssqezJrxdyfLKIZutqy/YEqWPwqBABDJ0bOf2ZbnpQeJoIuLq9NzcpLH4mx8qiAVs12J/5jHlgPLCANr10UbRXi1T/TUwrQ6ZvP8NkJ7c+9wRfzNYjmTbGv/KL02u35DCPLrVroxyPgv5sfygTadZJjb+rH/TSFmh4WewztaklDuCVKH4QAYCW7XC977vyrTxyjyp9JzD71OQAPjn5xWmTWb2iTzNfnCc2PE31t1uA2qP8ANU/0V84xuldJtPe++FBQDcM/zihCiW7KSDehZEuYCs1roUq9BmwFVZF3Mar0BOyNRadZFtM619vKW48oKt0YoVF1brHdh4cYwVnnlSCNkG5+sAaUUEuWhYgsyAgk8q0hxYmgnrPYZVls8mQKNaHAmTGr7KkdxB8/9oEyZ9ABTACmcD+0Lm81SeOOym3hQRMrQm7BF2ZPJ+kNDGIQ5iUSmPumEMvqhAxwhjTa5jL72REZ3CK8yYNghgajV7TirSVMYD4WJ/pJ+UaTSGipVpumcpdlrdN8ggGlRgaHIZiPKZxG0Ui1ZtYLRKKlZjELgFbEU3b4tTVUyXH0b3Q1qnS5kyzVmGzy69lfGAAbCnQ+UFTNMZ/Q2vcpqCctxt5xU9dnWNnYLbZpgBBBG8EERaV+SHYMvmJFaNEkmzn3gOf+0dax2f41h4sQBR4kDQRm2WQMn8j+kUZ4QZNXpBQGT9I1ru2W7/1HVegqx+QjzOVvjbek2fhIXjMPgFH5mMOpwjGWzSOgxq1IvzscgPnh8qjrBJbDOeZPcACUhFSMqFrqgbScMf8AaBurts7MzPZxUYsK0ANcK4boMWLScy1TpNkWZ3ZkwLsCgthUUECoCScqC4WcuF/DicD3cTgtcMammyH2rXDtF7CTZ5MhSReEiWELcGbMjgIs2/srBpHsWQTlS6VB9mpGFRXvHnhElik2H1x5q3paXXfs29ntAKlEOdK7DljDoDGacWkyhzCj5mC/o6os2bMOACU/mYH/AEwB0tae0mO+84csh8vOKazCMATStabK76RPkdcHsT6xS0/5g6Y/KKNq1sUVOJ/iNP7iI8vm2uY2btyrh4CIYeTDE39q11AyK9Kn5CnnAm065Oci3kv6xlqQqQrCkF7RrDMb6kn5UEUXt8w+94AD5RXCw65CGcdycyTzNYbSJRLhwlQgIAsduxcl2RjkpPIRZXRr4VF0bz+e6AAYEh4lQYTRo2uOQESLZJQ2k/fAQWAF7GHLZqwYqgOCjmcfnDhPYbukTkhAuXo1j7piwmi99BFoziYVd5++cLMLFLsKUxYngPvGHrKQZLX+I/lEJam6OC0cOsJzYrLIm0yAENNqpthPLZaXsK4jGsR9kIhyYrHLZzt+n1hNK5R2ZaMMusVHYmOkofNURRmRMVpDRLrthAVGhSZrIaozKeBI+UW3lim+K7pwgAISdZ7UmU4nnQxZGulr+Nf5frAErDbsO2AebXK1H318PrETa2Wk++PCAlIV2FY+C1pHScyeQZjXruWGVc4rKYbdjt2AC3YZ4VgSKjEMN6kUI+90ajQ1hWystslzVcIf2anMTCDdvDhienSMaCYnlTyMq9PpDToRubNqzMtX/Ez3uqwr2sxsxU40zb5QB1ltMvtWEli6Yd4ilSBQkcNvXbFIz58wBe+VFAAxNABlQGEuiycXanAfWByVBQKbEwgkGk0fLG2v3wESLIQe75V+cTaGAxLhySScgTyg/eu+yAD8vCOTJ5qWFATnz6ZwskAJGj3+ExYTRTU2DmeVMosi0nGrffSGmd4fnCsDiaI3uo5fWkP9SlLmxP3wENDV+cdWXSDIB4EoZJXnX78oeJ1MlVeQHziIKIeqgg4HZCcgE8wn3iesMV/ukSlFyMcCgDCJyFZwYx0oYXaAYAc4ddJ3EbImxWMrTdXbHCRuHSOstIYQdmHIQBY4A7BUGEyE7N8cUEbYkY7jjASMkuFPeUmoO3Cp2iGsw39ImDbz98PGGsqmuIgHY1WqMdmXKOmYPijjYZUMcEAiJc8qxxeVYUKOksTKTgAfnDhZHPunwhQoQD10dM3daiF/hDbSIUKBjF/hO9gOmHj4wn0Ug9+vKFCjNyYUIaPlDEmsSLY5QJ7pO6FCiXNiOmSnup1hCWNw6woULJjQ0ShuHhHUF36R2FDtiO1OeMRuppWhzhQom+RnVQ7f946X45bIUKGhI4SAK+URdmTlh0jkKLRVHeyOVcfvbClyScaecKFA2Jky2Q0BvCh+EjPjujhl7Mfv/eFCiGxNjkzpQbcekTWdSxoBXDPZ0J2x2FCqwOPKoSMCakYHjQwx1pQgjjwxy+RhQoCWNLUBrTw++MMvVjsKASIlw2w9FhQoAHTANn3thnWFCgAcKHnwjol45QoUAHSBDGlwoUAz/9k="/>
          <p:cNvSpPr>
            <a:spLocks noChangeAspect="1" noChangeArrowheads="1"/>
          </p:cNvSpPr>
          <p:nvPr/>
        </p:nvSpPr>
        <p:spPr bwMode="auto">
          <a:xfrm>
            <a:off x="2388199" y="-205458"/>
            <a:ext cx="433493" cy="43349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30048" tIns="65024" rIns="130048" bIns="65024" numCol="1" anchor="t" anchorCtr="0" compatLnSpc="1">
            <a:prstTxWarp prst="textNoShape">
              <a:avLst/>
            </a:prstTxWarp>
          </a:bodyPr>
          <a:lstStyle/>
          <a:p>
            <a:endParaRPr lang="nl-NL" sz="3641"/>
          </a:p>
        </p:txBody>
      </p:sp>
      <p:pic>
        <p:nvPicPr>
          <p:cNvPr id="23654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9970" y="2908450"/>
            <a:ext cx="4064000" cy="2275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6551" name="Picture 7" descr="https://encrypted-tbn3.gstatic.com/images?q=tbn:ANd9GcTqAngKAffLYP4LwS1WlLW39Rfq-KmC8ZYobtAqNtBhBNJS5FkDa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6812" y="3764189"/>
            <a:ext cx="3562773" cy="26009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s://0.academia-photos.com/11422653/9077076/10124977/s200_antoinette.verhage.jpg"/>
          <p:cNvPicPr>
            <a:picLocks noChangeAspect="1" noChangeArrowheads="1"/>
          </p:cNvPicPr>
          <p:nvPr/>
        </p:nvPicPr>
        <p:blipFill rotWithShape="1">
          <a:blip r:embed="rId6">
            <a:extLst>
              <a:ext uri="{28A0092B-C50C-407E-A947-70E740481C1C}">
                <a14:useLocalDpi xmlns:a14="http://schemas.microsoft.com/office/drawing/2010/main" val="0"/>
              </a:ext>
            </a:extLst>
          </a:blip>
          <a:srcRect l="10258" r="14249" b="14436"/>
          <a:stretch/>
        </p:blipFill>
        <p:spPr bwMode="auto">
          <a:xfrm>
            <a:off x="9234323" y="1383601"/>
            <a:ext cx="1855921" cy="2103496"/>
          </a:xfrm>
          <a:prstGeom prst="rect">
            <a:avLst/>
          </a:prstGeom>
          <a:noFill/>
          <a:extLst>
            <a:ext uri="{909E8E84-426E-40DD-AFC4-6F175D3DCCD1}">
              <a14:hiddenFill xmlns:a14="http://schemas.microsoft.com/office/drawing/2010/main">
                <a:solidFill>
                  <a:srgbClr val="FFFFFF"/>
                </a:solidFill>
              </a14:hiddenFill>
            </a:ext>
          </a:extLst>
        </p:spPr>
      </p:pic>
      <p:sp>
        <p:nvSpPr>
          <p:cNvPr id="6" name="Tekstvak 5"/>
          <p:cNvSpPr txBox="1"/>
          <p:nvPr/>
        </p:nvSpPr>
        <p:spPr>
          <a:xfrm>
            <a:off x="4295274" y="1873464"/>
            <a:ext cx="5061442" cy="561885"/>
          </a:xfrm>
          <a:prstGeom prst="rect">
            <a:avLst/>
          </a:prstGeom>
          <a:noFill/>
        </p:spPr>
        <p:txBody>
          <a:bodyPr wrap="square" rtlCol="0">
            <a:spAutoFit/>
          </a:bodyPr>
          <a:lstStyle/>
          <a:p>
            <a:pPr>
              <a:lnSpc>
                <a:spcPct val="120000"/>
              </a:lnSpc>
            </a:pPr>
            <a:r>
              <a:rPr lang="nl-NL" sz="2800" dirty="0" smtClean="0"/>
              <a:t>Prof. dr. Antoinette Verhage</a:t>
            </a:r>
            <a:endParaRPr lang="nl-BE" sz="2800" dirty="0" smtClean="0"/>
          </a:p>
        </p:txBody>
      </p:sp>
      <p:sp>
        <p:nvSpPr>
          <p:cNvPr id="13" name="Titel 1"/>
          <p:cNvSpPr txBox="1">
            <a:spLocks/>
          </p:cNvSpPr>
          <p:nvPr/>
        </p:nvSpPr>
        <p:spPr>
          <a:xfrm>
            <a:off x="830118" y="136025"/>
            <a:ext cx="15705282" cy="1591566"/>
          </a:xfrm>
          <a:prstGeom prst="rect">
            <a:avLst/>
          </a:prstGeom>
        </p:spPr>
        <p:txBody>
          <a:bodyPr vert="horz" lIns="91440" tIns="45720" rIns="91440" bIns="45720" rtlCol="0" anchor="b" anchorCtr="0">
            <a:normAutofit/>
          </a:bodyPr>
          <a:lstStyle>
            <a:lvl1pPr algn="l" defTabSz="1300368" rtl="0" eaLnBrk="1" latinLnBrk="0" hangingPunct="1">
              <a:lnSpc>
                <a:spcPct val="90000"/>
              </a:lnSpc>
              <a:spcBef>
                <a:spcPct val="0"/>
              </a:spcBef>
              <a:buNone/>
              <a:defRPr sz="5400" u="sng" kern="1200" cap="all" baseline="0">
                <a:solidFill>
                  <a:srgbClr val="1E64C8"/>
                </a:solidFill>
                <a:uFill>
                  <a:solidFill>
                    <a:srgbClr val="1E64C8"/>
                  </a:solidFill>
                </a:uFill>
                <a:latin typeface="+mj-lt"/>
                <a:ea typeface="+mj-ea"/>
                <a:cs typeface="+mj-cs"/>
              </a:defRPr>
            </a:lvl1pPr>
          </a:lstStyle>
          <a:p>
            <a:r>
              <a:rPr lang="nl-BE" b="1" smtClean="0"/>
              <a:t>(10) Politionele &amp; gerechtelijke organisatie</a:t>
            </a:r>
            <a:endParaRPr lang="nl-NL" dirty="0"/>
          </a:p>
        </p:txBody>
      </p:sp>
    </p:spTree>
    <p:extLst>
      <p:ext uri="{BB962C8B-B14F-4D97-AF65-F5344CB8AC3E}">
        <p14:creationId xmlns:p14="http://schemas.microsoft.com/office/powerpoint/2010/main" val="3155102813"/>
      </p:ext>
    </p:extLst>
  </p:cSld>
  <p:clrMapOvr>
    <a:masterClrMapping/>
  </p:clrMapOvr>
  <p:transition>
    <p:random/>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0118" y="136025"/>
            <a:ext cx="15705282" cy="1591566"/>
          </a:xfrm>
        </p:spPr>
        <p:txBody>
          <a:bodyPr>
            <a:normAutofit/>
          </a:bodyPr>
          <a:lstStyle/>
          <a:p>
            <a:pPr algn="l"/>
            <a:r>
              <a:rPr lang="nl-BE" b="1" dirty="0" smtClean="0"/>
              <a:t>(10) Politionele &amp; gerechtelijke organisatie</a:t>
            </a:r>
            <a:endParaRPr lang="nl-NL" dirty="0"/>
          </a:p>
        </p:txBody>
      </p:sp>
      <p:sp>
        <p:nvSpPr>
          <p:cNvPr id="3" name="Tijdelijke aanduiding voor inhoud 2"/>
          <p:cNvSpPr>
            <a:spLocks noGrp="1"/>
          </p:cNvSpPr>
          <p:nvPr>
            <p:ph sz="half" idx="1"/>
          </p:nvPr>
        </p:nvSpPr>
        <p:spPr/>
        <p:txBody>
          <a:bodyPr/>
          <a:lstStyle/>
          <a:p>
            <a:r>
              <a:rPr lang="nl-NL" sz="3413" dirty="0"/>
              <a:t>Relatie tussen politiediensten en  het openbaar ministerie </a:t>
            </a:r>
          </a:p>
          <a:p>
            <a:pPr marL="0" indent="0">
              <a:buNone/>
            </a:pPr>
            <a:r>
              <a:rPr lang="nl-NL" sz="1991" dirty="0"/>
              <a:t> </a:t>
            </a:r>
          </a:p>
          <a:p>
            <a:r>
              <a:rPr lang="nl-NL" sz="3413" dirty="0"/>
              <a:t>De werking van het openbaar ministerie, rechtbanken en gevangenissen</a:t>
            </a:r>
          </a:p>
          <a:p>
            <a:endParaRPr lang="nl-NL" dirty="0"/>
          </a:p>
        </p:txBody>
      </p:sp>
      <p:pic>
        <p:nvPicPr>
          <p:cNvPr id="6" name="Picture 2" descr="C:\Documents and Settings\lpauwels\Local Settings\Temporary Internet Files\Content.IE5\CANNRHDH\media_xl_4457627[1].jpg"/>
          <p:cNvPicPr>
            <a:picLocks noGrp="1" noChangeAspect="1" noChangeArrowheads="1"/>
          </p:cNvPicPr>
          <p:nvPr>
            <p:ph sz="half" idx="2"/>
          </p:nvPr>
        </p:nvPicPr>
        <p:blipFill>
          <a:blip r:embed="rId3" cstate="print"/>
          <a:srcRect/>
          <a:stretch>
            <a:fillRect/>
          </a:stretch>
        </p:blipFill>
        <p:spPr bwMode="auto">
          <a:xfrm>
            <a:off x="8560964" y="2275841"/>
            <a:ext cx="5743787" cy="3240085"/>
          </a:xfrm>
          <a:prstGeom prst="rect">
            <a:avLst/>
          </a:prstGeom>
          <a:noFill/>
        </p:spPr>
      </p:pic>
      <p:sp>
        <p:nvSpPr>
          <p:cNvPr id="5" name="Tijdelijke aanduiding voor dianummer 4"/>
          <p:cNvSpPr>
            <a:spLocks noGrp="1"/>
          </p:cNvSpPr>
          <p:nvPr>
            <p:ph type="sldNum" sz="quarter" idx="12"/>
          </p:nvPr>
        </p:nvSpPr>
        <p:spPr/>
        <p:txBody>
          <a:bodyPr/>
          <a:lstStyle/>
          <a:p>
            <a:pPr>
              <a:defRPr/>
            </a:pPr>
            <a:fld id="{29F98C4B-BA00-4A7B-A9B0-B355E4269D26}" type="slidenum">
              <a:rPr lang="nl-NL" smtClean="0"/>
              <a:pPr>
                <a:defRPr/>
              </a:pPr>
              <a:t>37</a:t>
            </a:fld>
            <a:endParaRPr lang="nl-NL"/>
          </a:p>
        </p:txBody>
      </p:sp>
      <p:sp>
        <p:nvSpPr>
          <p:cNvPr id="4" name="AutoShape 4" descr="data:image/jpeg;base64,/9j/4AAQSkZJRgABAQAAAQABAAD/2wCEAAkGBhQSEBUUEhQWFRQWFxoYGBcXGBgYGBoWGBgYFxgYGBcYHSceGB0jGRgYIC8gIygpLCwsGB4xNTAqNSYrLCkBCQoKDgwOGg8PGi8cHB8pLCwpLCkpKSksKSkpKSwpKSkpLCkpKSwpKSkpKSkpKSkpKSksMCksLCwqLCksLiksLP/AABEIAMABAAMBIgACEQEDEQH/xAAbAAACAwEBAQAAAAAAAAAAAAADBAEFBgIAB//EAEYQAAECBAMFBgQDBAgEBwAAAAECEQADITEEEkEFBlFhcRMiMoGRobHB0fAUI0JSYuHxBxYkM3KCksIVQ5PSFyU0Y3ODsv/EABkBAAMBAQEAAAAAAAAAAAAAAAECAwAEBf/EACURAAICAgICAgMAAwAAAAAAAAABAhEDIRIxQVETIjJhcSMzQv/aAAwDAQACEQMRAD8Adxm1EmXOlq7q0FwDQlTghSdCLe8Th8J+OxSlzQTIQwSmoClM59Hr5QztGWjEYRSh4kkKIDEgg2OppatYrNg7VUMyJcsqUqxdh5pAHGtYM5VNJ7QYq1rs1uGwstJAQlKQ1WDdHNz5wQqFQkAlvv76RnVbsTZpzzZ6kqPiQkHKwqLEAt0i7kYcAD14mtg+tI6IuV7VIm6rstJVNXhgCF8LLYQ0I7F0ckuyAIlomPQBTzRMeaJAjGsgCJaJj0Ax4CJaPRMAxETHomAE80THo9ACeEdNHgImAEiPRMTGCREx6JAgBIAjoCJaJgDHo80eiYUx5okCPARMAx4CJaPRMAJ8z3gSkSzNlrAUnxAFs44HjodbcoU2atUuQDKlggJKlLNWS5YACppU8Isd5dgIMqZMAOZnbQqYC3MCKfdTAfiAwKpSEhllCilS1O4BbQD7rHJki/lSR0wkuJf4bGLIGYpIUHBKSk1qxFi9qGLWRh/1E69PaE8Hu/Lld4DNqAoO3ThFlIksA59LDrHZCMl+RGUk9oYRBxC0pT9IYRHUcsjuPNExMAQ9HomPQDHo5UYlUDmnuno8ZsZHSjSOs0AK3TTg/tEyluOtfaE5bH4h80SmF5i6+n0gqVWjWZoKI6AjhJggjCnmj0THoAx6PR4COgIwSAI6jzRLQDHmj0TA5+ITLTmWoJA1UQB7wtmCARIEZbaO/ktLpkAzFftWSPmfaKaTtCdOnB5y8zFspygcgkU9Ym5pDqLZ9EAiWjK4PfDISmeklqZ01PVQ49PSL3BbakzfBMSSf0uyv9JrGUkzNNdjzR5omPQTHzPeHDKlSVZJhEpxmQa5auMhuAC1PRob3bATh0kXJckG78IU3i2mkywBULILpU6VMQ8Dwu8EmVICXDmyE1IPMAuHtXiI5Zv/AC2dUV9DUKmVCfPyjtYcm7fPWEpKnSVqdLsS+mgDm2ohlBJKWSQnm9uLenpHap2c7jQymjDjVvvyhhEIhff6Jv1/lDqLRaLITQaJiEx00EmREx5okCAY4VAVqbp8OsHVC0wEVFvu/KAykQEtVgOBB6W62EelTcyXexy+Yor3EKDEplqLWUp3P6SaMXqxanX1Nh10mCgGZVXsFAKDnkSqOfls6K0MTZnebp9+xjpE23S3W339Ize2NtZwlEhpk1RASxLA5vETwZJi72bKUkJzF1EAE8273uI0Z29GcaRZILBvLzg6ITQvvHrDcuLJ2RaCR5okCJaBYDwETERWbU3mkYei1ur9lIzK82oPOFboJaQDF4+XKTmmLSkczfoLnyjDbQ37nTHElIlJ/aVVfpYe/WKZeJ77l5izlepJd3LkudIm8nodQfk1e1t+WDYdD0PfXQW0S7+sYvEYztFgzFFaiTVRJP30hv8ADlQ/MUEi2VN/M3twiMPJA/uwEijkeJjq9/hHPLKWjjITILaIHP5JvDWHSiWrM5UqxNfRhQQDKBQlyxHqb+kNYMoUfzLaD2iTk5FFFRLGTteWqhF2qQ7+d4WxOzk50lJYF63GjMR0jjE4YGiWIp7fZ9YTkImyy4ty66DXSFUmmNSZfytpYqQHCxNRwV3ve49Yttnb6JUB2qCjml1J89R7xlpO8LeNLHXQ2c1HzEWGCxsopIcNW7UfmOusWWYR40Ue+eBTIUgoJCFkkpHhC0s6gLFwfjDeyN35ZUVypQAADLmkqdQaqUBut9YX3p2smfKk1LiqikFgWDpfVr0e44xot3J39nQwBJcC+mtqU5Rqi81+DLkoV5GcFs1KBU511KlkXLvQfpFLDQQ2F68vnX5RU7Q3okYckKU6gKhAevDl0hPC7WmYs/lIKUJJDqLJL3dqqp+kcTUR0vIlqPZJRb7LyUsBLkF1B/Ww5UhuWCTWgGn1hQS7OTpQMBy56Q4i0XgyM0HQIIIFJFPv74QYQ5Bno9EtEtAMcGATZflzF4YUIrdrbUEqX++Xyjg1yeQ+ghZSSVseKb0jC774eZ2yQiYtWU1QQMoJAPdIqRxBgGFxGeUZPel5s02asqcnKKIBOhLB7mO568xzBdXJJUDU1ck/whLFT1ylJmZUuTlSou4cajhrWPLyTVuSPRjGlTNZuZg85mMkkykhBURdRKib1zAD06xcbQxiJRzLIAy1e9w1PWMH/wAXTJClSVLK3dSkkgnNdRPCB4I/iVLUoqPhF7rNQMx1ppzs0GObjGkZwt2fR9hylTE9oq5cpGuU2JGh5c+cWqENe8YHDby4jDd0MwqAoP6k14fWGUf0izlhuylZ28XeYHkHr5t5x1QyOtkJ476NwpYAckADU0HrFBtHfWRLcIecoaI8Pmu3o8Ynam2VTD+bMMxWiE1SCbMkUHWASsLMIdREtPDWNLLQixst9o7zzpj55nZo/ZRR+RPiMVBSVkdmksG7yqCDJSgOUgrVxPJvq8EkdooELOUcEnkQQ/D6Ryyy29HQsdADhQm7qPAUZuOusdpBtRA4DWrEfGOysJJA+zTy0jlCieULU5DfWJyUAPe1+T/SkDBpZ3gvYZlN8fpAVvmKGbT3+kMoRXewNthUJegryEESQkjlw+piyCkIDOByEVuJUColIh034Ea9jqVuHH3WCpnFmv1gUqX3VBnbWOpbiaElinR+gI+MZv2g16PLSlQ7w+YgR2ckeFq/GH+yBU2VuY+kLzZLfbQOMWG2jrftCJUuSAAwzsG7tMnC3zhHZX4mahCZPhUA5FkocluPztBf6Q9qy1SUBC3UlXeZ2HdIZ2aLHdzv4RCu0MpCUOooIdgA9TazubQmT/brY0H9HY1gd05EpjlC1cVWfkmw1pFukAVHkBw5cNYz83bk8KSJMqdNQpqzJYQw4lSdC4NQIs9nYad/zTLJIoASwFjYcTHZGSWlGiDi2rsOmdYMXN+NiW5awwtdn++MJS8/aWD1sTwHTjflDUkEm3Lzep9aeUVi7JyQ7JFIOBAkwYCKWRPNHiIlohZYEs7A048oBhfFYkS0lSqAfbdY+bbybbJUpXMOBXokdACTxLxYbwbxLmJGZOVnISO8wr3ieLWGlYxs3FKnkoQCQQ6VEcq9H+ccGbJydLo7cWPirfYKVj8xUKpUoGg1ysddRxg03GLmJSkpLgBQJZy4exhjY+wMqsyyFFmAGlQ9RR2MPbSwmWUGAQzANdk0DqvT5GOadeDoVgcNIWmQVBaUFQDOl/EHezv7V5w9hUhBCkoY3DgEsBeop0Bg2CQrKhUwuVIBAajAZaEanLUmOl4hWYUH3zgQV7M9AMfiVTCc2Yd2jcbu3GsJjCDMQom9gGsBQnq3rFlMWCkL5MfvhCKlh2S7hyfhD8pLoFINJWEhkJCBx1+/WIIH6iVddOggGHST0P3eHpGHDh/b6wVG/wAmK3XQITOAZvSDSpC5h+wP4waegAUABcV1YkCIwU4jRyRr8ecOqXSEf7CydkgXLnlSO8dKSmWQlgeV48VLNyw4CkLTkgcydIzk2ZJIEkZSC1jfjR6wtOUVTM3SntBp8wAfqHlQcnhdKgbMa6dYaK30K3oaSKRy404QRMvQkD3PpETpQTZz1DQkPyGl0WOCRmJHFKT9+sNS9mOQpwSL18q+Qio/HFABTqMp9f5Q6FrUgfqH7qgD/P0gzNEf7MO4PmOUAxkstWtR8Yr8MJiFMnMQTQKBfo4cH1i2nSlAd9JHKBaGozW9+z5ksJRnKpQK1JBAYkmoOrh/eDbk7NWtXeX+QFOZWistR1DsWhjfeVPEiXMWpIOcOm4TnDsD+qxDxO4W0kEKdWWuVtLPBpRyoF3Bn0BJgU1Ibg2t6awUB+UV23NpDDyjMUaCjC5PAR6MnSOJdlRi9sBOMEpKVFWT9IBDlz04X/neyHSPC3HU05ki0ZTc6amaqbPUAqbMUGIswA7oBqNBbSNrJS9bDQfXnyiWPaspk1omSCamnK59dPKDhMQlP20KbR21JkA51h/2UkFXoLecUbokPxS7z7SMqUyRVTh7Do/E/CKfH78KUl5ICAWYrYqLtZNhfnGdxeLmLVmWrMWZ5lb6BIt6NEcmRVorCDbAhJU5NSbnTpWOpcpKGA0ZgkMNGtE4rHpohRyuQwHFtTpT4whN2mUzQhgEktzb7ItHE4+zsv0MzytNZaUA6hy5TwH8YHj9opUjLkUlRNFKDC+mgdteJ0ivxuHKZwXV348Sz9NGhvayXUUg5dBbQ0zD7vE5a6GV+R2Ri3kSQTVK1pLUYFmB4u5U+hiNorMtAUakcDVrecVxxQlSghaiSTQBlcLN/l9DB5ijkAWSBUAs4Y1FeRB9oWIzOE4srCgKMW6kaizawZMtiX6nqwp6v7QuodnMCUubKp+rzsesOJQ6iCeLNpGVmByZhzANRvjp98YtJcpRqS3SKr8QEnvPT3PS8WcqfmQSgjlFYryTkRiWSGFT7xGHxksHvKIPNx8YHJS3eWUh/wBoufQQrjky1DulSmOjNbhDr+CMuQpwSK/OFhh1EuajnQeZOnKC4JIEtLWaKjbE1XaJQFEFRb+TwaAiwmZRXMHrRIeKjAqLrBvzDG0MYfBoBJclSWBJJo/KFMCsmbNfj9YMI+QSfgspImZQzJDX184lQ1zZqsavC2NkBSEfesGlJZDcx8CIVSalQWtAdoh5JH3pApc+alCClh1A9LwfFeBX3pHsLLKpUrvANMqCWzBSSG5mj+UVmtaEj2WW7W3Jnad+1Qw5Xv8AdYc2ttAqXmU7cBFZhi08DQGn+ZLH4CGNroeWrjEuL8lU/Qxvds2TLkd0KcqAfMtQrxJLU484x2w5alT0Sc2VE1QBPK1+dvONjvpjZM7DEIczEFw7pH73WkfOZSikhSSaFxoXBPzT7wZuPyX4BFSSpn3TLkQ6l0SKkmjCr8IxMnZ69rTZkxS1S8PL7sptVAeJrUufIQFG2p+1WlOjD4cMZhzVXqwzc9LDV43mzJKJcpMpC5YSkMMpBp6ivEx0fWer0QqUd0L7I2SJMoICE5g2YoAGYsBmI0LNDyVZCaFuFLnhw/hC+Ix0sT5UkzCVzAopy8qXFqPBsLg2mE51qp+o6uflTyit10BK/wAhnEY1MtBWtwlNyA/wj5xtib202atAJC1aUZNm6sI+pZI+YbaxX5k0S6JSpSRkDV4CJZm/DNir0LyMLlALhCW8/U1iVzECiAVHjb3vESMOCU5nU6QfYU94ZnyjlFGGYH46COakv2dFlaMJmmdEg+ZhTaGFCl80qHsz38oskLSFrzFgEpp60isxOJTnUkkuSGAD/doMomTOsSkTFKCtCNR91Iiu2gmYVKysUijC9agjpwtDE6YsKJTWod/mB9iOFzjUvkUlqXFrjiKn6RNpbHTOt15QJmk1KQhswH7VTyLfH1tMfOTl7lTUtreojKysQzh6qoWdlMaOOHOLzDSSiUlRDqNa1vwIq7GExp7oLaOpCyDUZiAGNf1Fg/GjnhA52NyLDrbLUkNpoxLOX53iZ2IBJBJAZJLUYAqBLHVyL8TAl4BLv4hYAFxcO4I96QNdDD+ZK0Owql2VZuvH6w9s0ZUCjBvLyhJgvMjQBwKeo5ekH2cB2aelnisFQk2V2JkZ8SEKfKxUwoDwdo7xSUHDPLGUF6dFFJf0MEWf7UjmhUd4zN2CgrKGUtglmAzFqDVrxdQV2QcmWOz1OgRX7X8co8Fj4wxs+Z3B0hXbKqJPBY+IgR7C+huUsBcwBLk5Sau+gYDpFXhy2ImcwPlFqmce0UHpkBA55lB/YRUpLYlXDKPjFF0S/wCmWa/7ocifjHs9FDkD7wJc8dkRqFfEQPDTnpWo+cRa+xZPQabY9I4w60iSCoE5ZksirMSSl+fitB0SCTXUcuP8YBh5JKZktJINGPQhTH0ij6EXY7NGWeD/AIfiRBp+YhQNrQDGOS/3QvDuKmpIcEVhGUKvEScyVBIuC3MMfSMVNdyP41ekfUTIfz8/lHzXHSfzlAJsTblTyjkUeJ0ZJ8jTbDmAyU5dAQb01+Yh0knT1Mc7tYIdgCwqS71tSLX8IHsn0jfFK7HjmSVMU2FLEqeiYyQyg5CWob16Ex9Jlj8xX+EfExgew5DyJhqRvMsLITlKwAk1qwFH+9Y6sLcdMhmcZ9ejZbS2tKkJzTVAcBdR6DWPn20pqJiJq0pyiYomtL8dInEYqXNKlLQCoE5jnUWPNzS0IzMX3SAzO4qLX84rKVo5oQpnsPjwmYlKkKDgAKDEWa1xHsaFqCipZlkWZTMBxFXfpCOHxMxSpSlEAFdgGppHONw+afMJqwFHpW5iZU6mT0pUVTHPdTUcTraEZ6f7VTgYZxRbNySj4wGaf7SfP5RShLAbQUcyg7FwaU5PBcTMTmUClw4ci+tRo4Idz6wDaAeaoONKN3r6cuTwTGJdagkE6BhS8JKKd2MmK4qQgvdC0lglVCoGuZJAAblzDQ2jazJQnKCCLO9qMALGKjeU51JJSpIFBmoXBeGN28FMmIWtIcS+69HGZ3bpx5xzVxdJ9lr1ZYTtnJWO0lqIDgMshjXvZm49dBA8YCJQUDUIFU8XqfOIMg9gpDOoKcAnTNm+RgU1RKcn7oDtzv7R1RxpEHOy1mzQJ/hVm7F8z0bPZmv5wbZq3lg8dYTXJzK7SxEvI2l8z+sRgFKCGFg8HjaByC4ktiZXRQ9jHBWBKmi35kw15sX6QeVhyVOrgNP8X8InEoSEGthDLsD2cbOn9wROOTnSBoVDrC+EmICam/BnjvEbSCE5qsD5+UCkbY1LQSc1QSG8nf5wFMv84/4Q/qP4wNONWoOJZA/eIH1gYxClTmAKQzEkHThpC8l1YeL9DKpQEw2tB0zAC8LpkcSfaCDDpzUr1rCPIhlBjcieM1wOpguy8RLTiFBagUqGho/l0gEtAdqe0AnYAdpmBYkBxSwg89B4mkx+Ew8wHIsCh1F7al7coq9pYYBKSDQpB5A3I94pp2ywXyUN76w5LwpCAHLjh/KFjKguNh9rbRzSZa05gFDMGLfoKmpzpGNxUsCcq9bm5rW/GNFudtqTIwUv8QBVS8hUSKZtGFq+8Um352XFTaADMWFxW0Jk7qhkvJsd2j+VWjsWP+Z35w9ipuVKiNEkv9mM9uRs9SlTJgJKAkDKSAxNUl60Fbs/KNBj1pSGNAzk6AaknhAjILXkBs3ElUslZzFyLAeTCBScGpM1cwrJCyWTomiRSvL3MGwSkFAVLKVIJuLcDpHGEwyzjMQlQIHakJJzMQ0qoBpxtwMWiybQNeEVlmgKqt8pbwuCBTW8IpQUywFFyKE8wADHsJKmmTizlWClczK5W5ABYpeo5ZYCkqylOo1uTQcYdbE6PYQ0k9fmY7nK/OmjiEj1hSaChUsBXhf7tEy3UskXenO1Ty4Qa8msa/BlRJV4aD/SXjuVs8Zu0Ua9flHEolRIznu0IykefevEhKHylRJ/ZKqt0EDkg8WEl4ZAIUSH8uJ1gSJ8sE/qLm2kQJ8kTBL7vaVLXp5wDE7aTLmplEF1ajQWf3gcjUJ7yJzy3yKYKBrTRoJuakqC0hZAS6sg/XmTlryDfCBb0TQkJu6yEsCWIqfDbSOdxsMqbjJaUqy+J71ATHLl27Kw0qLfE4cHRiPb7tFHjUqlLcDM3tcxssVhAoc+MUmLwpQe8PPSO2LohJGdl7xrJIKSKdSfKH8LiiEDMrLm5G56lnj2L2SgsoXcA+ZA+EMzdmjKxrlLgcxZud4MmwJC05JmZVpmdwODlNVF+IoImVOlq7qVl1KKakk5ksSO9TUesekS8oKUBg5pYXLx6TKlAuEDMFFQclwpTOankPSJODvsfkOdj2aWGjcA99W5QbskqcKALEgZi9jetrwJGJLuPW8dnE5qn3ibiMmXmyMDJVIKlqZQVSotSwPnFftOWgLIl1SGb0hRUzp7fKJBpb4wlIezlaCBTXSD4XDtCq1MIcw0wBjCNbGXQ3KQ5AHEDX5RO0ZChRPeVye4Ie46xOHWyh1HHj1jV4zCoyFWQFgp2Toz6qbSKeRTFIlqC1OCAFlqXSaj2pDhLW++GsAKE51FAUHYsrQ6tUhi8Wk/ZvdcOSQKAK1/y8YOos22jDImrODwyEPREzM1worSA/Cj+TwpvH/6ubcjMaxf7E3iTKm5ZpSy2CQQWKrCoNIy+3cRmxM1VPGryq0HJfKgLqzabiJW01NAgtV2UpQSaNwALloZ3iwypZUkBSQUFSQC6ZimA/1a5OCX0hb+jycSVskKIZQFaOCkm/MCLffba6CBKUlJNcpBU6VJoFAg3B+ER3Y/gT2Q6ZICn/vFUZqZy1ByiySlEyfNLJKRMYKB4lLnhY+0ZbZ++CsQuXh+zTmdKTOS5S4F2s5ItSLLZauzUzqUElQckHwlHiL3p7xZMQeV3pcxTAFJOp0BMZrEZWIzKzEacTSLiftBMuXMSSo5iagAs/doM1bxnlTSAVMfENHa5A9oZbFekR+FDgEK7upLku3uY0ez8HlQSod4j0HCK/YuHK1lay9AQPW8XcyYGPoIb+AMfiZ5G0pYzFsrM/EKenkIFLmj/inUMOQykmPY0/8Amcqmg+CoGqc21E8Ke6P4RvJrPTlttMM9Sn0yqge8ayMWggaJHqoxGNnNtNHB0+4Igm82GzTgoFVAmgST+o66XjN0ag+9pP5bcT8INuIofjpTgtm6GxArHO9ODVM7MS6nNxbQ0eAbsyVJxsoFKgc446Fyx6AxDJ0PHs3s4sSNQSPQwnPZTg1jnH49KZsxKiEstVCas7j2geG2hLUWStJPB6+UWi7QrKbaKOzAoWKg3W4gEla1LSGYEt4n9g0WG1DnkLJuAbcQSHjJ7mYha8WylKUAkmpJALgAt1+MMm3sWkaY4Eof9Qc9RC0yUk0MXGJBej+MfIwptuUiXLMyobgH5WgqXszj6KFchUsnsy41SbQ1JxwVYsrhFerbyK0N68OEdhaZozAMdP5w+mI04lmJ3E/frBhN+6RTfi1IOVQzUvaGpWNCmDZRxqfnEXEopFkpTi/36QfDJEVkjE5phQG0Y61u40i2Rs1aWGcAtWhYe/KJyjXY6Yyg1/lGqnqSuUoFg4v3LqTfi1Yyy5SZaQpRc8Ku9NNLxssLjJSkJLKqkDxGzCFlEaLMTgZASskLSp5aaB3o1ai1I1UiYnImug19vFbXrGZx+ElyZxKVHKEZQkhyAXIrqzxptmYiWZCPF4SDXj5RpJ9mjXR8dnFXbBm7qk+JmoRSrtrFbNxSlKUVUJL05mGu3QAWDqYudKvQaxWZwMz/AHWKSbZGL8G43CnIlTc0wgJWkgHNQEMah+XvFh/SDPSZsspVLPdVV3GlmePnslSQXIfpeJm4sE2ZtNeV4T4/NlOXg1WxMWELSR2YT2iHUSzGt+IvpBJe9ASmYAEpMyYonLXM6u876FoyCtoXCkhuVIiZtLNlGUBiDTUjXzhlCvInIucbtoLUAaVN7u+raRM/ahmSFIGUAtRxoXfzjPVKhmpXWHfxpS+UOkhrX4wKoJp1TiESzmTRKWALE90DTh84HK3iUVEFViCaEinSv2ekUR2jMKcuXLoSxfygEklKiS4cdPusaSvYEaOXtMLm51EgCjAF3D66cIhWIR+JE2gKUmtXJsCaUYOPOKlG0ghCgnxF2txMKHaBUyQaOHDgGnPpCRtDOi+l7RlmeVFKVa5wM1rNwoDHeI29+YTYUoQzO/xtXlGWTNKVs/uGb15wwiYFEufMvXlSGaMjRYraOYpcvQFtHALU+7x3J2ghknvO+YMTSvqPKMxNxQby0PRmg+x1krSlwzlyTal30HPnE5w8jI1m0MYiZMCjUlnLXGWwrpFdsuamXMSchU+oLFOlHuHiFlKlpCFBS+AcuMpObMLVBFeMcIwc81SijPQE00imPIuNPQrjuzS43EpVJUBUlNqaloxOzZSsJiVFQGZIIqHr5dYtZuDxS0lORVQ1El269YWw+wcT3gETs7XIIBcigfVvhFecfYKY9/WtQP6a/um7dWaOZ28wmyly1pbMGcdeBhb+rWN1StuJI9KkQrO3YxIrkJL170v/ALqQHkj7CotHGIwEoJJSs31+bQXZrpGhANGcfHrDn9XJ5KmDvzSaEVDhXUWgsndTE2CacKnQPYHhCQmo9M0otiWNVmXThA5aWY15+sW6N0cSFAqSWYv4uFP08Ykbozv2kDqW+UH5VZuAhs5ZE5xctoT8o2c/aqRlUXrokgPrb6fSAbJ2MmWgZjKCm7xC0VNeJjvE4dBEoZ5fdTMB76XGZLJ61gOfJhUWiu2jtMKUHJrQPVh0Hyg+E31ISlAkGjAnP7tlhHaGzfCULQpiXGa9CKUjvZWCC1DtCQXAASAocnJZoa1QKYXae20TS+UiwoX/ANsM4DegS5YTkJy8y+v7tIfXs+WVEBAoAaGr19OkEOy5btlA97PVoXkNR8xwmzqFylXmdPj0iE7JzEhxX90/WNjL3hAso+SAP9ojpO868oGaa/pGv9GUUZYbozFWzHogmCo3DnEu0z/pn5xd4neNYDkzD1V/GFpO2FLUAEmoeqv4GNbZuKEP/D+adF+YAPuYJL3Bm8CG4qR9YMvbJKzLyDi7k2FrQE4lReg94H2NSIG4BzHMsAcTNl/WGJe5CEis5HnNT8hHAxCgfCkt1PzgZxK7d1Nhbj1jfZm0Py925abzZen6ifKgjle7OHUSTMS/WZ8hCeImXBUcw7zMBYOC/UR3LmFQB7Ququn3pB4yNaDjdjDA+JJ6iaflHjsDCcX/AMMtT05lQiuClFxnWWOkP4fZ01TABTlyS5s3KBxZrQVOzcGKdmst/wC2n5zIZRIwqfDKWOLJlj1cGBL2UQkkoUwofE7jWEVIUEjs5SyVF6oNvMRuP7NZalchNOy9TJHwlQwnaElP/LQOiwP/AMpEUWx9kzCs5k1cMFMO89gDFvL2JMUklQCWFRQECA4L2Gwx3gAqlApZ5kw/Ax1L3uLeFHR5p/3RXTsCrMcqhlp3mJbQuOEWOx93wzzVg3HdDV6tWkDhE1sEvetRUQkIB/8AjKq/5jAf6wTls2X/AKUv5iLbF7oofOhSgAHPeqfTlAZGxpacxPedmDmnO3ODUTWysnbwzkEAk+SZXPgmBTd6p7sFLB5FI+Ai5/4eAqWUpSq70zUJbh5w3J2XLA7qQOZS9H72msaom2ZZe28SpxnmH/7FP7QAz8QRUq8yo/ON2hEvvlCVVDBQSB0q1uccTh+VlOZ00BfQWcdBG16MYeTs+esnumjOcp1qIKvZs5JbKrX9PDrGvwEjvKyTQl2LZgXAYGhIjuYpSJzBlqUAxU/wB4/KDZqMlK2VMIKiDlHMDR/gY4GyJq2ypmNqbAAauaRfy8evKsqQHUrw5XBAuQTaphlU/spaez8SncEUIJ4cXEawcSpTu+QhyoONHV6cIY2dKQhGR+9mzVSa8vWAzCt/Ef3k5gIL2SSDmKme71ApxEZsNUdTUTEqzjKQ7ClaaEG0PYeelYAAdQF+YPDyFISk7P7TwOrvags3F3gmFlFC2SFNyZr8dHYwLCf/2Q=="/>
          <p:cNvSpPr>
            <a:spLocks noChangeAspect="1" noChangeArrowheads="1"/>
          </p:cNvSpPr>
          <p:nvPr/>
        </p:nvSpPr>
        <p:spPr bwMode="auto">
          <a:xfrm>
            <a:off x="2388199" y="-205458"/>
            <a:ext cx="433493" cy="43349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30048" tIns="65024" rIns="130048" bIns="65024" numCol="1" anchor="t" anchorCtr="0" compatLnSpc="1">
            <a:prstTxWarp prst="textNoShape">
              <a:avLst/>
            </a:prstTxWarp>
          </a:bodyPr>
          <a:lstStyle/>
          <a:p>
            <a:endParaRPr lang="nl-NL" sz="3641"/>
          </a:p>
        </p:txBody>
      </p:sp>
      <p:pic>
        <p:nvPicPr>
          <p:cNvPr id="23757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1179" y="6822616"/>
            <a:ext cx="3467947" cy="2600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7574"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40401" y="6985176"/>
            <a:ext cx="4050453" cy="2275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7575"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739323" y="6786096"/>
            <a:ext cx="3432414" cy="2275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72130685"/>
      </p:ext>
    </p:extLst>
  </p:cSld>
  <p:clrMapOvr>
    <a:masterClrMapping/>
  </p:clrMapOvr>
  <p:transition>
    <p:random/>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5825" y="330671"/>
            <a:ext cx="15705282" cy="863693"/>
          </a:xfrm>
        </p:spPr>
        <p:txBody>
          <a:bodyPr/>
          <a:lstStyle/>
          <a:p>
            <a:r>
              <a:rPr lang="nl-NL" dirty="0" smtClean="0"/>
              <a:t>studiemateriaal</a:t>
            </a:r>
            <a:endParaRPr lang="nl-BE" dirty="0"/>
          </a:p>
        </p:txBody>
      </p:sp>
      <p:sp>
        <p:nvSpPr>
          <p:cNvPr id="3" name="Tijdelijke aanduiding voor inhoud 2"/>
          <p:cNvSpPr>
            <a:spLocks noGrp="1"/>
          </p:cNvSpPr>
          <p:nvPr>
            <p:ph idx="1"/>
          </p:nvPr>
        </p:nvSpPr>
        <p:spPr>
          <a:xfrm>
            <a:off x="841533" y="1723533"/>
            <a:ext cx="10420026" cy="6696000"/>
          </a:xfrm>
        </p:spPr>
        <p:txBody>
          <a:bodyPr/>
          <a:lstStyle/>
          <a:p>
            <a:r>
              <a:rPr lang="nl-BE" dirty="0"/>
              <a:t>Handboeken</a:t>
            </a:r>
          </a:p>
          <a:p>
            <a:r>
              <a:rPr lang="nl-BE" dirty="0"/>
              <a:t>Interactieve webpagina’s met zelftoetsen</a:t>
            </a:r>
          </a:p>
          <a:p>
            <a:r>
              <a:rPr lang="nl-BE" dirty="0"/>
              <a:t>Syllabi</a:t>
            </a:r>
          </a:p>
          <a:p>
            <a:r>
              <a:rPr lang="nl-BE" dirty="0" err="1"/>
              <a:t>PPTs</a:t>
            </a:r>
            <a:r>
              <a:rPr lang="nl-BE" dirty="0"/>
              <a:t> van de lessen</a:t>
            </a:r>
          </a:p>
          <a:p>
            <a:r>
              <a:rPr lang="nl-BE" dirty="0"/>
              <a:t>FAQ</a:t>
            </a:r>
          </a:p>
          <a:p>
            <a:r>
              <a:rPr lang="nl-BE" dirty="0"/>
              <a:t>Oefenbundel</a:t>
            </a:r>
          </a:p>
          <a:p>
            <a:endParaRPr lang="nl-BE" dirty="0"/>
          </a:p>
        </p:txBody>
      </p:sp>
      <p:sp>
        <p:nvSpPr>
          <p:cNvPr id="4" name="Tijdelijke aanduiding voor dianummer 3"/>
          <p:cNvSpPr>
            <a:spLocks noGrp="1"/>
          </p:cNvSpPr>
          <p:nvPr>
            <p:ph type="sldNum" sz="quarter" idx="12"/>
          </p:nvPr>
        </p:nvSpPr>
        <p:spPr/>
        <p:txBody>
          <a:bodyPr/>
          <a:lstStyle/>
          <a:p>
            <a:fld id="{7AE184E0-0BD4-4705-A12B-9B71DDE63301}" type="slidenum">
              <a:rPr lang="nl-BE" noProof="0" smtClean="0"/>
              <a:t>38</a:t>
            </a:fld>
            <a:endParaRPr lang="nl-BE" noProof="0" dirty="0"/>
          </a:p>
        </p:txBody>
      </p:sp>
      <p:pic>
        <p:nvPicPr>
          <p:cNvPr id="5" name="Picture 1" descr="C:\Documents and Settings\lpauwels\Local Settings\Temporary Internet Files\Content.IE5\L1RIQ4NB\28-1-2009-12-43-boeken[1].gif"/>
          <p:cNvPicPr>
            <a:picLocks noChangeAspect="1" noChangeArrowheads="1"/>
          </p:cNvPicPr>
          <p:nvPr/>
        </p:nvPicPr>
        <p:blipFill>
          <a:blip r:embed="rId2" cstate="print"/>
          <a:srcRect/>
          <a:stretch>
            <a:fillRect/>
          </a:stretch>
        </p:blipFill>
        <p:spPr bwMode="auto">
          <a:xfrm>
            <a:off x="10692988" y="2627808"/>
            <a:ext cx="3793033" cy="5268101"/>
          </a:xfrm>
          <a:prstGeom prst="rect">
            <a:avLst/>
          </a:prstGeom>
          <a:noFill/>
        </p:spPr>
      </p:pic>
    </p:spTree>
    <p:extLst>
      <p:ext uri="{BB962C8B-B14F-4D97-AF65-F5344CB8AC3E}">
        <p14:creationId xmlns:p14="http://schemas.microsoft.com/office/powerpoint/2010/main" val="265365297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5825" y="330671"/>
            <a:ext cx="15705282" cy="863693"/>
          </a:xfrm>
        </p:spPr>
        <p:txBody>
          <a:bodyPr/>
          <a:lstStyle/>
          <a:p>
            <a:r>
              <a:rPr lang="nl-NL" dirty="0" smtClean="0"/>
              <a:t>onderwijsvormen</a:t>
            </a:r>
            <a:endParaRPr lang="nl-BE" dirty="0"/>
          </a:p>
        </p:txBody>
      </p:sp>
      <p:sp>
        <p:nvSpPr>
          <p:cNvPr id="3" name="Tijdelijke aanduiding voor inhoud 2"/>
          <p:cNvSpPr>
            <a:spLocks noGrp="1"/>
          </p:cNvSpPr>
          <p:nvPr>
            <p:ph idx="1"/>
          </p:nvPr>
        </p:nvSpPr>
        <p:spPr>
          <a:xfrm>
            <a:off x="841532" y="1723533"/>
            <a:ext cx="15268751" cy="6696000"/>
          </a:xfrm>
        </p:spPr>
        <p:txBody>
          <a:bodyPr>
            <a:normAutofit/>
          </a:bodyPr>
          <a:lstStyle/>
          <a:p>
            <a:r>
              <a:rPr lang="nl-BE" b="1" dirty="0"/>
              <a:t>Hoorcolleges </a:t>
            </a:r>
            <a:endParaRPr lang="nl-BE" b="1" dirty="0" smtClean="0"/>
          </a:p>
          <a:p>
            <a:pPr marL="2333625" indent="0">
              <a:buNone/>
            </a:pPr>
            <a:r>
              <a:rPr lang="nl-BE" dirty="0" smtClean="0"/>
              <a:t>met </a:t>
            </a:r>
            <a:r>
              <a:rPr lang="nl-BE" dirty="0"/>
              <a:t>demonstraties, gastlezingen</a:t>
            </a:r>
            <a:r>
              <a:rPr lang="nl-BE" dirty="0" smtClean="0"/>
              <a:t>,…</a:t>
            </a:r>
            <a:endParaRPr lang="nl-BE" dirty="0"/>
          </a:p>
          <a:p>
            <a:r>
              <a:rPr lang="nl-BE" b="1" dirty="0"/>
              <a:t>Nieuwe werkvormen: </a:t>
            </a:r>
            <a:endParaRPr lang="nl-BE" b="1" dirty="0" smtClean="0"/>
          </a:p>
          <a:p>
            <a:pPr marL="2333625" lvl="1" indent="0">
              <a:buNone/>
              <a:tabLst>
                <a:tab pos="1250950" algn="l"/>
              </a:tabLst>
            </a:pPr>
            <a:r>
              <a:rPr lang="nl-BE" dirty="0" smtClean="0"/>
              <a:t>practica</a:t>
            </a:r>
            <a:r>
              <a:rPr lang="nl-BE" dirty="0"/>
              <a:t>, groepswerk,…</a:t>
            </a:r>
          </a:p>
          <a:p>
            <a:r>
              <a:rPr lang="nl-BE" b="1" dirty="0"/>
              <a:t>Interactief </a:t>
            </a:r>
            <a:r>
              <a:rPr lang="nl-BE" b="1" dirty="0" err="1"/>
              <a:t>adhv</a:t>
            </a:r>
            <a:r>
              <a:rPr lang="nl-BE" b="1" dirty="0"/>
              <a:t> ICT-toepassingen: </a:t>
            </a:r>
            <a:endParaRPr lang="nl-BE" b="1" dirty="0" smtClean="0"/>
          </a:p>
          <a:p>
            <a:pPr marL="2333625" indent="0">
              <a:buNone/>
            </a:pPr>
            <a:r>
              <a:rPr lang="nl-BE" dirty="0" smtClean="0"/>
              <a:t>Minerva</a:t>
            </a:r>
            <a:r>
              <a:rPr lang="nl-BE" dirty="0"/>
              <a:t>, </a:t>
            </a:r>
            <a:r>
              <a:rPr lang="nl-BE" dirty="0" err="1"/>
              <a:t>Athena</a:t>
            </a:r>
            <a:r>
              <a:rPr lang="nl-BE" dirty="0"/>
              <a:t>: digitale leeromgeving van de UGent</a:t>
            </a:r>
          </a:p>
          <a:p>
            <a:pPr marL="85725" indent="0">
              <a:buNone/>
            </a:pPr>
            <a:endParaRPr lang="nl-BE" dirty="0"/>
          </a:p>
        </p:txBody>
      </p:sp>
      <p:sp>
        <p:nvSpPr>
          <p:cNvPr id="4" name="Tijdelijke aanduiding voor dianummer 3"/>
          <p:cNvSpPr>
            <a:spLocks noGrp="1"/>
          </p:cNvSpPr>
          <p:nvPr>
            <p:ph type="sldNum" sz="quarter" idx="12"/>
          </p:nvPr>
        </p:nvSpPr>
        <p:spPr/>
        <p:txBody>
          <a:bodyPr/>
          <a:lstStyle/>
          <a:p>
            <a:fld id="{7AE184E0-0BD4-4705-A12B-9B71DDE63301}" type="slidenum">
              <a:rPr lang="nl-BE" noProof="0" smtClean="0"/>
              <a:t>39</a:t>
            </a:fld>
            <a:endParaRPr lang="nl-BE" noProof="0" dirty="0"/>
          </a:p>
        </p:txBody>
      </p:sp>
    </p:spTree>
    <p:extLst>
      <p:ext uri="{BB962C8B-B14F-4D97-AF65-F5344CB8AC3E}">
        <p14:creationId xmlns:p14="http://schemas.microsoft.com/office/powerpoint/2010/main" val="41255389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0118" y="136025"/>
            <a:ext cx="15705282" cy="1611752"/>
          </a:xfrm>
        </p:spPr>
        <p:txBody>
          <a:bodyPr/>
          <a:lstStyle/>
          <a:p>
            <a:r>
              <a:rPr lang="nl-NL" dirty="0" smtClean="0"/>
              <a:t>Infodag criminologie</a:t>
            </a:r>
            <a:endParaRPr lang="nl-BE" dirty="0"/>
          </a:p>
        </p:txBody>
      </p:sp>
      <p:sp>
        <p:nvSpPr>
          <p:cNvPr id="3" name="Tijdelijke aanduiding voor inhoud 2"/>
          <p:cNvSpPr>
            <a:spLocks noGrp="1"/>
          </p:cNvSpPr>
          <p:nvPr>
            <p:ph idx="1"/>
          </p:nvPr>
        </p:nvSpPr>
        <p:spPr>
          <a:xfrm>
            <a:off x="835825" y="1875099"/>
            <a:ext cx="15699575" cy="6342469"/>
          </a:xfrm>
        </p:spPr>
        <p:txBody>
          <a:bodyPr>
            <a:normAutofit fontScale="77500" lnSpcReduction="20000"/>
          </a:bodyPr>
          <a:lstStyle/>
          <a:p>
            <a:pPr marL="0" indent="0">
              <a:buNone/>
            </a:pPr>
            <a:r>
              <a:rPr lang="nl-NL" sz="6300" dirty="0" smtClean="0">
                <a:solidFill>
                  <a:srgbClr val="FFC000"/>
                </a:solidFill>
              </a:rPr>
              <a:t>INFOBEURS:</a:t>
            </a:r>
          </a:p>
          <a:p>
            <a:pPr lvl="1"/>
            <a:r>
              <a:rPr lang="nl-BE" sz="5100" dirty="0" smtClean="0"/>
              <a:t>Mogelijkheid </a:t>
            </a:r>
            <a:r>
              <a:rPr lang="nl-BE" sz="5100" dirty="0"/>
              <a:t>tot vraagstelling aan professoren, assistenten en studenten</a:t>
            </a:r>
          </a:p>
          <a:p>
            <a:pPr lvl="1"/>
            <a:r>
              <a:rPr lang="nl-BE" sz="5100" dirty="0"/>
              <a:t>Voorstelling stagemogelijkheden</a:t>
            </a:r>
          </a:p>
          <a:p>
            <a:pPr lvl="1"/>
            <a:r>
              <a:rPr lang="nl-BE" sz="5100" dirty="0"/>
              <a:t>Inkijken cursusmateriaal </a:t>
            </a:r>
          </a:p>
          <a:p>
            <a:pPr lvl="1"/>
            <a:r>
              <a:rPr lang="nl-BE" sz="5100" dirty="0" smtClean="0"/>
              <a:t>Criminologie </a:t>
            </a:r>
            <a:r>
              <a:rPr lang="nl-BE" sz="5100" dirty="0"/>
              <a:t>in de pers</a:t>
            </a:r>
          </a:p>
          <a:p>
            <a:pPr lvl="1"/>
            <a:r>
              <a:rPr lang="nl-BE" sz="5100" dirty="0" smtClean="0"/>
              <a:t>Gelegenheid </a:t>
            </a:r>
            <a:r>
              <a:rPr lang="nl-BE" sz="5100" dirty="0"/>
              <a:t>tot het nuttigen van een </a:t>
            </a:r>
            <a:r>
              <a:rPr lang="nl-BE" sz="5100" dirty="0" smtClean="0"/>
              <a:t>drankje</a:t>
            </a:r>
          </a:p>
          <a:p>
            <a:pPr lvl="1"/>
            <a:r>
              <a:rPr lang="nl-BE" sz="5100" dirty="0" smtClean="0"/>
              <a:t>…</a:t>
            </a:r>
          </a:p>
          <a:p>
            <a:pPr lvl="1"/>
            <a:endParaRPr lang="nl-BE" sz="4600" dirty="0" smtClean="0"/>
          </a:p>
          <a:p>
            <a:pPr marL="0" lvl="1" indent="0">
              <a:buNone/>
            </a:pPr>
            <a:r>
              <a:rPr lang="nl-BE" sz="5700" dirty="0" smtClean="0">
                <a:solidFill>
                  <a:srgbClr val="FFC000"/>
                </a:solidFill>
              </a:rPr>
              <a:t>RONDLEIDING</a:t>
            </a:r>
            <a:r>
              <a:rPr lang="nl-BE" sz="5700" dirty="0" smtClean="0"/>
              <a:t> </a:t>
            </a:r>
            <a:r>
              <a:rPr lang="nl-BE" sz="5700" dirty="0"/>
              <a:t>in de </a:t>
            </a:r>
            <a:r>
              <a:rPr lang="nl-BE" sz="5700" dirty="0" smtClean="0"/>
              <a:t>faculteit</a:t>
            </a:r>
          </a:p>
          <a:p>
            <a:pPr marL="1319213" lvl="1" indent="-685800"/>
            <a:endParaRPr lang="nl-NL" dirty="0" smtClean="0"/>
          </a:p>
          <a:p>
            <a:endParaRPr lang="nl-BE" dirty="0"/>
          </a:p>
        </p:txBody>
      </p:sp>
      <p:sp>
        <p:nvSpPr>
          <p:cNvPr id="4" name="Tijdelijke aanduiding voor dianummer 3"/>
          <p:cNvSpPr>
            <a:spLocks noGrp="1"/>
          </p:cNvSpPr>
          <p:nvPr>
            <p:ph type="sldNum" sz="quarter" idx="12"/>
          </p:nvPr>
        </p:nvSpPr>
        <p:spPr/>
        <p:txBody>
          <a:bodyPr/>
          <a:lstStyle/>
          <a:p>
            <a:fld id="{7AE184E0-0BD4-4705-A12B-9B71DDE63301}" type="slidenum">
              <a:rPr lang="nl-BE" noProof="0" smtClean="0"/>
              <a:t>4</a:t>
            </a:fld>
            <a:endParaRPr lang="nl-BE" noProof="0" dirty="0"/>
          </a:p>
        </p:txBody>
      </p:sp>
    </p:spTree>
    <p:extLst>
      <p:ext uri="{BB962C8B-B14F-4D97-AF65-F5344CB8AC3E}">
        <p14:creationId xmlns:p14="http://schemas.microsoft.com/office/powerpoint/2010/main" val="371272020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el 16"/>
          <p:cNvSpPr>
            <a:spLocks noGrp="1"/>
          </p:cNvSpPr>
          <p:nvPr>
            <p:ph type="ctrTitle"/>
          </p:nvPr>
        </p:nvSpPr>
        <p:spPr>
          <a:xfrm>
            <a:off x="1291074" y="2286000"/>
            <a:ext cx="15183366" cy="2494344"/>
          </a:xfrm>
        </p:spPr>
        <p:txBody>
          <a:bodyPr/>
          <a:lstStyle/>
          <a:p>
            <a:r>
              <a:rPr lang="nl-NL" sz="5400" dirty="0" smtClean="0"/>
              <a:t>Begeleiding van studenten</a:t>
            </a:r>
            <a:endParaRPr lang="nl-NL" sz="5400" dirty="0"/>
          </a:p>
        </p:txBody>
      </p:sp>
      <p:sp>
        <p:nvSpPr>
          <p:cNvPr id="18" name="Ondertitel 17"/>
          <p:cNvSpPr>
            <a:spLocks noGrp="1"/>
          </p:cNvSpPr>
          <p:nvPr>
            <p:ph type="subTitle" idx="1"/>
          </p:nvPr>
        </p:nvSpPr>
        <p:spPr>
          <a:xfrm>
            <a:off x="1283414" y="5463251"/>
            <a:ext cx="15191026" cy="1994665"/>
          </a:xfrm>
        </p:spPr>
        <p:txBody>
          <a:bodyPr>
            <a:noAutofit/>
          </a:bodyPr>
          <a:lstStyle/>
          <a:p>
            <a:pPr>
              <a:lnSpc>
                <a:spcPts val="7000"/>
              </a:lnSpc>
              <a:spcBef>
                <a:spcPts val="600"/>
              </a:spcBef>
              <a:spcAft>
                <a:spcPts val="600"/>
              </a:spcAft>
            </a:pPr>
            <a:r>
              <a:rPr lang="nl-NL" sz="4800" dirty="0" smtClean="0"/>
              <a:t>Anke Ingels, studiebegeleider - Monitoraat</a:t>
            </a:r>
            <a:endParaRPr lang="nl-NL" sz="4800" dirty="0"/>
          </a:p>
        </p:txBody>
      </p:sp>
      <p:pic>
        <p:nvPicPr>
          <p:cNvPr id="4"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l="3759" b="12815"/>
          <a:stretch/>
        </p:blipFill>
        <p:spPr>
          <a:xfrm>
            <a:off x="582930" y="0"/>
            <a:ext cx="4201534" cy="1268729"/>
          </a:xfrm>
          <a:prstGeom prst="rect">
            <a:avLst/>
          </a:prstGeom>
        </p:spPr>
      </p:pic>
    </p:spTree>
    <p:extLst>
      <p:ext uri="{BB962C8B-B14F-4D97-AF65-F5344CB8AC3E}">
        <p14:creationId xmlns:p14="http://schemas.microsoft.com/office/powerpoint/2010/main" val="359523891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8458200" y="3633537"/>
            <a:ext cx="8077200" cy="4256826"/>
          </a:xfrm>
        </p:spPr>
        <p:txBody>
          <a:bodyPr>
            <a:normAutofit/>
          </a:bodyPr>
          <a:lstStyle/>
          <a:p>
            <a:r>
              <a:rPr lang="nl-NL" sz="6600" dirty="0" smtClean="0">
                <a:latin typeface="UGent Panno Text" panose="02000506040000040003" pitchFamily="50" charset="0"/>
              </a:rPr>
              <a:t>Studiebegeleiding</a:t>
            </a:r>
          </a:p>
          <a:p>
            <a:r>
              <a:rPr lang="nl-NL" sz="6600" dirty="0" smtClean="0">
                <a:latin typeface="UGent Panno Text" panose="02000506040000040003" pitchFamily="50" charset="0"/>
              </a:rPr>
              <a:t>Trajectbegeleiding</a:t>
            </a:r>
            <a:endParaRPr lang="nl-BE" sz="6600" dirty="0">
              <a:latin typeface="UGent Panno Text" panose="02000506040000040003" pitchFamily="50" charset="0"/>
            </a:endParaRPr>
          </a:p>
        </p:txBody>
      </p:sp>
      <p:sp>
        <p:nvSpPr>
          <p:cNvPr id="4" name="Tijdelijke aanduiding voor dianummer 3"/>
          <p:cNvSpPr>
            <a:spLocks noGrp="1"/>
          </p:cNvSpPr>
          <p:nvPr>
            <p:ph type="sldNum" sz="quarter" idx="12"/>
          </p:nvPr>
        </p:nvSpPr>
        <p:spPr/>
        <p:txBody>
          <a:bodyPr/>
          <a:lstStyle/>
          <a:p>
            <a:fld id="{7AE184E0-0BD4-4705-A12B-9B71DDE63301}" type="slidenum">
              <a:rPr lang="nl-BE" noProof="0" smtClean="0"/>
              <a:t>41</a:t>
            </a:fld>
            <a:endParaRPr lang="nl-BE" noProof="0" dirty="0"/>
          </a:p>
        </p:txBody>
      </p:sp>
      <p:pic>
        <p:nvPicPr>
          <p:cNvPr id="8" name="Afbeelding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12280" cy="9759098"/>
          </a:xfrm>
          <a:prstGeom prst="rect">
            <a:avLst/>
          </a:prstGeom>
        </p:spPr>
      </p:pic>
    </p:spTree>
    <p:extLst>
      <p:ext uri="{BB962C8B-B14F-4D97-AF65-F5344CB8AC3E}">
        <p14:creationId xmlns:p14="http://schemas.microsoft.com/office/powerpoint/2010/main" val="130249413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07118" y="911786"/>
            <a:ext cx="15705282" cy="863693"/>
          </a:xfrm>
        </p:spPr>
        <p:txBody>
          <a:bodyPr/>
          <a:lstStyle/>
          <a:p>
            <a:r>
              <a:rPr lang="nl-NL" sz="6000" u="none" dirty="0" smtClean="0">
                <a:solidFill>
                  <a:srgbClr val="FFC000"/>
                </a:solidFill>
                <a:latin typeface="UGent Panno Text" panose="02000506040000040003" pitchFamily="50" charset="0"/>
              </a:rPr>
              <a:t>STUDIE </a:t>
            </a:r>
            <a:r>
              <a:rPr lang="nl-NL" sz="6000" u="none" cap="none" dirty="0" smtClean="0">
                <a:solidFill>
                  <a:srgbClr val="FFC000"/>
                </a:solidFill>
                <a:latin typeface="UGent Panno Text" panose="02000506040000040003" pitchFamily="50" charset="0"/>
              </a:rPr>
              <a:t>begeleiding</a:t>
            </a:r>
            <a:endParaRPr lang="nl-BE" sz="6000" u="none" dirty="0">
              <a:solidFill>
                <a:srgbClr val="FFC000"/>
              </a:solidFill>
              <a:latin typeface="UGent Panno Text" panose="02000506040000040003" pitchFamily="50" charset="0"/>
            </a:endParaRPr>
          </a:p>
        </p:txBody>
      </p:sp>
      <p:sp>
        <p:nvSpPr>
          <p:cNvPr id="3" name="Tijdelijke aanduiding voor inhoud 2"/>
          <p:cNvSpPr>
            <a:spLocks noGrp="1"/>
          </p:cNvSpPr>
          <p:nvPr>
            <p:ph idx="1"/>
          </p:nvPr>
        </p:nvSpPr>
        <p:spPr>
          <a:xfrm>
            <a:off x="962527" y="2298032"/>
            <a:ext cx="11296496" cy="5592331"/>
          </a:xfrm>
        </p:spPr>
        <p:txBody>
          <a:bodyPr>
            <a:normAutofit/>
          </a:bodyPr>
          <a:lstStyle/>
          <a:p>
            <a:r>
              <a:rPr lang="nl-BE" sz="5400" dirty="0">
                <a:latin typeface="UGent Panno Text" panose="02000506040000040003" pitchFamily="50" charset="0"/>
              </a:rPr>
              <a:t>Eerste aanspreekpunt bij vragen over </a:t>
            </a:r>
          </a:p>
          <a:p>
            <a:pPr>
              <a:buNone/>
            </a:pPr>
            <a:r>
              <a:rPr lang="nl-BE" sz="5400" dirty="0">
                <a:latin typeface="UGent Panno Text" panose="02000506040000040003" pitchFamily="50" charset="0"/>
              </a:rPr>
              <a:t>	</a:t>
            </a:r>
            <a:r>
              <a:rPr lang="nl-BE" sz="5400" dirty="0" err="1">
                <a:latin typeface="UGent Panno Text" panose="02000506040000040003" pitchFamily="50" charset="0"/>
              </a:rPr>
              <a:t>studieaanpak</a:t>
            </a:r>
            <a:endParaRPr lang="nl-BE" sz="5400" dirty="0">
              <a:latin typeface="UGent Panno Text" panose="02000506040000040003" pitchFamily="50" charset="0"/>
            </a:endParaRPr>
          </a:p>
          <a:p>
            <a:pPr>
              <a:buNone/>
            </a:pPr>
            <a:endParaRPr lang="nl-BE" sz="2400" dirty="0">
              <a:latin typeface="UGent Panno Text" panose="02000506040000040003" pitchFamily="50" charset="0"/>
            </a:endParaRPr>
          </a:p>
          <a:p>
            <a:r>
              <a:rPr lang="nl-BE" sz="5400" dirty="0">
                <a:latin typeface="UGent Panno Text" panose="02000506040000040003" pitchFamily="50" charset="0"/>
              </a:rPr>
              <a:t>In groep en individueel, focus op                vaardigheden &amp; technieken</a:t>
            </a:r>
          </a:p>
        </p:txBody>
      </p:sp>
      <p:sp>
        <p:nvSpPr>
          <p:cNvPr id="4" name="Tijdelijke aanduiding voor dianummer 3"/>
          <p:cNvSpPr>
            <a:spLocks noGrp="1"/>
          </p:cNvSpPr>
          <p:nvPr>
            <p:ph type="sldNum" sz="quarter" idx="12"/>
          </p:nvPr>
        </p:nvSpPr>
        <p:spPr/>
        <p:txBody>
          <a:bodyPr/>
          <a:lstStyle/>
          <a:p>
            <a:fld id="{7AE184E0-0BD4-4705-A12B-9B71DDE63301}" type="slidenum">
              <a:rPr lang="nl-BE" noProof="0" smtClean="0"/>
              <a:t>42</a:t>
            </a:fld>
            <a:endParaRPr lang="nl-BE" noProof="0" dirty="0"/>
          </a:p>
        </p:txBody>
      </p:sp>
      <p:pic>
        <p:nvPicPr>
          <p:cNvPr id="6" name="Afbeelding 5" descr="1232_7t7mexjjbtq.jpg"/>
          <p:cNvPicPr>
            <a:picLocks noChangeAspect="1"/>
          </p:cNvPicPr>
          <p:nvPr/>
        </p:nvPicPr>
        <p:blipFill>
          <a:blip r:embed="rId2" cstate="print"/>
          <a:stretch>
            <a:fillRect/>
          </a:stretch>
        </p:blipFill>
        <p:spPr>
          <a:xfrm>
            <a:off x="11818620" y="3009327"/>
            <a:ext cx="4953002" cy="4210056"/>
          </a:xfrm>
          <a:prstGeom prst="rect">
            <a:avLst/>
          </a:prstGeom>
        </p:spPr>
      </p:pic>
    </p:spTree>
    <p:extLst>
      <p:ext uri="{BB962C8B-B14F-4D97-AF65-F5344CB8AC3E}">
        <p14:creationId xmlns:p14="http://schemas.microsoft.com/office/powerpoint/2010/main" val="49569722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descr="tips.jpeg"/>
          <p:cNvPicPr>
            <a:picLocks noChangeAspect="1"/>
          </p:cNvPicPr>
          <p:nvPr/>
        </p:nvPicPr>
        <p:blipFill>
          <a:blip r:embed="rId2" cstate="print"/>
          <a:stretch>
            <a:fillRect/>
          </a:stretch>
        </p:blipFill>
        <p:spPr>
          <a:xfrm rot="810346">
            <a:off x="12563295" y="1394618"/>
            <a:ext cx="3072341" cy="3113674"/>
          </a:xfrm>
          <a:prstGeom prst="rect">
            <a:avLst/>
          </a:prstGeom>
        </p:spPr>
      </p:pic>
      <p:sp>
        <p:nvSpPr>
          <p:cNvPr id="32774" name="Titel 6"/>
          <p:cNvSpPr>
            <a:spLocks noGrp="1"/>
          </p:cNvSpPr>
          <p:nvPr>
            <p:ph type="title"/>
          </p:nvPr>
        </p:nvSpPr>
        <p:spPr>
          <a:xfrm>
            <a:off x="806116" y="677933"/>
            <a:ext cx="13715381" cy="801951"/>
          </a:xfrm>
        </p:spPr>
        <p:txBody>
          <a:bodyPr>
            <a:normAutofit/>
          </a:bodyPr>
          <a:lstStyle/>
          <a:p>
            <a:pPr algn="l"/>
            <a:r>
              <a:rPr lang="nl-BE" sz="3982" b="1" dirty="0">
                <a:latin typeface="UGent Panno Text SemiBold" panose="02000706040000040003" pitchFamily="50" charset="0"/>
              </a:rPr>
              <a:t>Een greep uit het aanbod…</a:t>
            </a:r>
            <a:endParaRPr lang="en-US" sz="3982" b="1" dirty="0">
              <a:latin typeface="UGent Panno Text SemiBold" panose="02000706040000040003" pitchFamily="50" charset="0"/>
            </a:endParaRPr>
          </a:p>
        </p:txBody>
      </p:sp>
      <p:sp>
        <p:nvSpPr>
          <p:cNvPr id="32770" name="Rectangle 2"/>
          <p:cNvSpPr>
            <a:spLocks noGrp="1" noChangeArrowheads="1"/>
          </p:cNvSpPr>
          <p:nvPr>
            <p:ph idx="1"/>
          </p:nvPr>
        </p:nvSpPr>
        <p:spPr>
          <a:xfrm>
            <a:off x="2395146" y="1201506"/>
            <a:ext cx="11704320" cy="6443045"/>
          </a:xfrm>
        </p:spPr>
        <p:txBody>
          <a:bodyPr>
            <a:noAutofit/>
          </a:bodyPr>
          <a:lstStyle/>
          <a:p>
            <a:pPr lvl="1" eaLnBrk="1" hangingPunct="1">
              <a:lnSpc>
                <a:spcPct val="150000"/>
              </a:lnSpc>
              <a:buFont typeface="Wingdings" pitchFamily="2" charset="2"/>
              <a:buChar char="§"/>
            </a:pPr>
            <a:r>
              <a:rPr lang="nl-BE" sz="4000" b="1" dirty="0" smtClean="0">
                <a:solidFill>
                  <a:srgbClr val="FFC000"/>
                </a:solidFill>
                <a:latin typeface="UGent Panno Text" panose="02000506040000040003" pitchFamily="50" charset="0"/>
              </a:rPr>
              <a:t>Workshops:</a:t>
            </a:r>
          </a:p>
          <a:p>
            <a:pPr lvl="3">
              <a:spcBef>
                <a:spcPts val="600"/>
              </a:spcBef>
              <a:buFont typeface="Symbol" panose="05050102010706020507" pitchFamily="18" charset="2"/>
              <a:buChar char="-"/>
            </a:pPr>
            <a:r>
              <a:rPr lang="nl-BE" sz="4000" dirty="0" smtClean="0">
                <a:latin typeface="UGent Panno Text" panose="02000506040000040003" pitchFamily="50" charset="0"/>
              </a:rPr>
              <a:t>Workshop ‘Vlot van start’</a:t>
            </a:r>
            <a:endParaRPr lang="nl-BE" sz="4000" dirty="0">
              <a:latin typeface="UGent Panno Text" panose="02000506040000040003" pitchFamily="50" charset="0"/>
            </a:endParaRPr>
          </a:p>
          <a:p>
            <a:pPr lvl="3">
              <a:spcBef>
                <a:spcPts val="600"/>
              </a:spcBef>
              <a:buFont typeface="Symbol" panose="05050102010706020507" pitchFamily="18" charset="2"/>
              <a:buChar char="-"/>
            </a:pPr>
            <a:r>
              <a:rPr lang="nl-BE" sz="4000" dirty="0">
                <a:latin typeface="UGent Panno Text" panose="02000506040000040003" pitchFamily="50" charset="0"/>
              </a:rPr>
              <a:t>Workshops </a:t>
            </a:r>
            <a:r>
              <a:rPr lang="nl-BE" sz="4000" dirty="0" smtClean="0">
                <a:latin typeface="UGent Panno Text" panose="02000506040000040003" pitchFamily="50" charset="0"/>
              </a:rPr>
              <a:t>‘Start </a:t>
            </a:r>
            <a:r>
              <a:rPr lang="nl-BE" sz="4000" dirty="0" err="1" smtClean="0">
                <a:latin typeface="UGent Panno Text" panose="02000506040000040003" pitchFamily="50" charset="0"/>
              </a:rPr>
              <a:t>to</a:t>
            </a:r>
            <a:r>
              <a:rPr lang="nl-BE" sz="4000" dirty="0" smtClean="0">
                <a:latin typeface="UGent Panno Text" panose="02000506040000040003" pitchFamily="50" charset="0"/>
              </a:rPr>
              <a:t> </a:t>
            </a:r>
            <a:r>
              <a:rPr lang="nl-BE" sz="4000" dirty="0" err="1" smtClean="0">
                <a:latin typeface="UGent Panno Text" panose="02000506040000040003" pitchFamily="50" charset="0"/>
              </a:rPr>
              <a:t>organise</a:t>
            </a:r>
            <a:r>
              <a:rPr lang="nl-BE" sz="4000" dirty="0" smtClean="0">
                <a:latin typeface="UGent Panno Text" panose="02000506040000040003" pitchFamily="50" charset="0"/>
              </a:rPr>
              <a:t>’</a:t>
            </a:r>
            <a:endParaRPr lang="nl-BE" sz="4000" dirty="0">
              <a:latin typeface="UGent Panno Text" panose="02000506040000040003" pitchFamily="50" charset="0"/>
            </a:endParaRPr>
          </a:p>
          <a:p>
            <a:pPr lvl="3">
              <a:spcBef>
                <a:spcPts val="600"/>
              </a:spcBef>
              <a:buFont typeface="Symbol" panose="05050102010706020507" pitchFamily="18" charset="2"/>
              <a:buChar char="-"/>
            </a:pPr>
            <a:r>
              <a:rPr lang="nl-BE" sz="4000" dirty="0" smtClean="0">
                <a:latin typeface="UGent Panno Text" panose="02000506040000040003" pitchFamily="50" charset="0"/>
              </a:rPr>
              <a:t>Workshops ‘Werken met een wetboek…’</a:t>
            </a:r>
            <a:endParaRPr lang="nl-BE" sz="4000" dirty="0">
              <a:latin typeface="UGent Panno Text" panose="02000506040000040003" pitchFamily="50" charset="0"/>
            </a:endParaRPr>
          </a:p>
          <a:p>
            <a:pPr lvl="3">
              <a:spcBef>
                <a:spcPts val="600"/>
              </a:spcBef>
              <a:buFont typeface="Symbol" panose="05050102010706020507" pitchFamily="18" charset="2"/>
              <a:buChar char="-"/>
            </a:pPr>
            <a:r>
              <a:rPr lang="nl-BE" sz="4000" dirty="0">
                <a:latin typeface="UGent Panno Text" panose="02000506040000040003" pitchFamily="50" charset="0"/>
              </a:rPr>
              <a:t>Workshops </a:t>
            </a:r>
            <a:r>
              <a:rPr lang="nl-BE" sz="4000" dirty="0" smtClean="0">
                <a:latin typeface="UGent Panno Text" panose="02000506040000040003" pitchFamily="50" charset="0"/>
              </a:rPr>
              <a:t>‘Examentips’</a:t>
            </a:r>
            <a:endParaRPr lang="nl-BE" sz="4000" dirty="0">
              <a:latin typeface="UGent Panno Text" panose="02000506040000040003" pitchFamily="50" charset="0"/>
            </a:endParaRPr>
          </a:p>
          <a:p>
            <a:pPr lvl="3">
              <a:spcBef>
                <a:spcPts val="600"/>
              </a:spcBef>
              <a:buFont typeface="Symbol" panose="05050102010706020507" pitchFamily="18" charset="2"/>
              <a:buChar char="-"/>
            </a:pPr>
            <a:r>
              <a:rPr lang="nl-BE" sz="4000" dirty="0">
                <a:latin typeface="UGent Panno Text" panose="02000506040000040003" pitchFamily="50" charset="0"/>
              </a:rPr>
              <a:t>SOS statistiek</a:t>
            </a:r>
          </a:p>
          <a:p>
            <a:pPr lvl="3">
              <a:spcBef>
                <a:spcPts val="600"/>
              </a:spcBef>
              <a:buFont typeface="Symbol" panose="05050102010706020507" pitchFamily="18" charset="2"/>
              <a:buChar char="-"/>
            </a:pPr>
            <a:r>
              <a:rPr lang="nl-BE" sz="4000" dirty="0">
                <a:latin typeface="UGent Panno Text" panose="02000506040000040003" pitchFamily="50" charset="0"/>
              </a:rPr>
              <a:t>…</a:t>
            </a:r>
          </a:p>
          <a:p>
            <a:pPr lvl="1" eaLnBrk="1" hangingPunct="1">
              <a:buFont typeface="Wingdings" pitchFamily="2" charset="2"/>
              <a:buChar char="§"/>
            </a:pPr>
            <a:endParaRPr lang="nl-BE" sz="2000" b="1" dirty="0">
              <a:solidFill>
                <a:srgbClr val="FF6600"/>
              </a:solidFill>
              <a:latin typeface="UGent Panno Text" panose="02000506040000040003" pitchFamily="50" charset="0"/>
            </a:endParaRPr>
          </a:p>
          <a:p>
            <a:pPr lvl="1" eaLnBrk="1" hangingPunct="1">
              <a:buFont typeface="Wingdings" pitchFamily="2" charset="2"/>
              <a:buChar char="§"/>
            </a:pPr>
            <a:r>
              <a:rPr lang="nl-BE" sz="4000" b="1" dirty="0" smtClean="0">
                <a:solidFill>
                  <a:srgbClr val="FFC000"/>
                </a:solidFill>
                <a:latin typeface="UGent Panno Text" panose="02000506040000040003" pitchFamily="50" charset="0"/>
              </a:rPr>
              <a:t>Proefexamens en online test</a:t>
            </a:r>
          </a:p>
          <a:p>
            <a:pPr lvl="1" eaLnBrk="1" hangingPunct="1">
              <a:buFont typeface="Wingdings" pitchFamily="2" charset="2"/>
              <a:buChar char="§"/>
            </a:pPr>
            <a:endParaRPr lang="nl-BE" sz="2000" b="1" dirty="0">
              <a:solidFill>
                <a:srgbClr val="FFC000"/>
              </a:solidFill>
              <a:latin typeface="UGent Panno Text" panose="02000506040000040003" pitchFamily="50" charset="0"/>
            </a:endParaRPr>
          </a:p>
          <a:p>
            <a:pPr lvl="1">
              <a:buFont typeface="Wingdings" pitchFamily="2" charset="2"/>
              <a:buChar char="§"/>
            </a:pPr>
            <a:r>
              <a:rPr lang="nl-BE" sz="4000" b="1" dirty="0" smtClean="0">
                <a:solidFill>
                  <a:srgbClr val="FFC000"/>
                </a:solidFill>
                <a:latin typeface="UGent Panno Text" panose="02000506040000040003" pitchFamily="50" charset="0"/>
              </a:rPr>
              <a:t>Adviesgesprekken</a:t>
            </a:r>
            <a:r>
              <a:rPr lang="nl-BE" sz="4000" dirty="0">
                <a:latin typeface="UGent Panno Text" panose="02000506040000040003" pitchFamily="50" charset="0"/>
              </a:rPr>
              <a:t>, o.a. n.a.v. examenresultaten</a:t>
            </a:r>
            <a:endParaRPr lang="nl-BE" sz="4000" b="1" dirty="0" smtClean="0">
              <a:latin typeface="UGent Panno Text" panose="02000506040000040003" pitchFamily="50" charset="0"/>
            </a:endParaRPr>
          </a:p>
          <a:p>
            <a:pPr lvl="3" eaLnBrk="1" hangingPunct="1">
              <a:buFont typeface="Wingdings" pitchFamily="2" charset="2"/>
              <a:buChar char="Ø"/>
            </a:pPr>
            <a:endParaRPr lang="nl-BE" sz="2000" b="1" dirty="0">
              <a:solidFill>
                <a:srgbClr val="336699"/>
              </a:solidFill>
              <a:latin typeface="UGent Panno Text" panose="02000506040000040003" pitchFamily="50" charset="0"/>
            </a:endParaRPr>
          </a:p>
        </p:txBody>
      </p:sp>
      <p:sp>
        <p:nvSpPr>
          <p:cNvPr id="8199" name="Tijdelijke aanduiding voor dianummer 5"/>
          <p:cNvSpPr>
            <a:spLocks noGrp="1"/>
          </p:cNvSpPr>
          <p:nvPr>
            <p:ph type="sldNum" sz="quarter" idx="12"/>
          </p:nvPr>
        </p:nvSpPr>
        <p:spPr/>
        <p:txBody>
          <a:bodyPr/>
          <a:lstStyle/>
          <a:p>
            <a:pPr>
              <a:defRPr/>
            </a:pPr>
            <a:fld id="{2E7BF273-6709-45F0-925A-0F0506B77712}" type="slidenum">
              <a:rPr lang="nl-NL"/>
              <a:pPr>
                <a:defRPr/>
              </a:pPr>
              <a:t>43</a:t>
            </a:fld>
            <a:endParaRPr lang="nl-NL"/>
          </a:p>
        </p:txBody>
      </p:sp>
      <p:sp>
        <p:nvSpPr>
          <p:cNvPr id="32771" name="Rectangle 4"/>
          <p:cNvSpPr>
            <a:spLocks noChangeArrowheads="1"/>
          </p:cNvSpPr>
          <p:nvPr/>
        </p:nvSpPr>
        <p:spPr bwMode="auto">
          <a:xfrm>
            <a:off x="4469871" y="3237653"/>
            <a:ext cx="1332089" cy="1300480"/>
          </a:xfrm>
          <a:prstGeom prst="rect">
            <a:avLst/>
          </a:prstGeom>
          <a:noFill/>
          <a:ln w="9525">
            <a:noFill/>
            <a:miter lim="800000"/>
            <a:headEnd/>
            <a:tailEnd/>
          </a:ln>
        </p:spPr>
        <p:txBody>
          <a:bodyPr wrap="none" anchor="ctr"/>
          <a:lstStyle/>
          <a:p>
            <a:pPr algn="ctr" eaLnBrk="1" hangingPunct="1"/>
            <a:endParaRPr lang="nl-BE" sz="2844" i="1">
              <a:solidFill>
                <a:srgbClr val="336699"/>
              </a:solidFill>
              <a:latin typeface="Arial Rounded MT Bold" pitchFamily="34" charset="0"/>
            </a:endParaRPr>
          </a:p>
        </p:txBody>
      </p:sp>
      <p:sp>
        <p:nvSpPr>
          <p:cNvPr id="32772" name="Rectangle 5"/>
          <p:cNvSpPr>
            <a:spLocks noChangeArrowheads="1"/>
          </p:cNvSpPr>
          <p:nvPr/>
        </p:nvSpPr>
        <p:spPr bwMode="auto">
          <a:xfrm>
            <a:off x="8976395" y="3237653"/>
            <a:ext cx="1300480" cy="1300480"/>
          </a:xfrm>
          <a:prstGeom prst="rect">
            <a:avLst/>
          </a:prstGeom>
          <a:noFill/>
          <a:ln w="9525">
            <a:noFill/>
            <a:miter lim="800000"/>
            <a:headEnd/>
            <a:tailEnd/>
          </a:ln>
        </p:spPr>
        <p:txBody>
          <a:bodyPr wrap="none" anchor="ctr"/>
          <a:lstStyle/>
          <a:p>
            <a:pPr algn="ctr" eaLnBrk="1" hangingPunct="1"/>
            <a:endParaRPr lang="nl-BE" sz="2844" i="1">
              <a:solidFill>
                <a:srgbClr val="336699"/>
              </a:solidFill>
              <a:latin typeface="Arial Rounded MT Bold" pitchFamily="34" charset="0"/>
            </a:endParaRPr>
          </a:p>
        </p:txBody>
      </p:sp>
    </p:spTree>
    <p:extLst>
      <p:ext uri="{BB962C8B-B14F-4D97-AF65-F5344CB8AC3E}">
        <p14:creationId xmlns:p14="http://schemas.microsoft.com/office/powerpoint/2010/main" val="39126799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07118" y="472909"/>
            <a:ext cx="15705282" cy="863693"/>
          </a:xfrm>
        </p:spPr>
        <p:txBody>
          <a:bodyPr/>
          <a:lstStyle/>
          <a:p>
            <a:r>
              <a:rPr lang="nl-NL" sz="6000" u="none" dirty="0" smtClean="0">
                <a:solidFill>
                  <a:srgbClr val="FFC000"/>
                </a:solidFill>
                <a:latin typeface="UGent Panno Text" panose="02000506040000040003" pitchFamily="50" charset="0"/>
              </a:rPr>
              <a:t>TRAJECT </a:t>
            </a:r>
            <a:r>
              <a:rPr lang="nl-NL" sz="6000" u="none" cap="none" dirty="0" smtClean="0">
                <a:solidFill>
                  <a:srgbClr val="FFC000"/>
                </a:solidFill>
                <a:latin typeface="UGent Panno Text" panose="02000506040000040003" pitchFamily="50" charset="0"/>
              </a:rPr>
              <a:t>begeleiding</a:t>
            </a:r>
            <a:endParaRPr lang="nl-BE" sz="6000" u="none" dirty="0">
              <a:solidFill>
                <a:srgbClr val="FFC000"/>
              </a:solidFill>
              <a:latin typeface="UGent Panno Text" panose="02000506040000040003" pitchFamily="50" charset="0"/>
            </a:endParaRPr>
          </a:p>
        </p:txBody>
      </p:sp>
      <p:sp>
        <p:nvSpPr>
          <p:cNvPr id="3" name="Tijdelijke aanduiding voor inhoud 2"/>
          <p:cNvSpPr>
            <a:spLocks noGrp="1"/>
          </p:cNvSpPr>
          <p:nvPr>
            <p:ph idx="1"/>
          </p:nvPr>
        </p:nvSpPr>
        <p:spPr>
          <a:xfrm>
            <a:off x="927357" y="1425588"/>
            <a:ext cx="15930428" cy="7612905"/>
          </a:xfrm>
        </p:spPr>
        <p:txBody>
          <a:bodyPr>
            <a:normAutofit/>
          </a:bodyPr>
          <a:lstStyle/>
          <a:p>
            <a:r>
              <a:rPr lang="nl-BE" sz="3600" dirty="0">
                <a:latin typeface="UGent Panno Text" panose="02000506040000040003" pitchFamily="50" charset="0"/>
              </a:rPr>
              <a:t>begeleiding van elke student bij zijn/haar </a:t>
            </a:r>
            <a:r>
              <a:rPr lang="nl-BE" sz="3600" u="sng" dirty="0">
                <a:latin typeface="UGent Panno Text" panose="02000506040000040003" pitchFamily="50" charset="0"/>
                <a:sym typeface="Wingdings" pitchFamily="2" charset="2"/>
              </a:rPr>
              <a:t>studietraject</a:t>
            </a:r>
            <a:r>
              <a:rPr lang="nl-BE" sz="3600" dirty="0">
                <a:latin typeface="UGent Panno Text" panose="02000506040000040003" pitchFamily="50" charset="0"/>
                <a:sym typeface="Wingdings" pitchFamily="2" charset="2"/>
              </a:rPr>
              <a:t> en </a:t>
            </a:r>
            <a:r>
              <a:rPr lang="nl-BE" sz="3600" u="sng" dirty="0">
                <a:latin typeface="UGent Panno Text" panose="02000506040000040003" pitchFamily="50" charset="0"/>
                <a:sym typeface="Wingdings" pitchFamily="2" charset="2"/>
              </a:rPr>
              <a:t>studieloopbaan</a:t>
            </a:r>
          </a:p>
          <a:p>
            <a:endParaRPr lang="nl-BE" sz="1800" u="sng" dirty="0">
              <a:latin typeface="UGent Panno Text" panose="02000506040000040003" pitchFamily="50" charset="0"/>
              <a:sym typeface="Wingdings" pitchFamily="2" charset="2"/>
            </a:endParaRPr>
          </a:p>
          <a:p>
            <a:r>
              <a:rPr lang="nl-BE" sz="3600" dirty="0">
                <a:latin typeface="UGent Panno Text" panose="02000506040000040003" pitchFamily="50" charset="0"/>
                <a:sym typeface="Wingdings" pitchFamily="2" charset="2"/>
              </a:rPr>
              <a:t>advies &amp; informatie bij belangrijke </a:t>
            </a:r>
            <a:r>
              <a:rPr lang="nl-BE" sz="3600" u="sng" dirty="0">
                <a:latin typeface="UGent Panno Text" panose="02000506040000040003" pitchFamily="50" charset="0"/>
                <a:sym typeface="Wingdings" pitchFamily="2" charset="2"/>
              </a:rPr>
              <a:t>keuzemomenten</a:t>
            </a:r>
            <a:r>
              <a:rPr lang="nl-BE" sz="3600" dirty="0">
                <a:latin typeface="UGent Panno Text" panose="02000506040000040003" pitchFamily="50" charset="0"/>
                <a:sym typeface="Wingdings" pitchFamily="2" charset="2"/>
              </a:rPr>
              <a:t>:</a:t>
            </a:r>
          </a:p>
          <a:p>
            <a:endParaRPr lang="nl-BE" sz="1050" dirty="0">
              <a:latin typeface="UGent Panno Text" panose="02000506040000040003" pitchFamily="50" charset="0"/>
              <a:sym typeface="Wingdings" pitchFamily="2" charset="2"/>
            </a:endParaRPr>
          </a:p>
          <a:p>
            <a:pPr lvl="1">
              <a:buFont typeface="Courier New" pitchFamily="49" charset="0"/>
              <a:buChar char="o"/>
            </a:pPr>
            <a:r>
              <a:rPr lang="nl-BE" sz="4000" dirty="0">
                <a:latin typeface="UGent Panno Text" panose="02000506040000040003" pitchFamily="50" charset="0"/>
                <a:sym typeface="Wingdings" pitchFamily="2" charset="2"/>
              </a:rPr>
              <a:t>start </a:t>
            </a:r>
            <a:r>
              <a:rPr lang="nl-BE" sz="4000" dirty="0" smtClean="0">
                <a:latin typeface="UGent Panno Text" panose="02000506040000040003" pitchFamily="50" charset="0"/>
                <a:sym typeface="Wingdings" pitchFamily="2" charset="2"/>
              </a:rPr>
              <a:t>studie: </a:t>
            </a:r>
            <a:r>
              <a:rPr lang="nl-BE" sz="4000" dirty="0">
                <a:solidFill>
                  <a:srgbClr val="1E64C8"/>
                </a:solidFill>
                <a:latin typeface="UGent Panno Text" panose="02000506040000040003" pitchFamily="50" charset="0"/>
                <a:sym typeface="Wingdings" pitchFamily="2" charset="2"/>
              </a:rPr>
              <a:t>INSTROOM</a:t>
            </a:r>
          </a:p>
          <a:p>
            <a:pPr lvl="2">
              <a:buFont typeface="Symbol" panose="05050102010706020507" pitchFamily="18" charset="2"/>
              <a:buChar char="-"/>
            </a:pPr>
            <a:r>
              <a:rPr lang="nl-BE" sz="3600" dirty="0">
                <a:latin typeface="UGent Panno Text" panose="02000506040000040003" pitchFamily="50" charset="0"/>
                <a:sym typeface="Wingdings" pitchFamily="2" charset="2"/>
              </a:rPr>
              <a:t>SID-in</a:t>
            </a:r>
          </a:p>
          <a:p>
            <a:pPr lvl="2">
              <a:buFont typeface="Symbol" panose="05050102010706020507" pitchFamily="18" charset="2"/>
              <a:buChar char="-"/>
            </a:pPr>
            <a:r>
              <a:rPr lang="nl-BE" sz="3600" dirty="0">
                <a:latin typeface="UGent Panno Text" panose="02000506040000040003" pitchFamily="50" charset="0"/>
                <a:sym typeface="Wingdings" pitchFamily="2" charset="2"/>
              </a:rPr>
              <a:t>verkorte bachelor (indien reeds een diploma) / vrijstellingen</a:t>
            </a:r>
          </a:p>
          <a:p>
            <a:pPr lvl="2">
              <a:buFont typeface="Symbol" panose="05050102010706020507" pitchFamily="18" charset="2"/>
              <a:buChar char="-"/>
            </a:pPr>
            <a:r>
              <a:rPr lang="nl-BE" sz="3600" dirty="0">
                <a:latin typeface="UGent Panno Text" panose="02000506040000040003" pitchFamily="50" charset="0"/>
                <a:sym typeface="Wingdings" pitchFamily="2" charset="2"/>
              </a:rPr>
              <a:t>aanvraag creditcontract</a:t>
            </a:r>
          </a:p>
          <a:p>
            <a:pPr lvl="2">
              <a:buFont typeface="Symbol" panose="05050102010706020507" pitchFamily="18" charset="2"/>
              <a:buChar char="-"/>
            </a:pPr>
            <a:r>
              <a:rPr lang="nl-BE" sz="3600" dirty="0">
                <a:latin typeface="UGent Panno Text" panose="02000506040000040003" pitchFamily="50" charset="0"/>
                <a:sym typeface="Wingdings" pitchFamily="2" charset="2"/>
              </a:rPr>
              <a:t>spreiding van studies</a:t>
            </a:r>
          </a:p>
          <a:p>
            <a:pPr lvl="2">
              <a:buNone/>
            </a:pPr>
            <a:r>
              <a:rPr lang="nl-BE" sz="1200" dirty="0">
                <a:latin typeface="UGent Panno Text" panose="02000506040000040003" pitchFamily="50" charset="0"/>
                <a:sym typeface="Wingdings" pitchFamily="2" charset="2"/>
              </a:rPr>
              <a:t> </a:t>
            </a:r>
          </a:p>
          <a:p>
            <a:pPr lvl="1">
              <a:buFont typeface="Courier New" pitchFamily="49" charset="0"/>
              <a:buChar char="o"/>
            </a:pPr>
            <a:r>
              <a:rPr lang="nl-BE" sz="4000" dirty="0">
                <a:latin typeface="UGent Panno Text" panose="02000506040000040003" pitchFamily="50" charset="0"/>
                <a:sym typeface="Wingdings" pitchFamily="2" charset="2"/>
              </a:rPr>
              <a:t>doorheen de </a:t>
            </a:r>
            <a:r>
              <a:rPr lang="nl-BE" sz="4000" dirty="0" smtClean="0">
                <a:latin typeface="UGent Panno Text" panose="02000506040000040003" pitchFamily="50" charset="0"/>
                <a:sym typeface="Wingdings" pitchFamily="2" charset="2"/>
              </a:rPr>
              <a:t>studie: </a:t>
            </a:r>
            <a:r>
              <a:rPr lang="nl-BE" sz="4000" dirty="0">
                <a:solidFill>
                  <a:srgbClr val="1E64C8"/>
                </a:solidFill>
                <a:latin typeface="UGent Panno Text" panose="02000506040000040003" pitchFamily="50" charset="0"/>
                <a:sym typeface="Wingdings" pitchFamily="2" charset="2"/>
              </a:rPr>
              <a:t>DOORSTROOM</a:t>
            </a:r>
          </a:p>
          <a:p>
            <a:pPr lvl="2">
              <a:buFont typeface="Symbol" panose="05050102010706020507" pitchFamily="18" charset="2"/>
              <a:buChar char="-"/>
            </a:pPr>
            <a:r>
              <a:rPr lang="nl-BE" sz="3600" dirty="0">
                <a:latin typeface="UGent Panno Text" panose="02000506040000040003" pitchFamily="50" charset="0"/>
                <a:sym typeface="Wingdings" pitchFamily="2" charset="2"/>
              </a:rPr>
              <a:t>geïndividualiseerd traject (GIT </a:t>
            </a:r>
            <a:r>
              <a:rPr lang="nl-BE" sz="3600" dirty="0">
                <a:latin typeface="UGent Panno Text" panose="02000506040000040003" pitchFamily="50" charset="0"/>
                <a:sym typeface="Symbol"/>
              </a:rPr>
              <a:t></a:t>
            </a:r>
            <a:r>
              <a:rPr lang="nl-BE" sz="3600" dirty="0">
                <a:latin typeface="UGent Panno Text" panose="02000506040000040003" pitchFamily="50" charset="0"/>
                <a:sym typeface="Wingdings" pitchFamily="2" charset="2"/>
              </a:rPr>
              <a:t> MOT) </a:t>
            </a:r>
          </a:p>
          <a:p>
            <a:pPr lvl="2">
              <a:buFont typeface="Symbol" panose="05050102010706020507" pitchFamily="18" charset="2"/>
              <a:buChar char="-"/>
            </a:pPr>
            <a:r>
              <a:rPr lang="nl-BE" sz="3600" dirty="0">
                <a:latin typeface="UGent Panno Text" panose="02000506040000040003" pitchFamily="50" charset="0"/>
                <a:sym typeface="Wingdings" pitchFamily="2" charset="2"/>
              </a:rPr>
              <a:t>hulp bij heroriëntering (overstap naar andere opleiding)</a:t>
            </a:r>
            <a:endParaRPr lang="nl-BE" sz="3200" dirty="0">
              <a:latin typeface="UGent Panno Text" panose="02000506040000040003" pitchFamily="50" charset="0"/>
              <a:sym typeface="Wingdings" pitchFamily="2" charset="2"/>
            </a:endParaRPr>
          </a:p>
        </p:txBody>
      </p:sp>
      <p:sp>
        <p:nvSpPr>
          <p:cNvPr id="4" name="Tijdelijke aanduiding voor dianummer 3"/>
          <p:cNvSpPr>
            <a:spLocks noGrp="1"/>
          </p:cNvSpPr>
          <p:nvPr>
            <p:ph type="sldNum" sz="quarter" idx="12"/>
          </p:nvPr>
        </p:nvSpPr>
        <p:spPr/>
        <p:txBody>
          <a:bodyPr/>
          <a:lstStyle/>
          <a:p>
            <a:fld id="{7AE184E0-0BD4-4705-A12B-9B71DDE63301}" type="slidenum">
              <a:rPr lang="nl-BE" noProof="0" smtClean="0"/>
              <a:t>44</a:t>
            </a:fld>
            <a:endParaRPr lang="nl-BE" noProof="0" dirty="0"/>
          </a:p>
        </p:txBody>
      </p:sp>
    </p:spTree>
    <p:extLst>
      <p:ext uri="{BB962C8B-B14F-4D97-AF65-F5344CB8AC3E}">
        <p14:creationId xmlns:p14="http://schemas.microsoft.com/office/powerpoint/2010/main" val="292384216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2"/>
          <a:srcRect l="24306" t="19551" r="52273" b="12846"/>
          <a:stretch/>
        </p:blipFill>
        <p:spPr>
          <a:xfrm>
            <a:off x="9658415" y="291240"/>
            <a:ext cx="5332278" cy="8657463"/>
          </a:xfrm>
          <a:prstGeom prst="rect">
            <a:avLst/>
          </a:prstGeom>
        </p:spPr>
      </p:pic>
      <p:sp>
        <p:nvSpPr>
          <p:cNvPr id="3" name="Tijdelijke aanduiding voor inhoud 2"/>
          <p:cNvSpPr>
            <a:spLocks noGrp="1"/>
          </p:cNvSpPr>
          <p:nvPr>
            <p:ph idx="1"/>
          </p:nvPr>
        </p:nvSpPr>
        <p:spPr>
          <a:xfrm>
            <a:off x="1143000" y="1179095"/>
            <a:ext cx="13378497" cy="7998983"/>
          </a:xfrm>
        </p:spPr>
        <p:txBody>
          <a:bodyPr>
            <a:normAutofit/>
          </a:bodyPr>
          <a:lstStyle/>
          <a:p>
            <a:pPr>
              <a:buNone/>
            </a:pPr>
            <a:r>
              <a:rPr lang="nl-BE" sz="4000" u="sng" dirty="0">
                <a:ln w="0"/>
                <a:solidFill>
                  <a:schemeClr val="accent1"/>
                </a:solidFill>
              </a:rPr>
              <a:t>Criminologie studeren in GENT</a:t>
            </a:r>
          </a:p>
          <a:p>
            <a:pPr>
              <a:buNone/>
            </a:pPr>
            <a:endParaRPr lang="nl-NL" sz="3129" dirty="0">
              <a:solidFill>
                <a:srgbClr val="080808"/>
              </a:solidFill>
            </a:endParaRPr>
          </a:p>
          <a:p>
            <a:pPr>
              <a:buNone/>
            </a:pPr>
            <a:endParaRPr lang="nl-BE" sz="3698" b="1" dirty="0"/>
          </a:p>
          <a:p>
            <a:endParaRPr lang="nl-NL" sz="3982" dirty="0"/>
          </a:p>
          <a:p>
            <a:endParaRPr lang="nl-BE" sz="3982" dirty="0"/>
          </a:p>
          <a:p>
            <a:endParaRPr lang="nl-NL" sz="3982" dirty="0"/>
          </a:p>
          <a:p>
            <a:endParaRPr lang="nl-NL" sz="3982" dirty="0"/>
          </a:p>
          <a:p>
            <a:pPr>
              <a:buNone/>
            </a:pPr>
            <a:endParaRPr lang="nl-BE" sz="3698" b="1" dirty="0"/>
          </a:p>
          <a:p>
            <a:endParaRPr lang="nl-BE" sz="3698" b="1" dirty="0"/>
          </a:p>
        </p:txBody>
      </p:sp>
      <p:sp>
        <p:nvSpPr>
          <p:cNvPr id="4" name="Tijdelijke aanduiding voor dianummer 3"/>
          <p:cNvSpPr>
            <a:spLocks noGrp="1"/>
          </p:cNvSpPr>
          <p:nvPr>
            <p:ph type="sldNum" sz="quarter" idx="12"/>
          </p:nvPr>
        </p:nvSpPr>
        <p:spPr/>
        <p:txBody>
          <a:bodyPr/>
          <a:lstStyle/>
          <a:p>
            <a:pPr>
              <a:defRPr/>
            </a:pPr>
            <a:fld id="{A21519AC-FDCC-400A-8E7B-4BD08116BBDF}" type="slidenum">
              <a:rPr lang="nl-NL" smtClean="0"/>
              <a:pPr>
                <a:defRPr/>
              </a:pPr>
              <a:t>45</a:t>
            </a:fld>
            <a:endParaRPr lang="nl-NL"/>
          </a:p>
        </p:txBody>
      </p:sp>
      <p:sp>
        <p:nvSpPr>
          <p:cNvPr id="5" name="Text Box 6"/>
          <p:cNvSpPr txBox="1">
            <a:spLocks noChangeArrowheads="1"/>
          </p:cNvSpPr>
          <p:nvPr/>
        </p:nvSpPr>
        <p:spPr bwMode="auto">
          <a:xfrm>
            <a:off x="673804" y="2615782"/>
            <a:ext cx="8384784" cy="3785652"/>
          </a:xfrm>
          <a:prstGeom prst="rect">
            <a:avLst/>
          </a:prstGeom>
          <a:noFill/>
          <a:ln w="38100" cap="sq">
            <a:solidFill>
              <a:schemeClr val="tx1"/>
            </a:solidFill>
            <a:miter lim="800000"/>
            <a:headEnd type="none" w="sm" len="sm"/>
            <a:tailEnd type="none" w="sm" len="sm"/>
          </a:ln>
        </p:spPr>
        <p:txBody>
          <a:bodyPr wrap="square">
            <a:spAutoFit/>
          </a:bodyPr>
          <a:lstStyle/>
          <a:p>
            <a:r>
              <a:rPr lang="nl-BE" sz="4000" dirty="0">
                <a:solidFill>
                  <a:srgbClr val="333300"/>
                </a:solidFill>
                <a:latin typeface="UGent Panno Text" panose="02000506040000040003" pitchFamily="50" charset="0"/>
              </a:rPr>
              <a:t>Faculteit </a:t>
            </a:r>
            <a:r>
              <a:rPr lang="nl-BE" sz="4000" dirty="0" smtClean="0">
                <a:solidFill>
                  <a:srgbClr val="333300"/>
                </a:solidFill>
                <a:latin typeface="UGent Panno Text" panose="02000506040000040003" pitchFamily="50" charset="0"/>
              </a:rPr>
              <a:t>Recht en Criminologie</a:t>
            </a:r>
            <a:endParaRPr lang="nl-BE" sz="4000" dirty="0">
              <a:solidFill>
                <a:srgbClr val="333300"/>
              </a:solidFill>
              <a:latin typeface="UGent Panno Text" panose="02000506040000040003" pitchFamily="50" charset="0"/>
            </a:endParaRPr>
          </a:p>
          <a:p>
            <a:endParaRPr lang="nl-BE" sz="4000" dirty="0">
              <a:solidFill>
                <a:srgbClr val="FF0000"/>
              </a:solidFill>
              <a:latin typeface="UGent Panno Text" panose="02000506040000040003" pitchFamily="50" charset="0"/>
            </a:endParaRPr>
          </a:p>
          <a:p>
            <a:r>
              <a:rPr lang="nl-BE" sz="4000" dirty="0" smtClean="0">
                <a:solidFill>
                  <a:srgbClr val="333300"/>
                </a:solidFill>
                <a:latin typeface="UGent Panno Text" panose="02000506040000040003" pitchFamily="50" charset="0"/>
              </a:rPr>
              <a:t>Afdeling </a:t>
            </a:r>
            <a:r>
              <a:rPr lang="nl-BE" sz="4000" dirty="0">
                <a:solidFill>
                  <a:srgbClr val="333300"/>
                </a:solidFill>
                <a:latin typeface="UGent Panno Text" panose="02000506040000040003" pitchFamily="50" charset="0"/>
              </a:rPr>
              <a:t>Studieadvies</a:t>
            </a:r>
          </a:p>
          <a:p>
            <a:r>
              <a:rPr lang="nl-BE" sz="4000" dirty="0">
                <a:solidFill>
                  <a:srgbClr val="333300"/>
                </a:solidFill>
                <a:latin typeface="UGent Panno Text" panose="02000506040000040003" pitchFamily="50" charset="0"/>
              </a:rPr>
              <a:t>Inschrijvingen</a:t>
            </a:r>
          </a:p>
          <a:p>
            <a:endParaRPr lang="nl-BE" sz="4000" dirty="0">
              <a:solidFill>
                <a:srgbClr val="333300"/>
              </a:solidFill>
              <a:latin typeface="UGent Panno Text" panose="02000506040000040003" pitchFamily="50" charset="0"/>
            </a:endParaRPr>
          </a:p>
          <a:p>
            <a:pPr>
              <a:tabLst>
                <a:tab pos="806450" algn="l"/>
              </a:tabLst>
            </a:pPr>
            <a:r>
              <a:rPr lang="nl-BE" sz="4000" dirty="0" smtClean="0">
                <a:solidFill>
                  <a:srgbClr val="333300"/>
                </a:solidFill>
                <a:latin typeface="UGent Panno Text" panose="02000506040000040003" pitchFamily="50" charset="0"/>
              </a:rPr>
              <a:t>	= belangrijkste leslokalen 1</a:t>
            </a:r>
            <a:r>
              <a:rPr lang="nl-BE" sz="4000" baseline="30000" dirty="0" smtClean="0">
                <a:solidFill>
                  <a:srgbClr val="333300"/>
                </a:solidFill>
                <a:latin typeface="UGent Panno Text" panose="02000506040000040003" pitchFamily="50" charset="0"/>
              </a:rPr>
              <a:t>ste</a:t>
            </a:r>
            <a:r>
              <a:rPr lang="nl-BE" sz="4000" dirty="0" smtClean="0">
                <a:solidFill>
                  <a:srgbClr val="333300"/>
                </a:solidFill>
                <a:latin typeface="UGent Panno Text" panose="02000506040000040003" pitchFamily="50" charset="0"/>
              </a:rPr>
              <a:t> bachelor</a:t>
            </a:r>
            <a:endParaRPr lang="nl-NL" sz="4000" i="1" dirty="0">
              <a:solidFill>
                <a:srgbClr val="333300"/>
              </a:solidFill>
              <a:latin typeface="UGent Panno Text" panose="02000506040000040003" pitchFamily="50" charset="0"/>
            </a:endParaRPr>
          </a:p>
        </p:txBody>
      </p:sp>
      <p:sp>
        <p:nvSpPr>
          <p:cNvPr id="13" name="Rechteraccolade 12"/>
          <p:cNvSpPr/>
          <p:nvPr/>
        </p:nvSpPr>
        <p:spPr>
          <a:xfrm>
            <a:off x="6318367" y="4001024"/>
            <a:ext cx="160016" cy="815361"/>
          </a:xfrm>
          <a:prstGeom prst="rightBrace">
            <a:avLst>
              <a:gd name="adj1" fmla="val 36737"/>
              <a:gd name="adj2" fmla="val 49612"/>
            </a:avLst>
          </a:prstGeom>
          <a:ln w="38100">
            <a:solidFill>
              <a:srgbClr val="1E64C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sz="5120" dirty="0">
              <a:ln w="0"/>
              <a:solidFill>
                <a:schemeClr val="accent1"/>
              </a:solidFill>
              <a:effectLst>
                <a:outerShdw blurRad="38100" dist="25400" dir="5400000" algn="ctr" rotWithShape="0">
                  <a:srgbClr val="6E747A">
                    <a:alpha val="43000"/>
                  </a:srgbClr>
                </a:outerShdw>
              </a:effectLst>
            </a:endParaRPr>
          </a:p>
        </p:txBody>
      </p:sp>
      <p:cxnSp>
        <p:nvCxnSpPr>
          <p:cNvPr id="25" name="Rechte verbindingslijn met pijl 24"/>
          <p:cNvCxnSpPr/>
          <p:nvPr/>
        </p:nvCxnSpPr>
        <p:spPr>
          <a:xfrm flipV="1">
            <a:off x="7832248" y="1740136"/>
            <a:ext cx="3465405" cy="1322836"/>
          </a:xfrm>
          <a:prstGeom prst="straightConnector1">
            <a:avLst/>
          </a:prstGeom>
          <a:ln w="38100">
            <a:solidFill>
              <a:srgbClr val="1E64C8"/>
            </a:solidFill>
            <a:tailEnd type="arrow"/>
          </a:ln>
        </p:spPr>
        <p:style>
          <a:lnRef idx="3">
            <a:schemeClr val="accent2"/>
          </a:lnRef>
          <a:fillRef idx="0">
            <a:schemeClr val="accent2"/>
          </a:fillRef>
          <a:effectRef idx="2">
            <a:schemeClr val="accent2"/>
          </a:effectRef>
          <a:fontRef idx="minor">
            <a:schemeClr val="tx1"/>
          </a:fontRef>
        </p:style>
      </p:cxnSp>
      <p:cxnSp>
        <p:nvCxnSpPr>
          <p:cNvPr id="27" name="Rechte verbindingslijn met pijl 26"/>
          <p:cNvCxnSpPr/>
          <p:nvPr/>
        </p:nvCxnSpPr>
        <p:spPr>
          <a:xfrm flipV="1">
            <a:off x="6585491" y="3835369"/>
            <a:ext cx="5739063" cy="573335"/>
          </a:xfrm>
          <a:prstGeom prst="straightConnector1">
            <a:avLst/>
          </a:prstGeom>
          <a:ln w="38100">
            <a:solidFill>
              <a:srgbClr val="1E64C8"/>
            </a:solidFill>
            <a:tailEnd type="arrow"/>
          </a:ln>
        </p:spPr>
        <p:style>
          <a:lnRef idx="3">
            <a:schemeClr val="accent2"/>
          </a:lnRef>
          <a:fillRef idx="0">
            <a:schemeClr val="accent2"/>
          </a:fillRef>
          <a:effectRef idx="2">
            <a:schemeClr val="accent2"/>
          </a:effectRef>
          <a:fontRef idx="minor">
            <a:schemeClr val="tx1"/>
          </a:fontRef>
        </p:style>
      </p:cxnSp>
      <p:sp>
        <p:nvSpPr>
          <p:cNvPr id="8" name="Stroomdiagram: Verbindingslijn 7"/>
          <p:cNvSpPr/>
          <p:nvPr/>
        </p:nvSpPr>
        <p:spPr>
          <a:xfrm>
            <a:off x="896352" y="5752321"/>
            <a:ext cx="493295" cy="485589"/>
          </a:xfrm>
          <a:prstGeom prst="flowChartConnector">
            <a:avLst/>
          </a:prstGeom>
          <a:solidFill>
            <a:srgbClr val="FF0000"/>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5315832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5825" y="364625"/>
            <a:ext cx="15705282" cy="863693"/>
          </a:xfrm>
        </p:spPr>
        <p:txBody>
          <a:bodyPr/>
          <a:lstStyle/>
          <a:p>
            <a:r>
              <a:rPr lang="nl-NL" sz="6000" dirty="0" smtClean="0"/>
              <a:t>Try-outs </a:t>
            </a:r>
            <a:endParaRPr lang="nl-BE" sz="6000" dirty="0"/>
          </a:p>
        </p:txBody>
      </p:sp>
      <p:sp>
        <p:nvSpPr>
          <p:cNvPr id="3" name="Content Placeholder 2"/>
          <p:cNvSpPr>
            <a:spLocks noGrp="1"/>
          </p:cNvSpPr>
          <p:nvPr>
            <p:ph idx="1"/>
          </p:nvPr>
        </p:nvSpPr>
        <p:spPr>
          <a:xfrm>
            <a:off x="835825" y="1638299"/>
            <a:ext cx="15699575" cy="6497515"/>
          </a:xfrm>
        </p:spPr>
        <p:txBody>
          <a:bodyPr>
            <a:noAutofit/>
          </a:bodyPr>
          <a:lstStyle/>
          <a:p>
            <a:r>
              <a:rPr lang="nl-NL" sz="5400" dirty="0" smtClean="0">
                <a:latin typeface="UGent Panno Text" panose="02000506040000040003" pitchFamily="50" charset="0"/>
              </a:rPr>
              <a:t>Hoe moet je studeren aan de universiteit?</a:t>
            </a:r>
          </a:p>
          <a:p>
            <a:r>
              <a:rPr lang="nl-NL" sz="5400" dirty="0" smtClean="0">
                <a:latin typeface="UGent Panno Text" panose="02000506040000040003" pitchFamily="50" charset="0"/>
              </a:rPr>
              <a:t>Welke studievaardigheden zijn belangrijk?</a:t>
            </a:r>
          </a:p>
          <a:p>
            <a:r>
              <a:rPr lang="nl-NL" sz="5400" dirty="0" smtClean="0">
                <a:latin typeface="UGent Panno Text" panose="02000506040000040003" pitchFamily="50" charset="0"/>
              </a:rPr>
              <a:t>Hoe volg je een les?</a:t>
            </a:r>
          </a:p>
          <a:p>
            <a:r>
              <a:rPr lang="nl-NL" sz="5400" dirty="0" smtClean="0">
                <a:latin typeface="UGent Panno Text" panose="02000506040000040003" pitchFamily="50" charset="0"/>
              </a:rPr>
              <a:t>Notities nemen, hoe doe je dat?</a:t>
            </a:r>
          </a:p>
          <a:p>
            <a:r>
              <a:rPr lang="nl-NL" sz="5400" dirty="0" smtClean="0">
                <a:latin typeface="UGent Panno Text" panose="02000506040000040003" pitchFamily="50" charset="0"/>
              </a:rPr>
              <a:t>Hoe verwerk je leerstof zo efficiënt mogelijk?</a:t>
            </a:r>
          </a:p>
          <a:p>
            <a:r>
              <a:rPr lang="nl-NL" sz="5400" dirty="0" smtClean="0">
                <a:latin typeface="UGent Panno Text" panose="02000506040000040003" pitchFamily="50" charset="0"/>
              </a:rPr>
              <a:t>Hoe los je examenvragen op?</a:t>
            </a:r>
            <a:endParaRPr lang="nl-BE" sz="5400" dirty="0">
              <a:latin typeface="UGent Panno Text" panose="02000506040000040003" pitchFamily="50" charset="0"/>
            </a:endParaRPr>
          </a:p>
        </p:txBody>
      </p:sp>
      <p:sp>
        <p:nvSpPr>
          <p:cNvPr id="4" name="Slide Number Placeholder 3"/>
          <p:cNvSpPr>
            <a:spLocks noGrp="1"/>
          </p:cNvSpPr>
          <p:nvPr>
            <p:ph type="sldNum" sz="quarter" idx="12"/>
          </p:nvPr>
        </p:nvSpPr>
        <p:spPr/>
        <p:txBody>
          <a:bodyPr/>
          <a:lstStyle/>
          <a:p>
            <a:fld id="{7AE184E0-0BD4-4705-A12B-9B71DDE63301}" type="slidenum">
              <a:rPr lang="nl-BE" noProof="0" smtClean="0"/>
              <a:t>46</a:t>
            </a:fld>
            <a:endParaRPr lang="nl-BE" noProof="0" dirty="0"/>
          </a:p>
        </p:txBody>
      </p:sp>
    </p:spTree>
    <p:extLst>
      <p:ext uri="{BB962C8B-B14F-4D97-AF65-F5344CB8AC3E}">
        <p14:creationId xmlns:p14="http://schemas.microsoft.com/office/powerpoint/2010/main" val="275635756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28700" y="552450"/>
            <a:ext cx="15506700" cy="1162050"/>
          </a:xfrm>
        </p:spPr>
        <p:txBody>
          <a:bodyPr/>
          <a:lstStyle/>
          <a:p>
            <a:r>
              <a:rPr lang="nl-NL" sz="6000" dirty="0" smtClean="0"/>
              <a:t>Daag jezelf uit! </a:t>
            </a:r>
            <a:endParaRPr lang="nl-BE" sz="6000" dirty="0"/>
          </a:p>
        </p:txBody>
      </p:sp>
      <p:sp>
        <p:nvSpPr>
          <p:cNvPr id="8" name="Content Placeholder 2"/>
          <p:cNvSpPr txBox="1">
            <a:spLocks/>
          </p:cNvSpPr>
          <p:nvPr/>
        </p:nvSpPr>
        <p:spPr>
          <a:xfrm>
            <a:off x="1028700" y="2252703"/>
            <a:ext cx="15659100" cy="6696000"/>
          </a:xfrm>
          <a:prstGeom prst="rect">
            <a:avLst/>
          </a:prstGeom>
        </p:spPr>
        <p:txBody>
          <a:bodyPr vert="horz" lIns="91440" tIns="45720" rIns="91440" bIns="45720"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85725" indent="0">
              <a:buNone/>
            </a:pPr>
            <a:r>
              <a:rPr lang="nl-NL" sz="5400" dirty="0">
                <a:latin typeface="UGent Panno Text" panose="02000506040000040003" pitchFamily="50" charset="0"/>
              </a:rPr>
              <a:t>I</a:t>
            </a:r>
            <a:r>
              <a:rPr lang="nl-NL" sz="5400" dirty="0" smtClean="0">
                <a:latin typeface="UGent Panno Text" panose="02000506040000040003" pitchFamily="50" charset="0"/>
              </a:rPr>
              <a:t>nfo en inschrijven:</a:t>
            </a:r>
          </a:p>
          <a:p>
            <a:pPr marL="85725" indent="0">
              <a:buNone/>
            </a:pPr>
            <a:r>
              <a:rPr lang="nl-NL" sz="5400" b="1" u="sng" dirty="0" smtClean="0">
                <a:latin typeface="UGent Panno Text" panose="02000506040000040003" pitchFamily="50" charset="0"/>
              </a:rPr>
              <a:t>www.ugent.be/tryouts</a:t>
            </a:r>
            <a:endParaRPr lang="nl-NL" sz="5400" b="1" u="sng" dirty="0">
              <a:latin typeface="UGent Panno Text" panose="02000506040000040003" pitchFamily="50" charset="0"/>
            </a:endParaRPr>
          </a:p>
          <a:p>
            <a:pPr marL="85725" indent="0">
              <a:buNone/>
            </a:pPr>
            <a:endParaRPr lang="nl-NL" sz="5400" dirty="0" smtClean="0">
              <a:latin typeface="UGent Panno Text" panose="02000506040000040003" pitchFamily="50" charset="0"/>
            </a:endParaRPr>
          </a:p>
          <a:p>
            <a:pPr marL="85725" indent="0">
              <a:buNone/>
            </a:pPr>
            <a:r>
              <a:rPr lang="nl-NL" sz="5400" dirty="0" smtClean="0">
                <a:latin typeface="UGent Panno Text" panose="02000506040000040003" pitchFamily="50" charset="0"/>
              </a:rPr>
              <a:t>Data: </a:t>
            </a:r>
          </a:p>
          <a:p>
            <a:r>
              <a:rPr lang="nl-NL" sz="4400" dirty="0">
                <a:latin typeface="UGent Panno Text" panose="02000506040000040003" pitchFamily="50" charset="0"/>
              </a:rPr>
              <a:t>d</a:t>
            </a:r>
            <a:r>
              <a:rPr lang="nl-NL" sz="4400" dirty="0" smtClean="0">
                <a:latin typeface="UGent Panno Text" panose="02000506040000040003" pitchFamily="50" charset="0"/>
              </a:rPr>
              <a:t>insdag 10 april 2018 (paasvakantie)</a:t>
            </a:r>
          </a:p>
          <a:p>
            <a:r>
              <a:rPr lang="nl-NL" sz="4400" dirty="0" smtClean="0">
                <a:latin typeface="UGent Panno Text" panose="02000506040000040003" pitchFamily="50" charset="0"/>
              </a:rPr>
              <a:t>zaterdag 5 mei 2018</a:t>
            </a:r>
          </a:p>
        </p:txBody>
      </p:sp>
      <p:pic>
        <p:nvPicPr>
          <p:cNvPr id="1032" name="Picture 8" descr="https://www.ugent.be/img/dowa/acs/openlessen/tryouts201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2736" y="0"/>
            <a:ext cx="4325939" cy="6105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640362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el 16"/>
          <p:cNvSpPr>
            <a:spLocks noGrp="1"/>
          </p:cNvSpPr>
          <p:nvPr>
            <p:ph type="ctrTitle"/>
          </p:nvPr>
        </p:nvSpPr>
        <p:spPr>
          <a:xfrm>
            <a:off x="1291074" y="2286000"/>
            <a:ext cx="15183366" cy="2494344"/>
          </a:xfrm>
        </p:spPr>
        <p:txBody>
          <a:bodyPr/>
          <a:lstStyle/>
          <a:p>
            <a:r>
              <a:rPr lang="nl-NL" sz="5400" dirty="0" smtClean="0"/>
              <a:t>Beroepsmogelijkheden voor criminologen</a:t>
            </a:r>
            <a:endParaRPr lang="nl-NL" sz="5400" dirty="0"/>
          </a:p>
        </p:txBody>
      </p:sp>
      <p:sp>
        <p:nvSpPr>
          <p:cNvPr id="18" name="Ondertitel 17"/>
          <p:cNvSpPr>
            <a:spLocks noGrp="1"/>
          </p:cNvSpPr>
          <p:nvPr>
            <p:ph type="subTitle" idx="1"/>
          </p:nvPr>
        </p:nvSpPr>
        <p:spPr>
          <a:xfrm>
            <a:off x="1283414" y="5463251"/>
            <a:ext cx="15191026" cy="1994665"/>
          </a:xfrm>
        </p:spPr>
        <p:txBody>
          <a:bodyPr>
            <a:noAutofit/>
          </a:bodyPr>
          <a:lstStyle/>
          <a:p>
            <a:pPr>
              <a:lnSpc>
                <a:spcPts val="7000"/>
              </a:lnSpc>
              <a:spcBef>
                <a:spcPts val="600"/>
              </a:spcBef>
              <a:spcAft>
                <a:spcPts val="600"/>
              </a:spcAft>
            </a:pPr>
            <a:r>
              <a:rPr lang="nl-NL" sz="4800" dirty="0"/>
              <a:t>Melanie Defruytier</a:t>
            </a:r>
          </a:p>
          <a:p>
            <a:pPr>
              <a:lnSpc>
                <a:spcPts val="7000"/>
              </a:lnSpc>
              <a:spcBef>
                <a:spcPts val="600"/>
              </a:spcBef>
              <a:spcAft>
                <a:spcPts val="600"/>
              </a:spcAft>
            </a:pPr>
            <a:r>
              <a:rPr lang="nl-NL" sz="4800" dirty="0"/>
              <a:t>Stagecoördinator criminologische wetenschappen</a:t>
            </a:r>
          </a:p>
          <a:p>
            <a:pPr>
              <a:lnSpc>
                <a:spcPts val="7000"/>
              </a:lnSpc>
              <a:spcBef>
                <a:spcPts val="600"/>
              </a:spcBef>
              <a:spcAft>
                <a:spcPts val="600"/>
              </a:spcAft>
            </a:pPr>
            <a:endParaRPr lang="nl-NL" sz="4800" dirty="0"/>
          </a:p>
        </p:txBody>
      </p:sp>
      <p:pic>
        <p:nvPicPr>
          <p:cNvPr id="4"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l="3759" b="12815"/>
          <a:stretch/>
        </p:blipFill>
        <p:spPr>
          <a:xfrm>
            <a:off x="582930" y="0"/>
            <a:ext cx="4201534" cy="1268729"/>
          </a:xfrm>
          <a:prstGeom prst="rect">
            <a:avLst/>
          </a:prstGeom>
        </p:spPr>
      </p:pic>
    </p:spTree>
    <p:extLst>
      <p:ext uri="{BB962C8B-B14F-4D97-AF65-F5344CB8AC3E}">
        <p14:creationId xmlns:p14="http://schemas.microsoft.com/office/powerpoint/2010/main" val="14089552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6929" y="2009423"/>
            <a:ext cx="6398542" cy="4222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87" name="Tijdelijke aanduiding voor inhoud 2"/>
          <p:cNvSpPr>
            <a:spLocks noGrp="1"/>
          </p:cNvSpPr>
          <p:nvPr>
            <p:ph idx="1"/>
          </p:nvPr>
        </p:nvSpPr>
        <p:spPr>
          <a:xfrm>
            <a:off x="2280878" y="1419367"/>
            <a:ext cx="12776918" cy="8097611"/>
          </a:xfrm>
        </p:spPr>
        <p:txBody>
          <a:bodyPr rtlCol="0">
            <a:normAutofit fontScale="85000" lnSpcReduction="20000"/>
          </a:bodyPr>
          <a:lstStyle/>
          <a:p>
            <a:pPr algn="ctr" eaLnBrk="1" fontAlgn="auto" hangingPunct="1">
              <a:lnSpc>
                <a:spcPct val="150000"/>
              </a:lnSpc>
              <a:buFont typeface="Arial" panose="020B0604020202020204" pitchFamily="34" charset="0"/>
              <a:buNone/>
              <a:defRPr/>
            </a:pPr>
            <a:r>
              <a:rPr lang="nl-NL" altLang="nl-BE" sz="3413" dirty="0" smtClean="0">
                <a:solidFill>
                  <a:srgbClr val="336699"/>
                </a:solidFill>
              </a:rPr>
              <a:t>							</a:t>
            </a:r>
            <a:r>
              <a:rPr lang="nl-NL" altLang="nl-BE" sz="3413" dirty="0">
                <a:solidFill>
                  <a:srgbClr val="336699"/>
                </a:solidFill>
              </a:rPr>
              <a:t>						</a:t>
            </a:r>
            <a:r>
              <a:rPr lang="nl-NL" altLang="nl-BE" sz="3982" dirty="0">
                <a:solidFill>
                  <a:srgbClr val="FFD200"/>
                </a:solidFill>
              </a:rPr>
              <a:t>OVERHEID</a:t>
            </a:r>
          </a:p>
          <a:p>
            <a:pPr algn="r">
              <a:lnSpc>
                <a:spcPct val="150000"/>
              </a:lnSpc>
              <a:buNone/>
              <a:defRPr/>
            </a:pPr>
            <a:r>
              <a:rPr lang="nl-NL" altLang="nl-BE" sz="3413" dirty="0">
                <a:solidFill>
                  <a:srgbClr val="336699"/>
                </a:solidFill>
              </a:rPr>
              <a:t>							</a:t>
            </a:r>
            <a:r>
              <a:rPr lang="nl-NL" altLang="nl-BE" sz="3413" dirty="0">
                <a:solidFill>
                  <a:srgbClr val="003366"/>
                </a:solidFill>
              </a:rPr>
              <a:t>Politie </a:t>
            </a:r>
          </a:p>
          <a:p>
            <a:pPr algn="r">
              <a:lnSpc>
                <a:spcPct val="150000"/>
              </a:lnSpc>
              <a:buNone/>
              <a:defRPr/>
            </a:pPr>
            <a:r>
              <a:rPr lang="nl-NL" altLang="nl-BE" sz="3413" dirty="0">
                <a:solidFill>
                  <a:srgbClr val="003366"/>
                </a:solidFill>
              </a:rPr>
              <a:t>Gevangenis</a:t>
            </a:r>
          </a:p>
          <a:p>
            <a:pPr algn="r">
              <a:lnSpc>
                <a:spcPct val="150000"/>
              </a:lnSpc>
              <a:buNone/>
              <a:defRPr/>
            </a:pPr>
            <a:r>
              <a:rPr lang="nl-NL" altLang="nl-BE" sz="3413" dirty="0">
                <a:solidFill>
                  <a:srgbClr val="003366"/>
                </a:solidFill>
              </a:rPr>
              <a:t>Preventie</a:t>
            </a:r>
          </a:p>
          <a:p>
            <a:pPr algn="r">
              <a:lnSpc>
                <a:spcPct val="150000"/>
              </a:lnSpc>
              <a:buNone/>
              <a:defRPr/>
            </a:pPr>
            <a:r>
              <a:rPr lang="nl-NL" altLang="nl-BE" sz="3413" dirty="0">
                <a:solidFill>
                  <a:srgbClr val="003366"/>
                </a:solidFill>
              </a:rPr>
              <a:t>Onderzoek</a:t>
            </a:r>
          </a:p>
          <a:p>
            <a:pPr algn="r">
              <a:lnSpc>
                <a:spcPct val="150000"/>
              </a:lnSpc>
              <a:buNone/>
              <a:defRPr/>
            </a:pPr>
            <a:r>
              <a:rPr lang="nl-NL" altLang="nl-BE" sz="3413" dirty="0">
                <a:solidFill>
                  <a:srgbClr val="003366"/>
                </a:solidFill>
              </a:rPr>
              <a:t>Douane</a:t>
            </a:r>
          </a:p>
          <a:p>
            <a:pPr algn="r">
              <a:lnSpc>
                <a:spcPct val="150000"/>
              </a:lnSpc>
              <a:buNone/>
              <a:defRPr/>
            </a:pPr>
            <a:r>
              <a:rPr lang="nl-NL" altLang="nl-BE" sz="3413" dirty="0">
                <a:solidFill>
                  <a:srgbClr val="003366"/>
                </a:solidFill>
              </a:rPr>
              <a:t>Vreemdelingenzaken</a:t>
            </a:r>
          </a:p>
          <a:p>
            <a:pPr eaLnBrk="1" fontAlgn="auto" hangingPunct="1">
              <a:lnSpc>
                <a:spcPct val="150000"/>
              </a:lnSpc>
              <a:buFont typeface="Arial" panose="020B0604020202020204" pitchFamily="34" charset="0"/>
              <a:buNone/>
              <a:defRPr/>
            </a:pPr>
            <a:r>
              <a:rPr lang="nl-NL" altLang="nl-BE" sz="3982" dirty="0">
                <a:solidFill>
                  <a:srgbClr val="FFD200"/>
                </a:solidFill>
              </a:rPr>
              <a:t>NON-PROFIT</a:t>
            </a:r>
          </a:p>
          <a:p>
            <a:pPr>
              <a:lnSpc>
                <a:spcPct val="150000"/>
              </a:lnSpc>
              <a:buNone/>
              <a:defRPr/>
            </a:pPr>
            <a:r>
              <a:rPr lang="nl-NL" altLang="nl-BE" sz="3413" dirty="0">
                <a:solidFill>
                  <a:srgbClr val="003366"/>
                </a:solidFill>
              </a:rPr>
              <a:t>Bijzondere jeugdzorg</a:t>
            </a:r>
          </a:p>
          <a:p>
            <a:pPr marL="85725" indent="0">
              <a:lnSpc>
                <a:spcPct val="150000"/>
              </a:lnSpc>
              <a:buNone/>
              <a:defRPr/>
            </a:pPr>
            <a:r>
              <a:rPr lang="nl-NL" altLang="nl-BE" sz="3413" dirty="0">
                <a:solidFill>
                  <a:srgbClr val="003366"/>
                </a:solidFill>
              </a:rPr>
              <a:t>Bemiddeling						</a:t>
            </a:r>
            <a:r>
              <a:rPr lang="nl-NL" altLang="nl-BE" sz="3413" dirty="0" smtClean="0">
                <a:solidFill>
                  <a:srgbClr val="003366"/>
                </a:solidFill>
              </a:rPr>
              <a:t>				</a:t>
            </a:r>
            <a:r>
              <a:rPr lang="nl-NL" altLang="nl-BE" sz="3982" dirty="0" smtClean="0">
                <a:solidFill>
                  <a:srgbClr val="FFD200"/>
                </a:solidFill>
              </a:rPr>
              <a:t>PROFIT</a:t>
            </a:r>
            <a:endParaRPr lang="nl-NL" altLang="nl-BE" sz="3982" dirty="0">
              <a:solidFill>
                <a:srgbClr val="FFD200"/>
              </a:solidFill>
            </a:endParaRPr>
          </a:p>
          <a:p>
            <a:pPr marL="85725" indent="0">
              <a:lnSpc>
                <a:spcPct val="150000"/>
              </a:lnSpc>
              <a:buNone/>
              <a:defRPr/>
            </a:pPr>
            <a:r>
              <a:rPr lang="nl-NL" altLang="nl-BE" sz="3413" dirty="0">
                <a:solidFill>
                  <a:srgbClr val="003366"/>
                </a:solidFill>
              </a:rPr>
              <a:t>Forensische psychiatrie				Security management</a:t>
            </a:r>
          </a:p>
          <a:p>
            <a:pPr>
              <a:lnSpc>
                <a:spcPct val="150000"/>
              </a:lnSpc>
              <a:buNone/>
              <a:defRPr/>
            </a:pPr>
            <a:r>
              <a:rPr lang="nl-NL" altLang="nl-BE" sz="3413" dirty="0">
                <a:solidFill>
                  <a:srgbClr val="003366"/>
                </a:solidFill>
              </a:rPr>
              <a:t>Drughulpverlening				</a:t>
            </a:r>
            <a:r>
              <a:rPr lang="nl-NL" altLang="nl-BE" sz="3413" dirty="0" smtClean="0">
                <a:solidFill>
                  <a:srgbClr val="003366"/>
                </a:solidFill>
              </a:rPr>
              <a:t>		Compliance</a:t>
            </a:r>
            <a:r>
              <a:rPr lang="nl-NL" altLang="nl-BE" sz="3413" dirty="0">
                <a:solidFill>
                  <a:srgbClr val="003366"/>
                </a:solidFill>
              </a:rPr>
              <a:t>		</a:t>
            </a:r>
            <a:endParaRPr lang="nl-NL" altLang="nl-BE" sz="3413" dirty="0" smtClean="0">
              <a:solidFill>
                <a:srgbClr val="003366"/>
              </a:solidFill>
            </a:endParaRPr>
          </a:p>
          <a:p>
            <a:pPr>
              <a:lnSpc>
                <a:spcPct val="150000"/>
              </a:lnSpc>
              <a:buNone/>
              <a:defRPr/>
            </a:pPr>
            <a:r>
              <a:rPr lang="nl-NL" altLang="nl-BE" sz="3413" dirty="0">
                <a:solidFill>
                  <a:srgbClr val="003366"/>
                </a:solidFill>
              </a:rPr>
              <a:t>	</a:t>
            </a:r>
            <a:r>
              <a:rPr lang="nl-NL" altLang="nl-BE" sz="3413" dirty="0" smtClean="0">
                <a:solidFill>
                  <a:srgbClr val="003366"/>
                </a:solidFill>
              </a:rPr>
              <a:t>						</a:t>
            </a:r>
            <a:r>
              <a:rPr lang="nl-NL" altLang="nl-BE" sz="3413" dirty="0">
                <a:solidFill>
                  <a:srgbClr val="003366"/>
                </a:solidFill>
              </a:rPr>
              <a:t>					(HR)</a:t>
            </a:r>
          </a:p>
        </p:txBody>
      </p:sp>
      <p:sp>
        <p:nvSpPr>
          <p:cNvPr id="6" name="Title 1"/>
          <p:cNvSpPr txBox="1">
            <a:spLocks/>
          </p:cNvSpPr>
          <p:nvPr/>
        </p:nvSpPr>
        <p:spPr>
          <a:xfrm>
            <a:off x="679414" y="1145730"/>
            <a:ext cx="15705282" cy="863693"/>
          </a:xfrm>
          <a:prstGeom prst="rect">
            <a:avLst/>
          </a:prstGeom>
        </p:spPr>
        <p:txBody>
          <a:bodyPr vert="horz" lIns="91440" tIns="45720" rIns="91440" bIns="45720" rtlCol="0" anchor="b" anchorCtr="0">
            <a:noAutofit/>
          </a:bodyPr>
          <a:lstStyle>
            <a:lvl1pPr algn="l" defTabSz="1300368" rtl="0" eaLnBrk="1" latinLnBrk="0" hangingPunct="1">
              <a:lnSpc>
                <a:spcPct val="90000"/>
              </a:lnSpc>
              <a:spcBef>
                <a:spcPct val="0"/>
              </a:spcBef>
              <a:buNone/>
              <a:defRPr sz="5400" u="sng" kern="1200" cap="all" baseline="0">
                <a:solidFill>
                  <a:srgbClr val="1E64C8"/>
                </a:solidFill>
                <a:uFill>
                  <a:solidFill>
                    <a:srgbClr val="1E64C8"/>
                  </a:solidFill>
                </a:uFill>
                <a:latin typeface="+mj-lt"/>
                <a:ea typeface="+mj-ea"/>
                <a:cs typeface="+mj-cs"/>
              </a:defRPr>
            </a:lvl1pPr>
          </a:lstStyle>
          <a:p>
            <a:r>
              <a:rPr lang="nl-NL" sz="6000" dirty="0" smtClean="0"/>
              <a:t>Alumni in het criminologisch werkveld</a:t>
            </a:r>
            <a:endParaRPr lang="nl-BE" sz="6000" dirty="0"/>
          </a:p>
        </p:txBody>
      </p:sp>
    </p:spTree>
    <p:extLst>
      <p:ext uri="{BB962C8B-B14F-4D97-AF65-F5344CB8AC3E}">
        <p14:creationId xmlns:p14="http://schemas.microsoft.com/office/powerpoint/2010/main" val="16927529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el 16"/>
          <p:cNvSpPr>
            <a:spLocks noGrp="1"/>
          </p:cNvSpPr>
          <p:nvPr>
            <p:ph type="ctrTitle"/>
          </p:nvPr>
        </p:nvSpPr>
        <p:spPr>
          <a:xfrm>
            <a:off x="1291074" y="2286000"/>
            <a:ext cx="15183366" cy="2494344"/>
          </a:xfrm>
        </p:spPr>
        <p:txBody>
          <a:bodyPr/>
          <a:lstStyle/>
          <a:p>
            <a:r>
              <a:rPr lang="nl-NL" sz="5400" dirty="0" smtClean="0"/>
              <a:t>verwelkoming</a:t>
            </a:r>
            <a:endParaRPr lang="nl-NL" sz="5400" dirty="0"/>
          </a:p>
        </p:txBody>
      </p:sp>
      <p:sp>
        <p:nvSpPr>
          <p:cNvPr id="18" name="Ondertitel 17"/>
          <p:cNvSpPr>
            <a:spLocks noGrp="1"/>
          </p:cNvSpPr>
          <p:nvPr>
            <p:ph type="subTitle" idx="1"/>
          </p:nvPr>
        </p:nvSpPr>
        <p:spPr>
          <a:xfrm>
            <a:off x="1283414" y="5463251"/>
            <a:ext cx="15191026" cy="1994665"/>
          </a:xfrm>
        </p:spPr>
        <p:txBody>
          <a:bodyPr>
            <a:noAutofit/>
          </a:bodyPr>
          <a:lstStyle/>
          <a:p>
            <a:pPr>
              <a:lnSpc>
                <a:spcPts val="7000"/>
              </a:lnSpc>
              <a:spcBef>
                <a:spcPts val="600"/>
              </a:spcBef>
              <a:spcAft>
                <a:spcPts val="600"/>
              </a:spcAft>
            </a:pPr>
            <a:r>
              <a:rPr lang="nl-NL" sz="4800" dirty="0" smtClean="0"/>
              <a:t>Prof. dr. Michel Tison, </a:t>
            </a:r>
          </a:p>
          <a:p>
            <a:pPr>
              <a:lnSpc>
                <a:spcPts val="7000"/>
              </a:lnSpc>
              <a:spcBef>
                <a:spcPts val="600"/>
              </a:spcBef>
              <a:spcAft>
                <a:spcPts val="600"/>
              </a:spcAft>
            </a:pPr>
            <a:r>
              <a:rPr lang="nl-NL" sz="4800" dirty="0" smtClean="0"/>
              <a:t>Decaan van de faculteit Recht en Criminologie</a:t>
            </a:r>
            <a:endParaRPr lang="nl-NL" sz="4800" dirty="0"/>
          </a:p>
        </p:txBody>
      </p:sp>
      <p:pic>
        <p:nvPicPr>
          <p:cNvPr id="2" name="Afbeelding 1"/>
          <p:cNvPicPr>
            <a:picLocks noChangeAspect="1"/>
          </p:cNvPicPr>
          <p:nvPr/>
        </p:nvPicPr>
        <p:blipFill rotWithShape="1">
          <a:blip r:embed="rId2" cstate="print">
            <a:extLst>
              <a:ext uri="{28A0092B-C50C-407E-A947-70E740481C1C}">
                <a14:useLocalDpi xmlns:a14="http://schemas.microsoft.com/office/drawing/2010/main" val="0"/>
              </a:ext>
            </a:extLst>
          </a:blip>
          <a:srcRect l="3759" b="12815"/>
          <a:stretch/>
        </p:blipFill>
        <p:spPr>
          <a:xfrm>
            <a:off x="582930" y="0"/>
            <a:ext cx="4201534" cy="1268729"/>
          </a:xfrm>
          <a:prstGeom prst="rect">
            <a:avLst/>
          </a:prstGeom>
        </p:spPr>
      </p:pic>
    </p:spTree>
    <p:extLst>
      <p:ext uri="{BB962C8B-B14F-4D97-AF65-F5344CB8AC3E}">
        <p14:creationId xmlns:p14="http://schemas.microsoft.com/office/powerpoint/2010/main" val="64038274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808794" y="482584"/>
            <a:ext cx="15705282" cy="863693"/>
          </a:xfrm>
        </p:spPr>
        <p:txBody>
          <a:bodyPr/>
          <a:lstStyle/>
          <a:p>
            <a:r>
              <a:rPr lang="nl-NL" dirty="0" smtClean="0"/>
              <a:t>Criminologie is niet…</a:t>
            </a:r>
            <a:endParaRPr lang="nl-BE" dirty="0"/>
          </a:p>
        </p:txBody>
      </p:sp>
      <p:sp>
        <p:nvSpPr>
          <p:cNvPr id="3" name="Tijdelijke aanduiding voor inhoud 2"/>
          <p:cNvSpPr>
            <a:spLocks noGrp="1"/>
          </p:cNvSpPr>
          <p:nvPr>
            <p:ph idx="1"/>
          </p:nvPr>
        </p:nvSpPr>
        <p:spPr>
          <a:xfrm>
            <a:off x="1467853" y="1702365"/>
            <a:ext cx="13944600" cy="7373902"/>
          </a:xfrm>
        </p:spPr>
        <p:txBody>
          <a:bodyPr>
            <a:normAutofit fontScale="62500" lnSpcReduction="20000"/>
          </a:bodyPr>
          <a:lstStyle/>
          <a:p>
            <a:pPr algn="just">
              <a:defRPr/>
            </a:pPr>
            <a:r>
              <a:rPr lang="nl-BE" dirty="0" smtClean="0"/>
              <a:t>Veel mensen vormen zich bij het horen van het woord ‘criminologie’ al snel een beeld van de opleiding en het vakgebied. Helaas klopt dat beeld niet altijd. </a:t>
            </a:r>
          </a:p>
          <a:p>
            <a:pPr>
              <a:defRPr/>
            </a:pPr>
            <a:endParaRPr lang="nl-BE" dirty="0" smtClean="0"/>
          </a:p>
          <a:p>
            <a:pPr>
              <a:defRPr/>
            </a:pPr>
            <a:endParaRPr lang="nl-NL" sz="1138" dirty="0"/>
          </a:p>
          <a:p>
            <a:pPr>
              <a:defRPr/>
            </a:pPr>
            <a:r>
              <a:rPr lang="nl-NL" dirty="0" smtClean="0"/>
              <a:t>Wil je…:</a:t>
            </a:r>
            <a:endParaRPr lang="nl-BE" dirty="0"/>
          </a:p>
          <a:p>
            <a:pPr marL="1121085" lvl="1" indent="-487672" algn="just">
              <a:buFont typeface="Arial" panose="020B0604020202020204" pitchFamily="34" charset="0"/>
              <a:buChar char="•"/>
              <a:defRPr/>
            </a:pPr>
            <a:r>
              <a:rPr lang="nl-BE" b="0" dirty="0" smtClean="0"/>
              <a:t>vooral mensen helpen op individueel vlak, dan kun je beter een bacheloropleiding maatschappelijk werk volgen;</a:t>
            </a:r>
          </a:p>
          <a:p>
            <a:pPr marL="1121085" lvl="1" indent="-487672" algn="just">
              <a:buFont typeface="Arial" panose="020B0604020202020204" pitchFamily="34" charset="0"/>
              <a:buChar char="•"/>
              <a:defRPr/>
            </a:pPr>
            <a:r>
              <a:rPr lang="nl-BE" b="0" dirty="0" smtClean="0"/>
              <a:t>de technische kant van het politie- en recherchewerk op, kies dan voor een technische opleiding;</a:t>
            </a:r>
          </a:p>
          <a:p>
            <a:pPr marL="1121085" lvl="1" indent="-487672" algn="just">
              <a:buFont typeface="Arial" panose="020B0604020202020204" pitchFamily="34" charset="0"/>
              <a:buChar char="•"/>
              <a:defRPr/>
            </a:pPr>
            <a:r>
              <a:rPr lang="nl-BE" b="0" dirty="0" smtClean="0"/>
              <a:t>forensisch onderzoek doen (ballistiek, anatomie, DNA enz.) dan kun je beter kiezen voor een medische of natuurkundige opleiding;</a:t>
            </a:r>
          </a:p>
          <a:p>
            <a:pPr marL="1121085" lvl="1" indent="-487672" algn="just">
              <a:buFont typeface="Arial" panose="020B0604020202020204" pitchFamily="34" charset="0"/>
              <a:buChar char="•"/>
              <a:defRPr/>
            </a:pPr>
            <a:r>
              <a:rPr lang="nl-BE" b="0" i="1" dirty="0" err="1" smtClean="0"/>
              <a:t>daderprofiler</a:t>
            </a:r>
            <a:r>
              <a:rPr lang="nl-BE" b="0" dirty="0" smtClean="0"/>
              <a:t> worden, dan wordt het moeilijk. Dan studeer je beter psychologie en houd je er rekening mee dat er maar heel weinig </a:t>
            </a:r>
            <a:r>
              <a:rPr lang="nl-BE" b="0" dirty="0" err="1" smtClean="0"/>
              <a:t>daderprofilers</a:t>
            </a:r>
            <a:r>
              <a:rPr lang="nl-BE" b="0" dirty="0" smtClean="0"/>
              <a:t> zijn (slechts vier in België).</a:t>
            </a:r>
          </a:p>
          <a:p>
            <a:pPr>
              <a:defRPr/>
            </a:pPr>
            <a:endParaRPr lang="nl-BE" dirty="0"/>
          </a:p>
        </p:txBody>
      </p:sp>
    </p:spTree>
    <p:extLst>
      <p:ext uri="{BB962C8B-B14F-4D97-AF65-F5344CB8AC3E}">
        <p14:creationId xmlns:p14="http://schemas.microsoft.com/office/powerpoint/2010/main" val="19001891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16696" y="328530"/>
            <a:ext cx="15705282" cy="863693"/>
          </a:xfrm>
        </p:spPr>
        <p:txBody>
          <a:bodyPr/>
          <a:lstStyle/>
          <a:p>
            <a:r>
              <a:rPr lang="nl-NL" dirty="0" smtClean="0"/>
              <a:t>De arbeidsmarkt</a:t>
            </a:r>
            <a:endParaRPr lang="nl-BE" dirty="0"/>
          </a:p>
        </p:txBody>
      </p:sp>
      <p:sp>
        <p:nvSpPr>
          <p:cNvPr id="16387" name="Tijdelijke aanduiding voor inhoud 2"/>
          <p:cNvSpPr>
            <a:spLocks noGrp="1"/>
          </p:cNvSpPr>
          <p:nvPr>
            <p:ph idx="1"/>
          </p:nvPr>
        </p:nvSpPr>
        <p:spPr>
          <a:xfrm>
            <a:off x="2174789" y="1600765"/>
            <a:ext cx="14091906" cy="7884160"/>
          </a:xfrm>
        </p:spPr>
        <p:txBody>
          <a:bodyPr>
            <a:normAutofit/>
          </a:bodyPr>
          <a:lstStyle/>
          <a:p>
            <a:pPr marL="0" indent="0">
              <a:buNone/>
              <a:defRPr/>
            </a:pPr>
            <a:r>
              <a:rPr lang="nl-NL" altLang="nl-BE" sz="3500" dirty="0">
                <a:solidFill>
                  <a:srgbClr val="1E64C8"/>
                </a:solidFill>
              </a:rPr>
              <a:t>“Het” criminologisch beroep bestaat niet</a:t>
            </a:r>
          </a:p>
          <a:p>
            <a:pPr marL="1137902" lvl="1" indent="-487672">
              <a:buFont typeface="Arial" panose="020B0604020202020204" pitchFamily="34" charset="0"/>
              <a:buChar char="•"/>
              <a:defRPr/>
            </a:pPr>
            <a:r>
              <a:rPr lang="nl-NL" altLang="nl-BE" sz="3500" dirty="0" smtClean="0"/>
              <a:t>Vaak geen </a:t>
            </a:r>
            <a:r>
              <a:rPr lang="nl-NL" altLang="nl-BE" sz="3500" u="sng" dirty="0" smtClean="0"/>
              <a:t>expliciete</a:t>
            </a:r>
            <a:r>
              <a:rPr lang="nl-NL" altLang="nl-BE" sz="3500" dirty="0" smtClean="0"/>
              <a:t> vraag – “beleidsmedewerker”</a:t>
            </a:r>
          </a:p>
          <a:p>
            <a:pPr marL="1137902" lvl="1" indent="-487672">
              <a:buFont typeface="Arial" panose="020B0604020202020204" pitchFamily="34" charset="0"/>
              <a:buChar char="•"/>
              <a:defRPr/>
            </a:pPr>
            <a:r>
              <a:rPr lang="nl-NL" altLang="nl-BE" sz="3500" dirty="0" smtClean="0"/>
              <a:t>Het belang van persoonlijkheidskenmerken </a:t>
            </a:r>
          </a:p>
          <a:p>
            <a:pPr lvl="1" indent="0">
              <a:buNone/>
              <a:defRPr/>
            </a:pPr>
            <a:r>
              <a:rPr lang="nl-NL" altLang="nl-BE" sz="3500" dirty="0" smtClean="0"/>
              <a:t>	(“</a:t>
            </a:r>
            <a:r>
              <a:rPr lang="nl-NL" altLang="nl-BE" sz="3500" i="1" dirty="0" smtClean="0"/>
              <a:t>succes is in the mix”</a:t>
            </a:r>
            <a:r>
              <a:rPr lang="nl-NL" altLang="nl-BE" sz="3500" dirty="0" smtClean="0"/>
              <a:t>) </a:t>
            </a:r>
          </a:p>
          <a:p>
            <a:pPr lvl="1" indent="0">
              <a:buNone/>
              <a:defRPr/>
            </a:pPr>
            <a:endParaRPr lang="nl-NL" altLang="nl-BE" sz="1200" dirty="0"/>
          </a:p>
          <a:p>
            <a:pPr marL="0" indent="0">
              <a:buNone/>
              <a:defRPr/>
            </a:pPr>
            <a:r>
              <a:rPr lang="nl-NL" altLang="nl-BE" sz="3500" dirty="0">
                <a:solidFill>
                  <a:srgbClr val="1E64C8"/>
                </a:solidFill>
              </a:rPr>
              <a:t>Hindernissen bij het betreden v/d arbeidsmarkt:</a:t>
            </a:r>
          </a:p>
          <a:p>
            <a:pPr marL="1137902" lvl="1" indent="-487672">
              <a:buFont typeface="Arial" panose="020B0604020202020204" pitchFamily="34" charset="0"/>
              <a:buChar char="•"/>
              <a:defRPr/>
            </a:pPr>
            <a:r>
              <a:rPr lang="nl-NL" altLang="nl-BE" sz="3500" dirty="0" smtClean="0"/>
              <a:t>Algemeen vormende opleiding</a:t>
            </a:r>
          </a:p>
          <a:p>
            <a:pPr marL="1137902" lvl="1" indent="-487672">
              <a:buFont typeface="Arial" panose="020B0604020202020204" pitchFamily="34" charset="0"/>
              <a:buChar char="•"/>
              <a:defRPr/>
            </a:pPr>
            <a:r>
              <a:rPr lang="nl-NL" altLang="nl-BE" sz="3500" dirty="0" smtClean="0"/>
              <a:t>Concurrentie met andere diploma’s</a:t>
            </a:r>
          </a:p>
          <a:p>
            <a:pPr marL="1137902" lvl="1" indent="-487672">
              <a:buFont typeface="Arial" panose="020B0604020202020204" pitchFamily="34" charset="0"/>
              <a:buChar char="•"/>
              <a:defRPr/>
            </a:pPr>
            <a:r>
              <a:rPr lang="nl-NL" altLang="nl-BE" sz="3500" dirty="0" smtClean="0"/>
              <a:t>Verloning niet steeds (meteen) op masterniveau</a:t>
            </a:r>
          </a:p>
          <a:p>
            <a:pPr lvl="1" indent="0">
              <a:buNone/>
              <a:defRPr/>
            </a:pPr>
            <a:endParaRPr lang="nl-NL" altLang="nl-BE" sz="1200" dirty="0"/>
          </a:p>
          <a:p>
            <a:pPr marL="0" indent="0">
              <a:buNone/>
              <a:defRPr/>
            </a:pPr>
            <a:r>
              <a:rPr lang="nl-NL" altLang="nl-BE" sz="3500" dirty="0">
                <a:solidFill>
                  <a:srgbClr val="1E64C8"/>
                </a:solidFill>
              </a:rPr>
              <a:t>Belangrijkste werkgevers </a:t>
            </a:r>
            <a:r>
              <a:rPr lang="nl-NL" altLang="nl-BE" sz="3500" dirty="0" smtClean="0">
                <a:solidFill>
                  <a:srgbClr val="1E64C8"/>
                </a:solidFill>
              </a:rPr>
              <a:t>zijn crisisgevoelig </a:t>
            </a:r>
            <a:r>
              <a:rPr lang="nl-NL" altLang="nl-BE" sz="3500" dirty="0"/>
              <a:t>(overheid)</a:t>
            </a:r>
          </a:p>
          <a:p>
            <a:pPr marL="487672" indent="-487672">
              <a:buFont typeface="Arial" panose="020B0604020202020204" pitchFamily="34" charset="0"/>
              <a:buChar char="•"/>
              <a:defRPr/>
            </a:pPr>
            <a:endParaRPr lang="nl-NL" altLang="nl-BE" sz="1200" dirty="0">
              <a:solidFill>
                <a:srgbClr val="1E64C8"/>
              </a:solidFill>
            </a:endParaRPr>
          </a:p>
          <a:p>
            <a:pPr marL="0" indent="0">
              <a:buNone/>
              <a:defRPr/>
            </a:pPr>
            <a:r>
              <a:rPr lang="nl-NL" altLang="nl-BE" sz="3500" dirty="0">
                <a:solidFill>
                  <a:srgbClr val="1E64C8"/>
                </a:solidFill>
              </a:rPr>
              <a:t>Arbeidstevredenheid: hoog                                                                                                                                                                       </a:t>
            </a:r>
          </a:p>
          <a:p>
            <a:pPr eaLnBrk="1" hangingPunct="1">
              <a:buFont typeface="Arial" panose="020B0604020202020204" pitchFamily="34" charset="0"/>
              <a:buNone/>
              <a:defRPr/>
            </a:pPr>
            <a:endParaRPr lang="nl-NL" altLang="nl-BE" sz="3413" dirty="0">
              <a:solidFill>
                <a:srgbClr val="003366"/>
              </a:solidFill>
            </a:endParaRPr>
          </a:p>
          <a:p>
            <a:pPr marL="487672" indent="-487672">
              <a:buFont typeface="Arial" panose="020B0604020202020204" pitchFamily="34" charset="0"/>
              <a:buChar char="•"/>
              <a:defRPr/>
            </a:pPr>
            <a:endParaRPr lang="nl-NL" altLang="nl-BE" sz="1138" dirty="0">
              <a:solidFill>
                <a:srgbClr val="003366"/>
              </a:solidFill>
            </a:endParaRPr>
          </a:p>
          <a:p>
            <a:pPr marL="1137902" lvl="1" indent="-487672">
              <a:buFont typeface="Arial" panose="020B0604020202020204" pitchFamily="34" charset="0"/>
              <a:buChar char="•"/>
              <a:defRPr/>
            </a:pPr>
            <a:endParaRPr lang="nl-NL" altLang="nl-BE" dirty="0" smtClean="0">
              <a:solidFill>
                <a:srgbClr val="003366"/>
              </a:solidFill>
            </a:endParaRPr>
          </a:p>
        </p:txBody>
      </p:sp>
      <p:pic>
        <p:nvPicPr>
          <p:cNvPr id="10245"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435247" y="3410648"/>
            <a:ext cx="3831448" cy="285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74686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a:xfrm>
            <a:off x="816696" y="277586"/>
            <a:ext cx="15705282" cy="863693"/>
          </a:xfrm>
        </p:spPr>
        <p:txBody>
          <a:bodyPr/>
          <a:lstStyle/>
          <a:p>
            <a:r>
              <a:rPr lang="nl-NL" dirty="0" smtClean="0"/>
              <a:t>Succes is in </a:t>
            </a:r>
            <a:r>
              <a:rPr lang="nl-NL" dirty="0" err="1" smtClean="0"/>
              <a:t>the</a:t>
            </a:r>
            <a:r>
              <a:rPr lang="nl-NL" dirty="0" smtClean="0"/>
              <a:t> mix…</a:t>
            </a:r>
            <a:endParaRPr lang="nl-BE" dirty="0"/>
          </a:p>
        </p:txBody>
      </p:sp>
      <p:sp>
        <p:nvSpPr>
          <p:cNvPr id="16387" name="Tijdelijke aanduiding voor inhoud 2"/>
          <p:cNvSpPr>
            <a:spLocks noGrp="1"/>
          </p:cNvSpPr>
          <p:nvPr>
            <p:ph idx="1"/>
          </p:nvPr>
        </p:nvSpPr>
        <p:spPr>
          <a:xfrm>
            <a:off x="1801503" y="1496908"/>
            <a:ext cx="13743295" cy="7988018"/>
          </a:xfrm>
        </p:spPr>
        <p:txBody>
          <a:bodyPr>
            <a:normAutofit fontScale="92500" lnSpcReduction="10000"/>
          </a:bodyPr>
          <a:lstStyle/>
          <a:p>
            <a:pPr marL="85725" indent="0">
              <a:buNone/>
              <a:tabLst>
                <a:tab pos="722313" algn="l"/>
              </a:tabLst>
              <a:defRPr/>
            </a:pPr>
            <a:r>
              <a:rPr lang="nl-NL" altLang="nl-BE" dirty="0" smtClean="0">
                <a:solidFill>
                  <a:srgbClr val="FFD200"/>
                </a:solidFill>
              </a:rPr>
              <a:t>Master criminologie   	           </a:t>
            </a:r>
            <a:r>
              <a:rPr lang="nl-NL" altLang="nl-BE" u="sng" dirty="0" smtClean="0">
                <a:solidFill>
                  <a:srgbClr val="FFD200"/>
                </a:solidFill>
              </a:rPr>
              <a:t>BELEIDSFUNCTIE</a:t>
            </a:r>
          </a:p>
          <a:p>
            <a:pPr eaLnBrk="1" hangingPunct="1">
              <a:defRPr/>
            </a:pPr>
            <a:endParaRPr lang="nl-NL" altLang="nl-BE" sz="1422" dirty="0">
              <a:solidFill>
                <a:srgbClr val="1E64C8"/>
              </a:solidFill>
            </a:endParaRPr>
          </a:p>
          <a:p>
            <a:pPr marL="0" indent="0">
              <a:buNone/>
              <a:defRPr/>
            </a:pPr>
            <a:r>
              <a:rPr lang="nl-NL" altLang="nl-BE" sz="3900" dirty="0" smtClean="0">
                <a:solidFill>
                  <a:srgbClr val="1E64C8"/>
                </a:solidFill>
              </a:rPr>
              <a:t>Schriftelijke communicatievaardigheden</a:t>
            </a:r>
          </a:p>
          <a:p>
            <a:pPr marL="1137902" lvl="1" indent="-487672">
              <a:buFont typeface="Arial" panose="020B0604020202020204" pitchFamily="34" charset="0"/>
              <a:buChar char="•"/>
              <a:defRPr/>
            </a:pPr>
            <a:r>
              <a:rPr lang="nl-NL" altLang="nl-BE" sz="2560" dirty="0"/>
              <a:t>Adviezen schrijven (vb. adviseur </a:t>
            </a:r>
            <a:r>
              <a:rPr lang="nl-NL" altLang="nl-BE" sz="2560" dirty="0" err="1"/>
              <a:t>voetbalcel</a:t>
            </a:r>
            <a:r>
              <a:rPr lang="nl-NL" altLang="nl-BE" sz="2560" dirty="0"/>
              <a:t>)</a:t>
            </a:r>
          </a:p>
          <a:p>
            <a:pPr lvl="1" indent="0">
              <a:buNone/>
              <a:defRPr/>
            </a:pPr>
            <a:endParaRPr lang="nl-NL" altLang="nl-BE" sz="1422" dirty="0">
              <a:solidFill>
                <a:srgbClr val="1E64C8"/>
              </a:solidFill>
            </a:endParaRPr>
          </a:p>
          <a:p>
            <a:pPr marL="0" indent="0">
              <a:buNone/>
              <a:defRPr/>
            </a:pPr>
            <a:r>
              <a:rPr lang="nl-NL" altLang="nl-BE" sz="3900" dirty="0" smtClean="0">
                <a:solidFill>
                  <a:srgbClr val="1E64C8"/>
                </a:solidFill>
              </a:rPr>
              <a:t>Mondelinge communicatievaardigheden</a:t>
            </a:r>
          </a:p>
          <a:p>
            <a:pPr marL="1137902" lvl="1" indent="-487672">
              <a:buFont typeface="Arial" panose="020B0604020202020204" pitchFamily="34" charset="0"/>
              <a:buChar char="•"/>
              <a:defRPr/>
            </a:pPr>
            <a:r>
              <a:rPr lang="nl-NL" altLang="nl-BE" sz="2560" dirty="0"/>
              <a:t>Gesprekstechnieken (vb. herstelbemiddelaar)</a:t>
            </a:r>
          </a:p>
          <a:p>
            <a:pPr marL="1137902" lvl="1" indent="-487672">
              <a:buFont typeface="Arial" panose="020B0604020202020204" pitchFamily="34" charset="0"/>
              <a:buChar char="•"/>
              <a:defRPr/>
            </a:pPr>
            <a:r>
              <a:rPr lang="nl-NL" altLang="nl-BE" sz="2560" dirty="0"/>
              <a:t>Vergadertechnieken (vb. preventieambtenaar)</a:t>
            </a:r>
          </a:p>
          <a:p>
            <a:pPr lvl="1" indent="0">
              <a:buNone/>
              <a:defRPr/>
            </a:pPr>
            <a:endParaRPr lang="nl-NL" altLang="nl-BE" sz="1422" dirty="0">
              <a:solidFill>
                <a:srgbClr val="1E64C8"/>
              </a:solidFill>
            </a:endParaRPr>
          </a:p>
          <a:p>
            <a:pPr marL="0" indent="0">
              <a:buNone/>
              <a:defRPr/>
            </a:pPr>
            <a:r>
              <a:rPr lang="nl-NL" altLang="nl-BE" sz="3900" dirty="0" smtClean="0">
                <a:solidFill>
                  <a:srgbClr val="1E64C8"/>
                </a:solidFill>
              </a:rPr>
              <a:t>Analytisch vermogen</a:t>
            </a:r>
          </a:p>
          <a:p>
            <a:pPr marL="1137902" lvl="1" indent="-487672">
              <a:buFont typeface="Arial" panose="020B0604020202020204" pitchFamily="34" charset="0"/>
              <a:buChar char="•"/>
              <a:defRPr/>
            </a:pPr>
            <a:r>
              <a:rPr lang="nl-NL" altLang="nl-BE" sz="2560" dirty="0"/>
              <a:t>Statistiek </a:t>
            </a:r>
          </a:p>
          <a:p>
            <a:pPr lvl="1" indent="0">
              <a:buNone/>
              <a:defRPr/>
            </a:pPr>
            <a:r>
              <a:rPr lang="nl-NL" altLang="nl-BE" sz="2560" dirty="0"/>
              <a:t>     (vb. analist bij de federale politie)</a:t>
            </a:r>
          </a:p>
          <a:p>
            <a:pPr marL="1137902" lvl="1" indent="-487672">
              <a:buFont typeface="Arial" panose="020B0604020202020204" pitchFamily="34" charset="0"/>
              <a:buChar char="•"/>
              <a:defRPr/>
            </a:pPr>
            <a:r>
              <a:rPr lang="nl-NL" altLang="nl-BE" sz="2560" dirty="0"/>
              <a:t>Studie van documenten, wetgeving </a:t>
            </a:r>
          </a:p>
          <a:p>
            <a:pPr lvl="1" indent="0">
              <a:buNone/>
              <a:defRPr/>
            </a:pPr>
            <a:r>
              <a:rPr lang="nl-NL" altLang="nl-BE" sz="2560" dirty="0"/>
              <a:t>     (vb. parketcriminoloog, politiecommissaris) </a:t>
            </a:r>
          </a:p>
          <a:p>
            <a:pPr lvl="1" indent="0">
              <a:buNone/>
              <a:defRPr/>
            </a:pPr>
            <a:endParaRPr lang="nl-NL" altLang="nl-BE" sz="1422" dirty="0">
              <a:solidFill>
                <a:srgbClr val="1E64C8"/>
              </a:solidFill>
            </a:endParaRPr>
          </a:p>
          <a:p>
            <a:pPr marL="0" indent="0">
              <a:buNone/>
              <a:defRPr/>
            </a:pPr>
            <a:r>
              <a:rPr lang="nl-NL" altLang="nl-BE" sz="3900" dirty="0" smtClean="0">
                <a:solidFill>
                  <a:srgbClr val="1E64C8"/>
                </a:solidFill>
              </a:rPr>
              <a:t>Probleemoplossend vermogen, zelfstandigheid, doorzettingsvermogen, samenwerken…</a:t>
            </a:r>
          </a:p>
          <a:p>
            <a:pPr lvl="2" indent="0">
              <a:buNone/>
              <a:defRPr/>
            </a:pPr>
            <a:endParaRPr lang="nl-NL" altLang="nl-BE" dirty="0" smtClean="0">
              <a:solidFill>
                <a:srgbClr val="003366"/>
              </a:solidFill>
            </a:endParaRPr>
          </a:p>
        </p:txBody>
      </p:sp>
      <p:sp>
        <p:nvSpPr>
          <p:cNvPr id="3" name="Rechthoek 2"/>
          <p:cNvSpPr/>
          <p:nvPr/>
        </p:nvSpPr>
        <p:spPr>
          <a:xfrm>
            <a:off x="11815370" y="2728874"/>
            <a:ext cx="1169487" cy="705129"/>
          </a:xfrm>
          <a:prstGeom prst="rect">
            <a:avLst/>
          </a:prstGeom>
          <a:noFill/>
        </p:spPr>
        <p:txBody>
          <a:bodyPr wrap="none">
            <a:spAutoFit/>
            <a:scene3d>
              <a:camera prst="orthographicFront"/>
              <a:lightRig rig="soft" dir="t">
                <a:rot lat="0" lon="0" rev="15600000"/>
              </a:lightRig>
            </a:scene3d>
            <a:sp3d extrusionH="57150" prstMaterial="softEdge">
              <a:bevelT w="25400" h="38100"/>
            </a:sp3d>
          </a:bodyPr>
          <a:lstStyle/>
          <a:p>
            <a:pPr algn="ctr" eaLnBrk="1" hangingPunct="1">
              <a:spcBef>
                <a:spcPct val="20000"/>
              </a:spcBef>
              <a:defRPr/>
            </a:pPr>
            <a:r>
              <a:rPr lang="nl-NL" sz="3982" b="1" dirty="0">
                <a:ln/>
                <a:solidFill>
                  <a:srgbClr val="989AAC"/>
                </a:solidFill>
                <a:latin typeface="Arial" charset="0"/>
              </a:rPr>
              <a:t>Taal</a:t>
            </a:r>
          </a:p>
        </p:txBody>
      </p:sp>
      <p:sp>
        <p:nvSpPr>
          <p:cNvPr id="4" name="Rechthoek 3"/>
          <p:cNvSpPr/>
          <p:nvPr/>
        </p:nvSpPr>
        <p:spPr>
          <a:xfrm>
            <a:off x="10096962" y="5754335"/>
            <a:ext cx="2594300" cy="705129"/>
          </a:xfrm>
          <a:prstGeom prst="rect">
            <a:avLst/>
          </a:prstGeom>
          <a:noFill/>
        </p:spPr>
        <p:txBody>
          <a:bodyPr wrap="none">
            <a:spAutoFit/>
            <a:scene3d>
              <a:camera prst="orthographicFront"/>
              <a:lightRig rig="soft" dir="t">
                <a:rot lat="0" lon="0" rev="15600000"/>
              </a:lightRig>
            </a:scene3d>
            <a:sp3d extrusionH="57150" prstMaterial="softEdge">
              <a:bevelT w="25400" h="38100"/>
            </a:sp3d>
          </a:bodyPr>
          <a:lstStyle/>
          <a:p>
            <a:pPr algn="ctr" eaLnBrk="1" hangingPunct="1">
              <a:spcBef>
                <a:spcPct val="20000"/>
              </a:spcBef>
              <a:defRPr/>
            </a:pPr>
            <a:r>
              <a:rPr lang="nl-NL" sz="3982" b="1" dirty="0">
                <a:ln/>
                <a:solidFill>
                  <a:srgbClr val="989AAC"/>
                </a:solidFill>
                <a:latin typeface="Arial" charset="0"/>
              </a:rPr>
              <a:t>Wiskunde</a:t>
            </a:r>
          </a:p>
        </p:txBody>
      </p:sp>
      <p:sp>
        <p:nvSpPr>
          <p:cNvPr id="5" name="Rechthoek 4"/>
          <p:cNvSpPr/>
          <p:nvPr/>
        </p:nvSpPr>
        <p:spPr>
          <a:xfrm>
            <a:off x="13834823" y="6997963"/>
            <a:ext cx="2967479" cy="705129"/>
          </a:xfrm>
          <a:prstGeom prst="rect">
            <a:avLst/>
          </a:prstGeom>
          <a:noFill/>
        </p:spPr>
        <p:txBody>
          <a:bodyPr wrap="none">
            <a:spAutoFit/>
            <a:scene3d>
              <a:camera prst="orthographicFront"/>
              <a:lightRig rig="soft" dir="t">
                <a:rot lat="0" lon="0" rev="15600000"/>
              </a:lightRig>
            </a:scene3d>
            <a:sp3d extrusionH="57150" prstMaterial="softEdge">
              <a:bevelT w="25400" h="38100"/>
            </a:sp3d>
          </a:bodyPr>
          <a:lstStyle/>
          <a:p>
            <a:pPr algn="ctr" eaLnBrk="1" hangingPunct="1">
              <a:spcBef>
                <a:spcPct val="20000"/>
              </a:spcBef>
              <a:defRPr/>
            </a:pPr>
            <a:r>
              <a:rPr lang="nl-NL" sz="3982" b="1" dirty="0">
                <a:ln/>
                <a:solidFill>
                  <a:srgbClr val="989AAC"/>
                </a:solidFill>
                <a:latin typeface="Arial" charset="0"/>
              </a:rPr>
              <a:t>Actief leren</a:t>
            </a:r>
          </a:p>
        </p:txBody>
      </p:sp>
      <p:sp>
        <p:nvSpPr>
          <p:cNvPr id="6" name="Rechthoek 5"/>
          <p:cNvSpPr/>
          <p:nvPr/>
        </p:nvSpPr>
        <p:spPr>
          <a:xfrm rot="982656">
            <a:off x="13048546" y="3516477"/>
            <a:ext cx="2572099" cy="656590"/>
          </a:xfrm>
          <a:prstGeom prst="rect">
            <a:avLst/>
          </a:prstGeom>
          <a:noFill/>
        </p:spPr>
        <p:txBody>
          <a:bodyPr spcFirstLastPara="1" wrap="none">
            <a:prstTxWarp prst="textArchDown">
              <a:avLst/>
            </a:prstTxWarp>
            <a:spAutoFit/>
          </a:bodyPr>
          <a:lstStyle/>
          <a:p>
            <a:pPr algn="ctr">
              <a:defRPr/>
            </a:pPr>
            <a:r>
              <a:rPr lang="nl-NL" sz="3641" dirty="0">
                <a:ln w="0"/>
                <a:gradFill>
                  <a:gsLst>
                    <a:gs pos="0">
                      <a:srgbClr val="DC5924">
                        <a:lumMod val="50000"/>
                      </a:srgbClr>
                    </a:gs>
                    <a:gs pos="50000">
                      <a:srgbClr val="DC5924"/>
                    </a:gs>
                    <a:gs pos="100000">
                      <a:srgbClr val="DC5924">
                        <a:lumMod val="60000"/>
                        <a:lumOff val="40000"/>
                      </a:srgbClr>
                    </a:gs>
                  </a:gsLst>
                  <a:lin ang="5400000"/>
                </a:gradFill>
                <a:effectLst>
                  <a:reflection blurRad="6350" stA="53000" endA="300" endPos="35500" dir="5400000" sy="-90000" algn="bl" rotWithShape="0"/>
                </a:effectLst>
                <a:latin typeface="Arial" panose="020B0604020202020204" pitchFamily="34" charset="0"/>
              </a:rPr>
              <a:t>Overtuigen</a:t>
            </a:r>
            <a:endParaRPr lang="nl-NL" sz="3641" b="1" dirty="0">
              <a:ln w="12700">
                <a:solidFill>
                  <a:srgbClr val="526DB0">
                    <a:lumMod val="50000"/>
                  </a:srgbClr>
                </a:solidFill>
                <a:prstDash val="solid"/>
              </a:ln>
              <a:pattFill prst="narHorz">
                <a:fgClr>
                  <a:srgbClr val="526DB0"/>
                </a:fgClr>
                <a:bgClr>
                  <a:srgbClr val="526DB0">
                    <a:lumMod val="40000"/>
                    <a:lumOff val="60000"/>
                  </a:srgbClr>
                </a:bgClr>
              </a:pattFill>
              <a:effectLst>
                <a:innerShdw blurRad="177800">
                  <a:srgbClr val="526DB0">
                    <a:lumMod val="50000"/>
                  </a:srgbClr>
                </a:innerShdw>
              </a:effectLst>
              <a:latin typeface="Arial" panose="020B0604020202020204" pitchFamily="34" charset="0"/>
            </a:endParaRPr>
          </a:p>
        </p:txBody>
      </p:sp>
      <p:sp>
        <p:nvSpPr>
          <p:cNvPr id="8" name="Rechthoek 7"/>
          <p:cNvSpPr/>
          <p:nvPr/>
        </p:nvSpPr>
        <p:spPr>
          <a:xfrm>
            <a:off x="12801600" y="7703092"/>
            <a:ext cx="4537075" cy="1384995"/>
          </a:xfrm>
          <a:prstGeom prst="rect">
            <a:avLst/>
          </a:prstGeom>
          <a:noFill/>
        </p:spPr>
        <p:txBody>
          <a:bodyPr wrap="square">
            <a:spAutoFit/>
          </a:bodyPr>
          <a:lstStyle/>
          <a:p>
            <a:pPr algn="ctr">
              <a:defRPr/>
            </a:pPr>
            <a:r>
              <a:rPr lang="nl-NL" sz="2800" dirty="0">
                <a:ln w="0"/>
                <a:gradFill>
                  <a:gsLst>
                    <a:gs pos="0">
                      <a:srgbClr val="DC5924">
                        <a:lumMod val="50000"/>
                      </a:srgbClr>
                    </a:gs>
                    <a:gs pos="50000">
                      <a:srgbClr val="DC5924"/>
                    </a:gs>
                    <a:gs pos="100000">
                      <a:srgbClr val="DC5924">
                        <a:lumMod val="60000"/>
                        <a:lumOff val="40000"/>
                      </a:srgbClr>
                    </a:gs>
                  </a:gsLst>
                  <a:lin ang="5400000"/>
                </a:gradFill>
                <a:effectLst>
                  <a:reflection blurRad="6350" stA="53000" endA="300" endPos="35500" dir="5400000" sy="-90000" algn="bl" rotWithShape="0"/>
                </a:effectLst>
                <a:latin typeface="Arial" panose="020B0604020202020204" pitchFamily="34" charset="0"/>
              </a:rPr>
              <a:t>Complexe problemen vergen complexe antwoorden</a:t>
            </a:r>
          </a:p>
        </p:txBody>
      </p:sp>
      <p:sp>
        <p:nvSpPr>
          <p:cNvPr id="9" name="Rechthoek 8"/>
          <p:cNvSpPr/>
          <p:nvPr/>
        </p:nvSpPr>
        <p:spPr>
          <a:xfrm>
            <a:off x="12691262" y="971636"/>
            <a:ext cx="2287122" cy="525272"/>
          </a:xfrm>
          <a:prstGeom prst="rect">
            <a:avLst/>
          </a:prstGeom>
          <a:solidFill>
            <a:schemeClr val="bg1"/>
          </a:solidFill>
        </p:spPr>
        <p:txBody>
          <a:bodyPr spcFirstLastPara="1" wrap="none">
            <a:prstTxWarp prst="textArchUp">
              <a:avLst/>
            </a:prstTxWarp>
            <a:spAutoFit/>
            <a:scene3d>
              <a:camera prst="orthographicFront"/>
              <a:lightRig rig="soft" dir="t">
                <a:rot lat="0" lon="0" rev="15600000"/>
              </a:lightRig>
            </a:scene3d>
            <a:sp3d extrusionH="57150" prstMaterial="softEdge">
              <a:bevelT w="25400" h="38100"/>
            </a:sp3d>
          </a:bodyPr>
          <a:lstStyle/>
          <a:p>
            <a:pPr algn="ctr">
              <a:defRPr/>
            </a:pPr>
            <a:r>
              <a:rPr lang="nl-NL" b="1" dirty="0">
                <a:ln/>
                <a:solidFill>
                  <a:srgbClr val="33CC33"/>
                </a:solidFill>
                <a:latin typeface="Arial" panose="020B0604020202020204" pitchFamily="34" charset="0"/>
              </a:rPr>
              <a:t>Competenties</a:t>
            </a:r>
          </a:p>
        </p:txBody>
      </p:sp>
      <p:cxnSp>
        <p:nvCxnSpPr>
          <p:cNvPr id="13" name="Rechte verbindingslijn met pijl 12"/>
          <p:cNvCxnSpPr/>
          <p:nvPr/>
        </p:nvCxnSpPr>
        <p:spPr>
          <a:xfrm>
            <a:off x="6918158" y="1904222"/>
            <a:ext cx="1672389" cy="6015"/>
          </a:xfrm>
          <a:prstGeom prst="straightConnector1">
            <a:avLst/>
          </a:prstGeom>
          <a:ln w="57150">
            <a:solidFill>
              <a:srgbClr val="FFD200"/>
            </a:solidFill>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7583161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Shake </a:t>
            </a:r>
            <a:r>
              <a:rPr lang="nl-NL" dirty="0" err="1" smtClean="0"/>
              <a:t>it</a:t>
            </a:r>
            <a:r>
              <a:rPr lang="nl-NL" dirty="0" smtClean="0"/>
              <a:t> </a:t>
            </a:r>
            <a:r>
              <a:rPr lang="nl-NL" dirty="0" err="1" smtClean="0"/>
              <a:t>and</a:t>
            </a:r>
            <a:r>
              <a:rPr lang="nl-NL" dirty="0" smtClean="0"/>
              <a:t>…</a:t>
            </a:r>
            <a:endParaRPr lang="nl-BE" dirty="0"/>
          </a:p>
        </p:txBody>
      </p:sp>
      <p:sp>
        <p:nvSpPr>
          <p:cNvPr id="12291" name="Tijdelijke aanduiding voor inhoud 2"/>
          <p:cNvSpPr>
            <a:spLocks noGrp="1"/>
          </p:cNvSpPr>
          <p:nvPr>
            <p:ph idx="1"/>
          </p:nvPr>
        </p:nvSpPr>
        <p:spPr>
          <a:xfrm>
            <a:off x="723332" y="1702365"/>
            <a:ext cx="13798166" cy="7577102"/>
          </a:xfrm>
        </p:spPr>
        <p:txBody>
          <a:bodyPr>
            <a:normAutofit/>
          </a:bodyPr>
          <a:lstStyle/>
          <a:p>
            <a:pPr eaLnBrk="1" hangingPunct="1"/>
            <a:r>
              <a:rPr lang="nl-NL" altLang="nl-BE" sz="3900" dirty="0" smtClean="0"/>
              <a:t>Heidi De Pauw – CEO Child Focus</a:t>
            </a:r>
          </a:p>
          <a:p>
            <a:pPr eaLnBrk="1" hangingPunct="1"/>
            <a:endParaRPr lang="nl-NL" altLang="nl-BE" sz="3900" dirty="0" smtClean="0"/>
          </a:p>
          <a:p>
            <a:pPr eaLnBrk="1" hangingPunct="1"/>
            <a:endParaRPr lang="nl-NL" altLang="nl-BE" sz="3900" dirty="0" smtClean="0"/>
          </a:p>
          <a:p>
            <a:pPr eaLnBrk="1" hangingPunct="1"/>
            <a:endParaRPr lang="nl-NL" altLang="nl-BE" sz="3900" dirty="0" smtClean="0"/>
          </a:p>
          <a:p>
            <a:pPr eaLnBrk="1" hangingPunct="1"/>
            <a:r>
              <a:rPr lang="nl-NL" altLang="nl-BE" sz="3900" dirty="0" smtClean="0"/>
              <a:t>Bart Aerts – reporter Koppen</a:t>
            </a:r>
            <a:endParaRPr lang="nl-NL" altLang="nl-BE" dirty="0" smtClean="0">
              <a:solidFill>
                <a:srgbClr val="003366"/>
              </a:solidFill>
            </a:endParaRPr>
          </a:p>
        </p:txBody>
      </p:sp>
      <p:pic>
        <p:nvPicPr>
          <p:cNvPr id="4" name="Afbeelding 3"/>
          <p:cNvPicPr>
            <a:picLocks noChangeAspect="1"/>
          </p:cNvPicPr>
          <p:nvPr/>
        </p:nvPicPr>
        <p:blipFill>
          <a:blip r:embed="rId2"/>
          <a:stretch>
            <a:fillRect/>
          </a:stretch>
        </p:blipFill>
        <p:spPr>
          <a:xfrm>
            <a:off x="9779635" y="0"/>
            <a:ext cx="7559040" cy="4251960"/>
          </a:xfrm>
          <a:prstGeom prst="rect">
            <a:avLst/>
          </a:prstGeom>
        </p:spPr>
      </p:pic>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3289" y="5490916"/>
            <a:ext cx="6096000" cy="3429000"/>
          </a:xfrm>
          <a:prstGeom prst="rect">
            <a:avLst/>
          </a:prstGeom>
        </p:spPr>
      </p:pic>
    </p:spTree>
    <p:extLst>
      <p:ext uri="{BB962C8B-B14F-4D97-AF65-F5344CB8AC3E}">
        <p14:creationId xmlns:p14="http://schemas.microsoft.com/office/powerpoint/2010/main" val="38960178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el 16"/>
          <p:cNvSpPr>
            <a:spLocks noGrp="1"/>
          </p:cNvSpPr>
          <p:nvPr>
            <p:ph type="ctrTitle"/>
          </p:nvPr>
        </p:nvSpPr>
        <p:spPr>
          <a:xfrm>
            <a:off x="1291074" y="2285999"/>
            <a:ext cx="15183366" cy="3801979"/>
          </a:xfrm>
        </p:spPr>
        <p:txBody>
          <a:bodyPr/>
          <a:lstStyle/>
          <a:p>
            <a:r>
              <a:rPr lang="nl-NL" sz="5400" dirty="0" smtClean="0"/>
              <a:t>panelgesprek</a:t>
            </a:r>
            <a:endParaRPr lang="nl-NL" sz="5400" dirty="0"/>
          </a:p>
        </p:txBody>
      </p:sp>
      <p:sp>
        <p:nvSpPr>
          <p:cNvPr id="18" name="Ondertitel 17"/>
          <p:cNvSpPr>
            <a:spLocks noGrp="1"/>
          </p:cNvSpPr>
          <p:nvPr>
            <p:ph type="subTitle" idx="1"/>
          </p:nvPr>
        </p:nvSpPr>
        <p:spPr>
          <a:xfrm>
            <a:off x="1283414" y="6087979"/>
            <a:ext cx="15191026" cy="1369937"/>
          </a:xfrm>
        </p:spPr>
        <p:txBody>
          <a:bodyPr>
            <a:noAutofit/>
          </a:bodyPr>
          <a:lstStyle/>
          <a:p>
            <a:pPr>
              <a:lnSpc>
                <a:spcPts val="7000"/>
              </a:lnSpc>
              <a:spcBef>
                <a:spcPts val="600"/>
              </a:spcBef>
              <a:spcAft>
                <a:spcPts val="600"/>
              </a:spcAft>
            </a:pPr>
            <a:r>
              <a:rPr lang="nl-NL" sz="4800" dirty="0" smtClean="0"/>
              <a:t>Mogelijkheid tot het stellen van vragen</a:t>
            </a:r>
            <a:endParaRPr lang="nl-NL" sz="4800" dirty="0"/>
          </a:p>
        </p:txBody>
      </p:sp>
      <p:pic>
        <p:nvPicPr>
          <p:cNvPr id="4"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l="3759" b="12815"/>
          <a:stretch/>
        </p:blipFill>
        <p:spPr>
          <a:xfrm>
            <a:off x="582930" y="0"/>
            <a:ext cx="4201534" cy="1268729"/>
          </a:xfrm>
          <a:prstGeom prst="rect">
            <a:avLst/>
          </a:prstGeom>
        </p:spPr>
      </p:pic>
    </p:spTree>
    <p:extLst>
      <p:ext uri="{BB962C8B-B14F-4D97-AF65-F5344CB8AC3E}">
        <p14:creationId xmlns:p14="http://schemas.microsoft.com/office/powerpoint/2010/main" val="79001795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ndertitel 17"/>
          <p:cNvSpPr>
            <a:spLocks noGrp="1"/>
          </p:cNvSpPr>
          <p:nvPr>
            <p:ph type="subTitle" idx="1"/>
          </p:nvPr>
        </p:nvSpPr>
        <p:spPr>
          <a:xfrm>
            <a:off x="1130968" y="1696452"/>
            <a:ext cx="16062158" cy="5883443"/>
          </a:xfrm>
        </p:spPr>
        <p:txBody>
          <a:bodyPr>
            <a:noAutofit/>
          </a:bodyPr>
          <a:lstStyle/>
          <a:p>
            <a:r>
              <a:rPr lang="nl-NL" sz="3600" dirty="0">
                <a:solidFill>
                  <a:srgbClr val="FFC000"/>
                </a:solidFill>
              </a:rPr>
              <a:t>INFOBEURS:</a:t>
            </a:r>
          </a:p>
          <a:p>
            <a:pPr marL="1107384" lvl="1" indent="-457200" algn="l">
              <a:buFont typeface="Symbol" panose="05050102010706020507" pitchFamily="18" charset="2"/>
              <a:buChar char="-"/>
            </a:pPr>
            <a:r>
              <a:rPr lang="nl-BE" sz="3200" dirty="0">
                <a:solidFill>
                  <a:schemeClr val="bg1"/>
                </a:solidFill>
              </a:rPr>
              <a:t>Mogelijkheid </a:t>
            </a:r>
            <a:r>
              <a:rPr lang="nl-BE" sz="3200" dirty="0" smtClean="0">
                <a:solidFill>
                  <a:schemeClr val="bg1"/>
                </a:solidFill>
              </a:rPr>
              <a:t>om professoren</a:t>
            </a:r>
            <a:r>
              <a:rPr lang="nl-BE" sz="3200" dirty="0">
                <a:solidFill>
                  <a:schemeClr val="bg1"/>
                </a:solidFill>
              </a:rPr>
              <a:t>, assistenten en </a:t>
            </a:r>
            <a:r>
              <a:rPr lang="nl-BE" sz="3200" dirty="0" smtClean="0">
                <a:solidFill>
                  <a:schemeClr val="bg1"/>
                </a:solidFill>
              </a:rPr>
              <a:t>studenten aan te spreken</a:t>
            </a:r>
            <a:endParaRPr lang="nl-BE" sz="3200" dirty="0">
              <a:solidFill>
                <a:schemeClr val="bg1"/>
              </a:solidFill>
            </a:endParaRPr>
          </a:p>
          <a:p>
            <a:pPr marL="1107384" lvl="1" indent="-457200" algn="l">
              <a:buFont typeface="Symbol" panose="05050102010706020507" pitchFamily="18" charset="2"/>
              <a:buChar char="-"/>
            </a:pPr>
            <a:r>
              <a:rPr lang="nl-BE" sz="3200" dirty="0">
                <a:solidFill>
                  <a:schemeClr val="bg1"/>
                </a:solidFill>
              </a:rPr>
              <a:t>Voorstelling stagemogelijkheden</a:t>
            </a:r>
          </a:p>
          <a:p>
            <a:pPr marL="1107384" lvl="1" indent="-457200" algn="l">
              <a:buFont typeface="Symbol" panose="05050102010706020507" pitchFamily="18" charset="2"/>
              <a:buChar char="-"/>
            </a:pPr>
            <a:r>
              <a:rPr lang="nl-BE" sz="3200" dirty="0">
                <a:solidFill>
                  <a:schemeClr val="bg1"/>
                </a:solidFill>
              </a:rPr>
              <a:t>Inkijken cursusmateriaal </a:t>
            </a:r>
          </a:p>
          <a:p>
            <a:pPr marL="1107384" lvl="1" indent="-457200" algn="l">
              <a:buFont typeface="Symbol" panose="05050102010706020507" pitchFamily="18" charset="2"/>
              <a:buChar char="-"/>
            </a:pPr>
            <a:r>
              <a:rPr lang="nl-BE" sz="3200" dirty="0">
                <a:solidFill>
                  <a:schemeClr val="bg1"/>
                </a:solidFill>
              </a:rPr>
              <a:t>Criminologie in de </a:t>
            </a:r>
            <a:r>
              <a:rPr lang="nl-BE" sz="3200" dirty="0" smtClean="0">
                <a:solidFill>
                  <a:schemeClr val="bg1"/>
                </a:solidFill>
              </a:rPr>
              <a:t>pers – Alumni aan het woord – </a:t>
            </a:r>
            <a:r>
              <a:rPr lang="nl-BE" sz="3200" dirty="0" smtClean="0">
                <a:solidFill>
                  <a:schemeClr val="bg1"/>
                </a:solidFill>
              </a:rPr>
              <a:t>Bachelor- </a:t>
            </a:r>
            <a:r>
              <a:rPr lang="nl-BE" sz="3200" dirty="0" smtClean="0">
                <a:solidFill>
                  <a:schemeClr val="bg1"/>
                </a:solidFill>
              </a:rPr>
              <a:t>&amp; masterproeven,…</a:t>
            </a:r>
            <a:endParaRPr lang="nl-BE" sz="3200" dirty="0">
              <a:solidFill>
                <a:schemeClr val="bg1"/>
              </a:solidFill>
            </a:endParaRPr>
          </a:p>
          <a:p>
            <a:pPr marL="1107384" lvl="1" indent="-457200" algn="l">
              <a:buFont typeface="Symbol" panose="05050102010706020507" pitchFamily="18" charset="2"/>
              <a:buChar char="-"/>
            </a:pPr>
            <a:r>
              <a:rPr lang="nl-BE" sz="3200" dirty="0">
                <a:solidFill>
                  <a:schemeClr val="bg1"/>
                </a:solidFill>
              </a:rPr>
              <a:t>Brochures Afdeling studieadvies</a:t>
            </a:r>
          </a:p>
          <a:p>
            <a:pPr marL="1107384" lvl="1" indent="-457200" algn="l">
              <a:buFont typeface="Symbol" panose="05050102010706020507" pitchFamily="18" charset="2"/>
              <a:buChar char="-"/>
            </a:pPr>
            <a:r>
              <a:rPr lang="nl-BE" sz="3200" dirty="0">
                <a:solidFill>
                  <a:schemeClr val="bg1"/>
                </a:solidFill>
              </a:rPr>
              <a:t>Gelegenheid tot het nuttigen van een drankje</a:t>
            </a:r>
          </a:p>
          <a:p>
            <a:pPr lvl="1" algn="l"/>
            <a:endParaRPr lang="nl-BE" sz="1400" dirty="0"/>
          </a:p>
          <a:p>
            <a:pPr marL="0" lvl="1" algn="l"/>
            <a:r>
              <a:rPr lang="nl-BE" sz="3600" dirty="0">
                <a:solidFill>
                  <a:srgbClr val="FFC000"/>
                </a:solidFill>
              </a:rPr>
              <a:t>RONDLEIDING</a:t>
            </a:r>
            <a:r>
              <a:rPr lang="nl-BE" sz="3600" dirty="0"/>
              <a:t> </a:t>
            </a:r>
            <a:r>
              <a:rPr lang="nl-BE" sz="3600" dirty="0">
                <a:solidFill>
                  <a:schemeClr val="bg1"/>
                </a:solidFill>
              </a:rPr>
              <a:t>in de faculteit: </a:t>
            </a:r>
            <a:r>
              <a:rPr lang="nl-BE" sz="3600" dirty="0" smtClean="0">
                <a:solidFill>
                  <a:schemeClr val="bg1"/>
                </a:solidFill>
              </a:rPr>
              <a:t>start elke </a:t>
            </a:r>
            <a:r>
              <a:rPr lang="nl-BE" sz="3600" dirty="0" smtClean="0">
                <a:solidFill>
                  <a:srgbClr val="FFC000"/>
                </a:solidFill>
              </a:rPr>
              <a:t>10 minuten</a:t>
            </a:r>
            <a:r>
              <a:rPr lang="nl-BE" sz="3600" dirty="0" smtClean="0">
                <a:solidFill>
                  <a:schemeClr val="bg1"/>
                </a:solidFill>
              </a:rPr>
              <a:t> </a:t>
            </a:r>
            <a:r>
              <a:rPr lang="nl-BE" sz="3600" dirty="0">
                <a:solidFill>
                  <a:schemeClr val="bg1"/>
                </a:solidFill>
              </a:rPr>
              <a:t>aan </a:t>
            </a:r>
            <a:r>
              <a:rPr lang="nl-BE" sz="3600" dirty="0" smtClean="0">
                <a:solidFill>
                  <a:schemeClr val="bg1"/>
                </a:solidFill>
              </a:rPr>
              <a:t>onthaal</a:t>
            </a:r>
            <a:endParaRPr lang="nl-BE" sz="3600" dirty="0">
              <a:solidFill>
                <a:schemeClr val="bg1"/>
              </a:solidFill>
            </a:endParaRPr>
          </a:p>
          <a:p>
            <a:pPr marL="0" lvl="1" algn="l"/>
            <a:endParaRPr lang="nl-BE" sz="1400" dirty="0"/>
          </a:p>
        </p:txBody>
      </p:sp>
      <p:pic>
        <p:nvPicPr>
          <p:cNvPr id="3" name="Afbeelding 2"/>
          <p:cNvPicPr>
            <a:picLocks noChangeAspect="1"/>
          </p:cNvPicPr>
          <p:nvPr/>
        </p:nvPicPr>
        <p:blipFill rotWithShape="1">
          <a:blip r:embed="rId2" cstate="print">
            <a:extLst>
              <a:ext uri="{28A0092B-C50C-407E-A947-70E740481C1C}">
                <a14:useLocalDpi xmlns:a14="http://schemas.microsoft.com/office/drawing/2010/main" val="0"/>
              </a:ext>
            </a:extLst>
          </a:blip>
          <a:srcRect l="3759" b="12815"/>
          <a:stretch/>
        </p:blipFill>
        <p:spPr>
          <a:xfrm>
            <a:off x="582930" y="0"/>
            <a:ext cx="4201534" cy="1268729"/>
          </a:xfrm>
          <a:prstGeom prst="rect">
            <a:avLst/>
          </a:prstGeom>
        </p:spPr>
      </p:pic>
    </p:spTree>
    <p:extLst>
      <p:ext uri="{BB962C8B-B14F-4D97-AF65-F5344CB8AC3E}">
        <p14:creationId xmlns:p14="http://schemas.microsoft.com/office/powerpoint/2010/main" val="33024157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el 16"/>
          <p:cNvSpPr>
            <a:spLocks noGrp="1"/>
          </p:cNvSpPr>
          <p:nvPr>
            <p:ph type="ctrTitle"/>
          </p:nvPr>
        </p:nvSpPr>
        <p:spPr>
          <a:xfrm>
            <a:off x="1291074" y="2286000"/>
            <a:ext cx="15183366" cy="2494344"/>
          </a:xfrm>
        </p:spPr>
        <p:txBody>
          <a:bodyPr/>
          <a:lstStyle/>
          <a:p>
            <a:r>
              <a:rPr lang="nl-NL" sz="5400" dirty="0" smtClean="0"/>
              <a:t>Introductie</a:t>
            </a:r>
            <a:endParaRPr lang="nl-NL" sz="5400" dirty="0"/>
          </a:p>
        </p:txBody>
      </p:sp>
      <p:sp>
        <p:nvSpPr>
          <p:cNvPr id="18" name="Ondertitel 17"/>
          <p:cNvSpPr>
            <a:spLocks noGrp="1"/>
          </p:cNvSpPr>
          <p:nvPr>
            <p:ph type="subTitle" idx="1"/>
          </p:nvPr>
        </p:nvSpPr>
        <p:spPr>
          <a:xfrm>
            <a:off x="1283414" y="5463251"/>
            <a:ext cx="15758716" cy="1994665"/>
          </a:xfrm>
        </p:spPr>
        <p:txBody>
          <a:bodyPr>
            <a:noAutofit/>
          </a:bodyPr>
          <a:lstStyle/>
          <a:p>
            <a:pPr>
              <a:lnSpc>
                <a:spcPts val="7000"/>
              </a:lnSpc>
              <a:spcBef>
                <a:spcPts val="600"/>
              </a:spcBef>
              <a:spcAft>
                <a:spcPts val="600"/>
              </a:spcAft>
            </a:pPr>
            <a:r>
              <a:rPr lang="nl-NL" sz="4800" dirty="0" smtClean="0"/>
              <a:t>Prof. dr. Yves Jorens, </a:t>
            </a:r>
          </a:p>
          <a:p>
            <a:pPr>
              <a:lnSpc>
                <a:spcPts val="7000"/>
              </a:lnSpc>
              <a:spcBef>
                <a:spcPts val="600"/>
              </a:spcBef>
              <a:spcAft>
                <a:spcPts val="600"/>
              </a:spcAft>
            </a:pPr>
            <a:r>
              <a:rPr lang="nl-NL" sz="4800" dirty="0" smtClean="0"/>
              <a:t>Onderwijsdirecteur van de faculteit Recht en Criminologie</a:t>
            </a:r>
            <a:endParaRPr lang="nl-NL" sz="4800" dirty="0"/>
          </a:p>
        </p:txBody>
      </p:sp>
      <p:pic>
        <p:nvPicPr>
          <p:cNvPr id="2" name="Afbeelding 1"/>
          <p:cNvPicPr>
            <a:picLocks noChangeAspect="1"/>
          </p:cNvPicPr>
          <p:nvPr/>
        </p:nvPicPr>
        <p:blipFill rotWithShape="1">
          <a:blip r:embed="rId2" cstate="print">
            <a:extLst>
              <a:ext uri="{28A0092B-C50C-407E-A947-70E740481C1C}">
                <a14:useLocalDpi xmlns:a14="http://schemas.microsoft.com/office/drawing/2010/main" val="0"/>
              </a:ext>
            </a:extLst>
          </a:blip>
          <a:srcRect l="3759" b="12815"/>
          <a:stretch/>
        </p:blipFill>
        <p:spPr>
          <a:xfrm>
            <a:off x="582930" y="0"/>
            <a:ext cx="4201534" cy="1268729"/>
          </a:xfrm>
          <a:prstGeom prst="rect">
            <a:avLst/>
          </a:prstGeom>
        </p:spPr>
      </p:pic>
    </p:spTree>
    <p:extLst>
      <p:ext uri="{BB962C8B-B14F-4D97-AF65-F5344CB8AC3E}">
        <p14:creationId xmlns:p14="http://schemas.microsoft.com/office/powerpoint/2010/main" val="30396405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endParaRPr lang="nl-BE"/>
          </a:p>
        </p:txBody>
      </p:sp>
      <p:sp>
        <p:nvSpPr>
          <p:cNvPr id="3" name="Ondertitel 2"/>
          <p:cNvSpPr>
            <a:spLocks noGrp="1"/>
          </p:cNvSpPr>
          <p:nvPr>
            <p:ph type="subTitle" idx="1"/>
          </p:nvPr>
        </p:nvSpPr>
        <p:spPr/>
        <p:txBody>
          <a:bodyPr/>
          <a:lstStyle/>
          <a:p>
            <a:endParaRPr lang="nl-BE"/>
          </a:p>
        </p:txBody>
      </p:sp>
      <p:sp>
        <p:nvSpPr>
          <p:cNvPr id="4" name="Tijdelijke aanduiding voor tekst 3"/>
          <p:cNvSpPr>
            <a:spLocks noGrp="1"/>
          </p:cNvSpPr>
          <p:nvPr>
            <p:ph type="body" sz="quarter" idx="10"/>
          </p:nvPr>
        </p:nvSpPr>
        <p:spPr/>
        <p:txBody>
          <a:bodyPr/>
          <a:lstStyle/>
          <a:p>
            <a:endParaRPr lang="nl-BE"/>
          </a:p>
        </p:txBody>
      </p:sp>
      <p:sp>
        <p:nvSpPr>
          <p:cNvPr id="5" name="Tijdelijke aanduiding voor afbeelding 4"/>
          <p:cNvSpPr>
            <a:spLocks noGrp="1"/>
          </p:cNvSpPr>
          <p:nvPr>
            <p:ph type="pic" sz="quarter" idx="11"/>
          </p:nvPr>
        </p:nvSpPr>
        <p:spPr/>
      </p:sp>
      <p:sp>
        <p:nvSpPr>
          <p:cNvPr id="6" name="Tijdelijke aanduiding voor afbeelding 5"/>
          <p:cNvSpPr>
            <a:spLocks noGrp="1"/>
          </p:cNvSpPr>
          <p:nvPr>
            <p:ph type="pic" sz="quarter" idx="12"/>
          </p:nvPr>
        </p:nvSpPr>
        <p:spPr/>
      </p:sp>
      <p:sp>
        <p:nvSpPr>
          <p:cNvPr id="7" name="Tijdelijke aanduiding voor afbeelding 6"/>
          <p:cNvSpPr>
            <a:spLocks noGrp="1"/>
          </p:cNvSpPr>
          <p:nvPr>
            <p:ph type="pic" sz="quarter" idx="13"/>
          </p:nvPr>
        </p:nvSpPr>
        <p:spPr/>
      </p:sp>
      <p:sp>
        <p:nvSpPr>
          <p:cNvPr id="8" name="Tijdelijke aanduiding voor afbeelding 7"/>
          <p:cNvSpPr>
            <a:spLocks noGrp="1"/>
          </p:cNvSpPr>
          <p:nvPr>
            <p:ph type="pic" sz="quarter" idx="14"/>
          </p:nvPr>
        </p:nvSpPr>
        <p:spPr/>
      </p:sp>
      <p:pic>
        <p:nvPicPr>
          <p:cNvPr id="10" name="UGent_Criminologi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7338675" cy="9753600"/>
          </a:xfrm>
          <a:prstGeom prst="rect">
            <a:avLst/>
          </a:prstGeom>
        </p:spPr>
      </p:pic>
    </p:spTree>
    <p:extLst>
      <p:ext uri="{BB962C8B-B14F-4D97-AF65-F5344CB8AC3E}">
        <p14:creationId xmlns:p14="http://schemas.microsoft.com/office/powerpoint/2010/main" val="27311880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80000">
                <p:cTn id="7" fill="hold" display="0">
                  <p:stCondLst>
                    <p:cond delay="indefinite"/>
                  </p:stCondLst>
                </p:cTn>
                <p:tgtEl>
                  <p:spTgt spid="10"/>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el 16"/>
          <p:cNvSpPr>
            <a:spLocks noGrp="1"/>
          </p:cNvSpPr>
          <p:nvPr>
            <p:ph type="ctrTitle"/>
          </p:nvPr>
        </p:nvSpPr>
        <p:spPr>
          <a:xfrm>
            <a:off x="1291074" y="2286000"/>
            <a:ext cx="15183366" cy="2494344"/>
          </a:xfrm>
        </p:spPr>
        <p:txBody>
          <a:bodyPr/>
          <a:lstStyle/>
          <a:p>
            <a:r>
              <a:rPr lang="nl-BE" sz="5400" dirty="0" smtClean="0"/>
              <a:t>Doelstellingen </a:t>
            </a:r>
            <a:r>
              <a:rPr lang="nl-BE" sz="5400" dirty="0"/>
              <a:t>en opbouw van de opleiding</a:t>
            </a:r>
            <a:endParaRPr lang="nl-NL" sz="5400" dirty="0"/>
          </a:p>
        </p:txBody>
      </p:sp>
      <p:sp>
        <p:nvSpPr>
          <p:cNvPr id="18" name="Ondertitel 17"/>
          <p:cNvSpPr>
            <a:spLocks noGrp="1"/>
          </p:cNvSpPr>
          <p:nvPr>
            <p:ph type="subTitle" idx="1"/>
          </p:nvPr>
        </p:nvSpPr>
        <p:spPr>
          <a:xfrm>
            <a:off x="1283414" y="5463251"/>
            <a:ext cx="15191026" cy="1994665"/>
          </a:xfrm>
        </p:spPr>
        <p:txBody>
          <a:bodyPr>
            <a:noAutofit/>
          </a:bodyPr>
          <a:lstStyle/>
          <a:p>
            <a:pPr>
              <a:lnSpc>
                <a:spcPts val="7000"/>
              </a:lnSpc>
              <a:spcBef>
                <a:spcPts val="600"/>
              </a:spcBef>
              <a:spcAft>
                <a:spcPts val="600"/>
              </a:spcAft>
            </a:pPr>
            <a:r>
              <a:rPr lang="nl-BE" sz="4800" dirty="0" smtClean="0"/>
              <a:t>Prof</a:t>
            </a:r>
            <a:r>
              <a:rPr lang="nl-BE" sz="4800" dirty="0"/>
              <a:t>. dr. Lieven Pauwels, voorzitter van de Opleidingscommissie Criminologische Wetenschappen</a:t>
            </a:r>
            <a:endParaRPr lang="nl-NL" sz="4800" dirty="0"/>
          </a:p>
        </p:txBody>
      </p:sp>
      <p:pic>
        <p:nvPicPr>
          <p:cNvPr id="4"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l="3759" b="12815"/>
          <a:stretch/>
        </p:blipFill>
        <p:spPr>
          <a:xfrm>
            <a:off x="582930" y="0"/>
            <a:ext cx="4201534" cy="1268729"/>
          </a:xfrm>
          <a:prstGeom prst="rect">
            <a:avLst/>
          </a:prstGeom>
        </p:spPr>
      </p:pic>
    </p:spTree>
    <p:extLst>
      <p:ext uri="{BB962C8B-B14F-4D97-AF65-F5344CB8AC3E}">
        <p14:creationId xmlns:p14="http://schemas.microsoft.com/office/powerpoint/2010/main" val="10975062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0118" y="136025"/>
            <a:ext cx="15705282" cy="1611752"/>
          </a:xfrm>
        </p:spPr>
        <p:txBody>
          <a:bodyPr/>
          <a:lstStyle/>
          <a:p>
            <a:r>
              <a:rPr lang="nl-NL" dirty="0" smtClean="0"/>
              <a:t>Bachelor in de criminologie (3 jaar)</a:t>
            </a:r>
            <a:endParaRPr lang="nl-BE" dirty="0"/>
          </a:p>
        </p:txBody>
      </p:sp>
      <p:sp>
        <p:nvSpPr>
          <p:cNvPr id="3" name="Tijdelijke aanduiding voor inhoud 2"/>
          <p:cNvSpPr>
            <a:spLocks noGrp="1"/>
          </p:cNvSpPr>
          <p:nvPr>
            <p:ph idx="1"/>
          </p:nvPr>
        </p:nvSpPr>
        <p:spPr>
          <a:xfrm>
            <a:off x="835825" y="1875099"/>
            <a:ext cx="15699575" cy="6331351"/>
          </a:xfrm>
        </p:spPr>
        <p:txBody>
          <a:bodyPr>
            <a:normAutofit fontScale="92500" lnSpcReduction="20000"/>
          </a:bodyPr>
          <a:lstStyle/>
          <a:p>
            <a:r>
              <a:rPr lang="nl-BE" dirty="0"/>
              <a:t>Inleidingen in verschillende disciplines</a:t>
            </a:r>
          </a:p>
          <a:p>
            <a:r>
              <a:rPr lang="nl-BE" dirty="0"/>
              <a:t>Specifiek criminologische vakken</a:t>
            </a:r>
          </a:p>
          <a:p>
            <a:r>
              <a:rPr lang="nl-BE" dirty="0"/>
              <a:t>Methodologische vakken (met criminologische invalshoek)</a:t>
            </a:r>
          </a:p>
          <a:p>
            <a:r>
              <a:rPr lang="nl-BE" dirty="0" err="1"/>
              <a:t>Integratievak</a:t>
            </a:r>
            <a:endParaRPr lang="nl-BE" dirty="0"/>
          </a:p>
          <a:p>
            <a:r>
              <a:rPr lang="nl-BE" dirty="0"/>
              <a:t>Vakken omtrent organisaties en instellingen</a:t>
            </a:r>
          </a:p>
          <a:p>
            <a:r>
              <a:rPr lang="nl-BE" dirty="0"/>
              <a:t>Verdiepende rechtsvakken</a:t>
            </a:r>
          </a:p>
          <a:p>
            <a:r>
              <a:rPr lang="nl-BE" dirty="0"/>
              <a:t>Keuzevakken</a:t>
            </a:r>
          </a:p>
          <a:p>
            <a:endParaRPr lang="nl-BE" dirty="0"/>
          </a:p>
          <a:p>
            <a:r>
              <a:rPr lang="nl-BE" dirty="0"/>
              <a:t>Semestersysteem: examens 1ste zit in januari en </a:t>
            </a:r>
            <a:r>
              <a:rPr lang="nl-BE" dirty="0" smtClean="0"/>
              <a:t>juni</a:t>
            </a:r>
            <a:endParaRPr lang="nl-BE" dirty="0"/>
          </a:p>
        </p:txBody>
      </p:sp>
      <p:sp>
        <p:nvSpPr>
          <p:cNvPr id="4" name="Tijdelijke aanduiding voor dianummer 3"/>
          <p:cNvSpPr>
            <a:spLocks noGrp="1"/>
          </p:cNvSpPr>
          <p:nvPr>
            <p:ph type="sldNum" sz="quarter" idx="12"/>
          </p:nvPr>
        </p:nvSpPr>
        <p:spPr/>
        <p:txBody>
          <a:bodyPr/>
          <a:lstStyle/>
          <a:p>
            <a:fld id="{7AE184E0-0BD4-4705-A12B-9B71DDE63301}" type="slidenum">
              <a:rPr lang="nl-BE" noProof="0" smtClean="0"/>
              <a:t>9</a:t>
            </a:fld>
            <a:endParaRPr lang="nl-BE" noProof="0" dirty="0"/>
          </a:p>
        </p:txBody>
      </p:sp>
    </p:spTree>
    <p:extLst>
      <p:ext uri="{BB962C8B-B14F-4D97-AF65-F5344CB8AC3E}">
        <p14:creationId xmlns:p14="http://schemas.microsoft.com/office/powerpoint/2010/main" val="2188818655"/>
      </p:ext>
    </p:extLst>
  </p:cSld>
  <p:clrMapOvr>
    <a:masterClrMapping/>
  </p:clrMapOvr>
  <p:timing>
    <p:tnLst>
      <p:par>
        <p:cTn id="1" dur="indefinite" restart="never" nodeType="tmRoot"/>
      </p:par>
    </p:tnLst>
  </p:timing>
</p:sld>
</file>

<file path=ppt/theme/theme1.xml><?xml version="1.0" encoding="utf-8"?>
<a:theme xmlns:a="http://schemas.openxmlformats.org/drawingml/2006/main" name="Kantoorthema">
  <a:themeElements>
    <a:clrScheme name="Universiteit Gent">
      <a:dk1>
        <a:sysClr val="windowText" lastClr="000000"/>
      </a:dk1>
      <a:lt1>
        <a:sysClr val="window" lastClr="FFFFFF"/>
      </a:lt1>
      <a:dk2>
        <a:srgbClr val="1E64C8"/>
      </a:dk2>
      <a:lt2>
        <a:srgbClr val="FFD200"/>
      </a:lt2>
      <a:accent1>
        <a:srgbClr val="1E64C8"/>
      </a:accent1>
      <a:accent2>
        <a:srgbClr val="FFD200"/>
      </a:accent2>
      <a:accent3>
        <a:srgbClr val="A5A5A5"/>
      </a:accent3>
      <a:accent4>
        <a:srgbClr val="FFC000"/>
      </a:accent4>
      <a:accent5>
        <a:srgbClr val="4472C4"/>
      </a:accent5>
      <a:accent6>
        <a:srgbClr val="70AD47"/>
      </a:accent6>
      <a:hlink>
        <a:srgbClr val="0563C1"/>
      </a:hlink>
      <a:folHlink>
        <a:srgbClr val="954F72"/>
      </a:folHlink>
    </a:clrScheme>
    <a:fontScheme name="Universiteit Gent">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31750">
          <a:solidFill>
            <a:srgbClr val="1E64C8"/>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1750">
          <a:headEnd type="triangle" w="lg" len="lg"/>
          <a:tailEnd type="triangle" w="lg" len="lg"/>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120000"/>
          </a:lnSpc>
          <a:defRPr sz="2500" smtClean="0"/>
        </a:defPPr>
      </a:lstStyle>
    </a:txDef>
  </a:objectDefaults>
  <a:extraClrSchemeLst/>
  <a:extLst>
    <a:ext uri="{05A4C25C-085E-4340-85A3-A5531E510DB2}">
      <thm15:themeFamily xmlns:thm15="http://schemas.microsoft.com/office/thememl/2012/main" name="Presentatie-NL-PP_1_0_13.potx" id="{97AAB53D-7665-4CC7-9AE8-588BD5CF1E7A}" vid="{26FA9849-786B-42F6-B180-EFBDA56D2A7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0817B78F240EE4A984FCD6879D360EA" ma:contentTypeVersion="" ma:contentTypeDescription="Een nieuw document maken." ma:contentTypeScope="" ma:versionID="7acfd950170e87399e1bebcc0c09d4e6">
  <xsd:schema xmlns:xsd="http://www.w3.org/2001/XMLSchema" xmlns:xs="http://www.w3.org/2001/XMLSchema" xmlns:p="http://schemas.microsoft.com/office/2006/metadata/properties" targetNamespace="http://schemas.microsoft.com/office/2006/metadata/properties" ma:root="true" ma:fieldsID="ded2a6fdfcb71de048e140027f1bc31d">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F382C4C-A14F-45DA-BE2A-8A41A6BB729E}">
  <ds:schemaRefs>
    <ds:schemaRef ds:uri="http://schemas.microsoft.com/office/2006/documentManagement/types"/>
    <ds:schemaRef ds:uri="http://schemas.microsoft.com/office/2006/metadata/properties"/>
    <ds:schemaRef ds:uri="http://schemas.microsoft.com/office/infopath/2007/PartnerControls"/>
    <ds:schemaRef ds:uri="http://purl.org/dc/elements/1.1/"/>
    <ds:schemaRef ds:uri="http://www.w3.org/XML/1998/namespace"/>
    <ds:schemaRef ds:uri="http://purl.org/dc/terms/"/>
    <ds:schemaRef ds:uri="http://purl.org/dc/dcmitype/"/>
    <ds:schemaRef ds:uri="http://schemas.openxmlformats.org/package/2006/metadata/core-properties"/>
  </ds:schemaRefs>
</ds:datastoreItem>
</file>

<file path=customXml/itemProps2.xml><?xml version="1.0" encoding="utf-8"?>
<ds:datastoreItem xmlns:ds="http://schemas.openxmlformats.org/officeDocument/2006/customXml" ds:itemID="{A8A2F24A-52C8-459B-9DFD-A4E51881E6A4}">
  <ds:schemaRefs>
    <ds:schemaRef ds:uri="http://schemas.microsoft.com/sharepoint/v3/contenttype/forms"/>
  </ds:schemaRefs>
</ds:datastoreItem>
</file>

<file path=customXml/itemProps3.xml><?xml version="1.0" encoding="utf-8"?>
<ds:datastoreItem xmlns:ds="http://schemas.openxmlformats.org/officeDocument/2006/customXml" ds:itemID="{D133EB55-D204-4663-958C-14C013F2B15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638</TotalTime>
  <Words>2905</Words>
  <Application>Microsoft Office PowerPoint</Application>
  <PresentationFormat>Aangepast</PresentationFormat>
  <Paragraphs>457</Paragraphs>
  <Slides>55</Slides>
  <Notes>19</Notes>
  <HiddenSlides>0</HiddenSlides>
  <MMClips>1</MMClips>
  <ScaleCrop>false</ScaleCrop>
  <HeadingPairs>
    <vt:vector size="6" baseType="variant">
      <vt:variant>
        <vt:lpstr>Gebruikte lettertypen</vt:lpstr>
      </vt:variant>
      <vt:variant>
        <vt:i4>11</vt:i4>
      </vt:variant>
      <vt:variant>
        <vt:lpstr>Thema</vt:lpstr>
      </vt:variant>
      <vt:variant>
        <vt:i4>1</vt:i4>
      </vt:variant>
      <vt:variant>
        <vt:lpstr>Diatitels</vt:lpstr>
      </vt:variant>
      <vt:variant>
        <vt:i4>55</vt:i4>
      </vt:variant>
    </vt:vector>
  </HeadingPairs>
  <TitlesOfParts>
    <vt:vector size="67" baseType="lpstr">
      <vt:lpstr>Arial</vt:lpstr>
      <vt:lpstr>Arial Rounded MT Bold</vt:lpstr>
      <vt:lpstr>Calibri</vt:lpstr>
      <vt:lpstr>Courier New</vt:lpstr>
      <vt:lpstr>Monotype Sorts</vt:lpstr>
      <vt:lpstr>Symbol</vt:lpstr>
      <vt:lpstr>Times New Roman</vt:lpstr>
      <vt:lpstr>UGent Panno Text</vt:lpstr>
      <vt:lpstr>UGent Panno Text Medium</vt:lpstr>
      <vt:lpstr>UGent Panno Text SemiBold</vt:lpstr>
      <vt:lpstr>Wingdings</vt:lpstr>
      <vt:lpstr>Kantoorthema</vt:lpstr>
      <vt:lpstr>PowerPoint-presentatie</vt:lpstr>
      <vt:lpstr>Infodag criminologie</vt:lpstr>
      <vt:lpstr>Infodag criminologie</vt:lpstr>
      <vt:lpstr>Infodag criminologie</vt:lpstr>
      <vt:lpstr>verwelkoming</vt:lpstr>
      <vt:lpstr>Introductie</vt:lpstr>
      <vt:lpstr>PowerPoint-presentatie</vt:lpstr>
      <vt:lpstr>Doelstellingen en opbouw van de opleiding</vt:lpstr>
      <vt:lpstr>Bachelor in de criminologie (3 jaar)</vt:lpstr>
      <vt:lpstr>de stage (300 uren) en bachelorscriptie</vt:lpstr>
      <vt:lpstr>Overzicht opleidingsonderdelen  1ste bachelor</vt:lpstr>
      <vt:lpstr>Overzicht opleidingsonderdelen</vt:lpstr>
      <vt:lpstr>PowerPoint-presentatie</vt:lpstr>
      <vt:lpstr>PowerPoint-presentatie</vt:lpstr>
      <vt:lpstr>PowerPoint-presentatie</vt:lpstr>
      <vt:lpstr>PowerPoint-presentatie</vt:lpstr>
      <vt:lpstr>(1) Criminologie</vt:lpstr>
      <vt:lpstr>PowerPoint-presentatie</vt:lpstr>
      <vt:lpstr>(2) Grondslagen van het (straf)recht</vt:lpstr>
      <vt:lpstr>(3) Sociologie</vt:lpstr>
      <vt:lpstr>(3) Sociologie</vt:lpstr>
      <vt:lpstr>(4) Moraalfilosofie</vt:lpstr>
      <vt:lpstr>(4) Moraalfilosofie</vt:lpstr>
      <vt:lpstr>(5) Belgisch publiekrecht</vt:lpstr>
      <vt:lpstr>PowerPoint-presentatie</vt:lpstr>
      <vt:lpstr>(6) Statistiek in de criminologie</vt:lpstr>
      <vt:lpstr>(6) Statistiek in de criminologie</vt:lpstr>
      <vt:lpstr>PowerPoint-presentatie</vt:lpstr>
      <vt:lpstr>(7) Sociale psychologie</vt:lpstr>
      <vt:lpstr>(7) Sociale psychologie</vt:lpstr>
      <vt:lpstr>(7) Sociale psychologie</vt:lpstr>
      <vt:lpstr>(8) Belgische binnenlandse politiek</vt:lpstr>
      <vt:lpstr>(8) Belgische binnenlandse politiek</vt:lpstr>
      <vt:lpstr>(9) Biologische antropologie</vt:lpstr>
      <vt:lpstr>(9) Biologische antropologie</vt:lpstr>
      <vt:lpstr>PowerPoint-presentatie</vt:lpstr>
      <vt:lpstr>(10) Politionele &amp; gerechtelijke organisatie</vt:lpstr>
      <vt:lpstr>studiemateriaal</vt:lpstr>
      <vt:lpstr>onderwijsvormen</vt:lpstr>
      <vt:lpstr>Begeleiding van studenten</vt:lpstr>
      <vt:lpstr>PowerPoint-presentatie</vt:lpstr>
      <vt:lpstr>STUDIE begeleiding</vt:lpstr>
      <vt:lpstr>Een greep uit het aanbod…</vt:lpstr>
      <vt:lpstr>TRAJECT begeleiding</vt:lpstr>
      <vt:lpstr>PowerPoint-presentatie</vt:lpstr>
      <vt:lpstr>Try-outs </vt:lpstr>
      <vt:lpstr>Daag jezelf uit! </vt:lpstr>
      <vt:lpstr>Beroepsmogelijkheden voor criminologen</vt:lpstr>
      <vt:lpstr>PowerPoint-presentatie</vt:lpstr>
      <vt:lpstr>Criminologie is niet…</vt:lpstr>
      <vt:lpstr>De arbeidsmarkt</vt:lpstr>
      <vt:lpstr>Succes is in the mix…</vt:lpstr>
      <vt:lpstr>Shake it and…</vt:lpstr>
      <vt:lpstr>panelgesprek</vt:lpstr>
      <vt:lpstr>PowerPoint-presentatie</vt:lpstr>
    </vt:vector>
  </TitlesOfParts>
  <Company>UGent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Tinneke Degraeuwe</dc:creator>
  <cp:lastModifiedBy>Tinneke Degraeuwe</cp:lastModifiedBy>
  <cp:revision>74</cp:revision>
  <dcterms:created xsi:type="dcterms:W3CDTF">2017-02-08T14:18:10Z</dcterms:created>
  <dcterms:modified xsi:type="dcterms:W3CDTF">2018-03-13T10:59:25Z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icensed to">
    <vt:lpwstr>Ghent University</vt:lpwstr>
  </property>
  <property fmtid="{D5CDD505-2E9C-101B-9397-08002B2CF9AE}" pid="3" name="Version">
    <vt:lpwstr>1.0</vt:lpwstr>
  </property>
  <property fmtid="{D5CDD505-2E9C-101B-9397-08002B2CF9AE}" pid="4" name="Date">
    <vt:filetime>2016-09-20T22:00:00Z</vt:filetime>
  </property>
  <property fmtid="{D5CDD505-2E9C-101B-9397-08002B2CF9AE}" pid="5" name="Build">
    <vt:lpwstr>13</vt:lpwstr>
  </property>
  <property fmtid="{D5CDD505-2E9C-101B-9397-08002B2CF9AE}" pid="6" name="Cmt 1">
    <vt:lpwstr>create</vt:lpwstr>
  </property>
  <property fmtid="{D5CDD505-2E9C-101B-9397-08002B2CF9AE}" pid="7" name="Cmt 2">
    <vt:lpwstr>1st draft</vt:lpwstr>
  </property>
  <property fmtid="{D5CDD505-2E9C-101B-9397-08002B2CF9AE}" pid="8" name="Cmt 3">
    <vt:lpwstr>Corporate splitt off</vt:lpwstr>
  </property>
  <property fmtid="{D5CDD505-2E9C-101B-9397-08002B2CF9AE}" pid="9" name="Cmt 4">
    <vt:lpwstr>2nd draft</vt:lpwstr>
  </property>
  <property fmtid="{D5CDD505-2E9C-101B-9397-08002B2CF9AE}" pid="10" name="Cmt 4A">
    <vt:lpwstr>copy of UK version translated to NL</vt:lpwstr>
  </property>
  <property fmtid="{D5CDD505-2E9C-101B-9397-08002B2CF9AE}" pid="11" name="Cmt 5">
    <vt:lpwstr>set text box and shape defaults</vt:lpwstr>
  </property>
  <property fmtid="{D5CDD505-2E9C-101B-9397-08002B2CF9AE}" pid="12" name="Cmt 6">
    <vt:lpwstr>closing slide acc. to letter</vt:lpwstr>
  </property>
  <property fmtid="{D5CDD505-2E9C-101B-9397-08002B2CF9AE}" pid="13" name="Cmt 7">
    <vt:lpwstr>logo opening slide sharpened</vt:lpwstr>
  </property>
  <property fmtid="{D5CDD505-2E9C-101B-9397-08002B2CF9AE}" pid="14" name="Cmt 8">
    <vt:lpwstr>split variable and fixed data in contact data; lang to NL-BE</vt:lpwstr>
  </property>
  <property fmtid="{D5CDD505-2E9C-101B-9397-08002B2CF9AE}" pid="15" name="Cmt 9">
    <vt:lpwstr>comments 19-9-2016</vt:lpwstr>
  </property>
  <property fmtid="{D5CDD505-2E9C-101B-9397-08002B2CF9AE}" pid="16" name="Cmt 10">
    <vt:lpwstr>social media redesigned</vt:lpwstr>
  </property>
  <property fmtid="{D5CDD505-2E9C-101B-9397-08002B2CF9AE}" pid="17" name="Cmt 11">
    <vt:lpwstr>Title Slide renamed to TitleSlide</vt:lpwstr>
  </property>
  <property fmtid="{D5CDD505-2E9C-101B-9397-08002B2CF9AE}" pid="18" name="Cmt 12">
    <vt:lpwstr>Title and text size</vt:lpwstr>
  </property>
  <property fmtid="{D5CDD505-2E9C-101B-9397-08002B2CF9AE}" pid="19" name="Cmt 13">
    <vt:lpwstr>socmed pictos &gt; normal view</vt:lpwstr>
  </property>
  <property fmtid="{D5CDD505-2E9C-101B-9397-08002B2CF9AE}" pid="20" name="ContentTypeId">
    <vt:lpwstr>0x010100F0817B78F240EE4A984FCD6879D360EA</vt:lpwstr>
  </property>
</Properties>
</file>