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430" r:id="rId2"/>
    <p:sldId id="268" r:id="rId3"/>
    <p:sldId id="429" r:id="rId4"/>
    <p:sldId id="424" r:id="rId5"/>
    <p:sldId id="266" r:id="rId6"/>
    <p:sldId id="432" r:id="rId7"/>
    <p:sldId id="441" r:id="rId8"/>
    <p:sldId id="411" r:id="rId9"/>
    <p:sldId id="431" r:id="rId10"/>
    <p:sldId id="433" r:id="rId11"/>
    <p:sldId id="439" r:id="rId12"/>
    <p:sldId id="436" r:id="rId13"/>
    <p:sldId id="442" r:id="rId14"/>
    <p:sldId id="438" r:id="rId15"/>
    <p:sldId id="437" r:id="rId16"/>
    <p:sldId id="415" r:id="rId17"/>
    <p:sldId id="264" r:id="rId18"/>
  </p:sldIdLst>
  <p:sldSz cx="17338675" cy="9753600"/>
  <p:notesSz cx="6858000" cy="914400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lore Rogiers" initials="AR" lastIdx="3" clrIdx="0">
    <p:extLst>
      <p:ext uri="{19B8F6BF-5375-455C-9EA6-DF929625EA0E}">
        <p15:presenceInfo xmlns:p15="http://schemas.microsoft.com/office/powerpoint/2012/main" userId="S::annelore.rogiers@ugent.be::a60376e3-c069-4af4-a7fd-82a9078d0e8e" providerId="AD"/>
      </p:ext>
    </p:extLst>
  </p:cmAuthor>
  <p:cmAuthor id="2" name="Annelies Cosyns" initials="AC" lastIdx="3" clrIdx="1">
    <p:extLst>
      <p:ext uri="{19B8F6BF-5375-455C-9EA6-DF929625EA0E}">
        <p15:presenceInfo xmlns:p15="http://schemas.microsoft.com/office/powerpoint/2012/main" userId="S::annelies.cosyns@ugent.be::162fac5d-8d93-4b2d-be94-07699079aa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4C8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96" y="67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5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37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99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147F-ED97-47AF-A1B3-C82A179CF7F3}" type="datetime1">
              <a:rPr lang="nl-NL" smtClean="0"/>
              <a:t>7-12-2021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‹nr.›</a:t>
            </a:fld>
            <a:endParaRPr lang="en-GB"/>
          </a:p>
        </p:txBody>
      </p:sp>
      <p:pic>
        <p:nvPicPr>
          <p:cNvPr id="9" name="Logo Larg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18" y="2275285"/>
            <a:ext cx="5462027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2125481"/>
          </a:xfr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namen van </a:t>
            </a:r>
            <a:r>
              <a:rPr lang="nl-NL" err="1"/>
              <a:t>social</a:t>
            </a:r>
            <a:r>
              <a:rPr lang="nl-NL"/>
              <a:t> media in te typen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7419544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nl-BE" noProof="0"/>
              <a:t>Klik om de gegevens van de presentator in te typen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NL" noProof="0"/>
              <a:t>Klik om stijl te bewerken</a:t>
            </a:r>
            <a:endParaRPr lang="nl-BE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 baseline="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nl-BE" noProof="0"/>
              <a:t>Klik om de ondertitel / presentator / datum [</a:t>
            </a:r>
            <a:r>
              <a:rPr lang="nl-BE" noProof="0" err="1"/>
              <a:t>dd</a:t>
            </a:r>
            <a:r>
              <a:rPr lang="nl-BE" noProof="0"/>
              <a:t>-mm-</a:t>
            </a:r>
            <a:r>
              <a:rPr lang="nl-BE" noProof="0" err="1"/>
              <a:t>yyyy</a:t>
            </a:r>
            <a:r>
              <a:rPr lang="nl-BE" noProof="0"/>
              <a:t>] te maken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1291074" y="270000"/>
            <a:ext cx="15183366" cy="5400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700"/>
              </a:lnSpc>
              <a:buNone/>
              <a:defRPr sz="1400" b="1" i="0" u="sng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/>
              <a:t>Klik om de organisatie stijlen te bewerken</a:t>
            </a:r>
          </a:p>
          <a:p>
            <a:pPr lvl="1"/>
            <a:r>
              <a:rPr lang="nl-BE" noProof="0"/>
              <a:t>tweede niveau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 marL="85725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 marL="85725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 marL="85725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 marL="85725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Partnerlogo 4</a:t>
            </a:r>
          </a:p>
        </p:txBody>
      </p:sp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/>
              <a:t>klik om een hoofdstuktitel te maken.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nl-BE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marL="2328863" indent="-550863" defTabSz="1912938">
              <a:lnSpc>
                <a:spcPct val="120000"/>
              </a:lnSpc>
              <a:tabLst/>
              <a:defRPr/>
            </a:lvl4pPr>
            <a:lvl5pPr marL="2962275" indent="-442913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BE" noProof="0"/>
              <a:t>Click </a:t>
            </a:r>
            <a:r>
              <a:rPr lang="nl-BE" noProof="0" err="1"/>
              <a:t>to</a:t>
            </a:r>
            <a:r>
              <a:rPr lang="nl-BE" noProof="0"/>
              <a:t> </a:t>
            </a:r>
            <a:r>
              <a:rPr lang="nl-BE" noProof="0" err="1"/>
              <a:t>edit</a:t>
            </a:r>
            <a:r>
              <a:rPr lang="nl-BE" noProof="0"/>
              <a:t> Master </a:t>
            </a:r>
            <a:r>
              <a:rPr lang="nl-BE" noProof="0" err="1"/>
              <a:t>text</a:t>
            </a:r>
            <a:r>
              <a:rPr lang="nl-BE" noProof="0"/>
              <a:t> </a:t>
            </a:r>
            <a:r>
              <a:rPr lang="nl-BE" noProof="0" err="1"/>
              <a:t>styles</a:t>
            </a:r>
            <a:endParaRPr lang="nl-BE" noProof="0"/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 err="1"/>
              <a:t>Third</a:t>
            </a:r>
            <a:r>
              <a:rPr lang="nl-BE" noProof="0"/>
              <a:t> level</a:t>
            </a:r>
          </a:p>
          <a:p>
            <a:pPr lvl="3"/>
            <a:r>
              <a:rPr lang="nl-BE" noProof="0" err="1"/>
              <a:t>Fourth</a:t>
            </a:r>
            <a:r>
              <a:rPr lang="nl-BE" noProof="0"/>
              <a:t> level</a:t>
            </a:r>
          </a:p>
          <a:p>
            <a:pPr lvl="4"/>
            <a:r>
              <a:rPr lang="nl-BE" noProof="0" err="1"/>
              <a:t>Fifth</a:t>
            </a:r>
            <a:r>
              <a:rPr lang="nl-BE" noProof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0885-0B31-4E06-AE71-7E16801F2838}" type="datetime1">
              <a:rPr lang="nl-BE" noProof="0" smtClean="0"/>
              <a:t>7/12/2021</a:t>
            </a:fld>
            <a:endParaRPr lang="nl-B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‹nr.›</a:t>
            </a:fld>
            <a:endParaRPr lang="nl-BE" noProof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nl-BE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0F60-8C93-4C37-B51A-4DDAE36F7E9B}" type="datetime1">
              <a:rPr lang="nl-BE" noProof="0" smtClean="0"/>
              <a:t>7/12/2021</a:t>
            </a:fld>
            <a:endParaRPr lang="nl-B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nl-BE" noProof="0"/>
              <a:t>Click </a:t>
            </a:r>
            <a:r>
              <a:rPr lang="nl-BE" noProof="0" err="1"/>
              <a:t>to</a:t>
            </a:r>
            <a:r>
              <a:rPr lang="nl-BE" noProof="0"/>
              <a:t> </a:t>
            </a:r>
            <a:r>
              <a:rPr lang="nl-BE" noProof="0" err="1"/>
              <a:t>edit</a:t>
            </a:r>
            <a:r>
              <a:rPr lang="nl-BE" noProof="0"/>
              <a:t> Master </a:t>
            </a:r>
            <a:r>
              <a:rPr lang="nl-BE" noProof="0" err="1"/>
              <a:t>text</a:t>
            </a:r>
            <a:r>
              <a:rPr lang="nl-BE" noProof="0"/>
              <a:t> </a:t>
            </a:r>
            <a:r>
              <a:rPr lang="nl-BE" noProof="0" err="1"/>
              <a:t>styles</a:t>
            </a:r>
            <a:endParaRPr lang="nl-BE" noProof="0"/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 err="1"/>
              <a:t>Third</a:t>
            </a:r>
            <a:r>
              <a:rPr lang="nl-BE" noProof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nl-BE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594B6-17DF-4759-A7A5-128AFEA77F2C}" type="datetime1">
              <a:rPr lang="nl-BE" noProof="0" smtClean="0"/>
              <a:t>7/12/2021</a:t>
            </a:fld>
            <a:endParaRPr lang="nl-BE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‹nr.›</a:t>
            </a:fld>
            <a:endParaRPr lang="nl-BE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7-12-2021</a:t>
            </a:fld>
            <a:endParaRPr lang="nl-NL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7-12-2021</a:t>
            </a:fld>
            <a:endParaRPr lang="nl-NL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691979"/>
            <a:ext cx="6764400" cy="5230800"/>
          </a:xfrm>
          <a:solidFill>
            <a:srgbClr val="1E64C8"/>
          </a:solidFill>
        </p:spPr>
        <p:txBody>
          <a:bodyPr anchor="b" anchorCtr="0">
            <a:noAutofit/>
          </a:bodyPr>
          <a:lstStyle>
            <a:lvl1pPr marL="85725" indent="0">
              <a:buNone/>
              <a:defRPr sz="10000" u="sng" cap="all" baseline="0">
                <a:solidFill>
                  <a:schemeClr val="bg1"/>
                </a:solidFill>
              </a:defRPr>
            </a:lvl1pPr>
            <a:lvl2pPr marL="984250" indent="-625475"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5464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extbox over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76AD30-96E8-448B-B97A-24B00ADE12C5}"/>
              </a:ext>
            </a:extLst>
          </p:cNvPr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914400" y="0"/>
            <a:ext cx="16424275" cy="7920000"/>
          </a:xfrm>
        </p:spPr>
        <p:txBody>
          <a:bodyPr/>
          <a:lstStyle>
            <a:lvl1pPr marL="85725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/>
              <a:t>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81384-1200-4D40-BEF0-3A17A1F906F4}" type="datetime1">
              <a:rPr lang="nl-NL" noProof="0" smtClean="0"/>
              <a:t>7-12-2021</a:t>
            </a:fld>
            <a:endParaRPr lang="nl-NL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01F6D1-3E66-4198-8305-F0FF1745C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1011602"/>
            <a:ext cx="7754938" cy="6908398"/>
          </a:xfrm>
          <a:solidFill>
            <a:srgbClr val="E9F0FA"/>
          </a:solidFill>
        </p:spPr>
        <p:txBody>
          <a:bodyPr>
            <a:normAutofit/>
          </a:bodyPr>
          <a:lstStyle>
            <a:lvl1pPr marL="85725" indent="0">
              <a:buNone/>
              <a:defRPr sz="5400" u="sng" cap="all" baseline="0">
                <a:solidFill>
                  <a:srgbClr val="1E64C8"/>
                </a:solidFill>
              </a:defRPr>
            </a:lvl1pPr>
            <a:lvl2pPr marL="984250" indent="-625475">
              <a:defRPr>
                <a:solidFill>
                  <a:srgbClr val="1E64C8"/>
                </a:solidFill>
              </a:defRPr>
            </a:lvl2pPr>
            <a:lvl3pPr>
              <a:defRPr>
                <a:solidFill>
                  <a:srgbClr val="1E64C8"/>
                </a:solidFill>
              </a:defRPr>
            </a:lvl3pPr>
            <a:lvl4pPr>
              <a:defRPr>
                <a:solidFill>
                  <a:srgbClr val="1E64C8"/>
                </a:solidFill>
              </a:defRPr>
            </a:lvl4pPr>
            <a:lvl5pPr>
              <a:defRPr>
                <a:solidFill>
                  <a:srgbClr val="1E64C8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723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BE" noProof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/>
              <a:t>Click </a:t>
            </a:r>
            <a:r>
              <a:rPr lang="nl-BE" noProof="0" err="1"/>
              <a:t>to</a:t>
            </a:r>
            <a:r>
              <a:rPr lang="nl-BE" noProof="0"/>
              <a:t> </a:t>
            </a:r>
            <a:r>
              <a:rPr lang="nl-BE" noProof="0" err="1"/>
              <a:t>edit</a:t>
            </a:r>
            <a:r>
              <a:rPr lang="nl-BE" noProof="0"/>
              <a:t> Master </a:t>
            </a:r>
            <a:r>
              <a:rPr lang="nl-BE" noProof="0" err="1"/>
              <a:t>text</a:t>
            </a:r>
            <a:r>
              <a:rPr lang="nl-BE" noProof="0"/>
              <a:t> </a:t>
            </a:r>
            <a:r>
              <a:rPr lang="nl-BE" noProof="0" err="1"/>
              <a:t>styles</a:t>
            </a:r>
            <a:endParaRPr lang="nl-BE" noProof="0"/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 err="1"/>
              <a:t>Third</a:t>
            </a:r>
            <a:r>
              <a:rPr lang="nl-BE" noProof="0"/>
              <a:t>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0D1A-A3AB-4E9F-892E-C45B5A80FDBF}" type="datetime1">
              <a:rPr lang="nl-BE" noProof="0" smtClean="0"/>
              <a:t>7/12/2021</a:t>
            </a:fld>
            <a:endParaRPr lang="nl-BE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nl-BE" noProof="0" smtClean="0"/>
              <a:pPr/>
              <a:t>‹nr.›</a:t>
            </a:fld>
            <a:endParaRPr lang="nl-BE" noProof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17" y="7906160"/>
            <a:ext cx="2308379" cy="1847440"/>
          </a:xfrm>
          <a:prstGeom prst="rect">
            <a:avLst/>
          </a:prstGeom>
        </p:spPr>
      </p:pic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7" r:id="rId8"/>
    <p:sldLayoutId id="2147483678" r:id="rId9"/>
    <p:sldLayoutId id="2147483676" r:id="rId10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536575" indent="-45085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69988" indent="-45085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755775" indent="-45000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50863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hyperlink" Target="http://www.ugent.be/socialediens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043436F2-CDF4-4867-B93E-2C85C369AA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8" b="14838"/>
          <a:stretch>
            <a:fillRect/>
          </a:stretch>
        </p:blipFill>
        <p:spPr>
          <a:xfrm>
            <a:off x="736979" y="715093"/>
            <a:ext cx="12242042" cy="6772861"/>
          </a:xfr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327F48F-7321-4E84-8B11-FFB3BC27817C}"/>
              </a:ext>
            </a:extLst>
          </p:cNvPr>
          <p:cNvSpPr txBox="1"/>
          <p:nvPr/>
        </p:nvSpPr>
        <p:spPr>
          <a:xfrm>
            <a:off x="2769464" y="7487954"/>
            <a:ext cx="11746686" cy="712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600" dirty="0">
                <a:solidFill>
                  <a:schemeClr val="accent4"/>
                </a:solidFill>
                <a:latin typeface="Ugent"/>
                <a:cs typeface="Arial"/>
              </a:rPr>
              <a:t>INTEGRATIE HUURVERMINDERING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333172-3EBA-4C1A-B103-396A8FC01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2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1"/>
    </mc:Choice>
    <mc:Fallback>
      <p:transition spd="slow" advTm="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0EDCD-AA13-4A86-A786-633E2912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806080"/>
            <a:ext cx="15705282" cy="863693"/>
          </a:xfrm>
        </p:spPr>
        <p:txBody>
          <a:bodyPr/>
          <a:lstStyle/>
          <a:p>
            <a:r>
              <a:rPr lang="nl-BE" dirty="0"/>
              <a:t>Inkomsten voor de student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714926-7C98-4354-B031-E3F05CF7C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080591"/>
            <a:ext cx="15699575" cy="580977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nl-BE" sz="3200" dirty="0">
                <a:sym typeface="Wingdings" panose="05000000000000000000" pitchFamily="2" charset="2"/>
              </a:rPr>
              <a:t>Voordelen of inkomsten die 100% voor studies gebruikt worden</a:t>
            </a:r>
          </a:p>
          <a:p>
            <a:pPr marL="85725" indent="0">
              <a:buNone/>
            </a:pPr>
            <a:endParaRPr lang="nl-BE" sz="3200" dirty="0">
              <a:sym typeface="Wingdings" panose="05000000000000000000" pitchFamily="2" charset="2"/>
            </a:endParaRPr>
          </a:p>
          <a:p>
            <a:r>
              <a:rPr lang="nl-BE" sz="3000" dirty="0"/>
              <a:t>Studietoelage van de Vlaamse overheid </a:t>
            </a:r>
            <a:r>
              <a:rPr lang="nl-BE" sz="3200" dirty="0"/>
              <a:t>(</a:t>
            </a:r>
            <a:r>
              <a:rPr lang="nl-BE" sz="2600" dirty="0"/>
              <a:t>beursstudenten</a:t>
            </a:r>
            <a:r>
              <a:rPr lang="nl-BE" sz="3200" dirty="0"/>
              <a:t>)</a:t>
            </a:r>
          </a:p>
          <a:p>
            <a:r>
              <a:rPr lang="nl-BE" sz="3000" dirty="0"/>
              <a:t>Vermindering studiegeld </a:t>
            </a:r>
            <a:r>
              <a:rPr lang="nl-BE" sz="2600" dirty="0"/>
              <a:t>(beursstudenten en bijna-beursstudenten)</a:t>
            </a:r>
          </a:p>
          <a:p>
            <a:r>
              <a:rPr lang="nl-BE" sz="3000" dirty="0"/>
              <a:t>Participatietoeslag</a:t>
            </a:r>
            <a:r>
              <a:rPr lang="nl-BE" sz="2600" dirty="0"/>
              <a:t> (beursstudenten)</a:t>
            </a:r>
          </a:p>
          <a:p>
            <a:r>
              <a:rPr lang="nl-BE" sz="3000" dirty="0"/>
              <a:t>Schoolbonus </a:t>
            </a:r>
          </a:p>
          <a:p>
            <a:endParaRPr lang="nl-BE" sz="3200" dirty="0"/>
          </a:p>
          <a:p>
            <a:pPr marL="85725" indent="0">
              <a:buNone/>
            </a:pPr>
            <a:r>
              <a:rPr lang="nl-BE" sz="3200" dirty="0">
                <a:sym typeface="Wingdings" panose="05000000000000000000" pitchFamily="2" charset="2"/>
              </a:rPr>
              <a:t> Inkomsten die gedeeltelijk voor studies gebruikt worden</a:t>
            </a:r>
            <a:endParaRPr lang="nl-BE" sz="3200" dirty="0"/>
          </a:p>
          <a:p>
            <a:pPr>
              <a:buFont typeface="Wingdings" panose="05000000000000000000" pitchFamily="2" charset="2"/>
              <a:buChar char="à"/>
            </a:pPr>
            <a:endParaRPr lang="nl-BE" sz="3200" dirty="0">
              <a:sym typeface="Wingdings" panose="05000000000000000000" pitchFamily="2" charset="2"/>
            </a:endParaRPr>
          </a:p>
          <a:p>
            <a:r>
              <a:rPr lang="nl-BE" sz="3200" dirty="0"/>
              <a:t>Groeipakket </a:t>
            </a:r>
            <a:r>
              <a:rPr lang="nl-BE" sz="2600" dirty="0"/>
              <a:t>(studenten 18+, &lt; 25 jaar)</a:t>
            </a:r>
          </a:p>
          <a:p>
            <a:r>
              <a:rPr lang="nl-BE" sz="3200" dirty="0" err="1"/>
              <a:t>Studentenjob</a:t>
            </a:r>
            <a:r>
              <a:rPr lang="nl-BE" sz="3200" dirty="0"/>
              <a:t> </a:t>
            </a:r>
            <a:r>
              <a:rPr lang="nl-BE" sz="2600" dirty="0"/>
              <a:t>(beperkte inspanningen student zelf bv. vakantiejob)</a:t>
            </a:r>
          </a:p>
          <a:p>
            <a:endParaRPr lang="nl-BE" sz="3200" dirty="0"/>
          </a:p>
          <a:p>
            <a:pPr>
              <a:buFont typeface="Wingdings" panose="05000000000000000000" pitchFamily="2" charset="2"/>
              <a:buChar char="à"/>
            </a:pPr>
            <a:endParaRPr lang="nl-BE" sz="32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765053-1B09-485A-A1C4-AF73BCEE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10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1CD9EA-AE38-41E8-94D3-4CB0C6448C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35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3839"/>
    </mc:Choice>
    <mc:Fallback>
      <p:transition spd="slow" advTm="9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B1DB60-B7FE-4930-9CD0-C8695486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6" y="677694"/>
            <a:ext cx="15705282" cy="863693"/>
          </a:xfrm>
        </p:spPr>
        <p:txBody>
          <a:bodyPr/>
          <a:lstStyle/>
          <a:p>
            <a:r>
              <a:rPr lang="nl-BE" dirty="0"/>
              <a:t>Schema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E440F8-B95F-49D3-BD89-A78894C2D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895061"/>
            <a:ext cx="15699575" cy="5995302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2800" u="sng" dirty="0"/>
              <a:t>Stap 1:</a:t>
            </a:r>
            <a:r>
              <a:rPr lang="nl-BE" sz="2800" dirty="0"/>
              <a:t> Gezinsbudget bepalen</a:t>
            </a:r>
            <a:r>
              <a:rPr lang="nl-BE" sz="2400" dirty="0"/>
              <a:t> - is er onvoldoende gezinsbudget om studies te financieren?</a:t>
            </a:r>
          </a:p>
          <a:p>
            <a:pPr marL="85725" indent="0">
              <a:buNone/>
            </a:pPr>
            <a:endParaRPr lang="nl-BE" sz="2800" dirty="0"/>
          </a:p>
          <a:p>
            <a:pPr marL="85725" indent="0">
              <a:buNone/>
            </a:pPr>
            <a:r>
              <a:rPr lang="nl-BE" sz="2800" u="sng" dirty="0"/>
              <a:t>Stap 2: </a:t>
            </a:r>
            <a:r>
              <a:rPr lang="nl-BE" sz="2800" dirty="0"/>
              <a:t>Studiekost student bepalen</a:t>
            </a:r>
          </a:p>
          <a:p>
            <a:pPr marL="85725" indent="0">
              <a:buNone/>
            </a:pPr>
            <a:endParaRPr lang="nl-BE" sz="2800" dirty="0"/>
          </a:p>
          <a:p>
            <a:pPr marL="85725" indent="0">
              <a:buNone/>
            </a:pPr>
            <a:r>
              <a:rPr lang="nl-BE" sz="2800" u="sng" dirty="0"/>
              <a:t>Stap 3:</a:t>
            </a:r>
            <a:r>
              <a:rPr lang="nl-BE" sz="2800" dirty="0"/>
              <a:t> Inkomsten voor studenten bepalen</a:t>
            </a:r>
          </a:p>
          <a:p>
            <a:pPr marL="85725" indent="0">
              <a:buNone/>
            </a:pPr>
            <a:endParaRPr lang="nl-BE" sz="2800" dirty="0"/>
          </a:p>
          <a:p>
            <a:pPr marL="85725" indent="0">
              <a:buNone/>
            </a:pPr>
            <a:r>
              <a:rPr lang="nl-BE" sz="2800" u="sng" dirty="0"/>
              <a:t>Stap 4:</a:t>
            </a:r>
            <a:r>
              <a:rPr lang="nl-BE" sz="2800" dirty="0"/>
              <a:t> Studiekost student - inkomsten voor student = tekort dat moet opgevangen worden</a:t>
            </a:r>
          </a:p>
          <a:p>
            <a:pPr marL="85725" indent="0">
              <a:buNone/>
            </a:pPr>
            <a:endParaRPr lang="nl-BE" sz="2800" dirty="0"/>
          </a:p>
          <a:p>
            <a:pPr marL="85725" indent="0">
              <a:spcAft>
                <a:spcPts val="600"/>
              </a:spcAft>
              <a:buNone/>
            </a:pPr>
            <a:r>
              <a:rPr lang="nl-BE" sz="2800" u="sng" dirty="0"/>
              <a:t>Stap 5:</a:t>
            </a:r>
            <a:r>
              <a:rPr lang="nl-BE" sz="2800" dirty="0"/>
              <a:t> Toelage bepalen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400" dirty="0">
                <a:sym typeface="Wingdings" panose="05000000000000000000" pitchFamily="2" charset="2"/>
              </a:rPr>
              <a:t>Toelage om dit tekort volledig of deels te compenseren.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400" dirty="0"/>
              <a:t>Toelage afhankelijk van beschikbare gezinsbudget.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6D5F20-CCF5-477A-BD8C-A5B0C825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11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2E86E1-C3D5-4628-9CE3-4DBFDCED8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4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92"/>
    </mc:Choice>
    <mc:Fallback>
      <p:transition spd="slow" advTm="6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8843F-0BDC-4417-A986-655DB2EA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6" y="545172"/>
            <a:ext cx="15705282" cy="863693"/>
          </a:xfrm>
        </p:spPr>
        <p:txBody>
          <a:bodyPr/>
          <a:lstStyle/>
          <a:p>
            <a:r>
              <a:rPr lang="nl-BE" dirty="0" err="1"/>
              <a:t>ConcreET</a:t>
            </a:r>
            <a:endParaRPr lang="nl-BE" dirty="0"/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98ECE44B-A70E-4E77-93E5-CF55A6AAA5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349150"/>
              </p:ext>
            </p:extLst>
          </p:nvPr>
        </p:nvGraphicFramePr>
        <p:xfrm>
          <a:off x="816696" y="1643269"/>
          <a:ext cx="13858153" cy="61765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2177">
                  <a:extLst>
                    <a:ext uri="{9D8B030D-6E8A-4147-A177-3AD203B41FA5}">
                      <a16:colId xmlns:a16="http://schemas.microsoft.com/office/drawing/2014/main" val="1259232097"/>
                    </a:ext>
                  </a:extLst>
                </a:gridCol>
                <a:gridCol w="2635955">
                  <a:extLst>
                    <a:ext uri="{9D8B030D-6E8A-4147-A177-3AD203B41FA5}">
                      <a16:colId xmlns:a16="http://schemas.microsoft.com/office/drawing/2014/main" val="586238510"/>
                    </a:ext>
                  </a:extLst>
                </a:gridCol>
                <a:gridCol w="2484008">
                  <a:extLst>
                    <a:ext uri="{9D8B030D-6E8A-4147-A177-3AD203B41FA5}">
                      <a16:colId xmlns:a16="http://schemas.microsoft.com/office/drawing/2014/main" val="816344907"/>
                    </a:ext>
                  </a:extLst>
                </a:gridCol>
                <a:gridCol w="3726013">
                  <a:extLst>
                    <a:ext uri="{9D8B030D-6E8A-4147-A177-3AD203B41FA5}">
                      <a16:colId xmlns:a16="http://schemas.microsoft.com/office/drawing/2014/main" val="3475701144"/>
                    </a:ext>
                  </a:extLst>
                </a:gridCol>
              </a:tblGrid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1" u="none" strike="noStrike" dirty="0">
                          <a:effectLst/>
                          <a:latin typeface="UGent Panno Text" panose="02000506040000040003" pitchFamily="2" charset="0"/>
                        </a:rPr>
                        <a:t>STUDIETOELAGE VAN DE VLAAMSE OVERHEID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b="1" u="none" strike="noStrike">
                          <a:effectLst/>
                          <a:latin typeface="UGent Panno Text" panose="02000506040000040003" pitchFamily="2" charset="0"/>
                        </a:rPr>
                        <a:t>STUFI  (1x per </a:t>
                      </a:r>
                      <a:r>
                        <a:rPr lang="nl-BE" sz="2400" b="1" u="none" strike="noStrike" dirty="0">
                          <a:effectLst/>
                          <a:latin typeface="UGent Panno Text" panose="02000506040000040003" pitchFamily="2" charset="0"/>
                        </a:rPr>
                        <a:t>academiejaar)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3">
                  <a:txBody>
                    <a:bodyPr/>
                    <a:lstStyle/>
                    <a:p>
                      <a:pPr lvl="0"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99725778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€ 279 en € 500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Tussen € 1 300 en € 1 500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828012"/>
                  </a:ext>
                </a:extLst>
              </a:tr>
              <a:tr h="267111"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€ 501 - € 1 000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Tussen € 1 100 en € 1 300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5275059"/>
                  </a:ext>
                </a:extLst>
              </a:tr>
              <a:tr h="17807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lvl="0"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69540183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>
                          <a:effectLst/>
                          <a:latin typeface="UGent Panno Text" panose="02000506040000040003" pitchFamily="2" charset="0"/>
                        </a:rPr>
                        <a:t>€ 1 001 - € 1 500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Tussen € 1 100 en € 1 400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40564106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>
                          <a:effectLst/>
                          <a:latin typeface="UGent Panno Text" panose="02000506040000040003" pitchFamily="2" charset="0"/>
                        </a:rPr>
                        <a:t>€ 1 501 - € 2 000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Tussen € 800 en € 1 100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15837434"/>
                  </a:ext>
                </a:extLst>
              </a:tr>
              <a:tr h="89037"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>
                          <a:effectLst/>
                          <a:latin typeface="UGent Panno Text" panose="02000506040000040003" pitchFamily="2" charset="0"/>
                        </a:rPr>
                        <a:t>€ 2 001 - € 2 500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Tussen € 600 en € 1 000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9385459"/>
                  </a:ext>
                </a:extLst>
              </a:tr>
              <a:tr h="356148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130036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Individuele dossiers altijd mogelijk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  <a:p>
                      <a:pPr lvl="0"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948471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>
                          <a:effectLst/>
                          <a:latin typeface="UGent Panno Text" panose="02000506040000040003" pitchFamily="2" charset="0"/>
                        </a:rPr>
                        <a:t>€ 2 501 - € 3 000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Tussen € 200 en € 600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51395869"/>
                  </a:ext>
                </a:extLst>
              </a:tr>
              <a:tr h="356148"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>
                          <a:effectLst/>
                          <a:latin typeface="UGent Panno Text" panose="02000506040000040003" pitchFamily="2" charset="0"/>
                        </a:rPr>
                        <a:t>€ 3 000 - € 3 200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Tussen € 50 en € 250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5746933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lvl="0"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25558900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>
                          <a:effectLst/>
                          <a:latin typeface="UGent Panno Text" panose="02000506040000040003" pitchFamily="2" charset="0"/>
                        </a:rPr>
                        <a:t>&gt; € 3 000</a:t>
                      </a:r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€ 0 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21639301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BE" sz="2400" b="0" i="0" u="none" strike="noStrike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42016428"/>
                  </a:ext>
                </a:extLst>
              </a:tr>
              <a:tr h="178074">
                <a:tc rowSpan="2"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Bijna-beursstudent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€ 1 300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18492756"/>
                  </a:ext>
                </a:extLst>
              </a:tr>
              <a:tr h="267111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lvl="0"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3337622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UGent Panno Text" panose="02000506040000040003" pitchFamily="2" charset="0"/>
                        </a:rPr>
                        <a:t>NBS (&lt; 6 571 boven maximumgrens)</a:t>
                      </a: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€ 1 000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31086724"/>
                  </a:ext>
                </a:extLst>
              </a:tr>
              <a:tr h="445185">
                <a:tc>
                  <a:txBody>
                    <a:bodyPr/>
                    <a:lstStyle/>
                    <a:p>
                      <a:pPr algn="l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NBS (&gt; 6 570 boven maximumgrens)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2400" u="none" strike="noStrike" dirty="0">
                          <a:effectLst/>
                          <a:latin typeface="UGent Panno Text" panose="02000506040000040003" pitchFamily="2" charset="0"/>
                        </a:rPr>
                        <a:t>€ 0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25869364"/>
                  </a:ext>
                </a:extLst>
              </a:tr>
              <a:tr h="445185">
                <a:tc gridSpan="4">
                  <a:txBody>
                    <a:bodyPr/>
                    <a:lstStyle/>
                    <a:p>
                      <a:pPr algn="l" fontAlgn="b"/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Gent Panno Text" panose="02000506040000040003" pitchFamily="2" charset="0"/>
                        </a:rPr>
                        <a:t>* Voldoen aan voorwaarden – inschrijving voor minimum 27 </a:t>
                      </a:r>
                      <a:r>
                        <a:rPr lang="nl-BE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UGent Panno Text" panose="02000506040000040003" pitchFamily="2" charset="0"/>
                        </a:rPr>
                        <a:t>stp</a:t>
                      </a:r>
                      <a:r>
                        <a:rPr lang="nl-B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UGent Panno Text" panose="02000506040000040003" pitchFamily="2" charset="0"/>
                        </a:rPr>
                        <a:t>. onder diplomacontract in een financierbare opleiding</a:t>
                      </a: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UGent Panno Text" panose="02000506040000040003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1553164"/>
                  </a:ext>
                </a:extLst>
              </a:tr>
            </a:tbl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A9F0D2-3BB1-4311-862D-BB9122DB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12</a:t>
            </a:fld>
            <a:endParaRPr lang="nl-BE" noProof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88CC7D-BFB0-4AF5-BEC4-0A97E4C6D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0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56"/>
    </mc:Choice>
    <mc:Fallback>
      <p:transition spd="slow" advTm="5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9BCED1-2D4D-4585-B533-D184C5A2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8" y="918069"/>
            <a:ext cx="15705282" cy="863693"/>
          </a:xfrm>
        </p:spPr>
        <p:txBody>
          <a:bodyPr/>
          <a:lstStyle/>
          <a:p>
            <a:r>
              <a:rPr lang="nl-BE" dirty="0"/>
              <a:t>Geen of beperkt recht op </a:t>
            </a:r>
            <a:r>
              <a:rPr lang="nl-BE" dirty="0" err="1"/>
              <a:t>stufi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3AD815-46CA-4BF7-A5E2-2A7FD23A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014330"/>
            <a:ext cx="15699575" cy="5876034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2800" dirty="0"/>
              <a:t>HOGE STUDIETOELAGE (&gt; € 3 000) </a:t>
            </a:r>
            <a:r>
              <a:rPr lang="nl-BE" sz="2800" dirty="0">
                <a:sym typeface="Wingdings" panose="05000000000000000000" pitchFamily="2" charset="2"/>
              </a:rPr>
              <a:t> </a:t>
            </a:r>
            <a:r>
              <a:rPr lang="nl-BE" sz="2800" dirty="0"/>
              <a:t>geen of beperkte financiële steun</a:t>
            </a:r>
          </a:p>
          <a:p>
            <a:pPr marL="85725" indent="0">
              <a:buNone/>
            </a:pPr>
            <a:endParaRPr lang="nl-BE" sz="2800" dirty="0"/>
          </a:p>
          <a:p>
            <a:pPr marL="85725" indent="0">
              <a:buNone/>
            </a:pPr>
            <a:r>
              <a:rPr lang="nl-BE" sz="2800" dirty="0"/>
              <a:t>Indien een hoge studietoelage, weinig of geen draagkracht in gezinsbudget.</a:t>
            </a:r>
            <a:br>
              <a:rPr lang="nl-BE" sz="2800" dirty="0"/>
            </a:br>
            <a:r>
              <a:rPr lang="nl-BE" sz="2800" dirty="0"/>
              <a:t>Maar kosten kunnen gedragen worden beschikbaar inkomen voor student.</a:t>
            </a:r>
          </a:p>
          <a:p>
            <a:pPr marL="85725" indent="0">
              <a:buNone/>
            </a:pPr>
            <a:endParaRPr lang="nl-BE" sz="2800" dirty="0"/>
          </a:p>
          <a:p>
            <a:pPr marL="85725" indent="0">
              <a:spcAft>
                <a:spcPts val="600"/>
              </a:spcAft>
              <a:buNone/>
            </a:pPr>
            <a:r>
              <a:rPr lang="nl-BE" sz="2800" dirty="0"/>
              <a:t>Geen rekening met:</a:t>
            </a:r>
          </a:p>
          <a:p>
            <a:pPr>
              <a:buFontTx/>
              <a:buChar char="-"/>
            </a:pPr>
            <a:r>
              <a:rPr lang="nl-BE" sz="2800" dirty="0"/>
              <a:t>Gezinsbudget</a:t>
            </a:r>
          </a:p>
          <a:p>
            <a:pPr>
              <a:buFontTx/>
              <a:buChar char="-"/>
            </a:pPr>
            <a:r>
              <a:rPr lang="nl-BE" sz="2800" dirty="0"/>
              <a:t>Effectieve inkomsten van student </a:t>
            </a:r>
            <a:r>
              <a:rPr lang="nl-BE" sz="2400" dirty="0"/>
              <a:t>(slechts gedeeltelijk in rekening)</a:t>
            </a:r>
          </a:p>
          <a:p>
            <a:pPr>
              <a:buFontTx/>
              <a:buChar char="-"/>
            </a:pPr>
            <a:r>
              <a:rPr lang="nl-BE" sz="2800" dirty="0"/>
              <a:t>Volledig Groeipakket</a:t>
            </a:r>
            <a:r>
              <a:rPr lang="nl-BE" sz="2400" dirty="0"/>
              <a:t> (slechts gedeeltelijk in rekening)</a:t>
            </a:r>
          </a:p>
          <a:p>
            <a:pPr>
              <a:buFontTx/>
              <a:buChar char="-"/>
            </a:pPr>
            <a:r>
              <a:rPr lang="nl-BE" sz="2800" dirty="0"/>
              <a:t>Alimentatie of onderhoudsgeld</a:t>
            </a:r>
          </a:p>
          <a:p>
            <a:pPr marL="85725" indent="0">
              <a:buNone/>
            </a:pPr>
            <a:endParaRPr lang="nl-BE" dirty="0"/>
          </a:p>
          <a:p>
            <a:pPr marL="85725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6F5E9E-8D5A-4EC8-BE70-F72CD2CF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13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862498-E27C-464D-BCCB-53B2454B4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58"/>
    </mc:Choice>
    <mc:Fallback>
      <p:transition spd="slow" advTm="9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5A764-ABEE-4D7C-8BE9-80F950DF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8" y="942739"/>
            <a:ext cx="15705282" cy="863693"/>
          </a:xfrm>
        </p:spPr>
        <p:txBody>
          <a:bodyPr/>
          <a:lstStyle/>
          <a:p>
            <a:r>
              <a:rPr lang="nl-BE" dirty="0"/>
              <a:t>Hoe KAN ik nagaan wat mijn recht is?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5D3E95-57D1-4548-B639-D99303877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001078"/>
            <a:ext cx="15699575" cy="5889286"/>
          </a:xfrm>
        </p:spPr>
        <p:txBody>
          <a:bodyPr>
            <a:normAutofit/>
          </a:bodyPr>
          <a:lstStyle/>
          <a:p>
            <a:endParaRPr lang="nl-BE" sz="2800" dirty="0"/>
          </a:p>
          <a:p>
            <a:r>
              <a:rPr lang="nl-BE" sz="2800" dirty="0"/>
              <a:t>Beslissing ST 2021-2022 bekijken en vergelijken met tabel</a:t>
            </a:r>
          </a:p>
          <a:p>
            <a:r>
              <a:rPr lang="nl-BE" sz="2800" dirty="0"/>
              <a:t>Individueel dossier? Vraag advies bij de Sociale Dienst.</a:t>
            </a:r>
          </a:p>
          <a:p>
            <a:pPr marL="85725" indent="0">
              <a:buNone/>
            </a:pPr>
            <a:endParaRPr lang="nl-BE" sz="2800" dirty="0"/>
          </a:p>
          <a:p>
            <a:pPr marL="85725" indent="0">
              <a:buNone/>
            </a:pPr>
            <a:r>
              <a:rPr lang="nl-BE" sz="2800" u="sng" dirty="0"/>
              <a:t>! Let op:</a:t>
            </a:r>
            <a:r>
              <a:rPr lang="nl-BE" sz="2800" dirty="0"/>
              <a:t> Effectieve aanvraag voor STUFI kan pas na </a:t>
            </a:r>
            <a:r>
              <a:rPr lang="nl-BE" sz="2800" dirty="0" err="1"/>
              <a:t>herinschrijving</a:t>
            </a:r>
            <a:endParaRPr lang="nl-BE" sz="2800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6C94C6-4CEB-4B47-9ED6-7CED3F4A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14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18E28BD-D904-4577-B7F7-C3868C0AD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09"/>
    </mc:Choice>
    <mc:Fallback>
      <p:transition spd="slow" advTm="4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76CC4-6002-4AF6-A5D7-B9BB5F40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8" y="611435"/>
            <a:ext cx="15705282" cy="863693"/>
          </a:xfrm>
        </p:spPr>
        <p:txBody>
          <a:bodyPr/>
          <a:lstStyle/>
          <a:p>
            <a:r>
              <a:rPr lang="nl-BE" dirty="0"/>
              <a:t>Andere voorzieningen?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1CD79C-EDBD-4B9F-814B-0F2C679C7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107096"/>
            <a:ext cx="15699575" cy="5783268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2800" dirty="0"/>
              <a:t>De Sociale Dienst voorziet ook ondersteuning op andere vlakken:</a:t>
            </a:r>
          </a:p>
          <a:p>
            <a:pPr marL="85725" indent="0">
              <a:buNone/>
            </a:pPr>
            <a:endParaRPr lang="nl-BE" sz="2800" dirty="0"/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/>
              <a:t>Algemene info &amp; advies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/>
              <a:t>Gerichte doorverwijzing </a:t>
            </a:r>
            <a:r>
              <a:rPr lang="nl-BE" sz="2400" dirty="0"/>
              <a:t>(intern en extern)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/>
              <a:t>Toelage voor psychologische begeleiding bij externe therapeut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/>
              <a:t>Gratis ontlenen van een laptop via de Sociale Dienst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/>
              <a:t>Een renteloze lening voor de aankoop van een eigen laptop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/>
              <a:t>Een voorschot aanvragen op de studietoelage van de Vlaamse overheid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/>
              <a:t>Een voorschot op de beurs voor buitenlandse stage of uitwisseling</a:t>
            </a:r>
          </a:p>
          <a:p>
            <a:endParaRPr lang="nl-BE" sz="2800" dirty="0"/>
          </a:p>
          <a:p>
            <a:pPr marL="85725" indent="0">
              <a:buNone/>
            </a:pPr>
            <a:r>
              <a:rPr lang="nl-BE" sz="2800" dirty="0"/>
              <a:t>Specifieke voorwaarden kan je nalezen op </a:t>
            </a:r>
            <a:r>
              <a:rPr lang="nl-BE" sz="2800" dirty="0">
                <a:hlinkClick r:id="rId4"/>
              </a:rPr>
              <a:t>www.ugent.be/socialedienst</a:t>
            </a:r>
            <a:r>
              <a:rPr lang="nl-BE" sz="2800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B99FD6-91B7-4F07-A381-EDF6AB47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15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D94032-61AB-4AF7-BD21-820231C1F0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5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04"/>
    </mc:Choice>
    <mc:Fallback>
      <p:transition spd="slow" advTm="7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Vragen?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E184E0-0BD4-4705-A12B-9B71DDE63301}" type="slidenum">
              <a:rPr lang="nl-BE" smtClean="0"/>
              <a:pPr/>
              <a:t>16</a:t>
            </a:fld>
            <a:endParaRPr lang="nl-BE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BAE0CD-D469-444E-AC34-22C4065CD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9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37"/>
    </mc:Choice>
    <mc:Fallback>
      <p:transition spd="slow" advTm="1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85725" indent="0">
              <a:buNone/>
            </a:pPr>
            <a:endParaRPr lang="nl-NL" sz="2400">
              <a:cs typeface="Arial"/>
            </a:endParaRPr>
          </a:p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074" y="636104"/>
            <a:ext cx="11635786" cy="6215270"/>
          </a:xfrm>
        </p:spPr>
        <p:txBody>
          <a:bodyPr/>
          <a:lstStyle/>
          <a:p>
            <a:pPr defTabSz="539750"/>
            <a:br>
              <a:rPr lang="nl-BE" cap="all" dirty="0"/>
            </a:br>
            <a:r>
              <a:rPr lang="nl-BE" sz="3600" cap="all" dirty="0"/>
              <a:t>Sociale dienst</a:t>
            </a:r>
            <a:br>
              <a:rPr lang="nl-BE" cap="all" dirty="0"/>
            </a:br>
            <a:br>
              <a:rPr lang="nl-BE" cap="all" dirty="0"/>
            </a:br>
            <a:r>
              <a:rPr lang="nl-BE" u="sng" cap="all" dirty="0"/>
              <a:t>Onthaal – algemene vragen</a:t>
            </a:r>
            <a:br>
              <a:rPr lang="nl-BE" dirty="0"/>
            </a:br>
            <a:r>
              <a:rPr lang="nl-BE" dirty="0"/>
              <a:t>socialedienst@ugent.be</a:t>
            </a:r>
            <a:br>
              <a:rPr lang="nl-BE" dirty="0"/>
            </a:br>
            <a:r>
              <a:rPr lang="nl-BE" dirty="0"/>
              <a:t>Onthaal Sociale Dienst - 09 264 70 72</a:t>
            </a:r>
            <a:br>
              <a:rPr lang="nl-BE" dirty="0"/>
            </a:br>
            <a:br>
              <a:rPr lang="nl-BE" dirty="0"/>
            </a:br>
            <a:r>
              <a:rPr lang="nl-BE" u="sng" cap="all" dirty="0"/>
              <a:t>Specifieke vragen</a:t>
            </a:r>
            <a:br>
              <a:rPr lang="nl-BE" dirty="0"/>
            </a:br>
            <a:r>
              <a:rPr lang="nl-BE" dirty="0"/>
              <a:t>Maatschappelijk assistenten (Annelies, Annelore &amp; Daphne)</a:t>
            </a:r>
            <a:br>
              <a:rPr lang="nl-BE" dirty="0"/>
            </a:br>
            <a:r>
              <a:rPr lang="nl-BE" dirty="0"/>
              <a:t>Na afspraak: on campus, digitaal of telefonisch</a:t>
            </a:r>
            <a:br>
              <a:rPr lang="nl-BE" dirty="0"/>
            </a:br>
            <a:br>
              <a:rPr lang="nl-BE" dirty="0"/>
            </a:br>
            <a:r>
              <a:rPr lang="nl-BE" dirty="0"/>
              <a:t>www.ugent.be/socialedienst</a:t>
            </a:r>
            <a:endParaRPr lang="nl-BE" dirty="0">
              <a:uFill>
                <a:solidFill>
                  <a:prstClr val="white"/>
                </a:solidFill>
              </a:u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6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7802C-7E70-4557-897E-A454ED85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85" y="947880"/>
            <a:ext cx="15705282" cy="863693"/>
          </a:xfrm>
        </p:spPr>
        <p:txBody>
          <a:bodyPr/>
          <a:lstStyle/>
          <a:p>
            <a:r>
              <a:rPr lang="nl-BE" dirty="0"/>
              <a:t>Inleiding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2E4C9D-0CBA-43F0-83A8-19EF318CC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006220"/>
            <a:ext cx="15699575" cy="58841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76020" lvl="1" indent="-457200"/>
            <a:r>
              <a:rPr lang="nl-BE" sz="2800" dirty="0">
                <a:cs typeface="Arial"/>
              </a:rPr>
              <a:t>Welkom </a:t>
            </a:r>
          </a:p>
          <a:p>
            <a:pPr marL="1176020" lvl="1" indent="-457200"/>
            <a:r>
              <a:rPr lang="nl-BE" sz="2800" dirty="0">
                <a:cs typeface="Arial"/>
              </a:rPr>
              <a:t>Sociale Dienst &amp; Afdeling Huisvesting</a:t>
            </a:r>
          </a:p>
          <a:p>
            <a:pPr marL="1176020" lvl="1" indent="-457200"/>
            <a:r>
              <a:rPr lang="nl-BE" sz="2800" dirty="0">
                <a:cs typeface="Arial"/>
              </a:rPr>
              <a:t>Mail met boodschap rond integratie huurvermindering. Duidelijkheid geven. </a:t>
            </a:r>
          </a:p>
          <a:p>
            <a:pPr marL="718820" lvl="1" indent="0">
              <a:buNone/>
            </a:pPr>
            <a:endParaRPr lang="nl-BE" sz="2800" dirty="0">
              <a:cs typeface="Arial"/>
            </a:endParaRPr>
          </a:p>
          <a:p>
            <a:pPr marL="718820" lvl="1" indent="0">
              <a:buNone/>
            </a:pPr>
            <a:r>
              <a:rPr lang="nl-BE" sz="2800" u="sng" dirty="0">
                <a:cs typeface="Arial"/>
              </a:rPr>
              <a:t>Planning infosessies:</a:t>
            </a:r>
          </a:p>
          <a:p>
            <a:pPr marL="718820" lvl="1" indent="0">
              <a:buNone/>
            </a:pPr>
            <a:endParaRPr lang="nl-BE" sz="1050" dirty="0">
              <a:cs typeface="Arial"/>
            </a:endParaRPr>
          </a:p>
          <a:p>
            <a:pPr marL="1176020" lvl="1" indent="-457200">
              <a:buFontTx/>
              <a:buChar char="-"/>
            </a:pPr>
            <a:r>
              <a:rPr lang="nl-BE" sz="2800" dirty="0">
                <a:cs typeface="Arial"/>
              </a:rPr>
              <a:t>Deel I: Informatie over integratie van de huurvermindering</a:t>
            </a:r>
          </a:p>
          <a:p>
            <a:pPr marL="1176020" lvl="1" indent="-457200">
              <a:buFontTx/>
              <a:buChar char="-"/>
            </a:pPr>
            <a:r>
              <a:rPr lang="nl-BE" sz="2800" dirty="0">
                <a:cs typeface="Arial"/>
              </a:rPr>
              <a:t>Deel II: Mogelijkheid tot vragen via chat – mondeling toelichten</a:t>
            </a:r>
          </a:p>
          <a:p>
            <a:pPr marL="1176020" lvl="1" indent="-457200">
              <a:buFontTx/>
              <a:buChar char="-"/>
            </a:pPr>
            <a:endParaRPr lang="nl-BE" sz="2800" dirty="0">
              <a:cs typeface="Arial"/>
            </a:endParaRPr>
          </a:p>
          <a:p>
            <a:pPr marL="718820" lvl="1" indent="0">
              <a:buNone/>
            </a:pPr>
            <a:r>
              <a:rPr lang="nl-BE" sz="2800" dirty="0">
                <a:cs typeface="Arial"/>
              </a:rPr>
              <a:t>Presentatie + vragen (FAQ) - website afdeling huisvesting</a:t>
            </a:r>
          </a:p>
          <a:p>
            <a:pPr marL="718820" lvl="1" indent="0">
              <a:buNone/>
            </a:pPr>
            <a:r>
              <a:rPr lang="nl-BE" sz="2800" dirty="0">
                <a:cs typeface="Arial"/>
              </a:rPr>
              <a:t>Individuele vragen? Neem contact op met desbetreffende dienst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404C6B-8806-4E3F-9048-95B460BB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2</a:t>
            </a:fld>
            <a:endParaRPr lang="nl-BE" noProof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AD65B3-2187-4D1F-87AC-91F05D439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1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06"/>
    </mc:Choice>
    <mc:Fallback>
      <p:transition spd="slow" advTm="51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7802C-7E70-4557-897E-A454ED85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25" y="813705"/>
            <a:ext cx="15705282" cy="863693"/>
          </a:xfrm>
        </p:spPr>
        <p:txBody>
          <a:bodyPr/>
          <a:lstStyle/>
          <a:p>
            <a:r>
              <a:rPr lang="nl-BE" dirty="0"/>
              <a:t>Hervormingen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2E4C9D-0CBA-43F0-83A8-19EF318CC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25" y="2021955"/>
            <a:ext cx="15699575" cy="62129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5725" indent="0">
              <a:buNone/>
            </a:pPr>
            <a:r>
              <a:rPr lang="nl-NL" sz="2800" dirty="0"/>
              <a:t>Nieuwe studiefinancieringscriteria Sociale Dienst 2021-2022.</a:t>
            </a:r>
          </a:p>
          <a:p>
            <a:pPr marL="85725" indent="0">
              <a:buNone/>
            </a:pPr>
            <a:r>
              <a:rPr lang="nl-NL" sz="2800" dirty="0">
                <a:sym typeface="Wingdings" panose="05000000000000000000" pitchFamily="2" charset="2"/>
              </a:rPr>
              <a:t> </a:t>
            </a:r>
            <a:r>
              <a:rPr lang="nl-NL" sz="2400" dirty="0"/>
              <a:t>Beslissing bestuurscollege van 08 oktober 2021.</a:t>
            </a:r>
          </a:p>
          <a:p>
            <a:pPr marL="85725" indent="0">
              <a:buNone/>
            </a:pPr>
            <a:endParaRPr lang="nl-NL" sz="2800" dirty="0"/>
          </a:p>
          <a:p>
            <a:pPr>
              <a:buFontTx/>
              <a:buChar char="-"/>
            </a:pPr>
            <a:r>
              <a:rPr lang="nl-NL" sz="2800" dirty="0"/>
              <a:t>Hoog </a:t>
            </a:r>
            <a:r>
              <a:rPr lang="nl-NL" sz="2800" dirty="0">
                <a:cs typeface="Arial"/>
              </a:rPr>
              <a:t>aantal studenten aan de UGent (± </a:t>
            </a:r>
            <a:r>
              <a:rPr lang="nl-BE" sz="2800" dirty="0">
                <a:cs typeface="Arial"/>
              </a:rPr>
              <a:t>50 000) </a:t>
            </a:r>
          </a:p>
          <a:p>
            <a:pPr>
              <a:buFontTx/>
              <a:buChar char="-"/>
            </a:pPr>
            <a:r>
              <a:rPr lang="nl-BE" sz="2800" dirty="0">
                <a:cs typeface="Arial"/>
              </a:rPr>
              <a:t>Nood aan een transparant systeem om financiële nood te beoordelen</a:t>
            </a:r>
          </a:p>
          <a:p>
            <a:pPr>
              <a:buFontTx/>
              <a:buChar char="-"/>
            </a:pPr>
            <a:r>
              <a:rPr lang="nl-NL" sz="2800" dirty="0"/>
              <a:t>Individualiseren van de financiering indien nodig</a:t>
            </a:r>
          </a:p>
          <a:p>
            <a:pPr>
              <a:buFontTx/>
              <a:buChar char="-"/>
            </a:pPr>
            <a:r>
              <a:rPr lang="nl-NL" sz="2800" dirty="0"/>
              <a:t>Beschikbare budgetten – nu beperkte groep die steun krijgt – nieuwe noden</a:t>
            </a:r>
          </a:p>
          <a:p>
            <a:pPr>
              <a:buFontTx/>
              <a:buChar char="-"/>
            </a:pPr>
            <a:endParaRPr lang="nl-NL" sz="2800" dirty="0"/>
          </a:p>
          <a:p>
            <a:pPr marL="85725" indent="0">
              <a:buNone/>
            </a:pPr>
            <a:r>
              <a:rPr lang="nl-NL" sz="2800" u="sng" dirty="0">
                <a:cs typeface="Arial"/>
                <a:sym typeface="Wingdings" panose="05000000000000000000" pitchFamily="2" charset="2"/>
              </a:rPr>
              <a:t>Uitgangspunten: </a:t>
            </a:r>
          </a:p>
          <a:p>
            <a:pPr marL="85725" indent="0">
              <a:buNone/>
            </a:pPr>
            <a:r>
              <a:rPr lang="nl-NL" sz="2800" dirty="0">
                <a:cs typeface="Arial"/>
                <a:sym typeface="Wingdings" panose="05000000000000000000" pitchFamily="2" charset="2"/>
              </a:rPr>
              <a:t> Studeren voor </a:t>
            </a:r>
            <a:r>
              <a:rPr lang="nl-NL" sz="2800" dirty="0">
                <a:cs typeface="Arial"/>
              </a:rPr>
              <a:t>elke student haalbaar houden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800" dirty="0">
                <a:cs typeface="Arial"/>
              </a:rPr>
              <a:t>Financieel haalbaar systeem dat ook fair is voor elke student</a:t>
            </a:r>
            <a:endParaRPr lang="nl-NL" sz="2800" dirty="0"/>
          </a:p>
          <a:p>
            <a:pPr>
              <a:buFontTx/>
              <a:buChar char="-"/>
            </a:pPr>
            <a:endParaRPr lang="nl-NL" sz="2800" dirty="0"/>
          </a:p>
          <a:p>
            <a:pPr marL="85725" indent="0">
              <a:buNone/>
            </a:pPr>
            <a:endParaRPr lang="nl-BE" sz="2800" dirty="0"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404C6B-8806-4E3F-9048-95B460BB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3</a:t>
            </a:fld>
            <a:endParaRPr lang="nl-BE" noProof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B7A6DC-8EBC-47A6-BD6B-734256102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22"/>
    </mc:Choice>
    <mc:Fallback>
      <p:transition spd="slow" advTm="6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696" y="893093"/>
            <a:ext cx="15705282" cy="863693"/>
          </a:xfrm>
        </p:spPr>
        <p:txBody>
          <a:bodyPr/>
          <a:lstStyle/>
          <a:p>
            <a:r>
              <a:rPr lang="nl-NL" dirty="0"/>
              <a:t>Integratie huurvermindering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5825" y="1584508"/>
            <a:ext cx="15699575" cy="63058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85725" indent="0">
              <a:buNone/>
            </a:pPr>
            <a:endParaRPr lang="nl-NL" sz="2800" dirty="0">
              <a:cs typeface="Arial"/>
            </a:endParaRPr>
          </a:p>
          <a:p>
            <a:pPr marL="85725" indent="0">
              <a:buNone/>
            </a:pPr>
            <a:r>
              <a:rPr lang="nl-NL" sz="2800" dirty="0">
                <a:cs typeface="Arial"/>
              </a:rPr>
              <a:t>Nu 2021-2022: Rechtstreekse prijsvermindering voor beursstudenten en bijna-beursstudenten</a:t>
            </a:r>
          </a:p>
          <a:p>
            <a:pPr marL="85725" indent="0">
              <a:buNone/>
            </a:pPr>
            <a:endParaRPr lang="nl-NL" sz="2800" dirty="0">
              <a:cs typeface="Arial"/>
            </a:endParaRPr>
          </a:p>
          <a:p>
            <a:pPr marL="85725" indent="0">
              <a:buNone/>
            </a:pPr>
            <a:r>
              <a:rPr lang="nl-NL" sz="2800" dirty="0">
                <a:cs typeface="Arial"/>
              </a:rPr>
              <a:t>Vanaf 2022-2023: Integratie huurvermindering in studiefinanciering van de Sociale Dienst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400" dirty="0">
                <a:cs typeface="Arial"/>
                <a:sym typeface="Wingdings" panose="05000000000000000000" pitchFamily="2" charset="2"/>
              </a:rPr>
              <a:t>Financiering afstemmen op financiële nood student</a:t>
            </a:r>
          </a:p>
          <a:p>
            <a:pPr marL="85725" indent="0">
              <a:buNone/>
            </a:pPr>
            <a:endParaRPr lang="nl-NL" sz="2800" dirty="0">
              <a:cs typeface="Arial"/>
            </a:endParaRPr>
          </a:p>
          <a:p>
            <a:pPr marL="85725" indent="0">
              <a:buNone/>
            </a:pPr>
            <a:r>
              <a:rPr lang="nl-NL" sz="2800" u="sng" dirty="0">
                <a:cs typeface="Arial"/>
              </a:rPr>
              <a:t>Gevolgen: </a:t>
            </a:r>
            <a:br>
              <a:rPr lang="nl-NL" sz="2800" dirty="0">
                <a:cs typeface="Arial"/>
              </a:rPr>
            </a:br>
            <a:endParaRPr lang="nl-NL" sz="2800" dirty="0">
              <a:cs typeface="Arial"/>
            </a:endParaRPr>
          </a:p>
          <a:p>
            <a:r>
              <a:rPr lang="nl-NL" sz="2800" b="1" dirty="0">
                <a:cs typeface="Arial"/>
              </a:rPr>
              <a:t>Geen impact op prioriteit bij </a:t>
            </a:r>
            <a:r>
              <a:rPr lang="nl-NL" sz="2800" b="1" dirty="0" err="1">
                <a:cs typeface="Arial"/>
              </a:rPr>
              <a:t>heraanvraag</a:t>
            </a:r>
            <a:r>
              <a:rPr lang="nl-NL" sz="2800" b="1" dirty="0">
                <a:cs typeface="Arial"/>
              </a:rPr>
              <a:t> </a:t>
            </a:r>
            <a:r>
              <a:rPr lang="nl-NL" sz="2800" dirty="0">
                <a:cs typeface="Arial"/>
              </a:rPr>
              <a:t>– topprioriteit </a:t>
            </a:r>
            <a:r>
              <a:rPr lang="nl-NL" sz="2000" dirty="0">
                <a:cs typeface="Arial"/>
              </a:rPr>
              <a:t>(tijdige aanvraag 01/03/2022 t.e.m. 01/05/2022)</a:t>
            </a:r>
            <a:endParaRPr lang="nl-NL" sz="2800" dirty="0">
              <a:cs typeface="Arial"/>
            </a:endParaRPr>
          </a:p>
          <a:p>
            <a:r>
              <a:rPr lang="nl-NL" sz="2800" dirty="0">
                <a:cs typeface="Arial"/>
              </a:rPr>
              <a:t>Impact op de huurprijs - vaste prijs per accommodatie – elke student betaalt evenveel</a:t>
            </a:r>
          </a:p>
          <a:p>
            <a:endParaRPr lang="nl-NL" sz="4000" dirty="0">
              <a:highlight>
                <a:srgbClr val="FFFF00"/>
              </a:highlight>
            </a:endParaRPr>
          </a:p>
          <a:p>
            <a:pPr marL="85725" indent="0">
              <a:buNone/>
            </a:pPr>
            <a:r>
              <a:rPr lang="nl-NL" sz="2800" dirty="0">
                <a:cs typeface="Arial"/>
              </a:rPr>
              <a:t>! Blijven voldoen aan basisvoorwaarden om een kamer/studio te huren</a:t>
            </a:r>
          </a:p>
          <a:p>
            <a:pPr>
              <a:buFontTx/>
              <a:buChar char="-"/>
            </a:pPr>
            <a:endParaRPr lang="nl-NL" sz="4000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4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318D75-2C66-4A93-A1E6-5D9A0162B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4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76"/>
    </mc:Choice>
    <mc:Fallback>
      <p:transition spd="slow" advTm="79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09E5B-A926-4FE6-AD8F-7EB7174F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6" y="720815"/>
            <a:ext cx="15705282" cy="863693"/>
          </a:xfrm>
        </p:spPr>
        <p:txBody>
          <a:bodyPr/>
          <a:lstStyle/>
          <a:p>
            <a:r>
              <a:rPr lang="nl-BE" dirty="0">
                <a:cs typeface="Arial"/>
              </a:rPr>
              <a:t>Financiële gevolgen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D477A-BB29-4BA3-A1AA-2AC6E7007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115402"/>
            <a:ext cx="15699575" cy="5774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5725" indent="0">
              <a:buNone/>
            </a:pPr>
            <a:r>
              <a:rPr lang="nl-NL" sz="2800" dirty="0"/>
              <a:t>2021-2022: huurvermindering tussen € 1 236 en € 1 500 per academiejaar.</a:t>
            </a:r>
            <a:br>
              <a:rPr lang="nl-NL" sz="2800" dirty="0"/>
            </a:br>
            <a:r>
              <a:rPr lang="nl-NL" sz="2800" dirty="0"/>
              <a:t>2022-2023: Integratie van de huurvermindering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800" dirty="0">
                <a:sym typeface="Wingdings" panose="05000000000000000000" pitchFamily="2" charset="2"/>
              </a:rPr>
              <a:t>Geen automatische vermindering van de huurprijs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800" dirty="0">
                <a:sym typeface="Wingdings" panose="05000000000000000000" pitchFamily="2" charset="2"/>
              </a:rPr>
              <a:t>Kost die dus extra gedragen moet worden op een andere manier</a:t>
            </a:r>
          </a:p>
          <a:p>
            <a:pPr marL="85725" indent="0">
              <a:buNone/>
            </a:pPr>
            <a:endParaRPr lang="nl-NL" sz="2800" dirty="0">
              <a:sym typeface="Wingdings" panose="05000000000000000000" pitchFamily="2" charset="2"/>
            </a:endParaRPr>
          </a:p>
          <a:p>
            <a:pPr marL="85725" indent="0">
              <a:buNone/>
            </a:pPr>
            <a:r>
              <a:rPr lang="nl-NL" sz="2800" dirty="0">
                <a:sym typeface="Wingdings" panose="05000000000000000000" pitchFamily="2" charset="2"/>
              </a:rPr>
              <a:t>Aanvraag studiefinanciering mogelijk indien het financieel moeilijk is om kosten te dragen.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800" dirty="0">
                <a:sym typeface="Wingdings" panose="05000000000000000000" pitchFamily="2" charset="2"/>
              </a:rPr>
              <a:t>Toelage om ruime studiekost te dragen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NL" sz="2800" dirty="0">
                <a:sym typeface="Wingdings" panose="05000000000000000000" pitchFamily="2" charset="2"/>
              </a:rPr>
              <a:t>Recht en bedrag toelage is afhankelijk van specifieke situatie student</a:t>
            </a:r>
          </a:p>
          <a:p>
            <a:pPr marL="85725" indent="0">
              <a:buNone/>
            </a:pPr>
            <a:endParaRPr lang="nl-BE" sz="2800" dirty="0">
              <a:cs typeface="Arial"/>
              <a:sym typeface="Wingdings" panose="05000000000000000000" pitchFamily="2" charset="2"/>
            </a:endParaRPr>
          </a:p>
          <a:p>
            <a:pPr marL="85725" indent="0">
              <a:buNone/>
            </a:pPr>
            <a:r>
              <a:rPr lang="nl-BE" sz="2800" u="sng" dirty="0">
                <a:cs typeface="Arial"/>
                <a:sym typeface="Wingdings" panose="05000000000000000000" pitchFamily="2" charset="2"/>
              </a:rPr>
              <a:t>VRAAG:</a:t>
            </a:r>
            <a:r>
              <a:rPr lang="nl-BE" sz="2800" dirty="0">
                <a:cs typeface="Arial"/>
                <a:sym typeface="Wingdings" panose="05000000000000000000" pitchFamily="2" charset="2"/>
              </a:rPr>
              <a:t> Hoe zit dat dan precies met deze studiefinanciering?</a:t>
            </a:r>
            <a:endParaRPr lang="nl-BE" sz="2800" dirty="0"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A66AD4-1400-47B8-9775-E80887CE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5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1D5019-21AD-485D-83F2-F2F27323B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6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75"/>
    </mc:Choice>
    <mc:Fallback>
      <p:transition spd="slow" advTm="5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342F8-F61E-47FA-B67A-E028F464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633803"/>
            <a:ext cx="15705282" cy="863693"/>
          </a:xfrm>
        </p:spPr>
        <p:txBody>
          <a:bodyPr/>
          <a:lstStyle/>
          <a:p>
            <a:r>
              <a:rPr lang="nl-BE" dirty="0"/>
              <a:t>Hoe gaan we dit betalen?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B00E0C-6460-4F84-B165-754F7D0C5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040835"/>
            <a:ext cx="15699575" cy="5738192"/>
          </a:xfrm>
        </p:spPr>
        <p:txBody>
          <a:bodyPr>
            <a:normAutofit/>
          </a:bodyPr>
          <a:lstStyle/>
          <a:p>
            <a:pPr marL="85725" indent="0">
              <a:buNone/>
            </a:pPr>
            <a:r>
              <a:rPr lang="nl-BE" sz="2800" dirty="0">
                <a:cs typeface="Arial"/>
              </a:rPr>
              <a:t>Veel kosten die gedragen moeten worden.</a:t>
            </a:r>
          </a:p>
          <a:p>
            <a:pPr marL="85725" indent="0">
              <a:buNone/>
            </a:pPr>
            <a:r>
              <a:rPr lang="nl-BE" sz="2800" dirty="0">
                <a:cs typeface="Arial"/>
              </a:rPr>
              <a:t>Afhankelijk van gezinsbudget meer of minder ruimte om deze te dragen. </a:t>
            </a:r>
          </a:p>
          <a:p>
            <a:pPr marL="85725" indent="0">
              <a:buNone/>
            </a:pPr>
            <a:endParaRPr lang="nl-BE" sz="2800" dirty="0">
              <a:cs typeface="Arial"/>
            </a:endParaRPr>
          </a:p>
          <a:p>
            <a:pPr marL="85725" indent="0">
              <a:buNone/>
            </a:pPr>
            <a:r>
              <a:rPr lang="nl-BE" sz="2800" u="sng" dirty="0">
                <a:cs typeface="Arial"/>
              </a:rPr>
              <a:t>Basisprincipe studiefinanciering</a:t>
            </a:r>
            <a:r>
              <a:rPr lang="nl-BE" sz="2800" dirty="0">
                <a:cs typeface="Arial"/>
              </a:rPr>
              <a:t>:</a:t>
            </a:r>
          </a:p>
          <a:p>
            <a:pPr marL="85725" indent="0">
              <a:buNone/>
            </a:pPr>
            <a:endParaRPr lang="nl-BE" sz="2800" dirty="0">
              <a:cs typeface="Arial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cs typeface="Arial"/>
                <a:sym typeface="Wingdings" panose="05000000000000000000" pitchFamily="2" charset="2"/>
              </a:rPr>
              <a:t>Basisvoorwaarden: op vlak van nationaliteit, studie en financiële situatie.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cs typeface="Arial"/>
              </a:rPr>
              <a:t>Gebruik van regelgeving studietoelage als basis.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cs typeface="Arial"/>
                <a:sym typeface="Wingdings" panose="05000000000000000000" pitchFamily="2" charset="2"/>
              </a:rPr>
              <a:t>Bepalen van de eigen draagkracht binnen het gezin.</a:t>
            </a:r>
          </a:p>
          <a:p>
            <a:pPr marL="85725" indent="0">
              <a:buNone/>
            </a:pPr>
            <a:endParaRPr lang="nl-BE" sz="3200" dirty="0"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3C636B-7AF0-4267-8EC7-B9BE5C6A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6</a:t>
            </a:fld>
            <a:endParaRPr lang="nl-BE" noProof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64146C-8B6D-46C8-9B3E-6FBBCFF32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0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62"/>
    </mc:Choice>
    <mc:Fallback>
      <p:transition spd="slow" advTm="40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309E5B-A926-4FE6-AD8F-7EB7174F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8" y="1026810"/>
            <a:ext cx="15705282" cy="863693"/>
          </a:xfrm>
        </p:spPr>
        <p:txBody>
          <a:bodyPr/>
          <a:lstStyle/>
          <a:p>
            <a:r>
              <a:rPr lang="nl-BE" dirty="0">
                <a:cs typeface="Arial"/>
              </a:rPr>
              <a:t>Voldoen aan financiële voorwaarden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D477A-BB29-4BA3-A1AA-2AC6E7007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226364"/>
            <a:ext cx="15699575" cy="5663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5725" indent="0">
              <a:buNone/>
            </a:pPr>
            <a:r>
              <a:rPr lang="nl-BE" sz="2800" dirty="0">
                <a:cs typeface="Arial"/>
              </a:rPr>
              <a:t>Indien onvoldoende gezinsbudget, studiefinanciering kan mogelijk zijn:  </a:t>
            </a:r>
            <a:br>
              <a:rPr lang="nl-BE" sz="2800" dirty="0">
                <a:cs typeface="Arial"/>
              </a:rPr>
            </a:br>
            <a:endParaRPr lang="nl-BE" sz="2800" dirty="0">
              <a:cs typeface="Arial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sym typeface="Wingdings" panose="05000000000000000000" pitchFamily="2" charset="2"/>
              </a:rPr>
              <a:t>Beursstudent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sym typeface="Wingdings" panose="05000000000000000000" pitchFamily="2" charset="2"/>
              </a:rPr>
              <a:t>Bijna-beursstudent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sym typeface="Wingdings" panose="05000000000000000000" pitchFamily="2" charset="2"/>
              </a:rPr>
              <a:t>Niet-beursstudent </a:t>
            </a:r>
            <a:r>
              <a:rPr lang="nl-BE" sz="2400" dirty="0">
                <a:sym typeface="Wingdings" panose="05000000000000000000" pitchFamily="2" charset="2"/>
              </a:rPr>
              <a:t>(referentie-inkomen &lt; € </a:t>
            </a:r>
            <a:r>
              <a:rPr lang="nl-BE" sz="2400" dirty="0">
                <a:cs typeface="Arial"/>
              </a:rPr>
              <a:t>6 571 boven maximumgrens)</a:t>
            </a:r>
            <a:endParaRPr lang="nl-BE" sz="2800" dirty="0">
              <a:cs typeface="Arial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cs typeface="Arial"/>
              </a:rPr>
              <a:t>Individueel dossier </a:t>
            </a:r>
            <a:r>
              <a:rPr lang="nl-BE" sz="2400" dirty="0"/>
              <a:t>(bv. leefloon, schuldbemiddeling, recente wijziging, …)</a:t>
            </a:r>
          </a:p>
          <a:p>
            <a:pPr>
              <a:buFont typeface="Wingdings" panose="05000000000000000000" pitchFamily="2" charset="2"/>
              <a:buChar char="à"/>
            </a:pPr>
            <a:endParaRPr lang="nl-BE" sz="2800" dirty="0">
              <a:cs typeface="Arial"/>
            </a:endParaRPr>
          </a:p>
          <a:p>
            <a:pPr marL="85725" indent="0">
              <a:buNone/>
            </a:pPr>
            <a:r>
              <a:rPr lang="nl-BE" sz="2800" dirty="0">
                <a:cs typeface="Arial"/>
              </a:rPr>
              <a:t>Indien voldoende gezinsbudget, geen studiefinanciering mogelijk:</a:t>
            </a:r>
          </a:p>
          <a:p>
            <a:pPr marL="85725" indent="0">
              <a:buNone/>
            </a:pPr>
            <a:endParaRPr lang="nl-BE" sz="2800" dirty="0">
              <a:cs typeface="Arial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sz="2800" dirty="0">
                <a:cs typeface="Arial"/>
              </a:rPr>
              <a:t>Niet-beursstudent </a:t>
            </a:r>
            <a:r>
              <a:rPr lang="nl-BE" sz="2400" dirty="0">
                <a:cs typeface="Arial"/>
              </a:rPr>
              <a:t>(referentie-inkomen &gt; € 6 570 boven maximumgrens)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A66AD4-1400-47B8-9775-E80887CE4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7</a:t>
            </a:fld>
            <a:endParaRPr lang="nl-BE" noProof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6FBF1A-A01F-4A36-804C-DA9EF248C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07"/>
    </mc:Choice>
    <mc:Fallback>
      <p:transition spd="slow" advTm="6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006EE-54D8-4FAF-B293-7BC85DA2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8" y="999544"/>
            <a:ext cx="15705282" cy="863693"/>
          </a:xfrm>
        </p:spPr>
        <p:txBody>
          <a:bodyPr/>
          <a:lstStyle/>
          <a:p>
            <a:r>
              <a:rPr lang="nl-BE" dirty="0"/>
              <a:t>Studeren kost geld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8D3731-4A84-4A96-A9B0-B4936C1E3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2292625"/>
            <a:ext cx="15699575" cy="559773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85725" indent="0">
              <a:buNone/>
            </a:pPr>
            <a:r>
              <a:rPr lang="nl-BE" sz="3000" dirty="0">
                <a:cs typeface="Arial"/>
              </a:rPr>
              <a:t>Studeren aan de UGent kost geld, voor elke student zal dit enigszins variëren.</a:t>
            </a:r>
          </a:p>
          <a:p>
            <a:pPr marL="85725" indent="0">
              <a:buNone/>
            </a:pPr>
            <a:r>
              <a:rPr lang="nl-BE" sz="2600" dirty="0">
                <a:cs typeface="Arial"/>
              </a:rPr>
              <a:t>Bv. de ene opleiding meer boeken, de andere meer materiaal, …</a:t>
            </a:r>
          </a:p>
          <a:p>
            <a:pPr marL="85725" indent="0">
              <a:buNone/>
            </a:pPr>
            <a:endParaRPr lang="nl-BE" sz="2800" dirty="0">
              <a:cs typeface="Arial"/>
            </a:endParaRPr>
          </a:p>
          <a:p>
            <a:pPr marL="85725" indent="0">
              <a:buNone/>
            </a:pPr>
            <a:r>
              <a:rPr lang="nl-BE" sz="3000" dirty="0">
                <a:cs typeface="Arial"/>
              </a:rPr>
              <a:t>Volledig individueel werken? </a:t>
            </a:r>
            <a:r>
              <a:rPr lang="nl-BE" sz="3000" dirty="0">
                <a:cs typeface="Arial"/>
                <a:sym typeface="Wingdings" panose="05000000000000000000" pitchFamily="2" charset="2"/>
              </a:rPr>
              <a:t> Ruim onderzoek nodig = onhaalbaar </a:t>
            </a:r>
            <a:r>
              <a:rPr lang="nl-BE" sz="2600" dirty="0">
                <a:cs typeface="Arial"/>
                <a:sym typeface="Wingdings" panose="05000000000000000000" pitchFamily="2" charset="2"/>
              </a:rPr>
              <a:t>(voor student en Sociale Dienst)</a:t>
            </a:r>
          </a:p>
          <a:p>
            <a:pPr marL="85725" indent="0">
              <a:buNone/>
            </a:pPr>
            <a:endParaRPr lang="nl-BE" sz="3000" dirty="0">
              <a:cs typeface="Arial"/>
              <a:sym typeface="Wingdings" panose="05000000000000000000" pitchFamily="2" charset="2"/>
            </a:endParaRPr>
          </a:p>
          <a:p>
            <a:pPr marL="85725" indent="0">
              <a:buNone/>
            </a:pPr>
            <a:r>
              <a:rPr lang="nl-BE" sz="3000" u="sng" dirty="0">
                <a:cs typeface="Arial"/>
              </a:rPr>
              <a:t>Bepalen ruime studiekost:</a:t>
            </a:r>
          </a:p>
          <a:p>
            <a:pPr marL="85725" indent="0">
              <a:buNone/>
            </a:pPr>
            <a:endParaRPr lang="nl-BE" sz="3000" dirty="0">
              <a:cs typeface="Arial"/>
            </a:endParaRPr>
          </a:p>
          <a:p>
            <a:pPr>
              <a:buFontTx/>
              <a:buChar char="-"/>
            </a:pPr>
            <a:r>
              <a:rPr lang="nl-BE" sz="3000" dirty="0">
                <a:cs typeface="Arial"/>
              </a:rPr>
              <a:t>Bepalen van ruimte studiekost voor een gemiddelde student aan de UGent.</a:t>
            </a:r>
          </a:p>
          <a:p>
            <a:pPr>
              <a:buFontTx/>
              <a:buChar char="-"/>
            </a:pPr>
            <a:r>
              <a:rPr lang="nl-BE" sz="3000" dirty="0">
                <a:cs typeface="Arial"/>
              </a:rPr>
              <a:t>Ruime studiekost op basis van gekende prijzen of gemiddelde kosten uit studie CEBUD.</a:t>
            </a:r>
          </a:p>
          <a:p>
            <a:pPr>
              <a:buFontTx/>
              <a:buChar char="-"/>
            </a:pPr>
            <a:r>
              <a:rPr lang="nl-BE" sz="3000" dirty="0">
                <a:cs typeface="Arial"/>
              </a:rPr>
              <a:t>Ruimte voor individuele dossiers met uitzonderlijke kosten.</a:t>
            </a:r>
          </a:p>
          <a:p>
            <a:pPr marL="85725" indent="0">
              <a:buNone/>
            </a:pPr>
            <a:br>
              <a:rPr lang="nl-BE" sz="3200" dirty="0">
                <a:cs typeface="Arial"/>
              </a:rPr>
            </a:br>
            <a:endParaRPr lang="nl-BE" sz="3200" dirty="0">
              <a:cs typeface="Arial"/>
            </a:endParaRPr>
          </a:p>
          <a:p>
            <a:pPr>
              <a:buFontTx/>
              <a:buChar char="-"/>
            </a:pPr>
            <a:endParaRPr lang="nl-BE" sz="3200" dirty="0">
              <a:cs typeface="Arial"/>
            </a:endParaRPr>
          </a:p>
          <a:p>
            <a:pPr>
              <a:buFontTx/>
              <a:buChar char="-"/>
            </a:pPr>
            <a:endParaRPr lang="nl-BE" sz="3200" dirty="0"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53104F-00D8-4B2A-A508-23B033E6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8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A86B3E0-BD90-479F-AF90-4D3E517BD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1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75"/>
    </mc:Choice>
    <mc:Fallback>
      <p:transition spd="slow" advTm="74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B006EE-54D8-4FAF-B293-7BC85DA2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6" y="813192"/>
            <a:ext cx="15705282" cy="863693"/>
          </a:xfrm>
        </p:spPr>
        <p:txBody>
          <a:bodyPr/>
          <a:lstStyle/>
          <a:p>
            <a:r>
              <a:rPr lang="nl-BE" dirty="0"/>
              <a:t>Welke studiekosten?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8D3731-4A84-4A96-A9B0-B4936C1E3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910686"/>
            <a:ext cx="15699575" cy="642809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85725" indent="0">
              <a:buNone/>
            </a:pPr>
            <a:r>
              <a:rPr lang="nl-BE" sz="3300" b="1" dirty="0">
                <a:cs typeface="Arial"/>
              </a:rPr>
              <a:t>Gemiddelde ruime studiekost = € 5 934* </a:t>
            </a:r>
            <a:r>
              <a:rPr lang="nl-BE" sz="2800" b="1" dirty="0">
                <a:cs typeface="Arial"/>
              </a:rPr>
              <a:t>(niet-beursstudent)</a:t>
            </a:r>
          </a:p>
          <a:p>
            <a:pPr marL="85725" indent="0">
              <a:buNone/>
            </a:pPr>
            <a:endParaRPr lang="nl-BE" sz="3300" dirty="0">
              <a:cs typeface="Arial"/>
            </a:endParaRPr>
          </a:p>
          <a:p>
            <a:pPr>
              <a:buFontTx/>
              <a:buChar char="-"/>
            </a:pPr>
            <a:r>
              <a:rPr lang="nl-BE" sz="3300" dirty="0">
                <a:cs typeface="Arial"/>
              </a:rPr>
              <a:t>Studiegeld </a:t>
            </a:r>
            <a:r>
              <a:rPr lang="nl-BE" sz="2800" dirty="0">
                <a:cs typeface="Arial"/>
              </a:rPr>
              <a:t>(= inschrijvingsgeld) </a:t>
            </a:r>
            <a:r>
              <a:rPr lang="nl-BE" sz="3300" dirty="0">
                <a:cs typeface="Arial"/>
              </a:rPr>
              <a:t>– standaard tarief </a:t>
            </a:r>
          </a:p>
          <a:p>
            <a:pPr>
              <a:buFontTx/>
              <a:buChar char="-"/>
            </a:pPr>
            <a:r>
              <a:rPr lang="nl-BE" sz="3300" dirty="0">
                <a:solidFill>
                  <a:srgbClr val="00B050"/>
                </a:solidFill>
                <a:cs typeface="Arial"/>
              </a:rPr>
              <a:t>Boeken en cursussen</a:t>
            </a:r>
          </a:p>
          <a:p>
            <a:pPr>
              <a:buFontTx/>
              <a:buChar char="-"/>
            </a:pPr>
            <a:r>
              <a:rPr lang="nl-BE" sz="3300" dirty="0">
                <a:solidFill>
                  <a:srgbClr val="00B050"/>
                </a:solidFill>
                <a:cs typeface="Arial"/>
              </a:rPr>
              <a:t>Algemene benodigdheden </a:t>
            </a:r>
            <a:r>
              <a:rPr lang="nl-BE" sz="2800" dirty="0">
                <a:solidFill>
                  <a:srgbClr val="00B050"/>
                </a:solidFill>
                <a:cs typeface="Arial"/>
              </a:rPr>
              <a:t>(bv. printen, stylo, papier, …)</a:t>
            </a:r>
          </a:p>
          <a:p>
            <a:pPr>
              <a:buFontTx/>
              <a:buChar char="-"/>
            </a:pPr>
            <a:r>
              <a:rPr lang="nl-BE" sz="3300" dirty="0">
                <a:cs typeface="Arial"/>
              </a:rPr>
              <a:t>ICT </a:t>
            </a:r>
            <a:r>
              <a:rPr lang="nl-BE" sz="2800" dirty="0">
                <a:cs typeface="Arial"/>
              </a:rPr>
              <a:t>(niet aankoop materiaal)</a:t>
            </a:r>
            <a:br>
              <a:rPr lang="nl-BE" sz="3300" dirty="0">
                <a:cs typeface="Arial"/>
              </a:rPr>
            </a:br>
            <a:endParaRPr lang="nl-BE" sz="3300" dirty="0">
              <a:cs typeface="Arial"/>
            </a:endParaRPr>
          </a:p>
          <a:p>
            <a:pPr>
              <a:buFontTx/>
              <a:buChar char="-"/>
            </a:pPr>
            <a:r>
              <a:rPr lang="nl-BE" sz="3300" dirty="0">
                <a:solidFill>
                  <a:srgbClr val="00B050"/>
                </a:solidFill>
                <a:cs typeface="Arial"/>
              </a:rPr>
              <a:t>Vervoer </a:t>
            </a:r>
            <a:r>
              <a:rPr lang="nl-BE" sz="2800" dirty="0">
                <a:cs typeface="Arial"/>
              </a:rPr>
              <a:t>(trein, bus, fiets)</a:t>
            </a:r>
          </a:p>
          <a:p>
            <a:pPr>
              <a:buFontTx/>
              <a:buChar char="-"/>
            </a:pPr>
            <a:r>
              <a:rPr lang="nl-BE" sz="3300" dirty="0">
                <a:cs typeface="Arial"/>
              </a:rPr>
              <a:t>Kot </a:t>
            </a:r>
            <a:r>
              <a:rPr lang="nl-BE" sz="2800" dirty="0">
                <a:cs typeface="Arial"/>
              </a:rPr>
              <a:t>(kostprijs kamer – geen studio)</a:t>
            </a:r>
            <a:br>
              <a:rPr lang="nl-BE" sz="3300" dirty="0">
                <a:cs typeface="Arial"/>
              </a:rPr>
            </a:br>
            <a:endParaRPr lang="nl-BE" sz="3300" dirty="0">
              <a:cs typeface="Arial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nl-BE" sz="3300" dirty="0">
                <a:cs typeface="Arial"/>
                <a:sym typeface="Wingdings" panose="05000000000000000000" pitchFamily="2" charset="2"/>
              </a:rPr>
              <a:t>Hogere </a:t>
            </a:r>
            <a:r>
              <a:rPr lang="nl-BE" sz="3300" u="sng" dirty="0">
                <a:solidFill>
                  <a:srgbClr val="00B050"/>
                </a:solidFill>
                <a:cs typeface="Arial"/>
                <a:sym typeface="Wingdings" panose="05000000000000000000" pitchFamily="2" charset="2"/>
              </a:rPr>
              <a:t>verplichte</a:t>
            </a:r>
            <a:r>
              <a:rPr lang="nl-BE" sz="3300" dirty="0">
                <a:solidFill>
                  <a:srgbClr val="00B050"/>
                </a:solidFill>
                <a:cs typeface="Arial"/>
                <a:sym typeface="Wingdings" panose="05000000000000000000" pitchFamily="2" charset="2"/>
              </a:rPr>
              <a:t> studiekosten</a:t>
            </a:r>
            <a:r>
              <a:rPr lang="nl-BE" sz="3300" dirty="0">
                <a:cs typeface="Arial"/>
                <a:sym typeface="Wingdings" panose="05000000000000000000" pitchFamily="2" charset="2"/>
              </a:rPr>
              <a:t> moeten aangetoond worden </a:t>
            </a:r>
            <a:r>
              <a:rPr lang="nl-BE" sz="2800" dirty="0">
                <a:cs typeface="Arial"/>
                <a:sym typeface="Wingdings" panose="05000000000000000000" pitchFamily="2" charset="2"/>
              </a:rPr>
              <a:t>(bv. studiemateriaal)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3300" dirty="0">
                <a:cs typeface="Arial"/>
                <a:sym typeface="Wingdings" panose="05000000000000000000" pitchFamily="2" charset="2"/>
              </a:rPr>
              <a:t>Andere </a:t>
            </a:r>
            <a:r>
              <a:rPr lang="nl-BE" sz="3300" u="sng" dirty="0">
                <a:cs typeface="Arial"/>
                <a:sym typeface="Wingdings" panose="05000000000000000000" pitchFamily="2" charset="2"/>
              </a:rPr>
              <a:t>verplichte </a:t>
            </a:r>
            <a:r>
              <a:rPr lang="nl-BE" sz="3300" dirty="0">
                <a:cs typeface="Arial"/>
                <a:sym typeface="Wingdings" panose="05000000000000000000" pitchFamily="2" charset="2"/>
              </a:rPr>
              <a:t>studiekosten moeten aangetoond worden </a:t>
            </a:r>
            <a:r>
              <a:rPr lang="nl-BE" sz="2800" dirty="0">
                <a:cs typeface="Arial"/>
                <a:sym typeface="Wingdings" panose="05000000000000000000" pitchFamily="2" charset="2"/>
              </a:rPr>
              <a:t>(bv. uitstap)</a:t>
            </a:r>
          </a:p>
          <a:p>
            <a:pPr>
              <a:buFont typeface="Wingdings" panose="05000000000000000000" pitchFamily="2" charset="2"/>
              <a:buChar char="à"/>
            </a:pPr>
            <a:endParaRPr lang="nl-BE" sz="3200" dirty="0">
              <a:cs typeface="Arial"/>
              <a:sym typeface="Wingdings" panose="05000000000000000000" pitchFamily="2" charset="2"/>
            </a:endParaRPr>
          </a:p>
          <a:p>
            <a:pPr marL="85725" indent="0">
              <a:buNone/>
            </a:pPr>
            <a:r>
              <a:rPr lang="nl-BE" sz="2800" dirty="0">
                <a:cs typeface="Arial"/>
                <a:sym typeface="Wingdings" panose="05000000000000000000" pitchFamily="2" charset="2"/>
              </a:rPr>
              <a:t>* Ruime studiekost 2021-2022 – aanpassing naar 2022-2023 zal nog gebeuren (bv. nieuwe huurprijs kot)</a:t>
            </a:r>
            <a:endParaRPr lang="nl-BE" sz="2800" dirty="0">
              <a:cs typeface="Arial"/>
            </a:endParaRPr>
          </a:p>
          <a:p>
            <a:pPr>
              <a:buFontTx/>
              <a:buChar char="-"/>
            </a:pPr>
            <a:endParaRPr lang="nl-BE" sz="3200" dirty="0">
              <a:cs typeface="Arial"/>
            </a:endParaRPr>
          </a:p>
          <a:p>
            <a:pPr>
              <a:buFontTx/>
              <a:buChar char="-"/>
            </a:pPr>
            <a:endParaRPr lang="nl-BE" sz="3200" dirty="0">
              <a:cs typeface="Arial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253104F-00D8-4B2A-A508-23B033E6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nl-BE" noProof="0" smtClean="0"/>
              <a:t>9</a:t>
            </a:fld>
            <a:endParaRPr lang="nl-BE" noProof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FD840F-DA2B-4981-80C1-39E216E35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8913" y="91138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2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56"/>
    </mc:Choice>
    <mc:Fallback>
      <p:transition spd="slow" advTm="12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UGent Corporate">
      <a:dk1>
        <a:sysClr val="windowText" lastClr="000000"/>
      </a:dk1>
      <a:lt1>
        <a:sysClr val="window" lastClr="FFFFFF"/>
      </a:lt1>
      <a:dk2>
        <a:srgbClr val="1E64C8"/>
      </a:dk2>
      <a:lt2>
        <a:srgbClr val="E9F0FA"/>
      </a:lt2>
      <a:accent1>
        <a:srgbClr val="1E64C8"/>
      </a:accent1>
      <a:accent2>
        <a:srgbClr val="FFD200"/>
      </a:accent2>
      <a:accent3>
        <a:srgbClr val="3574CE"/>
      </a:accent3>
      <a:accent4>
        <a:srgbClr val="4B83D3"/>
      </a:accent4>
      <a:accent5>
        <a:srgbClr val="6293D9"/>
      </a:accent5>
      <a:accent6>
        <a:srgbClr val="78A2DE"/>
      </a:accent6>
      <a:hlink>
        <a:srgbClr val="1E64C8"/>
      </a:hlink>
      <a:folHlink>
        <a:srgbClr val="3574CE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algn="l">
          <a:lnSpc>
            <a:spcPct val="120000"/>
          </a:lnSpc>
          <a:buFont typeface="Arial" panose="020B0604020202020204" pitchFamily="34" charset="0"/>
          <a:buChar char="–"/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_UGent_NL.potx" id="{CB7437A3-AF41-4FB5-A0AD-03A95F42239C}" vid="{CFCB6CCD-58ED-4028-89EA-51F8B0C9C3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Gent Corporate">
    <a:dk1>
      <a:sysClr val="windowText" lastClr="000000"/>
    </a:dk1>
    <a:lt1>
      <a:sysClr val="window" lastClr="FFFFFF"/>
    </a:lt1>
    <a:dk2>
      <a:srgbClr val="1E64C8"/>
    </a:dk2>
    <a:lt2>
      <a:srgbClr val="E9F0FA"/>
    </a:lt2>
    <a:accent1>
      <a:srgbClr val="1E64C8"/>
    </a:accent1>
    <a:accent2>
      <a:srgbClr val="FFD200"/>
    </a:accent2>
    <a:accent3>
      <a:srgbClr val="3574CE"/>
    </a:accent3>
    <a:accent4>
      <a:srgbClr val="4B83D3"/>
    </a:accent4>
    <a:accent5>
      <a:srgbClr val="6293D9"/>
    </a:accent5>
    <a:accent6>
      <a:srgbClr val="78A2DE"/>
    </a:accent6>
    <a:hlink>
      <a:srgbClr val="1E64C8"/>
    </a:hlink>
    <a:folHlink>
      <a:srgbClr val="3574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1143</Words>
  <Application>Microsoft Office PowerPoint</Application>
  <PresentationFormat>Aangepast</PresentationFormat>
  <Paragraphs>190</Paragraphs>
  <Slides>17</Slides>
  <Notes>3</Notes>
  <HiddenSlides>0</HiddenSlides>
  <MMClips>16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Arial</vt:lpstr>
      <vt:lpstr>Calibri</vt:lpstr>
      <vt:lpstr>Ugent</vt:lpstr>
      <vt:lpstr>UGent Panno Text</vt:lpstr>
      <vt:lpstr>Wingdings</vt:lpstr>
      <vt:lpstr>Kantoorthema</vt:lpstr>
      <vt:lpstr>PowerPoint-presentatie</vt:lpstr>
      <vt:lpstr>Inleiding</vt:lpstr>
      <vt:lpstr>Hervormingen</vt:lpstr>
      <vt:lpstr>Integratie huurvermindering</vt:lpstr>
      <vt:lpstr>Financiële gevolgen</vt:lpstr>
      <vt:lpstr>Hoe gaan we dit betalen?</vt:lpstr>
      <vt:lpstr>Voldoen aan financiële voorwaarden</vt:lpstr>
      <vt:lpstr>Studeren kost geld</vt:lpstr>
      <vt:lpstr>Welke studiekosten?</vt:lpstr>
      <vt:lpstr>Inkomsten voor de student</vt:lpstr>
      <vt:lpstr>Schema</vt:lpstr>
      <vt:lpstr>ConcreET</vt:lpstr>
      <vt:lpstr>Geen of beperkt recht op stufi</vt:lpstr>
      <vt:lpstr>Hoe KAN ik nagaan wat mijn recht is?</vt:lpstr>
      <vt:lpstr>Andere voorzieningen? </vt:lpstr>
      <vt:lpstr>Vragen?</vt:lpstr>
      <vt:lpstr> Sociale dienst  Onthaal – algemene vragen socialedienst@ugent.be Onthaal Sociale Dienst - 09 264 70 72  Specifieke vragen Maatschappelijk assistenten (Annelies, Annelore &amp; Daphne) Na afspraak: on campus, digitaal of telefonisch  www.ugent.be/socialedienst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Dries Colman</dc:creator>
  <cp:lastModifiedBy>Annelore Rogiers</cp:lastModifiedBy>
  <cp:revision>97</cp:revision>
  <dcterms:created xsi:type="dcterms:W3CDTF">2020-11-26T16:03:35Z</dcterms:created>
  <dcterms:modified xsi:type="dcterms:W3CDTF">2021-12-07T10:43:04Z</dcterms:modified>
</cp:coreProperties>
</file>