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6"/>
  </p:notesMasterIdLst>
  <p:handoutMasterIdLst>
    <p:handoutMasterId r:id="rId17"/>
  </p:handoutMasterIdLst>
  <p:sldIdLst>
    <p:sldId id="369" r:id="rId7"/>
    <p:sldId id="359" r:id="rId8"/>
    <p:sldId id="338" r:id="rId9"/>
    <p:sldId id="307" r:id="rId10"/>
    <p:sldId id="298" r:id="rId11"/>
    <p:sldId id="368" r:id="rId12"/>
    <p:sldId id="312" r:id="rId13"/>
    <p:sldId id="344" r:id="rId14"/>
    <p:sldId id="35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244" autoAdjust="0"/>
  </p:normalViewPr>
  <p:slideViewPr>
    <p:cSldViewPr snapToGrid="0">
      <p:cViewPr varScale="1">
        <p:scale>
          <a:sx n="85" d="100"/>
          <a:sy n="85" d="100"/>
        </p:scale>
        <p:origin x="384" y="60"/>
      </p:cViewPr>
      <p:guideLst/>
    </p:cSldViewPr>
  </p:slideViewPr>
  <p:outlineViewPr>
    <p:cViewPr>
      <p:scale>
        <a:sx n="33" d="100"/>
        <a:sy n="33" d="100"/>
      </p:scale>
      <p:origin x="0" y="-2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331FC60-5256-4034-A098-78C3EE990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E7C82A-96E0-4CB3-9945-07AC23D37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F923-AC27-4D6C-ABA8-863D2CEB88F0}" type="datetimeFigureOut">
              <a:rPr lang="nl-BE" smtClean="0"/>
              <a:t>9/09/2021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7021F5-2E22-49A8-BFD7-DB910AD03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7893DE-EE8A-414D-B056-67CA7A9A78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E3B7-C226-4C9A-89D5-7C19BBB6DC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68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51F1-7D73-4085-B72D-0ED1F28A5762}" type="datetimeFigureOut">
              <a:rPr lang="nl-BE" smtClean="0"/>
              <a:t>9/09/2021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3216-6DFA-467A-B43D-BCF5DCADA4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9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zgent.be/" TargetMode="External"/><Relationship Id="rId5" Type="http://schemas.openxmlformats.org/officeDocument/2006/relationships/hyperlink" Target="http://www.twitter.com/uzgent" TargetMode="External"/><Relationship Id="rId4" Type="http://schemas.openxmlformats.org/officeDocument/2006/relationships/hyperlink" Target="http://www.facebook.com/uzgent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ige driehoek 29">
            <a:extLst>
              <a:ext uri="{FF2B5EF4-FFF2-40B4-BE49-F238E27FC236}">
                <a16:creationId xmlns:a16="http://schemas.microsoft.com/office/drawing/2014/main" id="{2ED39815-74D0-4FDC-A61F-7A25F766A500}"/>
              </a:ext>
            </a:extLst>
          </p:cNvPr>
          <p:cNvSpPr/>
          <p:nvPr userDrawn="1"/>
        </p:nvSpPr>
        <p:spPr>
          <a:xfrm flipH="1">
            <a:off x="9448800" y="4114800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5788E3-C96F-4A4E-9FAA-5764314D6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9" y="2743200"/>
            <a:ext cx="6622473" cy="13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49D345F2-5F35-4036-86C2-06037D6AE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057" y="1666240"/>
            <a:ext cx="4488831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3B727B82-F38B-4CA5-A262-FC0B002865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419" y="671804"/>
            <a:ext cx="3807044" cy="782773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 op meerdere</a:t>
            </a:r>
          </a:p>
          <a:p>
            <a:pPr lvl="0"/>
            <a:r>
              <a:rPr lang="nl-NL" dirty="0"/>
              <a:t>tekstregels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FB88BCF-BBDA-4328-AF85-9901C07B6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4400" y="0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3E0F88D-AB16-4324-8059-71CEF5BD10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4400" y="2286001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Tijdelijke aanduiding voor afbeelding 5">
            <a:extLst>
              <a:ext uri="{FF2B5EF4-FFF2-40B4-BE49-F238E27FC236}">
                <a16:creationId xmlns:a16="http://schemas.microsoft.com/office/drawing/2014/main" id="{A0057AF4-E91F-4E35-908C-282CA6F950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4400" y="4572001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AA555093-128B-4D5B-8626-8C0E97605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AD56968-656C-43E2-92B9-91F53968D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6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Slo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ED07FD1A-DF94-49BB-A94C-4F609F67199D}"/>
              </a:ext>
            </a:extLst>
          </p:cNvPr>
          <p:cNvSpPr/>
          <p:nvPr userDrawn="1"/>
        </p:nvSpPr>
        <p:spPr>
          <a:xfrm>
            <a:off x="730596" y="11349"/>
            <a:ext cx="11461401" cy="548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7E9D6A-18BB-4E64-B9BF-D4E743232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5" y="4983258"/>
            <a:ext cx="535350" cy="218733"/>
          </a:xfrm>
          <a:prstGeom prst="rect">
            <a:avLst/>
          </a:prstGeom>
        </p:spPr>
      </p:pic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F5C0FB24-9753-4E32-B548-9985F26E8849}"/>
              </a:ext>
            </a:extLst>
          </p:cNvPr>
          <p:cNvSpPr/>
          <p:nvPr userDrawn="1"/>
        </p:nvSpPr>
        <p:spPr>
          <a:xfrm flipH="1">
            <a:off x="10821142" y="4121531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68425" y="3092460"/>
            <a:ext cx="6096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68425" y="4350916"/>
            <a:ext cx="6096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tx1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tx1"/>
                </a:solidFill>
              </a:rPr>
              <a:t>Volg ons op</a:t>
            </a:r>
            <a:endParaRPr lang="nl-BE" sz="1500" dirty="0">
              <a:solidFill>
                <a:schemeClr val="tx1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60267" y="2985135"/>
            <a:ext cx="923405" cy="0"/>
          </a:xfrm>
          <a:prstGeom prst="line">
            <a:avLst/>
          </a:prstGeom>
          <a:ln w="304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5404D8D2-6F61-4CC7-B9C8-95735A25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041" y="1431926"/>
            <a:ext cx="5014383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1B07FC8A-1386-4265-BD36-E20FA89C1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7040" y="1665327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40" name="Tijdelijke aanduiding voor tekst 23">
            <a:extLst>
              <a:ext uri="{FF2B5EF4-FFF2-40B4-BE49-F238E27FC236}">
                <a16:creationId xmlns:a16="http://schemas.microsoft.com/office/drawing/2014/main" id="{1362393C-7B13-453D-889D-96969C0FD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7040" y="1923035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Afdeling of dienst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D8BB4E-6A51-4415-932F-398A83F70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  <p:sp>
        <p:nvSpPr>
          <p:cNvPr id="13" name="Rechthoek 12">
            <a:hlinkClick r:id="rId4"/>
            <a:extLst>
              <a:ext uri="{FF2B5EF4-FFF2-40B4-BE49-F238E27FC236}">
                <a16:creationId xmlns:a16="http://schemas.microsoft.com/office/drawing/2014/main" id="{9A751F43-7952-4A23-8C26-237F99AB0271}"/>
              </a:ext>
            </a:extLst>
          </p:cNvPr>
          <p:cNvSpPr/>
          <p:nvPr userDrawn="1"/>
        </p:nvSpPr>
        <p:spPr>
          <a:xfrm>
            <a:off x="1272540" y="4884420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hlinkClick r:id="rId5"/>
            <a:extLst>
              <a:ext uri="{FF2B5EF4-FFF2-40B4-BE49-F238E27FC236}">
                <a16:creationId xmlns:a16="http://schemas.microsoft.com/office/drawing/2014/main" id="{BB79C488-AAD9-4006-9E83-07624FB77106}"/>
              </a:ext>
            </a:extLst>
          </p:cNvPr>
          <p:cNvSpPr/>
          <p:nvPr userDrawn="1"/>
        </p:nvSpPr>
        <p:spPr>
          <a:xfrm>
            <a:off x="1633156" y="4873266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hlinkClick r:id="rId6"/>
            <a:extLst>
              <a:ext uri="{FF2B5EF4-FFF2-40B4-BE49-F238E27FC236}">
                <a16:creationId xmlns:a16="http://schemas.microsoft.com/office/drawing/2014/main" id="{D3E0A893-BB11-44BA-9BD5-7DA4272211AA}"/>
              </a:ext>
            </a:extLst>
          </p:cNvPr>
          <p:cNvSpPr/>
          <p:nvPr userDrawn="1"/>
        </p:nvSpPr>
        <p:spPr>
          <a:xfrm>
            <a:off x="1343596" y="4316603"/>
            <a:ext cx="1343724" cy="30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591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Z_Slo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DC6E5E-B747-4686-8D45-F6B9F4248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6" y="4987029"/>
            <a:ext cx="535350" cy="218733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DF1A7E-6C59-4E1A-AA08-AF4B5F90C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186" y="1431926"/>
            <a:ext cx="5014383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8DE9232-76D5-4D9D-A9C6-901C73CF445B}"/>
              </a:ext>
            </a:extLst>
          </p:cNvPr>
          <p:cNvSpPr/>
          <p:nvPr userDrawn="1"/>
        </p:nvSpPr>
        <p:spPr>
          <a:xfrm>
            <a:off x="1835573" y="1625601"/>
            <a:ext cx="6096000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/>
              <a:t>Functie</a:t>
            </a:r>
          </a:p>
          <a:p>
            <a:pPr lvl="0">
              <a:lnSpc>
                <a:spcPct val="120000"/>
              </a:lnSpc>
            </a:pPr>
            <a:r>
              <a:rPr lang="nl-NL" sz="1400" dirty="0"/>
              <a:t>Afdeling of dienst</a:t>
            </a:r>
            <a:endParaRPr lang="nl-BE" sz="140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80570" y="3092460"/>
            <a:ext cx="6096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80570" y="4350916"/>
            <a:ext cx="6096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bg2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bg2"/>
                </a:solidFill>
              </a:rPr>
              <a:t>Volg ons op</a:t>
            </a:r>
            <a:endParaRPr lang="nl-BE" sz="1500" dirty="0">
              <a:solidFill>
                <a:schemeClr val="bg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72412" y="2985135"/>
            <a:ext cx="923405" cy="0"/>
          </a:xfrm>
          <a:prstGeom prst="line">
            <a:avLst/>
          </a:prstGeom>
          <a:ln w="3048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552F705-E01E-4CA1-9D66-FF8766F99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185" y="1665327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1D888951-C946-4A05-B397-97ED8E52F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185" y="1923035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Afdeling of dienst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05BE4AAA-8A44-41D9-AB70-AEADBBF16257}"/>
              </a:ext>
            </a:extLst>
          </p:cNvPr>
          <p:cNvSpPr/>
          <p:nvPr userDrawn="1"/>
        </p:nvSpPr>
        <p:spPr>
          <a:xfrm flipH="1">
            <a:off x="9448800" y="2754549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EFB101-AE79-4E01-AFCA-A0BE0D571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AD9038F5-26C9-414B-B7B8-33E14927784D}"/>
              </a:ext>
            </a:extLst>
          </p:cNvPr>
          <p:cNvGrpSpPr/>
          <p:nvPr userDrawn="1"/>
        </p:nvGrpSpPr>
        <p:grpSpPr>
          <a:xfrm>
            <a:off x="-2135" y="0"/>
            <a:ext cx="12194135" cy="6869347"/>
            <a:chOff x="-2135" y="0"/>
            <a:chExt cx="12194135" cy="6869347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19EA6F8-3A16-40B3-A053-71C0E19F79B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" y="2734654"/>
              <a:ext cx="12191998" cy="151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89B0BAA-D227-4FA2-8ACC-B5B5E487AF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19563"/>
              <a:ext cx="12192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906B20C8-CF37-45CB-A276-0A1D6A7B7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0586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13172E6-B910-4C19-AC05-CD1A87D5E0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147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790BC096-1F74-4684-AFAB-39DACDBF53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708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B2E575F-4738-422A-8CE5-C94170ADED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21230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27FF9154-0A20-4139-8894-179F44483AE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4" y="5497749"/>
              <a:ext cx="1219413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ABA965F-0D12-4F1C-A2E8-1B309560DA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5" y="1375452"/>
              <a:ext cx="12194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9821A10-7086-407B-8081-ED294A2EF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68425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991B87DB-CB08-4490-84D4-9EE1274544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0025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15E82ACE-1EFC-40DD-BC2C-65881D7320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02179" y="11347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6037D7D2-94A5-4DF5-9333-F489906143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72181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16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F551B-624A-4B10-BA5D-03FE73B7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0B0FE-C19C-45D9-A418-3BA4E387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2173CF-82B6-4DE4-9A78-A3B537B6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4C0C65-AE94-4D3D-B834-84BF51A3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0D1E82EB-A95C-4E38-B4F3-95DC6E2E8E97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9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5CDDB4-1EA1-4CFC-ABA6-F6550EDD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7A459-C217-4DEF-A756-6790FE4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F829B8D2-2A74-47A0-9C5B-46C4A4654738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16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D9CF5-3DFB-4849-B91C-D2EA7669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A244AE-C3C7-497B-8949-F31BD6D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0792B3-4E27-4270-84F9-2FD4C8C5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257EFC-E968-4579-B49A-3475CF22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39D717D6-9376-4E69-B7BC-EB402131C48E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87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06110-9DF9-4873-ADFF-3C31A7A6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C342D-F7DB-45BA-85FD-1045787D9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324D0F-F4CB-44B9-94BB-86F6B593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1897ED-7395-4FF2-BB95-A4E760DD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097667-F7B2-416B-8DEC-000CBA5F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76ED92A2-DBD9-48CB-8B25-56A2CD416D7C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693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4C066-E7EF-4DDF-A237-60EA6AA7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AACC16-C5F8-4101-845F-F7B7304C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D475D6-D267-4BE1-B33C-D054586F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24C883-BC98-472E-A4E1-627ADD261B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Tekststijl van het model </a:t>
            </a:r>
            <a:br>
              <a:rPr lang="nl-NL" dirty="0"/>
            </a:br>
            <a:r>
              <a:rPr lang="nl-NL" dirty="0"/>
              <a:t>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C27014-33F4-4844-976B-89242CB8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A8A4A6-1334-4ACE-87AB-69880558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316C0F-5E69-43A0-A6CD-AD729353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8A03DEE3-FA83-48E8-AA37-9F985E81474D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14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7515F-B06F-45C6-A8E1-1DFA43AF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5EEB6C-04C6-4D89-BDE4-42672E2F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BDB597-1A5F-417A-9786-6430BF9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6716A17A-FD3F-464D-A7BA-AD522F3A8C02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42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 met afbee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3404A09-3743-431F-BB09-E43292EFB18D}"/>
              </a:ext>
            </a:extLst>
          </p:cNvPr>
          <p:cNvSpPr/>
          <p:nvPr userDrawn="1"/>
        </p:nvSpPr>
        <p:spPr>
          <a:xfrm flipH="1">
            <a:off x="718183" y="-8548"/>
            <a:ext cx="11457600" cy="5506296"/>
          </a:xfrm>
          <a:custGeom>
            <a:avLst/>
            <a:gdLst>
              <a:gd name="connsiteX0" fmla="*/ 7340260 w 11457600"/>
              <a:gd name="connsiteY0" fmla="*/ 0 h 5506296"/>
              <a:gd name="connsiteX1" fmla="*/ 2864400 w 11457600"/>
              <a:gd name="connsiteY1" fmla="*/ 0 h 5506296"/>
              <a:gd name="connsiteX2" fmla="*/ 2864400 w 11457600"/>
              <a:gd name="connsiteY2" fmla="*/ 8115 h 5506296"/>
              <a:gd name="connsiteX3" fmla="*/ 0 w 11457600"/>
              <a:gd name="connsiteY3" fmla="*/ 8115 h 5506296"/>
              <a:gd name="connsiteX4" fmla="*/ 0 w 11457600"/>
              <a:gd name="connsiteY4" fmla="*/ 5506296 h 5506296"/>
              <a:gd name="connsiteX5" fmla="*/ 2864400 w 11457600"/>
              <a:gd name="connsiteY5" fmla="*/ 5506296 h 5506296"/>
              <a:gd name="connsiteX6" fmla="*/ 2966975 w 11457600"/>
              <a:gd name="connsiteY6" fmla="*/ 5506296 h 5506296"/>
              <a:gd name="connsiteX7" fmla="*/ 11457600 w 11457600"/>
              <a:gd name="connsiteY7" fmla="*/ 5506296 h 5506296"/>
              <a:gd name="connsiteX8" fmla="*/ 11457600 w 11457600"/>
              <a:gd name="connsiteY8" fmla="*/ 5506295 h 5506296"/>
              <a:gd name="connsiteX9" fmla="*/ 11457600 w 11457600"/>
              <a:gd name="connsiteY9" fmla="*/ 4132862 h 5506296"/>
              <a:gd name="connsiteX10" fmla="*/ 11457600 w 11457600"/>
              <a:gd name="connsiteY10" fmla="*/ 4130833 h 550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7600" h="5506296">
                <a:moveTo>
                  <a:pt x="7340260" y="0"/>
                </a:moveTo>
                <a:lnTo>
                  <a:pt x="2864400" y="0"/>
                </a:lnTo>
                <a:lnTo>
                  <a:pt x="2864400" y="8115"/>
                </a:lnTo>
                <a:lnTo>
                  <a:pt x="0" y="8115"/>
                </a:lnTo>
                <a:lnTo>
                  <a:pt x="0" y="5506296"/>
                </a:lnTo>
                <a:lnTo>
                  <a:pt x="2864400" y="5506296"/>
                </a:lnTo>
                <a:lnTo>
                  <a:pt x="2966975" y="5506296"/>
                </a:lnTo>
                <a:lnTo>
                  <a:pt x="11457600" y="5506296"/>
                </a:lnTo>
                <a:lnTo>
                  <a:pt x="11457600" y="5506295"/>
                </a:lnTo>
                <a:lnTo>
                  <a:pt x="11457600" y="4132862"/>
                </a:lnTo>
                <a:lnTo>
                  <a:pt x="11457600" y="41308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2353" y="1713025"/>
            <a:ext cx="6813357" cy="23876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van presentatie</a:t>
            </a:r>
            <a:br>
              <a:rPr lang="nl-NL" dirty="0"/>
            </a:br>
            <a:r>
              <a:rPr lang="nl-NL" dirty="0"/>
              <a:t>op verschillende</a:t>
            </a:r>
            <a:br>
              <a:rPr lang="nl-NL" dirty="0"/>
            </a:br>
            <a:r>
              <a:rPr lang="nl-NL" dirty="0"/>
              <a:t>tekstregels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F4F187-AA9C-46D2-9CA8-22369A3D9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0788" y="4249348"/>
            <a:ext cx="6854923" cy="646331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Hier komt ondertitel</a:t>
            </a:r>
          </a:p>
          <a:p>
            <a:r>
              <a:rPr lang="nl-NL" dirty="0"/>
              <a:t>Eventueel over meerdere regels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5365" y="792841"/>
            <a:ext cx="2614468" cy="21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DC727A11-1DB3-4063-9120-C996F6B187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699" y="518488"/>
            <a:ext cx="5300133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  <a:endParaRPr lang="nl-BE" dirty="0"/>
          </a:p>
        </p:txBody>
      </p:sp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C1A851FC-112A-4D2C-BE85-1A512411CF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5717" y="-432"/>
            <a:ext cx="4131441" cy="4116185"/>
          </a:xfrm>
          <a:custGeom>
            <a:avLst/>
            <a:gdLst>
              <a:gd name="connsiteX0" fmla="*/ 0 w 4113563"/>
              <a:gd name="connsiteY0" fmla="*/ 4100513 h 4100513"/>
              <a:gd name="connsiteX1" fmla="*/ 2056782 w 4113563"/>
              <a:gd name="connsiteY1" fmla="*/ 0 h 4100513"/>
              <a:gd name="connsiteX2" fmla="*/ 4113563 w 4113563"/>
              <a:gd name="connsiteY2" fmla="*/ 4100513 h 4100513"/>
              <a:gd name="connsiteX3" fmla="*/ 0 w 4113563"/>
              <a:gd name="connsiteY3" fmla="*/ 4100513 h 4100513"/>
              <a:gd name="connsiteX0" fmla="*/ 12163 w 4125726"/>
              <a:gd name="connsiteY0" fmla="*/ 4100513 h 4100513"/>
              <a:gd name="connsiteX1" fmla="*/ 0 w 4125726"/>
              <a:gd name="connsiteY1" fmla="*/ 0 h 4100513"/>
              <a:gd name="connsiteX2" fmla="*/ 4125726 w 4125726"/>
              <a:gd name="connsiteY2" fmla="*/ 4100513 h 4100513"/>
              <a:gd name="connsiteX3" fmla="*/ 12163 w 4125726"/>
              <a:gd name="connsiteY3" fmla="*/ 4100513 h 4100513"/>
              <a:gd name="connsiteX0" fmla="*/ 12163 w 4125726"/>
              <a:gd name="connsiteY0" fmla="*/ 4100945 h 4100945"/>
              <a:gd name="connsiteX1" fmla="*/ 0 w 4125726"/>
              <a:gd name="connsiteY1" fmla="*/ 432 h 4100945"/>
              <a:gd name="connsiteX2" fmla="*/ 4125726 w 4125726"/>
              <a:gd name="connsiteY2" fmla="*/ 0 h 4100945"/>
              <a:gd name="connsiteX3" fmla="*/ 12163 w 4125726"/>
              <a:gd name="connsiteY3" fmla="*/ 4100945 h 4100945"/>
              <a:gd name="connsiteX0" fmla="*/ 14068 w 4125726"/>
              <a:gd name="connsiteY0" fmla="*/ 4116185 h 4116185"/>
              <a:gd name="connsiteX1" fmla="*/ 0 w 4125726"/>
              <a:gd name="connsiteY1" fmla="*/ 432 h 4116185"/>
              <a:gd name="connsiteX2" fmla="*/ 4125726 w 4125726"/>
              <a:gd name="connsiteY2" fmla="*/ 0 h 4116185"/>
              <a:gd name="connsiteX3" fmla="*/ 14068 w 4125726"/>
              <a:gd name="connsiteY3" fmla="*/ 4116185 h 4116185"/>
              <a:gd name="connsiteX0" fmla="*/ 14068 w 4081911"/>
              <a:gd name="connsiteY0" fmla="*/ 4115753 h 4115753"/>
              <a:gd name="connsiteX1" fmla="*/ 0 w 4081911"/>
              <a:gd name="connsiteY1" fmla="*/ 0 h 4115753"/>
              <a:gd name="connsiteX2" fmla="*/ 4081911 w 4081911"/>
              <a:gd name="connsiteY2" fmla="*/ 1473 h 4115753"/>
              <a:gd name="connsiteX3" fmla="*/ 14068 w 4081911"/>
              <a:gd name="connsiteY3" fmla="*/ 4115753 h 4115753"/>
              <a:gd name="connsiteX0" fmla="*/ 14068 w 4131441"/>
              <a:gd name="connsiteY0" fmla="*/ 4116185 h 4116185"/>
              <a:gd name="connsiteX1" fmla="*/ 0 w 4131441"/>
              <a:gd name="connsiteY1" fmla="*/ 432 h 4116185"/>
              <a:gd name="connsiteX2" fmla="*/ 4131441 w 4131441"/>
              <a:gd name="connsiteY2" fmla="*/ 0 h 4116185"/>
              <a:gd name="connsiteX3" fmla="*/ 14068 w 4131441"/>
              <a:gd name="connsiteY3" fmla="*/ 4116185 h 41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1441" h="4116185">
                <a:moveTo>
                  <a:pt x="14068" y="4116185"/>
                </a:moveTo>
                <a:cubicBezTo>
                  <a:pt x="10014" y="2749347"/>
                  <a:pt x="4054" y="1367270"/>
                  <a:pt x="0" y="432"/>
                </a:cubicBezTo>
                <a:lnTo>
                  <a:pt x="4131441" y="0"/>
                </a:lnTo>
                <a:lnTo>
                  <a:pt x="14068" y="4116185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51DB8E-C35D-44D6-AA7C-CCB920DF5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58DF0-07CF-4CB2-B2CB-791D25D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7950A-756F-4D2B-9394-8365A46B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48530"/>
            <a:ext cx="6172200" cy="4873625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400"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6E317B-6381-4719-8AA3-00AE99C12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B364E-7E99-49ED-9EBA-EFA6ADA8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CF9AAC-694E-4628-83B3-F8E9DC4F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BAE8C7F1-B653-40FB-8AF6-58CB92A518B7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56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  <p15:guide id="2" pos="114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2FEEC-3B0D-44E6-8E65-20A8C3B1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179298-3A59-4D6B-AC8B-498E1F08A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02F07B-EC4D-4A33-9E15-3C5C155D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5D1551-1135-43F9-89C5-6F844986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360D05-E4C9-42C7-B663-A1253256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715CBC11-EADF-4D61-81EA-658E6911FE15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44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41B85-C6B0-4FB4-A126-8BD9F56A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DF9BA0-12A7-4A81-A1AE-D3597363A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0E68F-143C-4E3F-8A4F-A8A50E01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12515-65AA-4BB2-9D19-D00C3F96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9D4B5888-A896-4D0B-AB65-96FC7F68BE22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13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7D8189-FE43-4F54-9BB7-C99F43F45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203492-6C36-4405-902E-E5366849D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9283B4-2D78-4352-88C8-12306D61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FWO Odysseus interview 31/01/2018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DB7BE0-822A-4A38-97F1-E15F24E3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50AE0687-B135-4105-9283-A4B9F9664E50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56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itel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1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08232BD-6B9F-41F6-BE97-03DF39E272DC}"/>
              </a:ext>
            </a:extLst>
          </p:cNvPr>
          <p:cNvSpPr/>
          <p:nvPr userDrawn="1"/>
        </p:nvSpPr>
        <p:spPr>
          <a:xfrm rot="10800000">
            <a:off x="734400" y="-432"/>
            <a:ext cx="11457600" cy="5498181"/>
          </a:xfrm>
          <a:custGeom>
            <a:avLst/>
            <a:gdLst>
              <a:gd name="connsiteX0" fmla="*/ 8490625 w 11457600"/>
              <a:gd name="connsiteY0" fmla="*/ 0 h 5486402"/>
              <a:gd name="connsiteX1" fmla="*/ 11457600 w 11457600"/>
              <a:gd name="connsiteY1" fmla="*/ 0 h 5486402"/>
              <a:gd name="connsiteX2" fmla="*/ 11457600 w 11457600"/>
              <a:gd name="connsiteY2" fmla="*/ 5486402 h 5486402"/>
              <a:gd name="connsiteX3" fmla="*/ 8593200 w 11457600"/>
              <a:gd name="connsiteY3" fmla="*/ 5486402 h 5486402"/>
              <a:gd name="connsiteX4" fmla="*/ 8490625 w 11457600"/>
              <a:gd name="connsiteY4" fmla="*/ 5486402 h 5486402"/>
              <a:gd name="connsiteX5" fmla="*/ 0 w 11457600"/>
              <a:gd name="connsiteY5" fmla="*/ 5486402 h 5486402"/>
              <a:gd name="connsiteX6" fmla="*/ 0 w 11457600"/>
              <a:gd name="connsiteY6" fmla="*/ 4115910 h 5486402"/>
              <a:gd name="connsiteX7" fmla="*/ 4117340 w 11457600"/>
              <a:gd name="connsiteY7" fmla="*/ 2 h 5486402"/>
              <a:gd name="connsiteX8" fmla="*/ 8490625 w 11457600"/>
              <a:gd name="connsiteY8" fmla="*/ 2 h 548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7600" h="5486402">
                <a:moveTo>
                  <a:pt x="8490625" y="0"/>
                </a:moveTo>
                <a:lnTo>
                  <a:pt x="11457600" y="0"/>
                </a:lnTo>
                <a:lnTo>
                  <a:pt x="11457600" y="5486402"/>
                </a:lnTo>
                <a:lnTo>
                  <a:pt x="8593200" y="5486402"/>
                </a:lnTo>
                <a:lnTo>
                  <a:pt x="8490625" y="5486402"/>
                </a:lnTo>
                <a:lnTo>
                  <a:pt x="0" y="5486402"/>
                </a:lnTo>
                <a:lnTo>
                  <a:pt x="0" y="4115910"/>
                </a:lnTo>
                <a:lnTo>
                  <a:pt x="4117340" y="2"/>
                </a:lnTo>
                <a:lnTo>
                  <a:pt x="8490625" y="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datum 2">
            <a:extLst>
              <a:ext uri="{FF2B5EF4-FFF2-40B4-BE49-F238E27FC236}">
                <a16:creationId xmlns:a16="http://schemas.microsoft.com/office/drawing/2014/main" id="{1BBBCF06-024C-4DB7-B2F5-8FB0668C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5365" y="777599"/>
            <a:ext cx="2614468" cy="24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425" y="1258573"/>
            <a:ext cx="9144000" cy="202048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van presentatie op verschillende tekstregels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F4F187-AA9C-46D2-9CA8-22369A3D9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425" y="3466087"/>
            <a:ext cx="4855248" cy="646331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Hier komt ondertitel</a:t>
            </a:r>
          </a:p>
          <a:p>
            <a:r>
              <a:rPr lang="nl-NL" dirty="0"/>
              <a:t>Eventueel over meerdere regels</a:t>
            </a:r>
            <a:endParaRPr lang="nl-BE" dirty="0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4B561FA-F68C-4734-B89C-8EE49E726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699" y="518488"/>
            <a:ext cx="5300133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854971-EF94-45B5-B1E6-C185C705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8A3F4ACE-641D-450C-8E6E-9B1B5E6E5E4C}"/>
              </a:ext>
            </a:extLst>
          </p:cNvPr>
          <p:cNvSpPr/>
          <p:nvPr userDrawn="1"/>
        </p:nvSpPr>
        <p:spPr>
          <a:xfrm>
            <a:off x="730596" y="0"/>
            <a:ext cx="11461401" cy="5497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ige driehoek 17">
            <a:extLst>
              <a:ext uri="{FF2B5EF4-FFF2-40B4-BE49-F238E27FC236}">
                <a16:creationId xmlns:a16="http://schemas.microsoft.com/office/drawing/2014/main" id="{AC3AC4B4-7B1D-4DA7-B2C5-C1C1F7960116}"/>
              </a:ext>
            </a:extLst>
          </p:cNvPr>
          <p:cNvSpPr/>
          <p:nvPr userDrawn="1"/>
        </p:nvSpPr>
        <p:spPr>
          <a:xfrm flipH="1">
            <a:off x="10821142" y="4121531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500BBB03-A8CD-4A88-BF9A-5B9DB68D2AC0}"/>
              </a:ext>
            </a:extLst>
          </p:cNvPr>
          <p:cNvSpPr/>
          <p:nvPr userDrawn="1"/>
        </p:nvSpPr>
        <p:spPr>
          <a:xfrm rot="10800000" flipH="1">
            <a:off x="1373156" y="0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373156" y="1854776"/>
            <a:ext cx="9282529" cy="22554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op verschillende</a:t>
            </a:r>
            <a:br>
              <a:rPr lang="nl-NL" dirty="0"/>
            </a:br>
            <a:r>
              <a:rPr lang="nl-NL" dirty="0"/>
              <a:t>tekstregels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A918B4-4801-4052-AA1A-33DF1CD9E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73A0ACF-124E-415D-8130-635567E2A1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25" y="0"/>
            <a:ext cx="11488475" cy="5486400"/>
          </a:xfrm>
          <a:custGeom>
            <a:avLst/>
            <a:gdLst>
              <a:gd name="connsiteX0" fmla="*/ 9664 w 11488475"/>
              <a:gd name="connsiteY0" fmla="*/ 0 h 5486400"/>
              <a:gd name="connsiteX1" fmla="*/ 8246800 w 11488475"/>
              <a:gd name="connsiteY1" fmla="*/ 0 h 5486400"/>
              <a:gd name="connsiteX2" fmla="*/ 8608723 w 11488475"/>
              <a:gd name="connsiteY2" fmla="*/ 0 h 5486400"/>
              <a:gd name="connsiteX3" fmla="*/ 11488475 w 11488475"/>
              <a:gd name="connsiteY3" fmla="*/ 0 h 5486400"/>
              <a:gd name="connsiteX4" fmla="*/ 11488475 w 11488475"/>
              <a:gd name="connsiteY4" fmla="*/ 5486400 h 5486400"/>
              <a:gd name="connsiteX5" fmla="*/ 8608723 w 11488475"/>
              <a:gd name="connsiteY5" fmla="*/ 5486400 h 5486400"/>
              <a:gd name="connsiteX6" fmla="*/ 8246800 w 11488475"/>
              <a:gd name="connsiteY6" fmla="*/ 5486400 h 5486400"/>
              <a:gd name="connsiteX7" fmla="*/ 9236 w 11488475"/>
              <a:gd name="connsiteY7" fmla="*/ 5486400 h 5486400"/>
              <a:gd name="connsiteX8" fmla="*/ 0 w 11488475"/>
              <a:gd name="connsiteY8" fmla="*/ 4148442 h 5486400"/>
              <a:gd name="connsiteX9" fmla="*/ 2776839 w 11488475"/>
              <a:gd name="connsiteY9" fmla="*/ 1371601 h 5486400"/>
              <a:gd name="connsiteX10" fmla="*/ 9664 w 11488475"/>
              <a:gd name="connsiteY10" fmla="*/ 137160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8475" h="5486400">
                <a:moveTo>
                  <a:pt x="9664" y="0"/>
                </a:moveTo>
                <a:lnTo>
                  <a:pt x="8246800" y="0"/>
                </a:lnTo>
                <a:lnTo>
                  <a:pt x="8608723" y="0"/>
                </a:lnTo>
                <a:lnTo>
                  <a:pt x="11488475" y="0"/>
                </a:lnTo>
                <a:lnTo>
                  <a:pt x="11488475" y="5486400"/>
                </a:lnTo>
                <a:lnTo>
                  <a:pt x="8608723" y="5486400"/>
                </a:lnTo>
                <a:lnTo>
                  <a:pt x="8246800" y="5486400"/>
                </a:lnTo>
                <a:lnTo>
                  <a:pt x="9236" y="5486400"/>
                </a:lnTo>
                <a:cubicBezTo>
                  <a:pt x="6157" y="4957286"/>
                  <a:pt x="3079" y="4677556"/>
                  <a:pt x="0" y="4148442"/>
                </a:cubicBezTo>
                <a:lnTo>
                  <a:pt x="2776839" y="1371601"/>
                </a:lnTo>
                <a:lnTo>
                  <a:pt x="9664" y="137160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149FFC-9E24-4410-9171-ABAAA3C4C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Afbeelding zonder hoek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73A0ACF-124E-415D-8130-635567E2A1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25" y="0"/>
            <a:ext cx="11488475" cy="5486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149FFC-9E24-4410-9171-ABAAA3C4C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3B228-A4F7-43E1-9CF5-35DBAF1AF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9121" y="3184525"/>
            <a:ext cx="8129588" cy="713221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1962" y="1302328"/>
            <a:ext cx="7316647" cy="129309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als je geen afzonderlijke</a:t>
            </a:r>
            <a:br>
              <a:rPr lang="nl-NL" dirty="0"/>
            </a:br>
            <a:r>
              <a:rPr lang="nl-NL" dirty="0"/>
              <a:t>hoofdstukslide wil</a:t>
            </a:r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21C625F-0FAB-4A1F-B5AD-3EAD2B5AB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301" y="3897746"/>
            <a:ext cx="8248705" cy="1588654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577554A4-6392-4F82-BA88-86D8F67ECBD6}"/>
              </a:ext>
            </a:extLst>
          </p:cNvPr>
          <p:cNvSpPr/>
          <p:nvPr userDrawn="1"/>
        </p:nvSpPr>
        <p:spPr>
          <a:xfrm rot="10800000" flipH="1">
            <a:off x="1373156" y="0"/>
            <a:ext cx="1376218" cy="13762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7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FC996DF-10FC-4E4E-86B5-B876316EB5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5080" y="1436289"/>
            <a:ext cx="9697099" cy="7399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00" b="1"/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2529" y="2194560"/>
            <a:ext cx="9779652" cy="361517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7" name="Rechthoekige driehoek 26">
            <a:extLst>
              <a:ext uri="{FF2B5EF4-FFF2-40B4-BE49-F238E27FC236}">
                <a16:creationId xmlns:a16="http://schemas.microsoft.com/office/drawing/2014/main" id="{D683BD1F-A29B-443A-8212-0CD2C6ED2DDD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F8AAF737-ACAE-4A30-92EA-D1CE767469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5080" y="1048270"/>
            <a:ext cx="9697095" cy="406307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CE16D6B8-A8AB-4269-9C7F-FD569E4226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419" y="671804"/>
            <a:ext cx="3807044" cy="782773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 op meerdere</a:t>
            </a:r>
          </a:p>
          <a:p>
            <a:pPr lvl="0"/>
            <a:r>
              <a:rPr lang="nl-NL" dirty="0"/>
              <a:t>tekstregels</a:t>
            </a:r>
            <a:endParaRPr lang="nl-BE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353" y="1666240"/>
            <a:ext cx="3863110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A72E035-F141-419E-8599-ABDBB6E12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6216" y="-1"/>
            <a:ext cx="5996366" cy="68477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65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802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836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96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88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9985"/>
              <a:gd name="connsiteX1" fmla="*/ 10000 w 10000"/>
              <a:gd name="connsiteY1" fmla="*/ 0 h 9985"/>
              <a:gd name="connsiteX2" fmla="*/ 9977 w 10000"/>
              <a:gd name="connsiteY2" fmla="*/ 7984 h 9985"/>
              <a:gd name="connsiteX3" fmla="*/ 6888 w 10000"/>
              <a:gd name="connsiteY3" fmla="*/ 9985 h 9985"/>
              <a:gd name="connsiteX4" fmla="*/ 47 w 10000"/>
              <a:gd name="connsiteY4" fmla="*/ 9985 h 9985"/>
              <a:gd name="connsiteX5" fmla="*/ 0 w 10000"/>
              <a:gd name="connsiteY5" fmla="*/ 0 h 9985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96 h 10000"/>
              <a:gd name="connsiteX3" fmla="*/ 6911 w 10000"/>
              <a:gd name="connsiteY3" fmla="*/ 10000 h 10000"/>
              <a:gd name="connsiteX4" fmla="*/ 47 w 10000"/>
              <a:gd name="connsiteY4" fmla="*/ 10000 h 10000"/>
              <a:gd name="connsiteX5" fmla="*/ 0 w 10000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6911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7718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10000" y="0"/>
                </a:lnTo>
                <a:cubicBezTo>
                  <a:pt x="9992" y="2557"/>
                  <a:pt x="10007" y="5439"/>
                  <a:pt x="9999" y="7996"/>
                </a:cubicBezTo>
                <a:lnTo>
                  <a:pt x="7718" y="10000"/>
                </a:lnTo>
                <a:lnTo>
                  <a:pt x="47" y="10000"/>
                </a:lnTo>
                <a:cubicBezTo>
                  <a:pt x="31" y="6667"/>
                  <a:pt x="16" y="3333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E405372-257D-4D2A-B215-6AB71543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EB0CF46-D533-466D-9A67-A326CB6B5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B1E8DE-6B5A-4920-80C9-DBF572F2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E56721-5C70-4255-BB49-52312734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9F18C-31A7-4F9E-A3A2-314A0BC21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55365" y="777599"/>
            <a:ext cx="2614468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FWO Odysseus interview 31/01/2018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34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61" r:id="rId3"/>
    <p:sldLayoutId id="2147483676" r:id="rId4"/>
    <p:sldLayoutId id="2147483678" r:id="rId5"/>
    <p:sldLayoutId id="2147483687" r:id="rId6"/>
    <p:sldLayoutId id="2147483679" r:id="rId7"/>
    <p:sldLayoutId id="2147483674" r:id="rId8"/>
    <p:sldLayoutId id="2147483682" r:id="rId9"/>
    <p:sldLayoutId id="2147483683" r:id="rId10"/>
    <p:sldLayoutId id="2147483681" r:id="rId11"/>
    <p:sldLayoutId id="2147483684" r:id="rId12"/>
    <p:sldLayoutId id="2147483686" r:id="rId13"/>
    <p:sldLayoutId id="2147483662" r:id="rId14"/>
    <p:sldLayoutId id="214748367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85" r:id="rId24"/>
    <p:sldLayoutId id="2147483677" r:id="rId2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000" indent="-32400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ebdings" panose="05030102010509060703" pitchFamily="18" charset="2"/>
        <a:buChar char="4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2400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ebdings" panose="05030102010509060703" pitchFamily="18" charset="2"/>
        <a:buChar char="4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4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40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76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1" y="2052127"/>
            <a:ext cx="10505820" cy="21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8725" y="4517062"/>
            <a:ext cx="5395783" cy="1600200"/>
          </a:xfrm>
        </p:spPr>
        <p:txBody>
          <a:bodyPr/>
          <a:lstStyle/>
          <a:p>
            <a:r>
              <a:rPr lang="nl-NL" dirty="0"/>
              <a:t>Fonds Alzheimer en Neurodegeneratieve Hersenaandoeningen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9968" y="428397"/>
            <a:ext cx="6172200" cy="4873625"/>
          </a:xfrm>
        </p:spPr>
        <p:txBody>
          <a:bodyPr/>
          <a:lstStyle/>
          <a:p>
            <a:r>
              <a:rPr lang="nl-BE" dirty="0"/>
              <a:t>eind maart 2019: telefoon van anonieme schenker</a:t>
            </a:r>
          </a:p>
          <a:p>
            <a:r>
              <a:rPr lang="nl-BE" dirty="0"/>
              <a:t>contact met team Fondsenwerving </a:t>
            </a:r>
            <a:r>
              <a:rPr lang="nl-BE" dirty="0" err="1"/>
              <a:t>UGent</a:t>
            </a:r>
            <a:r>
              <a:rPr lang="nl-BE" dirty="0"/>
              <a:t>: </a:t>
            </a:r>
            <a:r>
              <a:rPr lang="nl-BE" dirty="0" err="1"/>
              <a:t>Tery</a:t>
            </a:r>
            <a:r>
              <a:rPr lang="nl-BE" dirty="0"/>
              <a:t> </a:t>
            </a:r>
            <a:r>
              <a:rPr lang="nl-BE" dirty="0" err="1"/>
              <a:t>Ediers</a:t>
            </a:r>
            <a:r>
              <a:rPr lang="nl-BE" dirty="0"/>
              <a:t>, Wim Van der Planken</a:t>
            </a:r>
          </a:p>
          <a:p>
            <a:pPr lvl="1"/>
            <a:r>
              <a:rPr lang="nl-BE" dirty="0"/>
              <a:t>Besluit tot oprichting van een fonds </a:t>
            </a:r>
          </a:p>
          <a:p>
            <a:r>
              <a:rPr lang="nl-BE" dirty="0"/>
              <a:t>Oprichtingsakte opgesteld:</a:t>
            </a:r>
          </a:p>
          <a:p>
            <a:pPr lvl="1"/>
            <a:r>
              <a:rPr lang="nl-BE" dirty="0"/>
              <a:t>positief advies </a:t>
            </a:r>
            <a:r>
              <a:rPr lang="nl-BE" b="1" dirty="0">
                <a:solidFill>
                  <a:srgbClr val="C00000"/>
                </a:solidFill>
              </a:rPr>
              <a:t>vakgroep</a:t>
            </a:r>
            <a:r>
              <a:rPr lang="nl-BE" dirty="0">
                <a:solidFill>
                  <a:srgbClr val="C00000"/>
                </a:solidFill>
              </a:rPr>
              <a:t> </a:t>
            </a:r>
            <a:r>
              <a:rPr lang="nl-BE" dirty="0"/>
              <a:t>29/08/2019</a:t>
            </a:r>
          </a:p>
          <a:p>
            <a:pPr lvl="1"/>
            <a:r>
              <a:rPr lang="nl-BE" dirty="0"/>
              <a:t>positief advies </a:t>
            </a:r>
            <a:r>
              <a:rPr lang="nl-BE" b="1" dirty="0">
                <a:solidFill>
                  <a:srgbClr val="C00000"/>
                </a:solidFill>
              </a:rPr>
              <a:t>faculteit</a:t>
            </a:r>
            <a:r>
              <a:rPr lang="nl-BE" dirty="0">
                <a:solidFill>
                  <a:srgbClr val="C00000"/>
                </a:solidFill>
              </a:rPr>
              <a:t> </a:t>
            </a:r>
            <a:r>
              <a:rPr lang="nl-BE" dirty="0"/>
              <a:t>11/09/2019	</a:t>
            </a:r>
          </a:p>
          <a:p>
            <a:pPr lvl="1"/>
            <a:r>
              <a:rPr lang="nl-BE" dirty="0"/>
              <a:t>goedkeuring </a:t>
            </a:r>
            <a:r>
              <a:rPr lang="nl-BE" b="1" dirty="0">
                <a:solidFill>
                  <a:srgbClr val="C00000"/>
                </a:solidFill>
              </a:rPr>
              <a:t>bestuurscollege</a:t>
            </a:r>
            <a:r>
              <a:rPr lang="nl-BE" dirty="0"/>
              <a:t> </a:t>
            </a:r>
            <a:r>
              <a:rPr lang="nl-BE" dirty="0" err="1"/>
              <a:t>UGent</a:t>
            </a:r>
            <a:r>
              <a:rPr lang="nl-BE" dirty="0"/>
              <a:t> 27/09/2019</a:t>
            </a:r>
          </a:p>
          <a:p>
            <a:pPr lvl="1"/>
            <a:r>
              <a:rPr lang="nl-BE" b="1" dirty="0">
                <a:solidFill>
                  <a:srgbClr val="C00000"/>
                </a:solidFill>
              </a:rPr>
              <a:t>ondertekening van de akte 10/10/2019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1026" name="Picture 2" descr="Wim Van der Planken en Terry Ediers van het Universiteitsfonds (vergrote weergav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15" y="3986743"/>
            <a:ext cx="2863146" cy="213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15" y="328530"/>
            <a:ext cx="2863146" cy="359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61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lzheimers_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/>
          <a:stretch>
            <a:fillRect/>
          </a:stretch>
        </p:blipFill>
        <p:spPr bwMode="auto">
          <a:xfrm>
            <a:off x="1857684" y="1552945"/>
            <a:ext cx="2438632" cy="1931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803256" y="1468898"/>
            <a:ext cx="1018227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/>
                </a:solidFill>
                <a:latin typeface="+mj-lt"/>
                <a:cs typeface="Calibri"/>
              </a:rPr>
              <a:t>normaal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471699" y="1481964"/>
            <a:ext cx="877163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/>
                </a:solidFill>
                <a:latin typeface="+mj-lt"/>
                <a:cs typeface="Calibri"/>
              </a:rPr>
              <a:t>patiënt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9BC54D37-4CFA-41C5-822D-C6D73459CB67}"/>
              </a:ext>
            </a:extLst>
          </p:cNvPr>
          <p:cNvSpPr txBox="1">
            <a:spLocks/>
          </p:cNvSpPr>
          <p:nvPr/>
        </p:nvSpPr>
        <p:spPr>
          <a:xfrm>
            <a:off x="495296" y="3848744"/>
            <a:ext cx="5359399" cy="2354299"/>
          </a:xfrm>
          <a:prstGeom prst="rect">
            <a:avLst/>
          </a:prstGeom>
        </p:spPr>
        <p:txBody>
          <a:bodyPr/>
          <a:lstStyle>
            <a:lvl1pPr marL="324000" indent="-324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b="1" dirty="0" err="1"/>
              <a:t>Progressief</a:t>
            </a:r>
            <a:r>
              <a:rPr lang="fr-FR" altLang="fr-FR" sz="1800" b="1" dirty="0"/>
              <a:t> </a:t>
            </a:r>
            <a:r>
              <a:rPr lang="fr-FR" altLang="fr-FR" sz="1800" dirty="0" err="1"/>
              <a:t>verlies</a:t>
            </a:r>
            <a:r>
              <a:rPr lang="fr-FR" altLang="fr-FR" sz="1800" dirty="0"/>
              <a:t> van </a:t>
            </a:r>
            <a:r>
              <a:rPr lang="fr-FR" altLang="fr-FR" sz="1800" dirty="0" err="1"/>
              <a:t>hersencellen</a:t>
            </a:r>
            <a:endParaRPr lang="fr-FR" altLang="fr-FR" sz="1800" dirty="0"/>
          </a:p>
          <a:p>
            <a:pPr lvl="1"/>
            <a:r>
              <a:rPr lang="fr-FR" altLang="fr-FR" u="sng" dirty="0" err="1"/>
              <a:t>frequent</a:t>
            </a:r>
            <a:r>
              <a:rPr lang="fr-FR" altLang="fr-FR" dirty="0"/>
              <a:t>: Alzheimer (60-70%), Parkinson (10%)</a:t>
            </a:r>
          </a:p>
          <a:p>
            <a:pPr lvl="1"/>
            <a:r>
              <a:rPr lang="fr-FR" altLang="fr-FR" u="sng" dirty="0" err="1"/>
              <a:t>zeldzaam</a:t>
            </a:r>
            <a:r>
              <a:rPr lang="fr-FR" altLang="fr-FR" dirty="0"/>
              <a:t>: prion </a:t>
            </a:r>
            <a:r>
              <a:rPr lang="fr-FR" altLang="fr-FR" dirty="0" err="1"/>
              <a:t>ziekten</a:t>
            </a:r>
            <a:r>
              <a:rPr lang="fr-FR" altLang="fr-FR" dirty="0"/>
              <a:t>, </a:t>
            </a:r>
            <a:r>
              <a:rPr lang="fr-FR" altLang="fr-FR" dirty="0" err="1"/>
              <a:t>motor</a:t>
            </a:r>
            <a:r>
              <a:rPr lang="fr-FR" altLang="fr-FR" dirty="0"/>
              <a:t> </a:t>
            </a:r>
            <a:r>
              <a:rPr lang="fr-FR" altLang="fr-FR" dirty="0" err="1"/>
              <a:t>neuron</a:t>
            </a:r>
            <a:r>
              <a:rPr lang="fr-FR" altLang="fr-FR" dirty="0"/>
              <a:t> </a:t>
            </a:r>
            <a:r>
              <a:rPr lang="fr-FR" altLang="fr-FR" dirty="0" err="1"/>
              <a:t>ziekten</a:t>
            </a:r>
            <a:r>
              <a:rPr lang="fr-FR" altLang="fr-FR" dirty="0"/>
              <a:t> (ALS), </a:t>
            </a:r>
            <a:r>
              <a:rPr lang="fr-FR" altLang="fr-FR" dirty="0" err="1"/>
              <a:t>ziekte</a:t>
            </a:r>
            <a:r>
              <a:rPr lang="fr-FR" altLang="fr-FR" dirty="0"/>
              <a:t> van Huntington, </a:t>
            </a:r>
            <a:r>
              <a:rPr lang="fr-FR" altLang="fr-FR" dirty="0" err="1"/>
              <a:t>frontotemporale</a:t>
            </a:r>
            <a:r>
              <a:rPr lang="fr-FR" altLang="fr-FR" dirty="0"/>
              <a:t> </a:t>
            </a:r>
            <a:r>
              <a:rPr lang="fr-FR" altLang="fr-FR" dirty="0" err="1"/>
              <a:t>dementie</a:t>
            </a:r>
            <a:r>
              <a:rPr lang="fr-FR" altLang="fr-FR" dirty="0"/>
              <a:t>,…</a:t>
            </a:r>
          </a:p>
          <a:p>
            <a:pPr lvl="1"/>
            <a:endParaRPr lang="nl-BE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96" y="223605"/>
            <a:ext cx="5359399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BE" altLang="fr-FR" dirty="0">
                <a:ea typeface="ＭＳ Ｐゴシック" pitchFamily="34" charset="-128"/>
                <a:cs typeface="Calibri" panose="020F0502020204030204" pitchFamily="34" charset="0"/>
              </a:rPr>
              <a:t>Neurodegeneratieve Hersenziekten</a:t>
            </a:r>
            <a:endParaRPr lang="en-US" altLang="fr-FR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40" y="1557187"/>
            <a:ext cx="3886862" cy="194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9BC54D37-4CFA-41C5-822D-C6D73459CB67}"/>
              </a:ext>
            </a:extLst>
          </p:cNvPr>
          <p:cNvSpPr txBox="1">
            <a:spLocks/>
          </p:cNvSpPr>
          <p:nvPr/>
        </p:nvSpPr>
        <p:spPr>
          <a:xfrm>
            <a:off x="6150436" y="4093679"/>
            <a:ext cx="5359399" cy="2354299"/>
          </a:xfrm>
          <a:prstGeom prst="rect">
            <a:avLst/>
          </a:prstGeom>
        </p:spPr>
        <p:txBody>
          <a:bodyPr/>
          <a:lstStyle>
            <a:lvl1pPr marL="324000" indent="-324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/>
              <a:t>Individuele kenmerken patiënt (genetica, </a:t>
            </a:r>
            <a:r>
              <a:rPr lang="nl-BE" dirty="0" err="1"/>
              <a:t>biomerkers</a:t>
            </a:r>
            <a:r>
              <a:rPr lang="nl-BE" dirty="0"/>
              <a:t>, beeldvorming, </a:t>
            </a:r>
            <a:r>
              <a:rPr lang="nl-BE" dirty="0" err="1"/>
              <a:t>pschycosociaal</a:t>
            </a:r>
            <a:r>
              <a:rPr lang="nl-BE" dirty="0"/>
              <a:t>)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geïndividualiseerde therapie en preventieve maatregelen</a:t>
            </a:r>
          </a:p>
          <a:p>
            <a:pPr lvl="1"/>
            <a:endParaRPr lang="nl-BE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8866414" y="4735293"/>
            <a:ext cx="0" cy="40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134110" y="239934"/>
            <a:ext cx="5398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nl-BE" altLang="fr-FR" dirty="0">
                <a:ea typeface="ＭＳ Ｐゴシック" pitchFamily="34" charset="-128"/>
                <a:cs typeface="Calibri" panose="020F0502020204030204" pitchFamily="34" charset="0"/>
              </a:rPr>
              <a:t>Precisie</a:t>
            </a:r>
          </a:p>
          <a:p>
            <a:pPr algn="ctr">
              <a:defRPr/>
            </a:pPr>
            <a:r>
              <a:rPr lang="nl-BE" altLang="fr-FR" dirty="0">
                <a:ea typeface="ＭＳ Ｐゴシック" pitchFamily="34" charset="-128"/>
                <a:cs typeface="Calibri" panose="020F0502020204030204" pitchFamily="34" charset="0"/>
              </a:rPr>
              <a:t>Geneeskunde</a:t>
            </a:r>
            <a:endParaRPr lang="en-US" altLang="fr-FR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9367" t="46718"/>
          <a:stretch/>
        </p:blipFill>
        <p:spPr>
          <a:xfrm>
            <a:off x="6499164" y="2423916"/>
            <a:ext cx="3107117" cy="420754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cs typeface="Calibri"/>
              </a:rPr>
              <a:t>Voorbeeld: </a:t>
            </a:r>
            <a:r>
              <a:rPr lang="nl-NL" dirty="0" err="1">
                <a:cs typeface="Calibri"/>
              </a:rPr>
              <a:t>patient</a:t>
            </a:r>
            <a:r>
              <a:rPr lang="nl-NL" dirty="0">
                <a:cs typeface="Calibri"/>
              </a:rPr>
              <a:t> D.B.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226696" y="137791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NMR hersenen</a:t>
            </a:r>
          </a:p>
        </p:txBody>
      </p:sp>
      <p:sp>
        <p:nvSpPr>
          <p:cNvPr id="12" name="Tijdelijke aanduiding voor tekst 1"/>
          <p:cNvSpPr txBox="1">
            <a:spLocks/>
          </p:cNvSpPr>
          <p:nvPr/>
        </p:nvSpPr>
        <p:spPr>
          <a:xfrm>
            <a:off x="1193819" y="1377914"/>
            <a:ext cx="4488831" cy="4143490"/>
          </a:xfrm>
          <a:prstGeom prst="rect">
            <a:avLst/>
          </a:prstGeom>
        </p:spPr>
        <p:txBody>
          <a:bodyPr/>
          <a:lstStyle>
            <a:lvl1pPr marL="324000" indent="-324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Vrouw, 45 jaar: toenemende geheugen- en </a:t>
            </a:r>
            <a:r>
              <a:rPr lang="nl-BE" dirty="0" err="1"/>
              <a:t>woordvindingsproblemen</a:t>
            </a:r>
            <a:r>
              <a:rPr lang="nl-BE" dirty="0"/>
              <a:t>, gedrags- en karakteriële veranderingen</a:t>
            </a:r>
          </a:p>
          <a:p>
            <a:r>
              <a:rPr lang="nl-BE" dirty="0"/>
              <a:t>Familiale voorgeschiedenis: meerdere familieleden met jongdementie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b="54106"/>
          <a:stretch/>
        </p:blipFill>
        <p:spPr>
          <a:xfrm>
            <a:off x="1335990" y="4053016"/>
            <a:ext cx="4365935" cy="257844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3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zheimers_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/>
          <a:stretch>
            <a:fillRect/>
          </a:stretch>
        </p:blipFill>
        <p:spPr bwMode="auto">
          <a:xfrm>
            <a:off x="731020" y="1723003"/>
            <a:ext cx="2438632" cy="1931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5851" y="1981574"/>
            <a:ext cx="721739" cy="38100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5" rIns="108849" bIns="54425" anchor="ctr"/>
          <a:lstStyle>
            <a:lvl1pPr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fr-FR" altLang="fr-FR" sz="1969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Connecteur en angle 7"/>
          <p:cNvCxnSpPr>
            <a:stCxn id="7" idx="3"/>
          </p:cNvCxnSpPr>
          <p:nvPr/>
        </p:nvCxnSpPr>
        <p:spPr>
          <a:xfrm>
            <a:off x="3097589" y="2172073"/>
            <a:ext cx="1518750" cy="148431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Espace réservé du contenu 2"/>
          <p:cNvSpPr>
            <a:spLocks noGrp="1"/>
          </p:cNvSpPr>
          <p:nvPr>
            <p:ph idx="1"/>
          </p:nvPr>
        </p:nvSpPr>
        <p:spPr>
          <a:xfrm>
            <a:off x="3328067" y="5357553"/>
            <a:ext cx="6942000" cy="750887"/>
          </a:xfrm>
        </p:spPr>
        <p:txBody>
          <a:bodyPr>
            <a:normAutofit/>
          </a:bodyPr>
          <a:lstStyle/>
          <a:p>
            <a:pPr marL="544228" lvl="1" indent="0">
              <a:buNone/>
            </a:pPr>
            <a:r>
              <a:rPr lang="nl-NL" altLang="en-US" sz="2883" b="1" dirty="0">
                <a:solidFill>
                  <a:srgbClr val="FF0000"/>
                </a:solidFill>
                <a:latin typeface="+mj-lt"/>
                <a:ea typeface="ＭＳ Ｐゴシック" charset="-128"/>
                <a:cs typeface="Calibri"/>
              </a:rPr>
              <a:t>Eiwitklonters?</a:t>
            </a:r>
          </a:p>
        </p:txBody>
      </p:sp>
      <p:pic>
        <p:nvPicPr>
          <p:cNvPr id="12" name="Picture 2" descr="Résultat de recherche d'images pour &quot;pathologie microscoo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858" r="51463" b="-858"/>
          <a:stretch>
            <a:fillRect/>
          </a:stretch>
        </p:blipFill>
        <p:spPr bwMode="auto">
          <a:xfrm>
            <a:off x="4816746" y="2853602"/>
            <a:ext cx="3608134" cy="2331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"/>
              </a:rPr>
              <a:t>Onder de microscoop …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6075" y="1608263"/>
            <a:ext cx="997389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758" dirty="0">
                <a:solidFill>
                  <a:schemeClr val="bg1"/>
                </a:solidFill>
                <a:latin typeface="+mj-lt"/>
                <a:cs typeface="Calibri"/>
              </a:rPr>
              <a:t>normaal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387919" y="1603810"/>
            <a:ext cx="8595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758" dirty="0">
                <a:solidFill>
                  <a:schemeClr val="bg1"/>
                </a:solidFill>
                <a:latin typeface="+mj-lt"/>
                <a:cs typeface="Calibri"/>
              </a:rPr>
              <a:t>patiënt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536221" y="2213839"/>
            <a:ext cx="2124299" cy="44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100" dirty="0">
                <a:solidFill>
                  <a:schemeClr val="bg1"/>
                </a:solidFill>
                <a:latin typeface="+mj-lt"/>
                <a:cs typeface="Calibri"/>
              </a:rPr>
              <a:t>neuropatholoog</a:t>
            </a:r>
          </a:p>
        </p:txBody>
      </p:sp>
    </p:spTree>
    <p:extLst>
      <p:ext uri="{BB962C8B-B14F-4D97-AF65-F5344CB8AC3E}">
        <p14:creationId xmlns:p14="http://schemas.microsoft.com/office/powerpoint/2010/main" val="2141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zheimers_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/>
          <a:stretch>
            <a:fillRect/>
          </a:stretch>
        </p:blipFill>
        <p:spPr bwMode="auto">
          <a:xfrm>
            <a:off x="731020" y="1723003"/>
            <a:ext cx="2438632" cy="1931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5851" y="1981574"/>
            <a:ext cx="721739" cy="38100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5" rIns="108849" bIns="54425" anchor="ctr"/>
          <a:lstStyle>
            <a:lvl1pPr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fr-FR" altLang="fr-FR" sz="1969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Connecteur en angle 7"/>
          <p:cNvCxnSpPr>
            <a:stCxn id="7" idx="3"/>
          </p:cNvCxnSpPr>
          <p:nvPr/>
        </p:nvCxnSpPr>
        <p:spPr>
          <a:xfrm>
            <a:off x="3097589" y="2172073"/>
            <a:ext cx="1518750" cy="148431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Résultat de recherche d'images pour &quot;pathologie microscoo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858" r="51463" b="-858"/>
          <a:stretch>
            <a:fillRect/>
          </a:stretch>
        </p:blipFill>
        <p:spPr bwMode="auto">
          <a:xfrm>
            <a:off x="4816746" y="2853602"/>
            <a:ext cx="3608134" cy="2331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"/>
              </a:rPr>
              <a:t>Onder de microscoop …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6075" y="1608263"/>
            <a:ext cx="997389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758" dirty="0">
                <a:solidFill>
                  <a:schemeClr val="bg1"/>
                </a:solidFill>
                <a:latin typeface="+mj-lt"/>
                <a:cs typeface="Calibri"/>
              </a:rPr>
              <a:t>normaal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387919" y="1603810"/>
            <a:ext cx="8595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758" dirty="0">
                <a:solidFill>
                  <a:schemeClr val="bg1"/>
                </a:solidFill>
                <a:latin typeface="+mj-lt"/>
                <a:cs typeface="Calibri"/>
              </a:rPr>
              <a:t>patiënt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536221" y="2213839"/>
            <a:ext cx="2124299" cy="44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100" dirty="0">
                <a:solidFill>
                  <a:schemeClr val="bg1"/>
                </a:solidFill>
                <a:latin typeface="+mj-lt"/>
                <a:cs typeface="Calibri"/>
              </a:rPr>
              <a:t>neuropatholoog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375852" y="5357553"/>
            <a:ext cx="8368348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228" lvl="1" indent="0">
              <a:buFont typeface="Webdings" panose="05030102010509060703" pitchFamily="18" charset="2"/>
              <a:buNone/>
            </a:pPr>
            <a:r>
              <a:rPr lang="nl-NL" altLang="en-US" sz="2883" b="1">
                <a:solidFill>
                  <a:srgbClr val="FF0000"/>
                </a:solidFill>
                <a:latin typeface="+mj-lt"/>
                <a:ea typeface="ＭＳ Ｐゴシック" charset="-128"/>
                <a:cs typeface="Calibri"/>
              </a:rPr>
              <a:t>Zenuwcellen kleuren aan voor klonters van TDP-43</a:t>
            </a:r>
            <a:endParaRPr lang="nl-NL" altLang="en-US" sz="2883" b="1" dirty="0">
              <a:solidFill>
                <a:srgbClr val="FF0000"/>
              </a:solidFill>
              <a:latin typeface="+mj-lt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8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"/>
              </a:rPr>
              <a:t>In het DNA…</a:t>
            </a:r>
            <a:endParaRPr lang="nl-NL" dirty="0">
              <a:latin typeface="Calibri"/>
              <a:cs typeface="Calibri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00178" y="5357553"/>
            <a:ext cx="10953622" cy="750887"/>
          </a:xfrm>
        </p:spPr>
        <p:txBody>
          <a:bodyPr>
            <a:normAutofit/>
          </a:bodyPr>
          <a:lstStyle/>
          <a:p>
            <a:pPr marL="544228" lvl="1" indent="0">
              <a:buNone/>
            </a:pPr>
            <a:r>
              <a:rPr lang="nl-NL" altLang="en-US" sz="2883" b="1" dirty="0">
                <a:solidFill>
                  <a:srgbClr val="FF0000"/>
                </a:solidFill>
                <a:latin typeface="+mj-lt"/>
                <a:ea typeface="ＭＳ Ｐゴシック" charset="-128"/>
                <a:cs typeface="Calibri"/>
              </a:rPr>
              <a:t>defect in het </a:t>
            </a:r>
            <a:r>
              <a:rPr lang="nl-NL" altLang="en-US" sz="2883" b="1" i="1" dirty="0">
                <a:solidFill>
                  <a:srgbClr val="FF0000"/>
                </a:solidFill>
                <a:latin typeface="+mj-lt"/>
                <a:ea typeface="ＭＳ Ｐゴシック" charset="-128"/>
                <a:cs typeface="Calibri"/>
              </a:rPr>
              <a:t>C9orf72</a:t>
            </a:r>
            <a:r>
              <a:rPr lang="nl-NL" altLang="en-US" sz="2883" b="1" dirty="0">
                <a:solidFill>
                  <a:srgbClr val="FF0000"/>
                </a:solidFill>
                <a:latin typeface="+mj-lt"/>
                <a:ea typeface="ＭＳ Ｐゴシック" charset="-128"/>
                <a:cs typeface="Calibri"/>
              </a:rPr>
              <a:t>-gen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8" y="2166801"/>
            <a:ext cx="3258924" cy="217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/>
          <a:srcRect b="54106"/>
          <a:stretch/>
        </p:blipFill>
        <p:spPr>
          <a:xfrm>
            <a:off x="6105835" y="1416956"/>
            <a:ext cx="5580280" cy="329561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4" name="PIJL-RECHTS 3"/>
          <p:cNvSpPr/>
          <p:nvPr/>
        </p:nvSpPr>
        <p:spPr>
          <a:xfrm>
            <a:off x="4470400" y="3022600"/>
            <a:ext cx="889000" cy="444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8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" y="1783854"/>
            <a:ext cx="5602691" cy="2689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5"/>
          <a:stretch/>
        </p:blipFill>
        <p:spPr>
          <a:xfrm>
            <a:off x="6322144" y="1813237"/>
            <a:ext cx="5586408" cy="2659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cs typeface="Calibri"/>
              </a:rPr>
              <a:t>Op zoek naar het ziektemechanisme…</a:t>
            </a:r>
            <a:endParaRPr lang="nl-N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8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aroline assel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17" y="4255316"/>
            <a:ext cx="1379193" cy="17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/>
          <p:cNvPicPr/>
          <p:nvPr/>
        </p:nvPicPr>
        <p:blipFill>
          <a:blip r:embed="rId3">
            <a:grayscl/>
          </a:blip>
          <a:srcRect l="23351" r="21531"/>
          <a:stretch>
            <a:fillRect/>
          </a:stretch>
        </p:blipFill>
        <p:spPr bwMode="auto">
          <a:xfrm>
            <a:off x="5487977" y="4255316"/>
            <a:ext cx="1433830" cy="173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Afbeeldingsresultaat voor Pedro ervilh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8"/>
          <a:stretch/>
        </p:blipFill>
        <p:spPr bwMode="auto">
          <a:xfrm>
            <a:off x="7090374" y="4255316"/>
            <a:ext cx="1484912" cy="17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umedha roy drosophila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99" y="1278652"/>
            <a:ext cx="1334922" cy="17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elke bogaert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4" r="30661" b="8357"/>
          <a:stretch/>
        </p:blipFill>
        <p:spPr bwMode="auto">
          <a:xfrm>
            <a:off x="1071369" y="1278652"/>
            <a:ext cx="1320732" cy="17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pontus leblanc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3" r="19719" b="53216"/>
          <a:stretch/>
        </p:blipFill>
        <p:spPr bwMode="auto">
          <a:xfrm>
            <a:off x="9567221" y="1347576"/>
            <a:ext cx="1241158" cy="17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elke debackere"/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5" t="6346" r="12139" b="48175"/>
          <a:stretch/>
        </p:blipFill>
        <p:spPr bwMode="auto">
          <a:xfrm>
            <a:off x="4901327" y="1278652"/>
            <a:ext cx="1303565" cy="17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737821" y="3083666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Elke </a:t>
            </a:r>
            <a:r>
              <a:rPr lang="nl-BE" sz="1600" dirty="0" err="1">
                <a:solidFill>
                  <a:schemeClr val="bg1"/>
                </a:solidFill>
              </a:rPr>
              <a:t>Debackere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2515999" y="3083666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>
                <a:solidFill>
                  <a:schemeClr val="bg1"/>
                </a:solidFill>
              </a:rPr>
              <a:t>Sumedha</a:t>
            </a:r>
            <a:r>
              <a:rPr lang="nl-BE" sz="1600" dirty="0">
                <a:solidFill>
                  <a:schemeClr val="bg1"/>
                </a:solidFill>
              </a:rPr>
              <a:t> Roy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1032457" y="871174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>
                <a:solidFill>
                  <a:srgbClr val="C00000"/>
                </a:solidFill>
              </a:rPr>
              <a:t>Postdoctorale onderzoekers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1052703" y="3083666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Elke Bogaert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842959" y="871174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err="1">
                <a:solidFill>
                  <a:srgbClr val="C00000"/>
                </a:solidFill>
              </a:rPr>
              <a:t>Labmanager</a:t>
            </a:r>
            <a:endParaRPr lang="nl-BE" sz="1600" b="1" dirty="0">
              <a:solidFill>
                <a:srgbClr val="C00000"/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9029192" y="871174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err="1">
                <a:solidFill>
                  <a:srgbClr val="C00000"/>
                </a:solidFill>
              </a:rPr>
              <a:t>Onderzoeksmedewerker</a:t>
            </a:r>
            <a:endParaRPr lang="nl-BE" sz="1600" b="1" dirty="0">
              <a:solidFill>
                <a:srgbClr val="C00000"/>
              </a:solidFill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9372512" y="3083666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>
                <a:solidFill>
                  <a:schemeClr val="bg1"/>
                </a:solidFill>
              </a:rPr>
              <a:t>Pontus</a:t>
            </a:r>
            <a:r>
              <a:rPr lang="nl-BE" sz="1600" dirty="0">
                <a:solidFill>
                  <a:schemeClr val="bg1"/>
                </a:solidFill>
              </a:rPr>
              <a:t> Leblanc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4929155" y="3847838"/>
            <a:ext cx="223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>
                <a:solidFill>
                  <a:srgbClr val="C00000"/>
                </a:solidFill>
              </a:rPr>
              <a:t>Doctoraatsstudenten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3406370" y="5991408"/>
            <a:ext cx="1891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Caroline </a:t>
            </a:r>
            <a:r>
              <a:rPr lang="nl-BE" sz="1600" dirty="0" err="1">
                <a:solidFill>
                  <a:schemeClr val="bg1"/>
                </a:solidFill>
              </a:rPr>
              <a:t>Asselman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5319476" y="5997890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>
                <a:solidFill>
                  <a:schemeClr val="bg1"/>
                </a:solidFill>
              </a:rPr>
              <a:t>Nika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Schuermans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7051686" y="5991408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Pedro </a:t>
            </a:r>
            <a:r>
              <a:rPr lang="nl-BE" sz="1600" dirty="0" err="1">
                <a:solidFill>
                  <a:schemeClr val="bg1"/>
                </a:solidFill>
              </a:rPr>
              <a:t>Ervilha</a:t>
            </a:r>
            <a:r>
              <a:rPr lang="nl-BE" sz="1600" dirty="0">
                <a:solidFill>
                  <a:schemeClr val="bg1"/>
                </a:solidFill>
              </a:rPr>
              <a:t> Pereira</a:t>
            </a:r>
          </a:p>
        </p:txBody>
      </p:sp>
      <p:pic>
        <p:nvPicPr>
          <p:cNvPr id="2062" name="Picture 14" descr="Afbeeldingsresultaat voor bart dermaut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2665"/>
          <a:stretch/>
        </p:blipFill>
        <p:spPr bwMode="auto">
          <a:xfrm>
            <a:off x="7049746" y="1282131"/>
            <a:ext cx="1353017" cy="18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kstvak 60"/>
          <p:cNvSpPr txBox="1"/>
          <p:nvPr/>
        </p:nvSpPr>
        <p:spPr>
          <a:xfrm>
            <a:off x="6794669" y="871174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>
                <a:solidFill>
                  <a:srgbClr val="C00000"/>
                </a:solidFill>
              </a:rPr>
              <a:t>Hoofdonderzoeker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7006858" y="3114898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Bart Dermaut</a:t>
            </a:r>
          </a:p>
        </p:txBody>
      </p:sp>
      <p:pic>
        <p:nvPicPr>
          <p:cNvPr id="2064" name="Picture 16" descr="Afbeeldingsresultaat voor odysseus FW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8" b="25218"/>
          <a:stretch/>
        </p:blipFill>
        <p:spPr bwMode="auto">
          <a:xfrm>
            <a:off x="823869" y="4463264"/>
            <a:ext cx="2219284" cy="9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erelateerde afbeeld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2" y="3787234"/>
            <a:ext cx="2661048" cy="7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Logo 300 ppi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1" y="5228453"/>
            <a:ext cx="1907540" cy="1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Z_Gent">
  <a:themeElements>
    <a:clrScheme name="UZ_Gent">
      <a:dk1>
        <a:sysClr val="windowText" lastClr="000000"/>
      </a:dk1>
      <a:lt1>
        <a:sysClr val="window" lastClr="FFFFFF"/>
      </a:lt1>
      <a:dk2>
        <a:srgbClr val="1E64C8"/>
      </a:dk2>
      <a:lt2>
        <a:srgbClr val="E7E6E6"/>
      </a:lt2>
      <a:accent1>
        <a:srgbClr val="1E64C8"/>
      </a:accent1>
      <a:accent2>
        <a:srgbClr val="E7E6E6"/>
      </a:accent2>
      <a:accent3>
        <a:srgbClr val="1E64C8"/>
      </a:accent3>
      <a:accent4>
        <a:srgbClr val="F2F2F2"/>
      </a:accent4>
      <a:accent5>
        <a:srgbClr val="1E64C8"/>
      </a:accent5>
      <a:accent6>
        <a:srgbClr val="7F7F7F"/>
      </a:accent6>
      <a:hlink>
        <a:srgbClr val="000000"/>
      </a:hlink>
      <a:folHlink>
        <a:srgbClr val="000000"/>
      </a:folHlink>
    </a:clrScheme>
    <a:fontScheme name="UZ_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Z_Breedbeeld - negatief.potx" id="{315758AE-45B3-46C9-B8FA-5754E544DFD1}" vid="{4EBFADE8-0441-4D5E-A5CD-6E4C4500391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ZGDescription xmlns="5414dcef-00a9-4546-bb64-f540b7816a02" xsi:nil="true"/>
    <TaxCatchAll xmlns="5414dcef-00a9-4546-bb64-f540b7816a02"/>
    <TaxKeywordTaxHTField xmlns="05a9a014-8e83-4b81-a09e-90a8e79c7c6a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ZG Document" ma:contentTypeID="0x0101005811507AE97540BE9341F835BA50A44700CFD78B7E2B8DDE44A6ED38A06DBF5AA5" ma:contentTypeVersion="29" ma:contentTypeDescription="Een nieuw document maken." ma:contentTypeScope="" ma:versionID="535f0269f3cc213b098f0fee5e8f06fc">
  <xsd:schema xmlns:xsd="http://www.w3.org/2001/XMLSchema" xmlns:xs="http://www.w3.org/2001/XMLSchema" xmlns:p="http://schemas.microsoft.com/office/2006/metadata/properties" xmlns:ns2="5414dcef-00a9-4546-bb64-f540b7816a02" xmlns:ns3="05a9a014-8e83-4b81-a09e-90a8e79c7c6a" targetNamespace="http://schemas.microsoft.com/office/2006/metadata/properties" ma:root="true" ma:fieldsID="57418a9bdd61f77624d35a2187a1bf67" ns2:_="" ns3:_="">
    <xsd:import namespace="5414dcef-00a9-4546-bb64-f540b7816a02"/>
    <xsd:import namespace="05a9a014-8e83-4b81-a09e-90a8e79c7c6a"/>
    <xsd:element name="properties">
      <xsd:complexType>
        <xsd:sequence>
          <xsd:element name="documentManagement">
            <xsd:complexType>
              <xsd:all>
                <xsd:element ref="ns2:UZGDescription" minOccurs="0"/>
                <xsd:element ref="ns3:TaxKeywordTaxHTField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4dcef-00a9-4546-bb64-f540b7816a02" elementFormDefault="qualified">
    <xsd:import namespace="http://schemas.microsoft.com/office/2006/documentManagement/types"/>
    <xsd:import namespace="http://schemas.microsoft.com/office/infopath/2007/PartnerControls"/>
    <xsd:element name="UZGDescription" ma:index="8" nillable="true" ma:displayName="Beschrijving" ma:internalName="UZGDescription">
      <xsd:simpleType>
        <xsd:restriction base="dms:Note"/>
      </xsd:simpleType>
    </xsd:element>
    <xsd:element name="TaxCatchAll" ma:index="14" nillable="true" ma:displayName="Taxonomy Catch All Column" ma:description="" ma:hidden="true" ma:list="{777de36d-bb78-4281-bcbb-1cc4ae77640a}" ma:internalName="TaxCatchAll" ma:showField="CatchAllData" ma:web="5414dcef-00a9-4546-bb64-f540b7816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9a014-8e83-4b81-a09e-90a8e79c7c6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Trefwoorden" ma:fieldId="{23f27201-bee3-471e-b2e7-b64fd8b7ca38}" ma:taxonomyMulti="true" ma:sspId="d827be2f-2bae-4375-8dba-54ae5ec4153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827be2f-2bae-4375-8dba-54ae5ec41532" ContentTypeId="0x0101005811507AE97540BE9341F835BA50A447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53ABD-3DB1-4637-92F9-F592C1A7CEFF}">
  <ds:schemaRefs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05a9a014-8e83-4b81-a09e-90a8e79c7c6a"/>
    <ds:schemaRef ds:uri="http://schemas.microsoft.com/office/2006/documentManagement/types"/>
    <ds:schemaRef ds:uri="5414dcef-00a9-4546-bb64-f540b7816a0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780CAB-3712-48F3-AABF-D5BC4A93C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4dcef-00a9-4546-bb64-f540b7816a02"/>
    <ds:schemaRef ds:uri="05a9a014-8e83-4b81-a09e-90a8e79c7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5BF8DA-1234-4BB6-94E6-46AC702469B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E2F1A1B-5477-4C74-B59F-76B31684457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1222A48-D815-41CA-80C2-06A7ED89A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uz_breedbeeld_negatief_zonder-hoofdstukblad</Template>
  <TotalTime>0</TotalTime>
  <Words>198</Words>
  <Application>Microsoft Office PowerPoint</Application>
  <PresentationFormat>Breedbeeld</PresentationFormat>
  <Paragraphs>51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Webdings</vt:lpstr>
      <vt:lpstr>UZ_Gent</vt:lpstr>
      <vt:lpstr>PowerPoint-presentatie</vt:lpstr>
      <vt:lpstr>Fonds Alzheimer en Neurodegeneratieve Hersenaandoeningen</vt:lpstr>
      <vt:lpstr>Neurodegeneratieve Hersenziekten</vt:lpstr>
      <vt:lpstr>PowerPoint-presentatie</vt:lpstr>
      <vt:lpstr>Onder de microscoop …</vt:lpstr>
      <vt:lpstr>Onder de microscoop …</vt:lpstr>
      <vt:lpstr>In het DNA…</vt:lpstr>
      <vt:lpstr>PowerPoint-presentatie</vt:lpstr>
      <vt:lpstr>PowerPoint-presentatie</vt:lpstr>
    </vt:vector>
  </TitlesOfParts>
  <Company>UZ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Dermaut Bart</dc:creator>
  <cp:lastModifiedBy>Wim Van der Planken</cp:lastModifiedBy>
  <cp:revision>209</cp:revision>
  <dcterms:created xsi:type="dcterms:W3CDTF">2018-01-19T12:05:33Z</dcterms:created>
  <dcterms:modified xsi:type="dcterms:W3CDTF">2021-09-09T14:40:51Z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0x0101005811507AE97540BE9341F835BA50A44700CFD78B7E2B8DDE44A6ED38A06DBF5AA5</vt:lpwstr>
  </property>
  <property fmtid="{D5CDD505-2E9C-101B-9397-08002B2CF9AE}" pid="4" name="Soort">
    <vt:lpwstr>PowerPoint</vt:lpwstr>
  </property>
</Properties>
</file>