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A6013-5FF7-AC1F-6BC7-B576C8105F42}" v="549" dt="2025-05-09T14:43:47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100" d="100"/>
          <a:sy n="100" d="100"/>
        </p:scale>
        <p:origin x="93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08:29:43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099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8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77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9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11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822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1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72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8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14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90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6CAB-449D-4355-B0DC-3C620A05B36C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AEFC-19F6-484C-B5AC-0EF9BF1452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12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fin.fgov.be/myminfin-web/pages/publi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nfin.fgov.be/myrent/extra/index.d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fin.fgov.be/myrent/static/pdf/Lexique_n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87826"/>
            <a:ext cx="9144000" cy="2387600"/>
          </a:xfrm>
        </p:spPr>
        <p:txBody>
          <a:bodyPr/>
          <a:lstStyle/>
          <a:p>
            <a:r>
              <a:rPr lang="nl-BE" dirty="0"/>
              <a:t>Een contract registreren op </a:t>
            </a:r>
            <a:r>
              <a:rPr lang="nl-BE" dirty="0" err="1"/>
              <a:t>MyRent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BE" dirty="0">
                <a:ea typeface="Calibri"/>
                <a:cs typeface="Calibri"/>
              </a:rPr>
              <a:t>LET OP: doe dit meteen, zonder pauzeren of treuzelen. </a:t>
            </a:r>
            <a:endParaRPr lang="en-US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Bij een time-out zie je pas helemaal achteraan bij het indienen dat het (eventueel) niet gelukt zou zijn!</a:t>
            </a:r>
            <a:endParaRPr lang="en-US" dirty="0">
              <a:ea typeface="Calibri"/>
              <a:cs typeface="Calibri"/>
            </a:endParaRPr>
          </a:p>
          <a:p>
            <a:endParaRPr lang="nl-BE" dirty="0">
              <a:ea typeface="Calibri"/>
              <a:cs typeface="Calibri"/>
            </a:endParaRPr>
          </a:p>
          <a:p>
            <a:r>
              <a:rPr lang="nl-BE" dirty="0">
                <a:ea typeface="Calibri"/>
                <a:cs typeface="Calibri"/>
              </a:rPr>
              <a:t>!Contract moet getekend zijn door beide partijen!</a:t>
            </a:r>
          </a:p>
        </p:txBody>
      </p:sp>
    </p:spTree>
    <p:extLst>
      <p:ext uri="{BB962C8B-B14F-4D97-AF65-F5344CB8AC3E}">
        <p14:creationId xmlns:p14="http://schemas.microsoft.com/office/powerpoint/2010/main" val="191985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59E5512-25BD-10CA-332F-E037CC03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63" y="0"/>
            <a:ext cx="9086337" cy="653211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03200" y="3089672"/>
            <a:ext cx="4965700" cy="96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dirty="0"/>
              <a:t>Klik op “uw contract aanbieden”</a:t>
            </a:r>
          </a:p>
        </p:txBody>
      </p:sp>
      <p:sp>
        <p:nvSpPr>
          <p:cNvPr id="6" name="Rechthoek 5"/>
          <p:cNvSpPr/>
          <p:nvPr/>
        </p:nvSpPr>
        <p:spPr>
          <a:xfrm>
            <a:off x="3105663" y="1485503"/>
            <a:ext cx="1633538" cy="181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600200" y="1667272"/>
            <a:ext cx="1400175" cy="14223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3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Selecteer het bolletje “Onderneming”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74E7C7-A51E-5C21-5E28-5F9056B0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34" y="1467624"/>
            <a:ext cx="7403931" cy="53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4000" dirty="0"/>
              <a:t>Vul de gegevens van de </a:t>
            </a:r>
            <a:r>
              <a:rPr lang="nl-BE" sz="4000" dirty="0" err="1"/>
              <a:t>Ugent</a:t>
            </a:r>
            <a:r>
              <a:rPr lang="nl-BE" sz="4000" dirty="0"/>
              <a:t> in (zie volgende dia)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23EDE1-A6C3-0F8C-2EF0-91E3C386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25" y="1269210"/>
            <a:ext cx="7923349" cy="55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BC6496-A18E-7212-5427-C0F17E09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8" y="1306805"/>
            <a:ext cx="8020400" cy="551354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677275" y="3037507"/>
            <a:ext cx="3214085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dirty="0"/>
              <a:t>0248.015.142</a:t>
            </a:r>
          </a:p>
          <a:p>
            <a:r>
              <a:rPr lang="nl-BE" dirty="0"/>
              <a:t>Universiteit Gent</a:t>
            </a:r>
          </a:p>
          <a:p>
            <a:r>
              <a:rPr lang="nl-BE" dirty="0"/>
              <a:t>Andere</a:t>
            </a:r>
          </a:p>
          <a:p>
            <a:r>
              <a:rPr lang="nl-BE" dirty="0"/>
              <a:t>BELGIË</a:t>
            </a:r>
          </a:p>
          <a:p>
            <a:r>
              <a:rPr lang="nl-BE" dirty="0"/>
              <a:t>9000, Gent (</a:t>
            </a:r>
            <a:r>
              <a:rPr lang="nl-BE" dirty="0" err="1"/>
              <a:t>Kad</a:t>
            </a:r>
            <a:r>
              <a:rPr lang="nl-BE" dirty="0"/>
              <a:t>. Afd. 5 of Afd.6)</a:t>
            </a:r>
            <a:endParaRPr lang="nl-BE" dirty="0">
              <a:ea typeface="Calibri"/>
              <a:cs typeface="Calibri"/>
            </a:endParaRPr>
          </a:p>
          <a:p>
            <a:r>
              <a:rPr lang="nl-BE" dirty="0"/>
              <a:t>Sint-</a:t>
            </a:r>
            <a:r>
              <a:rPr lang="nl-BE" dirty="0" err="1"/>
              <a:t>Pietersnieuwstraat</a:t>
            </a:r>
            <a:endParaRPr lang="nl-BE" dirty="0"/>
          </a:p>
          <a:p>
            <a:r>
              <a:rPr lang="nl-BE" dirty="0"/>
              <a:t>25</a:t>
            </a:r>
          </a:p>
          <a:p>
            <a:endParaRPr lang="nl-BE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910138" y="3228976"/>
            <a:ext cx="3767137" cy="238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4910138" y="3500438"/>
            <a:ext cx="3767137" cy="152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4631531" y="3790950"/>
            <a:ext cx="4045744" cy="3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4631531" y="4019550"/>
            <a:ext cx="4088607" cy="44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4910138" y="4249316"/>
            <a:ext cx="3810000" cy="8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5153025" y="4419601"/>
            <a:ext cx="3567113" cy="157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4362450" y="4631082"/>
            <a:ext cx="4357688" cy="249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C3C016-E9B0-B5C7-23EA-7702B0CCD0DB}"/>
              </a:ext>
            </a:extLst>
          </p:cNvPr>
          <p:cNvSpPr txBox="1"/>
          <p:nvPr/>
        </p:nvSpPr>
        <p:spPr>
          <a:xfrm>
            <a:off x="8673790" y="5337717"/>
            <a:ext cx="31334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Als </a:t>
            </a:r>
            <a:r>
              <a:rPr lang="en-US" sz="1400" err="1"/>
              <a:t>lasthebber</a:t>
            </a:r>
            <a:r>
              <a:rPr lang="en-US" sz="1400" dirty="0"/>
              <a:t> want </a:t>
            </a:r>
            <a:r>
              <a:rPr lang="en-US" sz="1400" err="1"/>
              <a:t>dit</a:t>
            </a:r>
            <a:r>
              <a:rPr lang="en-US" sz="1400" dirty="0"/>
              <a:t> is </a:t>
            </a:r>
            <a:r>
              <a:rPr lang="en-US" sz="1400" err="1"/>
              <a:t>een</a:t>
            </a:r>
            <a:r>
              <a:rPr lang="en-US" sz="1400" dirty="0"/>
              <a:t> </a:t>
            </a:r>
            <a:r>
              <a:rPr lang="en-US" sz="1400" err="1"/>
              <a:t>volmacht</a:t>
            </a:r>
            <a:r>
              <a:rPr lang="en-US" sz="1400" dirty="0"/>
              <a:t> om in naam van </a:t>
            </a:r>
            <a:r>
              <a:rPr lang="en-US" sz="1400" err="1"/>
              <a:t>UGent</a:t>
            </a:r>
            <a:r>
              <a:rPr lang="en-US" sz="1400" dirty="0"/>
              <a:t> het contract </a:t>
            </a:r>
            <a:r>
              <a:rPr lang="en-US" sz="1400" err="1"/>
              <a:t>te</a:t>
            </a:r>
            <a:r>
              <a:rPr lang="en-US" sz="1400" dirty="0"/>
              <a:t> </a:t>
            </a:r>
            <a:r>
              <a:rPr lang="en-US" sz="1400" err="1"/>
              <a:t>registreren</a:t>
            </a:r>
            <a:r>
              <a:rPr lang="en-US" sz="1400" dirty="0"/>
              <a:t>.</a:t>
            </a:r>
            <a:endParaRPr lang="en-US" sz="1400" dirty="0">
              <a:ea typeface="Calibri"/>
              <a:cs typeface="Calibri"/>
            </a:endParaRPr>
          </a:p>
        </p:txBody>
      </p:sp>
      <p:cxnSp>
        <p:nvCxnSpPr>
          <p:cNvPr id="3" name="Rechte verbindingslijn met pijl 14">
            <a:extLst>
              <a:ext uri="{FF2B5EF4-FFF2-40B4-BE49-F238E27FC236}">
                <a16:creationId xmlns:a16="http://schemas.microsoft.com/office/drawing/2014/main" id="{A84E0144-C3BF-BBB1-C065-5B72F9AA8F54}"/>
              </a:ext>
            </a:extLst>
          </p:cNvPr>
          <p:cNvCxnSpPr>
            <a:cxnSpLocks/>
          </p:cNvCxnSpPr>
          <p:nvPr/>
        </p:nvCxnSpPr>
        <p:spPr>
          <a:xfrm>
            <a:off x="4250531" y="4967404"/>
            <a:ext cx="4478900" cy="248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64D77F-F484-221E-CA93-D9CFA1C0CE99}"/>
              </a:ext>
            </a:extLst>
          </p:cNvPr>
          <p:cNvSpPr txBox="1"/>
          <p:nvPr/>
        </p:nvSpPr>
        <p:spPr>
          <a:xfrm>
            <a:off x="8687914" y="5070088"/>
            <a:ext cx="23672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 err="1">
                <a:ea typeface="Calibri"/>
                <a:cs typeface="Calibri"/>
              </a:rPr>
              <a:t>Lasthebber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61658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597845-7477-6D0B-D2F6-392A09FE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" y="757282"/>
            <a:ext cx="8183117" cy="585869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7095671" y="4721225"/>
            <a:ext cx="972458" cy="333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>
            <a:stCxn id="5" idx="6"/>
          </p:cNvCxnSpPr>
          <p:nvPr/>
        </p:nvCxnSpPr>
        <p:spPr>
          <a:xfrm flipV="1">
            <a:off x="8068129" y="3734254"/>
            <a:ext cx="493485" cy="115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752114" y="3294743"/>
            <a:ext cx="297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Klik op “TOEVOEGEN” als alle </a:t>
            </a:r>
          </a:p>
          <a:p>
            <a:r>
              <a:rPr lang="nl-BE" dirty="0"/>
              <a:t>gegevens zijn ingevuld</a:t>
            </a:r>
          </a:p>
        </p:txBody>
      </p:sp>
    </p:spTree>
    <p:extLst>
      <p:ext uri="{BB962C8B-B14F-4D97-AF65-F5344CB8AC3E}">
        <p14:creationId xmlns:p14="http://schemas.microsoft.com/office/powerpoint/2010/main" val="66155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2DDF90-4F6B-2A07-C640-CACAD3D9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" y="125114"/>
            <a:ext cx="8459381" cy="666843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94377" y="5596608"/>
            <a:ext cx="222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Klik op volgende</a:t>
            </a:r>
          </a:p>
        </p:txBody>
      </p:sp>
      <p:sp>
        <p:nvSpPr>
          <p:cNvPr id="6" name="Ovaal 5"/>
          <p:cNvSpPr/>
          <p:nvPr/>
        </p:nvSpPr>
        <p:spPr>
          <a:xfrm>
            <a:off x="7603317" y="6402439"/>
            <a:ext cx="847271" cy="3911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8483605" y="5827441"/>
            <a:ext cx="610772" cy="817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5B077B-B6C9-6851-07B9-69E4CEF6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" y="1403932"/>
            <a:ext cx="7332478" cy="54540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Vul hier de gegevens van de huurder in.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620000" y="5170824"/>
            <a:ext cx="308783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b="1" dirty="0"/>
              <a:t>Druk vervolgens op toevoegen</a:t>
            </a:r>
            <a:endParaRPr lang="nl-BE" b="1" dirty="0">
              <a:ea typeface="Calibri"/>
              <a:cs typeface="Calibri"/>
            </a:endParaRPr>
          </a:p>
        </p:txBody>
      </p:sp>
      <p:sp>
        <p:nvSpPr>
          <p:cNvPr id="7" name="Ovaal 6"/>
          <p:cNvSpPr/>
          <p:nvPr/>
        </p:nvSpPr>
        <p:spPr>
          <a:xfrm>
            <a:off x="6569115" y="5384825"/>
            <a:ext cx="800100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/>
          <p:cNvCxnSpPr>
            <a:cxnSpLocks/>
          </p:cNvCxnSpPr>
          <p:nvPr/>
        </p:nvCxnSpPr>
        <p:spPr>
          <a:xfrm flipV="1">
            <a:off x="7398602" y="5368977"/>
            <a:ext cx="221398" cy="132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19FA36-0C6E-BBFC-C3F6-6460DF0F302F}"/>
              </a:ext>
            </a:extLst>
          </p:cNvPr>
          <p:cNvSpPr txBox="1"/>
          <p:nvPr/>
        </p:nvSpPr>
        <p:spPr>
          <a:xfrm>
            <a:off x="7400692" y="2020229"/>
            <a:ext cx="4369420" cy="29136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25"/>
              </a:lnSpc>
            </a:pPr>
            <a:endParaRPr lang="en-US" dirty="0">
              <a:cs typeface="Segoe UI"/>
            </a:endParaRPr>
          </a:p>
          <a:p>
            <a:pPr>
              <a:lnSpc>
                <a:spcPts val="2025"/>
              </a:lnSpc>
            </a:pPr>
            <a:endParaRPr lang="en-US" dirty="0">
              <a:cs typeface="Segoe UI"/>
            </a:endParaRPr>
          </a:p>
          <a:p>
            <a:pPr>
              <a:lnSpc>
                <a:spcPts val="2025"/>
              </a:lnSpc>
            </a:pPr>
            <a:endParaRPr lang="en-US" dirty="0">
              <a:cs typeface="Segoe UI"/>
            </a:endParaRPr>
          </a:p>
          <a:p>
            <a:pPr>
              <a:lnSpc>
                <a:spcPts val="2025"/>
              </a:lnSpc>
            </a:pPr>
            <a:endParaRPr lang="en-US" dirty="0">
              <a:ea typeface="Calibri" panose="020F0502020204030204"/>
              <a:cs typeface="Segoe UI"/>
            </a:endParaRPr>
          </a:p>
          <a:p>
            <a:pPr>
              <a:lnSpc>
                <a:spcPts val="2025"/>
              </a:lnSpc>
            </a:pPr>
            <a:r>
              <a:rPr lang="en-US" dirty="0">
                <a:cs typeface="Segoe UI"/>
              </a:rPr>
              <a:t>De </a:t>
            </a:r>
            <a:r>
              <a:rPr lang="en-US" dirty="0" err="1">
                <a:cs typeface="Segoe UI"/>
              </a:rPr>
              <a:t>nodige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persoonsgegevens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vind</a:t>
            </a:r>
            <a:r>
              <a:rPr lang="en-US" dirty="0">
                <a:cs typeface="Segoe UI"/>
              </a:rPr>
              <a:t> je </a:t>
            </a:r>
            <a:r>
              <a:rPr lang="en-US" dirty="0" err="1">
                <a:cs typeface="Segoe UI"/>
              </a:rPr>
              <a:t>terug</a:t>
            </a:r>
            <a:r>
              <a:rPr lang="en-US" dirty="0">
                <a:cs typeface="Segoe UI"/>
              </a:rPr>
              <a:t> in de </a:t>
            </a:r>
            <a:r>
              <a:rPr lang="en-US" dirty="0" err="1">
                <a:cs typeface="Segoe UI"/>
              </a:rPr>
              <a:t>huurovereenkomst</a:t>
            </a:r>
            <a:r>
              <a:rPr lang="en-US" dirty="0">
                <a:cs typeface="Segoe UI"/>
              </a:rPr>
              <a:t>. ​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ts val="2025"/>
              </a:lnSpc>
            </a:pPr>
            <a:r>
              <a:rPr lang="en-US" dirty="0">
                <a:cs typeface="Segoe UI"/>
              </a:rPr>
              <a:t>​</a:t>
            </a:r>
            <a:endParaRPr lang="en-US" dirty="0">
              <a:ea typeface="Calibri"/>
              <a:cs typeface="Segoe UI"/>
            </a:endParaRPr>
          </a:p>
          <a:p>
            <a:pPr>
              <a:lnSpc>
                <a:spcPts val="2025"/>
              </a:lnSpc>
            </a:pPr>
            <a:r>
              <a:rPr lang="en-US" dirty="0">
                <a:cs typeface="Segoe UI"/>
              </a:rPr>
              <a:t>​</a:t>
            </a:r>
            <a:endParaRPr lang="en-US" dirty="0">
              <a:ea typeface="Calibri"/>
              <a:cs typeface="Segoe UI"/>
            </a:endParaRPr>
          </a:p>
          <a:p>
            <a:pPr>
              <a:lnSpc>
                <a:spcPts val="2025"/>
              </a:lnSpc>
            </a:pPr>
            <a:r>
              <a:rPr lang="en-US" dirty="0">
                <a:cs typeface="Segoe UI"/>
              </a:rPr>
              <a:t>​</a:t>
            </a:r>
            <a:endParaRPr lang="en-US" dirty="0">
              <a:ea typeface="Calibri"/>
              <a:cs typeface="Segoe UI"/>
            </a:endParaRPr>
          </a:p>
          <a:p>
            <a:pPr>
              <a:lnSpc>
                <a:spcPts val="2025"/>
              </a:lnSpc>
            </a:pPr>
            <a:r>
              <a:rPr lang="en-US" dirty="0">
                <a:cs typeface="Segoe UI"/>
              </a:rPr>
              <a:t>Het </a:t>
            </a:r>
            <a:r>
              <a:rPr lang="en-US" dirty="0" err="1">
                <a:cs typeface="Segoe UI"/>
              </a:rPr>
              <a:t>adres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dat</a:t>
            </a:r>
            <a:r>
              <a:rPr lang="en-US" dirty="0">
                <a:cs typeface="Segoe UI"/>
              </a:rPr>
              <a:t> je </a:t>
            </a:r>
            <a:r>
              <a:rPr lang="en-US" dirty="0" err="1">
                <a:cs typeface="Segoe UI"/>
              </a:rPr>
              <a:t>hier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moet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invullen</a:t>
            </a:r>
            <a:r>
              <a:rPr lang="en-US" dirty="0">
                <a:cs typeface="Segoe UI"/>
              </a:rPr>
              <a:t>, </a:t>
            </a:r>
            <a:r>
              <a:rPr lang="en-US" dirty="0" err="1">
                <a:cs typeface="Segoe UI"/>
              </a:rPr>
              <a:t>vind</a:t>
            </a:r>
            <a:r>
              <a:rPr lang="en-US" dirty="0">
                <a:cs typeface="Segoe UI"/>
              </a:rPr>
              <a:t> je </a:t>
            </a:r>
            <a:r>
              <a:rPr lang="en-US" dirty="0" err="1">
                <a:cs typeface="Segoe UI"/>
              </a:rPr>
              <a:t>terug</a:t>
            </a:r>
            <a:r>
              <a:rPr lang="en-US" dirty="0">
                <a:cs typeface="Segoe UI"/>
              </a:rPr>
              <a:t> in Artikel 1 van de </a:t>
            </a:r>
            <a:r>
              <a:rPr lang="en-US" dirty="0" err="1">
                <a:cs typeface="Segoe UI"/>
              </a:rPr>
              <a:t>huurovereenkomst</a:t>
            </a:r>
            <a:r>
              <a:rPr lang="en-US" dirty="0">
                <a:cs typeface="Segoe UI"/>
              </a:rPr>
              <a:t>​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0C818-6028-D74A-3AA9-8F0618F006FE}"/>
              </a:ext>
            </a:extLst>
          </p:cNvPr>
          <p:cNvSpPr txBox="1"/>
          <p:nvPr/>
        </p:nvSpPr>
        <p:spPr>
          <a:xfrm>
            <a:off x="7400693" y="5579327"/>
            <a:ext cx="48526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Indien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medehuurder</a:t>
            </a:r>
            <a:r>
              <a:rPr lang="en-US" dirty="0"/>
              <a:t> </a:t>
            </a:r>
            <a:r>
              <a:rPr lang="en-US" dirty="0" err="1"/>
              <a:t>vermeld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in het </a:t>
            </a:r>
            <a:r>
              <a:rPr lang="en-US" dirty="0" err="1"/>
              <a:t>huurcontract</a:t>
            </a:r>
            <a:r>
              <a:rPr lang="en-US" dirty="0"/>
              <a:t>,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huurder</a:t>
            </a:r>
            <a:r>
              <a:rPr lang="en-US" dirty="0"/>
              <a:t> de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invullen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toevoegen</a:t>
            </a:r>
            <a:r>
              <a:rPr lang="en-US" dirty="0"/>
              <a:t> </a:t>
            </a:r>
            <a:r>
              <a:rPr lang="en-US" dirty="0" err="1"/>
              <a:t>zodat</a:t>
            </a:r>
            <a:r>
              <a:rPr lang="en-US" dirty="0"/>
              <a:t> er </a:t>
            </a:r>
            <a:r>
              <a:rPr lang="en-US" dirty="0" err="1"/>
              <a:t>onderaan</a:t>
            </a:r>
            <a:r>
              <a:rPr lang="en-US" dirty="0"/>
              <a:t> twee </a:t>
            </a:r>
            <a:r>
              <a:rPr lang="en-US" dirty="0" err="1"/>
              <a:t>huurders</a:t>
            </a:r>
            <a:r>
              <a:rPr lang="en-US" dirty="0"/>
              <a:t> </a:t>
            </a:r>
            <a:r>
              <a:rPr lang="en-US" dirty="0" err="1"/>
              <a:t>vermeld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F551DCA-9EB2-08A4-210C-A350861DEE78}"/>
              </a:ext>
            </a:extLst>
          </p:cNvPr>
          <p:cNvCxnSpPr>
            <a:cxnSpLocks/>
          </p:cNvCxnSpPr>
          <p:nvPr/>
        </p:nvCxnSpPr>
        <p:spPr>
          <a:xfrm>
            <a:off x="5910669" y="4387868"/>
            <a:ext cx="1487933" cy="88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672899B-FB9F-A0EA-52AD-10CECAD3AE2E}"/>
              </a:ext>
            </a:extLst>
          </p:cNvPr>
          <p:cNvCxnSpPr>
            <a:cxnSpLocks/>
          </p:cNvCxnSpPr>
          <p:nvPr/>
        </p:nvCxnSpPr>
        <p:spPr>
          <a:xfrm flipV="1">
            <a:off x="6281331" y="3254119"/>
            <a:ext cx="1117271" cy="451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4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9F42F2E-9C81-F6AB-8E01-D89D4E55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9" y="361508"/>
            <a:ext cx="7783011" cy="632548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7280728" y="5972334"/>
            <a:ext cx="800100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8117998" y="5788752"/>
            <a:ext cx="296321" cy="353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219174" y="5071538"/>
            <a:ext cx="444111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2000" dirty="0"/>
              <a:t>Klik op volgende</a:t>
            </a:r>
            <a:endParaRPr lang="nl-BE" sz="2000" dirty="0">
              <a:ea typeface="Calibri"/>
              <a:cs typeface="Calibri"/>
            </a:endParaRPr>
          </a:p>
          <a:p>
            <a:r>
              <a:rPr lang="nl-BE" sz="2000" dirty="0">
                <a:ea typeface="Calibri"/>
                <a:cs typeface="Calibri"/>
              </a:rPr>
              <a:t>Indien huurder(s) zijn toegevoegd</a:t>
            </a:r>
          </a:p>
        </p:txBody>
      </p:sp>
    </p:spTree>
    <p:extLst>
      <p:ext uri="{BB962C8B-B14F-4D97-AF65-F5344CB8AC3E}">
        <p14:creationId xmlns:p14="http://schemas.microsoft.com/office/powerpoint/2010/main" val="173851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659271-ABAF-2783-14EF-D1085D1C8E56}"/>
              </a:ext>
            </a:extLst>
          </p:cNvPr>
          <p:cNvSpPr/>
          <p:nvPr/>
        </p:nvSpPr>
        <p:spPr>
          <a:xfrm>
            <a:off x="7307642" y="3043663"/>
            <a:ext cx="4697637" cy="21072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1556754" y="171450"/>
            <a:ext cx="89451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dirty="0"/>
              <a:t>Vul de gegevens van het goed in</a:t>
            </a:r>
          </a:p>
          <a:p>
            <a:pPr algn="ctr"/>
            <a:r>
              <a:rPr lang="nl-BE" dirty="0"/>
              <a:t>(Het goed is de woning die de huurder zal betrekken, alle gegevens staan in het huurcontract)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F1304-53BC-6D35-2AD5-613EBE177A49}"/>
              </a:ext>
            </a:extLst>
          </p:cNvPr>
          <p:cNvSpPr txBox="1"/>
          <p:nvPr/>
        </p:nvSpPr>
        <p:spPr>
          <a:xfrm>
            <a:off x="7298473" y="1713570"/>
            <a:ext cx="496415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Het </a:t>
            </a:r>
            <a:r>
              <a:rPr lang="en-US" sz="1600" dirty="0" err="1"/>
              <a:t>goed</a:t>
            </a:r>
            <a:r>
              <a:rPr lang="en-US" sz="1600" dirty="0"/>
              <a:t> is de </a:t>
            </a:r>
            <a:r>
              <a:rPr lang="en-US" sz="1600" dirty="0" err="1"/>
              <a:t>woning</a:t>
            </a:r>
            <a:r>
              <a:rPr lang="en-US" sz="1600" dirty="0"/>
              <a:t> die de </a:t>
            </a:r>
            <a:r>
              <a:rPr lang="en-US" sz="1600" dirty="0" err="1"/>
              <a:t>huurder</a:t>
            </a:r>
            <a:r>
              <a:rPr lang="en-US" sz="1600" dirty="0"/>
              <a:t> </a:t>
            </a:r>
            <a:r>
              <a:rPr lang="en-US" sz="1600" dirty="0" err="1"/>
              <a:t>zal</a:t>
            </a:r>
            <a:r>
              <a:rPr lang="en-US" sz="1600" dirty="0"/>
              <a:t> </a:t>
            </a:r>
            <a:r>
              <a:rPr lang="en-US" sz="1600" dirty="0" err="1"/>
              <a:t>betrekken</a:t>
            </a:r>
            <a:r>
              <a:rPr lang="en-US" sz="1600" dirty="0"/>
              <a:t>. Alle </a:t>
            </a:r>
            <a:r>
              <a:rPr lang="en-US" sz="1600" dirty="0" err="1"/>
              <a:t>gegevens</a:t>
            </a:r>
            <a:r>
              <a:rPr lang="en-US" sz="1600" dirty="0"/>
              <a:t> </a:t>
            </a:r>
            <a:r>
              <a:rPr lang="en-US" sz="1600" dirty="0" err="1"/>
              <a:t>staan</a:t>
            </a:r>
            <a:r>
              <a:rPr lang="en-US" sz="1600" dirty="0"/>
              <a:t> in Artikel 1 van de </a:t>
            </a:r>
            <a:r>
              <a:rPr lang="en-US" sz="1600" dirty="0" err="1"/>
              <a:t>huurovereenkomst</a:t>
            </a:r>
            <a:r>
              <a:rPr lang="en-US" sz="1600" dirty="0"/>
              <a:t>. </a:t>
            </a:r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r>
              <a:rPr lang="en-US" sz="1600" dirty="0"/>
              <a:t>Bij de postcode </a:t>
            </a:r>
            <a:r>
              <a:rPr lang="en-US" sz="1600" dirty="0" err="1"/>
              <a:t>moet</a:t>
            </a:r>
            <a:r>
              <a:rPr lang="en-US" sz="1600" dirty="0"/>
              <a:t> je </a:t>
            </a:r>
            <a:r>
              <a:rPr lang="en-US" sz="1600" dirty="0" err="1"/>
              <a:t>expliciet</a:t>
            </a:r>
            <a:r>
              <a:rPr lang="en-US" sz="1600" dirty="0"/>
              <a:t> </a:t>
            </a:r>
            <a:r>
              <a:rPr lang="en-US" sz="1600" dirty="0" err="1"/>
              <a:t>vermelden</a:t>
            </a:r>
            <a:r>
              <a:rPr lang="en-US" sz="1600" dirty="0"/>
              <a:t> </a:t>
            </a:r>
            <a:r>
              <a:rPr lang="en-US" sz="1600" dirty="0" err="1"/>
              <a:t>binnen</a:t>
            </a:r>
            <a:r>
              <a:rPr lang="en-US" sz="1600" dirty="0"/>
              <a:t> </a:t>
            </a:r>
            <a:r>
              <a:rPr lang="en-US" sz="1600" dirty="0" err="1"/>
              <a:t>welke</a:t>
            </a:r>
            <a:r>
              <a:rPr lang="en-US" sz="1600" dirty="0"/>
              <a:t> </a:t>
            </a:r>
            <a:r>
              <a:rPr lang="en-US" sz="1600" dirty="0" err="1"/>
              <a:t>afdeling</a:t>
            </a:r>
            <a:r>
              <a:rPr lang="en-US" sz="1600" dirty="0"/>
              <a:t> het </a:t>
            </a:r>
            <a:r>
              <a:rPr lang="en-US" sz="1600" dirty="0" err="1"/>
              <a:t>goed</a:t>
            </a:r>
            <a:r>
              <a:rPr lang="en-US" sz="1600" dirty="0"/>
              <a:t> </a:t>
            </a:r>
            <a:r>
              <a:rPr lang="en-US" sz="1600" dirty="0" err="1"/>
              <a:t>zicht</a:t>
            </a:r>
            <a:r>
              <a:rPr lang="en-US" sz="1600" dirty="0"/>
              <a:t> </a:t>
            </a:r>
            <a:r>
              <a:rPr lang="en-US" sz="1600" dirty="0" err="1"/>
              <a:t>bevindt</a:t>
            </a:r>
            <a:r>
              <a:rPr lang="en-US" sz="1600" dirty="0"/>
              <a:t>: </a:t>
            </a:r>
            <a:endParaRPr lang="en-US" sz="1600" dirty="0">
              <a:ea typeface="Calibri"/>
              <a:cs typeface="Calibri"/>
            </a:endParaRPr>
          </a:p>
          <a:p>
            <a:endParaRPr lang="en-US" sz="1600" dirty="0"/>
          </a:p>
          <a:p>
            <a:r>
              <a:rPr lang="en-US" sz="1600" i="1" dirty="0" err="1"/>
              <a:t>Kantienberg</a:t>
            </a:r>
            <a:r>
              <a:rPr lang="en-US" sz="1600" i="1" dirty="0"/>
              <a:t>, Heymans, </a:t>
            </a:r>
            <a:r>
              <a:rPr lang="en-US" sz="1600" i="1" dirty="0" err="1"/>
              <a:t>Vermeylen</a:t>
            </a:r>
            <a:r>
              <a:rPr lang="en-US" sz="1600" i="1" dirty="0"/>
              <a:t>, Fabiola</a:t>
            </a:r>
            <a:r>
              <a:rPr lang="en-US" sz="1600" dirty="0"/>
              <a:t>: </a:t>
            </a:r>
            <a:r>
              <a:rPr lang="en-US" sz="1600" b="1" dirty="0"/>
              <a:t>9000 Gent, </a:t>
            </a:r>
            <a:r>
              <a:rPr lang="en-US" sz="1600" b="1" dirty="0" err="1"/>
              <a:t>Afdeling</a:t>
            </a:r>
            <a:r>
              <a:rPr lang="en-US" sz="1600" b="1" dirty="0"/>
              <a:t> 5 </a:t>
            </a:r>
            <a:endParaRPr lang="en-US" sz="1600" b="1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r>
              <a:rPr lang="en-US" sz="1600" i="1" dirty="0"/>
              <a:t>Astrid, Bertha</a:t>
            </a:r>
            <a:r>
              <a:rPr lang="en-US" sz="1600" dirty="0"/>
              <a:t>: 9000 Gent, </a:t>
            </a:r>
            <a:r>
              <a:rPr lang="en-US" sz="1600" dirty="0" err="1"/>
              <a:t>Afdeling</a:t>
            </a:r>
            <a:r>
              <a:rPr lang="en-US" sz="1600" dirty="0"/>
              <a:t> 8 </a:t>
            </a:r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r>
              <a:rPr lang="en-US" sz="1600" dirty="0"/>
              <a:t>-&gt; Extra </a:t>
            </a:r>
            <a:r>
              <a:rPr lang="en-US" sz="1600" dirty="0" err="1"/>
              <a:t>informatie</a:t>
            </a:r>
            <a:r>
              <a:rPr lang="en-US" sz="1600" dirty="0"/>
              <a:t> over de unit (</a:t>
            </a:r>
            <a:r>
              <a:rPr lang="en-US" sz="1600" dirty="0" err="1"/>
              <a:t>zoals</a:t>
            </a:r>
            <a:r>
              <a:rPr lang="en-US" sz="1600" dirty="0"/>
              <a:t> </a:t>
            </a:r>
            <a:r>
              <a:rPr lang="en-US" sz="1600" dirty="0" err="1"/>
              <a:t>aantal</a:t>
            </a:r>
            <a:r>
              <a:rPr lang="en-US" sz="1600" dirty="0"/>
              <a:t> </a:t>
            </a:r>
            <a:r>
              <a:rPr lang="en-US" sz="1600" dirty="0" err="1"/>
              <a:t>kamers</a:t>
            </a:r>
            <a:r>
              <a:rPr lang="en-US" sz="1600" dirty="0"/>
              <a:t>, </a:t>
            </a:r>
            <a:r>
              <a:rPr lang="en-US" sz="1600" dirty="0" err="1"/>
              <a:t>oppervlakte</a:t>
            </a:r>
            <a:r>
              <a:rPr lang="en-US" sz="1600" dirty="0"/>
              <a:t>, type </a:t>
            </a:r>
            <a:r>
              <a:rPr lang="en-US" sz="1600" dirty="0" err="1"/>
              <a:t>woning</a:t>
            </a:r>
            <a:r>
              <a:rPr lang="en-US" sz="1600" dirty="0"/>
              <a:t> etc.) </a:t>
            </a:r>
            <a:r>
              <a:rPr lang="en-US" sz="1600" dirty="0" err="1"/>
              <a:t>hoef</a:t>
            </a:r>
            <a:r>
              <a:rPr lang="en-US" sz="1600" dirty="0"/>
              <a:t> je </a:t>
            </a:r>
            <a:r>
              <a:rPr lang="en-US" sz="1600" u="sng" dirty="0" err="1"/>
              <a:t>niet</a:t>
            </a:r>
            <a:r>
              <a:rPr lang="en-US" sz="1600" u="sng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vermelden</a:t>
            </a:r>
            <a:r>
              <a:rPr lang="en-US" sz="1600" dirty="0"/>
              <a:t>.</a:t>
            </a:r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A8C694-FD80-E462-0E4B-49B4D9E1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711"/>
            <a:ext cx="7191375" cy="54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over kadastrale gegevens invoegen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9EBD02-D221-DF45-122D-818AC82F3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13" y="1714113"/>
            <a:ext cx="11605582" cy="5020411"/>
          </a:xfrm>
        </p:spPr>
      </p:pic>
    </p:spTree>
    <p:extLst>
      <p:ext uri="{BB962C8B-B14F-4D97-AF65-F5344CB8AC3E}">
        <p14:creationId xmlns:p14="http://schemas.microsoft.com/office/powerpoint/2010/main" val="22477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0E9E9-1730-BBCA-9754-7CCFF53C0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DAAED06-A1F2-A791-CB47-60FCE2CF0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sz="2800" dirty="0">
                <a:ea typeface="Calibri"/>
                <a:cs typeface="Calibri"/>
              </a:rPr>
              <a:t>LET OP:</a:t>
            </a:r>
          </a:p>
          <a:p>
            <a:r>
              <a:rPr lang="nl-BE" sz="2800" dirty="0">
                <a:ea typeface="Calibri"/>
                <a:cs typeface="Calibri"/>
              </a:rPr>
              <a:t>Het contract moet getekend zijn door beide partijen!</a:t>
            </a:r>
          </a:p>
          <a:p>
            <a:endParaRPr lang="nl-BE" sz="2800" dirty="0"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8ECD33-84FD-94C1-1287-D47B37381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97477"/>
            <a:ext cx="9144000" cy="2387600"/>
          </a:xfrm>
        </p:spPr>
        <p:txBody>
          <a:bodyPr/>
          <a:lstStyle/>
          <a:p>
            <a:r>
              <a:rPr lang="en-GB" dirty="0"/>
              <a:t>Contract </a:t>
            </a:r>
            <a:r>
              <a:rPr lang="en-GB" dirty="0" err="1"/>
              <a:t>getekend</a:t>
            </a:r>
            <a:r>
              <a:rPr lang="en-GB" dirty="0"/>
              <a:t>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5443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8A2604-1762-4198-3FF5-F2845399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24" y="365125"/>
            <a:ext cx="7949151" cy="61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F79C51-88E8-2108-1715-A3E457E2F5BF}"/>
              </a:ext>
            </a:extLst>
          </p:cNvPr>
          <p:cNvSpPr txBox="1"/>
          <p:nvPr/>
        </p:nvSpPr>
        <p:spPr>
          <a:xfrm>
            <a:off x="1156010" y="5439936"/>
            <a:ext cx="9220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(!)</a:t>
            </a:r>
            <a:r>
              <a:rPr lang="en-US" dirty="0"/>
              <a:t> </a:t>
            </a:r>
            <a:r>
              <a:rPr lang="en-US" b="1" dirty="0"/>
              <a:t>Datum contract </a:t>
            </a:r>
            <a:r>
              <a:rPr lang="en-US" dirty="0" err="1"/>
              <a:t>betreft</a:t>
            </a:r>
            <a:r>
              <a:rPr lang="en-US" dirty="0"/>
              <a:t> de </a:t>
            </a:r>
            <a:r>
              <a:rPr lang="en-US" u="sng" dirty="0" err="1"/>
              <a:t>laatste</a:t>
            </a:r>
            <a:r>
              <a:rPr lang="en-US" dirty="0"/>
              <a:t> datum van </a:t>
            </a:r>
            <a:r>
              <a:rPr lang="en-US" dirty="0" err="1"/>
              <a:t>ondertekening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vind</a:t>
            </a:r>
            <a:r>
              <a:rPr lang="en-US" dirty="0"/>
              <a:t> je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onderaan</a:t>
            </a:r>
            <a:r>
              <a:rPr lang="en-US" dirty="0"/>
              <a:t> de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bladzijde</a:t>
            </a:r>
            <a:r>
              <a:rPr lang="en-US" dirty="0"/>
              <a:t> van het contract.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0BD70F-65DE-DB7E-6211-97635FE2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40" y="152823"/>
            <a:ext cx="833553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14BDD-F413-C818-1B0A-7DB03166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op </a:t>
            </a:r>
            <a:r>
              <a:rPr lang="en-GB" dirty="0" err="1"/>
              <a:t>opslaan</a:t>
            </a:r>
            <a:endParaRPr lang="en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20BFAD-DDD5-0EDE-ABBF-0C7E10AB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93" y="1302505"/>
            <a:ext cx="6416813" cy="5555495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55287ECE-51AA-F5C7-769C-FA58026229AB}"/>
              </a:ext>
            </a:extLst>
          </p:cNvPr>
          <p:cNvSpPr/>
          <p:nvPr/>
        </p:nvSpPr>
        <p:spPr>
          <a:xfrm>
            <a:off x="8423728" y="6123543"/>
            <a:ext cx="800100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44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F6F3-8364-3DA2-5CBC-EF7E6015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op </a:t>
            </a:r>
            <a:r>
              <a:rPr lang="en-GB" dirty="0" err="1"/>
              <a:t>volgende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47F3E-5370-1195-8587-C3FEC4D5C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BE" dirty="0">
                <a:ea typeface="Calibri"/>
                <a:cs typeface="Calibri"/>
              </a:rPr>
              <a:t>Maak </a:t>
            </a:r>
            <a:r>
              <a:rPr lang="en-BE" dirty="0" err="1">
                <a:ea typeface="Calibri"/>
                <a:cs typeface="Calibri"/>
              </a:rPr>
              <a:t>een</a:t>
            </a:r>
            <a:r>
              <a:rPr lang="en-BE" dirty="0">
                <a:ea typeface="Calibri"/>
                <a:cs typeface="Calibri"/>
              </a:rPr>
              <a:t> screenshot van de barcode of </a:t>
            </a:r>
            <a:r>
              <a:rPr lang="en-BE" dirty="0" err="1">
                <a:ea typeface="Calibri"/>
                <a:cs typeface="Calibri"/>
              </a:rPr>
              <a:t>noteer</a:t>
            </a:r>
            <a:r>
              <a:rPr lang="en-BE" dirty="0">
                <a:ea typeface="Calibri"/>
                <a:cs typeface="Calibri"/>
              </a:rPr>
              <a:t> </a:t>
            </a:r>
            <a:r>
              <a:rPr lang="en-BE" dirty="0" err="1">
                <a:ea typeface="Calibri"/>
                <a:cs typeface="Calibri"/>
              </a:rPr>
              <a:t>deze</a:t>
            </a:r>
            <a:r>
              <a:rPr lang="en-BE" dirty="0">
                <a:ea typeface="Calibri"/>
                <a:cs typeface="Calibri"/>
              </a:rPr>
              <a:t>, </a:t>
            </a:r>
            <a:r>
              <a:rPr lang="en-BE" dirty="0" err="1">
                <a:ea typeface="Calibri"/>
                <a:cs typeface="Calibri"/>
              </a:rPr>
              <a:t>en</a:t>
            </a:r>
            <a:r>
              <a:rPr lang="en-BE" dirty="0">
                <a:ea typeface="Calibri"/>
                <a:cs typeface="Calibri"/>
              </a:rPr>
              <a:t> </a:t>
            </a:r>
            <a:r>
              <a:rPr lang="en-BE" dirty="0" err="1">
                <a:ea typeface="Calibri"/>
                <a:cs typeface="Calibri"/>
              </a:rPr>
              <a:t>bewaar</a:t>
            </a:r>
            <a:r>
              <a:rPr lang="en-BE" dirty="0">
                <a:ea typeface="Calibri"/>
                <a:cs typeface="Calibri"/>
              </a:rPr>
              <a:t> het </a:t>
            </a:r>
            <a:r>
              <a:rPr lang="en-BE" dirty="0" err="1">
                <a:ea typeface="Calibri"/>
                <a:cs typeface="Calibri"/>
              </a:rPr>
              <a:t>goed</a:t>
            </a:r>
            <a:endParaRPr lang="en-US" dirty="0" err="1">
              <a:ea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81DD4C08-D3AE-E9A8-9178-CA09BFCA8491}"/>
                  </a:ext>
                </a:extLst>
              </p14:cNvPr>
              <p14:cNvContentPartPr/>
              <p14:nvPr/>
            </p14:nvContentPartPr>
            <p14:xfrm>
              <a:off x="4013621" y="3272400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81DD4C08-D3AE-E9A8-9178-CA09BFCA84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7501" y="32662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8B90843C-4D3C-56D2-3076-6186F430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52536"/>
            <a:ext cx="10537136" cy="335936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50801749-0D39-500B-7562-72BBE0C1BF9E}"/>
              </a:ext>
            </a:extLst>
          </p:cNvPr>
          <p:cNvSpPr/>
          <p:nvPr/>
        </p:nvSpPr>
        <p:spPr>
          <a:xfrm>
            <a:off x="10185953" y="5772150"/>
            <a:ext cx="986871" cy="4048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859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16046-F672-F2DB-1A8F-37C39F00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4000" dirty="0">
                <a:ea typeface="Calibri Light"/>
                <a:cs typeface="Calibri Light"/>
              </a:rPr>
              <a:t>Contract versturen </a:t>
            </a:r>
            <a:r>
              <a:rPr lang="en-BE" sz="4000" b="1" dirty="0">
                <a:ea typeface="Calibri Light"/>
                <a:cs typeface="Calibri Light"/>
              </a:rPr>
              <a:t>ZONDER PLAATSBESCHRIJVING</a:t>
            </a:r>
            <a:endParaRPr lang="en-US" sz="4000" b="1" dirty="0">
              <a:ea typeface="Calibri Light"/>
              <a:cs typeface="Calibri Light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68BF2D-E7DC-3BE7-DF8F-294136C9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4FB38F-AFA5-0AF4-9312-6B3D2DBC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2248449"/>
            <a:ext cx="10907647" cy="350568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3E4BFB4-E50A-3924-D8AA-C617C9B27CD7}"/>
              </a:ext>
            </a:extLst>
          </p:cNvPr>
          <p:cNvSpPr/>
          <p:nvPr/>
        </p:nvSpPr>
        <p:spPr>
          <a:xfrm>
            <a:off x="5753612" y="4628753"/>
            <a:ext cx="2571237" cy="27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455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3EB75-6D5D-3FAB-EC10-AE23B57D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2710"/>
            <a:ext cx="10515600" cy="851637"/>
          </a:xfrm>
        </p:spPr>
        <p:txBody>
          <a:bodyPr/>
          <a:lstStyle/>
          <a:p>
            <a:r>
              <a:rPr lang="en-GB" dirty="0" err="1"/>
              <a:t>Voeg</a:t>
            </a:r>
            <a:r>
              <a:rPr lang="en-GB" dirty="0"/>
              <a:t> het </a:t>
            </a:r>
            <a:r>
              <a:rPr lang="en-GB" dirty="0" err="1"/>
              <a:t>digitale</a:t>
            </a:r>
            <a:r>
              <a:rPr lang="en-GB" dirty="0"/>
              <a:t> (</a:t>
            </a:r>
            <a:r>
              <a:rPr lang="en-GB" dirty="0" err="1"/>
              <a:t>getekende</a:t>
            </a:r>
            <a:r>
              <a:rPr lang="en-GB" dirty="0"/>
              <a:t>) contract toe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ABA02-34A3-9ADD-B397-95C790B85AE7}"/>
              </a:ext>
            </a:extLst>
          </p:cNvPr>
          <p:cNvSpPr txBox="1"/>
          <p:nvPr/>
        </p:nvSpPr>
        <p:spPr>
          <a:xfrm>
            <a:off x="495869" y="1109546"/>
            <a:ext cx="112008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 De datum van </a:t>
            </a:r>
            <a:r>
              <a:rPr lang="en-US" dirty="0" err="1"/>
              <a:t>handtekening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het </a:t>
            </a:r>
            <a:r>
              <a:rPr lang="en-US" dirty="0" err="1"/>
              <a:t>ingegeven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de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)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genoteerd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 </a:t>
            </a:r>
          </a:p>
          <a:p>
            <a:r>
              <a:rPr lang="en-US" dirty="0"/>
              <a:t>- Het contract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door de </a:t>
            </a:r>
            <a:r>
              <a:rPr lang="en-US" dirty="0" err="1"/>
              <a:t>huurder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UGent</a:t>
            </a:r>
            <a:r>
              <a:rPr lang="en-US" dirty="0"/>
              <a:t> </a:t>
            </a:r>
            <a:r>
              <a:rPr lang="en-US" dirty="0" err="1"/>
              <a:t>getekend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gedateerd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- </a:t>
            </a:r>
            <a:r>
              <a:rPr lang="en-US" dirty="0" err="1"/>
              <a:t>Onderaan</a:t>
            </a:r>
            <a:r>
              <a:rPr lang="en-US" dirty="0"/>
              <a:t> </a:t>
            </a:r>
            <a:r>
              <a:rPr lang="en-US" dirty="0" err="1"/>
              <a:t>geef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e-</a:t>
            </a:r>
            <a:r>
              <a:rPr lang="en-US" dirty="0" err="1"/>
              <a:t>mailadress</a:t>
            </a:r>
            <a:r>
              <a:rPr lang="en-US" dirty="0"/>
              <a:t> in, </a:t>
            </a:r>
            <a:r>
              <a:rPr lang="en-US" dirty="0" err="1"/>
              <a:t>zodat</a:t>
            </a:r>
            <a:r>
              <a:rPr lang="en-US" dirty="0"/>
              <a:t> het document </a:t>
            </a:r>
            <a:r>
              <a:rPr lang="en-US" dirty="0" err="1"/>
              <a:t>doorgestuurd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6C8C4F-35B7-E6A5-469E-463918E2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0" y="2565074"/>
            <a:ext cx="11386114" cy="42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6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DBA7D3-EEB9-2583-1C5A-F2FCE8D4FA40}"/>
              </a:ext>
            </a:extLst>
          </p:cNvPr>
          <p:cNvSpPr txBox="1"/>
          <p:nvPr/>
        </p:nvSpPr>
        <p:spPr>
          <a:xfrm>
            <a:off x="896682" y="5173670"/>
            <a:ext cx="108496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ea typeface="Calibri"/>
                <a:cs typeface="Calibri"/>
              </a:rPr>
              <a:t>Download het </a:t>
            </a:r>
            <a:r>
              <a:rPr lang="en-GB" sz="2000" dirty="0" err="1">
                <a:ea typeface="Calibri"/>
                <a:cs typeface="Calibri"/>
              </a:rPr>
              <a:t>ontvangstbewijs</a:t>
            </a:r>
            <a:r>
              <a:rPr lang="en-GB" sz="2000" dirty="0">
                <a:ea typeface="Calibri"/>
                <a:cs typeface="Calibri"/>
              </a:rPr>
              <a:t> </a:t>
            </a:r>
            <a:r>
              <a:rPr lang="en-GB" sz="2000" dirty="0" err="1">
                <a:ea typeface="Calibri"/>
                <a:cs typeface="Calibri"/>
              </a:rPr>
              <a:t>en</a:t>
            </a:r>
            <a:r>
              <a:rPr lang="en-GB" sz="2000" dirty="0">
                <a:ea typeface="Calibri"/>
                <a:cs typeface="Calibri"/>
              </a:rPr>
              <a:t> sla </a:t>
            </a:r>
            <a:r>
              <a:rPr lang="en-GB" sz="2000" dirty="0" err="1">
                <a:ea typeface="Calibri"/>
                <a:cs typeface="Calibri"/>
              </a:rPr>
              <a:t>dit</a:t>
            </a:r>
            <a:r>
              <a:rPr lang="en-GB" sz="2000" dirty="0">
                <a:ea typeface="Calibri"/>
                <a:cs typeface="Calibri"/>
              </a:rPr>
              <a:t> </a:t>
            </a:r>
            <a:r>
              <a:rPr lang="en-GB" sz="2000" dirty="0" err="1">
                <a:ea typeface="Calibri"/>
                <a:cs typeface="Calibri"/>
              </a:rPr>
              <a:t>goed</a:t>
            </a:r>
            <a:r>
              <a:rPr lang="en-GB" sz="2000" dirty="0">
                <a:ea typeface="Calibri"/>
                <a:cs typeface="Calibri"/>
              </a:rPr>
              <a:t> op</a:t>
            </a:r>
            <a:r>
              <a:rPr lang="en-GB" sz="2000" b="1" dirty="0">
                <a:ea typeface="Calibri"/>
                <a:cs typeface="Calibri"/>
              </a:rPr>
              <a:t>.</a:t>
            </a:r>
            <a:endParaRPr lang="en-GB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4D2B68-79EA-D23C-1E69-8E48FF2E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080835"/>
            <a:ext cx="11012437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74DE727-F33D-81B8-AECD-BABCB2A4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5884"/>
            <a:ext cx="9943043" cy="50021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Surf naar: </a:t>
            </a:r>
            <a:r>
              <a:rPr lang="nl-BE" dirty="0">
                <a:hlinkClick r:id="rId3"/>
              </a:rPr>
              <a:t>https://www.minfin.fgov.be/myminfin-web/pages/public</a:t>
            </a:r>
            <a:r>
              <a:rPr lang="nl-BE" dirty="0"/>
              <a:t> </a:t>
            </a:r>
          </a:p>
        </p:txBody>
      </p:sp>
      <p:sp>
        <p:nvSpPr>
          <p:cNvPr id="5" name="Ovaal 4"/>
          <p:cNvSpPr/>
          <p:nvPr/>
        </p:nvSpPr>
        <p:spPr>
          <a:xfrm>
            <a:off x="1181100" y="3086100"/>
            <a:ext cx="7620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>
            <a:cxnSpLocks/>
            <a:stCxn id="5" idx="6"/>
            <a:endCxn id="8" idx="1"/>
          </p:cNvCxnSpPr>
          <p:nvPr/>
        </p:nvCxnSpPr>
        <p:spPr>
          <a:xfrm flipV="1">
            <a:off x="1943100" y="2569220"/>
            <a:ext cx="7238700" cy="688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9181800" y="2338387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Klik op “MELD U AAN”</a:t>
            </a:r>
          </a:p>
        </p:txBody>
      </p:sp>
    </p:spTree>
    <p:extLst>
      <p:ext uri="{BB962C8B-B14F-4D97-AF65-F5344CB8AC3E}">
        <p14:creationId xmlns:p14="http://schemas.microsoft.com/office/powerpoint/2010/main" val="424207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Kies om je aan te melden via </a:t>
            </a:r>
            <a:r>
              <a:rPr lang="nl-BE" dirty="0" err="1"/>
              <a:t>itsme</a:t>
            </a:r>
            <a:r>
              <a:rPr lang="nl-BE" dirty="0"/>
              <a:t> of met je </a:t>
            </a:r>
            <a:r>
              <a:rPr lang="nl-BE" dirty="0" err="1"/>
              <a:t>eID</a:t>
            </a:r>
            <a:r>
              <a:rPr lang="nl-BE" dirty="0"/>
              <a:t> en een kaartlezer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51E732-5BEB-F1A1-6680-D393C2CD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2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3CFD38-D840-4A32-C44D-97C45C63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528232"/>
            <a:ext cx="11622122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Eens ingelogd klik je op “Een huurcontract laten registreren (</a:t>
            </a:r>
            <a:r>
              <a:rPr lang="nl-BE" dirty="0" err="1"/>
              <a:t>MyRent</a:t>
            </a:r>
            <a:r>
              <a:rPr lang="nl-BE" dirty="0"/>
              <a:t>)”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C6ED6D-CB6E-B3B4-F4AC-3BB5DDA6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89" y="1707460"/>
            <a:ext cx="10272622" cy="51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Home pagina </a:t>
            </a:r>
            <a:r>
              <a:rPr lang="nl-BE" dirty="0" err="1"/>
              <a:t>MyRent</a:t>
            </a:r>
            <a:br>
              <a:rPr lang="nl-BE" dirty="0"/>
            </a:br>
            <a:r>
              <a:rPr lang="nl-BE" sz="2000" dirty="0">
                <a:hlinkClick r:id="rId2"/>
              </a:rPr>
              <a:t>https://www.minfin.fgov.be/myrent/extra/index.dO</a:t>
            </a:r>
            <a:r>
              <a:rPr lang="nl-BE" sz="2000" dirty="0"/>
              <a:t>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70B75CA-A5F0-813E-5C8A-DC7681E4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B34214-5FA0-3A34-CCFE-1D3786A4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139" y="1575818"/>
            <a:ext cx="7231722" cy="51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Index met extra info over bepaalde termen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https://www.minfin.fgov.be/myrent/static/pdf/Lexique_nl.pdf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32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200" y="3089672"/>
            <a:ext cx="4965700" cy="960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/>
              <a:t>Klik op “HUURCONTRACTEN”</a:t>
            </a:r>
          </a:p>
        </p:txBody>
      </p: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2330903" y="1676400"/>
            <a:ext cx="882197" cy="14587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5FA796-04C7-C9CA-88A4-64A0C512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75" y="248206"/>
            <a:ext cx="8885125" cy="63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7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Breedbeeld</PresentationFormat>
  <Paragraphs>70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Kantoorthema</vt:lpstr>
      <vt:lpstr>Een contract registreren op MyRent</vt:lpstr>
      <vt:lpstr>Contract getekend?</vt:lpstr>
      <vt:lpstr>Surf naar: https://www.minfin.fgov.be/myminfin-web/pages/public </vt:lpstr>
      <vt:lpstr>Kies om je aan te melden via itsme of met je eID en een kaartlezer</vt:lpstr>
      <vt:lpstr>PowerPoint-presentatie</vt:lpstr>
      <vt:lpstr>Eens ingelogd klik je op “Een huurcontract laten registreren (MyRent)” </vt:lpstr>
      <vt:lpstr>Home pagina MyRent https://www.minfin.fgov.be/myrent/extra/index.dO </vt:lpstr>
      <vt:lpstr>Index met extra info over bepaalde termen</vt:lpstr>
      <vt:lpstr>PowerPoint-presentatie</vt:lpstr>
      <vt:lpstr>PowerPoint-presentatie</vt:lpstr>
      <vt:lpstr>Selecteer het bolletje “Onderneming”</vt:lpstr>
      <vt:lpstr>Vul de gegevens van de Ugent in (zie volgende dia)</vt:lpstr>
      <vt:lpstr>PowerPoint-presentatie</vt:lpstr>
      <vt:lpstr>PowerPoint-presentatie</vt:lpstr>
      <vt:lpstr>PowerPoint-presentatie</vt:lpstr>
      <vt:lpstr>Vul hier de gegevens van de huurder in.</vt:lpstr>
      <vt:lpstr>PowerPoint-presentatie</vt:lpstr>
      <vt:lpstr>PowerPoint-presentatie</vt:lpstr>
      <vt:lpstr>Info over kadastrale gegevens invoegen</vt:lpstr>
      <vt:lpstr>PowerPoint-presentatie</vt:lpstr>
      <vt:lpstr>PowerPoint-presentatie</vt:lpstr>
      <vt:lpstr>Klik op opslaan</vt:lpstr>
      <vt:lpstr>Klik op volgende</vt:lpstr>
      <vt:lpstr>Contract versturen ZONDER PLAATSBESCHRIJVING</vt:lpstr>
      <vt:lpstr>Voeg het digitale (getekende) contract toe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Elias Gryson</cp:lastModifiedBy>
  <cp:revision>149</cp:revision>
  <dcterms:created xsi:type="dcterms:W3CDTF">2025-03-26T10:37:09Z</dcterms:created>
  <dcterms:modified xsi:type="dcterms:W3CDTF">2025-07-18T12:25:04Z</dcterms:modified>
</cp:coreProperties>
</file>