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handoutMasterIdLst>
    <p:handoutMasterId r:id="rId95"/>
  </p:handoutMasterIdLst>
  <p:sldIdLst>
    <p:sldId id="2180" r:id="rId2"/>
    <p:sldId id="2885" r:id="rId3"/>
    <p:sldId id="3070" r:id="rId4"/>
    <p:sldId id="3071" r:id="rId5"/>
    <p:sldId id="3072" r:id="rId6"/>
    <p:sldId id="3073" r:id="rId7"/>
    <p:sldId id="3074" r:id="rId8"/>
    <p:sldId id="3075" r:id="rId9"/>
    <p:sldId id="3076" r:id="rId10"/>
    <p:sldId id="3077" r:id="rId11"/>
    <p:sldId id="3078" r:id="rId12"/>
    <p:sldId id="3079" r:id="rId13"/>
    <p:sldId id="3081" r:id="rId14"/>
    <p:sldId id="3085" r:id="rId15"/>
    <p:sldId id="3082" r:id="rId16"/>
    <p:sldId id="3086" r:id="rId17"/>
    <p:sldId id="3089" r:id="rId18"/>
    <p:sldId id="3090" r:id="rId19"/>
    <p:sldId id="3093" r:id="rId20"/>
    <p:sldId id="3095" r:id="rId21"/>
    <p:sldId id="3097" r:id="rId22"/>
    <p:sldId id="3098" r:id="rId23"/>
    <p:sldId id="3099" r:id="rId24"/>
    <p:sldId id="3101" r:id="rId25"/>
    <p:sldId id="2884" r:id="rId26"/>
    <p:sldId id="3106" r:id="rId27"/>
    <p:sldId id="3105" r:id="rId28"/>
    <p:sldId id="3107" r:id="rId29"/>
    <p:sldId id="3108" r:id="rId30"/>
    <p:sldId id="3109" r:id="rId31"/>
    <p:sldId id="2883" r:id="rId32"/>
    <p:sldId id="3112" r:id="rId33"/>
    <p:sldId id="3113" r:id="rId34"/>
    <p:sldId id="3114" r:id="rId35"/>
    <p:sldId id="3115" r:id="rId36"/>
    <p:sldId id="3116" r:id="rId37"/>
    <p:sldId id="3117" r:id="rId38"/>
    <p:sldId id="3061" r:id="rId39"/>
    <p:sldId id="3118" r:id="rId40"/>
    <p:sldId id="3119" r:id="rId41"/>
    <p:sldId id="3120" r:id="rId42"/>
    <p:sldId id="3121" r:id="rId43"/>
    <p:sldId id="3128" r:id="rId44"/>
    <p:sldId id="3122" r:id="rId45"/>
    <p:sldId id="3123" r:id="rId46"/>
    <p:sldId id="3124" r:id="rId47"/>
    <p:sldId id="3125" r:id="rId48"/>
    <p:sldId id="3126" r:id="rId49"/>
    <p:sldId id="3129" r:id="rId50"/>
    <p:sldId id="3131" r:id="rId51"/>
    <p:sldId id="3134" r:id="rId52"/>
    <p:sldId id="3138" r:id="rId53"/>
    <p:sldId id="3137" r:id="rId54"/>
    <p:sldId id="2882" r:id="rId55"/>
    <p:sldId id="3139" r:id="rId56"/>
    <p:sldId id="3141" r:id="rId57"/>
    <p:sldId id="3142" r:id="rId58"/>
    <p:sldId id="3145" r:id="rId59"/>
    <p:sldId id="3146" r:id="rId60"/>
    <p:sldId id="3152" r:id="rId61"/>
    <p:sldId id="3149" r:id="rId62"/>
    <p:sldId id="3155" r:id="rId63"/>
    <p:sldId id="3154" r:id="rId64"/>
    <p:sldId id="3153" r:id="rId65"/>
    <p:sldId id="3156" r:id="rId66"/>
    <p:sldId id="3157" r:id="rId67"/>
    <p:sldId id="3162" r:id="rId68"/>
    <p:sldId id="2314" r:id="rId69"/>
    <p:sldId id="3198" r:id="rId70"/>
    <p:sldId id="3199" r:id="rId71"/>
    <p:sldId id="2522" r:id="rId72"/>
    <p:sldId id="3170" r:id="rId73"/>
    <p:sldId id="2881" r:id="rId74"/>
    <p:sldId id="3173" r:id="rId75"/>
    <p:sldId id="3176" r:id="rId76"/>
    <p:sldId id="3177" r:id="rId77"/>
    <p:sldId id="2308" r:id="rId78"/>
    <p:sldId id="3182" r:id="rId79"/>
    <p:sldId id="3180" r:id="rId80"/>
    <p:sldId id="3181" r:id="rId81"/>
    <p:sldId id="3183" r:id="rId82"/>
    <p:sldId id="3184" r:id="rId83"/>
    <p:sldId id="3186" r:id="rId84"/>
    <p:sldId id="3187" r:id="rId85"/>
    <p:sldId id="3188" r:id="rId86"/>
    <p:sldId id="3189" r:id="rId87"/>
    <p:sldId id="3190" r:id="rId88"/>
    <p:sldId id="3197" r:id="rId89"/>
    <p:sldId id="2517" r:id="rId90"/>
    <p:sldId id="3202" r:id="rId91"/>
    <p:sldId id="3205" r:id="rId92"/>
    <p:sldId id="3204" r:id="rId93"/>
  </p:sldIdLst>
  <p:sldSz cx="9144000" cy="6858000" type="screen4x3"/>
  <p:notesSz cx="6858000" cy="9144000"/>
  <p:defaultTextStyle>
    <a:defPPr>
      <a:defRPr lang="en-GB"/>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Standaardsectie" id="{9248D066-49CC-C04B-B037-0C062B9D9C51}">
          <p14:sldIdLst>
            <p14:sldId id="2180"/>
            <p14:sldId id="2885"/>
            <p14:sldId id="3070"/>
            <p14:sldId id="3071"/>
            <p14:sldId id="3072"/>
            <p14:sldId id="3073"/>
            <p14:sldId id="3074"/>
            <p14:sldId id="3075"/>
            <p14:sldId id="3076"/>
            <p14:sldId id="3077"/>
            <p14:sldId id="3078"/>
            <p14:sldId id="3079"/>
            <p14:sldId id="3081"/>
            <p14:sldId id="3085"/>
            <p14:sldId id="3082"/>
            <p14:sldId id="3086"/>
            <p14:sldId id="3089"/>
            <p14:sldId id="3090"/>
            <p14:sldId id="3093"/>
            <p14:sldId id="3095"/>
            <p14:sldId id="3097"/>
            <p14:sldId id="3098"/>
            <p14:sldId id="3099"/>
            <p14:sldId id="3101"/>
            <p14:sldId id="2884"/>
            <p14:sldId id="3106"/>
            <p14:sldId id="3105"/>
            <p14:sldId id="3107"/>
            <p14:sldId id="3108"/>
            <p14:sldId id="3109"/>
            <p14:sldId id="2883"/>
            <p14:sldId id="3112"/>
            <p14:sldId id="3113"/>
            <p14:sldId id="3114"/>
            <p14:sldId id="3115"/>
            <p14:sldId id="3116"/>
            <p14:sldId id="3117"/>
            <p14:sldId id="3061"/>
            <p14:sldId id="3118"/>
            <p14:sldId id="3119"/>
            <p14:sldId id="3120"/>
            <p14:sldId id="3121"/>
            <p14:sldId id="3128"/>
            <p14:sldId id="3122"/>
            <p14:sldId id="3123"/>
            <p14:sldId id="3124"/>
            <p14:sldId id="3125"/>
            <p14:sldId id="3126"/>
            <p14:sldId id="3129"/>
            <p14:sldId id="3131"/>
            <p14:sldId id="3134"/>
            <p14:sldId id="3138"/>
            <p14:sldId id="3137"/>
            <p14:sldId id="2882"/>
            <p14:sldId id="3139"/>
            <p14:sldId id="3141"/>
            <p14:sldId id="3142"/>
            <p14:sldId id="3145"/>
            <p14:sldId id="3146"/>
            <p14:sldId id="3152"/>
            <p14:sldId id="3149"/>
            <p14:sldId id="3155"/>
            <p14:sldId id="3154"/>
            <p14:sldId id="3153"/>
            <p14:sldId id="3156"/>
            <p14:sldId id="3157"/>
            <p14:sldId id="3162"/>
            <p14:sldId id="2314"/>
            <p14:sldId id="3198"/>
            <p14:sldId id="3199"/>
            <p14:sldId id="2522"/>
            <p14:sldId id="3170"/>
            <p14:sldId id="2881"/>
            <p14:sldId id="3173"/>
            <p14:sldId id="3176"/>
            <p14:sldId id="3177"/>
            <p14:sldId id="2308"/>
            <p14:sldId id="3182"/>
            <p14:sldId id="3180"/>
            <p14:sldId id="3181"/>
            <p14:sldId id="3183"/>
            <p14:sldId id="3184"/>
            <p14:sldId id="3186"/>
            <p14:sldId id="3187"/>
            <p14:sldId id="3188"/>
            <p14:sldId id="3189"/>
            <p14:sldId id="3190"/>
            <p14:sldId id="3197"/>
            <p14:sldId id="2517"/>
            <p14:sldId id="3202"/>
            <p14:sldId id="3205"/>
            <p14:sldId id="3204"/>
          </p14:sldIdLst>
        </p14:section>
        <p14:section name="Naamloze sectie" id="{B20469FF-4651-E641-AAA0-24B8C446FD3D}">
          <p14:sldIdLst/>
        </p14:section>
      </p14:sectionLst>
    </p:ex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524"/>
    <p:restoredTop sz="64374"/>
  </p:normalViewPr>
  <p:slideViewPr>
    <p:cSldViewPr showGuides="1">
      <p:cViewPr varScale="1">
        <p:scale>
          <a:sx n="55" d="100"/>
          <a:sy n="55" d="100"/>
        </p:scale>
        <p:origin x="1661" y="53"/>
      </p:cViewPr>
      <p:guideLst>
        <p:guide orient="horz" pos="2115"/>
        <p:guide pos="2880"/>
      </p:guideLst>
    </p:cSldViewPr>
  </p:slideViewPr>
  <p:outlineViewPr>
    <p:cViewPr>
      <p:scale>
        <a:sx n="33" d="100"/>
        <a:sy n="33" d="100"/>
      </p:scale>
      <p:origin x="0" y="-6992"/>
    </p:cViewPr>
  </p:outlineViewPr>
  <p:notesTextViewPr>
    <p:cViewPr>
      <p:scale>
        <a:sx n="170" d="100"/>
        <a:sy n="170" d="100"/>
      </p:scale>
      <p:origin x="0" y="-518"/>
    </p:cViewPr>
  </p:notesTextViewPr>
  <p:sorterViewPr>
    <p:cViewPr>
      <p:scale>
        <a:sx n="60" d="100"/>
        <a:sy n="60" d="100"/>
      </p:scale>
      <p:origin x="0" y="0"/>
    </p:cViewPr>
  </p:sorterViewPr>
  <p:notesViewPr>
    <p:cSldViewPr showGuides="1">
      <p:cViewPr varScale="1">
        <p:scale>
          <a:sx n="80" d="100"/>
          <a:sy n="80" d="100"/>
        </p:scale>
        <p:origin x="-1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1870240-DB53-DE4E-B6EB-2CF3F855D70A}"/>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499" name="Rectangle 3">
            <a:extLst>
              <a:ext uri="{FF2B5EF4-FFF2-40B4-BE49-F238E27FC236}">
                <a16:creationId xmlns:a16="http://schemas.microsoft.com/office/drawing/2014/main" id="{B240F32D-606A-9F41-AACD-03252B551F2C}"/>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0"/>
              </a:defRPr>
            </a:lvl1pPr>
          </a:lstStyle>
          <a:p>
            <a:pPr>
              <a:defRPr/>
            </a:pPr>
            <a:endParaRPr lang="nl-NL"/>
          </a:p>
        </p:txBody>
      </p:sp>
      <p:sp>
        <p:nvSpPr>
          <p:cNvPr id="362500" name="Rectangle 4">
            <a:extLst>
              <a:ext uri="{FF2B5EF4-FFF2-40B4-BE49-F238E27FC236}">
                <a16:creationId xmlns:a16="http://schemas.microsoft.com/office/drawing/2014/main" id="{7DF7F654-2C8B-1A41-9CCD-365987C25F50}"/>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501" name="Rectangle 5">
            <a:extLst>
              <a:ext uri="{FF2B5EF4-FFF2-40B4-BE49-F238E27FC236}">
                <a16:creationId xmlns:a16="http://schemas.microsoft.com/office/drawing/2014/main" id="{A912AD3A-E5BF-A741-80D9-7A2EB4DA424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Times" pitchFamily="2" charset="0"/>
              </a:defRPr>
            </a:lvl1pPr>
          </a:lstStyle>
          <a:p>
            <a:fld id="{B19BE602-5B00-FC4C-AB41-CF2D557B276A}"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BF036C-235B-4540-8BC7-28AAD4961AFE}"/>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5" name="Rectangle 3">
            <a:extLst>
              <a:ext uri="{FF2B5EF4-FFF2-40B4-BE49-F238E27FC236}">
                <a16:creationId xmlns:a16="http://schemas.microsoft.com/office/drawing/2014/main" id="{263AE628-D2CF-E641-AEF7-0E0D94F55F2C}"/>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defRPr>
            </a:lvl1pPr>
          </a:lstStyle>
          <a:p>
            <a:pPr>
              <a:defRPr/>
            </a:pPr>
            <a:endParaRPr lang="en-GB" altLang="nl-NL"/>
          </a:p>
        </p:txBody>
      </p:sp>
      <p:sp>
        <p:nvSpPr>
          <p:cNvPr id="13316" name="Rectangle 4">
            <a:extLst>
              <a:ext uri="{FF2B5EF4-FFF2-40B4-BE49-F238E27FC236}">
                <a16:creationId xmlns:a16="http://schemas.microsoft.com/office/drawing/2014/main" id="{00F6EBC9-F70B-5641-B982-BD55C058A9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77084C7-2F19-E54F-950C-15F7519200D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p>
        </p:txBody>
      </p:sp>
      <p:sp>
        <p:nvSpPr>
          <p:cNvPr id="3078" name="Rectangle 6">
            <a:extLst>
              <a:ext uri="{FF2B5EF4-FFF2-40B4-BE49-F238E27FC236}">
                <a16:creationId xmlns:a16="http://schemas.microsoft.com/office/drawing/2014/main" id="{ADDB855D-56DE-0048-9D5D-70BE0B9385C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9" name="Rectangle 7">
            <a:extLst>
              <a:ext uri="{FF2B5EF4-FFF2-40B4-BE49-F238E27FC236}">
                <a16:creationId xmlns:a16="http://schemas.microsoft.com/office/drawing/2014/main" id="{B7BC41E1-C9BC-BC40-89C2-81BD86FF137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13836C78-1C24-B647-93F4-B6291A2E4BE9}" type="slidenum">
              <a:rPr lang="en-GB" altLang="nl-NL"/>
              <a:pPr/>
              <a:t>‹nr.›</a:t>
            </a:fld>
            <a:endParaRPr lang="en-GB"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a:t>
            </a:fld>
            <a:endParaRPr lang="en-GB" altLang="nl-NL"/>
          </a:p>
        </p:txBody>
      </p:sp>
    </p:spTree>
    <p:extLst>
      <p:ext uri="{BB962C8B-B14F-4D97-AF65-F5344CB8AC3E}">
        <p14:creationId xmlns:p14="http://schemas.microsoft.com/office/powerpoint/2010/main" val="325381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Goniolimon italicum </a:t>
            </a:r>
          </a:p>
          <a:p>
            <a:r>
              <a:rPr lang="nl-BE" dirty="0"/>
              <a:t>Strandkruidfamilie (Plumbaginaceae)</a:t>
            </a:r>
          </a:p>
          <a:p>
            <a:endParaRPr lang="nl-BE" dirty="0"/>
          </a:p>
          <a:p>
            <a:r>
              <a:rPr lang="nl-BE" dirty="0"/>
              <a:t>Een ietwat warrelige plant, maar toch met een zekere zigzaggende schoonheid van achtergebleven bloemdeeltjes.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a:t>
            </a:fld>
            <a:endParaRPr lang="en-GB" altLang="nl-NL"/>
          </a:p>
        </p:txBody>
      </p:sp>
    </p:spTree>
    <p:extLst>
      <p:ext uri="{BB962C8B-B14F-4D97-AF65-F5344CB8AC3E}">
        <p14:creationId xmlns:p14="http://schemas.microsoft.com/office/powerpoint/2010/main" val="3235542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Cotoneaster duthieanus </a:t>
            </a:r>
          </a:p>
          <a:p>
            <a:r>
              <a:rPr lang="nl-BE" dirty="0"/>
              <a:t>Rozenfamilie (Rosaceae) </a:t>
            </a:r>
          </a:p>
          <a:p>
            <a:endParaRPr lang="nl-BE" dirty="0"/>
          </a:p>
          <a:p>
            <a:r>
              <a:rPr lang="nl-BE" dirty="0"/>
              <a:t>Klein maar fijn, en rood van vreugde…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a:t>
            </a:fld>
            <a:endParaRPr lang="en-GB" altLang="nl-NL"/>
          </a:p>
        </p:txBody>
      </p:sp>
    </p:spTree>
    <p:extLst>
      <p:ext uri="{BB962C8B-B14F-4D97-AF65-F5344CB8AC3E}">
        <p14:creationId xmlns:p14="http://schemas.microsoft.com/office/powerpoint/2010/main" val="288295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Coprosma petriei </a:t>
            </a:r>
          </a:p>
          <a:p>
            <a:r>
              <a:rPr lang="nl-BE" dirty="0"/>
              <a:t>Koffiefamilie (Rubiaceae)</a:t>
            </a:r>
          </a:p>
          <a:p>
            <a:endParaRPr lang="nl-BE" dirty="0"/>
          </a:p>
          <a:p>
            <a:r>
              <a:rPr lang="nl-BE" dirty="0"/>
              <a:t>Een minuscule plant, met heel fijne, decussate blaadjes waarop een bijzondere beharing staat.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a:t>
            </a:fld>
            <a:endParaRPr lang="en-GB" altLang="nl-NL"/>
          </a:p>
        </p:txBody>
      </p:sp>
    </p:spTree>
    <p:extLst>
      <p:ext uri="{BB962C8B-B14F-4D97-AF65-F5344CB8AC3E}">
        <p14:creationId xmlns:p14="http://schemas.microsoft.com/office/powerpoint/2010/main" val="770050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Coprosma petriei </a:t>
            </a:r>
          </a:p>
          <a:p>
            <a:r>
              <a:rPr lang="nl-BE" dirty="0"/>
              <a:t>Koffiefamilie (Rubiaceae)</a:t>
            </a:r>
          </a:p>
          <a:p>
            <a:endParaRPr lang="nl-BE" dirty="0"/>
          </a:p>
          <a:p>
            <a:r>
              <a:rPr lang="nl-BE" dirty="0"/>
              <a:t>Een minuscule plant, met heel fijne, decussate blaadjes waarop een bijzondere beharing staat.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a:t>
            </a:fld>
            <a:endParaRPr lang="en-GB" altLang="nl-NL"/>
          </a:p>
        </p:txBody>
      </p:sp>
    </p:spTree>
    <p:extLst>
      <p:ext uri="{BB962C8B-B14F-4D97-AF65-F5344CB8AC3E}">
        <p14:creationId xmlns:p14="http://schemas.microsoft.com/office/powerpoint/2010/main" val="1549731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Berberis yingjingensis </a:t>
            </a:r>
          </a:p>
          <a:p>
            <a:r>
              <a:rPr lang="nl-BE" dirty="0"/>
              <a:t>Berberisfamilie (Berberidaceae)</a:t>
            </a:r>
          </a:p>
          <a:p>
            <a:endParaRPr lang="nl-B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Het begin van de herfstverkleuring, en de start van de bladval.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a:t>
            </a:fld>
            <a:endParaRPr lang="en-GB" altLang="nl-NL"/>
          </a:p>
        </p:txBody>
      </p:sp>
    </p:spTree>
    <p:extLst>
      <p:ext uri="{BB962C8B-B14F-4D97-AF65-F5344CB8AC3E}">
        <p14:creationId xmlns:p14="http://schemas.microsoft.com/office/powerpoint/2010/main" val="1670924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Berberis yingjingensis </a:t>
            </a:r>
          </a:p>
          <a:p>
            <a:r>
              <a:rPr lang="nl-BE" dirty="0"/>
              <a:t>Berberisfamilie (Berberidaceae)</a:t>
            </a:r>
          </a:p>
          <a:p>
            <a:endParaRPr lang="nl-B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Het begin van de herfstverkleuring, en de start van de bladval.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a:t>
            </a:fld>
            <a:endParaRPr lang="en-GB" altLang="nl-NL"/>
          </a:p>
        </p:txBody>
      </p:sp>
    </p:spTree>
    <p:extLst>
      <p:ext uri="{BB962C8B-B14F-4D97-AF65-F5344CB8AC3E}">
        <p14:creationId xmlns:p14="http://schemas.microsoft.com/office/powerpoint/2010/main" val="329098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Berberis yingjingensis </a:t>
            </a:r>
          </a:p>
          <a:p>
            <a:r>
              <a:rPr lang="nl-BE" dirty="0"/>
              <a:t>Berberisfamilie (Berberidaceae)</a:t>
            </a:r>
          </a:p>
          <a:p>
            <a:endParaRPr lang="nl-BE" dirty="0"/>
          </a:p>
          <a:p>
            <a:r>
              <a:rPr lang="nl-BE" dirty="0"/>
              <a:t>Maar de besjes zijn wel mooi en contrasteren sterk met hun rode steeltjes.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16</a:t>
            </a:fld>
            <a:endParaRPr lang="en-GB" altLang="nl-NL"/>
          </a:p>
        </p:txBody>
      </p:sp>
    </p:spTree>
    <p:extLst>
      <p:ext uri="{BB962C8B-B14F-4D97-AF65-F5344CB8AC3E}">
        <p14:creationId xmlns:p14="http://schemas.microsoft.com/office/powerpoint/2010/main" val="3677130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Rhodotypos scandens </a:t>
            </a:r>
          </a:p>
          <a:p>
            <a:r>
              <a:rPr lang="nl-BE" dirty="0"/>
              <a:t>Rozenfamilie (Rosaceae)</a:t>
            </a:r>
          </a:p>
          <a:p>
            <a:endParaRPr lang="nl-BE" dirty="0"/>
          </a:p>
          <a:p>
            <a:r>
              <a:rPr lang="nl-BE" dirty="0"/>
              <a:t>Bij deze soort zijn de bladeren altijd aan de lichte kant, en tijdens de herfst worden ze dan superlicht.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17</a:t>
            </a:fld>
            <a:endParaRPr lang="en-GB" altLang="nl-NL"/>
          </a:p>
        </p:txBody>
      </p:sp>
    </p:spTree>
    <p:extLst>
      <p:ext uri="{BB962C8B-B14F-4D97-AF65-F5344CB8AC3E}">
        <p14:creationId xmlns:p14="http://schemas.microsoft.com/office/powerpoint/2010/main" val="2791973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Rhodotypos scandens </a:t>
            </a:r>
          </a:p>
          <a:p>
            <a:r>
              <a:rPr lang="nl-BE" dirty="0"/>
              <a:t>Rozenfamilie (Rosaceae)</a:t>
            </a:r>
          </a:p>
          <a:p>
            <a:endParaRPr lang="nl-BE" dirty="0"/>
          </a:p>
          <a:p>
            <a:r>
              <a:rPr lang="nl-BE" dirty="0"/>
              <a:t>Deze “bessen” zijn eigenlijk heel erg droog, ze vormen een bepaald type van vrucht, de “droge bessen”.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18</a:t>
            </a:fld>
            <a:endParaRPr lang="en-GB" altLang="nl-NL"/>
          </a:p>
        </p:txBody>
      </p:sp>
    </p:spTree>
    <p:extLst>
      <p:ext uri="{BB962C8B-B14F-4D97-AF65-F5344CB8AC3E}">
        <p14:creationId xmlns:p14="http://schemas.microsoft.com/office/powerpoint/2010/main" val="1372846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Acaena magellanica </a:t>
            </a:r>
          </a:p>
          <a:p>
            <a:r>
              <a:rPr lang="nl-BE" dirty="0"/>
              <a:t>Rozenfamilie (Rosaceae)</a:t>
            </a:r>
          </a:p>
          <a:p>
            <a:endParaRPr lang="nl-BE" dirty="0"/>
          </a:p>
          <a:p>
            <a:r>
              <a:rPr lang="nl-BE" dirty="0"/>
              <a:t>Een stekelig kussen lijkt deze plant te vormen.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19</a:t>
            </a:fld>
            <a:endParaRPr lang="en-GB" altLang="nl-NL"/>
          </a:p>
        </p:txBody>
      </p:sp>
    </p:spTree>
    <p:extLst>
      <p:ext uri="{BB962C8B-B14F-4D97-AF65-F5344CB8AC3E}">
        <p14:creationId xmlns:p14="http://schemas.microsoft.com/office/powerpoint/2010/main" val="206208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a:t>
            </a:fld>
            <a:endParaRPr lang="en-GB" altLang="nl-NL"/>
          </a:p>
        </p:txBody>
      </p:sp>
    </p:spTree>
    <p:extLst>
      <p:ext uri="{BB962C8B-B14F-4D97-AF65-F5344CB8AC3E}">
        <p14:creationId xmlns:p14="http://schemas.microsoft.com/office/powerpoint/2010/main" val="825640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Acaena magellanica </a:t>
            </a:r>
          </a:p>
          <a:p>
            <a:r>
              <a:rPr lang="nl-BE" dirty="0"/>
              <a:t>Rozenfamilie (Rosaceae)</a:t>
            </a:r>
          </a:p>
          <a:p>
            <a:endParaRPr lang="nl-BE" dirty="0"/>
          </a:p>
          <a:p>
            <a:r>
              <a:rPr lang="nl-BE" dirty="0"/>
              <a:t>En hier zien we dan hoe deze doornen worden gevormd: de middennerf van de kelkbladen groeit zeer sterk uit en is aan de top voorzien van weerhaakjes.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20</a:t>
            </a:fld>
            <a:endParaRPr lang="en-GB" altLang="nl-NL"/>
          </a:p>
        </p:txBody>
      </p:sp>
    </p:spTree>
    <p:extLst>
      <p:ext uri="{BB962C8B-B14F-4D97-AF65-F5344CB8AC3E}">
        <p14:creationId xmlns:p14="http://schemas.microsoft.com/office/powerpoint/2010/main" val="1716776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Haberlea ferdinandi-coburgii</a:t>
            </a:r>
          </a:p>
          <a:p>
            <a:r>
              <a:rPr lang="nl-BE" dirty="0"/>
              <a:t>Gesneriafamilie (Gesneriaceae)</a:t>
            </a:r>
          </a:p>
          <a:p>
            <a:endParaRPr lang="nl-BE" dirty="0"/>
          </a:p>
          <a:p>
            <a:r>
              <a:rPr lang="nl-BE" dirty="0"/>
              <a:t>Zelf zonder bloemen is dit een bijzonder mooie plant, vind ik. En een kloeke volhouder in de schaduw van een dennetje.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21</a:t>
            </a:fld>
            <a:endParaRPr lang="en-GB" altLang="nl-NL"/>
          </a:p>
        </p:txBody>
      </p:sp>
    </p:spTree>
    <p:extLst>
      <p:ext uri="{BB962C8B-B14F-4D97-AF65-F5344CB8AC3E}">
        <p14:creationId xmlns:p14="http://schemas.microsoft.com/office/powerpoint/2010/main" val="71380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Haberlea ferdinandi-coburgii</a:t>
            </a:r>
          </a:p>
          <a:p>
            <a:r>
              <a:rPr lang="nl-BE" dirty="0"/>
              <a:t>Gesneriafamilie (Gesneriaceae)</a:t>
            </a:r>
          </a:p>
          <a:p>
            <a:endParaRPr lang="nl-BE" dirty="0"/>
          </a:p>
          <a:p>
            <a:r>
              <a:rPr lang="nl-BE" dirty="0"/>
              <a:t>Zelf zonder bloemen is dit een bijzonder mooie plant, vind ik. En een kloeke volhouder in de schaduw van een dennetje.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22</a:t>
            </a:fld>
            <a:endParaRPr lang="en-GB" altLang="nl-NL"/>
          </a:p>
        </p:txBody>
      </p:sp>
    </p:spTree>
    <p:extLst>
      <p:ext uri="{BB962C8B-B14F-4D97-AF65-F5344CB8AC3E}">
        <p14:creationId xmlns:p14="http://schemas.microsoft.com/office/powerpoint/2010/main" val="311989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Herfstalruin (Mandragora autumnalis)</a:t>
            </a:r>
          </a:p>
          <a:p>
            <a:r>
              <a:rPr lang="nl-BE" dirty="0"/>
              <a:t>Nachtschadefamilie (Solanaceae)</a:t>
            </a:r>
          </a:p>
          <a:p>
            <a:endParaRPr lang="nl-BE" dirty="0"/>
          </a:p>
          <a:p>
            <a:r>
              <a:rPr lang="nl-BE" dirty="0"/>
              <a:t>Naar de naam te oordelen bloeit deze plant nu in het correcte seizoen.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23</a:t>
            </a:fld>
            <a:endParaRPr lang="en-GB" altLang="nl-NL"/>
          </a:p>
        </p:txBody>
      </p:sp>
    </p:spTree>
    <p:extLst>
      <p:ext uri="{BB962C8B-B14F-4D97-AF65-F5344CB8AC3E}">
        <p14:creationId xmlns:p14="http://schemas.microsoft.com/office/powerpoint/2010/main" val="2720547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Herfstalruin (Mandragora autumnalis)</a:t>
            </a:r>
          </a:p>
          <a:p>
            <a:r>
              <a:rPr lang="nl-BE" dirty="0"/>
              <a:t>Nachtschadefamilie (Solanaceae)</a:t>
            </a:r>
          </a:p>
          <a:p>
            <a:endParaRPr lang="nl-BE" dirty="0"/>
          </a:p>
          <a:p>
            <a:r>
              <a:rPr lang="nl-BE" dirty="0"/>
              <a:t>Op deze foto zijn de vijf meeldraden en de tweelobbige stempel goed waarneembaar.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24</a:t>
            </a:fld>
            <a:endParaRPr lang="en-GB" altLang="nl-NL"/>
          </a:p>
        </p:txBody>
      </p:sp>
    </p:spTree>
    <p:extLst>
      <p:ext uri="{BB962C8B-B14F-4D97-AF65-F5344CB8AC3E}">
        <p14:creationId xmlns:p14="http://schemas.microsoft.com/office/powerpoint/2010/main" val="3240664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25</a:t>
            </a:fld>
            <a:endParaRPr lang="en-GB" altLang="nl-NL"/>
          </a:p>
        </p:txBody>
      </p:sp>
    </p:spTree>
    <p:extLst>
      <p:ext uri="{BB962C8B-B14F-4D97-AF65-F5344CB8AC3E}">
        <p14:creationId xmlns:p14="http://schemas.microsoft.com/office/powerpoint/2010/main" val="943552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tenuiflora </a:t>
            </a:r>
          </a:p>
          <a:p>
            <a:r>
              <a:rPr lang="nl-BE" dirty="0"/>
              <a:t>Theefamilie (Theaceae)</a:t>
            </a:r>
          </a:p>
          <a:p>
            <a:endParaRPr lang="nl-BE" dirty="0"/>
          </a:p>
          <a:p>
            <a:r>
              <a:rPr lang="nl-BE" dirty="0"/>
              <a:t>Een camellia met een teer, fijn bloemetje…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26</a:t>
            </a:fld>
            <a:endParaRPr lang="en-GB" altLang="nl-NL"/>
          </a:p>
        </p:txBody>
      </p:sp>
    </p:spTree>
    <p:extLst>
      <p:ext uri="{BB962C8B-B14F-4D97-AF65-F5344CB8AC3E}">
        <p14:creationId xmlns:p14="http://schemas.microsoft.com/office/powerpoint/2010/main" val="3488526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tenuiflora </a:t>
            </a:r>
          </a:p>
          <a:p>
            <a:r>
              <a:rPr lang="nl-BE" dirty="0"/>
              <a:t>Theefamilie (Theaceae)</a:t>
            </a:r>
          </a:p>
          <a:p>
            <a:endParaRPr lang="nl-BE" dirty="0"/>
          </a:p>
          <a:p>
            <a:r>
              <a:rPr lang="nl-BE" dirty="0"/>
              <a:t>Een camellia met een teer, fijn bloemetje…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27</a:t>
            </a:fld>
            <a:endParaRPr lang="en-GB" altLang="nl-NL"/>
          </a:p>
        </p:txBody>
      </p:sp>
    </p:spTree>
    <p:extLst>
      <p:ext uri="{BB962C8B-B14F-4D97-AF65-F5344CB8AC3E}">
        <p14:creationId xmlns:p14="http://schemas.microsoft.com/office/powerpoint/2010/main" val="261684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tenuiflora </a:t>
            </a:r>
          </a:p>
          <a:p>
            <a:r>
              <a:rPr lang="nl-BE" dirty="0"/>
              <a:t>Theefamilie (Theaceae)</a:t>
            </a:r>
          </a:p>
          <a:p>
            <a:endParaRPr lang="nl-BE" dirty="0"/>
          </a:p>
          <a:p>
            <a:r>
              <a:rPr lang="nl-BE" dirty="0"/>
              <a:t>Een camellia met een teer, fijn bloemetje…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28</a:t>
            </a:fld>
            <a:endParaRPr lang="en-GB" altLang="nl-NL"/>
          </a:p>
        </p:txBody>
      </p:sp>
    </p:spTree>
    <p:extLst>
      <p:ext uri="{BB962C8B-B14F-4D97-AF65-F5344CB8AC3E}">
        <p14:creationId xmlns:p14="http://schemas.microsoft.com/office/powerpoint/2010/main" val="288762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blauweregen (Wisteria floribunda)</a:t>
            </a:r>
          </a:p>
          <a:p>
            <a:r>
              <a:rPr lang="nl-BE" dirty="0"/>
              <a:t>Vlinderbloemenfamilie (Fabaceae)</a:t>
            </a:r>
          </a:p>
          <a:p>
            <a:endParaRPr lang="nl-BE" dirty="0"/>
          </a:p>
          <a:p>
            <a:r>
              <a:rPr lang="nl-BE" dirty="0"/>
              <a:t>Duidelijk linksdraaiend, met de wijzers van de klok mee.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29</a:t>
            </a:fld>
            <a:endParaRPr lang="en-GB" altLang="nl-NL"/>
          </a:p>
        </p:txBody>
      </p:sp>
    </p:spTree>
    <p:extLst>
      <p:ext uri="{BB962C8B-B14F-4D97-AF65-F5344CB8AC3E}">
        <p14:creationId xmlns:p14="http://schemas.microsoft.com/office/powerpoint/2010/main" val="695848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Ceratostigma plumbaginoides </a:t>
            </a:r>
          </a:p>
          <a:p>
            <a:r>
              <a:rPr lang="nl-BE" dirty="0"/>
              <a:t>Strandkruidfamilie (Plumbaginaceae)</a:t>
            </a:r>
          </a:p>
          <a:p>
            <a:endParaRPr lang="nl-BE" dirty="0"/>
          </a:p>
          <a:p>
            <a:r>
              <a:rPr lang="nl-BE" dirty="0"/>
              <a:t>En om te beginnen: bloei &amp; herfstverkleuring samen!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a:t>
            </a:fld>
            <a:endParaRPr lang="en-GB" altLang="nl-NL"/>
          </a:p>
        </p:txBody>
      </p:sp>
    </p:spTree>
    <p:extLst>
      <p:ext uri="{BB962C8B-B14F-4D97-AF65-F5344CB8AC3E}">
        <p14:creationId xmlns:p14="http://schemas.microsoft.com/office/powerpoint/2010/main" val="3816535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r>
              <a:rPr lang="nl-BE" dirty="0"/>
              <a:t>Flink gegroeid dit jaar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30</a:t>
            </a:fld>
            <a:endParaRPr lang="en-GB" altLang="nl-NL"/>
          </a:p>
        </p:txBody>
      </p:sp>
    </p:spTree>
    <p:extLst>
      <p:ext uri="{BB962C8B-B14F-4D97-AF65-F5344CB8AC3E}">
        <p14:creationId xmlns:p14="http://schemas.microsoft.com/office/powerpoint/2010/main" val="2403065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31</a:t>
            </a:fld>
            <a:endParaRPr lang="en-GB" altLang="nl-NL"/>
          </a:p>
        </p:txBody>
      </p:sp>
    </p:spTree>
    <p:extLst>
      <p:ext uri="{BB962C8B-B14F-4D97-AF65-F5344CB8AC3E}">
        <p14:creationId xmlns:p14="http://schemas.microsoft.com/office/powerpoint/2010/main" val="1244505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Parrotia persica </a:t>
            </a:r>
          </a:p>
          <a:p>
            <a:r>
              <a:rPr lang="nl-BE" dirty="0"/>
              <a:t>Toverhazelaarfamilie (Hamamelidaceae)</a:t>
            </a:r>
          </a:p>
          <a:p>
            <a:endParaRPr lang="nl-BE" dirty="0"/>
          </a:p>
          <a:p>
            <a:r>
              <a:rPr lang="nl-BE" dirty="0"/>
              <a:t>Kleurrijk, maar met minder rood dan vorig jaar (of is dat rood reeds verdwenen?).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32</a:t>
            </a:fld>
            <a:endParaRPr lang="en-GB" altLang="nl-NL"/>
          </a:p>
        </p:txBody>
      </p:sp>
    </p:spTree>
    <p:extLst>
      <p:ext uri="{BB962C8B-B14F-4D97-AF65-F5344CB8AC3E}">
        <p14:creationId xmlns:p14="http://schemas.microsoft.com/office/powerpoint/2010/main" val="4239928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Parrotia persica </a:t>
            </a:r>
          </a:p>
          <a:p>
            <a:r>
              <a:rPr lang="nl-BE" dirty="0"/>
              <a:t>Toverhazelaarfamilie (Hamamelidaceae)</a:t>
            </a:r>
          </a:p>
          <a:p>
            <a:endParaRPr lang="nl-BE" dirty="0"/>
          </a:p>
          <a:p>
            <a:r>
              <a:rPr lang="nl-BE" dirty="0"/>
              <a:t>Kleurrijk, maar met minder rood dan vorig jaar (of is dat rood reeds verdwenen?).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33</a:t>
            </a:fld>
            <a:endParaRPr lang="en-GB" altLang="nl-NL"/>
          </a:p>
        </p:txBody>
      </p:sp>
    </p:spTree>
    <p:extLst>
      <p:ext uri="{BB962C8B-B14F-4D97-AF65-F5344CB8AC3E}">
        <p14:creationId xmlns:p14="http://schemas.microsoft.com/office/powerpoint/2010/main" val="636885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Parrotia persica </a:t>
            </a:r>
          </a:p>
          <a:p>
            <a:r>
              <a:rPr lang="nl-BE" dirty="0"/>
              <a:t>Toverhazelaarfamilie (Hamamelidaceae)</a:t>
            </a:r>
          </a:p>
          <a:p>
            <a:endParaRPr lang="nl-BE" dirty="0"/>
          </a:p>
          <a:p>
            <a:r>
              <a:rPr lang="nl-BE" dirty="0"/>
              <a:t>Kleurrijk, maar met minder rood dan vorig jaar (of is dat rood reeds verdwenen?).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34</a:t>
            </a:fld>
            <a:endParaRPr lang="en-GB" altLang="nl-NL"/>
          </a:p>
        </p:txBody>
      </p:sp>
    </p:spTree>
    <p:extLst>
      <p:ext uri="{BB962C8B-B14F-4D97-AF65-F5344CB8AC3E}">
        <p14:creationId xmlns:p14="http://schemas.microsoft.com/office/powerpoint/2010/main" val="1373367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Parrotia persica </a:t>
            </a:r>
          </a:p>
          <a:p>
            <a:r>
              <a:rPr lang="nl-BE" dirty="0"/>
              <a:t>Toverhazelaarfamilie (Hamamelidaceae)</a:t>
            </a:r>
          </a:p>
          <a:p>
            <a:endParaRPr lang="nl-BE" dirty="0"/>
          </a:p>
          <a:p>
            <a:r>
              <a:rPr lang="nl-BE" dirty="0"/>
              <a:t>Kleurrijk, maar met minder rood dan vorig jaar (of is dat rood reeds verdwenen?).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35</a:t>
            </a:fld>
            <a:endParaRPr lang="en-GB" altLang="nl-NL"/>
          </a:p>
        </p:txBody>
      </p:sp>
    </p:spTree>
    <p:extLst>
      <p:ext uri="{BB962C8B-B14F-4D97-AF65-F5344CB8AC3E}">
        <p14:creationId xmlns:p14="http://schemas.microsoft.com/office/powerpoint/2010/main" val="831471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Parrotia persica </a:t>
            </a:r>
          </a:p>
          <a:p>
            <a:r>
              <a:rPr lang="nl-BE" dirty="0"/>
              <a:t>Toverhazelaarfamilie (Hamamelidaceae)</a:t>
            </a:r>
          </a:p>
          <a:p>
            <a:endParaRPr lang="nl-BE" dirty="0"/>
          </a:p>
          <a:p>
            <a:r>
              <a:rPr lang="nl-BE" dirty="0"/>
              <a:t>Kleurrijk, maar met minder rood dan vorig jaar (of is dat rood reeds verdwenen?).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36</a:t>
            </a:fld>
            <a:endParaRPr lang="en-GB" altLang="nl-NL"/>
          </a:p>
        </p:txBody>
      </p:sp>
    </p:spTree>
    <p:extLst>
      <p:ext uri="{BB962C8B-B14F-4D97-AF65-F5344CB8AC3E}">
        <p14:creationId xmlns:p14="http://schemas.microsoft.com/office/powerpoint/2010/main" val="2079145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Parrotia persica </a:t>
            </a:r>
          </a:p>
          <a:p>
            <a:r>
              <a:rPr lang="nl-BE" dirty="0"/>
              <a:t>Toverhazelaarfamilie (Hamamelidaceae)</a:t>
            </a:r>
          </a:p>
          <a:p>
            <a:endParaRPr lang="nl-BE" dirty="0"/>
          </a:p>
          <a:p>
            <a:r>
              <a:rPr lang="nl-BE" dirty="0"/>
              <a:t>Kleurrijk, maar met minder rood dan vorig jaar (of is dat rood reeds verdwenen?).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37</a:t>
            </a:fld>
            <a:endParaRPr lang="en-GB" altLang="nl-NL"/>
          </a:p>
        </p:txBody>
      </p:sp>
    </p:spTree>
    <p:extLst>
      <p:ext uri="{BB962C8B-B14F-4D97-AF65-F5344CB8AC3E}">
        <p14:creationId xmlns:p14="http://schemas.microsoft.com/office/powerpoint/2010/main" val="3922923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38</a:t>
            </a:fld>
            <a:endParaRPr lang="en-GB" altLang="nl-NL"/>
          </a:p>
        </p:txBody>
      </p:sp>
    </p:spTree>
    <p:extLst>
      <p:ext uri="{BB962C8B-B14F-4D97-AF65-F5344CB8AC3E}">
        <p14:creationId xmlns:p14="http://schemas.microsoft.com/office/powerpoint/2010/main" val="1454719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Mallotus japonicus </a:t>
            </a:r>
          </a:p>
          <a:p>
            <a:r>
              <a:rPr lang="nl-BE" dirty="0"/>
              <a:t>Wolfsmelkfamilie (Euphorbiaceae)</a:t>
            </a:r>
          </a:p>
          <a:p>
            <a:endParaRPr lang="nl-BE" dirty="0"/>
          </a:p>
          <a:p>
            <a:r>
              <a:rPr lang="nl-BE" dirty="0"/>
              <a:t>Een mooie gele verkleuring past goed bij dit fraaie boompje.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39</a:t>
            </a:fld>
            <a:endParaRPr lang="en-GB" altLang="nl-NL"/>
          </a:p>
        </p:txBody>
      </p:sp>
    </p:spTree>
    <p:extLst>
      <p:ext uri="{BB962C8B-B14F-4D97-AF65-F5344CB8AC3E}">
        <p14:creationId xmlns:p14="http://schemas.microsoft.com/office/powerpoint/2010/main" val="1046224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Ceratostigma plumbaginoides </a:t>
            </a:r>
          </a:p>
          <a:p>
            <a:r>
              <a:rPr lang="nl-BE" dirty="0"/>
              <a:t>Strandkruidfamilie (Plumbaginaceae)</a:t>
            </a:r>
          </a:p>
          <a:p>
            <a:endParaRPr lang="nl-BE" dirty="0"/>
          </a:p>
          <a:p>
            <a:r>
              <a:rPr lang="nl-BE" dirty="0"/>
              <a:t>En om te beginnen: bloei &amp; herfstverkleuring samen!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a:t>
            </a:fld>
            <a:endParaRPr lang="en-GB" altLang="nl-NL"/>
          </a:p>
        </p:txBody>
      </p:sp>
    </p:spTree>
    <p:extLst>
      <p:ext uri="{BB962C8B-B14F-4D97-AF65-F5344CB8AC3E}">
        <p14:creationId xmlns:p14="http://schemas.microsoft.com/office/powerpoint/2010/main" val="24789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Geranium wlassowianum </a:t>
            </a:r>
          </a:p>
          <a:p>
            <a:r>
              <a:rPr lang="nl-BE" dirty="0"/>
              <a:t>Ooievaarsbekfamilie (Geraniaceae)</a:t>
            </a:r>
          </a:p>
          <a:p>
            <a:endParaRPr lang="nl-BE" dirty="0"/>
          </a:p>
          <a:p>
            <a:r>
              <a:rPr lang="nl-BE" dirty="0"/>
              <a:t>De bloemkleur is hier opvallend licht, en eigenlijk zijn de meeste planten van deze soort sterker van kleur. </a:t>
            </a:r>
          </a:p>
          <a:p>
            <a:endParaRPr lang="nl-BE" dirty="0"/>
          </a:p>
          <a:p>
            <a:r>
              <a:rPr lang="nl-BE" dirty="0"/>
              <a:t>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40</a:t>
            </a:fld>
            <a:endParaRPr lang="en-GB" altLang="nl-NL"/>
          </a:p>
        </p:txBody>
      </p:sp>
    </p:spTree>
    <p:extLst>
      <p:ext uri="{BB962C8B-B14F-4D97-AF65-F5344CB8AC3E}">
        <p14:creationId xmlns:p14="http://schemas.microsoft.com/office/powerpoint/2010/main" val="1915321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Geranium wlassowianum </a:t>
            </a:r>
          </a:p>
          <a:p>
            <a:r>
              <a:rPr lang="nl-BE" dirty="0"/>
              <a:t>Ooievaarsbekfamilie (Geraniaceae)</a:t>
            </a:r>
          </a:p>
          <a:p>
            <a:endParaRPr lang="nl-BE" dirty="0"/>
          </a:p>
          <a:p>
            <a:r>
              <a:rPr lang="nl-BE" dirty="0"/>
              <a:t>De bloemkleur is hier opvallend licht, en eigenlijk zijn de meeste planten van deze soort sterker van kleur. </a:t>
            </a:r>
          </a:p>
          <a:p>
            <a:endParaRPr lang="nl-BE" dirty="0"/>
          </a:p>
          <a:p>
            <a:r>
              <a:rPr lang="nl-BE" dirty="0"/>
              <a:t>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41</a:t>
            </a:fld>
            <a:endParaRPr lang="en-GB" altLang="nl-NL"/>
          </a:p>
        </p:txBody>
      </p:sp>
    </p:spTree>
    <p:extLst>
      <p:ext uri="{BB962C8B-B14F-4D97-AF65-F5344CB8AC3E}">
        <p14:creationId xmlns:p14="http://schemas.microsoft.com/office/powerpoint/2010/main" val="721539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Geranium wlassowianum </a:t>
            </a:r>
          </a:p>
          <a:p>
            <a:r>
              <a:rPr lang="nl-BE" dirty="0"/>
              <a:t>Ooievaarsbekfamilie (Geraniaceae)</a:t>
            </a:r>
          </a:p>
          <a:p>
            <a:endParaRPr lang="nl-BE" dirty="0"/>
          </a:p>
          <a:p>
            <a:r>
              <a:rPr lang="nl-BE" dirty="0"/>
              <a:t>De vruchten springen open, de zaden worden ver weggeslingerd.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42</a:t>
            </a:fld>
            <a:endParaRPr lang="en-GB" altLang="nl-NL"/>
          </a:p>
        </p:txBody>
      </p:sp>
    </p:spTree>
    <p:extLst>
      <p:ext uri="{BB962C8B-B14F-4D97-AF65-F5344CB8AC3E}">
        <p14:creationId xmlns:p14="http://schemas.microsoft.com/office/powerpoint/2010/main" val="540876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honingbloem (Melianthus major)</a:t>
            </a:r>
          </a:p>
          <a:p>
            <a:r>
              <a:rPr lang="nl-BE" b="0" i="0" u="none" dirty="0"/>
              <a:t>Francoafamilie (Francoaceae)</a:t>
            </a:r>
          </a:p>
          <a:p>
            <a:endParaRPr lang="nl-BE" b="1" i="1" u="none" dirty="0"/>
          </a:p>
          <a:p>
            <a:r>
              <a:rPr lang="nl-BE" dirty="0"/>
              <a:t>Opnieuw onweerstaanbaar, een supermooie plant, maar blijkbaar gevaarlijk voor ons vee.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43</a:t>
            </a:fld>
            <a:endParaRPr lang="en-GB" altLang="nl-NL"/>
          </a:p>
        </p:txBody>
      </p:sp>
    </p:spTree>
    <p:extLst>
      <p:ext uri="{BB962C8B-B14F-4D97-AF65-F5344CB8AC3E}">
        <p14:creationId xmlns:p14="http://schemas.microsoft.com/office/powerpoint/2010/main" val="3800606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honingbloem (Melianthus major)</a:t>
            </a:r>
          </a:p>
          <a:p>
            <a:r>
              <a:rPr lang="nl-BE" b="0" i="0" u="none" dirty="0"/>
              <a:t>Francoafamilie (Francoaceae)</a:t>
            </a:r>
          </a:p>
          <a:p>
            <a:endParaRPr lang="nl-BE" b="1" i="1" u="none" dirty="0"/>
          </a:p>
          <a:p>
            <a:r>
              <a:rPr lang="nl-BE" dirty="0"/>
              <a:t>Regendruppels blijven liggen op de blaadjes en op de gevleugelde rachis.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44</a:t>
            </a:fld>
            <a:endParaRPr lang="en-GB" altLang="nl-NL"/>
          </a:p>
        </p:txBody>
      </p:sp>
    </p:spTree>
    <p:extLst>
      <p:ext uri="{BB962C8B-B14F-4D97-AF65-F5344CB8AC3E}">
        <p14:creationId xmlns:p14="http://schemas.microsoft.com/office/powerpoint/2010/main" val="15107677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honingbloem (Melianthus major)</a:t>
            </a:r>
          </a:p>
          <a:p>
            <a:r>
              <a:rPr lang="nl-BE" b="0" i="0" u="none" dirty="0"/>
              <a:t>Francoafamilie (Francoaceae)</a:t>
            </a:r>
          </a:p>
          <a:p>
            <a:endParaRPr lang="nl-BE" b="1" i="1" u="none" dirty="0"/>
          </a:p>
          <a:p>
            <a:r>
              <a:rPr lang="nl-BE" dirty="0"/>
              <a:t>Hier gaan we eventjes de stipulen bekijken…</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45</a:t>
            </a:fld>
            <a:endParaRPr lang="en-GB" altLang="nl-NL"/>
          </a:p>
        </p:txBody>
      </p:sp>
    </p:spTree>
    <p:extLst>
      <p:ext uri="{BB962C8B-B14F-4D97-AF65-F5344CB8AC3E}">
        <p14:creationId xmlns:p14="http://schemas.microsoft.com/office/powerpoint/2010/main" val="5924284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honingbloem (Melianthus major)</a:t>
            </a:r>
          </a:p>
          <a:p>
            <a:r>
              <a:rPr lang="nl-BE" b="0" i="0" u="none" dirty="0"/>
              <a:t>Francoafamilie (Francoaceae)</a:t>
            </a:r>
          </a:p>
          <a:p>
            <a:endParaRPr lang="nl-BE" b="1" i="1" u="none" dirty="0"/>
          </a:p>
          <a:p>
            <a:r>
              <a:rPr lang="nl-BE" dirty="0"/>
              <a:t>Hier gaan we eventjes de stipulen bekijken…</a:t>
            </a:r>
          </a:p>
          <a:p>
            <a:endParaRPr lang="nl-BE" dirty="0"/>
          </a:p>
          <a:p>
            <a:endParaRPr lang="nl-BE" b="1" i="1" u="non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46</a:t>
            </a:fld>
            <a:endParaRPr lang="en-GB" altLang="nl-NL"/>
          </a:p>
        </p:txBody>
      </p:sp>
    </p:spTree>
    <p:extLst>
      <p:ext uri="{BB962C8B-B14F-4D97-AF65-F5344CB8AC3E}">
        <p14:creationId xmlns:p14="http://schemas.microsoft.com/office/powerpoint/2010/main" val="1311441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honingbloem (Melianthus major)</a:t>
            </a:r>
          </a:p>
          <a:p>
            <a:r>
              <a:rPr lang="nl-BE" b="0" i="0" u="none" dirty="0"/>
              <a:t>Francoafamilie (Francoaceae)</a:t>
            </a:r>
          </a:p>
          <a:p>
            <a:endParaRPr lang="nl-BE" b="1" i="1" u="none" dirty="0"/>
          </a:p>
          <a:p>
            <a:r>
              <a:rPr lang="nl-BE" dirty="0"/>
              <a:t>Zoals uit deze foto blijkt zijn de twee stipulen intrapetiolair vergroeid, waarbij de twee middennerven goed zichtbaar zijn en blijven.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47</a:t>
            </a:fld>
            <a:endParaRPr lang="en-GB" altLang="nl-NL"/>
          </a:p>
        </p:txBody>
      </p:sp>
    </p:spTree>
    <p:extLst>
      <p:ext uri="{BB962C8B-B14F-4D97-AF65-F5344CB8AC3E}">
        <p14:creationId xmlns:p14="http://schemas.microsoft.com/office/powerpoint/2010/main" val="2765476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honingbloem (Melianthus major)</a:t>
            </a:r>
          </a:p>
          <a:p>
            <a:r>
              <a:rPr lang="nl-BE" b="0" i="0" u="none" dirty="0"/>
              <a:t>Francoafamilie (Francoaceae)</a:t>
            </a:r>
          </a:p>
          <a:p>
            <a:endParaRPr lang="nl-BE" b="1" i="1" u="none" dirty="0"/>
          </a:p>
          <a:p>
            <a:r>
              <a:rPr lang="nl-BE" dirty="0"/>
              <a:t>Zoals uit deze foto blijkt zijn de twee stipulen intrapetiolair vergroeid, waarbij de twee middennerven goed zichtbaar zijn en blijven.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48</a:t>
            </a:fld>
            <a:endParaRPr lang="en-GB" altLang="nl-NL"/>
          </a:p>
        </p:txBody>
      </p:sp>
    </p:spTree>
    <p:extLst>
      <p:ext uri="{BB962C8B-B14F-4D97-AF65-F5344CB8AC3E}">
        <p14:creationId xmlns:p14="http://schemas.microsoft.com/office/powerpoint/2010/main" val="5315888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Rhaphiolepis umbellata  </a:t>
            </a:r>
          </a:p>
          <a:p>
            <a:r>
              <a:rPr lang="nl-BE" dirty="0"/>
              <a:t>Rozenfamilie (Rosaceae)</a:t>
            </a:r>
          </a:p>
          <a:p>
            <a:endParaRPr lang="nl-BE" dirty="0"/>
          </a:p>
          <a:p>
            <a:r>
              <a:rPr lang="nl-BE" dirty="0"/>
              <a:t>De naam “</a:t>
            </a:r>
            <a:r>
              <a:rPr lang="nl-BE" i="1" dirty="0"/>
              <a:t>umbellata</a:t>
            </a:r>
            <a:r>
              <a:rPr lang="nl-BE" dirty="0"/>
              <a:t>” is hier eigenlijk niet passend, want schermvormig is dit vruchtgestel duidelijk niet. </a:t>
            </a:r>
          </a:p>
          <a:p>
            <a:r>
              <a:rPr lang="nl-BE" dirty="0"/>
              <a:t>De alternatieve naam, die nu soms wordt toegepast, als </a:t>
            </a:r>
            <a:r>
              <a:rPr lang="nl-BE" i="1" dirty="0"/>
              <a:t>Rhaphiolepis indica, </a:t>
            </a:r>
            <a:r>
              <a:rPr lang="nl-BE" dirty="0"/>
              <a:t>past evenmin, want deze soort groeit niet van nature in India.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49</a:t>
            </a:fld>
            <a:endParaRPr lang="en-GB" altLang="nl-NL"/>
          </a:p>
        </p:txBody>
      </p:sp>
    </p:spTree>
    <p:extLst>
      <p:ext uri="{BB962C8B-B14F-4D97-AF65-F5344CB8AC3E}">
        <p14:creationId xmlns:p14="http://schemas.microsoft.com/office/powerpoint/2010/main" val="4086143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Ceratostigma plumbaginoides </a:t>
            </a:r>
          </a:p>
          <a:p>
            <a:r>
              <a:rPr lang="nl-BE" dirty="0"/>
              <a:t>Strandkruidfamilie (Plumbaginaceae)</a:t>
            </a:r>
          </a:p>
          <a:p>
            <a:endParaRPr lang="nl-BE" dirty="0"/>
          </a:p>
          <a:p>
            <a:r>
              <a:rPr lang="nl-BE" dirty="0"/>
              <a:t>En om te beginnen: bloei &amp; herfstverkleuring samen!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a:t>
            </a:fld>
            <a:endParaRPr lang="en-GB" altLang="nl-NL"/>
          </a:p>
        </p:txBody>
      </p:sp>
    </p:spTree>
    <p:extLst>
      <p:ext uri="{BB962C8B-B14F-4D97-AF65-F5344CB8AC3E}">
        <p14:creationId xmlns:p14="http://schemas.microsoft.com/office/powerpoint/2010/main" val="38616806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Rhaphiolepis umbellata </a:t>
            </a:r>
          </a:p>
          <a:p>
            <a:r>
              <a:rPr lang="nl-BE" dirty="0"/>
              <a:t>Rozenfamilie (Rosaceae)</a:t>
            </a:r>
          </a:p>
          <a:p>
            <a:endParaRPr lang="nl-BE" dirty="0"/>
          </a:p>
          <a:p>
            <a:r>
              <a:rPr lang="nl-BE" dirty="0"/>
              <a:t>De naam “</a:t>
            </a:r>
            <a:r>
              <a:rPr lang="nl-BE" i="1" dirty="0"/>
              <a:t>umbellata</a:t>
            </a:r>
            <a:r>
              <a:rPr lang="nl-BE" dirty="0"/>
              <a:t>” is hier eigenlijk niet passend, want schermvormig is dit vruchtgestel duidelijk niet. </a:t>
            </a:r>
          </a:p>
          <a:p>
            <a:r>
              <a:rPr lang="nl-BE" dirty="0"/>
              <a:t>De alternatieve naam, die nu soms wordt toegepast, als </a:t>
            </a:r>
            <a:r>
              <a:rPr lang="nl-BE" i="1" dirty="0"/>
              <a:t>Rhaphiolepis indica, </a:t>
            </a:r>
            <a:r>
              <a:rPr lang="nl-BE" dirty="0"/>
              <a:t>past evenmin, want deze soort groeit niet van nature in India.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50</a:t>
            </a:fld>
            <a:endParaRPr lang="en-GB" altLang="nl-NL"/>
          </a:p>
        </p:txBody>
      </p:sp>
    </p:spTree>
    <p:extLst>
      <p:ext uri="{BB962C8B-B14F-4D97-AF65-F5344CB8AC3E}">
        <p14:creationId xmlns:p14="http://schemas.microsoft.com/office/powerpoint/2010/main" val="3722340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Coronilla valentina subsp. glauca</a:t>
            </a:r>
          </a:p>
          <a:p>
            <a:r>
              <a:rPr lang="nl-BE" dirty="0"/>
              <a:t>Vlinderbloemenfamilie (Fabaceae)</a:t>
            </a:r>
          </a:p>
          <a:p>
            <a:endParaRPr lang="nl-BE" dirty="0"/>
          </a:p>
          <a:p>
            <a:r>
              <a:rPr lang="nl-BE" dirty="0"/>
              <a:t>Volop bloeiend is nu deze struik, wat bevestigd wordt op observation.org…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51</a:t>
            </a:fld>
            <a:endParaRPr lang="en-GB" altLang="nl-NL"/>
          </a:p>
        </p:txBody>
      </p:sp>
    </p:spTree>
    <p:extLst>
      <p:ext uri="{BB962C8B-B14F-4D97-AF65-F5344CB8AC3E}">
        <p14:creationId xmlns:p14="http://schemas.microsoft.com/office/powerpoint/2010/main" val="37065268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Coronilla valentina subsp. glauca</a:t>
            </a:r>
          </a:p>
          <a:p>
            <a:r>
              <a:rPr lang="nl-BE" dirty="0"/>
              <a:t>Vlinderbloemenfamilie (Fabaceae)</a:t>
            </a:r>
          </a:p>
          <a:p>
            <a:endParaRPr lang="nl-BE" dirty="0"/>
          </a:p>
          <a:p>
            <a:r>
              <a:rPr lang="nl-BE" dirty="0"/>
              <a:t>Volop bloeiend is nu deze struik, wat bevestigd wordt op observation.org…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52</a:t>
            </a:fld>
            <a:endParaRPr lang="en-GB" altLang="nl-NL"/>
          </a:p>
        </p:txBody>
      </p:sp>
    </p:spTree>
    <p:extLst>
      <p:ext uri="{BB962C8B-B14F-4D97-AF65-F5344CB8AC3E}">
        <p14:creationId xmlns:p14="http://schemas.microsoft.com/office/powerpoint/2010/main" val="1636866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Coronilla valentina subsp. glauca</a:t>
            </a:r>
          </a:p>
          <a:p>
            <a:r>
              <a:rPr lang="nl-BE" dirty="0"/>
              <a:t>Vlinderbloemenfamilie (Fabaceae)</a:t>
            </a:r>
          </a:p>
          <a:p>
            <a:endParaRPr lang="nl-BE" dirty="0"/>
          </a:p>
          <a:p>
            <a:r>
              <a:rPr lang="nl-BE" dirty="0"/>
              <a:t>Volop bloeiend is nu deze struik, wat bevestigd wordt op observation.org… </a:t>
            </a:r>
          </a:p>
          <a:p>
            <a:endParaRPr lang="nl-BE"/>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53</a:t>
            </a:fld>
            <a:endParaRPr lang="en-GB" altLang="nl-NL"/>
          </a:p>
        </p:txBody>
      </p:sp>
    </p:spTree>
    <p:extLst>
      <p:ext uri="{BB962C8B-B14F-4D97-AF65-F5344CB8AC3E}">
        <p14:creationId xmlns:p14="http://schemas.microsoft.com/office/powerpoint/2010/main" val="41422553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54</a:t>
            </a:fld>
            <a:endParaRPr lang="en-GB" altLang="nl-NL"/>
          </a:p>
        </p:txBody>
      </p:sp>
    </p:spTree>
    <p:extLst>
      <p:ext uri="{BB962C8B-B14F-4D97-AF65-F5344CB8AC3E}">
        <p14:creationId xmlns:p14="http://schemas.microsoft.com/office/powerpoint/2010/main" val="22094708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Weigela japonica </a:t>
            </a:r>
          </a:p>
          <a:p>
            <a:r>
              <a:rPr lang="nl-BE" dirty="0"/>
              <a:t>Kamperfoeliefamilie (Caprifoliaceae)</a:t>
            </a:r>
          </a:p>
          <a:p>
            <a:endParaRPr lang="nl-BE" dirty="0"/>
          </a:p>
          <a:p>
            <a:r>
              <a:rPr lang="nl-BE" dirty="0"/>
              <a:t>Een struik met een geel hart: de oudste bladeren verkleuren het eerst.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55</a:t>
            </a:fld>
            <a:endParaRPr lang="en-GB" altLang="nl-NL"/>
          </a:p>
        </p:txBody>
      </p:sp>
    </p:spTree>
    <p:extLst>
      <p:ext uri="{BB962C8B-B14F-4D97-AF65-F5344CB8AC3E}">
        <p14:creationId xmlns:p14="http://schemas.microsoft.com/office/powerpoint/2010/main" val="2094862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Rijstpapierplant (Tetrapanax papyrifer ‘Steroidal Giant’)</a:t>
            </a:r>
          </a:p>
          <a:p>
            <a:r>
              <a:rPr lang="nl-BE" dirty="0"/>
              <a:t>Klimopfamilie (Araliaceae)</a:t>
            </a:r>
          </a:p>
          <a:p>
            <a:endParaRPr lang="nl-BE" dirty="0"/>
          </a:p>
          <a:p>
            <a:r>
              <a:rPr lang="nl-BE" dirty="0"/>
              <a:t>Op de grond ligt een enorm groot afgevallen blad, met bij de basis van de bladsteel de kenmerkende twee stipulen.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56</a:t>
            </a:fld>
            <a:endParaRPr lang="en-GB" altLang="nl-NL"/>
          </a:p>
        </p:txBody>
      </p:sp>
    </p:spTree>
    <p:extLst>
      <p:ext uri="{BB962C8B-B14F-4D97-AF65-F5344CB8AC3E}">
        <p14:creationId xmlns:p14="http://schemas.microsoft.com/office/powerpoint/2010/main" val="30848672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Rijstpapierplant (Tetrapanax papyrifer ‘Steroidal Giant’)</a:t>
            </a:r>
          </a:p>
          <a:p>
            <a:r>
              <a:rPr lang="nl-BE" dirty="0"/>
              <a:t>Klimopfamilie (Araliaceae)</a:t>
            </a:r>
          </a:p>
          <a:p>
            <a:endParaRPr lang="nl-BE" dirty="0"/>
          </a:p>
          <a:p>
            <a:r>
              <a:rPr lang="nl-BE" dirty="0"/>
              <a:t>Inderdaad een reusachtige plant…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57</a:t>
            </a:fld>
            <a:endParaRPr lang="en-GB" altLang="nl-NL"/>
          </a:p>
        </p:txBody>
      </p:sp>
    </p:spTree>
    <p:extLst>
      <p:ext uri="{BB962C8B-B14F-4D97-AF65-F5344CB8AC3E}">
        <p14:creationId xmlns:p14="http://schemas.microsoft.com/office/powerpoint/2010/main" val="38240081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Rijstpapierplant (Tetrapanax papyrifer ‘Steroidal Giant’)</a:t>
            </a:r>
          </a:p>
          <a:p>
            <a:r>
              <a:rPr lang="nl-BE" dirty="0"/>
              <a:t>Klimopfamilie (Araliaceae)</a:t>
            </a:r>
          </a:p>
          <a:p>
            <a:endParaRPr lang="nl-BE" dirty="0"/>
          </a:p>
          <a:p>
            <a:r>
              <a:rPr lang="nl-BE" dirty="0"/>
              <a:t>Met telkens twee opgerichte stipulen bij elke bladvoet.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58</a:t>
            </a:fld>
            <a:endParaRPr lang="en-GB" altLang="nl-NL"/>
          </a:p>
        </p:txBody>
      </p:sp>
    </p:spTree>
    <p:extLst>
      <p:ext uri="{BB962C8B-B14F-4D97-AF65-F5344CB8AC3E}">
        <p14:creationId xmlns:p14="http://schemas.microsoft.com/office/powerpoint/2010/main" val="13489621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Rijstpapierplant (Tetrapanax papyrifer ‘Steroidal Giant’)</a:t>
            </a:r>
          </a:p>
          <a:p>
            <a:r>
              <a:rPr lang="nl-BE" dirty="0"/>
              <a:t>Klimopfamilie (Araliaceae)</a:t>
            </a:r>
          </a:p>
          <a:p>
            <a:endParaRPr lang="nl-BE" dirty="0"/>
          </a:p>
          <a:p>
            <a:r>
              <a:rPr lang="nl-BE" dirty="0"/>
              <a:t>En de bloemgestellen die onze winter moeten doorstaan… maar meestal ten onder gaan. Misschien lukt het hier wel, in de beschutting van het arboretum?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59</a:t>
            </a:fld>
            <a:endParaRPr lang="en-GB" altLang="nl-NL"/>
          </a:p>
        </p:txBody>
      </p:sp>
    </p:spTree>
    <p:extLst>
      <p:ext uri="{BB962C8B-B14F-4D97-AF65-F5344CB8AC3E}">
        <p14:creationId xmlns:p14="http://schemas.microsoft.com/office/powerpoint/2010/main" val="60923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Peucedanum officinale </a:t>
            </a:r>
          </a:p>
          <a:p>
            <a:r>
              <a:rPr lang="nl-BE" dirty="0"/>
              <a:t>Schermbloemenfamilie (Apiaceae)</a:t>
            </a:r>
          </a:p>
          <a:p>
            <a:endParaRPr lang="nl-BE" dirty="0"/>
          </a:p>
          <a:p>
            <a:r>
              <a:rPr lang="nl-BE" dirty="0"/>
              <a:t>Na zoveel maanden van onzichtbaarheid komt het label van deze plant eindelijk weer tevoorschijn!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a:t>
            </a:fld>
            <a:endParaRPr lang="en-GB" altLang="nl-NL"/>
          </a:p>
        </p:txBody>
      </p:sp>
    </p:spTree>
    <p:extLst>
      <p:ext uri="{BB962C8B-B14F-4D97-AF65-F5344CB8AC3E}">
        <p14:creationId xmlns:p14="http://schemas.microsoft.com/office/powerpoint/2010/main" val="580972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Euonymus grandiflorus </a:t>
            </a:r>
          </a:p>
          <a:p>
            <a:r>
              <a:rPr lang="nl-BE" dirty="0"/>
              <a:t>Kardinaalsmutsfamilie (Celastraceae)</a:t>
            </a:r>
          </a:p>
          <a:p>
            <a:endParaRPr lang="nl-BE" dirty="0"/>
          </a:p>
          <a:p>
            <a:r>
              <a:rPr lang="nl-BE" dirty="0"/>
              <a:t>Van deze struik blijven nog enkele vuurrode bladeren hangen, de meeste liggen al op de grond.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60</a:t>
            </a:fld>
            <a:endParaRPr lang="en-GB" altLang="nl-NL"/>
          </a:p>
        </p:txBody>
      </p:sp>
    </p:spTree>
    <p:extLst>
      <p:ext uri="{BB962C8B-B14F-4D97-AF65-F5344CB8AC3E}">
        <p14:creationId xmlns:p14="http://schemas.microsoft.com/office/powerpoint/2010/main" val="41196570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Euonymus grandiflorus </a:t>
            </a:r>
          </a:p>
          <a:p>
            <a:r>
              <a:rPr lang="nl-BE" dirty="0"/>
              <a:t>Kardinaalsmutsfamilie (Celastraceae)</a:t>
            </a:r>
          </a:p>
          <a:p>
            <a:endParaRPr lang="nl-BE" dirty="0"/>
          </a:p>
          <a:p>
            <a:r>
              <a:rPr lang="nl-BE" dirty="0"/>
              <a:t>En hier zien we enkele vruchten met her en der nog een zwart zaadje, waaraan een rode arillus hangt.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61</a:t>
            </a:fld>
            <a:endParaRPr lang="en-GB" altLang="nl-NL"/>
          </a:p>
        </p:txBody>
      </p:sp>
    </p:spTree>
    <p:extLst>
      <p:ext uri="{BB962C8B-B14F-4D97-AF65-F5344CB8AC3E}">
        <p14:creationId xmlns:p14="http://schemas.microsoft.com/office/powerpoint/2010/main" val="20456194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Pyracantha fortuneana </a:t>
            </a:r>
          </a:p>
          <a:p>
            <a:r>
              <a:rPr lang="nl-BE" dirty="0"/>
              <a:t>Rozenfamilie (Rosaceae)</a:t>
            </a:r>
          </a:p>
          <a:p>
            <a:endParaRPr lang="nl-BE" dirty="0"/>
          </a:p>
          <a:p>
            <a:r>
              <a:rPr lang="nl-BE" dirty="0"/>
              <a:t>Van deze struik, die beladen was met talrijke vruchten, blijven er maar weinig vruchten meer over….</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62</a:t>
            </a:fld>
            <a:endParaRPr lang="en-GB" altLang="nl-NL"/>
          </a:p>
        </p:txBody>
      </p:sp>
    </p:spTree>
    <p:extLst>
      <p:ext uri="{BB962C8B-B14F-4D97-AF65-F5344CB8AC3E}">
        <p14:creationId xmlns:p14="http://schemas.microsoft.com/office/powerpoint/2010/main" val="11722365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Pyracantha fortuneana </a:t>
            </a:r>
          </a:p>
          <a:p>
            <a:r>
              <a:rPr lang="nl-BE" dirty="0"/>
              <a:t>Rozenfamilie (Rosaceae)</a:t>
            </a:r>
          </a:p>
          <a:p>
            <a:endParaRPr lang="nl-BE" dirty="0"/>
          </a:p>
          <a:p>
            <a:r>
              <a:rPr lang="nl-BE" dirty="0"/>
              <a:t>Van deze struik, die beladen was met talrijke vruchten, blijven er maar weinig vruchten meer over….</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63</a:t>
            </a:fld>
            <a:endParaRPr lang="en-GB" altLang="nl-NL"/>
          </a:p>
        </p:txBody>
      </p:sp>
    </p:spTree>
    <p:extLst>
      <p:ext uri="{BB962C8B-B14F-4D97-AF65-F5344CB8AC3E}">
        <p14:creationId xmlns:p14="http://schemas.microsoft.com/office/powerpoint/2010/main" val="24591979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Pyracantha fortuneana </a:t>
            </a:r>
          </a:p>
          <a:p>
            <a:r>
              <a:rPr lang="nl-BE" dirty="0"/>
              <a:t>Rozenfamilie (Rosaceae)</a:t>
            </a:r>
          </a:p>
          <a:p>
            <a:endParaRPr lang="nl-BE" dirty="0"/>
          </a:p>
          <a:p>
            <a:r>
              <a:rPr lang="nl-BE" dirty="0"/>
              <a:t>Van deze struik, die beladen was met talrijke vruchten, blijven er maar weinig vruchten meer over….</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64</a:t>
            </a:fld>
            <a:endParaRPr lang="en-GB" altLang="nl-NL"/>
          </a:p>
        </p:txBody>
      </p:sp>
    </p:spTree>
    <p:extLst>
      <p:ext uri="{BB962C8B-B14F-4D97-AF65-F5344CB8AC3E}">
        <p14:creationId xmlns:p14="http://schemas.microsoft.com/office/powerpoint/2010/main" val="31635407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Ceratostigma griffithii </a:t>
            </a:r>
          </a:p>
          <a:p>
            <a:r>
              <a:rPr lang="nl-BE" dirty="0"/>
              <a:t>Strandkruidfamillie (Plumbaginaceae)</a:t>
            </a:r>
          </a:p>
          <a:p>
            <a:endParaRPr lang="nl-BE" dirty="0"/>
          </a:p>
          <a:p>
            <a:r>
              <a:rPr lang="nl-BE" dirty="0"/>
              <a:t>Een mooie struik, die nu volop in bloei staat, en tegelijk beginnen de bladeren te verkleuren.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65</a:t>
            </a:fld>
            <a:endParaRPr lang="en-GB" altLang="nl-NL"/>
          </a:p>
        </p:txBody>
      </p:sp>
    </p:spTree>
    <p:extLst>
      <p:ext uri="{BB962C8B-B14F-4D97-AF65-F5344CB8AC3E}">
        <p14:creationId xmlns:p14="http://schemas.microsoft.com/office/powerpoint/2010/main" val="6653422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Ceratostigma griffithii </a:t>
            </a:r>
          </a:p>
          <a:p>
            <a:r>
              <a:rPr lang="nl-BE" dirty="0"/>
              <a:t>Strandkruidfamillie (Plumbaginaceae)</a:t>
            </a:r>
          </a:p>
          <a:p>
            <a:endParaRPr lang="nl-BE" dirty="0"/>
          </a:p>
          <a:p>
            <a:r>
              <a:rPr lang="nl-BE" dirty="0"/>
              <a:t>Een mooie struik, die nu volop in bloei staat, en tegelijk beginnen de bladeren te verkleuren.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66</a:t>
            </a:fld>
            <a:endParaRPr lang="en-GB" altLang="nl-NL"/>
          </a:p>
        </p:txBody>
      </p:sp>
    </p:spTree>
    <p:extLst>
      <p:ext uri="{BB962C8B-B14F-4D97-AF65-F5344CB8AC3E}">
        <p14:creationId xmlns:p14="http://schemas.microsoft.com/office/powerpoint/2010/main" val="38749076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Ceratostigma griffithii </a:t>
            </a:r>
          </a:p>
          <a:p>
            <a:r>
              <a:rPr lang="nl-BE" dirty="0"/>
              <a:t>Strandkruidfamillie (Plumbaginaceae)</a:t>
            </a:r>
          </a:p>
          <a:p>
            <a:endParaRPr lang="nl-BE" dirty="0"/>
          </a:p>
          <a:p>
            <a:r>
              <a:rPr lang="nl-BE" dirty="0"/>
              <a:t>Hier zijn de vijf stijltakken goed zichtbaar.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67</a:t>
            </a:fld>
            <a:endParaRPr lang="en-GB" altLang="nl-NL"/>
          </a:p>
        </p:txBody>
      </p:sp>
    </p:spTree>
    <p:extLst>
      <p:ext uri="{BB962C8B-B14F-4D97-AF65-F5344CB8AC3E}">
        <p14:creationId xmlns:p14="http://schemas.microsoft.com/office/powerpoint/2010/main" val="16342808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68</a:t>
            </a:fld>
            <a:endParaRPr lang="en-GB" altLang="nl-NL"/>
          </a:p>
        </p:txBody>
      </p:sp>
    </p:spTree>
    <p:extLst>
      <p:ext uri="{BB962C8B-B14F-4D97-AF65-F5344CB8AC3E}">
        <p14:creationId xmlns:p14="http://schemas.microsoft.com/office/powerpoint/2010/main" val="29730278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Agapanthus coddii </a:t>
            </a:r>
          </a:p>
          <a:p>
            <a:r>
              <a:rPr lang="nl-BE" dirty="0"/>
              <a:t>Agapanthusfamilie (Agapanthaceae)</a:t>
            </a:r>
          </a:p>
          <a:p>
            <a:endParaRPr lang="nl-BE" dirty="0"/>
          </a:p>
          <a:p>
            <a:r>
              <a:rPr lang="nl-BE" dirty="0"/>
              <a:t>De bladeren beginnen hier af te sterven, mét mooie kleuren.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69</a:t>
            </a:fld>
            <a:endParaRPr lang="en-GB" altLang="nl-NL"/>
          </a:p>
        </p:txBody>
      </p:sp>
    </p:spTree>
    <p:extLst>
      <p:ext uri="{BB962C8B-B14F-4D97-AF65-F5344CB8AC3E}">
        <p14:creationId xmlns:p14="http://schemas.microsoft.com/office/powerpoint/2010/main" val="299092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Welshe papaver (Papaver cambricum)</a:t>
            </a:r>
          </a:p>
          <a:p>
            <a:r>
              <a:rPr lang="nl-BE" dirty="0"/>
              <a:t>Papaverfamilie (Papaveraceae)</a:t>
            </a:r>
          </a:p>
          <a:p>
            <a:endParaRPr lang="nl-BE" dirty="0"/>
          </a:p>
          <a:p>
            <a:r>
              <a:rPr lang="nl-BE" dirty="0"/>
              <a:t>Her en der verschijnt deze plant, met alle gevolgen vandien.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a:t>
            </a:fld>
            <a:endParaRPr lang="en-GB" altLang="nl-NL"/>
          </a:p>
        </p:txBody>
      </p:sp>
    </p:spTree>
    <p:extLst>
      <p:ext uri="{BB962C8B-B14F-4D97-AF65-F5344CB8AC3E}">
        <p14:creationId xmlns:p14="http://schemas.microsoft.com/office/powerpoint/2010/main" val="156276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Agapanthus coddii </a:t>
            </a:r>
          </a:p>
          <a:p>
            <a:r>
              <a:rPr lang="nl-BE" dirty="0"/>
              <a:t>Agapanthusfamilie (Agapanthaceae)</a:t>
            </a:r>
          </a:p>
          <a:p>
            <a:endParaRPr lang="nl-BE" dirty="0"/>
          </a:p>
          <a:p>
            <a:r>
              <a:rPr lang="nl-BE" dirty="0"/>
              <a:t>En hier zijn de hangende vruchten, waarvan de wanden beginnen te openen en waardoor de zwarte zaden worden verspreid.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70</a:t>
            </a:fld>
            <a:endParaRPr lang="en-GB" altLang="nl-NL"/>
          </a:p>
        </p:txBody>
      </p:sp>
    </p:spTree>
    <p:extLst>
      <p:ext uri="{BB962C8B-B14F-4D97-AF65-F5344CB8AC3E}">
        <p14:creationId xmlns:p14="http://schemas.microsoft.com/office/powerpoint/2010/main" val="41485544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71</a:t>
            </a:fld>
            <a:endParaRPr lang="en-GB" altLang="nl-NL"/>
          </a:p>
        </p:txBody>
      </p:sp>
    </p:spTree>
    <p:extLst>
      <p:ext uri="{BB962C8B-B14F-4D97-AF65-F5344CB8AC3E}">
        <p14:creationId xmlns:p14="http://schemas.microsoft.com/office/powerpoint/2010/main" val="24271249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Zure kers (Prunus cerasus ‘Pater Stefaan’)</a:t>
            </a:r>
          </a:p>
          <a:p>
            <a:r>
              <a:rPr lang="nl-BE" dirty="0"/>
              <a:t>Rozenfamilie (Rosaceae)</a:t>
            </a:r>
          </a:p>
          <a:p>
            <a:endParaRPr lang="nl-BE" dirty="0"/>
          </a:p>
          <a:p>
            <a:r>
              <a:rPr lang="nl-BE" dirty="0"/>
              <a:t>Een boompje met een duidelijke ent (merk het kleurverschil van de twee stammetjes), en met prachtige herfstkleuren.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72</a:t>
            </a:fld>
            <a:endParaRPr lang="en-GB" altLang="nl-NL"/>
          </a:p>
        </p:txBody>
      </p:sp>
    </p:spTree>
    <p:extLst>
      <p:ext uri="{BB962C8B-B14F-4D97-AF65-F5344CB8AC3E}">
        <p14:creationId xmlns:p14="http://schemas.microsoft.com/office/powerpoint/2010/main" val="19946015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73</a:t>
            </a:fld>
            <a:endParaRPr lang="en-GB" altLang="nl-NL"/>
          </a:p>
        </p:txBody>
      </p:sp>
    </p:spTree>
    <p:extLst>
      <p:ext uri="{BB962C8B-B14F-4D97-AF65-F5344CB8AC3E}">
        <p14:creationId xmlns:p14="http://schemas.microsoft.com/office/powerpoint/2010/main" val="3254357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eurybracteata </a:t>
            </a:r>
          </a:p>
          <a:p>
            <a:r>
              <a:rPr lang="nl-BE" dirty="0"/>
              <a:t>Berberisfamilie (Berberidaceae)</a:t>
            </a:r>
          </a:p>
          <a:p>
            <a:endParaRPr lang="nl-BE" dirty="0"/>
          </a:p>
          <a:p>
            <a:r>
              <a:rPr lang="nl-BE" dirty="0"/>
              <a:t>Deze plant is aan het einde van haar bloeiperiode, wat te merken valt aan de talrijke vruchtjes die onder de bloemen zitten.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74</a:t>
            </a:fld>
            <a:endParaRPr lang="en-GB" altLang="nl-NL"/>
          </a:p>
        </p:txBody>
      </p:sp>
    </p:spTree>
    <p:extLst>
      <p:ext uri="{BB962C8B-B14F-4D97-AF65-F5344CB8AC3E}">
        <p14:creationId xmlns:p14="http://schemas.microsoft.com/office/powerpoint/2010/main" val="8406543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eurybracteata </a:t>
            </a:r>
          </a:p>
          <a:p>
            <a:r>
              <a:rPr lang="nl-BE" dirty="0"/>
              <a:t>Berberisfamilie (Berberidaceae)</a:t>
            </a:r>
          </a:p>
          <a:p>
            <a:endParaRPr lang="nl-BE" dirty="0"/>
          </a:p>
          <a:p>
            <a:r>
              <a:rPr lang="nl-BE" dirty="0"/>
              <a:t>Op deze foto’s zijn de bracteeën van de (oudere) knoppen goed zichtbaar.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75</a:t>
            </a:fld>
            <a:endParaRPr lang="en-GB" altLang="nl-NL"/>
          </a:p>
        </p:txBody>
      </p:sp>
    </p:spTree>
    <p:extLst>
      <p:ext uri="{BB962C8B-B14F-4D97-AF65-F5344CB8AC3E}">
        <p14:creationId xmlns:p14="http://schemas.microsoft.com/office/powerpoint/2010/main" val="6252817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eurybracteata </a:t>
            </a:r>
          </a:p>
          <a:p>
            <a:r>
              <a:rPr lang="nl-BE" dirty="0"/>
              <a:t>Berberisfamilie (Berberidaceae)</a:t>
            </a:r>
          </a:p>
          <a:p>
            <a:endParaRPr lang="nl-B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Op deze foto’s zijn de bracteeën van de (oudere) knoppen goed zichtbaar.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76</a:t>
            </a:fld>
            <a:endParaRPr lang="en-GB" altLang="nl-NL"/>
          </a:p>
        </p:txBody>
      </p:sp>
    </p:spTree>
    <p:extLst>
      <p:ext uri="{BB962C8B-B14F-4D97-AF65-F5344CB8AC3E}">
        <p14:creationId xmlns:p14="http://schemas.microsoft.com/office/powerpoint/2010/main" val="22351116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77</a:t>
            </a:fld>
            <a:endParaRPr lang="en-GB" altLang="nl-NL"/>
          </a:p>
        </p:txBody>
      </p:sp>
    </p:spTree>
    <p:extLst>
      <p:ext uri="{BB962C8B-B14F-4D97-AF65-F5344CB8AC3E}">
        <p14:creationId xmlns:p14="http://schemas.microsoft.com/office/powerpoint/2010/main" val="15769529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Colletia paradoxa </a:t>
            </a:r>
          </a:p>
          <a:p>
            <a:r>
              <a:rPr lang="nl-BE" dirty="0"/>
              <a:t>Wegedoornfamilie (Rhamnaceae)</a:t>
            </a:r>
          </a:p>
          <a:p>
            <a:endParaRPr lang="nl-BE" dirty="0"/>
          </a:p>
          <a:p>
            <a:r>
              <a:rPr lang="nl-BE" dirty="0"/>
              <a:t>Rond deze periode van het jaar komt deze plant helemaal in bloei, waardoor de vruchtzetting telkens zeer laag is.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78</a:t>
            </a:fld>
            <a:endParaRPr lang="en-GB" altLang="nl-NL"/>
          </a:p>
        </p:txBody>
      </p:sp>
    </p:spTree>
    <p:extLst>
      <p:ext uri="{BB962C8B-B14F-4D97-AF65-F5344CB8AC3E}">
        <p14:creationId xmlns:p14="http://schemas.microsoft.com/office/powerpoint/2010/main" val="12852536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Colletia paradoxa </a:t>
            </a:r>
          </a:p>
          <a:p>
            <a:r>
              <a:rPr lang="nl-BE" dirty="0"/>
              <a:t>Wegedoornfamilie (Rhamnaceae)</a:t>
            </a:r>
          </a:p>
          <a:p>
            <a:endParaRPr lang="nl-BE" dirty="0"/>
          </a:p>
          <a:p>
            <a:r>
              <a:rPr lang="nl-BE" dirty="0"/>
              <a:t>Een takje in bloei &amp; groei, met veel kleine witte bloemen.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79</a:t>
            </a:fld>
            <a:endParaRPr lang="en-GB" altLang="nl-NL"/>
          </a:p>
        </p:txBody>
      </p:sp>
    </p:spTree>
    <p:extLst>
      <p:ext uri="{BB962C8B-B14F-4D97-AF65-F5344CB8AC3E}">
        <p14:creationId xmlns:p14="http://schemas.microsoft.com/office/powerpoint/2010/main" val="2178019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Welshe papaver (Papaver cambricum)</a:t>
            </a:r>
          </a:p>
          <a:p>
            <a:r>
              <a:rPr lang="nl-BE" dirty="0"/>
              <a:t>Papaverfamilie (Papaveraceae)</a:t>
            </a:r>
          </a:p>
          <a:p>
            <a:endParaRPr lang="nl-BE" dirty="0"/>
          </a:p>
          <a:p>
            <a:r>
              <a:rPr lang="nl-BE" dirty="0"/>
              <a:t>Her en der verschijnt deze plant, met alle gevolgen vandien.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a:t>
            </a:fld>
            <a:endParaRPr lang="en-GB" altLang="nl-NL"/>
          </a:p>
        </p:txBody>
      </p:sp>
    </p:spTree>
    <p:extLst>
      <p:ext uri="{BB962C8B-B14F-4D97-AF65-F5344CB8AC3E}">
        <p14:creationId xmlns:p14="http://schemas.microsoft.com/office/powerpoint/2010/main" val="25388704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Colletia paradoxa </a:t>
            </a:r>
          </a:p>
          <a:p>
            <a:r>
              <a:rPr lang="nl-BE" dirty="0"/>
              <a:t>Wegedoornfamilie (Rhamnaceae)</a:t>
            </a:r>
          </a:p>
          <a:p>
            <a:endParaRPr lang="nl-BE" dirty="0"/>
          </a:p>
          <a:p>
            <a:r>
              <a:rPr lang="nl-BE" dirty="0"/>
              <a:t>En op deze foto kunnen we de meeldraden goed waarnemen, en dan in het bijzonder hun ongewone plaatsing: alternerend met de witte kelkblaadjes, want de kroonbladen ontbreken bij dit genus.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80</a:t>
            </a:fld>
            <a:endParaRPr lang="en-GB" altLang="nl-NL"/>
          </a:p>
        </p:txBody>
      </p:sp>
    </p:spTree>
    <p:extLst>
      <p:ext uri="{BB962C8B-B14F-4D97-AF65-F5344CB8AC3E}">
        <p14:creationId xmlns:p14="http://schemas.microsoft.com/office/powerpoint/2010/main" val="31142492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Amicia zygomeris </a:t>
            </a:r>
          </a:p>
          <a:p>
            <a:r>
              <a:rPr lang="nl-BE" dirty="0"/>
              <a:t>Vlinderbloemenfamilie (Fabaceae)</a:t>
            </a:r>
          </a:p>
          <a:p>
            <a:endParaRPr lang="nl-BE" dirty="0"/>
          </a:p>
          <a:p>
            <a:r>
              <a:rPr lang="nl-BE" dirty="0"/>
              <a:t>Onweerstaanbaar trekt deze plant de aandacht.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81</a:t>
            </a:fld>
            <a:endParaRPr lang="en-GB" altLang="nl-NL"/>
          </a:p>
        </p:txBody>
      </p:sp>
    </p:spTree>
    <p:extLst>
      <p:ext uri="{BB962C8B-B14F-4D97-AF65-F5344CB8AC3E}">
        <p14:creationId xmlns:p14="http://schemas.microsoft.com/office/powerpoint/2010/main" val="39408386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Amicia zygomeris </a:t>
            </a:r>
          </a:p>
          <a:p>
            <a:r>
              <a:rPr lang="nl-BE" dirty="0"/>
              <a:t>Vlinderbloemenfamilie (Fabaceae)</a:t>
            </a:r>
          </a:p>
          <a:p>
            <a:endParaRPr lang="nl-BE" dirty="0"/>
          </a:p>
          <a:p>
            <a:r>
              <a:rPr lang="nl-BE" dirty="0"/>
              <a:t>Onweerstaanbaar trekt deze plant de aandacht.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82</a:t>
            </a:fld>
            <a:endParaRPr lang="en-GB" altLang="nl-NL"/>
          </a:p>
        </p:txBody>
      </p:sp>
    </p:spTree>
    <p:extLst>
      <p:ext uri="{BB962C8B-B14F-4D97-AF65-F5344CB8AC3E}">
        <p14:creationId xmlns:p14="http://schemas.microsoft.com/office/powerpoint/2010/main" val="4597129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Amicia zygomeris </a:t>
            </a:r>
          </a:p>
          <a:p>
            <a:r>
              <a:rPr lang="nl-BE" dirty="0"/>
              <a:t>Vlinderbloemenfamilie (Fabaceae)</a:t>
            </a:r>
          </a:p>
          <a:p>
            <a:endParaRPr lang="nl-BE" dirty="0"/>
          </a:p>
          <a:p>
            <a:r>
              <a:rPr lang="nl-BE" dirty="0"/>
              <a:t>Kijk eens naar deze zeer schone blaadjes, twee aan twee op een bladsteel. </a:t>
            </a:r>
          </a:p>
          <a:p>
            <a:r>
              <a:rPr lang="nl-BE" dirty="0"/>
              <a:t>En dan nog zeer fraaie bloemen, met een vlag en twee zwaarden die pal tegen de kiel aanliggen.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83</a:t>
            </a:fld>
            <a:endParaRPr lang="en-GB" altLang="nl-NL"/>
          </a:p>
        </p:txBody>
      </p:sp>
    </p:spTree>
    <p:extLst>
      <p:ext uri="{BB962C8B-B14F-4D97-AF65-F5344CB8AC3E}">
        <p14:creationId xmlns:p14="http://schemas.microsoft.com/office/powerpoint/2010/main" val="30477523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Campylotropis macrocarpa </a:t>
            </a:r>
          </a:p>
          <a:p>
            <a:r>
              <a:rPr lang="nl-BE" dirty="0"/>
              <a:t>Vlinderbloemenfamilie (Fabaceae)</a:t>
            </a:r>
          </a:p>
          <a:p>
            <a:endParaRPr lang="nl-BE" dirty="0"/>
          </a:p>
          <a:p>
            <a:r>
              <a:rPr lang="nl-BE" dirty="0"/>
              <a:t>Een fraaie gele vlek in de schaduw van een eucalyptus…</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84</a:t>
            </a:fld>
            <a:endParaRPr lang="en-GB" altLang="nl-NL"/>
          </a:p>
        </p:txBody>
      </p:sp>
    </p:spTree>
    <p:extLst>
      <p:ext uri="{BB962C8B-B14F-4D97-AF65-F5344CB8AC3E}">
        <p14:creationId xmlns:p14="http://schemas.microsoft.com/office/powerpoint/2010/main" val="15037597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Mirte (Myrtus communis)</a:t>
            </a:r>
          </a:p>
          <a:p>
            <a:r>
              <a:rPr lang="nl-BE" dirty="0"/>
              <a:t>Mirtefamilie (Myrtaceae)</a:t>
            </a:r>
          </a:p>
          <a:p>
            <a:endParaRPr lang="nl-BE" dirty="0"/>
          </a:p>
          <a:p>
            <a:r>
              <a:rPr lang="nl-BE" dirty="0"/>
              <a:t>Twee (of drie ?) struikjes, met licht verschillende vruchtbouw. </a:t>
            </a:r>
          </a:p>
          <a:p>
            <a:r>
              <a:rPr lang="nl-BE" dirty="0"/>
              <a:t>Bij deze plant hier zijn de resten van de kelk relatief klein en bulken amper uit.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85</a:t>
            </a:fld>
            <a:endParaRPr lang="en-GB" altLang="nl-NL"/>
          </a:p>
        </p:txBody>
      </p:sp>
    </p:spTree>
    <p:extLst>
      <p:ext uri="{BB962C8B-B14F-4D97-AF65-F5344CB8AC3E}">
        <p14:creationId xmlns:p14="http://schemas.microsoft.com/office/powerpoint/2010/main" val="29313893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Mirte (Myrtus communis)</a:t>
            </a:r>
          </a:p>
          <a:p>
            <a:r>
              <a:rPr lang="nl-BE" dirty="0"/>
              <a:t>Mirtefamilie (Myrtaceae)</a:t>
            </a:r>
          </a:p>
          <a:p>
            <a:endParaRPr lang="nl-BE" dirty="0"/>
          </a:p>
          <a:p>
            <a:r>
              <a:rPr lang="nl-BE" dirty="0"/>
              <a:t>Twee (of drie ?) struikjes, met licht verschillende vruchtbouw. </a:t>
            </a:r>
          </a:p>
          <a:p>
            <a:r>
              <a:rPr lang="nl-BE" dirty="0"/>
              <a:t>Bij deze plant hier zijn de resten van de kelk relatief klein en bulken amper uit.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86</a:t>
            </a:fld>
            <a:endParaRPr lang="en-GB" altLang="nl-NL"/>
          </a:p>
        </p:txBody>
      </p:sp>
    </p:spTree>
    <p:extLst>
      <p:ext uri="{BB962C8B-B14F-4D97-AF65-F5344CB8AC3E}">
        <p14:creationId xmlns:p14="http://schemas.microsoft.com/office/powerpoint/2010/main" val="10393747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Mirte (Myrtus communis)</a:t>
            </a:r>
          </a:p>
          <a:p>
            <a:r>
              <a:rPr lang="nl-BE" dirty="0"/>
              <a:t>Mirtefamilie (Myrtaceae)</a:t>
            </a:r>
          </a:p>
          <a:p>
            <a:endParaRPr lang="nl-BE" dirty="0"/>
          </a:p>
          <a:p>
            <a:r>
              <a:rPr lang="nl-BE" dirty="0"/>
              <a:t>Twee (of drie ?) struikjes, met licht verschillende vruchtbouw. </a:t>
            </a:r>
          </a:p>
          <a:p>
            <a:r>
              <a:rPr lang="nl-BE" dirty="0"/>
              <a:t>Bij deze plant hier zijn de resten van de kelk relatief groot en bulken sterk uit.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87</a:t>
            </a:fld>
            <a:endParaRPr lang="en-GB" altLang="nl-NL"/>
          </a:p>
        </p:txBody>
      </p:sp>
    </p:spTree>
    <p:extLst>
      <p:ext uri="{BB962C8B-B14F-4D97-AF65-F5344CB8AC3E}">
        <p14:creationId xmlns:p14="http://schemas.microsoft.com/office/powerpoint/2010/main" val="3510279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Mirte (Myrtus communis)</a:t>
            </a:r>
          </a:p>
          <a:p>
            <a:r>
              <a:rPr lang="nl-BE" dirty="0"/>
              <a:t>Mirtefamilie (Myrtaceae)</a:t>
            </a:r>
          </a:p>
          <a:p>
            <a:endParaRPr lang="nl-BE" dirty="0"/>
          </a:p>
          <a:p>
            <a:r>
              <a:rPr lang="nl-BE" dirty="0"/>
              <a:t>Twee (of drie ?) struikjes, met licht verschillende vruchtbouw. </a:t>
            </a:r>
          </a:p>
          <a:p>
            <a:r>
              <a:rPr lang="nl-BE" dirty="0"/>
              <a:t>Bij deze plant hier zijn de resten van de kelk relatief groot en bulken sterk uit.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88</a:t>
            </a:fld>
            <a:endParaRPr lang="en-GB" altLang="nl-NL"/>
          </a:p>
        </p:txBody>
      </p:sp>
    </p:spTree>
    <p:extLst>
      <p:ext uri="{BB962C8B-B14F-4D97-AF65-F5344CB8AC3E}">
        <p14:creationId xmlns:p14="http://schemas.microsoft.com/office/powerpoint/2010/main" val="20534551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margriet (Nipponanthemum nipponicum)</a:t>
            </a:r>
          </a:p>
          <a:p>
            <a:r>
              <a:rPr lang="nl-BE" dirty="0"/>
              <a:t>Asterfamilie (Asteraceae)</a:t>
            </a:r>
          </a:p>
          <a:p>
            <a:endParaRPr lang="nl-BE" dirty="0"/>
          </a:p>
          <a:p>
            <a:r>
              <a:rPr lang="nl-BE" dirty="0"/>
              <a:t>Deze Japanse soort startte haar bestaan in de plantkunde als </a:t>
            </a:r>
            <a:r>
              <a:rPr lang="nl-BE" i="1" dirty="0"/>
              <a:t>Leucanthemum</a:t>
            </a:r>
            <a:r>
              <a:rPr lang="nl-BE" dirty="0"/>
              <a:t> </a:t>
            </a:r>
            <a:r>
              <a:rPr lang="nl-BE" i="1" dirty="0"/>
              <a:t>nipponicum</a:t>
            </a:r>
            <a:r>
              <a:rPr lang="nl-BE" dirty="0"/>
              <a:t>, dus als een Japanse margriet. Later kwam ze terecht in </a:t>
            </a:r>
            <a:r>
              <a:rPr lang="nl-BE" i="1" dirty="0"/>
              <a:t>Chrysanthemum</a:t>
            </a:r>
            <a:r>
              <a:rPr lang="nl-BE" dirty="0"/>
              <a:t> en </a:t>
            </a:r>
            <a:r>
              <a:rPr lang="nl-BE" i="1" dirty="0"/>
              <a:t>Tanacetum</a:t>
            </a:r>
            <a:r>
              <a:rPr lang="nl-BE" dirty="0"/>
              <a:t>, maar uiteindelijk werd ze de enige soort in dit zeer kleine genus.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90</a:t>
            </a:fld>
            <a:endParaRPr lang="en-GB" altLang="nl-NL"/>
          </a:p>
        </p:txBody>
      </p:sp>
    </p:spTree>
    <p:extLst>
      <p:ext uri="{BB962C8B-B14F-4D97-AF65-F5344CB8AC3E}">
        <p14:creationId xmlns:p14="http://schemas.microsoft.com/office/powerpoint/2010/main" val="3729464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Goniolimon italicum </a:t>
            </a:r>
          </a:p>
          <a:p>
            <a:r>
              <a:rPr lang="nl-BE" dirty="0"/>
              <a:t>Strandkruidfamilie (Plumbaginaceae)</a:t>
            </a:r>
          </a:p>
          <a:p>
            <a:endParaRPr lang="nl-BE" dirty="0"/>
          </a:p>
          <a:p>
            <a:r>
              <a:rPr lang="nl-BE" dirty="0"/>
              <a:t>Een ietwat warrelige plant, maar toch met een zekere zigzaggende schoonheid van achtergebleven bloemdeeltjes.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a:t>
            </a:fld>
            <a:endParaRPr lang="en-GB" altLang="nl-NL"/>
          </a:p>
        </p:txBody>
      </p:sp>
    </p:spTree>
    <p:extLst>
      <p:ext uri="{BB962C8B-B14F-4D97-AF65-F5344CB8AC3E}">
        <p14:creationId xmlns:p14="http://schemas.microsoft.com/office/powerpoint/2010/main" val="22418971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margriet (Nipponanthemum nipponicum)</a:t>
            </a:r>
          </a:p>
          <a:p>
            <a:r>
              <a:rPr lang="nl-BE" dirty="0"/>
              <a:t>Asterfamilie (Asteraceae)</a:t>
            </a:r>
          </a:p>
          <a:p>
            <a:endParaRPr lang="nl-BE" dirty="0"/>
          </a:p>
          <a:p>
            <a:r>
              <a:rPr lang="nl-BE" dirty="0"/>
              <a:t>Deze Japanse soort startte haar bestaan in de plantkunde als </a:t>
            </a:r>
            <a:r>
              <a:rPr lang="nl-BE" i="1" dirty="0"/>
              <a:t>Leucanthemum</a:t>
            </a:r>
            <a:r>
              <a:rPr lang="nl-BE" dirty="0"/>
              <a:t> </a:t>
            </a:r>
            <a:r>
              <a:rPr lang="nl-BE" i="1" dirty="0"/>
              <a:t>nipponicum</a:t>
            </a:r>
            <a:r>
              <a:rPr lang="nl-BE" dirty="0"/>
              <a:t>, dus als een Japanse margriet. Later kwam ze terecht in </a:t>
            </a:r>
            <a:r>
              <a:rPr lang="nl-BE" i="1" dirty="0"/>
              <a:t>Chrysanthemum</a:t>
            </a:r>
            <a:r>
              <a:rPr lang="nl-BE" dirty="0"/>
              <a:t> en </a:t>
            </a:r>
            <a:r>
              <a:rPr lang="nl-BE" i="1" dirty="0"/>
              <a:t>Tanacetum</a:t>
            </a:r>
            <a:r>
              <a:rPr lang="nl-BE" dirty="0"/>
              <a:t>, maar uiteindelijk werd ze de enige soort in dit zeer kleine genus.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91</a:t>
            </a:fld>
            <a:endParaRPr lang="en-GB" altLang="nl-NL"/>
          </a:p>
        </p:txBody>
      </p:sp>
    </p:spTree>
    <p:extLst>
      <p:ext uri="{BB962C8B-B14F-4D97-AF65-F5344CB8AC3E}">
        <p14:creationId xmlns:p14="http://schemas.microsoft.com/office/powerpoint/2010/main" val="42545980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margriet (Nipponanthemum nipponicum)</a:t>
            </a:r>
          </a:p>
          <a:p>
            <a:r>
              <a:rPr lang="nl-BE" dirty="0"/>
              <a:t>Asterfamilie (Asteraceae)</a:t>
            </a:r>
          </a:p>
          <a:p>
            <a:endParaRPr lang="nl-BE" dirty="0"/>
          </a:p>
          <a:p>
            <a:r>
              <a:rPr lang="nl-BE" dirty="0"/>
              <a:t>Deze Japanse soort startte haar bestaan in de plantkunde als </a:t>
            </a:r>
            <a:r>
              <a:rPr lang="nl-BE" i="1" dirty="0"/>
              <a:t>Leucanthemum</a:t>
            </a:r>
            <a:r>
              <a:rPr lang="nl-BE" dirty="0"/>
              <a:t> </a:t>
            </a:r>
            <a:r>
              <a:rPr lang="nl-BE" i="1" dirty="0"/>
              <a:t>nipponicum</a:t>
            </a:r>
            <a:r>
              <a:rPr lang="nl-BE" dirty="0"/>
              <a:t>, dus als een Japanse margriet. Later kwam ze terecht in </a:t>
            </a:r>
            <a:r>
              <a:rPr lang="nl-BE" i="1" dirty="0"/>
              <a:t>Chrysanthemum</a:t>
            </a:r>
            <a:r>
              <a:rPr lang="nl-BE" dirty="0"/>
              <a:t> en </a:t>
            </a:r>
            <a:r>
              <a:rPr lang="nl-BE" i="1" dirty="0"/>
              <a:t>Tanacetum</a:t>
            </a:r>
            <a:r>
              <a:rPr lang="nl-BE" dirty="0"/>
              <a:t>, maar uiteindelijk werd ze de enige soort in dit zeer kleine genus. </a:t>
            </a:r>
          </a:p>
          <a:p>
            <a:r>
              <a:rPr lang="nl-BE" dirty="0"/>
              <a:t>Bij deze hoofdjes kunnen we nog goed de oranje pollenhoopjes zien op de toppen van de bloemetjes, en bij de bloemetjes weg van het centrum zien we de twee groenige stijltakjes uitsteken.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92</a:t>
            </a:fld>
            <a:endParaRPr lang="en-GB" altLang="nl-NL"/>
          </a:p>
        </p:txBody>
      </p:sp>
    </p:spTree>
    <p:extLst>
      <p:ext uri="{BB962C8B-B14F-4D97-AF65-F5344CB8AC3E}">
        <p14:creationId xmlns:p14="http://schemas.microsoft.com/office/powerpoint/2010/main" val="322743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
        <p:nvSpPr>
          <p:cNvPr id="4" name="Rectangle 4">
            <a:extLst>
              <a:ext uri="{FF2B5EF4-FFF2-40B4-BE49-F238E27FC236}">
                <a16:creationId xmlns:a16="http://schemas.microsoft.com/office/drawing/2014/main" id="{AD9957FE-E197-7244-91E0-14BBFE569032}"/>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839C7361-6762-354F-84D9-8EFF5646A48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89E16FF4-9D45-884D-B7C8-B4B7604FED79}"/>
              </a:ext>
            </a:extLst>
          </p:cNvPr>
          <p:cNvSpPr>
            <a:spLocks noGrp="1" noChangeArrowheads="1"/>
          </p:cNvSpPr>
          <p:nvPr>
            <p:ph type="sldNum" sz="quarter" idx="12"/>
          </p:nvPr>
        </p:nvSpPr>
        <p:spPr>
          <a:ln/>
        </p:spPr>
        <p:txBody>
          <a:bodyPr/>
          <a:lstStyle>
            <a:lvl1pPr>
              <a:defRPr/>
            </a:lvl1pPr>
          </a:lstStyle>
          <a:p>
            <a:fld id="{758A5CC0-24CD-A848-B7A4-B6ACCD4F47EC}" type="slidenum">
              <a:rPr lang="en-GB" altLang="nl-NL"/>
              <a:pPr/>
              <a:t>‹nr.›</a:t>
            </a:fld>
            <a:endParaRPr lang="en-GB" altLang="nl-NL"/>
          </a:p>
        </p:txBody>
      </p:sp>
    </p:spTree>
    <p:extLst>
      <p:ext uri="{BB962C8B-B14F-4D97-AF65-F5344CB8AC3E}">
        <p14:creationId xmlns:p14="http://schemas.microsoft.com/office/powerpoint/2010/main" val="259025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F51F1E2A-2EFF-EF4E-BCC9-F0DBBAA4B11F}"/>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DBD07E8-C34E-7846-8F86-BCC2CCA5EB0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55494B84-2D26-9946-9F6D-D70DD42A9867}"/>
              </a:ext>
            </a:extLst>
          </p:cNvPr>
          <p:cNvSpPr>
            <a:spLocks noGrp="1" noChangeArrowheads="1"/>
          </p:cNvSpPr>
          <p:nvPr>
            <p:ph type="sldNum" sz="quarter" idx="12"/>
          </p:nvPr>
        </p:nvSpPr>
        <p:spPr>
          <a:ln/>
        </p:spPr>
        <p:txBody>
          <a:bodyPr/>
          <a:lstStyle>
            <a:lvl1pPr>
              <a:defRPr/>
            </a:lvl1pPr>
          </a:lstStyle>
          <a:p>
            <a:fld id="{3514DBB5-D9ED-1F46-A3CF-4F4E903E7609}" type="slidenum">
              <a:rPr lang="en-GB" altLang="nl-NL"/>
              <a:pPr/>
              <a:t>‹nr.›</a:t>
            </a:fld>
            <a:endParaRPr lang="en-GB" altLang="nl-NL"/>
          </a:p>
        </p:txBody>
      </p:sp>
    </p:spTree>
    <p:extLst>
      <p:ext uri="{BB962C8B-B14F-4D97-AF65-F5344CB8AC3E}">
        <p14:creationId xmlns:p14="http://schemas.microsoft.com/office/powerpoint/2010/main" val="162036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9240ADB8-8CA3-4E46-88FA-B3ADDE73ABAB}"/>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04FDE3C-EAF7-5F4A-8984-2256B9030B3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BD247EC-4E13-044D-A1A8-72DF06464ECC}"/>
              </a:ext>
            </a:extLst>
          </p:cNvPr>
          <p:cNvSpPr>
            <a:spLocks noGrp="1" noChangeArrowheads="1"/>
          </p:cNvSpPr>
          <p:nvPr>
            <p:ph type="sldNum" sz="quarter" idx="12"/>
          </p:nvPr>
        </p:nvSpPr>
        <p:spPr>
          <a:ln/>
        </p:spPr>
        <p:txBody>
          <a:bodyPr/>
          <a:lstStyle>
            <a:lvl1pPr>
              <a:defRPr/>
            </a:lvl1pPr>
          </a:lstStyle>
          <a:p>
            <a:fld id="{E864859D-F6F7-5844-9B14-47206966E6C1}" type="slidenum">
              <a:rPr lang="en-GB" altLang="nl-NL"/>
              <a:pPr/>
              <a:t>‹nr.›</a:t>
            </a:fld>
            <a:endParaRPr lang="en-GB" altLang="nl-NL"/>
          </a:p>
        </p:txBody>
      </p:sp>
    </p:spTree>
    <p:extLst>
      <p:ext uri="{BB962C8B-B14F-4D97-AF65-F5344CB8AC3E}">
        <p14:creationId xmlns:p14="http://schemas.microsoft.com/office/powerpoint/2010/main" val="12920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BA33427C-4888-CD43-92F9-1E69896DE575}"/>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7ABB55E-54C9-AA42-918B-52CE4780431D}"/>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C0A1600-6CDC-804B-A0AB-6193DEA9E3E2}"/>
              </a:ext>
            </a:extLst>
          </p:cNvPr>
          <p:cNvSpPr>
            <a:spLocks noGrp="1" noChangeArrowheads="1"/>
          </p:cNvSpPr>
          <p:nvPr>
            <p:ph type="sldNum" sz="quarter" idx="12"/>
          </p:nvPr>
        </p:nvSpPr>
        <p:spPr>
          <a:ln/>
        </p:spPr>
        <p:txBody>
          <a:bodyPr/>
          <a:lstStyle>
            <a:lvl1pPr>
              <a:defRPr/>
            </a:lvl1pPr>
          </a:lstStyle>
          <a:p>
            <a:fld id="{AEADA1ED-3362-284C-B306-649DD26AF337}" type="slidenum">
              <a:rPr lang="en-GB" altLang="nl-NL"/>
              <a:pPr/>
              <a:t>‹nr.›</a:t>
            </a:fld>
            <a:endParaRPr lang="en-GB" altLang="nl-NL"/>
          </a:p>
        </p:txBody>
      </p:sp>
    </p:spTree>
    <p:extLst>
      <p:ext uri="{BB962C8B-B14F-4D97-AF65-F5344CB8AC3E}">
        <p14:creationId xmlns:p14="http://schemas.microsoft.com/office/powerpoint/2010/main" val="2752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
        <p:nvSpPr>
          <p:cNvPr id="4" name="Rectangle 4">
            <a:extLst>
              <a:ext uri="{FF2B5EF4-FFF2-40B4-BE49-F238E27FC236}">
                <a16:creationId xmlns:a16="http://schemas.microsoft.com/office/drawing/2014/main" id="{9ABE13BE-4E8A-8741-9B7F-7697299F06B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60964780-EFB5-2044-A474-6C6B3F0200B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0EB9934B-40EE-A44E-909F-9D849AF35AE8}"/>
              </a:ext>
            </a:extLst>
          </p:cNvPr>
          <p:cNvSpPr>
            <a:spLocks noGrp="1" noChangeArrowheads="1"/>
          </p:cNvSpPr>
          <p:nvPr>
            <p:ph type="sldNum" sz="quarter" idx="12"/>
          </p:nvPr>
        </p:nvSpPr>
        <p:spPr>
          <a:ln/>
        </p:spPr>
        <p:txBody>
          <a:bodyPr/>
          <a:lstStyle>
            <a:lvl1pPr>
              <a:defRPr/>
            </a:lvl1pPr>
          </a:lstStyle>
          <a:p>
            <a:fld id="{0CCCBFD6-F5C2-9641-94BF-E3983A52D7D5}" type="slidenum">
              <a:rPr lang="en-GB" altLang="nl-NL"/>
              <a:pPr/>
              <a:t>‹nr.›</a:t>
            </a:fld>
            <a:endParaRPr lang="en-GB" altLang="nl-NL"/>
          </a:p>
        </p:txBody>
      </p:sp>
    </p:spTree>
    <p:extLst>
      <p:ext uri="{BB962C8B-B14F-4D97-AF65-F5344CB8AC3E}">
        <p14:creationId xmlns:p14="http://schemas.microsoft.com/office/powerpoint/2010/main" val="178892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Rectangle 4">
            <a:extLst>
              <a:ext uri="{FF2B5EF4-FFF2-40B4-BE49-F238E27FC236}">
                <a16:creationId xmlns:a16="http://schemas.microsoft.com/office/drawing/2014/main" id="{A79C3F5C-5CBD-FF46-973C-0E884D09CF9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CE20ABBF-4DAB-5246-A2D4-51ADA0C64748}"/>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BBF448B5-338F-B347-B506-6D4CAE49D2D3}"/>
              </a:ext>
            </a:extLst>
          </p:cNvPr>
          <p:cNvSpPr>
            <a:spLocks noGrp="1" noChangeArrowheads="1"/>
          </p:cNvSpPr>
          <p:nvPr>
            <p:ph type="sldNum" sz="quarter" idx="12"/>
          </p:nvPr>
        </p:nvSpPr>
        <p:spPr>
          <a:ln/>
        </p:spPr>
        <p:txBody>
          <a:bodyPr/>
          <a:lstStyle>
            <a:lvl1pPr>
              <a:defRPr/>
            </a:lvl1pPr>
          </a:lstStyle>
          <a:p>
            <a:fld id="{4F0170D6-CCD7-9747-A264-593CDFF82A79}" type="slidenum">
              <a:rPr lang="en-GB" altLang="nl-NL"/>
              <a:pPr/>
              <a:t>‹nr.›</a:t>
            </a:fld>
            <a:endParaRPr lang="en-GB" altLang="nl-NL"/>
          </a:p>
        </p:txBody>
      </p:sp>
    </p:spTree>
    <p:extLst>
      <p:ext uri="{BB962C8B-B14F-4D97-AF65-F5344CB8AC3E}">
        <p14:creationId xmlns:p14="http://schemas.microsoft.com/office/powerpoint/2010/main" val="3123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Rectangle 4">
            <a:extLst>
              <a:ext uri="{FF2B5EF4-FFF2-40B4-BE49-F238E27FC236}">
                <a16:creationId xmlns:a16="http://schemas.microsoft.com/office/drawing/2014/main" id="{08C473DF-5065-D74B-AC33-62C967DCFEF4}"/>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8" name="Rectangle 5">
            <a:extLst>
              <a:ext uri="{FF2B5EF4-FFF2-40B4-BE49-F238E27FC236}">
                <a16:creationId xmlns:a16="http://schemas.microsoft.com/office/drawing/2014/main" id="{03C3DCD8-3890-5448-A96D-1CD3AF4DE7CA}"/>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9" name="Rectangle 6">
            <a:extLst>
              <a:ext uri="{FF2B5EF4-FFF2-40B4-BE49-F238E27FC236}">
                <a16:creationId xmlns:a16="http://schemas.microsoft.com/office/drawing/2014/main" id="{B80A60E7-5B66-554D-9694-00E3CBCD5F64}"/>
              </a:ext>
            </a:extLst>
          </p:cNvPr>
          <p:cNvSpPr>
            <a:spLocks noGrp="1" noChangeArrowheads="1"/>
          </p:cNvSpPr>
          <p:nvPr>
            <p:ph type="sldNum" sz="quarter" idx="12"/>
          </p:nvPr>
        </p:nvSpPr>
        <p:spPr>
          <a:ln/>
        </p:spPr>
        <p:txBody>
          <a:bodyPr/>
          <a:lstStyle>
            <a:lvl1pPr>
              <a:defRPr/>
            </a:lvl1pPr>
          </a:lstStyle>
          <a:p>
            <a:fld id="{AA32669C-4105-5A49-9A8A-0FF3F0FB9CA9}" type="slidenum">
              <a:rPr lang="en-GB" altLang="nl-NL"/>
              <a:pPr/>
              <a:t>‹nr.›</a:t>
            </a:fld>
            <a:endParaRPr lang="en-GB" altLang="nl-NL"/>
          </a:p>
        </p:txBody>
      </p:sp>
    </p:spTree>
    <p:extLst>
      <p:ext uri="{BB962C8B-B14F-4D97-AF65-F5344CB8AC3E}">
        <p14:creationId xmlns:p14="http://schemas.microsoft.com/office/powerpoint/2010/main" val="140901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Rectangle 4">
            <a:extLst>
              <a:ext uri="{FF2B5EF4-FFF2-40B4-BE49-F238E27FC236}">
                <a16:creationId xmlns:a16="http://schemas.microsoft.com/office/drawing/2014/main" id="{117CB13F-35BC-7D44-8852-1CF27F8D7C8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4" name="Rectangle 5">
            <a:extLst>
              <a:ext uri="{FF2B5EF4-FFF2-40B4-BE49-F238E27FC236}">
                <a16:creationId xmlns:a16="http://schemas.microsoft.com/office/drawing/2014/main" id="{E492290B-9E5F-CE44-8C3D-04C22BCE0396}"/>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5" name="Rectangle 6">
            <a:extLst>
              <a:ext uri="{FF2B5EF4-FFF2-40B4-BE49-F238E27FC236}">
                <a16:creationId xmlns:a16="http://schemas.microsoft.com/office/drawing/2014/main" id="{1B590ADF-5A3F-984C-BD98-3A1707566632}"/>
              </a:ext>
            </a:extLst>
          </p:cNvPr>
          <p:cNvSpPr>
            <a:spLocks noGrp="1" noChangeArrowheads="1"/>
          </p:cNvSpPr>
          <p:nvPr>
            <p:ph type="sldNum" sz="quarter" idx="12"/>
          </p:nvPr>
        </p:nvSpPr>
        <p:spPr>
          <a:ln/>
        </p:spPr>
        <p:txBody>
          <a:bodyPr/>
          <a:lstStyle>
            <a:lvl1pPr>
              <a:defRPr/>
            </a:lvl1pPr>
          </a:lstStyle>
          <a:p>
            <a:fld id="{F90F3C5D-B830-2B4A-8D37-8CD74395FAEE}" type="slidenum">
              <a:rPr lang="en-GB" altLang="nl-NL"/>
              <a:pPr/>
              <a:t>‹nr.›</a:t>
            </a:fld>
            <a:endParaRPr lang="en-GB" altLang="nl-NL"/>
          </a:p>
        </p:txBody>
      </p:sp>
    </p:spTree>
    <p:extLst>
      <p:ext uri="{BB962C8B-B14F-4D97-AF65-F5344CB8AC3E}">
        <p14:creationId xmlns:p14="http://schemas.microsoft.com/office/powerpoint/2010/main" val="170015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2A2CF2-17D0-E641-8860-131EFEAC5908}"/>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3" name="Rectangle 5">
            <a:extLst>
              <a:ext uri="{FF2B5EF4-FFF2-40B4-BE49-F238E27FC236}">
                <a16:creationId xmlns:a16="http://schemas.microsoft.com/office/drawing/2014/main" id="{FD1D6DC1-6C30-1848-AAE4-574DE9C01F1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4" name="Rectangle 6">
            <a:extLst>
              <a:ext uri="{FF2B5EF4-FFF2-40B4-BE49-F238E27FC236}">
                <a16:creationId xmlns:a16="http://schemas.microsoft.com/office/drawing/2014/main" id="{FC429F30-6705-384F-A946-A00E342611CE}"/>
              </a:ext>
            </a:extLst>
          </p:cNvPr>
          <p:cNvSpPr>
            <a:spLocks noGrp="1" noChangeArrowheads="1"/>
          </p:cNvSpPr>
          <p:nvPr>
            <p:ph type="sldNum" sz="quarter" idx="12"/>
          </p:nvPr>
        </p:nvSpPr>
        <p:spPr>
          <a:ln/>
        </p:spPr>
        <p:txBody>
          <a:bodyPr/>
          <a:lstStyle>
            <a:lvl1pPr>
              <a:defRPr/>
            </a:lvl1pPr>
          </a:lstStyle>
          <a:p>
            <a:fld id="{A1E3C9A4-F090-B94E-895B-284A9E537F2D}" type="slidenum">
              <a:rPr lang="en-GB" altLang="nl-NL"/>
              <a:pPr/>
              <a:t>‹nr.›</a:t>
            </a:fld>
            <a:endParaRPr lang="en-GB" altLang="nl-NL"/>
          </a:p>
        </p:txBody>
      </p:sp>
    </p:spTree>
    <p:extLst>
      <p:ext uri="{BB962C8B-B14F-4D97-AF65-F5344CB8AC3E}">
        <p14:creationId xmlns:p14="http://schemas.microsoft.com/office/powerpoint/2010/main" val="47221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9C2A49ED-F0C2-3648-B72E-74398B0D313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01996DA-8839-A043-A62E-653A894103F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521C7FAE-AAA0-A84C-A098-A8A51A3B1417}"/>
              </a:ext>
            </a:extLst>
          </p:cNvPr>
          <p:cNvSpPr>
            <a:spLocks noGrp="1" noChangeArrowheads="1"/>
          </p:cNvSpPr>
          <p:nvPr>
            <p:ph type="sldNum" sz="quarter" idx="12"/>
          </p:nvPr>
        </p:nvSpPr>
        <p:spPr>
          <a:ln/>
        </p:spPr>
        <p:txBody>
          <a:bodyPr/>
          <a:lstStyle>
            <a:lvl1pPr>
              <a:defRPr/>
            </a:lvl1pPr>
          </a:lstStyle>
          <a:p>
            <a:fld id="{A5204AF4-CA61-9C43-9AD9-420C8DAC6CF7}" type="slidenum">
              <a:rPr lang="en-GB" altLang="nl-NL"/>
              <a:pPr/>
              <a:t>‹nr.›</a:t>
            </a:fld>
            <a:endParaRPr lang="en-GB" altLang="nl-NL"/>
          </a:p>
        </p:txBody>
      </p:sp>
    </p:spTree>
    <p:extLst>
      <p:ext uri="{BB962C8B-B14F-4D97-AF65-F5344CB8AC3E}">
        <p14:creationId xmlns:p14="http://schemas.microsoft.com/office/powerpoint/2010/main" val="250220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670EA691-ADAA-5848-98F5-78C76103C77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11D9611-D91A-F445-A33E-B453B94A34A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497124B6-9840-334F-9A59-D798928746EF}"/>
              </a:ext>
            </a:extLst>
          </p:cNvPr>
          <p:cNvSpPr>
            <a:spLocks noGrp="1" noChangeArrowheads="1"/>
          </p:cNvSpPr>
          <p:nvPr>
            <p:ph type="sldNum" sz="quarter" idx="12"/>
          </p:nvPr>
        </p:nvSpPr>
        <p:spPr>
          <a:ln/>
        </p:spPr>
        <p:txBody>
          <a:bodyPr/>
          <a:lstStyle>
            <a:lvl1pPr>
              <a:defRPr/>
            </a:lvl1pPr>
          </a:lstStyle>
          <a:p>
            <a:fld id="{75C5F146-8031-304B-B1D7-CF752468CAD3}" type="slidenum">
              <a:rPr lang="en-GB" altLang="nl-NL"/>
              <a:pPr/>
              <a:t>‹nr.›</a:t>
            </a:fld>
            <a:endParaRPr lang="en-GB" altLang="nl-NL"/>
          </a:p>
        </p:txBody>
      </p:sp>
    </p:spTree>
    <p:extLst>
      <p:ext uri="{BB962C8B-B14F-4D97-AF65-F5344CB8AC3E}">
        <p14:creationId xmlns:p14="http://schemas.microsoft.com/office/powerpoint/2010/main" val="334093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FD30FB-C050-2942-A15E-57EEA1BD9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a:extLst>
              <a:ext uri="{FF2B5EF4-FFF2-40B4-BE49-F238E27FC236}">
                <a16:creationId xmlns:a16="http://schemas.microsoft.com/office/drawing/2014/main" id="{64FF2FB4-D547-0F48-A70F-2FCD81BCBC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4">
            <a:extLst>
              <a:ext uri="{FF2B5EF4-FFF2-40B4-BE49-F238E27FC236}">
                <a16:creationId xmlns:a16="http://schemas.microsoft.com/office/drawing/2014/main" id="{8424A0B4-EA88-8D45-A18C-6D88987308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defRPr>
            </a:lvl1pPr>
          </a:lstStyle>
          <a:p>
            <a:pPr>
              <a:defRPr/>
            </a:pPr>
            <a:endParaRPr lang="en-GB" altLang="nl-NL"/>
          </a:p>
        </p:txBody>
      </p:sp>
      <p:sp>
        <p:nvSpPr>
          <p:cNvPr id="1029" name="Rectangle 5">
            <a:extLst>
              <a:ext uri="{FF2B5EF4-FFF2-40B4-BE49-F238E27FC236}">
                <a16:creationId xmlns:a16="http://schemas.microsoft.com/office/drawing/2014/main" id="{A52F1E22-66FE-8543-BF6F-2454CC9B14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a:defRPr/>
            </a:pPr>
            <a:endParaRPr lang="en-GB" altLang="nl-NL"/>
          </a:p>
        </p:txBody>
      </p:sp>
      <p:sp>
        <p:nvSpPr>
          <p:cNvPr id="1030" name="Rectangle 6">
            <a:extLst>
              <a:ext uri="{FF2B5EF4-FFF2-40B4-BE49-F238E27FC236}">
                <a16:creationId xmlns:a16="http://schemas.microsoft.com/office/drawing/2014/main" id="{57FC36D6-D9EC-7B46-97E5-49C9FCE476E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fld id="{8E8E9EB3-BAED-BE4E-9492-8433907ADD8C}"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9795BEC-CBDF-FF4F-8E92-FF246140DE9A}"/>
              </a:ext>
            </a:extLst>
          </p:cNvPr>
          <p:cNvSpPr/>
          <p:nvPr/>
        </p:nvSpPr>
        <p:spPr>
          <a:xfrm>
            <a:off x="0" y="0"/>
            <a:ext cx="9144000" cy="2554545"/>
          </a:xfrm>
          <a:prstGeom prst="rect">
            <a:avLst/>
          </a:prstGeom>
        </p:spPr>
        <p:txBody>
          <a:bodyPr wrap="square">
            <a:spAutoFit/>
          </a:bodyPr>
          <a:lstStyle/>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Welkom op de zestiende virtuele rondleiding </a:t>
            </a:r>
          </a:p>
          <a:p>
            <a:pPr algn="ctr"/>
            <a:r>
              <a:rPr lang="nl-BE" sz="3200" b="1" i="1" dirty="0">
                <a:solidFill>
                  <a:srgbClr val="002060"/>
                </a:solidFill>
                <a:latin typeface="Arial" panose="020B0604020202020204" pitchFamily="34" charset="0"/>
              </a:rPr>
              <a:t>in de Plantentuin</a:t>
            </a:r>
          </a:p>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woensdag 17 november 2021</a:t>
            </a:r>
            <a:endParaRPr lang="nl-BE" sz="3200" dirty="0">
              <a:latin typeface="Arial" panose="020B0604020202020204" pitchFamily="34" charset="0"/>
            </a:endParaRPr>
          </a:p>
        </p:txBody>
      </p:sp>
    </p:spTree>
    <p:extLst>
      <p:ext uri="{BB962C8B-B14F-4D97-AF65-F5344CB8AC3E}">
        <p14:creationId xmlns:p14="http://schemas.microsoft.com/office/powerpoint/2010/main" val="144002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tuin&#10;&#10;Automatisch gegenereerde beschrijving">
            <a:extLst>
              <a:ext uri="{FF2B5EF4-FFF2-40B4-BE49-F238E27FC236}">
                <a16:creationId xmlns:a16="http://schemas.microsoft.com/office/drawing/2014/main" id="{2E6F8315-6801-BD47-AA4E-F1FA941BA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0103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oom&#10;&#10;Automatisch gegenereerde beschrijving">
            <a:extLst>
              <a:ext uri="{FF2B5EF4-FFF2-40B4-BE49-F238E27FC236}">
                <a16:creationId xmlns:a16="http://schemas.microsoft.com/office/drawing/2014/main" id="{8F03C4D0-24E5-1B45-B6AD-942B60B155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3762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tuin&#10;&#10;Automatisch gegenereerde beschrijving">
            <a:extLst>
              <a:ext uri="{FF2B5EF4-FFF2-40B4-BE49-F238E27FC236}">
                <a16:creationId xmlns:a16="http://schemas.microsoft.com/office/drawing/2014/main" id="{F863E08D-6BD0-9340-B45B-38724E0752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1176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10;&#10;Automatisch gegenereerde beschrijving">
            <a:extLst>
              <a:ext uri="{FF2B5EF4-FFF2-40B4-BE49-F238E27FC236}">
                <a16:creationId xmlns:a16="http://schemas.microsoft.com/office/drawing/2014/main" id="{9A1528BF-0FD9-2E45-9D00-40A604176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9956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boom, plant&#10;&#10;Automatisch gegenereerde beschrijving">
            <a:extLst>
              <a:ext uri="{FF2B5EF4-FFF2-40B4-BE49-F238E27FC236}">
                <a16:creationId xmlns:a16="http://schemas.microsoft.com/office/drawing/2014/main" id="{C568F3BA-19C0-0446-9B80-C11854CE9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4954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boom, plant&#10;&#10;Automatisch gegenereerde beschrijving">
            <a:extLst>
              <a:ext uri="{FF2B5EF4-FFF2-40B4-BE49-F238E27FC236}">
                <a16:creationId xmlns:a16="http://schemas.microsoft.com/office/drawing/2014/main" id="{CCB97C4E-69C0-0A4A-BC45-33F2985EE9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3141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240E108-E221-694F-A392-354B87F89E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1396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BDF2A09-B856-8E4F-BEB9-842DB65088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3545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4DDE796-4802-B14C-9705-6FB3793B94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2369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10;&#10;Automatisch gegenereerde beschrijving">
            <a:extLst>
              <a:ext uri="{FF2B5EF4-FFF2-40B4-BE49-F238E27FC236}">
                <a16:creationId xmlns:a16="http://schemas.microsoft.com/office/drawing/2014/main" id="{E82DDCE9-E3F0-F74D-8A62-C5777D3FFB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723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Rotstuin</a:t>
            </a:r>
          </a:p>
          <a:p>
            <a:pPr algn="ctr"/>
            <a:r>
              <a:rPr lang="nl-BE" sz="3200" b="1" i="1" dirty="0">
                <a:solidFill>
                  <a:srgbClr val="002060"/>
                </a:solidFill>
                <a:latin typeface="Helvetica" pitchFamily="2" charset="0"/>
              </a:rPr>
              <a:t>RTS</a:t>
            </a:r>
            <a:endParaRPr lang="nl-BE" sz="3200" dirty="0"/>
          </a:p>
        </p:txBody>
      </p:sp>
    </p:spTree>
    <p:extLst>
      <p:ext uri="{BB962C8B-B14F-4D97-AF65-F5344CB8AC3E}">
        <p14:creationId xmlns:p14="http://schemas.microsoft.com/office/powerpoint/2010/main" val="4233823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F0DAF66-9084-0E4F-8B4E-FD498546E7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5700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DC224BA-BC2A-9843-BD54-431B60CF92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829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67E3705-B6AB-1445-A25D-9D20B6623C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3924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3187D6E-1642-0D4A-8A86-952524997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2692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groen, blad&#10;&#10;Automatisch gegenereerde beschrijving">
            <a:extLst>
              <a:ext uri="{FF2B5EF4-FFF2-40B4-BE49-F238E27FC236}">
                <a16:creationId xmlns:a16="http://schemas.microsoft.com/office/drawing/2014/main" id="{A12F510F-9254-AD4D-9332-B862C11E69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1483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043608" y="2906953"/>
            <a:ext cx="7056784" cy="1077218"/>
          </a:xfrm>
          <a:prstGeom prst="rect">
            <a:avLst/>
          </a:prstGeom>
        </p:spPr>
        <p:txBody>
          <a:bodyPr wrap="square">
            <a:spAutoFit/>
          </a:bodyPr>
          <a:lstStyle/>
          <a:p>
            <a:pPr algn="ctr"/>
            <a:r>
              <a:rPr lang="nl-BE" sz="3200" b="1" i="1" dirty="0">
                <a:solidFill>
                  <a:srgbClr val="002060"/>
                </a:solidFill>
                <a:latin typeface="Helvetica" pitchFamily="2" charset="0"/>
              </a:rPr>
              <a:t>Border Ledeganckstraat</a:t>
            </a:r>
          </a:p>
          <a:p>
            <a:pPr algn="ctr"/>
            <a:r>
              <a:rPr lang="nl-BE" sz="3200" b="1" i="1" dirty="0">
                <a:solidFill>
                  <a:srgbClr val="002060"/>
                </a:solidFill>
                <a:latin typeface="Helvetica" pitchFamily="2" charset="0"/>
              </a:rPr>
              <a:t>BLS</a:t>
            </a:r>
          </a:p>
        </p:txBody>
      </p:sp>
    </p:spTree>
    <p:extLst>
      <p:ext uri="{BB962C8B-B14F-4D97-AF65-F5344CB8AC3E}">
        <p14:creationId xmlns:p14="http://schemas.microsoft.com/office/powerpoint/2010/main" val="3007217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ebied, tuin&#10;&#10;Automatisch gegenereerde beschrijving">
            <a:extLst>
              <a:ext uri="{FF2B5EF4-FFF2-40B4-BE49-F238E27FC236}">
                <a16:creationId xmlns:a16="http://schemas.microsoft.com/office/drawing/2014/main" id="{50E785E0-5461-D141-B7E3-96A4492531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7911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blad&#10;&#10;Automatisch gegenereerde beschrijving">
            <a:extLst>
              <a:ext uri="{FF2B5EF4-FFF2-40B4-BE49-F238E27FC236}">
                <a16:creationId xmlns:a16="http://schemas.microsoft.com/office/drawing/2014/main" id="{0EA9C76E-6D1D-A14E-89E2-B1B043B2BA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8979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 blad&#10;&#10;Automatisch gegenereerde beschrijving">
            <a:extLst>
              <a:ext uri="{FF2B5EF4-FFF2-40B4-BE49-F238E27FC236}">
                <a16:creationId xmlns:a16="http://schemas.microsoft.com/office/drawing/2014/main" id="{B67C1D93-1294-A34D-8B56-F988F60122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5892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stof&#10;&#10;Automatisch gegenereerde beschrijving">
            <a:extLst>
              <a:ext uri="{FF2B5EF4-FFF2-40B4-BE49-F238E27FC236}">
                <a16:creationId xmlns:a16="http://schemas.microsoft.com/office/drawing/2014/main" id="{B92F0E92-D1C9-DC49-9772-8623060BFD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6369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rots, bloem, plant&#10;&#10;Automatisch gegenereerde beschrijving">
            <a:extLst>
              <a:ext uri="{FF2B5EF4-FFF2-40B4-BE49-F238E27FC236}">
                <a16:creationId xmlns:a16="http://schemas.microsoft.com/office/drawing/2014/main" id="{9C3EA651-E52A-824C-8C0C-6869E15490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5323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oom&#10;&#10;Automatisch gegenereerde beschrijving">
            <a:extLst>
              <a:ext uri="{FF2B5EF4-FFF2-40B4-BE49-F238E27FC236}">
                <a16:creationId xmlns:a16="http://schemas.microsoft.com/office/drawing/2014/main" id="{552A0B1F-8B58-7548-B50D-B553B8D625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0019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90391"/>
            <a:ext cx="5454352" cy="1077218"/>
          </a:xfrm>
          <a:prstGeom prst="rect">
            <a:avLst/>
          </a:prstGeom>
        </p:spPr>
        <p:txBody>
          <a:bodyPr wrap="square">
            <a:spAutoFit/>
          </a:bodyPr>
          <a:lstStyle/>
          <a:p>
            <a:pPr algn="ctr"/>
            <a:r>
              <a:rPr lang="nl-BE" sz="3200" b="1" i="1" dirty="0">
                <a:solidFill>
                  <a:srgbClr val="002060"/>
                </a:solidFill>
                <a:latin typeface="Helvetica" pitchFamily="2" charset="0"/>
              </a:rPr>
              <a:t>Chamaecyparis</a:t>
            </a:r>
          </a:p>
          <a:p>
            <a:pPr algn="ctr"/>
            <a:r>
              <a:rPr lang="nl-BE" sz="3200" b="1" i="1" dirty="0">
                <a:solidFill>
                  <a:srgbClr val="002060"/>
                </a:solidFill>
                <a:latin typeface="Helvetica" pitchFamily="2" charset="0"/>
              </a:rPr>
              <a:t>CHC</a:t>
            </a:r>
            <a:endParaRPr lang="nl-BE" sz="3200" dirty="0"/>
          </a:p>
        </p:txBody>
      </p:sp>
    </p:spTree>
    <p:extLst>
      <p:ext uri="{BB962C8B-B14F-4D97-AF65-F5344CB8AC3E}">
        <p14:creationId xmlns:p14="http://schemas.microsoft.com/office/powerpoint/2010/main" val="4262847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lant&#10;&#10;Automatisch gegenereerde beschrijving">
            <a:extLst>
              <a:ext uri="{FF2B5EF4-FFF2-40B4-BE49-F238E27FC236}">
                <a16:creationId xmlns:a16="http://schemas.microsoft.com/office/drawing/2014/main" id="{75462E84-075E-CE43-B888-13BEB07C2F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7057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 esdoorn&#10;&#10;Automatisch gegenereerde beschrijving">
            <a:extLst>
              <a:ext uri="{FF2B5EF4-FFF2-40B4-BE49-F238E27FC236}">
                <a16:creationId xmlns:a16="http://schemas.microsoft.com/office/drawing/2014/main" id="{EC0DC083-2062-6A49-9010-20B0736A2A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7632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 esdoorn&#10;&#10;Automatisch gegenereerde beschrijving">
            <a:extLst>
              <a:ext uri="{FF2B5EF4-FFF2-40B4-BE49-F238E27FC236}">
                <a16:creationId xmlns:a16="http://schemas.microsoft.com/office/drawing/2014/main" id="{447CEBDD-1648-6A4A-AE3F-D8591D7205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8297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 esdoorn&#10;&#10;Automatisch gegenereerde beschrijving">
            <a:extLst>
              <a:ext uri="{FF2B5EF4-FFF2-40B4-BE49-F238E27FC236}">
                <a16:creationId xmlns:a16="http://schemas.microsoft.com/office/drawing/2014/main" id="{0D7C7BC7-859C-3A4A-AFA9-733C6ABD09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8422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 esdoorn&#10;&#10;Automatisch gegenereerde beschrijving">
            <a:extLst>
              <a:ext uri="{FF2B5EF4-FFF2-40B4-BE49-F238E27FC236}">
                <a16:creationId xmlns:a16="http://schemas.microsoft.com/office/drawing/2014/main" id="{66A689A0-2594-CD4D-8815-1C8B49A29A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4455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esdoorn&#10;&#10;Automatisch gegenereerde beschrijving">
            <a:extLst>
              <a:ext uri="{FF2B5EF4-FFF2-40B4-BE49-F238E27FC236}">
                <a16:creationId xmlns:a16="http://schemas.microsoft.com/office/drawing/2014/main" id="{0B5FBA15-60E8-5649-9760-FC33B2E06C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4906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Systematiek Eudicotylen</a:t>
            </a:r>
          </a:p>
          <a:p>
            <a:pPr algn="ctr"/>
            <a:r>
              <a:rPr lang="nl-BE" sz="3200" b="1" i="1" dirty="0">
                <a:solidFill>
                  <a:srgbClr val="002060"/>
                </a:solidFill>
                <a:latin typeface="Helvetica" pitchFamily="2" charset="0"/>
              </a:rPr>
              <a:t>SEU</a:t>
            </a:r>
            <a:endParaRPr lang="nl-BE" sz="3200" dirty="0"/>
          </a:p>
        </p:txBody>
      </p:sp>
    </p:spTree>
    <p:extLst>
      <p:ext uri="{BB962C8B-B14F-4D97-AF65-F5344CB8AC3E}">
        <p14:creationId xmlns:p14="http://schemas.microsoft.com/office/powerpoint/2010/main" val="3994569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plant&#10;&#10;Automatisch gegenereerde beschrijving">
            <a:extLst>
              <a:ext uri="{FF2B5EF4-FFF2-40B4-BE49-F238E27FC236}">
                <a16:creationId xmlns:a16="http://schemas.microsoft.com/office/drawing/2014/main" id="{A5ED08FF-D559-7A4B-A612-A660F45102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1664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bloem, plant&#10;&#10;Automatisch gegenereerde beschrijving">
            <a:extLst>
              <a:ext uri="{FF2B5EF4-FFF2-40B4-BE49-F238E27FC236}">
                <a16:creationId xmlns:a16="http://schemas.microsoft.com/office/drawing/2014/main" id="{9BDAFCD0-A1DC-D54D-9B93-FD92B5F132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3997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BD889C3-2D89-B042-8D7B-AABC8B42E1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0439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E6EDEEA-F7FC-C345-B757-5CB4CF1616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4112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42C76A2-9D7B-E141-9AA0-F272F6F007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6317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blad&#10;&#10;Automatisch gegenereerde beschrijving">
            <a:extLst>
              <a:ext uri="{FF2B5EF4-FFF2-40B4-BE49-F238E27FC236}">
                <a16:creationId xmlns:a16="http://schemas.microsoft.com/office/drawing/2014/main" id="{07747740-527F-AB47-B45A-59AF86A81F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3408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9D2A659-E896-9946-9C5B-47DE6343AB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2710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F73802-674B-FB4B-BB89-3DC23BE33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5836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C051E87-FCF6-A44F-A48F-2E80A1E659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8156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4B8795B-27E8-064A-B27E-E9C539B9C2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3277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A5752D1-34BC-A14C-A853-627F6A08FF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2090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10;&#10;Automatisch gegenereerde beschrijving">
            <a:extLst>
              <a:ext uri="{FF2B5EF4-FFF2-40B4-BE49-F238E27FC236}">
                <a16:creationId xmlns:a16="http://schemas.microsoft.com/office/drawing/2014/main" id="{30250A9A-F44E-B24F-80AA-A6928C1108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7215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10;&#10;Automatisch gegenereerde beschrijving">
            <a:extLst>
              <a:ext uri="{FF2B5EF4-FFF2-40B4-BE49-F238E27FC236}">
                <a16:creationId xmlns:a16="http://schemas.microsoft.com/office/drawing/2014/main" id="{BFE1937D-A8FC-4043-88CB-18A2379E19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6373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0E7170D-D131-F441-9C61-5B53121D4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5973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65AAC9B-2E96-4E47-A9FF-9B9B3C4649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8131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4A0D324-8DE1-9743-A33E-B25158F66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93467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45803B7-11BA-BE41-8711-6B173EB3A6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4082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01974" y="3136612"/>
            <a:ext cx="5540052" cy="584775"/>
          </a:xfrm>
          <a:prstGeom prst="rect">
            <a:avLst/>
          </a:prstGeom>
        </p:spPr>
        <p:txBody>
          <a:bodyPr wrap="square">
            <a:spAutoFit/>
          </a:bodyPr>
          <a:lstStyle/>
          <a:p>
            <a:pPr algn="ctr"/>
            <a:r>
              <a:rPr lang="nl-BE" sz="3200" b="1" i="1" dirty="0">
                <a:solidFill>
                  <a:srgbClr val="002060"/>
                </a:solidFill>
                <a:latin typeface="Helvetica" pitchFamily="2" charset="0"/>
              </a:rPr>
              <a:t>Arboretum</a:t>
            </a:r>
          </a:p>
        </p:txBody>
      </p:sp>
    </p:spTree>
    <p:extLst>
      <p:ext uri="{BB962C8B-B14F-4D97-AF65-F5344CB8AC3E}">
        <p14:creationId xmlns:p14="http://schemas.microsoft.com/office/powerpoint/2010/main" val="4172945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plant&#10;&#10;Automatisch gegenereerde beschrijving">
            <a:extLst>
              <a:ext uri="{FF2B5EF4-FFF2-40B4-BE49-F238E27FC236}">
                <a16:creationId xmlns:a16="http://schemas.microsoft.com/office/drawing/2014/main" id="{2BC54BBF-4BBE-EA4E-9F30-CF0AFB00C5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1230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blad&#10;&#10;Automatisch gegenereerde beschrijving">
            <a:extLst>
              <a:ext uri="{FF2B5EF4-FFF2-40B4-BE49-F238E27FC236}">
                <a16:creationId xmlns:a16="http://schemas.microsoft.com/office/drawing/2014/main" id="{0C57491F-77C8-9541-9857-C13554DD98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44144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esdoorn&#10;&#10;Automatisch gegenereerde beschrijving">
            <a:extLst>
              <a:ext uri="{FF2B5EF4-FFF2-40B4-BE49-F238E27FC236}">
                <a16:creationId xmlns:a16="http://schemas.microsoft.com/office/drawing/2014/main" id="{E65B7D32-A555-1C41-9089-CE798CA0B1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934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140AD13D-904C-C247-ADA1-D88EF404B7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0546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9556DFA2-6DB7-524A-AC5D-1090989E83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6157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boom, plant&#10;&#10;Automatisch gegenereerde beschrijving">
            <a:extLst>
              <a:ext uri="{FF2B5EF4-FFF2-40B4-BE49-F238E27FC236}">
                <a16:creationId xmlns:a16="http://schemas.microsoft.com/office/drawing/2014/main" id="{97892B0D-113B-CD4A-AC99-BA9137405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6963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E387FC0-6A14-A84D-8767-5EE483AAC0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87750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13A71FE-3E82-FF40-ADFD-A845BEDE73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69989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A25D0B5-5BEC-184C-BF79-280605B74A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74439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50F3460-B876-9045-847B-0102AF6B1D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33902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D316E21-3C8B-5F4C-A2EB-77EDDF85EC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96978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89A806A-E1AD-0548-B63C-907F7497DB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4487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E736F50-2769-F04B-B230-920C2073F9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24306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5E365001-BEB7-F04B-8BBD-278BAA8518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39159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Systematiek Monocotylen</a:t>
            </a:r>
          </a:p>
          <a:p>
            <a:pPr algn="ctr"/>
            <a:r>
              <a:rPr lang="nl-BE" sz="3200" b="1" i="1" dirty="0">
                <a:solidFill>
                  <a:srgbClr val="002060"/>
                </a:solidFill>
                <a:latin typeface="Helvetica" pitchFamily="2" charset="0"/>
              </a:rPr>
              <a:t>SMC</a:t>
            </a:r>
            <a:endParaRPr lang="nl-BE" sz="3200" dirty="0"/>
          </a:p>
        </p:txBody>
      </p:sp>
    </p:spTree>
    <p:extLst>
      <p:ext uri="{BB962C8B-B14F-4D97-AF65-F5344CB8AC3E}">
        <p14:creationId xmlns:p14="http://schemas.microsoft.com/office/powerpoint/2010/main" val="34276680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tuin&#10;&#10;Automatisch gegenereerde beschrijving">
            <a:extLst>
              <a:ext uri="{FF2B5EF4-FFF2-40B4-BE49-F238E27FC236}">
                <a16:creationId xmlns:a16="http://schemas.microsoft.com/office/drawing/2014/main" id="{931855B7-E289-F740-8849-852E8EE199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285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loem&#10;&#10;Automatisch gegenereerde beschrijving">
            <a:extLst>
              <a:ext uri="{FF2B5EF4-FFF2-40B4-BE49-F238E27FC236}">
                <a16:creationId xmlns:a16="http://schemas.microsoft.com/office/drawing/2014/main" id="{D8297D92-2C25-A04B-A85F-356C7B01F3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44516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bloem&#10;&#10;Automatisch gegenereerde beschrijving">
            <a:extLst>
              <a:ext uri="{FF2B5EF4-FFF2-40B4-BE49-F238E27FC236}">
                <a16:creationId xmlns:a16="http://schemas.microsoft.com/office/drawing/2014/main" id="{94589C29-BDAA-5A49-91BA-84A35EC86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87582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Planten &amp; Mensen</a:t>
            </a:r>
          </a:p>
          <a:p>
            <a:pPr algn="ctr"/>
            <a:r>
              <a:rPr lang="nl-BE" sz="3200" b="1" i="1" dirty="0">
                <a:solidFill>
                  <a:srgbClr val="002060"/>
                </a:solidFill>
                <a:latin typeface="Helvetica" pitchFamily="2" charset="0"/>
              </a:rPr>
              <a:t>PLM</a:t>
            </a:r>
            <a:endParaRPr lang="nl-BE" sz="3200" dirty="0"/>
          </a:p>
        </p:txBody>
      </p:sp>
    </p:spTree>
    <p:extLst>
      <p:ext uri="{BB962C8B-B14F-4D97-AF65-F5344CB8AC3E}">
        <p14:creationId xmlns:p14="http://schemas.microsoft.com/office/powerpoint/2010/main" val="3592189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lucht, gras, boom&#10;&#10;Automatisch gegenereerde beschrijving">
            <a:extLst>
              <a:ext uri="{FF2B5EF4-FFF2-40B4-BE49-F238E27FC236}">
                <a16:creationId xmlns:a16="http://schemas.microsoft.com/office/drawing/2014/main" id="{106952B3-3A73-8C45-B7EC-01C281F1E9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49737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818954"/>
            <a:ext cx="5238328" cy="1077218"/>
          </a:xfrm>
          <a:prstGeom prst="rect">
            <a:avLst/>
          </a:prstGeom>
        </p:spPr>
        <p:txBody>
          <a:bodyPr wrap="square">
            <a:spAutoFit/>
          </a:bodyPr>
          <a:lstStyle/>
          <a:p>
            <a:pPr algn="ctr"/>
            <a:r>
              <a:rPr lang="nl-BE" sz="3200" b="1" i="1" dirty="0">
                <a:solidFill>
                  <a:srgbClr val="002060"/>
                </a:solidFill>
                <a:latin typeface="Helvetica" pitchFamily="2" charset="0"/>
              </a:rPr>
              <a:t>Orangerie</a:t>
            </a:r>
          </a:p>
          <a:p>
            <a:pPr algn="ctr"/>
            <a:r>
              <a:rPr lang="nl-BE" sz="3200" b="1" i="1" dirty="0">
                <a:solidFill>
                  <a:srgbClr val="002060"/>
                </a:solidFill>
                <a:latin typeface="Helvetica" pitchFamily="2" charset="0"/>
              </a:rPr>
              <a:t>ORA</a:t>
            </a:r>
          </a:p>
        </p:txBody>
      </p:sp>
    </p:spTree>
    <p:extLst>
      <p:ext uri="{BB962C8B-B14F-4D97-AF65-F5344CB8AC3E}">
        <p14:creationId xmlns:p14="http://schemas.microsoft.com/office/powerpoint/2010/main" val="2431288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as, buiten, varen&#10;&#10;Automatisch gegenereerde beschrijving">
            <a:extLst>
              <a:ext uri="{FF2B5EF4-FFF2-40B4-BE49-F238E27FC236}">
                <a16:creationId xmlns:a16="http://schemas.microsoft.com/office/drawing/2014/main" id="{BFFC1260-7656-1B48-A7B4-56D4A5D9E1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9557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lucht&#10;&#10;Automatisch gegenereerde beschrijving">
            <a:extLst>
              <a:ext uri="{FF2B5EF4-FFF2-40B4-BE49-F238E27FC236}">
                <a16:creationId xmlns:a16="http://schemas.microsoft.com/office/drawing/2014/main" id="{535BA364-7781-0146-B8FB-1BAA8D8595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54883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5674E032-200B-0A40-A543-48C3367D18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17038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B0367EE-8605-C94C-9F87-69903434C5C4}"/>
              </a:ext>
            </a:extLst>
          </p:cNvPr>
          <p:cNvSpPr/>
          <p:nvPr/>
        </p:nvSpPr>
        <p:spPr>
          <a:xfrm>
            <a:off x="2286000" y="2634288"/>
            <a:ext cx="4572000" cy="1446550"/>
          </a:xfrm>
          <a:prstGeom prst="rect">
            <a:avLst/>
          </a:prstGeom>
        </p:spPr>
        <p:txBody>
          <a:bodyPr>
            <a:spAutoFit/>
          </a:bodyPr>
          <a:lstStyle/>
          <a:p>
            <a:pPr algn="ctr"/>
            <a:r>
              <a:rPr lang="nl-BE" b="1" i="1" dirty="0">
                <a:solidFill>
                  <a:srgbClr val="002060"/>
                </a:solidFill>
                <a:latin typeface="Helvetica" pitchFamily="2" charset="0"/>
              </a:rPr>
              <a:t>Mediterranea</a:t>
            </a:r>
          </a:p>
          <a:p>
            <a:pPr algn="ctr"/>
            <a:r>
              <a:rPr lang="nl-BE" b="1" i="1" dirty="0">
                <a:solidFill>
                  <a:srgbClr val="002060"/>
                </a:solidFill>
                <a:latin typeface="Helvetica" pitchFamily="2" charset="0"/>
              </a:rPr>
              <a:t>MDT</a:t>
            </a:r>
            <a:endParaRPr lang="nl-BE" dirty="0"/>
          </a:p>
        </p:txBody>
      </p:sp>
    </p:spTree>
    <p:extLst>
      <p:ext uri="{BB962C8B-B14F-4D97-AF65-F5344CB8AC3E}">
        <p14:creationId xmlns:p14="http://schemas.microsoft.com/office/powerpoint/2010/main" val="6810390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os&#10;&#10;Automatisch gegenereerde beschrijving">
            <a:extLst>
              <a:ext uri="{FF2B5EF4-FFF2-40B4-BE49-F238E27FC236}">
                <a16:creationId xmlns:a16="http://schemas.microsoft.com/office/drawing/2014/main" id="{0575B245-F868-0B4F-9344-0EE9C7278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12177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BEE2D9CD-DC85-0141-8E95-EAA51BBAA4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9198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loem&#10;&#10;Automatisch gegenereerde beschrijving">
            <a:extLst>
              <a:ext uri="{FF2B5EF4-FFF2-40B4-BE49-F238E27FC236}">
                <a16:creationId xmlns:a16="http://schemas.microsoft.com/office/drawing/2014/main" id="{C6C23CBD-8812-BB4D-8371-DF9D0256BE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51498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tuin&#10;&#10;Automatisch gegenereerde beschrijving">
            <a:extLst>
              <a:ext uri="{FF2B5EF4-FFF2-40B4-BE49-F238E27FC236}">
                <a16:creationId xmlns:a16="http://schemas.microsoft.com/office/drawing/2014/main" id="{6E255F05-612C-7144-B800-0A2BA0700E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85309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lucht, boom, gebouw&#10;&#10;Automatisch gegenereerde beschrijving">
            <a:extLst>
              <a:ext uri="{FF2B5EF4-FFF2-40B4-BE49-F238E27FC236}">
                <a16:creationId xmlns:a16="http://schemas.microsoft.com/office/drawing/2014/main" id="{5E3D8AAE-27A7-7B4C-B6BE-12CC19649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83679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os&#10;&#10;Automatisch gegenereerde beschrijving">
            <a:extLst>
              <a:ext uri="{FF2B5EF4-FFF2-40B4-BE49-F238E27FC236}">
                <a16:creationId xmlns:a16="http://schemas.microsoft.com/office/drawing/2014/main" id="{C4EF606C-DC63-8242-BA6C-3AF07E4342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2524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tuin&#10;&#10;Automatisch gegenereerde beschrijving">
            <a:extLst>
              <a:ext uri="{FF2B5EF4-FFF2-40B4-BE49-F238E27FC236}">
                <a16:creationId xmlns:a16="http://schemas.microsoft.com/office/drawing/2014/main" id="{38746A28-BBDD-A747-90A4-663C4F6EEA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55495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straat, plant&#10;&#10;Automatisch gegenereerde beschrijving">
            <a:extLst>
              <a:ext uri="{FF2B5EF4-FFF2-40B4-BE49-F238E27FC236}">
                <a16:creationId xmlns:a16="http://schemas.microsoft.com/office/drawing/2014/main" id="{E72C3CE9-8C97-164E-9509-05D11933F9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10470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10;&#10;Automatisch gegenereerde beschrijving">
            <a:extLst>
              <a:ext uri="{FF2B5EF4-FFF2-40B4-BE49-F238E27FC236}">
                <a16:creationId xmlns:a16="http://schemas.microsoft.com/office/drawing/2014/main" id="{4B1FC5D4-672F-6E4A-B5A6-A649939630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14667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menigte&#10;&#10;Automatisch gegenereerde beschrijving">
            <a:extLst>
              <a:ext uri="{FF2B5EF4-FFF2-40B4-BE49-F238E27FC236}">
                <a16:creationId xmlns:a16="http://schemas.microsoft.com/office/drawing/2014/main" id="{DA8F129C-43B9-3A4D-8A0D-643928431F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36151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10;&#10;Automatisch gegenereerde beschrijving">
            <a:extLst>
              <a:ext uri="{FF2B5EF4-FFF2-40B4-BE49-F238E27FC236}">
                <a16:creationId xmlns:a16="http://schemas.microsoft.com/office/drawing/2014/main" id="{EB2FFFA7-BFD7-7444-A939-423BC032D8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784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10;&#10;Automatisch gegenereerde beschrijving">
            <a:extLst>
              <a:ext uri="{FF2B5EF4-FFF2-40B4-BE49-F238E27FC236}">
                <a16:creationId xmlns:a16="http://schemas.microsoft.com/office/drawing/2014/main" id="{81307DD7-BF5A-5243-B159-BD152A58A5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18825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818954"/>
            <a:ext cx="5238328" cy="1077218"/>
          </a:xfrm>
          <a:prstGeom prst="rect">
            <a:avLst/>
          </a:prstGeom>
        </p:spPr>
        <p:txBody>
          <a:bodyPr wrap="square">
            <a:spAutoFit/>
          </a:bodyPr>
          <a:lstStyle/>
          <a:p>
            <a:pPr algn="ctr"/>
            <a:r>
              <a:rPr lang="nl-BE" sz="3200" b="1" i="1" dirty="0">
                <a:solidFill>
                  <a:srgbClr val="002060"/>
                </a:solidFill>
                <a:latin typeface="Helvetica" pitchFamily="2" charset="0"/>
              </a:rPr>
              <a:t>Kleine Vijver</a:t>
            </a:r>
          </a:p>
          <a:p>
            <a:pPr algn="ctr"/>
            <a:r>
              <a:rPr lang="nl-BE" sz="3200" b="1" i="1" dirty="0">
                <a:solidFill>
                  <a:srgbClr val="002060"/>
                </a:solidFill>
                <a:latin typeface="Helvetica" pitchFamily="2" charset="0"/>
              </a:rPr>
              <a:t>KLV</a:t>
            </a:r>
          </a:p>
        </p:txBody>
      </p:sp>
    </p:spTree>
    <p:extLst>
      <p:ext uri="{BB962C8B-B14F-4D97-AF65-F5344CB8AC3E}">
        <p14:creationId xmlns:p14="http://schemas.microsoft.com/office/powerpoint/2010/main" val="3680012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hout&#10;&#10;Automatisch gegenereerde beschrijving">
            <a:extLst>
              <a:ext uri="{FF2B5EF4-FFF2-40B4-BE49-F238E27FC236}">
                <a16:creationId xmlns:a16="http://schemas.microsoft.com/office/drawing/2014/main" id="{B2A93020-5D75-9A4F-A994-1A815FDBAB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16332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loem&#10;&#10;Automatisch gegenereerde beschrijving">
            <a:extLst>
              <a:ext uri="{FF2B5EF4-FFF2-40B4-BE49-F238E27FC236}">
                <a16:creationId xmlns:a16="http://schemas.microsoft.com/office/drawing/2014/main" id="{FA72AA02-4DC6-B140-AE70-14F73B1D65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55574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aster, madelief&#10;&#10;Automatisch gegenereerde beschrijving">
            <a:extLst>
              <a:ext uri="{FF2B5EF4-FFF2-40B4-BE49-F238E27FC236}">
                <a16:creationId xmlns:a16="http://schemas.microsoft.com/office/drawing/2014/main" id="{A10149BE-0F7C-4943-A386-9A521E52F2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43911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madelief&#10;&#10;Automatisch gegenereerde beschrijving">
            <a:extLst>
              <a:ext uri="{FF2B5EF4-FFF2-40B4-BE49-F238E27FC236}">
                <a16:creationId xmlns:a16="http://schemas.microsoft.com/office/drawing/2014/main" id="{6C8359A1-3924-D040-BCA1-2001500A9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8817957"/>
      </p:ext>
    </p:extLst>
  </p:cSld>
  <p:clrMapOvr>
    <a:masterClrMapping/>
  </p:clrMapOvr>
</p:sld>
</file>

<file path=ppt/theme/theme1.xml><?xml version="1.0" encoding="utf-8"?>
<a:theme xmlns:a="http://schemas.openxmlformats.org/drawingml/2006/main" name="Default Design">
  <a:themeElements>
    <a:clrScheme name="Aangepast 7">
      <a:dk1>
        <a:srgbClr val="FFFFFF"/>
      </a:dk1>
      <a:lt1>
        <a:srgbClr val="FFFFFF"/>
      </a:lt1>
      <a:dk2>
        <a:srgbClr val="FFFFFF"/>
      </a:dk2>
      <a:lt2>
        <a:srgbClr val="FFFFFF"/>
      </a:lt2>
      <a:accent1>
        <a:srgbClr val="FFFFFF"/>
      </a:accent1>
      <a:accent2>
        <a:srgbClr val="FFFFFF"/>
      </a:accent2>
      <a:accent3>
        <a:srgbClr val="AAAAE2"/>
      </a:accent3>
      <a:accent4>
        <a:srgbClr val="FFFFFF"/>
      </a:accent4>
      <a:accent5>
        <a:srgbClr val="AAE2CA"/>
      </a:accent5>
      <a:accent6>
        <a:srgbClr val="FFFFFF"/>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59612</TotalTime>
  <Words>2221</Words>
  <Application>Microsoft Office PowerPoint</Application>
  <PresentationFormat>Diavoorstelling (4:3)</PresentationFormat>
  <Paragraphs>468</Paragraphs>
  <Slides>92</Slides>
  <Notes>91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92</vt:i4>
      </vt:variant>
    </vt:vector>
  </HeadingPairs>
  <TitlesOfParts>
    <vt:vector size="98" baseType="lpstr">
      <vt:lpstr>ＭＳ Ｐゴシック</vt:lpstr>
      <vt:lpstr>Arial</vt:lpstr>
      <vt:lpstr>Helvetica</vt:lpstr>
      <vt:lpstr>Times</vt:lpstr>
      <vt:lpstr>Times New Roman</vt:lpstr>
      <vt:lpstr>Default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deze virtuele rondleiding in de Plantentuin, woendag 3 juni 2020</dc:title>
  <dc:creator>Paul Goetghebeur</dc:creator>
  <cp:lastModifiedBy>Chantal Dugardin</cp:lastModifiedBy>
  <cp:revision>1203</cp:revision>
  <dcterms:created xsi:type="dcterms:W3CDTF">2020-06-03T12:03:14Z</dcterms:created>
  <dcterms:modified xsi:type="dcterms:W3CDTF">2021-11-25T12:49:41Z</dcterms:modified>
</cp:coreProperties>
</file>