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5"/>
  </p:notesMasterIdLst>
  <p:handoutMasterIdLst>
    <p:handoutMasterId r:id="rId146"/>
  </p:handoutMasterIdLst>
  <p:sldIdLst>
    <p:sldId id="324" r:id="rId2"/>
    <p:sldId id="325" r:id="rId3"/>
    <p:sldId id="326" r:id="rId4"/>
    <p:sldId id="329" r:id="rId5"/>
    <p:sldId id="328" r:id="rId6"/>
    <p:sldId id="256" r:id="rId7"/>
    <p:sldId id="331" r:id="rId8"/>
    <p:sldId id="332" r:id="rId9"/>
    <p:sldId id="333" r:id="rId10"/>
    <p:sldId id="334" r:id="rId11"/>
    <p:sldId id="335" r:id="rId12"/>
    <p:sldId id="336" r:id="rId13"/>
    <p:sldId id="337" r:id="rId14"/>
    <p:sldId id="338" r:id="rId15"/>
    <p:sldId id="339" r:id="rId16"/>
    <p:sldId id="340" r:id="rId17"/>
    <p:sldId id="341" r:id="rId18"/>
    <p:sldId id="342" r:id="rId19"/>
    <p:sldId id="343" r:id="rId20"/>
    <p:sldId id="344" r:id="rId21"/>
    <p:sldId id="345" r:id="rId22"/>
    <p:sldId id="346" r:id="rId23"/>
    <p:sldId id="347" r:id="rId24"/>
    <p:sldId id="348" r:id="rId25"/>
    <p:sldId id="349" r:id="rId26"/>
    <p:sldId id="350" r:id="rId27"/>
    <p:sldId id="351" r:id="rId28"/>
    <p:sldId id="352" r:id="rId29"/>
    <p:sldId id="353" r:id="rId30"/>
    <p:sldId id="354" r:id="rId31"/>
    <p:sldId id="355" r:id="rId32"/>
    <p:sldId id="356" r:id="rId33"/>
    <p:sldId id="357" r:id="rId34"/>
    <p:sldId id="358" r:id="rId35"/>
    <p:sldId id="359" r:id="rId36"/>
    <p:sldId id="360" r:id="rId37"/>
    <p:sldId id="361" r:id="rId38"/>
    <p:sldId id="362" r:id="rId39"/>
    <p:sldId id="363" r:id="rId40"/>
    <p:sldId id="364" r:id="rId41"/>
    <p:sldId id="365" r:id="rId42"/>
    <p:sldId id="366" r:id="rId43"/>
    <p:sldId id="368" r:id="rId44"/>
    <p:sldId id="369" r:id="rId45"/>
    <p:sldId id="371" r:id="rId46"/>
    <p:sldId id="372" r:id="rId47"/>
    <p:sldId id="373" r:id="rId48"/>
    <p:sldId id="374" r:id="rId49"/>
    <p:sldId id="375" r:id="rId50"/>
    <p:sldId id="376" r:id="rId51"/>
    <p:sldId id="377" r:id="rId52"/>
    <p:sldId id="379" r:id="rId53"/>
    <p:sldId id="380" r:id="rId54"/>
    <p:sldId id="383" r:id="rId55"/>
    <p:sldId id="384" r:id="rId56"/>
    <p:sldId id="385" r:id="rId57"/>
    <p:sldId id="386" r:id="rId58"/>
    <p:sldId id="387" r:id="rId59"/>
    <p:sldId id="388" r:id="rId60"/>
    <p:sldId id="389" r:id="rId61"/>
    <p:sldId id="390" r:id="rId62"/>
    <p:sldId id="391" r:id="rId63"/>
    <p:sldId id="392" r:id="rId64"/>
    <p:sldId id="393" r:id="rId65"/>
    <p:sldId id="394" r:id="rId66"/>
    <p:sldId id="395" r:id="rId67"/>
    <p:sldId id="396" r:id="rId68"/>
    <p:sldId id="397" r:id="rId69"/>
    <p:sldId id="398" r:id="rId70"/>
    <p:sldId id="399" r:id="rId71"/>
    <p:sldId id="400" r:id="rId72"/>
    <p:sldId id="401" r:id="rId73"/>
    <p:sldId id="402" r:id="rId74"/>
    <p:sldId id="403" r:id="rId75"/>
    <p:sldId id="405" r:id="rId76"/>
    <p:sldId id="406" r:id="rId77"/>
    <p:sldId id="407" r:id="rId78"/>
    <p:sldId id="408" r:id="rId79"/>
    <p:sldId id="409" r:id="rId80"/>
    <p:sldId id="410" r:id="rId81"/>
    <p:sldId id="411" r:id="rId82"/>
    <p:sldId id="412" r:id="rId83"/>
    <p:sldId id="413" r:id="rId84"/>
    <p:sldId id="414" r:id="rId85"/>
    <p:sldId id="415" r:id="rId86"/>
    <p:sldId id="416" r:id="rId87"/>
    <p:sldId id="417" r:id="rId88"/>
    <p:sldId id="418" r:id="rId89"/>
    <p:sldId id="419" r:id="rId90"/>
    <p:sldId id="420" r:id="rId91"/>
    <p:sldId id="421" r:id="rId92"/>
    <p:sldId id="422" r:id="rId93"/>
    <p:sldId id="423" r:id="rId94"/>
    <p:sldId id="424" r:id="rId95"/>
    <p:sldId id="425" r:id="rId96"/>
    <p:sldId id="426" r:id="rId97"/>
    <p:sldId id="427" r:id="rId98"/>
    <p:sldId id="428" r:id="rId99"/>
    <p:sldId id="429" r:id="rId100"/>
    <p:sldId id="430" r:id="rId101"/>
    <p:sldId id="431" r:id="rId102"/>
    <p:sldId id="432" r:id="rId103"/>
    <p:sldId id="433" r:id="rId104"/>
    <p:sldId id="434" r:id="rId105"/>
    <p:sldId id="435" r:id="rId106"/>
    <p:sldId id="436" r:id="rId107"/>
    <p:sldId id="488" r:id="rId108"/>
    <p:sldId id="437" r:id="rId109"/>
    <p:sldId id="438" r:id="rId110"/>
    <p:sldId id="439" r:id="rId111"/>
    <p:sldId id="440" r:id="rId112"/>
    <p:sldId id="441" r:id="rId113"/>
    <p:sldId id="442" r:id="rId114"/>
    <p:sldId id="443" r:id="rId115"/>
    <p:sldId id="444" r:id="rId116"/>
    <p:sldId id="445" r:id="rId117"/>
    <p:sldId id="446" r:id="rId118"/>
    <p:sldId id="447" r:id="rId119"/>
    <p:sldId id="448" r:id="rId120"/>
    <p:sldId id="449" r:id="rId121"/>
    <p:sldId id="450" r:id="rId122"/>
    <p:sldId id="451" r:id="rId123"/>
    <p:sldId id="452" r:id="rId124"/>
    <p:sldId id="453" r:id="rId125"/>
    <p:sldId id="454" r:id="rId126"/>
    <p:sldId id="485" r:id="rId127"/>
    <p:sldId id="486" r:id="rId128"/>
    <p:sldId id="487" r:id="rId129"/>
    <p:sldId id="484" r:id="rId130"/>
    <p:sldId id="483" r:id="rId131"/>
    <p:sldId id="455" r:id="rId132"/>
    <p:sldId id="482" r:id="rId133"/>
    <p:sldId id="456" r:id="rId134"/>
    <p:sldId id="457" r:id="rId135"/>
    <p:sldId id="458" r:id="rId136"/>
    <p:sldId id="459" r:id="rId137"/>
    <p:sldId id="460" r:id="rId138"/>
    <p:sldId id="461" r:id="rId139"/>
    <p:sldId id="462" r:id="rId140"/>
    <p:sldId id="463" r:id="rId141"/>
    <p:sldId id="479" r:id="rId142"/>
    <p:sldId id="480" r:id="rId143"/>
    <p:sldId id="481" r:id="rId144"/>
  </p:sldIdLst>
  <p:sldSz cx="9144000" cy="6858000" type="screen4x3"/>
  <p:notesSz cx="6858000" cy="9144000"/>
  <p:defaultTextStyle>
    <a:defPPr>
      <a:defRPr lang="en-GB"/>
    </a:defPPr>
    <a:lvl1pPr algn="l" rtl="0" eaLnBrk="0" fontAlgn="base" hangingPunct="0">
      <a:spcBef>
        <a:spcPct val="0"/>
      </a:spcBef>
      <a:spcAft>
        <a:spcPct val="0"/>
      </a:spcAft>
      <a:defRPr sz="2400" i="1"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i="1"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i="1"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i="1"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i="1"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i="1"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i="1"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i="1"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i="1"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82"/>
    <p:restoredTop sz="52878"/>
  </p:normalViewPr>
  <p:slideViewPr>
    <p:cSldViewPr showGuides="1">
      <p:cViewPr varScale="1">
        <p:scale>
          <a:sx n="46" d="100"/>
          <a:sy n="46" d="100"/>
        </p:scale>
        <p:origin x="2256" y="43"/>
      </p:cViewPr>
      <p:guideLst>
        <p:guide orient="horz" pos="2160"/>
        <p:guide pos="2880"/>
      </p:guideLst>
    </p:cSldViewPr>
  </p:slideViewPr>
  <p:outlineViewPr>
    <p:cViewPr>
      <p:scale>
        <a:sx n="33" d="100"/>
        <a:sy n="33" d="100"/>
      </p:scale>
      <p:origin x="0" y="0"/>
    </p:cViewPr>
  </p:outlineViewPr>
  <p:notesTextViewPr>
    <p:cViewPr>
      <p:scale>
        <a:sx n="204" d="100"/>
        <a:sy n="204"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3ABFB21F-14B8-37D2-7E00-70AD0CF473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atin typeface="Times New Roman" charset="0"/>
                <a:ea typeface="ＭＳ Ｐゴシック" charset="-128"/>
              </a:defRPr>
            </a:lvl1pPr>
          </a:lstStyle>
          <a:p>
            <a:pPr>
              <a:defRPr/>
            </a:pPr>
            <a:endParaRPr lang="nl-NL"/>
          </a:p>
        </p:txBody>
      </p:sp>
      <p:sp>
        <p:nvSpPr>
          <p:cNvPr id="3" name="Tijdelijke aanduiding voor datum 2">
            <a:extLst>
              <a:ext uri="{FF2B5EF4-FFF2-40B4-BE49-F238E27FC236}">
                <a16:creationId xmlns:a16="http://schemas.microsoft.com/office/drawing/2014/main" id="{C0493912-6EC5-1F46-DB03-C4298DDBDB0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atin typeface="Times New Roman" charset="0"/>
                <a:ea typeface="ＭＳ Ｐゴシック" charset="-128"/>
              </a:defRPr>
            </a:lvl1pPr>
          </a:lstStyle>
          <a:p>
            <a:pPr>
              <a:defRPr/>
            </a:pPr>
            <a:fld id="{08953C4C-632B-9D4E-9376-839FB61060D2}" type="datetimeFigureOut">
              <a:rPr lang="nl-NL"/>
              <a:pPr>
                <a:defRPr/>
              </a:pPr>
              <a:t>17-10-2022</a:t>
            </a:fld>
            <a:endParaRPr lang="nl-NL"/>
          </a:p>
        </p:txBody>
      </p:sp>
      <p:sp>
        <p:nvSpPr>
          <p:cNvPr id="4" name="Tijdelijke aanduiding voor voettekst 3">
            <a:extLst>
              <a:ext uri="{FF2B5EF4-FFF2-40B4-BE49-F238E27FC236}">
                <a16:creationId xmlns:a16="http://schemas.microsoft.com/office/drawing/2014/main" id="{573D85DE-7298-4B18-C5CB-AE845316F0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atin typeface="Times New Roman" charset="0"/>
                <a:ea typeface="ＭＳ Ｐゴシック" charset="-128"/>
              </a:defRPr>
            </a:lvl1pPr>
          </a:lstStyle>
          <a:p>
            <a:pPr>
              <a:defRPr/>
            </a:pPr>
            <a:endParaRPr lang="nl-NL"/>
          </a:p>
        </p:txBody>
      </p:sp>
      <p:sp>
        <p:nvSpPr>
          <p:cNvPr id="5" name="Tijdelijke aanduiding voor dianummer 4">
            <a:extLst>
              <a:ext uri="{FF2B5EF4-FFF2-40B4-BE49-F238E27FC236}">
                <a16:creationId xmlns:a16="http://schemas.microsoft.com/office/drawing/2014/main" id="{62807B5A-C230-81E1-04A4-DE753C78FA0D}"/>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3A6DD7B4-D637-F64C-8375-1E4C5C074962}" type="slidenum">
              <a:rPr lang="nl-NL" altLang="nl-BE"/>
              <a:pPr/>
              <a:t>‹nr.›</a:t>
            </a:fld>
            <a:endParaRPr lang="nl-NL" altLang="nl-B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91311A2-02A1-554A-08C9-335EEC83EB89}"/>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i="0">
                <a:latin typeface="Times New Roman" charset="0"/>
                <a:ea typeface="+mn-ea"/>
                <a:cs typeface="+mn-cs"/>
              </a:defRPr>
            </a:lvl1pPr>
          </a:lstStyle>
          <a:p>
            <a:pPr>
              <a:defRPr/>
            </a:pPr>
            <a:endParaRPr lang="en-GB"/>
          </a:p>
        </p:txBody>
      </p:sp>
      <p:sp>
        <p:nvSpPr>
          <p:cNvPr id="3075" name="Rectangle 3">
            <a:extLst>
              <a:ext uri="{FF2B5EF4-FFF2-40B4-BE49-F238E27FC236}">
                <a16:creationId xmlns:a16="http://schemas.microsoft.com/office/drawing/2014/main" id="{60A2AF54-C436-4E85-1969-6F3654EDC111}"/>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i="0">
                <a:latin typeface="Times New Roman" charset="0"/>
                <a:ea typeface="+mn-ea"/>
                <a:cs typeface="+mn-cs"/>
              </a:defRPr>
            </a:lvl1pPr>
          </a:lstStyle>
          <a:p>
            <a:pPr>
              <a:defRPr/>
            </a:pPr>
            <a:endParaRPr lang="en-GB"/>
          </a:p>
        </p:txBody>
      </p:sp>
      <p:sp>
        <p:nvSpPr>
          <p:cNvPr id="13316" name="Rectangle 4">
            <a:extLst>
              <a:ext uri="{FF2B5EF4-FFF2-40B4-BE49-F238E27FC236}">
                <a16:creationId xmlns:a16="http://schemas.microsoft.com/office/drawing/2014/main" id="{83A15C2E-2DED-B5F5-4F39-944510B2DBA5}"/>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E50665FD-97B5-B0C2-003A-0A7D6CD26F4A}"/>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078" name="Rectangle 6">
            <a:extLst>
              <a:ext uri="{FF2B5EF4-FFF2-40B4-BE49-F238E27FC236}">
                <a16:creationId xmlns:a16="http://schemas.microsoft.com/office/drawing/2014/main" id="{F51B9176-C8FC-D8D5-1F74-D10E2E7DE2CA}"/>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i="0">
                <a:latin typeface="Times New Roman" charset="0"/>
                <a:ea typeface="+mn-ea"/>
                <a:cs typeface="+mn-cs"/>
              </a:defRPr>
            </a:lvl1pPr>
          </a:lstStyle>
          <a:p>
            <a:pPr>
              <a:defRPr/>
            </a:pPr>
            <a:endParaRPr lang="en-GB"/>
          </a:p>
        </p:txBody>
      </p:sp>
      <p:sp>
        <p:nvSpPr>
          <p:cNvPr id="3079" name="Rectangle 7">
            <a:extLst>
              <a:ext uri="{FF2B5EF4-FFF2-40B4-BE49-F238E27FC236}">
                <a16:creationId xmlns:a16="http://schemas.microsoft.com/office/drawing/2014/main" id="{1EEFD62D-0BC7-9C7D-9B3B-21EC418ECE10}"/>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i="0"/>
            </a:lvl1pPr>
          </a:lstStyle>
          <a:p>
            <a:fld id="{68C1F3CA-67CE-F943-8CB2-999AC00BBA31}" type="slidenum">
              <a:rPr lang="en-GB" altLang="nl-BE"/>
              <a:pPr/>
              <a:t>‹nr.›</a:t>
            </a:fld>
            <a:endParaRPr lang="en-GB" altLang="nl-B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03F9770B-004C-AD2F-FC4C-E9E8C8DC5787}"/>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668078F5-CBE2-9545-A72F-FC1E352F925A}" type="slidenum">
              <a:rPr lang="en-GB" altLang="nl-BE" i="0"/>
              <a:pPr algn="r" eaLnBrk="1" hangingPunct="1">
                <a:spcBef>
                  <a:spcPct val="0"/>
                </a:spcBef>
              </a:pPr>
              <a:t>1</a:t>
            </a:fld>
            <a:endParaRPr lang="en-GB" altLang="nl-BE" i="0"/>
          </a:p>
        </p:txBody>
      </p:sp>
      <p:sp>
        <p:nvSpPr>
          <p:cNvPr id="16386" name="Rectangle 2">
            <a:extLst>
              <a:ext uri="{FF2B5EF4-FFF2-40B4-BE49-F238E27FC236}">
                <a16:creationId xmlns:a16="http://schemas.microsoft.com/office/drawing/2014/main" id="{9E9BC6DF-CEE2-1329-FF5E-302F8589928B}"/>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457B5E13-84E1-591D-DB69-1C3569A0DB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tLang="nl-BE">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1D2675A0-64A4-7428-8C99-2650E48259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F51006B-415C-6240-961F-5BA3755C416F}" type="slidenum">
              <a:rPr lang="en-GB" altLang="nl-BE"/>
              <a:pPr>
                <a:spcBef>
                  <a:spcPct val="0"/>
                </a:spcBef>
              </a:pPr>
              <a:t>10</a:t>
            </a:fld>
            <a:endParaRPr lang="en-GB" altLang="nl-BE"/>
          </a:p>
        </p:txBody>
      </p:sp>
      <p:sp>
        <p:nvSpPr>
          <p:cNvPr id="34818" name="Rectangle 2">
            <a:extLst>
              <a:ext uri="{FF2B5EF4-FFF2-40B4-BE49-F238E27FC236}">
                <a16:creationId xmlns:a16="http://schemas.microsoft.com/office/drawing/2014/main" id="{5B225134-6092-91C3-4077-5A7FF74833F9}"/>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2613690E-1584-B4BC-B181-99BDD994E0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BE" b="1" i="1" dirty="0" err="1">
                <a:latin typeface="Times New Roman" panose="02020603050405020304" pitchFamily="18" charset="0"/>
                <a:ea typeface="ＭＳ Ｐゴシック" panose="020B0600070205080204" pitchFamily="34" charset="-128"/>
              </a:rPr>
              <a:t>Amficarpie</a:t>
            </a:r>
            <a:r>
              <a:rPr lang="nl-NL" altLang="nl-BE" dirty="0">
                <a:latin typeface="Times New Roman" panose="02020603050405020304" pitchFamily="18" charset="0"/>
                <a:ea typeface="ＭＳ Ｐゴシック" panose="020B0600070205080204" pitchFamily="34" charset="-128"/>
              </a:rPr>
              <a:t>  (</a:t>
            </a:r>
            <a:r>
              <a:rPr lang="nl-NL" altLang="nl-BE" dirty="0" err="1">
                <a:latin typeface="Times New Roman" panose="02020603050405020304" pitchFamily="18" charset="0"/>
                <a:ea typeface="ＭＳ Ｐゴシック" panose="020B0600070205080204" pitchFamily="34" charset="-128"/>
              </a:rPr>
              <a:t>Ulbrich</a:t>
            </a:r>
            <a:r>
              <a:rPr lang="nl-NL" altLang="nl-BE" dirty="0">
                <a:latin typeface="Times New Roman" panose="02020603050405020304" pitchFamily="18" charset="0"/>
                <a:ea typeface="ＭＳ Ｐゴシック" panose="020B0600070205080204" pitchFamily="34" charset="-128"/>
              </a:rPr>
              <a:t> 1928)</a:t>
            </a:r>
          </a:p>
          <a:p>
            <a:r>
              <a:rPr lang="nl-NL" altLang="nl-BE" dirty="0">
                <a:latin typeface="Times New Roman" panose="02020603050405020304" pitchFamily="18" charset="0"/>
                <a:ea typeface="ＭＳ Ｐゴシック" panose="020B0600070205080204" pitchFamily="34" charset="-128"/>
              </a:rPr>
              <a:t> </a:t>
            </a:r>
          </a:p>
          <a:p>
            <a:r>
              <a:rPr lang="nl-NL" altLang="nl-BE" dirty="0">
                <a:latin typeface="Times New Roman" panose="02020603050405020304" pitchFamily="18" charset="0"/>
                <a:ea typeface="ＭＳ Ｐゴシック" panose="020B0600070205080204" pitchFamily="34" charset="-128"/>
              </a:rPr>
              <a:t>1. Ruig viooltje </a:t>
            </a:r>
            <a:r>
              <a:rPr lang="nl-NL" altLang="nl-BE" i="1" dirty="0">
                <a:latin typeface="Times New Roman" panose="02020603050405020304" pitchFamily="18" charset="0"/>
                <a:ea typeface="ＭＳ Ｐゴシック" panose="020B0600070205080204" pitchFamily="34" charset="-128"/>
              </a:rPr>
              <a:t>(Viola </a:t>
            </a:r>
            <a:r>
              <a:rPr lang="nl-NL" altLang="nl-BE" i="1" dirty="0" err="1">
                <a:latin typeface="Times New Roman" panose="02020603050405020304" pitchFamily="18" charset="0"/>
                <a:ea typeface="ＭＳ Ｐゴシック" panose="020B0600070205080204" pitchFamily="34" charset="-128"/>
              </a:rPr>
              <a:t>hirta</a:t>
            </a:r>
            <a:r>
              <a:rPr lang="nl-NL" altLang="nl-BE" i="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a:t>
            </a:r>
            <a:r>
              <a:rPr lang="nl-NL" altLang="nl-BE" dirty="0" err="1">
                <a:latin typeface="Times New Roman" panose="02020603050405020304" pitchFamily="18" charset="0"/>
                <a:ea typeface="ＭＳ Ｐゴシック" panose="020B0600070205080204" pitchFamily="34" charset="-128"/>
              </a:rPr>
              <a:t>Violaceae</a:t>
            </a:r>
            <a:r>
              <a:rPr lang="nl-NL" altLang="nl-BE" dirty="0">
                <a:latin typeface="Times New Roman" panose="02020603050405020304" pitchFamily="18" charset="0"/>
                <a:ea typeface="ＭＳ Ｐゴシック" panose="020B0600070205080204" pitchFamily="34" charset="-128"/>
              </a:rPr>
              <a:t>), met </a:t>
            </a:r>
            <a:r>
              <a:rPr lang="nl-NL" altLang="nl-NL" dirty="0">
                <a:latin typeface="Times New Roman" panose="02020603050405020304" pitchFamily="18" charset="0"/>
                <a:ea typeface="ＭＳ Ｐゴシック" panose="020B0600070205080204" pitchFamily="34" charset="-128"/>
              </a:rPr>
              <a:t>“</a:t>
            </a:r>
            <a:r>
              <a:rPr lang="nl-NL" altLang="nl-BE" dirty="0">
                <a:latin typeface="Times New Roman" panose="02020603050405020304" pitchFamily="18" charset="0"/>
                <a:ea typeface="ＭＳ Ｐゴシック" panose="020B0600070205080204" pitchFamily="34" charset="-128"/>
              </a:rPr>
              <a:t>normale</a:t>
            </a:r>
            <a:r>
              <a:rPr lang="nl-NL" altLang="nl-NL" dirty="0">
                <a:latin typeface="Times New Roman" panose="02020603050405020304" pitchFamily="18" charset="0"/>
                <a:ea typeface="ＭＳ Ｐゴシック" panose="020B0600070205080204" pitchFamily="34" charset="-128"/>
              </a:rPr>
              <a:t>”</a:t>
            </a:r>
            <a:r>
              <a:rPr lang="nl-NL" altLang="nl-BE" dirty="0">
                <a:latin typeface="Times New Roman" panose="02020603050405020304" pitchFamily="18" charset="0"/>
                <a:ea typeface="ＭＳ Ｐゴシック" panose="020B0600070205080204" pitchFamily="34" charset="-128"/>
              </a:rPr>
              <a:t> bloemen (en een </a:t>
            </a:r>
            <a:r>
              <a:rPr lang="nl-NL" altLang="nl-NL" dirty="0">
                <a:latin typeface="Times New Roman" panose="02020603050405020304" pitchFamily="18" charset="0"/>
                <a:ea typeface="ＭＳ Ｐゴシック" panose="020B0600070205080204" pitchFamily="34" charset="-128"/>
              </a:rPr>
              <a:t>“</a:t>
            </a:r>
            <a:r>
              <a:rPr lang="nl-NL" altLang="nl-BE" dirty="0">
                <a:latin typeface="Times New Roman" panose="02020603050405020304" pitchFamily="18" charset="0"/>
                <a:ea typeface="ＭＳ Ｐゴシック" panose="020B0600070205080204" pitchFamily="34" charset="-128"/>
              </a:rPr>
              <a:t>normale</a:t>
            </a:r>
            <a:r>
              <a:rPr lang="nl-NL" altLang="nl-NL" dirty="0">
                <a:latin typeface="Times New Roman" panose="02020603050405020304" pitchFamily="18" charset="0"/>
                <a:ea typeface="ＭＳ Ｐゴシック" panose="020B0600070205080204" pitchFamily="34" charset="-128"/>
              </a:rPr>
              <a:t>”</a:t>
            </a:r>
            <a:r>
              <a:rPr lang="nl-NL" altLang="nl-BE" dirty="0">
                <a:latin typeface="Times New Roman" panose="02020603050405020304" pitchFamily="18" charset="0"/>
                <a:ea typeface="ＭＳ Ｐゴシック" panose="020B0600070205080204" pitchFamily="34" charset="-128"/>
              </a:rPr>
              <a:t> vrucht), met enkele (ondergrondse) cleistogame bloemen die zijn uitgegroeid tot </a:t>
            </a:r>
            <a:r>
              <a:rPr lang="nl-NL" altLang="nl-BE" dirty="0" err="1">
                <a:latin typeface="Times New Roman" panose="02020603050405020304" pitchFamily="18" charset="0"/>
                <a:ea typeface="ＭＳ Ｐゴシック" panose="020B0600070205080204" pitchFamily="34" charset="-128"/>
              </a:rPr>
              <a:t>geocarpe</a:t>
            </a:r>
            <a:r>
              <a:rPr lang="nl-NL" altLang="nl-BE" dirty="0">
                <a:latin typeface="Times New Roman" panose="02020603050405020304" pitchFamily="18" charset="0"/>
                <a:ea typeface="ＭＳ Ｐゴシック" panose="020B0600070205080204" pitchFamily="34" charset="-128"/>
              </a:rPr>
              <a:t> vruchten.</a:t>
            </a:r>
          </a:p>
          <a:p>
            <a:r>
              <a:rPr lang="nl-NL" altLang="nl-BE" dirty="0">
                <a:latin typeface="Times New Roman" panose="02020603050405020304" pitchFamily="18" charset="0"/>
                <a:ea typeface="ＭＳ Ｐゴシック" panose="020B0600070205080204" pitchFamily="34" charset="-128"/>
              </a:rPr>
              <a:t> </a:t>
            </a:r>
          </a:p>
          <a:p>
            <a:r>
              <a:rPr lang="nl-NL" altLang="nl-BE" dirty="0">
                <a:latin typeface="Times New Roman" panose="02020603050405020304" pitchFamily="18" charset="0"/>
                <a:ea typeface="ＭＳ Ｐゴシック" panose="020B0600070205080204" pitchFamily="34" charset="-128"/>
              </a:rPr>
              <a:t>2. </a:t>
            </a:r>
            <a:r>
              <a:rPr lang="nl-NL" altLang="nl-BE" i="1" dirty="0" err="1">
                <a:latin typeface="Times New Roman" panose="02020603050405020304" pitchFamily="18" charset="0"/>
                <a:ea typeface="ＭＳ Ｐゴシック" panose="020B0600070205080204" pitchFamily="34" charset="-128"/>
              </a:rPr>
              <a:t>Amphicarpum</a:t>
            </a:r>
            <a:r>
              <a:rPr lang="nl-NL" altLang="nl-BE" i="1" dirty="0">
                <a:latin typeface="Times New Roman" panose="02020603050405020304" pitchFamily="18" charset="0"/>
                <a:ea typeface="ＭＳ Ｐゴシック" panose="020B0600070205080204" pitchFamily="34" charset="-128"/>
              </a:rPr>
              <a:t> </a:t>
            </a:r>
            <a:r>
              <a:rPr lang="nl-NL" altLang="nl-BE" i="1" dirty="0" err="1">
                <a:latin typeface="Times New Roman" panose="02020603050405020304" pitchFamily="18" charset="0"/>
                <a:ea typeface="ＭＳ Ｐゴシック" panose="020B0600070205080204" pitchFamily="34" charset="-128"/>
              </a:rPr>
              <a:t>purshii</a:t>
            </a:r>
            <a:r>
              <a:rPr lang="nl-NL" altLang="nl-BE" i="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(Poaceae), met </a:t>
            </a:r>
            <a:r>
              <a:rPr lang="nl-NL" altLang="nl-NL" dirty="0">
                <a:latin typeface="Times New Roman" panose="02020603050405020304" pitchFamily="18" charset="0"/>
                <a:ea typeface="ＭＳ Ｐゴシック" panose="020B0600070205080204" pitchFamily="34" charset="-128"/>
              </a:rPr>
              <a:t>“</a:t>
            </a:r>
            <a:r>
              <a:rPr lang="nl-NL" altLang="nl-BE" dirty="0">
                <a:latin typeface="Times New Roman" panose="02020603050405020304" pitchFamily="18" charset="0"/>
                <a:ea typeface="ＭＳ Ｐゴシック" panose="020B0600070205080204" pitchFamily="34" charset="-128"/>
              </a:rPr>
              <a:t>normale</a:t>
            </a:r>
            <a:r>
              <a:rPr lang="nl-NL" altLang="nl-NL" dirty="0">
                <a:latin typeface="Times New Roman" panose="02020603050405020304" pitchFamily="18" charset="0"/>
                <a:ea typeface="ＭＳ Ｐゴシック" panose="020B0600070205080204" pitchFamily="34" charset="-128"/>
              </a:rPr>
              <a:t>”</a:t>
            </a:r>
            <a:r>
              <a:rPr lang="nl-NL" altLang="nl-BE" dirty="0">
                <a:latin typeface="Times New Roman" panose="02020603050405020304" pitchFamily="18" charset="0"/>
                <a:ea typeface="ＭＳ Ｐゴシック" panose="020B0600070205080204" pitchFamily="34" charset="-128"/>
              </a:rPr>
              <a:t> bloemgestellen, en een aantal ondergrondse aartjes.</a:t>
            </a:r>
          </a:p>
          <a:p>
            <a:r>
              <a:rPr lang="nl-NL" altLang="nl-BE" dirty="0">
                <a:latin typeface="Times New Roman" panose="02020603050405020304" pitchFamily="18" charset="0"/>
                <a:ea typeface="ＭＳ Ｐゴシック" panose="020B0600070205080204" pitchFamily="34" charset="-128"/>
              </a:rPr>
              <a:t> </a:t>
            </a:r>
          </a:p>
          <a:p>
            <a:pPr eaLnBrk="1" hangingPunct="1"/>
            <a:endParaRPr lang="en-GB"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a:extLst>
              <a:ext uri="{FF2B5EF4-FFF2-40B4-BE49-F238E27FC236}">
                <a16:creationId xmlns:a16="http://schemas.microsoft.com/office/drawing/2014/main" id="{F2183A67-5BDF-4965-A745-7B7507B954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BE4382C-A63A-974D-830E-C03A05A30F77}" type="slidenum">
              <a:rPr lang="en-GB" altLang="nl-BE"/>
              <a:pPr>
                <a:spcBef>
                  <a:spcPct val="0"/>
                </a:spcBef>
              </a:pPr>
              <a:t>109</a:t>
            </a:fld>
            <a:endParaRPr lang="en-GB" altLang="nl-BE"/>
          </a:p>
        </p:txBody>
      </p:sp>
      <p:sp>
        <p:nvSpPr>
          <p:cNvPr id="212994" name="Rectangle 2">
            <a:extLst>
              <a:ext uri="{FF2B5EF4-FFF2-40B4-BE49-F238E27FC236}">
                <a16:creationId xmlns:a16="http://schemas.microsoft.com/office/drawing/2014/main" id="{10C6317B-50BE-228A-744F-D169EBCC27CF}"/>
              </a:ext>
            </a:extLst>
          </p:cNvPr>
          <p:cNvSpPr>
            <a:spLocks noGrp="1" noRot="1" noChangeAspect="1" noChangeArrowheads="1" noTextEdit="1"/>
          </p:cNvSpPr>
          <p:nvPr>
            <p:ph type="sldImg"/>
          </p:nvPr>
        </p:nvSpPr>
        <p:spPr>
          <a:ln/>
        </p:spPr>
      </p:sp>
      <p:sp>
        <p:nvSpPr>
          <p:cNvPr id="212995" name="Rectangle 3">
            <a:extLst>
              <a:ext uri="{FF2B5EF4-FFF2-40B4-BE49-F238E27FC236}">
                <a16:creationId xmlns:a16="http://schemas.microsoft.com/office/drawing/2014/main" id="{D976CEF9-3E50-1DE0-943E-52E2D1DE3F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NL" altLang="nl-BE">
                <a:latin typeface="Times New Roman" panose="02020603050405020304" pitchFamily="18" charset="0"/>
                <a:ea typeface="ＭＳ Ｐゴシック" panose="020B0600070205080204" pitchFamily="34" charset="-128"/>
              </a:rPr>
              <a:t>De zeer kenmerkende vruchtbouw in de Schermbloemenfamilie (Apiaceae), een splitvrucht die in twee eenzadige deelvruchtjes uiteenvalt.  </a:t>
            </a:r>
          </a:p>
          <a:p>
            <a:pPr eaLnBrk="1" hangingPunct="1"/>
            <a:endParaRPr lang="nl-NL" altLang="nl-BE">
              <a:latin typeface="Times New Roman" panose="02020603050405020304" pitchFamily="18" charset="0"/>
              <a:ea typeface="ＭＳ Ｐゴシック" panose="020B0600070205080204" pitchFamily="34" charset="-128"/>
            </a:endParaRPr>
          </a:p>
          <a:p>
            <a:pPr eaLnBrk="1" hangingPunct="1"/>
            <a:endParaRPr lang="nl-NL" altLang="nl-BE">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a:extLst>
              <a:ext uri="{FF2B5EF4-FFF2-40B4-BE49-F238E27FC236}">
                <a16:creationId xmlns:a16="http://schemas.microsoft.com/office/drawing/2014/main" id="{15E8679A-90DC-4B39-C55B-8A58A1E598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ED9BD83-FBF5-0044-BC15-4BB36CA198D2}" type="slidenum">
              <a:rPr lang="en-GB" altLang="nl-BE"/>
              <a:pPr>
                <a:spcBef>
                  <a:spcPct val="0"/>
                </a:spcBef>
              </a:pPr>
              <a:t>110</a:t>
            </a:fld>
            <a:endParaRPr lang="en-GB" altLang="nl-BE"/>
          </a:p>
        </p:txBody>
      </p:sp>
      <p:sp>
        <p:nvSpPr>
          <p:cNvPr id="215042" name="Rectangle 2">
            <a:extLst>
              <a:ext uri="{FF2B5EF4-FFF2-40B4-BE49-F238E27FC236}">
                <a16:creationId xmlns:a16="http://schemas.microsoft.com/office/drawing/2014/main" id="{7FFD7AEF-04A7-1CDC-B066-0BC4AB11969E}"/>
              </a:ext>
            </a:extLst>
          </p:cNvPr>
          <p:cNvSpPr>
            <a:spLocks noGrp="1" noRot="1" noChangeAspect="1" noChangeArrowheads="1" noTextEdit="1"/>
          </p:cNvSpPr>
          <p:nvPr>
            <p:ph type="sldImg"/>
          </p:nvPr>
        </p:nvSpPr>
        <p:spPr>
          <a:ln/>
        </p:spPr>
      </p:sp>
      <p:sp>
        <p:nvSpPr>
          <p:cNvPr id="215043" name="Rectangle 3">
            <a:extLst>
              <a:ext uri="{FF2B5EF4-FFF2-40B4-BE49-F238E27FC236}">
                <a16:creationId xmlns:a16="http://schemas.microsoft.com/office/drawing/2014/main" id="{5D494CCE-6908-51F0-CC64-7D34CC481C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BE" b="1" i="1" dirty="0">
                <a:latin typeface="Times New Roman" panose="02020603050405020304" pitchFamily="18" charset="0"/>
                <a:ea typeface="ＭＳ Ｐゴシック" panose="020B0600070205080204" pitchFamily="34" charset="-128"/>
              </a:rPr>
              <a:t>Splitvruchten</a:t>
            </a:r>
            <a:r>
              <a:rPr lang="nl-NL" altLang="nl-BE" dirty="0">
                <a:latin typeface="Times New Roman" panose="02020603050405020304" pitchFamily="18" charset="0"/>
                <a:ea typeface="ＭＳ Ｐゴシック" panose="020B0600070205080204" pitchFamily="34" charset="-128"/>
              </a:rPr>
              <a:t>  (1 : Rauh 1950, 2 : Ross-</a:t>
            </a:r>
            <a:r>
              <a:rPr lang="nl-NL" altLang="nl-BE" dirty="0" err="1">
                <a:latin typeface="Times New Roman" panose="02020603050405020304" pitchFamily="18" charset="0"/>
                <a:ea typeface="ＭＳ Ｐゴシック" panose="020B0600070205080204" pitchFamily="34" charset="-128"/>
              </a:rPr>
              <a:t>Craig</a:t>
            </a:r>
            <a:r>
              <a:rPr lang="nl-NL" altLang="nl-BE" dirty="0">
                <a:latin typeface="Times New Roman" panose="02020603050405020304" pitchFamily="18" charset="0"/>
                <a:ea typeface="ＭＳ Ｐゴシック" panose="020B0600070205080204" pitchFamily="34" charset="-128"/>
              </a:rPr>
              <a:t> 1979)</a:t>
            </a:r>
          </a:p>
          <a:p>
            <a:r>
              <a:rPr lang="nl-NL" altLang="nl-BE" dirty="0">
                <a:latin typeface="Times New Roman" panose="02020603050405020304" pitchFamily="18" charset="0"/>
                <a:ea typeface="ＭＳ Ｐゴシック" panose="020B0600070205080204" pitchFamily="34" charset="-128"/>
              </a:rPr>
              <a:t> </a:t>
            </a:r>
          </a:p>
          <a:p>
            <a:r>
              <a:rPr lang="nl-NL" altLang="nl-BE" dirty="0">
                <a:latin typeface="Times New Roman" panose="02020603050405020304" pitchFamily="18" charset="0"/>
                <a:ea typeface="ＭＳ Ｐゴシック" panose="020B0600070205080204" pitchFamily="34" charset="-128"/>
              </a:rPr>
              <a:t>1. Echte karwij (= Kummel) </a:t>
            </a:r>
            <a:r>
              <a:rPr lang="nl-NL" altLang="nl-BE" i="1" dirty="0">
                <a:latin typeface="Times New Roman" panose="02020603050405020304" pitchFamily="18" charset="0"/>
                <a:ea typeface="ＭＳ Ｐゴシック" panose="020B0600070205080204" pitchFamily="34" charset="-128"/>
              </a:rPr>
              <a:t>(</a:t>
            </a:r>
            <a:r>
              <a:rPr lang="nl-NL" altLang="nl-BE" i="1" dirty="0" err="1">
                <a:latin typeface="Times New Roman" panose="02020603050405020304" pitchFamily="18" charset="0"/>
                <a:ea typeface="ＭＳ Ｐゴシック" panose="020B0600070205080204" pitchFamily="34" charset="-128"/>
              </a:rPr>
              <a:t>Carum</a:t>
            </a:r>
            <a:r>
              <a:rPr lang="nl-NL" altLang="nl-BE" i="1" dirty="0">
                <a:latin typeface="Times New Roman" panose="02020603050405020304" pitchFamily="18" charset="0"/>
                <a:ea typeface="ＭＳ Ｐゴシック" panose="020B0600070205080204" pitchFamily="34" charset="-128"/>
              </a:rPr>
              <a:t> </a:t>
            </a:r>
            <a:r>
              <a:rPr lang="nl-NL" altLang="nl-BE" i="1" dirty="0" err="1">
                <a:latin typeface="Times New Roman" panose="02020603050405020304" pitchFamily="18" charset="0"/>
                <a:ea typeface="ＭＳ Ｐゴシック" panose="020B0600070205080204" pitchFamily="34" charset="-128"/>
              </a:rPr>
              <a:t>carvi</a:t>
            </a:r>
            <a:r>
              <a:rPr lang="nl-NL" altLang="nl-BE" i="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a:t>
            </a:r>
            <a:r>
              <a:rPr lang="nl-NL" altLang="nl-BE" dirty="0" err="1">
                <a:latin typeface="Times New Roman" panose="02020603050405020304" pitchFamily="18" charset="0"/>
                <a:ea typeface="ＭＳ Ｐゴシック" panose="020B0600070205080204" pitchFamily="34" charset="-128"/>
              </a:rPr>
              <a:t>Apiaceae</a:t>
            </a:r>
            <a:r>
              <a:rPr lang="nl-NL" altLang="nl-BE" dirty="0">
                <a:latin typeface="Times New Roman" panose="02020603050405020304" pitchFamily="18" charset="0"/>
                <a:ea typeface="ＭＳ Ｐゴシック" panose="020B0600070205080204" pitchFamily="34" charset="-128"/>
              </a:rPr>
              <a:t>) </a:t>
            </a:r>
          </a:p>
          <a:p>
            <a:r>
              <a:rPr lang="nl-NL" altLang="nl-BE" dirty="0">
                <a:latin typeface="Times New Roman" panose="02020603050405020304" pitchFamily="18" charset="0"/>
                <a:ea typeface="ＭＳ Ｐゴシック" panose="020B0600070205080204" pitchFamily="34" charset="-128"/>
              </a:rPr>
              <a:t>a : onrijpe vrucht</a:t>
            </a:r>
          </a:p>
          <a:p>
            <a:r>
              <a:rPr lang="nl-NL" altLang="nl-BE" dirty="0">
                <a:latin typeface="Times New Roman" panose="02020603050405020304" pitchFamily="18" charset="0"/>
                <a:ea typeface="ＭＳ Ｐゴシック" panose="020B0600070205080204" pitchFamily="34" charset="-128"/>
              </a:rPr>
              <a:t>b : rijpe vrucht, uiteenvallend, de 2 deelvruchten nog samenhangend op de </a:t>
            </a:r>
            <a:r>
              <a:rPr lang="nl-NL" altLang="nl-BE" dirty="0" err="1">
                <a:latin typeface="Times New Roman" panose="02020603050405020304" pitchFamily="18" charset="0"/>
                <a:ea typeface="ＭＳ Ｐゴシック" panose="020B0600070205080204" pitchFamily="34" charset="-128"/>
              </a:rPr>
              <a:t>carpofoor</a:t>
            </a:r>
            <a:endParaRPr lang="nl-NL" altLang="nl-BE" dirty="0">
              <a:latin typeface="Times New Roman" panose="02020603050405020304" pitchFamily="18" charset="0"/>
              <a:ea typeface="ＭＳ Ｐゴシック" panose="020B0600070205080204" pitchFamily="34" charset="-128"/>
            </a:endParaRPr>
          </a:p>
          <a:p>
            <a:endParaRPr lang="nl-NL" altLang="nl-BE" dirty="0">
              <a:latin typeface="Times New Roman" panose="02020603050405020304" pitchFamily="18" charset="0"/>
              <a:ea typeface="ＭＳ Ｐゴシック" panose="020B0600070205080204" pitchFamily="34" charset="-128"/>
            </a:endParaRPr>
          </a:p>
          <a:p>
            <a:r>
              <a:rPr lang="nl-NL" altLang="nl-BE" dirty="0">
                <a:latin typeface="Times New Roman" panose="02020603050405020304" pitchFamily="18" charset="0"/>
                <a:ea typeface="ＭＳ Ｐゴシック" panose="020B0600070205080204" pitchFamily="34" charset="-128"/>
              </a:rPr>
              <a:t>3. Kleverige reigersbek </a:t>
            </a:r>
            <a:r>
              <a:rPr lang="nl-NL" altLang="nl-BE" i="1" dirty="0">
                <a:latin typeface="Times New Roman" panose="02020603050405020304" pitchFamily="18" charset="0"/>
                <a:ea typeface="ＭＳ Ｐゴシック" panose="020B0600070205080204" pitchFamily="34" charset="-128"/>
              </a:rPr>
              <a:t>(</a:t>
            </a:r>
            <a:r>
              <a:rPr lang="nl-NL" altLang="nl-BE" i="1" dirty="0" err="1">
                <a:latin typeface="Times New Roman" panose="02020603050405020304" pitchFamily="18" charset="0"/>
                <a:ea typeface="ＭＳ Ｐゴシック" panose="020B0600070205080204" pitchFamily="34" charset="-128"/>
              </a:rPr>
              <a:t>Erodium</a:t>
            </a:r>
            <a:r>
              <a:rPr lang="nl-NL" altLang="nl-BE" i="1" dirty="0">
                <a:latin typeface="Times New Roman" panose="02020603050405020304" pitchFamily="18" charset="0"/>
                <a:ea typeface="ＭＳ Ｐゴシック" panose="020B0600070205080204" pitchFamily="34" charset="-128"/>
              </a:rPr>
              <a:t> </a:t>
            </a:r>
            <a:r>
              <a:rPr lang="nl-NL" altLang="nl-BE" i="1" dirty="0" err="1">
                <a:latin typeface="Times New Roman" panose="02020603050405020304" pitchFamily="18" charset="0"/>
                <a:ea typeface="ＭＳ Ｐゴシック" panose="020B0600070205080204" pitchFamily="34" charset="-128"/>
              </a:rPr>
              <a:t>glutinosum</a:t>
            </a:r>
            <a:r>
              <a:rPr lang="nl-NL" altLang="nl-BE" i="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(Geraniaceae), habitus en detail van de top van een deelvruchtje</a:t>
            </a:r>
          </a:p>
          <a:p>
            <a:r>
              <a:rPr lang="nl-NL" altLang="nl-BE" dirty="0">
                <a:latin typeface="Times New Roman" panose="02020603050405020304" pitchFamily="18" charset="0"/>
                <a:ea typeface="ＭＳ Ｐゴシック" panose="020B0600070205080204" pitchFamily="34" charset="-128"/>
              </a:rPr>
              <a:t> </a:t>
            </a:r>
          </a:p>
          <a:p>
            <a:pPr eaLnBrk="1" hangingPunct="1"/>
            <a:endParaRPr lang="en-GB"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a:extLst>
              <a:ext uri="{FF2B5EF4-FFF2-40B4-BE49-F238E27FC236}">
                <a16:creationId xmlns:a16="http://schemas.microsoft.com/office/drawing/2014/main" id="{75458609-F058-C37F-2D49-538CC7E568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9418EC7-D1EB-1B4A-958F-6098B5B42710}" type="slidenum">
              <a:rPr lang="en-GB" altLang="nl-BE"/>
              <a:pPr>
                <a:spcBef>
                  <a:spcPct val="0"/>
                </a:spcBef>
              </a:pPr>
              <a:t>111</a:t>
            </a:fld>
            <a:endParaRPr lang="en-GB" altLang="nl-BE"/>
          </a:p>
        </p:txBody>
      </p:sp>
      <p:sp>
        <p:nvSpPr>
          <p:cNvPr id="217090" name="Rectangle 2">
            <a:extLst>
              <a:ext uri="{FF2B5EF4-FFF2-40B4-BE49-F238E27FC236}">
                <a16:creationId xmlns:a16="http://schemas.microsoft.com/office/drawing/2014/main" id="{B4B51306-6664-EED4-682D-C54A950ABCF3}"/>
              </a:ext>
            </a:extLst>
          </p:cNvPr>
          <p:cNvSpPr>
            <a:spLocks noGrp="1" noRot="1" noChangeAspect="1" noChangeArrowheads="1" noTextEdit="1"/>
          </p:cNvSpPr>
          <p:nvPr>
            <p:ph type="sldImg"/>
          </p:nvPr>
        </p:nvSpPr>
        <p:spPr>
          <a:ln/>
        </p:spPr>
      </p:sp>
      <p:sp>
        <p:nvSpPr>
          <p:cNvPr id="217091" name="Rectangle 3">
            <a:extLst>
              <a:ext uri="{FF2B5EF4-FFF2-40B4-BE49-F238E27FC236}">
                <a16:creationId xmlns:a16="http://schemas.microsoft.com/office/drawing/2014/main" id="{F6D94827-C2CB-C180-E0E4-CB3B67E385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nl-NL" altLang="nl-BE">
                <a:latin typeface="Times New Roman" panose="02020603050405020304" pitchFamily="18" charset="0"/>
                <a:ea typeface="ＭＳ Ｐゴシック" panose="020B0600070205080204" pitchFamily="34" charset="-128"/>
              </a:rPr>
              <a:t>Deelvruchten met hygroscopische reacties.  </a:t>
            </a:r>
          </a:p>
          <a:p>
            <a:pPr marL="228600" indent="-228600" eaLnBrk="1" hangingPunct="1"/>
            <a:endParaRPr lang="nl-NL" altLang="nl-BE">
              <a:latin typeface="Times New Roman" panose="02020603050405020304" pitchFamily="18" charset="0"/>
              <a:ea typeface="ＭＳ Ｐゴシック" panose="020B0600070205080204" pitchFamily="34" charset="-128"/>
            </a:endParaRPr>
          </a:p>
          <a:p>
            <a:pPr marL="228600" indent="-228600" eaLnBrk="1" hangingPunct="1"/>
            <a:endParaRPr lang="nl-NL" altLang="nl-BE">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a:extLst>
              <a:ext uri="{FF2B5EF4-FFF2-40B4-BE49-F238E27FC236}">
                <a16:creationId xmlns:a16="http://schemas.microsoft.com/office/drawing/2014/main" id="{9A5DA978-92A8-1800-DB06-F17DB8EF28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3B2D5FF-0EDE-3643-97D2-501A249901A3}" type="slidenum">
              <a:rPr lang="en-GB" altLang="nl-BE"/>
              <a:pPr>
                <a:spcBef>
                  <a:spcPct val="0"/>
                </a:spcBef>
              </a:pPr>
              <a:t>112</a:t>
            </a:fld>
            <a:endParaRPr lang="en-GB" altLang="nl-BE"/>
          </a:p>
        </p:txBody>
      </p:sp>
      <p:sp>
        <p:nvSpPr>
          <p:cNvPr id="219138" name="Rectangle 2">
            <a:extLst>
              <a:ext uri="{FF2B5EF4-FFF2-40B4-BE49-F238E27FC236}">
                <a16:creationId xmlns:a16="http://schemas.microsoft.com/office/drawing/2014/main" id="{1B5E605D-3C45-8D6A-1156-715A36BA3C0D}"/>
              </a:ext>
            </a:extLst>
          </p:cNvPr>
          <p:cNvSpPr>
            <a:spLocks noGrp="1" noRot="1" noChangeAspect="1" noChangeArrowheads="1" noTextEdit="1"/>
          </p:cNvSpPr>
          <p:nvPr>
            <p:ph type="sldImg"/>
          </p:nvPr>
        </p:nvSpPr>
        <p:spPr>
          <a:ln/>
        </p:spPr>
      </p:sp>
      <p:sp>
        <p:nvSpPr>
          <p:cNvPr id="219139" name="Rectangle 3">
            <a:extLst>
              <a:ext uri="{FF2B5EF4-FFF2-40B4-BE49-F238E27FC236}">
                <a16:creationId xmlns:a16="http://schemas.microsoft.com/office/drawing/2014/main" id="{E41865F0-13BE-ECDF-330E-19A07E1487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BE" b="1" i="1" dirty="0">
                <a:latin typeface="Times New Roman" panose="02020603050405020304" pitchFamily="18" charset="0"/>
                <a:ea typeface="ＭＳ Ｐゴシック" panose="020B0600070205080204" pitchFamily="34" charset="-128"/>
              </a:rPr>
              <a:t>Kluisvruchten</a:t>
            </a:r>
            <a:r>
              <a:rPr lang="nl-NL" altLang="nl-BE" dirty="0">
                <a:latin typeface="Times New Roman" panose="02020603050405020304" pitchFamily="18" charset="0"/>
                <a:ea typeface="ＭＳ Ｐゴシック" panose="020B0600070205080204" pitchFamily="34" charset="-128"/>
              </a:rPr>
              <a:t>  (Ross-</a:t>
            </a:r>
            <a:r>
              <a:rPr lang="nl-NL" altLang="nl-BE" dirty="0" err="1">
                <a:latin typeface="Times New Roman" panose="02020603050405020304" pitchFamily="18" charset="0"/>
                <a:ea typeface="ＭＳ Ｐゴシック" panose="020B0600070205080204" pitchFamily="34" charset="-128"/>
              </a:rPr>
              <a:t>Craig</a:t>
            </a:r>
            <a:r>
              <a:rPr lang="nl-NL" altLang="nl-BE" dirty="0">
                <a:latin typeface="Times New Roman" panose="02020603050405020304" pitchFamily="18" charset="0"/>
                <a:ea typeface="ＭＳ Ｐゴシック" panose="020B0600070205080204" pitchFamily="34" charset="-128"/>
              </a:rPr>
              <a:t> 1979)</a:t>
            </a:r>
          </a:p>
          <a:p>
            <a:endParaRPr lang="nl-NL" altLang="nl-BE" dirty="0">
              <a:latin typeface="Times New Roman" panose="02020603050405020304" pitchFamily="18" charset="0"/>
              <a:ea typeface="ＭＳ Ｐゴシック" panose="020B0600070205080204" pitchFamily="34" charset="-128"/>
            </a:endParaRPr>
          </a:p>
          <a:p>
            <a:r>
              <a:rPr lang="nl-NL" altLang="nl-BE" dirty="0">
                <a:latin typeface="Times New Roman" panose="02020603050405020304" pitchFamily="18" charset="0"/>
                <a:ea typeface="ＭＳ Ｐゴシック" panose="020B0600070205080204" pitchFamily="34" charset="-128"/>
              </a:rPr>
              <a:t>1. Cipreswolfsmelk (</a:t>
            </a:r>
            <a:r>
              <a:rPr lang="nl-NL" altLang="nl-BE" i="1" dirty="0" err="1">
                <a:latin typeface="Times New Roman" panose="02020603050405020304" pitchFamily="18" charset="0"/>
                <a:ea typeface="ＭＳ Ｐゴシック" panose="020B0600070205080204" pitchFamily="34" charset="-128"/>
              </a:rPr>
              <a:t>Euphorbia</a:t>
            </a:r>
            <a:r>
              <a:rPr lang="nl-NL" altLang="nl-BE" i="1" dirty="0">
                <a:latin typeface="Times New Roman" panose="02020603050405020304" pitchFamily="18" charset="0"/>
                <a:ea typeface="ＭＳ Ｐゴシック" panose="020B0600070205080204" pitchFamily="34" charset="-128"/>
              </a:rPr>
              <a:t> </a:t>
            </a:r>
            <a:r>
              <a:rPr lang="nl-NL" altLang="nl-BE" i="1" dirty="0" err="1">
                <a:latin typeface="Times New Roman" panose="02020603050405020304" pitchFamily="18" charset="0"/>
                <a:ea typeface="ＭＳ Ｐゴシック" panose="020B0600070205080204" pitchFamily="34" charset="-128"/>
              </a:rPr>
              <a:t>cyparissias</a:t>
            </a:r>
            <a:r>
              <a:rPr lang="nl-NL" altLang="nl-BE" dirty="0">
                <a:latin typeface="Times New Roman" panose="02020603050405020304" pitchFamily="18" charset="0"/>
                <a:ea typeface="ＭＳ Ｐゴシック" panose="020B0600070205080204" pitchFamily="34" charset="-128"/>
              </a:rPr>
              <a:t>)</a:t>
            </a:r>
          </a:p>
          <a:p>
            <a:r>
              <a:rPr lang="nl-NL" altLang="nl-BE" dirty="0">
                <a:latin typeface="Times New Roman" panose="02020603050405020304" pitchFamily="18" charset="0"/>
                <a:ea typeface="ＭＳ Ｐゴシック" panose="020B0600070205080204" pitchFamily="34" charset="-128"/>
              </a:rPr>
              <a:t>2. Bloedooievaarsbek (</a:t>
            </a:r>
            <a:r>
              <a:rPr lang="nl-NL" altLang="nl-BE" i="1" dirty="0">
                <a:latin typeface="Times New Roman" panose="02020603050405020304" pitchFamily="18" charset="0"/>
                <a:ea typeface="ＭＳ Ｐゴシック" panose="020B0600070205080204" pitchFamily="34" charset="-128"/>
              </a:rPr>
              <a:t>Geranium </a:t>
            </a:r>
            <a:r>
              <a:rPr lang="nl-NL" altLang="nl-BE" i="1" dirty="0" err="1">
                <a:latin typeface="Times New Roman" panose="02020603050405020304" pitchFamily="18" charset="0"/>
                <a:ea typeface="ＭＳ Ｐゴシック" panose="020B0600070205080204" pitchFamily="34" charset="-128"/>
              </a:rPr>
              <a:t>sanguineum</a:t>
            </a:r>
            <a:r>
              <a:rPr lang="nl-NL" altLang="nl-BE" dirty="0">
                <a:latin typeface="Times New Roman" panose="02020603050405020304" pitchFamily="18" charset="0"/>
                <a:ea typeface="ＭＳ Ｐゴシック" panose="020B0600070205080204" pitchFamily="34" charset="-128"/>
              </a:rPr>
              <a:t>)</a:t>
            </a:r>
          </a:p>
          <a:p>
            <a:r>
              <a:rPr lang="nl-NL" altLang="nl-BE" dirty="0">
                <a:latin typeface="Times New Roman" panose="02020603050405020304" pitchFamily="18" charset="0"/>
                <a:ea typeface="ＭＳ Ｐゴシック" panose="020B0600070205080204" pitchFamily="34" charset="-128"/>
              </a:rPr>
              <a:t> </a:t>
            </a:r>
          </a:p>
          <a:p>
            <a:pPr eaLnBrk="1" hangingPunct="1"/>
            <a:endParaRPr lang="nl-NL"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a:extLst>
              <a:ext uri="{FF2B5EF4-FFF2-40B4-BE49-F238E27FC236}">
                <a16:creationId xmlns:a16="http://schemas.microsoft.com/office/drawing/2014/main" id="{C75C48BA-033A-2D71-25D3-008B4A5899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8788507-E138-4B40-BEB8-B7540B94EBD7}" type="slidenum">
              <a:rPr lang="en-GB" altLang="nl-BE"/>
              <a:pPr>
                <a:spcBef>
                  <a:spcPct val="0"/>
                </a:spcBef>
              </a:pPr>
              <a:t>113</a:t>
            </a:fld>
            <a:endParaRPr lang="en-GB" altLang="nl-BE"/>
          </a:p>
        </p:txBody>
      </p:sp>
      <p:sp>
        <p:nvSpPr>
          <p:cNvPr id="221186" name="Rectangle 2">
            <a:extLst>
              <a:ext uri="{FF2B5EF4-FFF2-40B4-BE49-F238E27FC236}">
                <a16:creationId xmlns:a16="http://schemas.microsoft.com/office/drawing/2014/main" id="{3C91D3F4-A19C-CD83-C9D8-42C0DAC1549E}"/>
              </a:ext>
            </a:extLst>
          </p:cNvPr>
          <p:cNvSpPr>
            <a:spLocks noGrp="1" noRot="1" noChangeAspect="1" noChangeArrowheads="1" noTextEdit="1"/>
          </p:cNvSpPr>
          <p:nvPr>
            <p:ph type="sldImg"/>
          </p:nvPr>
        </p:nvSpPr>
        <p:spPr>
          <a:ln/>
        </p:spPr>
      </p:sp>
      <p:sp>
        <p:nvSpPr>
          <p:cNvPr id="221187" name="Rectangle 3">
            <a:extLst>
              <a:ext uri="{FF2B5EF4-FFF2-40B4-BE49-F238E27FC236}">
                <a16:creationId xmlns:a16="http://schemas.microsoft.com/office/drawing/2014/main" id="{FD2CFBA9-22F0-F0BE-DA24-D6543B16B2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nl-NL" altLang="nl-BE" b="1" i="1" dirty="0">
                <a:latin typeface="Times New Roman" panose="02020603050405020304" pitchFamily="18" charset="0"/>
                <a:ea typeface="ＭＳ Ｐゴシック" panose="020B0600070205080204" pitchFamily="34" charset="-128"/>
              </a:rPr>
              <a:t>Nootjes</a:t>
            </a: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r>
              <a:rPr lang="nl-NL" altLang="nl-BE" dirty="0">
                <a:latin typeface="Times New Roman" panose="02020603050405020304" pitchFamily="18" charset="0"/>
                <a:ea typeface="ＭＳ Ｐゴシック" panose="020B0600070205080204" pitchFamily="34" charset="-128"/>
              </a:rPr>
              <a:t>De overgrote meerderheid van de soorten in deze familie vormt nootjes.  </a:t>
            </a:r>
          </a:p>
          <a:p>
            <a:pPr marL="228600" indent="-228600" eaLnBrk="1" hangingPunct="1"/>
            <a:r>
              <a:rPr lang="nl-NL" altLang="nl-BE" dirty="0">
                <a:latin typeface="Times New Roman" panose="02020603050405020304" pitchFamily="18" charset="0"/>
                <a:ea typeface="ＭＳ Ｐゴシック" panose="020B0600070205080204" pitchFamily="34" charset="-128"/>
              </a:rPr>
              <a:t>Het vruchtbeginsel is opgebouwd uit twee </a:t>
            </a:r>
            <a:r>
              <a:rPr lang="nl-NL" altLang="nl-BE" dirty="0" err="1">
                <a:latin typeface="Times New Roman" panose="02020603050405020304" pitchFamily="18" charset="0"/>
                <a:ea typeface="ＭＳ Ｐゴシック" panose="020B0600070205080204" pitchFamily="34" charset="-128"/>
              </a:rPr>
              <a:t>carpellen</a:t>
            </a:r>
            <a:r>
              <a:rPr lang="nl-NL" altLang="nl-BE" dirty="0">
                <a:latin typeface="Times New Roman" panose="02020603050405020304" pitchFamily="18" charset="0"/>
                <a:ea typeface="ＭＳ Ｐゴシック" panose="020B0600070205080204" pitchFamily="34" charset="-128"/>
              </a:rPr>
              <a:t>, met één zaadknop, en groeit uit tot een droge, niet-openende vrucht met één enkel zaad.  </a:t>
            </a: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a:extLst>
              <a:ext uri="{FF2B5EF4-FFF2-40B4-BE49-F238E27FC236}">
                <a16:creationId xmlns:a16="http://schemas.microsoft.com/office/drawing/2014/main" id="{6754EE87-63ED-7863-85F5-A99EE73AB0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876CF26-2078-6B46-8156-56083FE3F788}" type="slidenum">
              <a:rPr lang="en-GB" altLang="nl-BE"/>
              <a:pPr>
                <a:spcBef>
                  <a:spcPct val="0"/>
                </a:spcBef>
              </a:pPr>
              <a:t>114</a:t>
            </a:fld>
            <a:endParaRPr lang="en-GB" altLang="nl-BE"/>
          </a:p>
        </p:txBody>
      </p:sp>
      <p:sp>
        <p:nvSpPr>
          <p:cNvPr id="223234" name="Rectangle 2">
            <a:extLst>
              <a:ext uri="{FF2B5EF4-FFF2-40B4-BE49-F238E27FC236}">
                <a16:creationId xmlns:a16="http://schemas.microsoft.com/office/drawing/2014/main" id="{EE9BC012-8CC2-E2BA-588A-62434AA6B9F9}"/>
              </a:ext>
            </a:extLst>
          </p:cNvPr>
          <p:cNvSpPr>
            <a:spLocks noGrp="1" noRot="1" noChangeAspect="1" noChangeArrowheads="1" noTextEdit="1"/>
          </p:cNvSpPr>
          <p:nvPr>
            <p:ph type="sldImg"/>
          </p:nvPr>
        </p:nvSpPr>
        <p:spPr>
          <a:ln/>
        </p:spPr>
      </p:sp>
      <p:sp>
        <p:nvSpPr>
          <p:cNvPr id="223235" name="Rectangle 3">
            <a:extLst>
              <a:ext uri="{FF2B5EF4-FFF2-40B4-BE49-F238E27FC236}">
                <a16:creationId xmlns:a16="http://schemas.microsoft.com/office/drawing/2014/main" id="{8DF5ABF3-85D4-5D74-A107-0159CF0411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nl-BE" b="1" i="1" dirty="0" err="1">
                <a:latin typeface="Times New Roman" panose="02020603050405020304" pitchFamily="18" charset="0"/>
                <a:ea typeface="ＭＳ Ｐゴシック" panose="020B0600070205080204" pitchFamily="34" charset="-128"/>
              </a:rPr>
              <a:t>Dopvruchtjes</a:t>
            </a:r>
            <a:r>
              <a:rPr lang="en-US" altLang="nl-BE" dirty="0">
                <a:latin typeface="Times New Roman" panose="02020603050405020304" pitchFamily="18" charset="0"/>
                <a:ea typeface="ＭＳ Ｐゴシック" panose="020B0600070205080204" pitchFamily="34" charset="-128"/>
              </a:rPr>
              <a:t>  (Ross-Craig 1979)</a:t>
            </a:r>
          </a:p>
          <a:p>
            <a:endParaRPr lang="nl-NL" altLang="nl-BE" dirty="0">
              <a:latin typeface="Times New Roman" panose="02020603050405020304" pitchFamily="18" charset="0"/>
              <a:ea typeface="ＭＳ Ｐゴシック" panose="020B0600070205080204" pitchFamily="34" charset="-128"/>
            </a:endParaRPr>
          </a:p>
          <a:p>
            <a:r>
              <a:rPr lang="en-US" altLang="nl-BE" dirty="0" err="1">
                <a:latin typeface="Times New Roman" panose="02020603050405020304" pitchFamily="18" charset="0"/>
                <a:ea typeface="ＭＳ Ｐゴシック" panose="020B0600070205080204" pitchFamily="34" charset="-128"/>
              </a:rPr>
              <a:t>Speenkruid</a:t>
            </a:r>
            <a:r>
              <a:rPr lang="en-US" altLang="nl-BE" dirty="0">
                <a:latin typeface="Times New Roman" panose="02020603050405020304" pitchFamily="18" charset="0"/>
                <a:ea typeface="ＭＳ Ｐゴシック" panose="020B0600070205080204" pitchFamily="34" charset="-128"/>
              </a:rPr>
              <a:t> (</a:t>
            </a:r>
            <a:r>
              <a:rPr lang="en-US" altLang="nl-BE" i="1" dirty="0">
                <a:latin typeface="Times New Roman" panose="02020603050405020304" pitchFamily="18" charset="0"/>
                <a:ea typeface="ＭＳ Ｐゴシック" panose="020B0600070205080204" pitchFamily="34" charset="-128"/>
              </a:rPr>
              <a:t>Ranunculus </a:t>
            </a:r>
            <a:r>
              <a:rPr lang="en-US" altLang="nl-BE" i="1" dirty="0" err="1">
                <a:latin typeface="Times New Roman" panose="02020603050405020304" pitchFamily="18" charset="0"/>
                <a:ea typeface="ＭＳ Ｐゴシック" panose="020B0600070205080204" pitchFamily="34" charset="-128"/>
              </a:rPr>
              <a:t>ficaria</a:t>
            </a:r>
            <a:r>
              <a:rPr lang="en-US" altLang="nl-BE" dirty="0">
                <a:latin typeface="Times New Roman" panose="02020603050405020304" pitchFamily="18" charset="0"/>
                <a:ea typeface="ＭＳ Ｐゴシック" panose="020B0600070205080204" pitchFamily="34" charset="-128"/>
              </a:rPr>
              <a:t>)</a:t>
            </a:r>
            <a:endParaRPr lang="nl-NL" altLang="nl-BE" dirty="0">
              <a:latin typeface="Times New Roman" panose="02020603050405020304" pitchFamily="18" charset="0"/>
              <a:ea typeface="ＭＳ Ｐゴシック" panose="020B0600070205080204" pitchFamily="34" charset="-128"/>
            </a:endParaRPr>
          </a:p>
          <a:p>
            <a:r>
              <a:rPr lang="en-US" altLang="nl-BE" dirty="0">
                <a:latin typeface="Times New Roman" panose="02020603050405020304" pitchFamily="18" charset="0"/>
                <a:ea typeface="ＭＳ Ｐゴシック" panose="020B0600070205080204" pitchFamily="34" charset="-128"/>
              </a:rPr>
              <a:t> </a:t>
            </a:r>
            <a:endParaRPr lang="nl-NL" altLang="nl-BE" dirty="0">
              <a:latin typeface="Times New Roman" panose="02020603050405020304" pitchFamily="18" charset="0"/>
              <a:ea typeface="ＭＳ Ｐゴシック" panose="020B0600070205080204" pitchFamily="34" charset="-128"/>
            </a:endParaRPr>
          </a:p>
          <a:p>
            <a:pPr eaLnBrk="1" hangingPunct="1"/>
            <a:endParaRPr lang="nl-NL"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a:extLst>
              <a:ext uri="{FF2B5EF4-FFF2-40B4-BE49-F238E27FC236}">
                <a16:creationId xmlns:a16="http://schemas.microsoft.com/office/drawing/2014/main" id="{F00AE247-D6E0-9E26-FE63-976332284C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DFAAA61-107B-9349-9C25-2615D4E7BA21}" type="slidenum">
              <a:rPr lang="en-GB" altLang="nl-BE"/>
              <a:pPr>
                <a:spcBef>
                  <a:spcPct val="0"/>
                </a:spcBef>
              </a:pPr>
              <a:t>115</a:t>
            </a:fld>
            <a:endParaRPr lang="en-GB" altLang="nl-BE"/>
          </a:p>
        </p:txBody>
      </p:sp>
      <p:sp>
        <p:nvSpPr>
          <p:cNvPr id="225282" name="Rectangle 2">
            <a:extLst>
              <a:ext uri="{FF2B5EF4-FFF2-40B4-BE49-F238E27FC236}">
                <a16:creationId xmlns:a16="http://schemas.microsoft.com/office/drawing/2014/main" id="{125AA887-C83F-2B91-562B-5B15588E6DF9}"/>
              </a:ext>
            </a:extLst>
          </p:cNvPr>
          <p:cNvSpPr>
            <a:spLocks noGrp="1" noRot="1" noChangeAspect="1" noChangeArrowheads="1" noTextEdit="1"/>
          </p:cNvSpPr>
          <p:nvPr>
            <p:ph type="sldImg"/>
          </p:nvPr>
        </p:nvSpPr>
        <p:spPr>
          <a:ln/>
        </p:spPr>
      </p:sp>
      <p:sp>
        <p:nvSpPr>
          <p:cNvPr id="225283" name="Rectangle 3">
            <a:extLst>
              <a:ext uri="{FF2B5EF4-FFF2-40B4-BE49-F238E27FC236}">
                <a16:creationId xmlns:a16="http://schemas.microsoft.com/office/drawing/2014/main" id="{22A1BC6B-C420-2E8C-CDB3-A8E58C09D9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nl-NL" altLang="nl-BE" b="1" i="1" dirty="0">
                <a:latin typeface="Times New Roman" panose="02020603050405020304" pitchFamily="18" charset="0"/>
                <a:ea typeface="ＭＳ Ｐゴシック" panose="020B0600070205080204" pitchFamily="34" charset="-128"/>
              </a:rPr>
              <a:t>Peulen</a:t>
            </a: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r>
              <a:rPr lang="nl-NL" altLang="nl-BE" dirty="0">
                <a:latin typeface="Times New Roman" panose="02020603050405020304" pitchFamily="18" charset="0"/>
                <a:ea typeface="ＭＳ Ｐゴシック" panose="020B0600070205080204" pitchFamily="34" charset="-128"/>
              </a:rPr>
              <a:t>Nog niet geheel rijpe peulen van een vlinderbloemige plant.  </a:t>
            </a: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Slide Image Placeholder 1">
            <a:extLst>
              <a:ext uri="{FF2B5EF4-FFF2-40B4-BE49-F238E27FC236}">
                <a16:creationId xmlns:a16="http://schemas.microsoft.com/office/drawing/2014/main" id="{5F6490C9-300B-B3CB-3B6F-441336DFDC7A}"/>
              </a:ext>
            </a:extLst>
          </p:cNvPr>
          <p:cNvSpPr>
            <a:spLocks noGrp="1" noRot="1" noChangeAspect="1" noTextEdit="1"/>
          </p:cNvSpPr>
          <p:nvPr>
            <p:ph type="sldImg"/>
          </p:nvPr>
        </p:nvSpPr>
        <p:spPr>
          <a:ln/>
        </p:spPr>
      </p:sp>
      <p:sp>
        <p:nvSpPr>
          <p:cNvPr id="227330" name="Notes Placeholder 2">
            <a:extLst>
              <a:ext uri="{FF2B5EF4-FFF2-40B4-BE49-F238E27FC236}">
                <a16:creationId xmlns:a16="http://schemas.microsoft.com/office/drawing/2014/main" id="{18E68710-0394-121E-F426-C9ED77608B7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altLang="nl-BE" b="1" i="1" dirty="0" err="1">
                <a:latin typeface="Times New Roman" panose="02020603050405020304" pitchFamily="18" charset="0"/>
                <a:ea typeface="ＭＳ Ｐゴシック" panose="020B0600070205080204" pitchFamily="34" charset="-128"/>
              </a:rPr>
              <a:t>Tuinboon</a:t>
            </a:r>
            <a:r>
              <a:rPr lang="fr-BE" altLang="nl-BE" b="1" i="1" dirty="0">
                <a:latin typeface="Times New Roman" panose="02020603050405020304" pitchFamily="18" charset="0"/>
                <a:ea typeface="ＭＳ Ｐゴシック" panose="020B0600070205080204" pitchFamily="34" charset="-128"/>
              </a:rPr>
              <a:t> (Vicia </a:t>
            </a:r>
            <a:r>
              <a:rPr lang="fr-BE" altLang="nl-BE" b="1" i="1" dirty="0" err="1">
                <a:latin typeface="Times New Roman" panose="02020603050405020304" pitchFamily="18" charset="0"/>
                <a:ea typeface="ＭＳ Ｐゴシック" panose="020B0600070205080204" pitchFamily="34" charset="-128"/>
              </a:rPr>
              <a:t>faba</a:t>
            </a:r>
            <a:r>
              <a:rPr lang="fr-BE" altLang="nl-BE" b="1" i="1" dirty="0">
                <a:latin typeface="Times New Roman" panose="02020603050405020304" pitchFamily="18" charset="0"/>
                <a:ea typeface="ＭＳ Ｐゴシック" panose="020B0600070205080204" pitchFamily="34" charset="-128"/>
              </a:rPr>
              <a:t>)</a:t>
            </a:r>
          </a:p>
          <a:p>
            <a:endParaRPr lang="fr-BE" altLang="nl-BE" dirty="0">
              <a:latin typeface="Times New Roman" panose="02020603050405020304" pitchFamily="18" charset="0"/>
              <a:ea typeface="ＭＳ Ｐゴシック" panose="020B0600070205080204" pitchFamily="34" charset="-128"/>
            </a:endParaRPr>
          </a:p>
          <a:p>
            <a:r>
              <a:rPr lang="fr-BE" altLang="nl-BE" dirty="0" err="1">
                <a:latin typeface="Times New Roman" panose="02020603050405020304" pitchFamily="18" charset="0"/>
                <a:ea typeface="ＭＳ Ｐゴシック" panose="020B0600070205080204" pitchFamily="34" charset="-128"/>
              </a:rPr>
              <a:t>Geopende</a:t>
            </a:r>
            <a:r>
              <a:rPr lang="fr-BE" altLang="nl-BE" dirty="0">
                <a:latin typeface="Times New Roman" panose="02020603050405020304" pitchFamily="18" charset="0"/>
                <a:ea typeface="ＭＳ Ｐゴシック" panose="020B0600070205080204" pitchFamily="34" charset="-128"/>
              </a:rPr>
              <a:t> peul.  </a:t>
            </a:r>
          </a:p>
          <a:p>
            <a:endParaRPr lang="fr-BE" altLang="nl-BE" dirty="0">
              <a:latin typeface="Times New Roman" panose="02020603050405020304" pitchFamily="18" charset="0"/>
              <a:ea typeface="ＭＳ Ｐゴシック" panose="020B0600070205080204" pitchFamily="34" charset="-128"/>
            </a:endParaRPr>
          </a:p>
          <a:p>
            <a:endParaRPr lang="fr-BE" altLang="nl-BE" dirty="0">
              <a:latin typeface="Times New Roman" panose="02020603050405020304" pitchFamily="18" charset="0"/>
              <a:ea typeface="ＭＳ Ｐゴシック" panose="020B0600070205080204" pitchFamily="34" charset="-128"/>
            </a:endParaRPr>
          </a:p>
        </p:txBody>
      </p:sp>
      <p:sp>
        <p:nvSpPr>
          <p:cNvPr id="227331" name="Slide Number Placeholder 3">
            <a:extLst>
              <a:ext uri="{FF2B5EF4-FFF2-40B4-BE49-F238E27FC236}">
                <a16:creationId xmlns:a16="http://schemas.microsoft.com/office/drawing/2014/main" id="{A9FE03F6-7551-DBC0-DEB0-6143E12AC52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B8D69D4-376F-0A4A-8F61-1526667473BA}" type="slidenum">
              <a:rPr lang="en-GB" altLang="nl-BE"/>
              <a:pPr>
                <a:spcBef>
                  <a:spcPct val="0"/>
                </a:spcBef>
              </a:pPr>
              <a:t>116</a:t>
            </a:fld>
            <a:endParaRPr lang="en-GB" altLang="nl-BE"/>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a:extLst>
              <a:ext uri="{FF2B5EF4-FFF2-40B4-BE49-F238E27FC236}">
                <a16:creationId xmlns:a16="http://schemas.microsoft.com/office/drawing/2014/main" id="{671AF44E-06A2-0438-76F1-28C0A5E218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EAB2E7-3D13-CA43-98F7-6B30BF2C34D3}" type="slidenum">
              <a:rPr lang="en-GB" altLang="nl-BE"/>
              <a:pPr>
                <a:spcBef>
                  <a:spcPct val="0"/>
                </a:spcBef>
              </a:pPr>
              <a:t>117</a:t>
            </a:fld>
            <a:endParaRPr lang="en-GB" altLang="nl-BE"/>
          </a:p>
        </p:txBody>
      </p:sp>
      <p:sp>
        <p:nvSpPr>
          <p:cNvPr id="229378" name="Rectangle 2">
            <a:extLst>
              <a:ext uri="{FF2B5EF4-FFF2-40B4-BE49-F238E27FC236}">
                <a16:creationId xmlns:a16="http://schemas.microsoft.com/office/drawing/2014/main" id="{35D08066-3069-3997-C75C-6134AD828039}"/>
              </a:ext>
            </a:extLst>
          </p:cNvPr>
          <p:cNvSpPr>
            <a:spLocks noGrp="1" noRot="1" noChangeAspect="1" noChangeArrowheads="1" noTextEdit="1"/>
          </p:cNvSpPr>
          <p:nvPr>
            <p:ph type="sldImg"/>
          </p:nvPr>
        </p:nvSpPr>
        <p:spPr>
          <a:ln/>
        </p:spPr>
      </p:sp>
      <p:sp>
        <p:nvSpPr>
          <p:cNvPr id="229379" name="Rectangle 3">
            <a:extLst>
              <a:ext uri="{FF2B5EF4-FFF2-40B4-BE49-F238E27FC236}">
                <a16:creationId xmlns:a16="http://schemas.microsoft.com/office/drawing/2014/main" id="{4F33C662-8EA0-A69F-F595-120F5546E2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BE" b="1" i="1" dirty="0">
                <a:latin typeface="Times New Roman" panose="02020603050405020304" pitchFamily="18" charset="0"/>
                <a:ea typeface="ＭＳ Ｐゴシック" panose="020B0600070205080204" pitchFamily="34" charset="-128"/>
              </a:rPr>
              <a:t>Peulen in de Vlinderbloemenfamilie</a:t>
            </a:r>
            <a:r>
              <a:rPr lang="nl-NL" altLang="nl-BE" i="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a:t>
            </a:r>
            <a:r>
              <a:rPr lang="nl-NL" altLang="nl-BE" dirty="0" err="1">
                <a:latin typeface="Times New Roman" panose="02020603050405020304" pitchFamily="18" charset="0"/>
                <a:ea typeface="ＭＳ Ｐゴシック" panose="020B0600070205080204" pitchFamily="34" charset="-128"/>
              </a:rPr>
              <a:t>Zomlefer</a:t>
            </a:r>
            <a:r>
              <a:rPr lang="nl-NL" altLang="nl-BE" dirty="0">
                <a:latin typeface="Times New Roman" panose="02020603050405020304" pitchFamily="18" charset="0"/>
                <a:ea typeface="ＭＳ Ｐゴシック" panose="020B0600070205080204" pitchFamily="34" charset="-128"/>
              </a:rPr>
              <a:t> 1994)</a:t>
            </a:r>
          </a:p>
          <a:p>
            <a:endParaRPr lang="nl-NL" altLang="nl-BE" dirty="0">
              <a:latin typeface="Times New Roman" panose="02020603050405020304" pitchFamily="18" charset="0"/>
              <a:ea typeface="ＭＳ Ｐゴシック" panose="020B0600070205080204" pitchFamily="34" charset="-128"/>
            </a:endParaRPr>
          </a:p>
          <a:p>
            <a:r>
              <a:rPr lang="nl-NL" altLang="nl-BE" dirty="0">
                <a:latin typeface="Times New Roman" panose="02020603050405020304" pitchFamily="18" charset="0"/>
                <a:ea typeface="ＭＳ Ｐゴシック" panose="020B0600070205080204" pitchFamily="34" charset="-128"/>
              </a:rPr>
              <a:t>Typische peulen, meestal, maar met variaties op dit thema</a:t>
            </a:r>
          </a:p>
          <a:p>
            <a:r>
              <a:rPr lang="nl-NL" altLang="nl-BE" dirty="0">
                <a:latin typeface="Times New Roman" panose="02020603050405020304" pitchFamily="18" charset="0"/>
                <a:ea typeface="ＭＳ Ｐゴシック" panose="020B0600070205080204" pitchFamily="34" charset="-128"/>
              </a:rPr>
              <a:t> </a:t>
            </a:r>
          </a:p>
          <a:p>
            <a:pPr eaLnBrk="1" hangingPunct="1"/>
            <a:endParaRPr lang="nl-NL"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a:extLst>
              <a:ext uri="{FF2B5EF4-FFF2-40B4-BE49-F238E27FC236}">
                <a16:creationId xmlns:a16="http://schemas.microsoft.com/office/drawing/2014/main" id="{E41F9E20-8A8C-45A8-91DB-E3996949AE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7172D6A-2A85-2D48-90AE-530E4249F93B}" type="slidenum">
              <a:rPr lang="en-GB" altLang="nl-BE"/>
              <a:pPr>
                <a:spcBef>
                  <a:spcPct val="0"/>
                </a:spcBef>
              </a:pPr>
              <a:t>118</a:t>
            </a:fld>
            <a:endParaRPr lang="en-GB" altLang="nl-BE"/>
          </a:p>
        </p:txBody>
      </p:sp>
      <p:sp>
        <p:nvSpPr>
          <p:cNvPr id="231426" name="Rectangle 2">
            <a:extLst>
              <a:ext uri="{FF2B5EF4-FFF2-40B4-BE49-F238E27FC236}">
                <a16:creationId xmlns:a16="http://schemas.microsoft.com/office/drawing/2014/main" id="{4AFD2EA5-CE4B-8094-3793-A37C5F3DEE9B}"/>
              </a:ext>
            </a:extLst>
          </p:cNvPr>
          <p:cNvSpPr>
            <a:spLocks noGrp="1" noRot="1" noChangeAspect="1" noChangeArrowheads="1" noTextEdit="1"/>
          </p:cNvSpPr>
          <p:nvPr>
            <p:ph type="sldImg"/>
          </p:nvPr>
        </p:nvSpPr>
        <p:spPr>
          <a:ln/>
        </p:spPr>
      </p:sp>
      <p:sp>
        <p:nvSpPr>
          <p:cNvPr id="231427" name="Rectangle 3">
            <a:extLst>
              <a:ext uri="{FF2B5EF4-FFF2-40B4-BE49-F238E27FC236}">
                <a16:creationId xmlns:a16="http://schemas.microsoft.com/office/drawing/2014/main" id="{BA4928A5-4276-D76D-E003-3F54CA5BBA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BE" b="1" i="1" dirty="0">
                <a:latin typeface="Times New Roman" panose="02020603050405020304" pitchFamily="18" charset="0"/>
                <a:ea typeface="ＭＳ Ｐゴシック" panose="020B0600070205080204" pitchFamily="34" charset="-128"/>
              </a:rPr>
              <a:t>Kokervruchten</a:t>
            </a:r>
            <a:r>
              <a:rPr lang="nl-NL" altLang="nl-BE" dirty="0">
                <a:latin typeface="Times New Roman" panose="02020603050405020304" pitchFamily="18" charset="0"/>
                <a:ea typeface="ＭＳ Ｐゴシック" panose="020B0600070205080204" pitchFamily="34" charset="-128"/>
              </a:rPr>
              <a:t>  (1 : </a:t>
            </a:r>
            <a:r>
              <a:rPr lang="nl-NL" altLang="nl-BE" dirty="0" err="1">
                <a:latin typeface="Times New Roman" panose="02020603050405020304" pitchFamily="18" charset="0"/>
                <a:ea typeface="ＭＳ Ｐゴシック" panose="020B0600070205080204" pitchFamily="34" charset="-128"/>
              </a:rPr>
              <a:t>Zomlefer</a:t>
            </a:r>
            <a:r>
              <a:rPr lang="nl-NL" altLang="nl-BE" dirty="0">
                <a:latin typeface="Times New Roman" panose="02020603050405020304" pitchFamily="18" charset="0"/>
                <a:ea typeface="ＭＳ Ｐゴシック" panose="020B0600070205080204" pitchFamily="34" charset="-128"/>
              </a:rPr>
              <a:t> 1994, 2 : Ross-</a:t>
            </a:r>
            <a:r>
              <a:rPr lang="nl-NL" altLang="nl-BE" dirty="0" err="1">
                <a:latin typeface="Times New Roman" panose="02020603050405020304" pitchFamily="18" charset="0"/>
                <a:ea typeface="ＭＳ Ｐゴシック" panose="020B0600070205080204" pitchFamily="34" charset="-128"/>
              </a:rPr>
              <a:t>Craig</a:t>
            </a:r>
            <a:r>
              <a:rPr lang="nl-NL" altLang="nl-BE" dirty="0">
                <a:latin typeface="Times New Roman" panose="02020603050405020304" pitchFamily="18" charset="0"/>
                <a:ea typeface="ＭＳ Ｐゴシック" panose="020B0600070205080204" pitchFamily="34" charset="-128"/>
              </a:rPr>
              <a:t> 1979)</a:t>
            </a:r>
          </a:p>
          <a:p>
            <a:endParaRPr lang="nl-NL" altLang="nl-BE" dirty="0">
              <a:latin typeface="Times New Roman" panose="02020603050405020304" pitchFamily="18" charset="0"/>
              <a:ea typeface="ＭＳ Ｐゴシック" panose="020B0600070205080204" pitchFamily="34" charset="-128"/>
            </a:endParaRPr>
          </a:p>
          <a:p>
            <a:r>
              <a:rPr lang="nl-NL" altLang="nl-BE" dirty="0">
                <a:latin typeface="Times New Roman" panose="02020603050405020304" pitchFamily="18" charset="0"/>
                <a:ea typeface="ＭＳ Ｐゴシック" panose="020B0600070205080204" pitchFamily="34" charset="-128"/>
              </a:rPr>
              <a:t>1. </a:t>
            </a:r>
            <a:r>
              <a:rPr lang="nl-NL" altLang="nl-BE" i="1" dirty="0" err="1">
                <a:latin typeface="Times New Roman" panose="02020603050405020304" pitchFamily="18" charset="0"/>
                <a:ea typeface="ＭＳ Ｐゴシック" panose="020B0600070205080204" pitchFamily="34" charset="-128"/>
              </a:rPr>
              <a:t>Spiraea</a:t>
            </a:r>
            <a:r>
              <a:rPr lang="nl-NL" altLang="nl-BE" dirty="0">
                <a:latin typeface="Times New Roman" panose="02020603050405020304" pitchFamily="18" charset="0"/>
                <a:ea typeface="ＭＳ Ｐゴシック" panose="020B0600070205080204" pitchFamily="34" charset="-128"/>
              </a:rPr>
              <a:t>, bloemen, ook in overlangse doorsnede, en geopende deelvruchtjes</a:t>
            </a:r>
          </a:p>
          <a:p>
            <a:pPr>
              <a:buFontTx/>
              <a:buAutoNum type="arabicPeriod"/>
            </a:pPr>
            <a:endParaRPr lang="nl-NL" altLang="nl-BE" dirty="0">
              <a:latin typeface="Times New Roman" panose="02020603050405020304" pitchFamily="18" charset="0"/>
              <a:ea typeface="ＭＳ Ｐゴシック" panose="020B0600070205080204" pitchFamily="34" charset="-128"/>
            </a:endParaRPr>
          </a:p>
          <a:p>
            <a:r>
              <a:rPr lang="nl-NL" altLang="nl-BE" dirty="0">
                <a:latin typeface="Times New Roman" panose="02020603050405020304" pitchFamily="18" charset="0"/>
                <a:ea typeface="ＭＳ Ｐゴシック" panose="020B0600070205080204" pitchFamily="34" charset="-128"/>
              </a:rPr>
              <a:t>2. Stinkend nieskruid (</a:t>
            </a:r>
            <a:r>
              <a:rPr lang="nl-NL" altLang="nl-BE" i="1" dirty="0">
                <a:latin typeface="Times New Roman" panose="02020603050405020304" pitchFamily="18" charset="0"/>
                <a:ea typeface="ＭＳ Ｐゴシック" panose="020B0600070205080204" pitchFamily="34" charset="-128"/>
              </a:rPr>
              <a:t>Helleborus foetidus</a:t>
            </a:r>
            <a:r>
              <a:rPr lang="nl-NL" altLang="nl-BE" dirty="0">
                <a:latin typeface="Times New Roman" panose="02020603050405020304" pitchFamily="18" charset="0"/>
                <a:ea typeface="ＭＳ Ｐゴシック" panose="020B0600070205080204" pitchFamily="34" charset="-128"/>
              </a:rPr>
              <a:t>), o.a. bloem in overlangse doorsnede, en geopende deelvruchtjes</a:t>
            </a:r>
          </a:p>
          <a:p>
            <a:r>
              <a:rPr lang="nl-NL" altLang="nl-BE" dirty="0">
                <a:latin typeface="Times New Roman" panose="02020603050405020304" pitchFamily="18" charset="0"/>
                <a:ea typeface="ＭＳ Ｐゴシック" panose="020B0600070205080204" pitchFamily="34" charset="-128"/>
              </a:rPr>
              <a:t> </a:t>
            </a:r>
          </a:p>
          <a:p>
            <a:pPr eaLnBrk="1" hangingPunct="1"/>
            <a:endParaRPr lang="nl-NL"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jdelijke aanduiding voor dia-afbeelding 1">
            <a:extLst>
              <a:ext uri="{FF2B5EF4-FFF2-40B4-BE49-F238E27FC236}">
                <a16:creationId xmlns:a16="http://schemas.microsoft.com/office/drawing/2014/main" id="{E012FA27-3800-13A4-63B4-133D4EA8D852}"/>
              </a:ext>
            </a:extLst>
          </p:cNvPr>
          <p:cNvSpPr>
            <a:spLocks noGrp="1" noRot="1" noChangeAspect="1" noTextEdit="1"/>
          </p:cNvSpPr>
          <p:nvPr>
            <p:ph type="sldImg"/>
          </p:nvPr>
        </p:nvSpPr>
        <p:spPr>
          <a:ln/>
        </p:spPr>
      </p:sp>
      <p:sp>
        <p:nvSpPr>
          <p:cNvPr id="36866" name="Tijdelijke aanduiding voor notities 2">
            <a:extLst>
              <a:ext uri="{FF2B5EF4-FFF2-40B4-BE49-F238E27FC236}">
                <a16:creationId xmlns:a16="http://schemas.microsoft.com/office/drawing/2014/main" id="{AB58FCE7-A77C-C3F9-263D-F608E15EB6E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BE" b="1" i="1" dirty="0">
                <a:latin typeface="Helvetica" pitchFamily="2" charset="0"/>
                <a:ea typeface="ＭＳ Ｐゴシック" panose="020B0600070205080204" pitchFamily="34" charset="-128"/>
              </a:rPr>
              <a:t>Aardnoot (</a:t>
            </a:r>
            <a:r>
              <a:rPr lang="nl-NL" altLang="nl-BE" b="1" i="1" dirty="0" err="1">
                <a:latin typeface="Helvetica" pitchFamily="2" charset="0"/>
                <a:ea typeface="ＭＳ Ｐゴシック" panose="020B0600070205080204" pitchFamily="34" charset="-128"/>
              </a:rPr>
              <a:t>Arachis</a:t>
            </a:r>
            <a:r>
              <a:rPr lang="nl-NL" altLang="nl-BE" b="1" i="1" dirty="0">
                <a:latin typeface="Helvetica" pitchFamily="2" charset="0"/>
                <a:ea typeface="ＭＳ Ｐゴシック" panose="020B0600070205080204" pitchFamily="34" charset="-128"/>
              </a:rPr>
              <a:t> </a:t>
            </a:r>
            <a:r>
              <a:rPr lang="nl-NL" altLang="nl-BE" b="1" i="1" dirty="0" err="1">
                <a:latin typeface="Helvetica" pitchFamily="2" charset="0"/>
                <a:ea typeface="ＭＳ Ｐゴシック" panose="020B0600070205080204" pitchFamily="34" charset="-128"/>
              </a:rPr>
              <a:t>hypogaea</a:t>
            </a:r>
            <a:r>
              <a:rPr lang="nl-NL" altLang="nl-BE" b="1" i="1" dirty="0">
                <a:latin typeface="Helvetica" pitchFamily="2" charset="0"/>
                <a:ea typeface="ＭＳ Ｐゴシック" panose="020B0600070205080204" pitchFamily="34" charset="-128"/>
              </a:rPr>
              <a:t>)</a:t>
            </a:r>
          </a:p>
          <a:p>
            <a:r>
              <a:rPr lang="nl-NL" altLang="nl-BE" dirty="0">
                <a:latin typeface="Times New Roman" panose="02020603050405020304" pitchFamily="18" charset="0"/>
                <a:ea typeface="ＭＳ Ｐゴシック" panose="020B0600070205080204" pitchFamily="34" charset="-128"/>
              </a:rPr>
              <a:t>Vlinderbloemenfamilie (</a:t>
            </a:r>
            <a:r>
              <a:rPr lang="nl-NL" altLang="nl-BE" dirty="0" err="1">
                <a:latin typeface="Times New Roman" panose="02020603050405020304" pitchFamily="18" charset="0"/>
                <a:ea typeface="ＭＳ Ｐゴシック" panose="020B0600070205080204" pitchFamily="34" charset="-128"/>
              </a:rPr>
              <a:t>Fabaceae</a:t>
            </a:r>
            <a:r>
              <a:rPr lang="nl-NL" altLang="nl-BE" dirty="0">
                <a:latin typeface="Times New Roman" panose="02020603050405020304" pitchFamily="18" charset="0"/>
                <a:ea typeface="ＭＳ Ｐゴシック" panose="020B0600070205080204" pitchFamily="34" charset="-128"/>
              </a:rPr>
              <a:t>)</a:t>
            </a:r>
          </a:p>
          <a:p>
            <a:endParaRPr lang="nl-NL" altLang="nl-BE" dirty="0">
              <a:latin typeface="Times New Roman" panose="02020603050405020304" pitchFamily="18" charset="0"/>
              <a:ea typeface="ＭＳ Ｐゴシック" panose="020B0600070205080204" pitchFamily="34" charset="-128"/>
            </a:endParaRPr>
          </a:p>
          <a:p>
            <a:r>
              <a:rPr lang="nl-NL" altLang="nl-BE" dirty="0">
                <a:latin typeface="Times New Roman" panose="02020603050405020304" pitchFamily="18" charset="0"/>
                <a:ea typeface="ＭＳ Ｐゴシック" panose="020B0600070205080204" pitchFamily="34" charset="-128"/>
              </a:rPr>
              <a:t>Deze plant bloeit bovengronds, met kleine en compacte bloemgestellen in de oksel van een </a:t>
            </a:r>
            <a:r>
              <a:rPr lang="nl-NL" altLang="nl-BE" dirty="0" err="1">
                <a:latin typeface="Times New Roman" panose="02020603050405020304" pitchFamily="18" charset="0"/>
                <a:ea typeface="ＭＳ Ｐゴシック" panose="020B0600070205080204" pitchFamily="34" charset="-128"/>
              </a:rPr>
              <a:t>foliate</a:t>
            </a:r>
            <a:r>
              <a:rPr lang="nl-NL" altLang="nl-BE" dirty="0">
                <a:latin typeface="Times New Roman" panose="02020603050405020304" pitchFamily="18" charset="0"/>
                <a:ea typeface="ＭＳ Ｐゴシック" panose="020B0600070205080204" pitchFamily="34" charset="-128"/>
              </a:rPr>
              <a:t> bractee.  </a:t>
            </a:r>
          </a:p>
          <a:p>
            <a:endParaRPr lang="nl-NL" altLang="nl-BE" dirty="0">
              <a:latin typeface="Times New Roman" panose="02020603050405020304" pitchFamily="18" charset="0"/>
              <a:ea typeface="ＭＳ Ｐゴシック" panose="020B0600070205080204" pitchFamily="34" charset="-128"/>
            </a:endParaRPr>
          </a:p>
          <a:p>
            <a:r>
              <a:rPr lang="nl-NL" altLang="nl-BE" dirty="0">
                <a:latin typeface="Times New Roman" panose="02020603050405020304" pitchFamily="18" charset="0"/>
                <a:ea typeface="ＭＳ Ｐゴシック" panose="020B0600070205080204" pitchFamily="34" charset="-128"/>
              </a:rPr>
              <a:t>Figuur 1 toont het basaal gesitueerde vruchtbeginsel, de zeer lange bloembodembuis, met aan de top kelk, kroon en meeldraden.  </a:t>
            </a:r>
          </a:p>
          <a:p>
            <a:endParaRPr lang="nl-NL" altLang="nl-BE" dirty="0">
              <a:latin typeface="Times New Roman" panose="02020603050405020304" pitchFamily="18" charset="0"/>
              <a:ea typeface="ＭＳ Ｐゴシック" panose="020B0600070205080204" pitchFamily="34" charset="-128"/>
            </a:endParaRPr>
          </a:p>
          <a:p>
            <a:r>
              <a:rPr lang="nl-NL" altLang="nl-BE" dirty="0">
                <a:latin typeface="Times New Roman" panose="02020603050405020304" pitchFamily="18" charset="0"/>
                <a:ea typeface="ＭＳ Ｐゴシック" panose="020B0600070205080204" pitchFamily="34" charset="-128"/>
              </a:rPr>
              <a:t>Na de bestuiving en bevruchting zal de zeer korte bloemsteel zich strekken en uitgroeien tot een lange steel die het nog jonge vruchtje in de bodem zal duwen, met </a:t>
            </a:r>
            <a:r>
              <a:rPr lang="nl-NL" altLang="nl-BE" b="1" i="1" dirty="0" err="1">
                <a:latin typeface="Times New Roman" panose="02020603050405020304" pitchFamily="18" charset="0"/>
                <a:ea typeface="ＭＳ Ｐゴシック" panose="020B0600070205080204" pitchFamily="34" charset="-128"/>
              </a:rPr>
              <a:t>geocarpie</a:t>
            </a:r>
            <a:r>
              <a:rPr lang="nl-NL" altLang="nl-BE" dirty="0">
                <a:latin typeface="Times New Roman" panose="02020603050405020304" pitchFamily="18" charset="0"/>
                <a:ea typeface="ＭＳ Ｐゴシック" panose="020B0600070205080204" pitchFamily="34" charset="-128"/>
              </a:rPr>
              <a:t> als gevolg.  </a:t>
            </a:r>
          </a:p>
          <a:p>
            <a:endParaRPr lang="nl-NL" altLang="nl-BE" dirty="0">
              <a:latin typeface="Times New Roman" panose="02020603050405020304" pitchFamily="18" charset="0"/>
              <a:ea typeface="ＭＳ Ｐゴシック" panose="020B0600070205080204" pitchFamily="34" charset="-128"/>
            </a:endParaRPr>
          </a:p>
          <a:p>
            <a:endParaRPr lang="nl-NL" altLang="nl-BE" dirty="0">
              <a:latin typeface="Times New Roman" panose="02020603050405020304" pitchFamily="18" charset="0"/>
              <a:ea typeface="ＭＳ Ｐゴシック" panose="020B0600070205080204" pitchFamily="34" charset="-128"/>
            </a:endParaRPr>
          </a:p>
        </p:txBody>
      </p:sp>
      <p:sp>
        <p:nvSpPr>
          <p:cNvPr id="36867" name="Tijdelijke aanduiding voor dianummer 3">
            <a:extLst>
              <a:ext uri="{FF2B5EF4-FFF2-40B4-BE49-F238E27FC236}">
                <a16:creationId xmlns:a16="http://schemas.microsoft.com/office/drawing/2014/main" id="{FE802A5F-80D9-1123-FC61-464DCFB6A16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E47AE13-5F5B-6347-ACF6-DFDB03E6C1E3}" type="slidenum">
              <a:rPr lang="en-GB" altLang="nl-BE"/>
              <a:pPr>
                <a:spcBef>
                  <a:spcPct val="0"/>
                </a:spcBef>
              </a:pPr>
              <a:t>11</a:t>
            </a:fld>
            <a:endParaRPr lang="en-GB" altLang="nl-BE"/>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a:extLst>
              <a:ext uri="{FF2B5EF4-FFF2-40B4-BE49-F238E27FC236}">
                <a16:creationId xmlns:a16="http://schemas.microsoft.com/office/drawing/2014/main" id="{203CF9EE-4AFB-B199-3AD1-282954CA6E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A5AF743-C54F-A640-8AE5-E980E7F0B2E2}" type="slidenum">
              <a:rPr lang="en-GB" altLang="nl-BE"/>
              <a:pPr>
                <a:spcBef>
                  <a:spcPct val="0"/>
                </a:spcBef>
              </a:pPr>
              <a:t>119</a:t>
            </a:fld>
            <a:endParaRPr lang="en-GB" altLang="nl-BE"/>
          </a:p>
        </p:txBody>
      </p:sp>
      <p:sp>
        <p:nvSpPr>
          <p:cNvPr id="233474" name="Rectangle 2">
            <a:extLst>
              <a:ext uri="{FF2B5EF4-FFF2-40B4-BE49-F238E27FC236}">
                <a16:creationId xmlns:a16="http://schemas.microsoft.com/office/drawing/2014/main" id="{F5768BA9-9DAD-AA1E-2E0A-C394E6F2893B}"/>
              </a:ext>
            </a:extLst>
          </p:cNvPr>
          <p:cNvSpPr>
            <a:spLocks noGrp="1" noRot="1" noChangeAspect="1" noChangeArrowheads="1" noTextEdit="1"/>
          </p:cNvSpPr>
          <p:nvPr>
            <p:ph type="sldImg"/>
          </p:nvPr>
        </p:nvSpPr>
        <p:spPr>
          <a:ln/>
        </p:spPr>
      </p:sp>
      <p:sp>
        <p:nvSpPr>
          <p:cNvPr id="233475" name="Rectangle 3">
            <a:extLst>
              <a:ext uri="{FF2B5EF4-FFF2-40B4-BE49-F238E27FC236}">
                <a16:creationId xmlns:a16="http://schemas.microsoft.com/office/drawing/2014/main" id="{8A9CF709-4CBA-A548-B317-510D438AB9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BE" b="1" i="1" dirty="0">
                <a:latin typeface="Times New Roman" panose="02020603050405020304" pitchFamily="18" charset="0"/>
                <a:ea typeface="ＭＳ Ｐゴシック" panose="020B0600070205080204" pitchFamily="34" charset="-128"/>
              </a:rPr>
              <a:t>Hauwen en hauwtjes  </a:t>
            </a:r>
            <a:r>
              <a:rPr lang="nl-NL" altLang="nl-BE" dirty="0">
                <a:latin typeface="Times New Roman" panose="02020603050405020304" pitchFamily="18" charset="0"/>
                <a:ea typeface="ＭＳ Ｐゴシック" panose="020B0600070205080204" pitchFamily="34" charset="-128"/>
              </a:rPr>
              <a:t>(Ross-</a:t>
            </a:r>
            <a:r>
              <a:rPr lang="nl-NL" altLang="nl-BE" dirty="0" err="1">
                <a:latin typeface="Times New Roman" panose="02020603050405020304" pitchFamily="18" charset="0"/>
                <a:ea typeface="ＭＳ Ｐゴシック" panose="020B0600070205080204" pitchFamily="34" charset="-128"/>
              </a:rPr>
              <a:t>Craig</a:t>
            </a:r>
            <a:r>
              <a:rPr lang="nl-NL" altLang="nl-BE" dirty="0">
                <a:latin typeface="Times New Roman" panose="02020603050405020304" pitchFamily="18" charset="0"/>
                <a:ea typeface="ＭＳ Ｐゴシック" panose="020B0600070205080204" pitchFamily="34" charset="-128"/>
              </a:rPr>
              <a:t> 1979)</a:t>
            </a:r>
          </a:p>
          <a:p>
            <a:r>
              <a:rPr lang="nl-NL" altLang="nl-BE" dirty="0">
                <a:latin typeface="Times New Roman" panose="02020603050405020304" pitchFamily="18" charset="0"/>
                <a:ea typeface="ＭＳ Ｐゴシック" panose="020B0600070205080204" pitchFamily="34" charset="-128"/>
              </a:rPr>
              <a:t> </a:t>
            </a:r>
          </a:p>
          <a:p>
            <a:r>
              <a:rPr lang="nl-NL" altLang="nl-BE" dirty="0">
                <a:latin typeface="Times New Roman" panose="02020603050405020304" pitchFamily="18" charset="0"/>
                <a:ea typeface="ＭＳ Ｐゴシック" panose="020B0600070205080204" pitchFamily="34" charset="-128"/>
              </a:rPr>
              <a:t>1. Vroegeling </a:t>
            </a:r>
            <a:r>
              <a:rPr lang="nl-NL" altLang="nl-BE" i="1" dirty="0">
                <a:latin typeface="Times New Roman" panose="02020603050405020304" pitchFamily="18" charset="0"/>
                <a:ea typeface="ＭＳ Ｐゴシック" panose="020B0600070205080204" pitchFamily="34" charset="-128"/>
              </a:rPr>
              <a:t>(</a:t>
            </a:r>
            <a:r>
              <a:rPr lang="nl-NL" altLang="nl-BE" i="1" dirty="0" err="1">
                <a:latin typeface="Times New Roman" panose="02020603050405020304" pitchFamily="18" charset="0"/>
                <a:ea typeface="ＭＳ Ｐゴシック" panose="020B0600070205080204" pitchFamily="34" charset="-128"/>
              </a:rPr>
              <a:t>Erophila</a:t>
            </a:r>
            <a:r>
              <a:rPr lang="nl-NL" altLang="nl-BE" i="1" dirty="0">
                <a:latin typeface="Times New Roman" panose="02020603050405020304" pitchFamily="18" charset="0"/>
                <a:ea typeface="ＭＳ Ｐゴシック" panose="020B0600070205080204" pitchFamily="34" charset="-128"/>
              </a:rPr>
              <a:t> </a:t>
            </a:r>
            <a:r>
              <a:rPr lang="nl-NL" altLang="nl-BE" i="1" dirty="0" err="1">
                <a:latin typeface="Times New Roman" panose="02020603050405020304" pitchFamily="18" charset="0"/>
                <a:ea typeface="ＭＳ Ｐゴシック" panose="020B0600070205080204" pitchFamily="34" charset="-128"/>
              </a:rPr>
              <a:t>verna</a:t>
            </a:r>
            <a:r>
              <a:rPr lang="nl-NL" altLang="nl-BE" i="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a:t>
            </a:r>
            <a:r>
              <a:rPr lang="nl-NL" altLang="nl-BE" dirty="0" err="1">
                <a:latin typeface="Times New Roman" panose="02020603050405020304" pitchFamily="18" charset="0"/>
                <a:ea typeface="ＭＳ Ｐゴシック" panose="020B0600070205080204" pitchFamily="34" charset="-128"/>
              </a:rPr>
              <a:t>Brassicaceae</a:t>
            </a:r>
            <a:r>
              <a:rPr lang="nl-NL" altLang="nl-BE" dirty="0">
                <a:latin typeface="Times New Roman" panose="02020603050405020304" pitchFamily="18" charset="0"/>
                <a:ea typeface="ＭＳ Ｐゴシック" panose="020B0600070205080204" pitchFamily="34" charset="-128"/>
              </a:rPr>
              <a:t>) </a:t>
            </a:r>
          </a:p>
          <a:p>
            <a:r>
              <a:rPr lang="nl-NL" altLang="nl-BE" dirty="0">
                <a:latin typeface="Times New Roman" panose="02020603050405020304" pitchFamily="18" charset="0"/>
                <a:ea typeface="ＭＳ Ｐゴシック" panose="020B0600070205080204" pitchFamily="34" charset="-128"/>
              </a:rPr>
              <a:t>	a : habitus</a:t>
            </a:r>
          </a:p>
          <a:p>
            <a:r>
              <a:rPr lang="nl-NL" altLang="nl-BE" dirty="0">
                <a:latin typeface="Times New Roman" panose="02020603050405020304" pitchFamily="18" charset="0"/>
                <a:ea typeface="ＭＳ Ｐゴシック" panose="020B0600070205080204" pitchFamily="34" charset="-128"/>
              </a:rPr>
              <a:t>	b : hauwtje, detail</a:t>
            </a:r>
          </a:p>
          <a:p>
            <a:r>
              <a:rPr lang="nl-NL" altLang="nl-BE" dirty="0">
                <a:latin typeface="Times New Roman" panose="02020603050405020304" pitchFamily="18" charset="0"/>
                <a:ea typeface="ＭＳ Ｐゴシック" panose="020B0600070205080204" pitchFamily="34" charset="-128"/>
              </a:rPr>
              <a:t> </a:t>
            </a:r>
          </a:p>
          <a:p>
            <a:r>
              <a:rPr lang="nl-NL" altLang="nl-BE" dirty="0">
                <a:latin typeface="Times New Roman" panose="02020603050405020304" pitchFamily="18" charset="0"/>
                <a:ea typeface="ＭＳ Ｐゴシック" panose="020B0600070205080204" pitchFamily="34" charset="-128"/>
              </a:rPr>
              <a:t>2. Zandraket </a:t>
            </a:r>
            <a:r>
              <a:rPr lang="nl-NL" altLang="nl-BE" i="1" dirty="0">
                <a:latin typeface="Times New Roman" panose="02020603050405020304" pitchFamily="18" charset="0"/>
                <a:ea typeface="ＭＳ Ｐゴシック" panose="020B0600070205080204" pitchFamily="34" charset="-128"/>
              </a:rPr>
              <a:t>(</a:t>
            </a:r>
            <a:r>
              <a:rPr lang="nl-NL" altLang="nl-BE" i="1" dirty="0" err="1">
                <a:latin typeface="Times New Roman" panose="02020603050405020304" pitchFamily="18" charset="0"/>
                <a:ea typeface="ＭＳ Ｐゴシック" panose="020B0600070205080204" pitchFamily="34" charset="-128"/>
              </a:rPr>
              <a:t>Arabidopsis</a:t>
            </a:r>
            <a:r>
              <a:rPr lang="nl-NL" altLang="nl-BE" i="1" dirty="0">
                <a:latin typeface="Times New Roman" panose="02020603050405020304" pitchFamily="18" charset="0"/>
                <a:ea typeface="ＭＳ Ｐゴシック" panose="020B0600070205080204" pitchFamily="34" charset="-128"/>
              </a:rPr>
              <a:t> </a:t>
            </a:r>
            <a:r>
              <a:rPr lang="nl-NL" altLang="nl-BE" i="1" dirty="0" err="1">
                <a:latin typeface="Times New Roman" panose="02020603050405020304" pitchFamily="18" charset="0"/>
                <a:ea typeface="ＭＳ Ｐゴシック" panose="020B0600070205080204" pitchFamily="34" charset="-128"/>
              </a:rPr>
              <a:t>thaliana</a:t>
            </a:r>
            <a:r>
              <a:rPr lang="nl-NL" altLang="nl-BE" i="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a:t>
            </a:r>
            <a:r>
              <a:rPr lang="nl-NL" altLang="nl-BE" dirty="0" err="1">
                <a:latin typeface="Times New Roman" panose="02020603050405020304" pitchFamily="18" charset="0"/>
                <a:ea typeface="ＭＳ Ｐゴシック" panose="020B0600070205080204" pitchFamily="34" charset="-128"/>
              </a:rPr>
              <a:t>Brassicaceae</a:t>
            </a:r>
            <a:r>
              <a:rPr lang="nl-NL" altLang="nl-BE" dirty="0">
                <a:latin typeface="Times New Roman" panose="02020603050405020304" pitchFamily="18" charset="0"/>
                <a:ea typeface="ＭＳ Ｐゴシック" panose="020B0600070205080204" pitchFamily="34" charset="-128"/>
              </a:rPr>
              <a:t>) </a:t>
            </a:r>
          </a:p>
          <a:p>
            <a:r>
              <a:rPr lang="nl-NL" altLang="nl-BE" dirty="0">
                <a:latin typeface="Times New Roman" panose="02020603050405020304" pitchFamily="18" charset="0"/>
                <a:ea typeface="ＭＳ Ｐゴシック" panose="020B0600070205080204" pitchFamily="34" charset="-128"/>
              </a:rPr>
              <a:t>	a : habitus van een bloeiende plant </a:t>
            </a:r>
          </a:p>
          <a:p>
            <a:r>
              <a:rPr lang="nl-NL" altLang="nl-BE" dirty="0">
                <a:latin typeface="Times New Roman" panose="02020603050405020304" pitchFamily="18" charset="0"/>
                <a:ea typeface="ＭＳ Ｐゴシック" panose="020B0600070205080204" pitchFamily="34" charset="-128"/>
              </a:rPr>
              <a:t>	b : habitus van een </a:t>
            </a:r>
            <a:r>
              <a:rPr lang="nl-NL" altLang="nl-BE" dirty="0" err="1">
                <a:latin typeface="Times New Roman" panose="02020603050405020304" pitchFamily="18" charset="0"/>
                <a:ea typeface="ＭＳ Ｐゴシック" panose="020B0600070205080204" pitchFamily="34" charset="-128"/>
              </a:rPr>
              <a:t>vruchtzettende</a:t>
            </a:r>
            <a:r>
              <a:rPr lang="nl-NL" altLang="nl-BE" dirty="0">
                <a:latin typeface="Times New Roman" panose="02020603050405020304" pitchFamily="18" charset="0"/>
                <a:ea typeface="ＭＳ Ｐゴシック" panose="020B0600070205080204" pitchFamily="34" charset="-128"/>
              </a:rPr>
              <a:t> plant </a:t>
            </a:r>
          </a:p>
          <a:p>
            <a:r>
              <a:rPr lang="nl-NL" altLang="nl-BE" dirty="0">
                <a:latin typeface="Times New Roman" panose="02020603050405020304" pitchFamily="18" charset="0"/>
                <a:ea typeface="ＭＳ Ｐゴシック" panose="020B0600070205080204" pitchFamily="34" charset="-128"/>
              </a:rPr>
              <a:t>	c : hauw, openend</a:t>
            </a:r>
          </a:p>
          <a:p>
            <a:r>
              <a:rPr lang="nl-NL" altLang="nl-BE" dirty="0">
                <a:latin typeface="Times New Roman" panose="02020603050405020304" pitchFamily="18" charset="0"/>
                <a:ea typeface="ＭＳ Ｐゴシック" panose="020B0600070205080204" pitchFamily="34" charset="-128"/>
              </a:rPr>
              <a:t>	d : blad, detail van de beharing</a:t>
            </a:r>
          </a:p>
          <a:p>
            <a:r>
              <a:rPr lang="nl-NL" altLang="nl-BE" dirty="0">
                <a:latin typeface="Times New Roman" panose="02020603050405020304" pitchFamily="18" charset="0"/>
                <a:ea typeface="ＭＳ Ｐゴシック" panose="020B0600070205080204" pitchFamily="34" charset="-128"/>
              </a:rPr>
              <a:t> </a:t>
            </a:r>
          </a:p>
          <a:p>
            <a:pPr eaLnBrk="1" hangingPunct="1"/>
            <a:endParaRPr lang="en-GB"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a:extLst>
              <a:ext uri="{FF2B5EF4-FFF2-40B4-BE49-F238E27FC236}">
                <a16:creationId xmlns:a16="http://schemas.microsoft.com/office/drawing/2014/main" id="{B4F51F87-D882-EF16-97FD-DB2C1D693D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FC67361-406F-5441-8246-80E4E238412A}" type="slidenum">
              <a:rPr lang="en-GB" altLang="nl-BE"/>
              <a:pPr>
                <a:spcBef>
                  <a:spcPct val="0"/>
                </a:spcBef>
              </a:pPr>
              <a:t>120</a:t>
            </a:fld>
            <a:endParaRPr lang="en-GB" altLang="nl-BE"/>
          </a:p>
        </p:txBody>
      </p:sp>
      <p:sp>
        <p:nvSpPr>
          <p:cNvPr id="235522" name="Rectangle 2">
            <a:extLst>
              <a:ext uri="{FF2B5EF4-FFF2-40B4-BE49-F238E27FC236}">
                <a16:creationId xmlns:a16="http://schemas.microsoft.com/office/drawing/2014/main" id="{7DE07C88-B8F4-F8A8-DC81-0642CC2B0210}"/>
              </a:ext>
            </a:extLst>
          </p:cNvPr>
          <p:cNvSpPr>
            <a:spLocks noGrp="1" noRot="1" noChangeAspect="1" noChangeArrowheads="1" noTextEdit="1"/>
          </p:cNvSpPr>
          <p:nvPr>
            <p:ph type="sldImg"/>
          </p:nvPr>
        </p:nvSpPr>
        <p:spPr>
          <a:ln/>
        </p:spPr>
      </p:sp>
      <p:sp>
        <p:nvSpPr>
          <p:cNvPr id="235523" name="Rectangle 3">
            <a:extLst>
              <a:ext uri="{FF2B5EF4-FFF2-40B4-BE49-F238E27FC236}">
                <a16:creationId xmlns:a16="http://schemas.microsoft.com/office/drawing/2014/main" id="{0CAF200B-DAAF-BB3C-C7AF-435BE33DC8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nl-NL" altLang="nl-BE">
                <a:latin typeface="Times New Roman" panose="02020603050405020304" pitchFamily="18" charset="0"/>
                <a:ea typeface="ＭＳ Ｐゴシック" panose="020B0600070205080204" pitchFamily="34" charset="-128"/>
              </a:rPr>
              <a:t>Het meest bestudeerde genetische modelorganisme bij planten…  </a:t>
            </a:r>
          </a:p>
          <a:p>
            <a:pPr marL="228600" indent="-228600" eaLnBrk="1" hangingPunct="1"/>
            <a:endParaRPr lang="nl-NL" altLang="nl-BE">
              <a:latin typeface="Times New Roman" panose="02020603050405020304" pitchFamily="18" charset="0"/>
              <a:ea typeface="ＭＳ Ｐゴシック" panose="020B0600070205080204" pitchFamily="34" charset="-128"/>
            </a:endParaRPr>
          </a:p>
          <a:p>
            <a:pPr marL="228600" indent="-228600" eaLnBrk="1" hangingPunct="1"/>
            <a:endParaRPr lang="nl-NL" altLang="nl-BE">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a:extLst>
              <a:ext uri="{FF2B5EF4-FFF2-40B4-BE49-F238E27FC236}">
                <a16:creationId xmlns:a16="http://schemas.microsoft.com/office/drawing/2014/main" id="{8057826F-FF22-73C7-7A81-599D0F95B7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DBB7C96-427A-3A4A-BCF6-4E6CA6E40E85}" type="slidenum">
              <a:rPr lang="en-GB" altLang="nl-BE"/>
              <a:pPr>
                <a:spcBef>
                  <a:spcPct val="0"/>
                </a:spcBef>
              </a:pPr>
              <a:t>121</a:t>
            </a:fld>
            <a:endParaRPr lang="en-GB" altLang="nl-BE"/>
          </a:p>
        </p:txBody>
      </p:sp>
      <p:sp>
        <p:nvSpPr>
          <p:cNvPr id="237570" name="Rectangle 2">
            <a:extLst>
              <a:ext uri="{FF2B5EF4-FFF2-40B4-BE49-F238E27FC236}">
                <a16:creationId xmlns:a16="http://schemas.microsoft.com/office/drawing/2014/main" id="{2449A197-FB40-F61C-3E92-A09DA9F15F3D}"/>
              </a:ext>
            </a:extLst>
          </p:cNvPr>
          <p:cNvSpPr>
            <a:spLocks noGrp="1" noRot="1" noChangeAspect="1" noChangeArrowheads="1" noTextEdit="1"/>
          </p:cNvSpPr>
          <p:nvPr>
            <p:ph type="sldImg"/>
          </p:nvPr>
        </p:nvSpPr>
        <p:spPr>
          <a:ln/>
        </p:spPr>
      </p:sp>
      <p:sp>
        <p:nvSpPr>
          <p:cNvPr id="237571" name="Rectangle 3">
            <a:extLst>
              <a:ext uri="{FF2B5EF4-FFF2-40B4-BE49-F238E27FC236}">
                <a16:creationId xmlns:a16="http://schemas.microsoft.com/office/drawing/2014/main" id="{433C70E1-E138-F1FF-535C-046CD39619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nl-NL" altLang="nl-BE">
                <a:latin typeface="Times New Roman" panose="02020603050405020304" pitchFamily="18" charset="0"/>
                <a:ea typeface="ＭＳ Ｐゴシック" panose="020B0600070205080204" pitchFamily="34" charset="-128"/>
              </a:rPr>
              <a:t>Een rijpe hauw, met de twee vruchtkleppen reeds half verwijderd.  </a:t>
            </a:r>
          </a:p>
          <a:p>
            <a:pPr marL="228600" indent="-228600" eaLnBrk="1" hangingPunct="1"/>
            <a:r>
              <a:rPr lang="nl-NL" altLang="nl-BE">
                <a:latin typeface="Times New Roman" panose="02020603050405020304" pitchFamily="18" charset="0"/>
                <a:ea typeface="ＭＳ Ｐゴシック" panose="020B0600070205080204" pitchFamily="34" charset="-128"/>
              </a:rPr>
              <a:t>De zaden zitten duidelijk vast op de pariëtale placenta, en het vliezige vals tussenschot is duidelijk waarneembaar.  </a:t>
            </a:r>
          </a:p>
          <a:p>
            <a:pPr marL="228600" indent="-228600" eaLnBrk="1" hangingPunct="1"/>
            <a:endParaRPr lang="nl-NL" altLang="nl-BE">
              <a:latin typeface="Times New Roman" panose="02020603050405020304" pitchFamily="18" charset="0"/>
              <a:ea typeface="ＭＳ Ｐゴシック" panose="020B0600070205080204" pitchFamily="34" charset="-128"/>
            </a:endParaRPr>
          </a:p>
          <a:p>
            <a:pPr marL="228600" indent="-228600" eaLnBrk="1" hangingPunct="1"/>
            <a:endParaRPr lang="nl-NL" altLang="nl-BE">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a:extLst>
              <a:ext uri="{FF2B5EF4-FFF2-40B4-BE49-F238E27FC236}">
                <a16:creationId xmlns:a16="http://schemas.microsoft.com/office/drawing/2014/main" id="{F824555B-1C7A-2706-C54E-98DDA9EBC7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A4CBA6A-34D1-AE4F-BCD6-F8C98C6EF47D}" type="slidenum">
              <a:rPr lang="en-GB" altLang="nl-BE"/>
              <a:pPr>
                <a:spcBef>
                  <a:spcPct val="0"/>
                </a:spcBef>
              </a:pPr>
              <a:t>122</a:t>
            </a:fld>
            <a:endParaRPr lang="en-GB" altLang="nl-BE"/>
          </a:p>
        </p:txBody>
      </p:sp>
      <p:sp>
        <p:nvSpPr>
          <p:cNvPr id="239618" name="Rectangle 2">
            <a:extLst>
              <a:ext uri="{FF2B5EF4-FFF2-40B4-BE49-F238E27FC236}">
                <a16:creationId xmlns:a16="http://schemas.microsoft.com/office/drawing/2014/main" id="{069C599E-FC7C-9C44-4CEB-A795EADF1046}"/>
              </a:ext>
            </a:extLst>
          </p:cNvPr>
          <p:cNvSpPr>
            <a:spLocks noGrp="1" noRot="1" noChangeAspect="1" noChangeArrowheads="1" noTextEdit="1"/>
          </p:cNvSpPr>
          <p:nvPr>
            <p:ph type="sldImg"/>
          </p:nvPr>
        </p:nvSpPr>
        <p:spPr>
          <a:ln/>
        </p:spPr>
      </p:sp>
      <p:sp>
        <p:nvSpPr>
          <p:cNvPr id="239619" name="Rectangle 3">
            <a:extLst>
              <a:ext uri="{FF2B5EF4-FFF2-40B4-BE49-F238E27FC236}">
                <a16:creationId xmlns:a16="http://schemas.microsoft.com/office/drawing/2014/main" id="{F5D71830-34E8-EB85-97CA-1F235FD722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nl-NL" altLang="nl-BE">
                <a:latin typeface="Times New Roman" panose="02020603050405020304" pitchFamily="18" charset="0"/>
                <a:ea typeface="ＭＳ Ｐゴシック" panose="020B0600070205080204" pitchFamily="34" charset="-128"/>
              </a:rPr>
              <a:t>Een hauw met de brede, afgeplatte vorm van een herderstas…  </a:t>
            </a:r>
          </a:p>
          <a:p>
            <a:pPr marL="228600" indent="-228600" eaLnBrk="1" hangingPunct="1"/>
            <a:endParaRPr lang="nl-NL" altLang="nl-BE">
              <a:latin typeface="Times New Roman" panose="02020603050405020304" pitchFamily="18" charset="0"/>
              <a:ea typeface="ＭＳ Ｐゴシック" panose="020B0600070205080204" pitchFamily="34" charset="-128"/>
            </a:endParaRPr>
          </a:p>
          <a:p>
            <a:pPr marL="228600" indent="-228600" eaLnBrk="1" hangingPunct="1"/>
            <a:endParaRPr lang="nl-NL" altLang="nl-BE">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a:extLst>
              <a:ext uri="{FF2B5EF4-FFF2-40B4-BE49-F238E27FC236}">
                <a16:creationId xmlns:a16="http://schemas.microsoft.com/office/drawing/2014/main" id="{C661D0F2-0FA8-4B38-C543-688C15FD7D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6504A76-829E-0C4A-B39C-51DF3904E4BD}" type="slidenum">
              <a:rPr lang="en-GB" altLang="nl-BE"/>
              <a:pPr>
                <a:spcBef>
                  <a:spcPct val="0"/>
                </a:spcBef>
              </a:pPr>
              <a:t>123</a:t>
            </a:fld>
            <a:endParaRPr lang="en-GB" altLang="nl-BE"/>
          </a:p>
        </p:txBody>
      </p:sp>
      <p:sp>
        <p:nvSpPr>
          <p:cNvPr id="241666" name="Rectangle 2">
            <a:extLst>
              <a:ext uri="{FF2B5EF4-FFF2-40B4-BE49-F238E27FC236}">
                <a16:creationId xmlns:a16="http://schemas.microsoft.com/office/drawing/2014/main" id="{027CF2FC-23B5-A39C-B144-7185736BD119}"/>
              </a:ext>
            </a:extLst>
          </p:cNvPr>
          <p:cNvSpPr>
            <a:spLocks noGrp="1" noRot="1" noChangeAspect="1" noChangeArrowheads="1" noTextEdit="1"/>
          </p:cNvSpPr>
          <p:nvPr>
            <p:ph type="sldImg"/>
          </p:nvPr>
        </p:nvSpPr>
        <p:spPr>
          <a:ln/>
        </p:spPr>
      </p:sp>
      <p:sp>
        <p:nvSpPr>
          <p:cNvPr id="241667" name="Rectangle 3">
            <a:extLst>
              <a:ext uri="{FF2B5EF4-FFF2-40B4-BE49-F238E27FC236}">
                <a16:creationId xmlns:a16="http://schemas.microsoft.com/office/drawing/2014/main" id="{69EAF82D-399A-A209-2369-66A23CB0DE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nl-NL" altLang="nl-BE">
                <a:latin typeface="Times New Roman" panose="02020603050405020304" pitchFamily="18" charset="0"/>
                <a:ea typeface="ＭＳ Ｐゴシック" panose="020B0600070205080204" pitchFamily="34" charset="-128"/>
              </a:rPr>
              <a:t>Deze hauwen bezitten een zeer breed vals tussenschot, hier nog bedekt door een groene vruchtklep.  </a:t>
            </a:r>
          </a:p>
          <a:p>
            <a:pPr marL="228600" indent="-228600" eaLnBrk="1" hangingPunct="1"/>
            <a:r>
              <a:rPr lang="nl-NL" altLang="nl-BE">
                <a:latin typeface="Times New Roman" panose="02020603050405020304" pitchFamily="18" charset="0"/>
                <a:ea typeface="ＭＳ Ｐゴシック" panose="020B0600070205080204" pitchFamily="34" charset="-128"/>
              </a:rPr>
              <a:t>Bij rijpheid zijn deze kleppen afgevallen, waardoor een breed zilveren vlies zichtbaar wordt, dat gebruikt wordt in droogboeketten.  </a:t>
            </a:r>
          </a:p>
          <a:p>
            <a:pPr marL="228600" indent="-228600" eaLnBrk="1" hangingPunct="1"/>
            <a:endParaRPr lang="nl-NL" altLang="nl-BE">
              <a:latin typeface="Times New Roman" panose="02020603050405020304" pitchFamily="18" charset="0"/>
              <a:ea typeface="ＭＳ Ｐゴシック" panose="020B0600070205080204" pitchFamily="34" charset="-128"/>
            </a:endParaRPr>
          </a:p>
          <a:p>
            <a:pPr marL="228600" indent="-228600" eaLnBrk="1" hangingPunct="1"/>
            <a:endParaRPr lang="nl-NL" altLang="nl-BE">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a:extLst>
              <a:ext uri="{FF2B5EF4-FFF2-40B4-BE49-F238E27FC236}">
                <a16:creationId xmlns:a16="http://schemas.microsoft.com/office/drawing/2014/main" id="{DCC1CA16-0724-201C-F09D-5C0DEC0945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A97F644-8591-F94E-9E56-9DD2BECAC747}" type="slidenum">
              <a:rPr lang="en-GB" altLang="nl-BE"/>
              <a:pPr>
                <a:spcBef>
                  <a:spcPct val="0"/>
                </a:spcBef>
              </a:pPr>
              <a:t>124</a:t>
            </a:fld>
            <a:endParaRPr lang="en-GB" altLang="nl-BE"/>
          </a:p>
        </p:txBody>
      </p:sp>
      <p:sp>
        <p:nvSpPr>
          <p:cNvPr id="243714" name="Rectangle 2">
            <a:extLst>
              <a:ext uri="{FF2B5EF4-FFF2-40B4-BE49-F238E27FC236}">
                <a16:creationId xmlns:a16="http://schemas.microsoft.com/office/drawing/2014/main" id="{FEA9EE42-F2A6-02A4-A2AA-9EF8338801CC}"/>
              </a:ext>
            </a:extLst>
          </p:cNvPr>
          <p:cNvSpPr>
            <a:spLocks noGrp="1" noRot="1" noChangeAspect="1" noChangeArrowheads="1" noTextEdit="1"/>
          </p:cNvSpPr>
          <p:nvPr>
            <p:ph type="sldImg"/>
          </p:nvPr>
        </p:nvSpPr>
        <p:spPr>
          <a:ln/>
        </p:spPr>
      </p:sp>
      <p:sp>
        <p:nvSpPr>
          <p:cNvPr id="243715" name="Rectangle 3">
            <a:extLst>
              <a:ext uri="{FF2B5EF4-FFF2-40B4-BE49-F238E27FC236}">
                <a16:creationId xmlns:a16="http://schemas.microsoft.com/office/drawing/2014/main" id="{E9726DC9-9BAE-E980-15D5-C9EC73CFAE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BE" b="1" i="1" dirty="0">
                <a:latin typeface="Times New Roman" panose="02020603050405020304" pitchFamily="18" charset="0"/>
                <a:ea typeface="ＭＳ Ｐゴシック" panose="020B0600070205080204" pitchFamily="34" charset="-128"/>
              </a:rPr>
              <a:t>Doosvruchten, met poriën en met kleppen</a:t>
            </a:r>
            <a:endParaRPr lang="nl-NL" altLang="nl-BE" i="1" dirty="0">
              <a:latin typeface="Times New Roman" panose="02020603050405020304" pitchFamily="18" charset="0"/>
              <a:ea typeface="ＭＳ Ｐゴシック" panose="020B0600070205080204" pitchFamily="34" charset="-128"/>
            </a:endParaRPr>
          </a:p>
          <a:p>
            <a:r>
              <a:rPr lang="nl-NL" altLang="nl-BE" dirty="0">
                <a:latin typeface="Times New Roman" panose="02020603050405020304" pitchFamily="18" charset="0"/>
                <a:ea typeface="ＭＳ Ｐゴシック" panose="020B0600070205080204" pitchFamily="34" charset="-128"/>
              </a:rPr>
              <a:t>(1-4 : </a:t>
            </a:r>
            <a:r>
              <a:rPr lang="nl-NL" altLang="nl-BE" dirty="0" err="1">
                <a:latin typeface="Times New Roman" panose="02020603050405020304" pitchFamily="18" charset="0"/>
                <a:ea typeface="ＭＳ Ｐゴシック" panose="020B0600070205080204" pitchFamily="34" charset="-128"/>
              </a:rPr>
              <a:t>Ulbrich</a:t>
            </a:r>
            <a:r>
              <a:rPr lang="nl-NL" altLang="nl-BE" dirty="0">
                <a:latin typeface="Times New Roman" panose="02020603050405020304" pitchFamily="18" charset="0"/>
                <a:ea typeface="ＭＳ Ｐゴシック" panose="020B0600070205080204" pitchFamily="34" charset="-128"/>
              </a:rPr>
              <a:t> 1928.  5 </a:t>
            </a:r>
            <a:r>
              <a:rPr lang="nl-NL" altLang="nl-BE" i="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Ross-</a:t>
            </a:r>
            <a:r>
              <a:rPr lang="nl-NL" altLang="nl-BE" dirty="0" err="1">
                <a:latin typeface="Times New Roman" panose="02020603050405020304" pitchFamily="18" charset="0"/>
                <a:ea typeface="ＭＳ Ｐゴシック" panose="020B0600070205080204" pitchFamily="34" charset="-128"/>
              </a:rPr>
              <a:t>Craig</a:t>
            </a:r>
            <a:r>
              <a:rPr lang="nl-NL" altLang="nl-BE" dirty="0">
                <a:latin typeface="Times New Roman" panose="02020603050405020304" pitchFamily="18" charset="0"/>
                <a:ea typeface="ＭＳ Ｐゴシック" panose="020B0600070205080204" pitchFamily="34" charset="-128"/>
              </a:rPr>
              <a:t> 1979)</a:t>
            </a:r>
          </a:p>
          <a:p>
            <a:r>
              <a:rPr lang="nl-NL" altLang="nl-BE" dirty="0">
                <a:latin typeface="Times New Roman" panose="02020603050405020304" pitchFamily="18" charset="0"/>
                <a:ea typeface="ＭＳ Ｐゴシック" panose="020B0600070205080204" pitchFamily="34" charset="-128"/>
              </a:rPr>
              <a:t> </a:t>
            </a:r>
          </a:p>
          <a:p>
            <a:r>
              <a:rPr lang="nl-NL" altLang="nl-BE" dirty="0">
                <a:latin typeface="Times New Roman" panose="02020603050405020304" pitchFamily="18" charset="0"/>
                <a:ea typeface="ＭＳ Ｐゴシック" panose="020B0600070205080204" pitchFamily="34" charset="-128"/>
              </a:rPr>
              <a:t>1-4. Doosvruchten met poriën</a:t>
            </a:r>
          </a:p>
          <a:p>
            <a:r>
              <a:rPr lang="nl-NL" altLang="nl-BE" dirty="0">
                <a:latin typeface="Times New Roman" panose="02020603050405020304" pitchFamily="18" charset="0"/>
                <a:ea typeface="ＭＳ Ｐゴシック" panose="020B0600070205080204" pitchFamily="34" charset="-128"/>
              </a:rPr>
              <a:t>	1. Slaapbol </a:t>
            </a:r>
            <a:r>
              <a:rPr lang="nl-NL" altLang="nl-BE" i="1" dirty="0">
                <a:latin typeface="Times New Roman" panose="02020603050405020304" pitchFamily="18" charset="0"/>
                <a:ea typeface="ＭＳ Ｐゴシック" panose="020B0600070205080204" pitchFamily="34" charset="-128"/>
              </a:rPr>
              <a:t>(Papaver </a:t>
            </a:r>
            <a:r>
              <a:rPr lang="nl-NL" altLang="nl-BE" i="1" dirty="0" err="1">
                <a:latin typeface="Times New Roman" panose="02020603050405020304" pitchFamily="18" charset="0"/>
                <a:ea typeface="ＭＳ Ｐゴシック" panose="020B0600070205080204" pitchFamily="34" charset="-128"/>
              </a:rPr>
              <a:t>somniferum</a:t>
            </a:r>
            <a:r>
              <a:rPr lang="nl-NL" altLang="nl-BE" i="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a:t>
            </a:r>
            <a:r>
              <a:rPr lang="nl-NL" altLang="nl-BE" dirty="0" err="1">
                <a:latin typeface="Times New Roman" panose="02020603050405020304" pitchFamily="18" charset="0"/>
                <a:ea typeface="ＭＳ Ｐゴシック" panose="020B0600070205080204" pitchFamily="34" charset="-128"/>
              </a:rPr>
              <a:t>Papaveraceae</a:t>
            </a:r>
            <a:r>
              <a:rPr lang="nl-NL" altLang="nl-BE" dirty="0">
                <a:latin typeface="Times New Roman" panose="02020603050405020304" pitchFamily="18" charset="0"/>
                <a:ea typeface="ＭＳ Ｐゴシック" panose="020B0600070205080204" pitchFamily="34" charset="-128"/>
              </a:rPr>
              <a:t>)</a:t>
            </a:r>
          </a:p>
          <a:p>
            <a:r>
              <a:rPr lang="nl-NL" altLang="nl-BE" dirty="0">
                <a:latin typeface="Times New Roman" panose="02020603050405020304" pitchFamily="18" charset="0"/>
                <a:ea typeface="ＭＳ Ｐゴシック" panose="020B0600070205080204" pitchFamily="34" charset="-128"/>
              </a:rPr>
              <a:t>	2. </a:t>
            </a:r>
            <a:r>
              <a:rPr lang="nl-NL" altLang="nl-BE" i="1" dirty="0" err="1">
                <a:latin typeface="Times New Roman" panose="02020603050405020304" pitchFamily="18" charset="0"/>
                <a:ea typeface="ＭＳ Ｐゴシック" panose="020B0600070205080204" pitchFamily="34" charset="-128"/>
              </a:rPr>
              <a:t>Trematolobelia</a:t>
            </a:r>
            <a:r>
              <a:rPr lang="nl-NL" altLang="nl-BE" i="1" dirty="0">
                <a:latin typeface="Times New Roman" panose="02020603050405020304" pitchFamily="18" charset="0"/>
                <a:ea typeface="ＭＳ Ｐゴシック" panose="020B0600070205080204" pitchFamily="34" charset="-128"/>
              </a:rPr>
              <a:t> </a:t>
            </a:r>
            <a:r>
              <a:rPr lang="nl-NL" altLang="nl-BE" i="1" dirty="0" err="1">
                <a:latin typeface="Times New Roman" panose="02020603050405020304" pitchFamily="18" charset="0"/>
                <a:ea typeface="ＭＳ Ｐゴシック" panose="020B0600070205080204" pitchFamily="34" charset="-128"/>
              </a:rPr>
              <a:t>macrostachys</a:t>
            </a:r>
            <a:r>
              <a:rPr lang="nl-NL" altLang="nl-BE" dirty="0">
                <a:latin typeface="Times New Roman" panose="02020603050405020304" pitchFamily="18" charset="0"/>
                <a:ea typeface="ＭＳ Ｐゴシック" panose="020B0600070205080204" pitchFamily="34" charset="-128"/>
              </a:rPr>
              <a:t> (Campanulaceae)</a:t>
            </a:r>
          </a:p>
          <a:p>
            <a:r>
              <a:rPr lang="nl-NL" altLang="nl-BE" dirty="0">
                <a:latin typeface="Times New Roman" panose="02020603050405020304" pitchFamily="18" charset="0"/>
                <a:ea typeface="ＭＳ Ｐゴシック" panose="020B0600070205080204" pitchFamily="34" charset="-128"/>
              </a:rPr>
              <a:t>	3. </a:t>
            </a:r>
            <a:r>
              <a:rPr lang="nl-NL" altLang="nl-BE" i="1" dirty="0" err="1">
                <a:latin typeface="Times New Roman" panose="02020603050405020304" pitchFamily="18" charset="0"/>
                <a:ea typeface="ＭＳ Ｐゴシック" panose="020B0600070205080204" pitchFamily="34" charset="-128"/>
              </a:rPr>
              <a:t>Musschia</a:t>
            </a:r>
            <a:r>
              <a:rPr lang="nl-NL" altLang="nl-BE" i="1" dirty="0">
                <a:latin typeface="Times New Roman" panose="02020603050405020304" pitchFamily="18" charset="0"/>
                <a:ea typeface="ＭＳ Ｐゴシック" panose="020B0600070205080204" pitchFamily="34" charset="-128"/>
              </a:rPr>
              <a:t> </a:t>
            </a:r>
            <a:r>
              <a:rPr lang="nl-NL" altLang="nl-BE" i="1" dirty="0" err="1">
                <a:latin typeface="Times New Roman" panose="02020603050405020304" pitchFamily="18" charset="0"/>
                <a:ea typeface="ＭＳ Ｐゴシック" panose="020B0600070205080204" pitchFamily="34" charset="-128"/>
              </a:rPr>
              <a:t>aurea</a:t>
            </a:r>
            <a:r>
              <a:rPr lang="nl-NL" altLang="nl-BE" i="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(Campanulaceae)</a:t>
            </a:r>
          </a:p>
          <a:p>
            <a:r>
              <a:rPr lang="nl-NL" altLang="nl-BE" dirty="0">
                <a:latin typeface="Times New Roman" panose="02020603050405020304" pitchFamily="18" charset="0"/>
                <a:ea typeface="ＭＳ Ｐゴシック" panose="020B0600070205080204" pitchFamily="34" charset="-128"/>
              </a:rPr>
              <a:t>	4. Akkerklokje </a:t>
            </a:r>
            <a:r>
              <a:rPr lang="nl-NL" altLang="nl-BE" i="1" dirty="0">
                <a:latin typeface="Times New Roman" panose="02020603050405020304" pitchFamily="18" charset="0"/>
                <a:ea typeface="ＭＳ Ｐゴシック" panose="020B0600070205080204" pitchFamily="34" charset="-128"/>
              </a:rPr>
              <a:t>(Campanula </a:t>
            </a:r>
            <a:r>
              <a:rPr lang="nl-NL" altLang="nl-BE" i="1" dirty="0" err="1">
                <a:latin typeface="Times New Roman" panose="02020603050405020304" pitchFamily="18" charset="0"/>
                <a:ea typeface="ＭＳ Ｐゴシック" panose="020B0600070205080204" pitchFamily="34" charset="-128"/>
              </a:rPr>
              <a:t>rapunculoides</a:t>
            </a:r>
            <a:r>
              <a:rPr lang="nl-NL" altLang="nl-BE" i="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(Campanulaceae)</a:t>
            </a:r>
          </a:p>
          <a:p>
            <a:r>
              <a:rPr lang="nl-NL" altLang="nl-BE" dirty="0">
                <a:latin typeface="Times New Roman" panose="02020603050405020304" pitchFamily="18" charset="0"/>
                <a:ea typeface="ＭＳ Ｐゴシック" panose="020B0600070205080204" pitchFamily="34" charset="-128"/>
              </a:rPr>
              <a:t> </a:t>
            </a:r>
          </a:p>
          <a:p>
            <a:r>
              <a:rPr lang="nl-NL" altLang="nl-BE" dirty="0">
                <a:latin typeface="Times New Roman" panose="02020603050405020304" pitchFamily="18" charset="0"/>
                <a:ea typeface="ＭＳ Ｐゴシック" panose="020B0600070205080204" pitchFamily="34" charset="-128"/>
              </a:rPr>
              <a:t>5. Doosvrucht met kleppen, Stinkende gouwe </a:t>
            </a:r>
            <a:r>
              <a:rPr lang="nl-NL" altLang="nl-BE" i="1" dirty="0">
                <a:latin typeface="Times New Roman" panose="02020603050405020304" pitchFamily="18" charset="0"/>
                <a:ea typeface="ＭＳ Ｐゴシック" panose="020B0600070205080204" pitchFamily="34" charset="-128"/>
              </a:rPr>
              <a:t>(</a:t>
            </a:r>
            <a:r>
              <a:rPr lang="nl-NL" altLang="nl-BE" i="1" dirty="0" err="1">
                <a:latin typeface="Times New Roman" panose="02020603050405020304" pitchFamily="18" charset="0"/>
                <a:ea typeface="ＭＳ Ｐゴシック" panose="020B0600070205080204" pitchFamily="34" charset="-128"/>
              </a:rPr>
              <a:t>Chelidonium</a:t>
            </a:r>
            <a:r>
              <a:rPr lang="nl-NL" altLang="nl-BE" i="1" dirty="0">
                <a:latin typeface="Times New Roman" panose="02020603050405020304" pitchFamily="18" charset="0"/>
                <a:ea typeface="ＭＳ Ｐゴシック" panose="020B0600070205080204" pitchFamily="34" charset="-128"/>
              </a:rPr>
              <a:t> </a:t>
            </a:r>
            <a:r>
              <a:rPr lang="nl-NL" altLang="nl-BE" i="1" dirty="0" err="1">
                <a:latin typeface="Times New Roman" panose="02020603050405020304" pitchFamily="18" charset="0"/>
                <a:ea typeface="ＭＳ Ｐゴシック" panose="020B0600070205080204" pitchFamily="34" charset="-128"/>
              </a:rPr>
              <a:t>majus</a:t>
            </a:r>
            <a:r>
              <a:rPr lang="nl-NL" altLang="nl-BE" i="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a:t>
            </a:r>
            <a:r>
              <a:rPr lang="nl-NL" altLang="nl-BE" dirty="0" err="1">
                <a:latin typeface="Times New Roman" panose="02020603050405020304" pitchFamily="18" charset="0"/>
                <a:ea typeface="ＭＳ Ｐゴシック" panose="020B0600070205080204" pitchFamily="34" charset="-128"/>
              </a:rPr>
              <a:t>Papaveraceae</a:t>
            </a:r>
            <a:r>
              <a:rPr lang="nl-NL" altLang="nl-BE" dirty="0">
                <a:latin typeface="Times New Roman" panose="02020603050405020304" pitchFamily="18" charset="0"/>
                <a:ea typeface="ＭＳ Ｐゴシック" panose="020B0600070205080204" pitchFamily="34" charset="-128"/>
              </a:rPr>
              <a:t>)</a:t>
            </a:r>
          </a:p>
          <a:p>
            <a:r>
              <a:rPr lang="nl-NL" altLang="nl-BE" dirty="0">
                <a:latin typeface="Times New Roman" panose="02020603050405020304" pitchFamily="18" charset="0"/>
                <a:ea typeface="ＭＳ Ｐゴシック" panose="020B0600070205080204" pitchFamily="34" charset="-128"/>
              </a:rPr>
              <a:t>	a : habitus van een bloeiende plant </a:t>
            </a:r>
          </a:p>
          <a:p>
            <a:r>
              <a:rPr lang="nl-NL" altLang="nl-BE" dirty="0">
                <a:latin typeface="Times New Roman" panose="02020603050405020304" pitchFamily="18" charset="0"/>
                <a:ea typeface="ＭＳ Ｐゴシック" panose="020B0600070205080204" pitchFamily="34" charset="-128"/>
              </a:rPr>
              <a:t>	b : habitus van een </a:t>
            </a:r>
            <a:r>
              <a:rPr lang="nl-NL" altLang="nl-BE" dirty="0" err="1">
                <a:latin typeface="Times New Roman" panose="02020603050405020304" pitchFamily="18" charset="0"/>
                <a:ea typeface="ＭＳ Ｐゴシック" panose="020B0600070205080204" pitchFamily="34" charset="-128"/>
              </a:rPr>
              <a:t>vruchtzettende</a:t>
            </a:r>
            <a:r>
              <a:rPr lang="nl-NL" altLang="nl-BE" dirty="0">
                <a:latin typeface="Times New Roman" panose="02020603050405020304" pitchFamily="18" charset="0"/>
                <a:ea typeface="ＭＳ Ｐゴシック" panose="020B0600070205080204" pitchFamily="34" charset="-128"/>
              </a:rPr>
              <a:t> plant </a:t>
            </a:r>
          </a:p>
          <a:p>
            <a:r>
              <a:rPr lang="nl-NL" altLang="nl-BE" dirty="0">
                <a:latin typeface="Times New Roman" panose="02020603050405020304" pitchFamily="18" charset="0"/>
                <a:ea typeface="ＭＳ Ｐゴシック" panose="020B0600070205080204" pitchFamily="34" charset="-128"/>
              </a:rPr>
              <a:t>	c : basis van de plant</a:t>
            </a:r>
          </a:p>
          <a:p>
            <a:r>
              <a:rPr lang="nl-NL" altLang="nl-BE" dirty="0">
                <a:latin typeface="Times New Roman" panose="02020603050405020304" pitchFamily="18" charset="0"/>
                <a:ea typeface="ＭＳ Ｐゴシック" panose="020B0600070205080204" pitchFamily="34" charset="-128"/>
              </a:rPr>
              <a:t>	d : openende doosvrucht </a:t>
            </a:r>
          </a:p>
          <a:p>
            <a:r>
              <a:rPr lang="nl-NL" altLang="nl-BE" dirty="0">
                <a:latin typeface="Times New Roman" panose="02020603050405020304" pitchFamily="18" charset="0"/>
                <a:ea typeface="ＭＳ Ｐゴシック" panose="020B0600070205080204" pitchFamily="34" charset="-128"/>
              </a:rPr>
              <a:t>	e : twee zaden, met mierenbroodje</a:t>
            </a:r>
          </a:p>
          <a:p>
            <a:r>
              <a:rPr lang="nl-NL" altLang="nl-BE" dirty="0">
                <a:latin typeface="Times New Roman" panose="02020603050405020304" pitchFamily="18" charset="0"/>
                <a:ea typeface="ＭＳ Ｐゴシック" panose="020B0600070205080204" pitchFamily="34" charset="-128"/>
              </a:rPr>
              <a:t> </a:t>
            </a:r>
          </a:p>
          <a:p>
            <a:pPr eaLnBrk="1" hangingPunct="1"/>
            <a:endParaRPr lang="en-GB"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a:extLst>
              <a:ext uri="{FF2B5EF4-FFF2-40B4-BE49-F238E27FC236}">
                <a16:creationId xmlns:a16="http://schemas.microsoft.com/office/drawing/2014/main" id="{8835DD8D-06E3-765A-A0D0-8F586E873A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B094075-18E9-3A47-9262-F8105B45C296}" type="slidenum">
              <a:rPr lang="en-GB" altLang="nl-BE"/>
              <a:pPr>
                <a:spcBef>
                  <a:spcPct val="0"/>
                </a:spcBef>
              </a:pPr>
              <a:t>125</a:t>
            </a:fld>
            <a:endParaRPr lang="en-GB" altLang="nl-BE"/>
          </a:p>
        </p:txBody>
      </p:sp>
      <p:sp>
        <p:nvSpPr>
          <p:cNvPr id="245762" name="Rectangle 2">
            <a:extLst>
              <a:ext uri="{FF2B5EF4-FFF2-40B4-BE49-F238E27FC236}">
                <a16:creationId xmlns:a16="http://schemas.microsoft.com/office/drawing/2014/main" id="{76208646-3EBF-ACE9-4252-70F062AACAA8}"/>
              </a:ext>
            </a:extLst>
          </p:cNvPr>
          <p:cNvSpPr>
            <a:spLocks noGrp="1" noRot="1" noChangeAspect="1" noChangeArrowheads="1" noTextEdit="1"/>
          </p:cNvSpPr>
          <p:nvPr>
            <p:ph type="sldImg"/>
          </p:nvPr>
        </p:nvSpPr>
        <p:spPr>
          <a:ln/>
        </p:spPr>
      </p:sp>
      <p:sp>
        <p:nvSpPr>
          <p:cNvPr id="245763" name="Rectangle 3">
            <a:extLst>
              <a:ext uri="{FF2B5EF4-FFF2-40B4-BE49-F238E27FC236}">
                <a16:creationId xmlns:a16="http://schemas.microsoft.com/office/drawing/2014/main" id="{E4640734-00AD-69D9-BCDA-F04BC6B365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NL" altLang="nl-BE" dirty="0">
                <a:latin typeface="Times New Roman" panose="02020603050405020304" pitchFamily="18" charset="0"/>
                <a:ea typeface="ＭＳ Ｐゴシック" panose="020B0600070205080204" pitchFamily="34" charset="-128"/>
              </a:rPr>
              <a:t>Door het uitdrogen en krimpen van de vruchtwand ontstaan op welbepaalde plaatsen poriën waardoor de zaden kunnen worden uitgestrooid.  </a:t>
            </a:r>
          </a:p>
          <a:p>
            <a:pPr eaLnBrk="1" hangingPunct="1"/>
            <a:endParaRPr lang="nl-NL" altLang="nl-BE" dirty="0">
              <a:latin typeface="Times New Roman" panose="02020603050405020304" pitchFamily="18" charset="0"/>
              <a:ea typeface="ＭＳ Ｐゴシック" panose="020B0600070205080204" pitchFamily="34" charset="-128"/>
            </a:endParaRPr>
          </a:p>
          <a:p>
            <a:pPr eaLnBrk="1" hangingPunct="1"/>
            <a:endParaRPr lang="nl-NL"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Virginische toverhazelaar (Hamamelis virginiana)</a:t>
            </a:r>
          </a:p>
          <a:p>
            <a:r>
              <a:rPr lang="nl-BE" dirty="0"/>
              <a:t>Toverhazelaarfamilie (Hamamelidaceae)</a:t>
            </a:r>
          </a:p>
          <a:p>
            <a:endParaRPr lang="nl-BE" dirty="0"/>
          </a:p>
          <a:p>
            <a:r>
              <a:rPr lang="nl-BE" dirty="0"/>
              <a:t>Loculicide openingswijze: de twee hokken springen open in het midden, en met de twee kleppen komen ook de twee septa.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68C1F3CA-67CE-F943-8CB2-999AC00BBA31}" type="slidenum">
              <a:rPr lang="en-GB" altLang="nl-BE" smtClean="0"/>
              <a:pPr/>
              <a:t>126</a:t>
            </a:fld>
            <a:endParaRPr lang="en-GB" altLang="nl-BE"/>
          </a:p>
        </p:txBody>
      </p:sp>
    </p:spTree>
    <p:extLst>
      <p:ext uri="{BB962C8B-B14F-4D97-AF65-F5344CB8AC3E}">
        <p14:creationId xmlns:p14="http://schemas.microsoft.com/office/powerpoint/2010/main" val="152991809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Cistus clusii </a:t>
            </a:r>
          </a:p>
          <a:p>
            <a:r>
              <a:rPr lang="nl-BE" dirty="0"/>
              <a:t>Zonneroosjesfamilie (Cistaceae)</a:t>
            </a:r>
          </a:p>
          <a:p>
            <a:endParaRPr lang="nl-BE" dirty="0"/>
          </a:p>
          <a:p>
            <a:r>
              <a:rPr lang="nl-BE" dirty="0"/>
              <a:t>Met een loculicide doosvrucht: deze vrucht opent zich ter hoogte van de hokken, waardoor 4 kleppen ontstaan met telkens een septum in het midden ervan.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68C1F3CA-67CE-F943-8CB2-999AC00BBA31}" type="slidenum">
              <a:rPr lang="en-GB" altLang="nl-BE" smtClean="0"/>
              <a:pPr/>
              <a:t>127</a:t>
            </a:fld>
            <a:endParaRPr lang="en-GB" altLang="nl-BE"/>
          </a:p>
        </p:txBody>
      </p:sp>
    </p:spTree>
    <p:extLst>
      <p:ext uri="{BB962C8B-B14F-4D97-AF65-F5344CB8AC3E}">
        <p14:creationId xmlns:p14="http://schemas.microsoft.com/office/powerpoint/2010/main" val="106103700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Cistus incanus </a:t>
            </a:r>
          </a:p>
          <a:p>
            <a:r>
              <a:rPr lang="nl-BE" dirty="0"/>
              <a:t>Zonneroosjesfamilie (Cistaceae)</a:t>
            </a:r>
          </a:p>
          <a:p>
            <a:endParaRPr lang="nl-BE" dirty="0"/>
          </a:p>
          <a:p>
            <a:r>
              <a:rPr lang="nl-BE" dirty="0"/>
              <a:t>Met een loculicide doosvrucht: deze vrucht opent zich ter hoogte van de hokken, waardoor 5 kleppen ontstaan met telkens een septum in het midden ervan.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68C1F3CA-67CE-F943-8CB2-999AC00BBA31}" type="slidenum">
              <a:rPr lang="en-GB" altLang="nl-BE" smtClean="0"/>
              <a:pPr/>
              <a:t>128</a:t>
            </a:fld>
            <a:endParaRPr lang="en-GB" altLang="nl-BE"/>
          </a:p>
        </p:txBody>
      </p:sp>
    </p:spTree>
    <p:extLst>
      <p:ext uri="{BB962C8B-B14F-4D97-AF65-F5344CB8AC3E}">
        <p14:creationId xmlns:p14="http://schemas.microsoft.com/office/powerpoint/2010/main" val="1817691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30AED64C-AC31-B533-ED6A-B61112BEA2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F9CCCA7-6E26-E340-A862-C4193C8330DF}" type="slidenum">
              <a:rPr lang="en-GB" altLang="nl-BE"/>
              <a:pPr>
                <a:spcBef>
                  <a:spcPct val="0"/>
                </a:spcBef>
              </a:pPr>
              <a:t>12</a:t>
            </a:fld>
            <a:endParaRPr lang="en-GB" altLang="nl-BE"/>
          </a:p>
        </p:txBody>
      </p:sp>
      <p:sp>
        <p:nvSpPr>
          <p:cNvPr id="38914" name="Rectangle 2">
            <a:extLst>
              <a:ext uri="{FF2B5EF4-FFF2-40B4-BE49-F238E27FC236}">
                <a16:creationId xmlns:a16="http://schemas.microsoft.com/office/drawing/2014/main" id="{FA05F02C-4312-73F5-C5CA-5F8F6EAB8203}"/>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C2A2A9A9-F26A-98DD-1ABB-003193AFE6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nl-BE" b="1" i="1" dirty="0" err="1">
                <a:latin typeface="Arial" panose="020B0604020202020204" pitchFamily="34" charset="0"/>
                <a:ea typeface="ＭＳ Ｐゴシック" panose="020B0600070205080204" pitchFamily="34" charset="-128"/>
              </a:rPr>
              <a:t>Bloem</a:t>
            </a:r>
            <a:r>
              <a:rPr lang="en-GB" altLang="nl-BE" b="1" i="1" dirty="0">
                <a:latin typeface="Arial" panose="020B0604020202020204" pitchFamily="34" charset="0"/>
                <a:ea typeface="ＭＳ Ｐゴシック" panose="020B0600070205080204" pitchFamily="34" charset="-128"/>
              </a:rPr>
              <a:t> van </a:t>
            </a:r>
            <a:r>
              <a:rPr lang="en-GB" altLang="nl-BE" b="1" i="1" dirty="0" err="1">
                <a:latin typeface="Arial" panose="020B0604020202020204" pitchFamily="34" charset="0"/>
                <a:ea typeface="ＭＳ Ｐゴシック" panose="020B0600070205080204" pitchFamily="34" charset="-128"/>
              </a:rPr>
              <a:t>een</a:t>
            </a:r>
            <a:r>
              <a:rPr lang="en-GB" altLang="nl-BE" b="1" i="1" dirty="0">
                <a:latin typeface="Arial" panose="020B0604020202020204" pitchFamily="34" charset="0"/>
                <a:ea typeface="ＭＳ Ｐゴシック" panose="020B0600070205080204" pitchFamily="34" charset="-128"/>
              </a:rPr>
              <a:t> </a:t>
            </a:r>
            <a:r>
              <a:rPr lang="en-GB" altLang="nl-BE" b="1" i="1" dirty="0" err="1">
                <a:latin typeface="Arial" panose="020B0604020202020204" pitchFamily="34" charset="0"/>
                <a:ea typeface="ＭＳ Ｐゴシック" panose="020B0600070205080204" pitchFamily="34" charset="-128"/>
              </a:rPr>
              <a:t>kers</a:t>
            </a:r>
            <a:r>
              <a:rPr lang="en-GB" altLang="nl-BE" b="1" i="1" dirty="0">
                <a:latin typeface="Arial" panose="020B0604020202020204" pitchFamily="34" charset="0"/>
                <a:ea typeface="ＭＳ Ｐゴシック" panose="020B0600070205080204" pitchFamily="34" charset="-128"/>
              </a:rPr>
              <a:t> : met </a:t>
            </a:r>
            <a:r>
              <a:rPr lang="en-GB" altLang="nl-BE" b="1" i="1" dirty="0" err="1">
                <a:latin typeface="Arial" panose="020B0604020202020204" pitchFamily="34" charset="0"/>
                <a:ea typeface="ＭＳ Ｐゴシック" panose="020B0600070205080204" pitchFamily="34" charset="-128"/>
              </a:rPr>
              <a:t>vruchtbeginsel</a:t>
            </a:r>
            <a:endParaRPr lang="en-GB" altLang="nl-BE" dirty="0">
              <a:solidFill>
                <a:srgbClr val="FFFF66"/>
              </a:solidFill>
              <a:latin typeface="Times New Roman" panose="02020603050405020304" pitchFamily="18" charset="0"/>
              <a:ea typeface="ＭＳ Ｐゴシック" panose="020B0600070205080204" pitchFamily="34" charset="-128"/>
            </a:endParaRPr>
          </a:p>
          <a:p>
            <a:endParaRPr lang="en-GB" altLang="nl-BE" dirty="0">
              <a:solidFill>
                <a:srgbClr val="FFFF66"/>
              </a:solidFill>
              <a:latin typeface="Times New Roman" panose="02020603050405020304" pitchFamily="18" charset="0"/>
              <a:ea typeface="ＭＳ Ｐゴシック" panose="020B0600070205080204" pitchFamily="34" charset="-128"/>
            </a:endParaRPr>
          </a:p>
          <a:p>
            <a:r>
              <a:rPr lang="en-GB" altLang="nl-BE" dirty="0" err="1">
                <a:solidFill>
                  <a:srgbClr val="FFFF66"/>
                </a:solidFill>
                <a:latin typeface="Times New Roman" panose="02020603050405020304" pitchFamily="18" charset="0"/>
                <a:ea typeface="ＭＳ Ｐゴシック" panose="020B0600070205080204" pitchFamily="34" charset="-128"/>
              </a:rPr>
              <a:t>Ook</a:t>
            </a:r>
            <a:r>
              <a:rPr lang="en-GB" altLang="nl-BE" dirty="0">
                <a:solidFill>
                  <a:srgbClr val="FFFF66"/>
                </a:solidFill>
                <a:latin typeface="Times New Roman" panose="02020603050405020304" pitchFamily="18" charset="0"/>
                <a:ea typeface="ＭＳ Ｐゴシック" panose="020B0600070205080204" pitchFamily="34" charset="-128"/>
              </a:rPr>
              <a:t> </a:t>
            </a:r>
            <a:r>
              <a:rPr lang="en-GB" altLang="nl-BE" dirty="0" err="1">
                <a:solidFill>
                  <a:srgbClr val="FFFF66"/>
                </a:solidFill>
                <a:latin typeface="Times New Roman" panose="02020603050405020304" pitchFamily="18" charset="0"/>
                <a:ea typeface="ＭＳ Ｐゴシック" panose="020B0600070205080204" pitchFamily="34" charset="-128"/>
              </a:rPr>
              <a:t>hier</a:t>
            </a:r>
            <a:r>
              <a:rPr lang="en-GB" altLang="nl-BE" dirty="0">
                <a:solidFill>
                  <a:srgbClr val="FFFF66"/>
                </a:solidFill>
                <a:latin typeface="Times New Roman" panose="02020603050405020304" pitchFamily="18" charset="0"/>
                <a:ea typeface="ＭＳ Ｐゴシック" panose="020B0600070205080204" pitchFamily="34" charset="-128"/>
              </a:rPr>
              <a:t> is het </a:t>
            </a:r>
            <a:r>
              <a:rPr lang="en-GB" altLang="nl-BE" dirty="0" err="1">
                <a:solidFill>
                  <a:srgbClr val="FFFF66"/>
                </a:solidFill>
                <a:latin typeface="Times New Roman" panose="02020603050405020304" pitchFamily="18" charset="0"/>
                <a:ea typeface="ＭＳ Ｐゴシック" panose="020B0600070205080204" pitchFamily="34" charset="-128"/>
              </a:rPr>
              <a:t>éne</a:t>
            </a:r>
            <a:r>
              <a:rPr lang="en-GB" altLang="nl-BE" dirty="0">
                <a:solidFill>
                  <a:srgbClr val="FFFF66"/>
                </a:solidFill>
                <a:latin typeface="Times New Roman" panose="02020603050405020304" pitchFamily="18" charset="0"/>
                <a:ea typeface="ＭＳ Ｐゴシック" panose="020B0600070205080204" pitchFamily="34" charset="-128"/>
              </a:rPr>
              <a:t> </a:t>
            </a:r>
            <a:r>
              <a:rPr lang="en-GB" altLang="nl-BE" dirty="0" err="1">
                <a:solidFill>
                  <a:srgbClr val="FFFF66"/>
                </a:solidFill>
                <a:latin typeface="Times New Roman" panose="02020603050405020304" pitchFamily="18" charset="0"/>
                <a:ea typeface="ＭＳ Ｐゴシック" panose="020B0600070205080204" pitchFamily="34" charset="-128"/>
              </a:rPr>
              <a:t>vruchtbeginsel</a:t>
            </a:r>
            <a:r>
              <a:rPr lang="en-GB" altLang="nl-BE" dirty="0">
                <a:solidFill>
                  <a:srgbClr val="FFFF66"/>
                </a:solidFill>
                <a:latin typeface="Times New Roman" panose="02020603050405020304" pitchFamily="18" charset="0"/>
                <a:ea typeface="ＭＳ Ｐゴシック" panose="020B0600070205080204" pitchFamily="34" charset="-128"/>
              </a:rPr>
              <a:t> </a:t>
            </a:r>
            <a:r>
              <a:rPr lang="en-GB" altLang="nl-BE" dirty="0" err="1">
                <a:solidFill>
                  <a:srgbClr val="FFFF66"/>
                </a:solidFill>
                <a:latin typeface="Times New Roman" panose="02020603050405020304" pitchFamily="18" charset="0"/>
                <a:ea typeface="ＭＳ Ｐゴシック" panose="020B0600070205080204" pitchFamily="34" charset="-128"/>
              </a:rPr>
              <a:t>boven</a:t>
            </a:r>
            <a:r>
              <a:rPr lang="en-GB" altLang="nl-BE" dirty="0">
                <a:solidFill>
                  <a:srgbClr val="FFFF66"/>
                </a:solidFill>
                <a:latin typeface="Times New Roman" panose="02020603050405020304" pitchFamily="18" charset="0"/>
                <a:ea typeface="ＭＳ Ｐゴシック" panose="020B0600070205080204" pitchFamily="34" charset="-128"/>
              </a:rPr>
              <a:t> op de (</a:t>
            </a:r>
            <a:r>
              <a:rPr lang="en-GB" altLang="nl-BE" dirty="0" err="1">
                <a:solidFill>
                  <a:srgbClr val="FFFF66"/>
                </a:solidFill>
                <a:latin typeface="Times New Roman" panose="02020603050405020304" pitchFamily="18" charset="0"/>
                <a:ea typeface="ＭＳ Ｐゴシック" panose="020B0600070205080204" pitchFamily="34" charset="-128"/>
              </a:rPr>
              <a:t>weliswaar</a:t>
            </a:r>
            <a:r>
              <a:rPr lang="en-GB" altLang="nl-BE" dirty="0">
                <a:solidFill>
                  <a:srgbClr val="FFFF66"/>
                </a:solidFill>
                <a:latin typeface="Times New Roman" panose="02020603050405020304" pitchFamily="18" charset="0"/>
                <a:ea typeface="ＭＳ Ｐゴシック" panose="020B0600070205080204" pitchFamily="34" charset="-128"/>
              </a:rPr>
              <a:t> </a:t>
            </a:r>
            <a:r>
              <a:rPr lang="en-GB" altLang="nl-BE" dirty="0" err="1">
                <a:solidFill>
                  <a:srgbClr val="FFFF66"/>
                </a:solidFill>
                <a:latin typeface="Times New Roman" panose="02020603050405020304" pitchFamily="18" charset="0"/>
                <a:ea typeface="ＭＳ Ｐゴシック" panose="020B0600070205080204" pitchFamily="34" charset="-128"/>
              </a:rPr>
              <a:t>diep</a:t>
            </a:r>
            <a:r>
              <a:rPr lang="en-GB" altLang="nl-BE" dirty="0">
                <a:solidFill>
                  <a:srgbClr val="FFFF66"/>
                </a:solidFill>
                <a:latin typeface="Times New Roman" panose="02020603050405020304" pitchFamily="18" charset="0"/>
                <a:ea typeface="ＭＳ Ｐゴシック" panose="020B0600070205080204" pitchFamily="34" charset="-128"/>
              </a:rPr>
              <a:t> </a:t>
            </a:r>
            <a:r>
              <a:rPr lang="en-GB" altLang="nl-BE" dirty="0" err="1">
                <a:solidFill>
                  <a:srgbClr val="FFFF66"/>
                </a:solidFill>
                <a:latin typeface="Times New Roman" panose="02020603050405020304" pitchFamily="18" charset="0"/>
                <a:ea typeface="ＭＳ Ｐゴシック" panose="020B0600070205080204" pitchFamily="34" charset="-128"/>
              </a:rPr>
              <a:t>bekervormige</a:t>
            </a:r>
            <a:r>
              <a:rPr lang="en-GB" altLang="nl-BE" dirty="0">
                <a:solidFill>
                  <a:srgbClr val="FFFF66"/>
                </a:solidFill>
                <a:latin typeface="Times New Roman" panose="02020603050405020304" pitchFamily="18" charset="0"/>
                <a:ea typeface="ＭＳ Ｐゴシック" panose="020B0600070205080204" pitchFamily="34" charset="-128"/>
              </a:rPr>
              <a:t>) </a:t>
            </a:r>
            <a:r>
              <a:rPr lang="en-GB" altLang="nl-BE" dirty="0" err="1">
                <a:solidFill>
                  <a:srgbClr val="FFFF66"/>
                </a:solidFill>
                <a:latin typeface="Times New Roman" panose="02020603050405020304" pitchFamily="18" charset="0"/>
                <a:ea typeface="ＭＳ Ｐゴシック" panose="020B0600070205080204" pitchFamily="34" charset="-128"/>
              </a:rPr>
              <a:t>bloembodem</a:t>
            </a:r>
            <a:r>
              <a:rPr lang="en-GB" altLang="nl-BE" dirty="0">
                <a:solidFill>
                  <a:srgbClr val="FFFF66"/>
                </a:solidFill>
                <a:latin typeface="Times New Roman" panose="02020603050405020304" pitchFamily="18" charset="0"/>
                <a:ea typeface="ＭＳ Ｐゴシック" panose="020B0600070205080204" pitchFamily="34" charset="-128"/>
              </a:rPr>
              <a:t> </a:t>
            </a:r>
            <a:r>
              <a:rPr lang="en-GB" altLang="nl-BE" dirty="0" err="1">
                <a:solidFill>
                  <a:srgbClr val="FFFF66"/>
                </a:solidFill>
                <a:latin typeface="Times New Roman" panose="02020603050405020304" pitchFamily="18" charset="0"/>
                <a:ea typeface="ＭＳ Ｐゴシック" panose="020B0600070205080204" pitchFamily="34" charset="-128"/>
              </a:rPr>
              <a:t>ingeplant</a:t>
            </a:r>
            <a:r>
              <a:rPr lang="en-GB" altLang="nl-BE" dirty="0">
                <a:solidFill>
                  <a:srgbClr val="FFFF66"/>
                </a:solidFill>
                <a:latin typeface="Times New Roman" panose="02020603050405020304" pitchFamily="18" charset="0"/>
                <a:ea typeface="ＭＳ Ｐゴシック" panose="020B0600070205080204" pitchFamily="34" charset="-128"/>
              </a:rPr>
              <a:t>, maar er is </a:t>
            </a:r>
            <a:r>
              <a:rPr lang="en-GB" altLang="nl-BE" dirty="0" err="1">
                <a:solidFill>
                  <a:srgbClr val="FFFF66"/>
                </a:solidFill>
                <a:latin typeface="Times New Roman" panose="02020603050405020304" pitchFamily="18" charset="0"/>
                <a:ea typeface="ＭＳ Ｐゴシック" panose="020B0600070205080204" pitchFamily="34" charset="-128"/>
              </a:rPr>
              <a:t>geen</a:t>
            </a:r>
            <a:r>
              <a:rPr lang="en-GB" altLang="nl-BE" dirty="0">
                <a:solidFill>
                  <a:srgbClr val="FFFF66"/>
                </a:solidFill>
                <a:latin typeface="Times New Roman" panose="02020603050405020304" pitchFamily="18" charset="0"/>
                <a:ea typeface="ＭＳ Ｐゴシック" panose="020B0600070205080204" pitchFamily="34" charset="-128"/>
              </a:rPr>
              <a:t> </a:t>
            </a:r>
            <a:r>
              <a:rPr lang="en-GB" altLang="nl-BE" dirty="0" err="1">
                <a:solidFill>
                  <a:srgbClr val="FFFF66"/>
                </a:solidFill>
                <a:latin typeface="Times New Roman" panose="02020603050405020304" pitchFamily="18" charset="0"/>
                <a:ea typeface="ＭＳ Ｐゴシック" panose="020B0600070205080204" pitchFamily="34" charset="-128"/>
              </a:rPr>
              <a:t>vergroeiing</a:t>
            </a:r>
            <a:r>
              <a:rPr lang="en-GB" altLang="nl-BE" dirty="0">
                <a:solidFill>
                  <a:srgbClr val="FFFF66"/>
                </a:solidFill>
                <a:latin typeface="Times New Roman" panose="02020603050405020304" pitchFamily="18" charset="0"/>
                <a:ea typeface="ＭＳ Ｐゴシック" panose="020B0600070205080204" pitchFamily="34" charset="-128"/>
              </a:rPr>
              <a:t> </a:t>
            </a:r>
            <a:r>
              <a:rPr lang="en-GB" altLang="nl-BE" dirty="0" err="1">
                <a:solidFill>
                  <a:srgbClr val="FFFF66"/>
                </a:solidFill>
                <a:latin typeface="Times New Roman" panose="02020603050405020304" pitchFamily="18" charset="0"/>
                <a:ea typeface="ＭＳ Ｐゴシック" panose="020B0600070205080204" pitchFamily="34" charset="-128"/>
              </a:rPr>
              <a:t>tussen</a:t>
            </a:r>
            <a:r>
              <a:rPr lang="en-GB" altLang="nl-BE" dirty="0">
                <a:solidFill>
                  <a:srgbClr val="FFFF66"/>
                </a:solidFill>
                <a:latin typeface="Times New Roman" panose="02020603050405020304" pitchFamily="18" charset="0"/>
                <a:ea typeface="ＭＳ Ｐゴシック" panose="020B0600070205080204" pitchFamily="34" charset="-128"/>
              </a:rPr>
              <a:t> </a:t>
            </a:r>
            <a:r>
              <a:rPr lang="en-GB" altLang="nl-BE" dirty="0" err="1">
                <a:solidFill>
                  <a:srgbClr val="FFFF66"/>
                </a:solidFill>
                <a:latin typeface="Times New Roman" panose="02020603050405020304" pitchFamily="18" charset="0"/>
                <a:ea typeface="ＭＳ Ｐゴシック" panose="020B0600070205080204" pitchFamily="34" charset="-128"/>
              </a:rPr>
              <a:t>bloembodem</a:t>
            </a:r>
            <a:r>
              <a:rPr lang="en-GB" altLang="nl-BE" dirty="0">
                <a:solidFill>
                  <a:srgbClr val="FFFF66"/>
                </a:solidFill>
                <a:latin typeface="Times New Roman" panose="02020603050405020304" pitchFamily="18" charset="0"/>
                <a:ea typeface="ＭＳ Ｐゴシック" panose="020B0600070205080204" pitchFamily="34" charset="-128"/>
              </a:rPr>
              <a:t> </a:t>
            </a:r>
            <a:r>
              <a:rPr lang="en-GB" altLang="nl-BE" dirty="0" err="1">
                <a:solidFill>
                  <a:srgbClr val="FFFF66"/>
                </a:solidFill>
                <a:latin typeface="Times New Roman" panose="02020603050405020304" pitchFamily="18" charset="0"/>
                <a:ea typeface="ＭＳ Ｐゴシック" panose="020B0600070205080204" pitchFamily="34" charset="-128"/>
              </a:rPr>
              <a:t>en</a:t>
            </a:r>
            <a:r>
              <a:rPr lang="en-GB" altLang="nl-BE" dirty="0">
                <a:solidFill>
                  <a:srgbClr val="FFFF66"/>
                </a:solidFill>
                <a:latin typeface="Times New Roman" panose="02020603050405020304" pitchFamily="18" charset="0"/>
                <a:ea typeface="ＭＳ Ｐゴシック" panose="020B0600070205080204" pitchFamily="34" charset="-128"/>
              </a:rPr>
              <a:t> </a:t>
            </a:r>
            <a:r>
              <a:rPr lang="en-GB" altLang="nl-BE" dirty="0" err="1">
                <a:solidFill>
                  <a:srgbClr val="FFFF66"/>
                </a:solidFill>
                <a:latin typeface="Times New Roman" panose="02020603050405020304" pitchFamily="18" charset="0"/>
                <a:ea typeface="ＭＳ Ｐゴシック" panose="020B0600070205080204" pitchFamily="34" charset="-128"/>
              </a:rPr>
              <a:t>vruchtbeginsel</a:t>
            </a:r>
            <a:r>
              <a:rPr lang="en-GB" altLang="nl-BE" dirty="0">
                <a:solidFill>
                  <a:srgbClr val="FFFF66"/>
                </a:solidFill>
                <a:latin typeface="Times New Roman" panose="02020603050405020304" pitchFamily="18" charset="0"/>
                <a:ea typeface="ＭＳ Ｐゴシック" panose="020B0600070205080204" pitchFamily="34" charset="-128"/>
              </a:rPr>
              <a:t>.  </a:t>
            </a:r>
          </a:p>
          <a:p>
            <a:endParaRPr lang="en-GB" altLang="nl-BE" dirty="0">
              <a:solidFill>
                <a:srgbClr val="FFFF66"/>
              </a:solidFill>
              <a:latin typeface="Times New Roman" panose="02020603050405020304" pitchFamily="18" charset="0"/>
              <a:ea typeface="ＭＳ Ｐゴシック" panose="020B0600070205080204" pitchFamily="34" charset="-128"/>
            </a:endParaRPr>
          </a:p>
          <a:p>
            <a:r>
              <a:rPr lang="en-GB" altLang="nl-BE" dirty="0" err="1">
                <a:solidFill>
                  <a:srgbClr val="FFFF66"/>
                </a:solidFill>
                <a:latin typeface="Times New Roman" panose="02020603050405020304" pitchFamily="18" charset="0"/>
                <a:ea typeface="ＭＳ Ｐゴシック" panose="020B0600070205080204" pitchFamily="34" charset="-128"/>
              </a:rPr>
              <a:t>Tijdens</a:t>
            </a:r>
            <a:r>
              <a:rPr lang="en-GB" altLang="nl-BE" dirty="0">
                <a:solidFill>
                  <a:srgbClr val="FFFF66"/>
                </a:solidFill>
                <a:latin typeface="Times New Roman" panose="02020603050405020304" pitchFamily="18" charset="0"/>
                <a:ea typeface="ＭＳ Ｐゴシック" panose="020B0600070205080204" pitchFamily="34" charset="-128"/>
              </a:rPr>
              <a:t> de </a:t>
            </a:r>
            <a:r>
              <a:rPr lang="en-GB" altLang="nl-BE" dirty="0" err="1">
                <a:solidFill>
                  <a:srgbClr val="FFFF66"/>
                </a:solidFill>
                <a:latin typeface="Times New Roman" panose="02020603050405020304" pitchFamily="18" charset="0"/>
                <a:ea typeface="ＭＳ Ｐゴシック" panose="020B0600070205080204" pitchFamily="34" charset="-128"/>
              </a:rPr>
              <a:t>vruchtrijping</a:t>
            </a:r>
            <a:r>
              <a:rPr lang="en-GB" altLang="nl-BE" dirty="0">
                <a:solidFill>
                  <a:srgbClr val="FFFF66"/>
                </a:solidFill>
                <a:latin typeface="Times New Roman" panose="02020603050405020304" pitchFamily="18" charset="0"/>
                <a:ea typeface="ＭＳ Ｐゴシック" panose="020B0600070205080204" pitchFamily="34" charset="-128"/>
              </a:rPr>
              <a:t> </a:t>
            </a:r>
            <a:r>
              <a:rPr lang="en-GB" altLang="nl-BE" dirty="0" err="1">
                <a:solidFill>
                  <a:srgbClr val="FFFF66"/>
                </a:solidFill>
                <a:latin typeface="Times New Roman" panose="02020603050405020304" pitchFamily="18" charset="0"/>
                <a:ea typeface="ＭＳ Ｐゴシック" panose="020B0600070205080204" pitchFamily="34" charset="-128"/>
              </a:rPr>
              <a:t>zal</a:t>
            </a:r>
            <a:r>
              <a:rPr lang="en-GB" altLang="nl-BE" dirty="0">
                <a:solidFill>
                  <a:srgbClr val="FFFF66"/>
                </a:solidFill>
                <a:latin typeface="Times New Roman" panose="02020603050405020304" pitchFamily="18" charset="0"/>
                <a:ea typeface="ＭＳ Ｐゴシック" panose="020B0600070205080204" pitchFamily="34" charset="-128"/>
              </a:rPr>
              <a:t> de </a:t>
            </a:r>
            <a:r>
              <a:rPr lang="en-GB" altLang="nl-BE" dirty="0" err="1">
                <a:solidFill>
                  <a:srgbClr val="FFFF66"/>
                </a:solidFill>
                <a:latin typeface="Times New Roman" panose="02020603050405020304" pitchFamily="18" charset="0"/>
                <a:ea typeface="ＭＳ Ｐゴシック" panose="020B0600070205080204" pitchFamily="34" charset="-128"/>
              </a:rPr>
              <a:t>bloembodem</a:t>
            </a:r>
            <a:r>
              <a:rPr lang="en-GB" altLang="nl-BE" dirty="0">
                <a:solidFill>
                  <a:srgbClr val="FFFF66"/>
                </a:solidFill>
                <a:latin typeface="Times New Roman" panose="02020603050405020304" pitchFamily="18" charset="0"/>
                <a:ea typeface="ＭＳ Ｐゴシック" panose="020B0600070205080204" pitchFamily="34" charset="-128"/>
              </a:rPr>
              <a:t> </a:t>
            </a:r>
            <a:r>
              <a:rPr lang="en-GB" altLang="nl-BE" dirty="0" err="1">
                <a:solidFill>
                  <a:srgbClr val="FFFF66"/>
                </a:solidFill>
                <a:latin typeface="Times New Roman" panose="02020603050405020304" pitchFamily="18" charset="0"/>
                <a:ea typeface="ＭＳ Ｐゴシック" panose="020B0600070205080204" pitchFamily="34" charset="-128"/>
              </a:rPr>
              <a:t>samen</a:t>
            </a:r>
            <a:r>
              <a:rPr lang="en-GB" altLang="nl-BE" dirty="0">
                <a:solidFill>
                  <a:srgbClr val="FFFF66"/>
                </a:solidFill>
                <a:latin typeface="Times New Roman" panose="02020603050405020304" pitchFamily="18" charset="0"/>
                <a:ea typeface="ＭＳ Ｐゴシック" panose="020B0600070205080204" pitchFamily="34" charset="-128"/>
              </a:rPr>
              <a:t> met alle </a:t>
            </a:r>
            <a:r>
              <a:rPr lang="en-GB" altLang="nl-BE" dirty="0" err="1">
                <a:solidFill>
                  <a:srgbClr val="FFFF66"/>
                </a:solidFill>
                <a:latin typeface="Times New Roman" panose="02020603050405020304" pitchFamily="18" charset="0"/>
                <a:ea typeface="ＭＳ Ｐゴシック" panose="020B0600070205080204" pitchFamily="34" charset="-128"/>
              </a:rPr>
              <a:t>andere</a:t>
            </a:r>
            <a:r>
              <a:rPr lang="en-GB" altLang="nl-BE" dirty="0">
                <a:solidFill>
                  <a:srgbClr val="FFFF66"/>
                </a:solidFill>
                <a:latin typeface="Times New Roman" panose="02020603050405020304" pitchFamily="18" charset="0"/>
                <a:ea typeface="ＭＳ Ｐゴシック" panose="020B0600070205080204" pitchFamily="34" charset="-128"/>
              </a:rPr>
              <a:t> </a:t>
            </a:r>
            <a:r>
              <a:rPr lang="en-GB" altLang="nl-BE" dirty="0" err="1">
                <a:solidFill>
                  <a:srgbClr val="FFFF66"/>
                </a:solidFill>
                <a:latin typeface="Times New Roman" panose="02020603050405020304" pitchFamily="18" charset="0"/>
                <a:ea typeface="ＭＳ Ｐゴシック" panose="020B0600070205080204" pitchFamily="34" charset="-128"/>
              </a:rPr>
              <a:t>delen</a:t>
            </a:r>
            <a:r>
              <a:rPr lang="en-GB" altLang="nl-BE" dirty="0">
                <a:solidFill>
                  <a:srgbClr val="FFFF66"/>
                </a:solidFill>
                <a:latin typeface="Times New Roman" panose="02020603050405020304" pitchFamily="18" charset="0"/>
                <a:ea typeface="ＭＳ Ｐゴシック" panose="020B0600070205080204" pitchFamily="34" charset="-128"/>
              </a:rPr>
              <a:t> van de </a:t>
            </a:r>
            <a:r>
              <a:rPr lang="en-GB" altLang="nl-BE" dirty="0" err="1">
                <a:solidFill>
                  <a:srgbClr val="FFFF66"/>
                </a:solidFill>
                <a:latin typeface="Times New Roman" panose="02020603050405020304" pitchFamily="18" charset="0"/>
                <a:ea typeface="ＭＳ Ｐゴシック" panose="020B0600070205080204" pitchFamily="34" charset="-128"/>
              </a:rPr>
              <a:t>bloem</a:t>
            </a:r>
            <a:r>
              <a:rPr lang="en-GB" altLang="nl-BE" dirty="0">
                <a:solidFill>
                  <a:srgbClr val="FFFF66"/>
                </a:solidFill>
                <a:latin typeface="Times New Roman" panose="02020603050405020304" pitchFamily="18" charset="0"/>
                <a:ea typeface="ＭＳ Ｐゴシック" panose="020B0600070205080204" pitchFamily="34" charset="-128"/>
              </a:rPr>
              <a:t> </a:t>
            </a:r>
            <a:r>
              <a:rPr lang="en-GB" altLang="nl-BE" dirty="0" err="1">
                <a:solidFill>
                  <a:srgbClr val="FFFF66"/>
                </a:solidFill>
                <a:latin typeface="Times New Roman" panose="02020603050405020304" pitchFamily="18" charset="0"/>
                <a:ea typeface="ＭＳ Ｐゴシック" panose="020B0600070205080204" pitchFamily="34" charset="-128"/>
              </a:rPr>
              <a:t>verdrogen</a:t>
            </a:r>
            <a:r>
              <a:rPr lang="en-GB" altLang="nl-BE" dirty="0">
                <a:solidFill>
                  <a:srgbClr val="FFFF66"/>
                </a:solidFill>
                <a:latin typeface="Times New Roman" panose="02020603050405020304" pitchFamily="18" charset="0"/>
                <a:ea typeface="ＭＳ Ｐゴシック" panose="020B0600070205080204" pitchFamily="34" charset="-128"/>
              </a:rPr>
              <a:t> </a:t>
            </a:r>
            <a:r>
              <a:rPr lang="en-GB" altLang="nl-BE" dirty="0" err="1">
                <a:solidFill>
                  <a:srgbClr val="FFFF66"/>
                </a:solidFill>
                <a:latin typeface="Times New Roman" panose="02020603050405020304" pitchFamily="18" charset="0"/>
                <a:ea typeface="ＭＳ Ｐゴシック" panose="020B0600070205080204" pitchFamily="34" charset="-128"/>
              </a:rPr>
              <a:t>en</a:t>
            </a:r>
            <a:r>
              <a:rPr lang="en-GB" altLang="nl-BE" dirty="0">
                <a:solidFill>
                  <a:srgbClr val="FFFF66"/>
                </a:solidFill>
                <a:latin typeface="Times New Roman" panose="02020603050405020304" pitchFamily="18" charset="0"/>
                <a:ea typeface="ＭＳ Ｐゴシック" panose="020B0600070205080204" pitchFamily="34" charset="-128"/>
              </a:rPr>
              <a:t> </a:t>
            </a:r>
            <a:r>
              <a:rPr lang="en-GB" altLang="nl-BE" dirty="0" err="1">
                <a:solidFill>
                  <a:srgbClr val="FFFF66"/>
                </a:solidFill>
                <a:latin typeface="Times New Roman" panose="02020603050405020304" pitchFamily="18" charset="0"/>
                <a:ea typeface="ＭＳ Ｐゴシック" panose="020B0600070205080204" pitchFamily="34" charset="-128"/>
              </a:rPr>
              <a:t>afvallen</a:t>
            </a:r>
            <a:r>
              <a:rPr lang="en-GB" altLang="nl-BE" dirty="0">
                <a:solidFill>
                  <a:srgbClr val="FFFF66"/>
                </a:solidFill>
                <a:latin typeface="Times New Roman" panose="02020603050405020304" pitchFamily="18" charset="0"/>
                <a:ea typeface="ＭＳ Ｐゴシック" panose="020B0600070205080204" pitchFamily="34" charset="-128"/>
              </a:rPr>
              <a:t>.  </a:t>
            </a:r>
          </a:p>
          <a:p>
            <a:endParaRPr lang="en-GB" altLang="nl-BE" dirty="0">
              <a:solidFill>
                <a:srgbClr val="FFFF66"/>
              </a:solidFill>
              <a:latin typeface="Times New Roman" panose="02020603050405020304" pitchFamily="18" charset="0"/>
              <a:ea typeface="ＭＳ Ｐゴシック" panose="020B0600070205080204" pitchFamily="34" charset="-128"/>
            </a:endParaRPr>
          </a:p>
          <a:p>
            <a:endParaRPr lang="en-GB" altLang="nl-BE" dirty="0">
              <a:solidFill>
                <a:srgbClr val="FFFF66"/>
              </a:solidFill>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Wijnruit (Ruta graveolens)</a:t>
            </a:r>
          </a:p>
          <a:p>
            <a:r>
              <a:rPr lang="nl-BE" dirty="0"/>
              <a:t>Wijnruitfamilie (Rutaceae)</a:t>
            </a:r>
          </a:p>
          <a:p>
            <a:endParaRPr lang="nl-BE" dirty="0"/>
          </a:p>
          <a:p>
            <a:r>
              <a:rPr lang="nl-BE" dirty="0"/>
              <a:t>Bij dit genus splitsen de septa zich in twee delen, waardoor de 4 (of 5) kleppen telkens zijn opgebouwd uit een deel van de vruchtwand met links en rechts de helft van een septum: septicide openingswijze.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68C1F3CA-67CE-F943-8CB2-999AC00BBA31}" type="slidenum">
              <a:rPr lang="en-GB" altLang="nl-BE" smtClean="0"/>
              <a:pPr/>
              <a:t>129</a:t>
            </a:fld>
            <a:endParaRPr lang="en-GB" altLang="nl-BE"/>
          </a:p>
        </p:txBody>
      </p:sp>
    </p:spTree>
    <p:extLst>
      <p:ext uri="{BB962C8B-B14F-4D97-AF65-F5344CB8AC3E}">
        <p14:creationId xmlns:p14="http://schemas.microsoft.com/office/powerpoint/2010/main" val="44251074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Rhododendron species</a:t>
            </a:r>
          </a:p>
          <a:p>
            <a:r>
              <a:rPr lang="nl-BE" dirty="0"/>
              <a:t>Heidefamilie (Ericaceae)</a:t>
            </a:r>
          </a:p>
          <a:p>
            <a:endParaRPr lang="nl-BE" dirty="0"/>
          </a:p>
          <a:p>
            <a:r>
              <a:rPr lang="nl-BE" dirty="0"/>
              <a:t>Bij deze vruchten lossen de septa van de vruchtwand, waardoor de 5 kleppen lossen en het centrum met de 5 septa overblijft: septifrage openingswijze.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68C1F3CA-67CE-F943-8CB2-999AC00BBA31}" type="slidenum">
              <a:rPr lang="en-GB" altLang="nl-BE" smtClean="0"/>
              <a:pPr/>
              <a:t>130</a:t>
            </a:fld>
            <a:endParaRPr lang="en-GB" altLang="nl-BE"/>
          </a:p>
        </p:txBody>
      </p:sp>
    </p:spTree>
    <p:extLst>
      <p:ext uri="{BB962C8B-B14F-4D97-AF65-F5344CB8AC3E}">
        <p14:creationId xmlns:p14="http://schemas.microsoft.com/office/powerpoint/2010/main" val="119330332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a:extLst>
              <a:ext uri="{FF2B5EF4-FFF2-40B4-BE49-F238E27FC236}">
                <a16:creationId xmlns:a16="http://schemas.microsoft.com/office/drawing/2014/main" id="{7BC2BC3A-C39E-CD43-DF62-446871E7C7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1DEF6AE-5304-E048-BB5F-D24DCC280F87}" type="slidenum">
              <a:rPr lang="en-GB" altLang="nl-BE"/>
              <a:pPr>
                <a:spcBef>
                  <a:spcPct val="0"/>
                </a:spcBef>
              </a:pPr>
              <a:t>131</a:t>
            </a:fld>
            <a:endParaRPr lang="en-GB" altLang="nl-BE"/>
          </a:p>
        </p:txBody>
      </p:sp>
      <p:sp>
        <p:nvSpPr>
          <p:cNvPr id="247810" name="Rectangle 2">
            <a:extLst>
              <a:ext uri="{FF2B5EF4-FFF2-40B4-BE49-F238E27FC236}">
                <a16:creationId xmlns:a16="http://schemas.microsoft.com/office/drawing/2014/main" id="{16ECC889-3F4B-98F6-5A07-4EEF12AE21B5}"/>
              </a:ext>
            </a:extLst>
          </p:cNvPr>
          <p:cNvSpPr>
            <a:spLocks noGrp="1" noRot="1" noChangeAspect="1" noChangeArrowheads="1" noTextEdit="1"/>
          </p:cNvSpPr>
          <p:nvPr>
            <p:ph type="sldImg"/>
          </p:nvPr>
        </p:nvSpPr>
        <p:spPr>
          <a:ln/>
        </p:spPr>
      </p:sp>
      <p:sp>
        <p:nvSpPr>
          <p:cNvPr id="247811" name="Rectangle 3">
            <a:extLst>
              <a:ext uri="{FF2B5EF4-FFF2-40B4-BE49-F238E27FC236}">
                <a16:creationId xmlns:a16="http://schemas.microsoft.com/office/drawing/2014/main" id="{FCAAD40A-9758-B779-318D-1E59EC6AC8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NL" altLang="nl-BE" b="1" i="1" dirty="0">
                <a:latin typeface="Times New Roman" panose="02020603050405020304" pitchFamily="18" charset="0"/>
                <a:ea typeface="ＭＳ Ｐゴシック" panose="020B0600070205080204" pitchFamily="34" charset="-128"/>
              </a:rPr>
              <a:t>Stinkende gouwe (</a:t>
            </a:r>
            <a:r>
              <a:rPr lang="nl-NL" altLang="nl-BE" b="1" i="1" dirty="0" err="1">
                <a:latin typeface="Times New Roman" panose="02020603050405020304" pitchFamily="18" charset="0"/>
                <a:ea typeface="ＭＳ Ｐゴシック" panose="020B0600070205080204" pitchFamily="34" charset="-128"/>
              </a:rPr>
              <a:t>Chelidonium</a:t>
            </a:r>
            <a:r>
              <a:rPr lang="nl-NL" altLang="nl-BE" b="1" i="1" dirty="0">
                <a:latin typeface="Times New Roman" panose="02020603050405020304" pitchFamily="18" charset="0"/>
                <a:ea typeface="ＭＳ Ｐゴシック" panose="020B0600070205080204" pitchFamily="34" charset="-128"/>
              </a:rPr>
              <a:t> </a:t>
            </a:r>
            <a:r>
              <a:rPr lang="nl-NL" altLang="nl-BE" b="1" i="1" dirty="0" err="1">
                <a:latin typeface="Times New Roman" panose="02020603050405020304" pitchFamily="18" charset="0"/>
                <a:ea typeface="ＭＳ Ｐゴシック" panose="020B0600070205080204" pitchFamily="34" charset="-128"/>
              </a:rPr>
              <a:t>majus</a:t>
            </a:r>
            <a:r>
              <a:rPr lang="nl-NL" altLang="nl-BE" b="1" i="1" dirty="0">
                <a:latin typeface="Times New Roman" panose="02020603050405020304" pitchFamily="18" charset="0"/>
                <a:ea typeface="ＭＳ Ｐゴシック" panose="020B0600070205080204" pitchFamily="34" charset="-128"/>
              </a:rPr>
              <a:t>)</a:t>
            </a:r>
          </a:p>
          <a:p>
            <a:pPr eaLnBrk="1" hangingPunct="1"/>
            <a:r>
              <a:rPr lang="nl-NL" altLang="nl-BE" dirty="0">
                <a:latin typeface="Times New Roman" panose="02020603050405020304" pitchFamily="18" charset="0"/>
                <a:ea typeface="ＭＳ Ｐゴシック" panose="020B0600070205080204" pitchFamily="34" charset="-128"/>
              </a:rPr>
              <a:t>Papaverfamilie (</a:t>
            </a:r>
            <a:r>
              <a:rPr lang="nl-NL" altLang="nl-BE" dirty="0" err="1">
                <a:latin typeface="Times New Roman" panose="02020603050405020304" pitchFamily="18" charset="0"/>
                <a:ea typeface="ＭＳ Ｐゴシック" panose="020B0600070205080204" pitchFamily="34" charset="-128"/>
              </a:rPr>
              <a:t>Papaveraceae</a:t>
            </a:r>
            <a:r>
              <a:rPr lang="nl-NL" altLang="nl-BE" dirty="0">
                <a:latin typeface="Times New Roman" panose="02020603050405020304" pitchFamily="18" charset="0"/>
                <a:ea typeface="ＭＳ Ｐゴシック" panose="020B0600070205080204" pitchFamily="34" charset="-128"/>
              </a:rPr>
              <a:t>)</a:t>
            </a:r>
          </a:p>
          <a:p>
            <a:pPr eaLnBrk="1" hangingPunct="1"/>
            <a:endParaRPr lang="nl-NL" altLang="nl-BE" dirty="0">
              <a:latin typeface="Times New Roman" panose="02020603050405020304" pitchFamily="18" charset="0"/>
              <a:ea typeface="ＭＳ Ｐゴシック" panose="020B0600070205080204" pitchFamily="34" charset="-128"/>
            </a:endParaRPr>
          </a:p>
          <a:p>
            <a:pPr eaLnBrk="1" hangingPunct="1"/>
            <a:r>
              <a:rPr lang="nl-NL" altLang="nl-BE" dirty="0">
                <a:latin typeface="Times New Roman" panose="02020603050405020304" pitchFamily="18" charset="0"/>
                <a:ea typeface="ＭＳ Ｐゴシック" panose="020B0600070205080204" pitchFamily="34" charset="-128"/>
              </a:rPr>
              <a:t>Deze doosvruchten lijken goed op de hauwen van de Kruisbloemenfamilie, maar het ontbreken van het vals tussenschot is een significant verschil.  </a:t>
            </a:r>
          </a:p>
          <a:p>
            <a:pPr eaLnBrk="1" hangingPunct="1"/>
            <a:endParaRPr lang="nl-NL" altLang="nl-BE" dirty="0">
              <a:latin typeface="Times New Roman" panose="02020603050405020304" pitchFamily="18" charset="0"/>
              <a:ea typeface="ＭＳ Ｐゴシック" panose="020B0600070205080204" pitchFamily="34" charset="-128"/>
            </a:endParaRPr>
          </a:p>
          <a:p>
            <a:pPr eaLnBrk="1" hangingPunct="1"/>
            <a:endParaRPr lang="nl-NL"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a:extLst>
              <a:ext uri="{FF2B5EF4-FFF2-40B4-BE49-F238E27FC236}">
                <a16:creationId xmlns:a16="http://schemas.microsoft.com/office/drawing/2014/main" id="{7BC2BC3A-C39E-CD43-DF62-446871E7C7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1DEF6AE-5304-E048-BB5F-D24DCC280F87}" type="slidenum">
              <a:rPr lang="en-GB" altLang="nl-BE"/>
              <a:pPr>
                <a:spcBef>
                  <a:spcPct val="0"/>
                </a:spcBef>
              </a:pPr>
              <a:t>132</a:t>
            </a:fld>
            <a:endParaRPr lang="en-GB" altLang="nl-BE"/>
          </a:p>
        </p:txBody>
      </p:sp>
      <p:sp>
        <p:nvSpPr>
          <p:cNvPr id="247810" name="Rectangle 2">
            <a:extLst>
              <a:ext uri="{FF2B5EF4-FFF2-40B4-BE49-F238E27FC236}">
                <a16:creationId xmlns:a16="http://schemas.microsoft.com/office/drawing/2014/main" id="{16ECC889-3F4B-98F6-5A07-4EEF12AE21B5}"/>
              </a:ext>
            </a:extLst>
          </p:cNvPr>
          <p:cNvSpPr>
            <a:spLocks noGrp="1" noRot="1" noChangeAspect="1" noChangeArrowheads="1" noTextEdit="1"/>
          </p:cNvSpPr>
          <p:nvPr>
            <p:ph type="sldImg"/>
          </p:nvPr>
        </p:nvSpPr>
        <p:spPr>
          <a:ln/>
        </p:spPr>
      </p:sp>
      <p:sp>
        <p:nvSpPr>
          <p:cNvPr id="247811" name="Rectangle 3">
            <a:extLst>
              <a:ext uri="{FF2B5EF4-FFF2-40B4-BE49-F238E27FC236}">
                <a16:creationId xmlns:a16="http://schemas.microsoft.com/office/drawing/2014/main" id="{FCAAD40A-9758-B779-318D-1E59EC6AC8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NL" altLang="nl-BE" b="1" i="1" dirty="0">
                <a:latin typeface="Times New Roman" panose="02020603050405020304" pitchFamily="18" charset="0"/>
                <a:ea typeface="ＭＳ Ｐゴシック" panose="020B0600070205080204" pitchFamily="34" charset="-128"/>
              </a:rPr>
              <a:t>Stinkende gouwe (</a:t>
            </a:r>
            <a:r>
              <a:rPr lang="nl-NL" altLang="nl-BE" b="1" i="1" dirty="0" err="1">
                <a:latin typeface="Times New Roman" panose="02020603050405020304" pitchFamily="18" charset="0"/>
                <a:ea typeface="ＭＳ Ｐゴシック" panose="020B0600070205080204" pitchFamily="34" charset="-128"/>
              </a:rPr>
              <a:t>Chelidonium</a:t>
            </a:r>
            <a:r>
              <a:rPr lang="nl-NL" altLang="nl-BE" b="1" i="1" dirty="0">
                <a:latin typeface="Times New Roman" panose="02020603050405020304" pitchFamily="18" charset="0"/>
                <a:ea typeface="ＭＳ Ｐゴシック" panose="020B0600070205080204" pitchFamily="34" charset="-128"/>
              </a:rPr>
              <a:t> </a:t>
            </a:r>
            <a:r>
              <a:rPr lang="nl-NL" altLang="nl-BE" b="1" i="1" dirty="0" err="1">
                <a:latin typeface="Times New Roman" panose="02020603050405020304" pitchFamily="18" charset="0"/>
                <a:ea typeface="ＭＳ Ｐゴシック" panose="020B0600070205080204" pitchFamily="34" charset="-128"/>
              </a:rPr>
              <a:t>majus</a:t>
            </a:r>
            <a:r>
              <a:rPr lang="nl-NL" altLang="nl-BE" b="1" i="1" dirty="0">
                <a:latin typeface="Times New Roman" panose="02020603050405020304" pitchFamily="18" charset="0"/>
                <a:ea typeface="ＭＳ Ｐゴシック" panose="020B0600070205080204" pitchFamily="34" charset="-128"/>
              </a:rPr>
              <a:t>)</a:t>
            </a:r>
          </a:p>
          <a:p>
            <a:pPr eaLnBrk="1" hangingPunct="1"/>
            <a:r>
              <a:rPr lang="nl-NL" altLang="nl-BE" dirty="0">
                <a:latin typeface="Times New Roman" panose="02020603050405020304" pitchFamily="18" charset="0"/>
                <a:ea typeface="ＭＳ Ｐゴシック" panose="020B0600070205080204" pitchFamily="34" charset="-128"/>
              </a:rPr>
              <a:t>Papaverfamilie (</a:t>
            </a:r>
            <a:r>
              <a:rPr lang="nl-NL" altLang="nl-BE" dirty="0" err="1">
                <a:latin typeface="Times New Roman" panose="02020603050405020304" pitchFamily="18" charset="0"/>
                <a:ea typeface="ＭＳ Ｐゴシック" panose="020B0600070205080204" pitchFamily="34" charset="-128"/>
              </a:rPr>
              <a:t>Papaveraceae</a:t>
            </a:r>
            <a:r>
              <a:rPr lang="nl-NL" altLang="nl-BE" dirty="0">
                <a:latin typeface="Times New Roman" panose="02020603050405020304" pitchFamily="18" charset="0"/>
                <a:ea typeface="ＭＳ Ｐゴシック" panose="020B0600070205080204" pitchFamily="34" charset="-128"/>
              </a:rPr>
              <a:t>)</a:t>
            </a:r>
          </a:p>
          <a:p>
            <a:pPr eaLnBrk="1" hangingPunct="1"/>
            <a:endParaRPr lang="nl-NL" altLang="nl-BE" dirty="0">
              <a:latin typeface="Times New Roman" panose="02020603050405020304" pitchFamily="18" charset="0"/>
              <a:ea typeface="ＭＳ Ｐゴシック" panose="020B0600070205080204" pitchFamily="34" charset="-128"/>
            </a:endParaRPr>
          </a:p>
          <a:p>
            <a:pPr eaLnBrk="1" hangingPunct="1"/>
            <a:r>
              <a:rPr lang="nl-NL" altLang="nl-BE" dirty="0">
                <a:latin typeface="Times New Roman" panose="02020603050405020304" pitchFamily="18" charset="0"/>
                <a:ea typeface="ＭＳ Ｐゴシック" panose="020B0600070205080204" pitchFamily="34" charset="-128"/>
              </a:rPr>
              <a:t>Deze doosvruchten openen met twee kleppen, waarbij de twee zaadlijsten achterblijven: </a:t>
            </a:r>
            <a:r>
              <a:rPr lang="nl-NL" altLang="nl-BE" dirty="0" err="1">
                <a:latin typeface="Times New Roman" panose="02020603050405020304" pitchFamily="18" charset="0"/>
                <a:ea typeface="ＭＳ Ｐゴシック" panose="020B0600070205080204" pitchFamily="34" charset="-128"/>
              </a:rPr>
              <a:t>septifrage</a:t>
            </a:r>
            <a:r>
              <a:rPr lang="nl-NL" altLang="nl-BE" dirty="0">
                <a:latin typeface="Times New Roman" panose="02020603050405020304" pitchFamily="18" charset="0"/>
                <a:ea typeface="ＭＳ Ｐゴシック" panose="020B0600070205080204" pitchFamily="34" charset="-128"/>
              </a:rPr>
              <a:t> opening. </a:t>
            </a:r>
          </a:p>
          <a:p>
            <a:pPr eaLnBrk="1" hangingPunct="1"/>
            <a:endParaRPr lang="nl-NL" altLang="nl-BE" dirty="0">
              <a:latin typeface="Times New Roman" panose="02020603050405020304" pitchFamily="18" charset="0"/>
              <a:ea typeface="ＭＳ Ｐゴシック" panose="020B0600070205080204" pitchFamily="34" charset="-128"/>
            </a:endParaRPr>
          </a:p>
          <a:p>
            <a:pPr eaLnBrk="1" hangingPunct="1"/>
            <a:endParaRPr lang="nl-NL" altLang="nl-BE" dirty="0">
              <a:latin typeface="Times New Roman" panose="02020603050405020304" pitchFamily="18" charset="0"/>
              <a:ea typeface="ＭＳ Ｐゴシック" panose="020B0600070205080204" pitchFamily="34" charset="-128"/>
            </a:endParaRPr>
          </a:p>
          <a:p>
            <a:pPr eaLnBrk="1" hangingPunct="1"/>
            <a:endParaRPr lang="nl-NL" altLang="nl-BE" dirty="0">
              <a:latin typeface="Times New Roman" panose="02020603050405020304" pitchFamily="18" charset="0"/>
              <a:ea typeface="ＭＳ Ｐゴシック" panose="020B0600070205080204" pitchFamily="34" charset="-128"/>
            </a:endParaRPr>
          </a:p>
          <a:p>
            <a:pPr eaLnBrk="1" hangingPunct="1"/>
            <a:endParaRPr lang="nl-NL" altLang="nl-BE"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24061325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a:extLst>
              <a:ext uri="{FF2B5EF4-FFF2-40B4-BE49-F238E27FC236}">
                <a16:creationId xmlns:a16="http://schemas.microsoft.com/office/drawing/2014/main" id="{CC3D9DB9-78A7-62AD-9B83-0D7DABCB99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F0E64A7-953F-1148-B602-F988185DE544}" type="slidenum">
              <a:rPr lang="en-GB" altLang="nl-BE"/>
              <a:pPr>
                <a:spcBef>
                  <a:spcPct val="0"/>
                </a:spcBef>
              </a:pPr>
              <a:t>133</a:t>
            </a:fld>
            <a:endParaRPr lang="en-GB" altLang="nl-BE"/>
          </a:p>
        </p:txBody>
      </p:sp>
      <p:sp>
        <p:nvSpPr>
          <p:cNvPr id="249858" name="Rectangle 2">
            <a:extLst>
              <a:ext uri="{FF2B5EF4-FFF2-40B4-BE49-F238E27FC236}">
                <a16:creationId xmlns:a16="http://schemas.microsoft.com/office/drawing/2014/main" id="{DD2EEA55-4599-DBF0-08AC-6095FEE17A9F}"/>
              </a:ext>
            </a:extLst>
          </p:cNvPr>
          <p:cNvSpPr>
            <a:spLocks noGrp="1" noRot="1" noChangeAspect="1" noChangeArrowheads="1" noTextEdit="1"/>
          </p:cNvSpPr>
          <p:nvPr>
            <p:ph type="sldImg"/>
          </p:nvPr>
        </p:nvSpPr>
        <p:spPr>
          <a:ln/>
        </p:spPr>
      </p:sp>
      <p:sp>
        <p:nvSpPr>
          <p:cNvPr id="249859" name="Rectangle 3">
            <a:extLst>
              <a:ext uri="{FF2B5EF4-FFF2-40B4-BE49-F238E27FC236}">
                <a16:creationId xmlns:a16="http://schemas.microsoft.com/office/drawing/2014/main" id="{637CC030-236C-B465-70B1-E20C5F8C62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nl-BE" altLang="nl-BE">
                <a:latin typeface="Times New Roman" panose="02020603050405020304" pitchFamily="18" charset="0"/>
                <a:ea typeface="ＭＳ Ｐゴシック" panose="020B0600070205080204" pitchFamily="34" charset="-128"/>
              </a:rPr>
              <a:t>Gebruik van de term </a:t>
            </a:r>
            <a:r>
              <a:rPr lang="nl-BE" altLang="nl-NL">
                <a:latin typeface="Times New Roman" panose="02020603050405020304" pitchFamily="18" charset="0"/>
                <a:ea typeface="ＭＳ Ｐゴシック" panose="020B0600070205080204" pitchFamily="34" charset="-128"/>
              </a:rPr>
              <a:t>“</a:t>
            </a:r>
            <a:r>
              <a:rPr lang="nl-BE" altLang="nl-BE">
                <a:latin typeface="Times New Roman" panose="02020603050405020304" pitchFamily="18" charset="0"/>
                <a:ea typeface="ＭＳ Ｐゴシック" panose="020B0600070205080204" pitchFamily="34" charset="-128"/>
              </a:rPr>
              <a:t>vrucht</a:t>
            </a:r>
            <a:r>
              <a:rPr lang="nl-BE" altLang="nl-NL">
                <a:latin typeface="Times New Roman" panose="02020603050405020304" pitchFamily="18" charset="0"/>
                <a:ea typeface="ＭＳ Ｐゴシック" panose="020B0600070205080204" pitchFamily="34" charset="-128"/>
              </a:rPr>
              <a:t>”</a:t>
            </a:r>
            <a:r>
              <a:rPr lang="nl-BE" altLang="nl-BE">
                <a:latin typeface="Times New Roman" panose="02020603050405020304" pitchFamily="18" charset="0"/>
                <a:ea typeface="ＭＳ Ｐゴシック" panose="020B0600070205080204" pitchFamily="34" charset="-128"/>
              </a:rPr>
              <a:t> in de lexicale zin veroorzaakt botanische problemen…   </a:t>
            </a:r>
          </a:p>
          <a:p>
            <a:pPr marL="228600" indent="-228600" eaLnBrk="1" hangingPunct="1"/>
            <a:endParaRPr lang="nl-BE" altLang="nl-BE">
              <a:latin typeface="Times New Roman" panose="02020603050405020304" pitchFamily="18" charset="0"/>
              <a:ea typeface="ＭＳ Ｐゴシック" panose="020B0600070205080204" pitchFamily="34" charset="-128"/>
            </a:endParaRPr>
          </a:p>
          <a:p>
            <a:pPr marL="228600" indent="-228600" eaLnBrk="1" hangingPunct="1"/>
            <a:r>
              <a:rPr lang="nl-BE" altLang="nl-BE">
                <a:latin typeface="Times New Roman" panose="02020603050405020304" pitchFamily="18" charset="0"/>
                <a:ea typeface="ＭＳ Ｐゴシック" panose="020B0600070205080204" pitchFamily="34" charset="-128"/>
              </a:rPr>
              <a:t>Het opvallende rode gedeelte is hier de sterk uitgegroeide bloembodem, waarop de talrijke losse dopvruchtjes liggen.  </a:t>
            </a:r>
          </a:p>
          <a:p>
            <a:pPr marL="228600" indent="-228600" eaLnBrk="1" hangingPunct="1"/>
            <a:endParaRPr lang="nl-BE" altLang="nl-BE">
              <a:latin typeface="Times New Roman" panose="02020603050405020304" pitchFamily="18" charset="0"/>
              <a:ea typeface="ＭＳ Ｐゴシック" panose="020B0600070205080204" pitchFamily="34" charset="-128"/>
            </a:endParaRPr>
          </a:p>
          <a:p>
            <a:pPr marL="228600" indent="-228600" eaLnBrk="1" hangingPunct="1"/>
            <a:endParaRPr lang="nl-BE" altLang="nl-BE">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a:extLst>
              <a:ext uri="{FF2B5EF4-FFF2-40B4-BE49-F238E27FC236}">
                <a16:creationId xmlns:a16="http://schemas.microsoft.com/office/drawing/2014/main" id="{E37B83D8-6697-84C7-8490-465724D880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35C73A7-1F61-A54E-97DD-DFA326FEACE3}" type="slidenum">
              <a:rPr lang="en-GB" altLang="nl-BE"/>
              <a:pPr>
                <a:spcBef>
                  <a:spcPct val="0"/>
                </a:spcBef>
              </a:pPr>
              <a:t>134</a:t>
            </a:fld>
            <a:endParaRPr lang="en-GB" altLang="nl-BE"/>
          </a:p>
        </p:txBody>
      </p:sp>
      <p:sp>
        <p:nvSpPr>
          <p:cNvPr id="251906" name="Rectangle 2">
            <a:extLst>
              <a:ext uri="{FF2B5EF4-FFF2-40B4-BE49-F238E27FC236}">
                <a16:creationId xmlns:a16="http://schemas.microsoft.com/office/drawing/2014/main" id="{C9C82C3F-FB1F-C989-6CDE-08B8B7BB67B0}"/>
              </a:ext>
            </a:extLst>
          </p:cNvPr>
          <p:cNvSpPr>
            <a:spLocks noGrp="1" noRot="1" noChangeAspect="1" noChangeArrowheads="1" noTextEdit="1"/>
          </p:cNvSpPr>
          <p:nvPr>
            <p:ph type="sldImg"/>
          </p:nvPr>
        </p:nvSpPr>
        <p:spPr>
          <a:ln/>
        </p:spPr>
      </p:sp>
      <p:sp>
        <p:nvSpPr>
          <p:cNvPr id="251907" name="Rectangle 3">
            <a:extLst>
              <a:ext uri="{FF2B5EF4-FFF2-40B4-BE49-F238E27FC236}">
                <a16:creationId xmlns:a16="http://schemas.microsoft.com/office/drawing/2014/main" id="{0AA1C62E-B2F3-C246-2CD3-E5FFDCA98B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BE" b="1" i="1" dirty="0">
                <a:latin typeface="Times New Roman" panose="02020603050405020304" pitchFamily="18" charset="0"/>
                <a:ea typeface="ＭＳ Ｐゴシック" panose="020B0600070205080204" pitchFamily="34" charset="-128"/>
              </a:rPr>
              <a:t>Complexe vruchten = </a:t>
            </a:r>
            <a:r>
              <a:rPr lang="nl-NL" altLang="nl-NL" b="1" i="1" dirty="0">
                <a:latin typeface="Times New Roman" panose="02020603050405020304" pitchFamily="18" charset="0"/>
                <a:ea typeface="ＭＳ Ｐゴシック" panose="020B0600070205080204" pitchFamily="34" charset="-128"/>
              </a:rPr>
              <a:t>“</a:t>
            </a:r>
            <a:r>
              <a:rPr lang="nl-NL" altLang="ja-JP" b="1" i="1" dirty="0" err="1">
                <a:latin typeface="Times New Roman" panose="02020603050405020304" pitchFamily="18" charset="0"/>
                <a:ea typeface="ＭＳ Ｐゴシック" panose="020B0600070205080204" pitchFamily="34" charset="-128"/>
              </a:rPr>
              <a:t>schijn</a:t>
            </a:r>
            <a:r>
              <a:rPr lang="nl-NL" altLang="nl-NL" b="1" i="1" dirty="0" err="1">
                <a:latin typeface="Times New Roman" panose="02020603050405020304" pitchFamily="18" charset="0"/>
                <a:ea typeface="ＭＳ Ｐゴシック" panose="020B0600070205080204" pitchFamily="34" charset="-128"/>
              </a:rPr>
              <a:t>”</a:t>
            </a:r>
            <a:r>
              <a:rPr lang="nl-NL" altLang="ja-JP" b="1" i="1" dirty="0" err="1">
                <a:latin typeface="Times New Roman" panose="02020603050405020304" pitchFamily="18" charset="0"/>
                <a:ea typeface="ＭＳ Ｐゴシック" panose="020B0600070205080204" pitchFamily="34" charset="-128"/>
              </a:rPr>
              <a:t>vruchten</a:t>
            </a:r>
            <a:r>
              <a:rPr lang="nl-NL" altLang="ja-JP" b="1" i="1" dirty="0">
                <a:latin typeface="Times New Roman" panose="02020603050405020304" pitchFamily="18" charset="0"/>
                <a:ea typeface="ＭＳ Ｐゴシック" panose="020B0600070205080204" pitchFamily="34" charset="-128"/>
              </a:rPr>
              <a:t> : Aardbei  </a:t>
            </a:r>
            <a:r>
              <a:rPr lang="nl-NL" altLang="ja-JP" dirty="0">
                <a:latin typeface="Times New Roman" panose="02020603050405020304" pitchFamily="18" charset="0"/>
                <a:ea typeface="ＭＳ Ｐゴシック" panose="020B0600070205080204" pitchFamily="34" charset="-128"/>
              </a:rPr>
              <a:t>(Rauh 1950)</a:t>
            </a:r>
          </a:p>
          <a:p>
            <a:r>
              <a:rPr lang="nl-NL" altLang="nl-BE" dirty="0">
                <a:latin typeface="Times New Roman" panose="02020603050405020304" pitchFamily="18" charset="0"/>
                <a:ea typeface="ＭＳ Ｐゴシック" panose="020B0600070205080204" pitchFamily="34" charset="-128"/>
              </a:rPr>
              <a:t> </a:t>
            </a:r>
          </a:p>
          <a:p>
            <a:r>
              <a:rPr lang="nl-NL" altLang="nl-BE" dirty="0">
                <a:latin typeface="Times New Roman" panose="02020603050405020304" pitchFamily="18" charset="0"/>
                <a:ea typeface="ＭＳ Ｐゴシック" panose="020B0600070205080204" pitchFamily="34" charset="-128"/>
              </a:rPr>
              <a:t>Aardbei </a:t>
            </a:r>
            <a:r>
              <a:rPr lang="nl-NL" altLang="nl-BE" i="1" dirty="0">
                <a:latin typeface="Times New Roman" panose="02020603050405020304" pitchFamily="18" charset="0"/>
                <a:ea typeface="ＭＳ Ｐゴシック" panose="020B0600070205080204" pitchFamily="34" charset="-128"/>
              </a:rPr>
              <a:t>(</a:t>
            </a:r>
            <a:r>
              <a:rPr lang="nl-NL" altLang="nl-BE" i="1" dirty="0" err="1">
                <a:latin typeface="Times New Roman" panose="02020603050405020304" pitchFamily="18" charset="0"/>
                <a:ea typeface="ＭＳ Ｐゴシック" panose="020B0600070205080204" pitchFamily="34" charset="-128"/>
              </a:rPr>
              <a:t>Fragaria</a:t>
            </a:r>
            <a:r>
              <a:rPr lang="nl-NL" altLang="nl-BE" i="1" dirty="0">
                <a:latin typeface="Times New Roman" panose="02020603050405020304" pitchFamily="18" charset="0"/>
                <a:ea typeface="ＭＳ Ｐゴシック" panose="020B0600070205080204" pitchFamily="34" charset="-128"/>
              </a:rPr>
              <a:t> x </a:t>
            </a:r>
            <a:r>
              <a:rPr lang="nl-NL" altLang="nl-BE" i="1" dirty="0" err="1">
                <a:latin typeface="Times New Roman" panose="02020603050405020304" pitchFamily="18" charset="0"/>
                <a:ea typeface="ＭＳ Ｐゴシック" panose="020B0600070205080204" pitchFamily="34" charset="-128"/>
              </a:rPr>
              <a:t>ananassa</a:t>
            </a:r>
            <a:r>
              <a:rPr lang="nl-NL" altLang="nl-BE" dirty="0">
                <a:latin typeface="Times New Roman" panose="02020603050405020304" pitchFamily="18" charset="0"/>
                <a:ea typeface="ＭＳ Ｐゴシック" panose="020B0600070205080204" pitchFamily="34" charset="-128"/>
              </a:rPr>
              <a:t>) (Rosaceae)</a:t>
            </a:r>
          </a:p>
          <a:p>
            <a:r>
              <a:rPr lang="nl-NL" altLang="nl-BE" dirty="0">
                <a:latin typeface="Times New Roman" panose="02020603050405020304" pitchFamily="18" charset="0"/>
                <a:ea typeface="ＭＳ Ｐゴシック" panose="020B0600070205080204" pitchFamily="34" charset="-128"/>
              </a:rPr>
              <a:t>1. Uitgebloeide bloem, overlangse doorsnede, met kelk, bijkelk en meeldraadresten, en centraal de ± kegelvormige bloembodem, waarop de talrijke vrije </a:t>
            </a:r>
            <a:r>
              <a:rPr lang="nl-NL" altLang="nl-BE" dirty="0" err="1">
                <a:latin typeface="Times New Roman" panose="02020603050405020304" pitchFamily="18" charset="0"/>
                <a:ea typeface="ＭＳ Ｐゴシック" panose="020B0600070205080204" pitchFamily="34" charset="-128"/>
              </a:rPr>
              <a:t>carpellen</a:t>
            </a:r>
            <a:r>
              <a:rPr lang="nl-NL" altLang="nl-BE" dirty="0">
                <a:latin typeface="Times New Roman" panose="02020603050405020304" pitchFamily="18" charset="0"/>
                <a:ea typeface="ＭＳ Ｐゴシック" panose="020B0600070205080204" pitchFamily="34" charset="-128"/>
              </a:rPr>
              <a:t>.</a:t>
            </a:r>
          </a:p>
          <a:p>
            <a:r>
              <a:rPr lang="nl-NL" altLang="nl-BE" dirty="0">
                <a:latin typeface="Times New Roman" panose="02020603050405020304" pitchFamily="18" charset="0"/>
                <a:ea typeface="ＭＳ Ｐゴシック" panose="020B0600070205080204" pitchFamily="34" charset="-128"/>
              </a:rPr>
              <a:t>2. Een oppervlaktebeeld van een aantal van deze vrije </a:t>
            </a:r>
            <a:r>
              <a:rPr lang="nl-NL" altLang="nl-BE" dirty="0" err="1">
                <a:latin typeface="Times New Roman" panose="02020603050405020304" pitchFamily="18" charset="0"/>
                <a:ea typeface="ＭＳ Ｐゴシック" panose="020B0600070205080204" pitchFamily="34" charset="-128"/>
              </a:rPr>
              <a:t>carpellen</a:t>
            </a:r>
            <a:endParaRPr lang="nl-NL" altLang="nl-BE" dirty="0">
              <a:latin typeface="Times New Roman" panose="02020603050405020304" pitchFamily="18" charset="0"/>
              <a:ea typeface="ＭＳ Ｐゴシック" panose="020B0600070205080204" pitchFamily="34" charset="-128"/>
            </a:endParaRPr>
          </a:p>
          <a:p>
            <a:r>
              <a:rPr lang="nl-NL" altLang="nl-BE" dirty="0">
                <a:latin typeface="Times New Roman" panose="02020603050405020304" pitchFamily="18" charset="0"/>
                <a:ea typeface="ＭＳ Ｐゴシック" panose="020B0600070205080204" pitchFamily="34" charset="-128"/>
              </a:rPr>
              <a:t>3. Een enkel </a:t>
            </a:r>
            <a:r>
              <a:rPr lang="nl-NL" altLang="nl-BE" dirty="0" err="1">
                <a:latin typeface="Times New Roman" panose="02020603050405020304" pitchFamily="18" charset="0"/>
                <a:ea typeface="ＭＳ Ｐゴシック" panose="020B0600070205080204" pitchFamily="34" charset="-128"/>
              </a:rPr>
              <a:t>carpel</a:t>
            </a:r>
            <a:r>
              <a:rPr lang="nl-NL" altLang="nl-BE" dirty="0">
                <a:latin typeface="Times New Roman" panose="02020603050405020304" pitchFamily="18" charset="0"/>
                <a:ea typeface="ＭＳ Ｐゴシック" panose="020B0600070205080204" pitchFamily="34" charset="-128"/>
              </a:rPr>
              <a:t> (stamper), met vruchtbeginsel, stijl en stempel</a:t>
            </a:r>
          </a:p>
          <a:p>
            <a:r>
              <a:rPr lang="nl-NL" altLang="nl-BE" dirty="0">
                <a:latin typeface="Times New Roman" panose="02020603050405020304" pitchFamily="18" charset="0"/>
                <a:ea typeface="ＭＳ Ｐゴシック" panose="020B0600070205080204" pitchFamily="34" charset="-128"/>
              </a:rPr>
              <a:t>4. Een rijpe aardbei, overlangse doorsnede, met bijkelk (teruggeslagen), kelk, resten van meeldraden, en centraal een sterk opgezwollen bloembodem, doortrokken met fijne vaatbundels naar elk van de uitgegroeide deelvruchtjes (dopvruchtjes)</a:t>
            </a:r>
          </a:p>
          <a:p>
            <a:r>
              <a:rPr lang="nl-NL" altLang="nl-BE" dirty="0">
                <a:latin typeface="Times New Roman" panose="02020603050405020304" pitchFamily="18" charset="0"/>
                <a:ea typeface="ＭＳ Ｐゴシック" panose="020B0600070205080204" pitchFamily="34" charset="-128"/>
              </a:rPr>
              <a:t>5. Een rijpe aardbei, uitwendig</a:t>
            </a:r>
          </a:p>
          <a:p>
            <a:r>
              <a:rPr lang="nl-NL" altLang="nl-BE" dirty="0">
                <a:latin typeface="Times New Roman" panose="02020603050405020304" pitchFamily="18" charset="0"/>
                <a:ea typeface="ＭＳ Ｐゴシック" panose="020B0600070205080204" pitchFamily="34" charset="-128"/>
              </a:rPr>
              <a:t> </a:t>
            </a:r>
          </a:p>
          <a:p>
            <a:pPr eaLnBrk="1" hangingPunct="1"/>
            <a:endParaRPr lang="nl-BE"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a:extLst>
              <a:ext uri="{FF2B5EF4-FFF2-40B4-BE49-F238E27FC236}">
                <a16:creationId xmlns:a16="http://schemas.microsoft.com/office/drawing/2014/main" id="{1C2D4358-5840-9FE0-B003-80E97BE4AD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522F3DC-E6EB-A542-833B-8DE6464BD1D0}" type="slidenum">
              <a:rPr lang="en-GB" altLang="nl-BE"/>
              <a:pPr>
                <a:spcBef>
                  <a:spcPct val="0"/>
                </a:spcBef>
              </a:pPr>
              <a:t>135</a:t>
            </a:fld>
            <a:endParaRPr lang="en-GB" altLang="nl-BE"/>
          </a:p>
        </p:txBody>
      </p:sp>
      <p:sp>
        <p:nvSpPr>
          <p:cNvPr id="253954" name="Rectangle 2">
            <a:extLst>
              <a:ext uri="{FF2B5EF4-FFF2-40B4-BE49-F238E27FC236}">
                <a16:creationId xmlns:a16="http://schemas.microsoft.com/office/drawing/2014/main" id="{7C636A90-23D7-448A-B24E-8EAB4A19151D}"/>
              </a:ext>
            </a:extLst>
          </p:cNvPr>
          <p:cNvSpPr>
            <a:spLocks noGrp="1" noRot="1" noChangeAspect="1" noChangeArrowheads="1" noTextEdit="1"/>
          </p:cNvSpPr>
          <p:nvPr>
            <p:ph type="sldImg"/>
          </p:nvPr>
        </p:nvSpPr>
        <p:spPr>
          <a:ln/>
        </p:spPr>
      </p:sp>
      <p:sp>
        <p:nvSpPr>
          <p:cNvPr id="253955" name="Rectangle 3">
            <a:extLst>
              <a:ext uri="{FF2B5EF4-FFF2-40B4-BE49-F238E27FC236}">
                <a16:creationId xmlns:a16="http://schemas.microsoft.com/office/drawing/2014/main" id="{88A96B46-E641-6C72-7B48-A5DC5F4DB6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nl-NL" altLang="nl-BE">
                <a:latin typeface="Times New Roman" panose="02020603050405020304" pitchFamily="18" charset="0"/>
                <a:ea typeface="ＭＳ Ｐゴシック" panose="020B0600070205080204" pitchFamily="34" charset="-128"/>
              </a:rPr>
              <a:t>Deze lexicale </a:t>
            </a:r>
            <a:r>
              <a:rPr lang="nl-NL" altLang="nl-NL">
                <a:latin typeface="Times New Roman" panose="02020603050405020304" pitchFamily="18" charset="0"/>
                <a:ea typeface="ＭＳ Ｐゴシック" panose="020B0600070205080204" pitchFamily="34" charset="-128"/>
              </a:rPr>
              <a:t>“</a:t>
            </a:r>
            <a:r>
              <a:rPr lang="nl-NL" altLang="nl-BE">
                <a:latin typeface="Times New Roman" panose="02020603050405020304" pitchFamily="18" charset="0"/>
                <a:ea typeface="ＭＳ Ｐゴシック" panose="020B0600070205080204" pitchFamily="34" charset="-128"/>
              </a:rPr>
              <a:t>vrucht</a:t>
            </a:r>
            <a:r>
              <a:rPr lang="nl-NL" altLang="nl-NL">
                <a:latin typeface="Times New Roman" panose="02020603050405020304" pitchFamily="18" charset="0"/>
                <a:ea typeface="ＭＳ Ｐゴシック" panose="020B0600070205080204" pitchFamily="34" charset="-128"/>
              </a:rPr>
              <a:t>”</a:t>
            </a:r>
            <a:r>
              <a:rPr lang="nl-NL" altLang="nl-BE">
                <a:latin typeface="Times New Roman" panose="02020603050405020304" pitchFamily="18" charset="0"/>
                <a:ea typeface="ＭＳ Ｐゴシック" panose="020B0600070205080204" pitchFamily="34" charset="-128"/>
              </a:rPr>
              <a:t> stelt eigenlijk een volledig bloemgestel voor, dat als geheel vlezig en steriel is geworden.  </a:t>
            </a:r>
          </a:p>
          <a:p>
            <a:pPr marL="228600" indent="-228600" eaLnBrk="1" hangingPunct="1"/>
            <a:endParaRPr lang="nl-NL" altLang="nl-BE">
              <a:latin typeface="Times New Roman" panose="02020603050405020304" pitchFamily="18" charset="0"/>
              <a:ea typeface="ＭＳ Ｐゴシック" panose="020B0600070205080204" pitchFamily="34" charset="-128"/>
            </a:endParaRPr>
          </a:p>
          <a:p>
            <a:pPr marL="228600" indent="-228600" eaLnBrk="1" hangingPunct="1"/>
            <a:endParaRPr lang="nl-NL" altLang="nl-BE">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a:extLst>
              <a:ext uri="{FF2B5EF4-FFF2-40B4-BE49-F238E27FC236}">
                <a16:creationId xmlns:a16="http://schemas.microsoft.com/office/drawing/2014/main" id="{5C02BB3C-A673-C808-DACF-F4CEBA005D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7CA16F6-0CCA-C945-A312-39A62C197F9F}" type="slidenum">
              <a:rPr lang="en-GB" altLang="nl-BE"/>
              <a:pPr>
                <a:spcBef>
                  <a:spcPct val="0"/>
                </a:spcBef>
              </a:pPr>
              <a:t>136</a:t>
            </a:fld>
            <a:endParaRPr lang="en-GB" altLang="nl-BE"/>
          </a:p>
        </p:txBody>
      </p:sp>
      <p:sp>
        <p:nvSpPr>
          <p:cNvPr id="256002" name="Rectangle 2">
            <a:extLst>
              <a:ext uri="{FF2B5EF4-FFF2-40B4-BE49-F238E27FC236}">
                <a16:creationId xmlns:a16="http://schemas.microsoft.com/office/drawing/2014/main" id="{11CDD975-1211-2972-0EC0-ECDE5576BE2F}"/>
              </a:ext>
            </a:extLst>
          </p:cNvPr>
          <p:cNvSpPr>
            <a:spLocks noGrp="1" noRot="1" noChangeAspect="1" noChangeArrowheads="1" noTextEdit="1"/>
          </p:cNvSpPr>
          <p:nvPr>
            <p:ph type="sldImg"/>
          </p:nvPr>
        </p:nvSpPr>
        <p:spPr>
          <a:ln/>
        </p:spPr>
      </p:sp>
      <p:sp>
        <p:nvSpPr>
          <p:cNvPr id="256003" name="Rectangle 3">
            <a:extLst>
              <a:ext uri="{FF2B5EF4-FFF2-40B4-BE49-F238E27FC236}">
                <a16:creationId xmlns:a16="http://schemas.microsoft.com/office/drawing/2014/main" id="{217B9FF5-7731-7024-3A06-DF9D448F41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BE" b="1" i="1" dirty="0">
                <a:latin typeface="Times New Roman" panose="02020603050405020304" pitchFamily="18" charset="0"/>
                <a:ea typeface="ＭＳ Ｐゴシック" panose="020B0600070205080204" pitchFamily="34" charset="-128"/>
              </a:rPr>
              <a:t>Complexe vruchten = </a:t>
            </a:r>
            <a:r>
              <a:rPr lang="nl-NL" altLang="nl-NL" b="1" i="1" dirty="0">
                <a:latin typeface="Times New Roman" panose="02020603050405020304" pitchFamily="18" charset="0"/>
                <a:ea typeface="ＭＳ Ｐゴシック" panose="020B0600070205080204" pitchFamily="34" charset="-128"/>
              </a:rPr>
              <a:t>“</a:t>
            </a:r>
            <a:r>
              <a:rPr lang="nl-NL" altLang="ja-JP" b="1" i="1" dirty="0" err="1">
                <a:latin typeface="Times New Roman" panose="02020603050405020304" pitchFamily="18" charset="0"/>
                <a:ea typeface="ＭＳ Ｐゴシック" panose="020B0600070205080204" pitchFamily="34" charset="-128"/>
              </a:rPr>
              <a:t>schijn</a:t>
            </a:r>
            <a:r>
              <a:rPr lang="nl-NL" altLang="nl-NL" b="1" i="1" dirty="0" err="1">
                <a:latin typeface="Times New Roman" panose="02020603050405020304" pitchFamily="18" charset="0"/>
                <a:ea typeface="ＭＳ Ｐゴシック" panose="020B0600070205080204" pitchFamily="34" charset="-128"/>
              </a:rPr>
              <a:t>”</a:t>
            </a:r>
            <a:r>
              <a:rPr lang="nl-NL" altLang="ja-JP" b="1" i="1" dirty="0" err="1">
                <a:latin typeface="Times New Roman" panose="02020603050405020304" pitchFamily="18" charset="0"/>
                <a:ea typeface="ＭＳ Ｐゴシック" panose="020B0600070205080204" pitchFamily="34" charset="-128"/>
              </a:rPr>
              <a:t>vruchten</a:t>
            </a:r>
            <a:r>
              <a:rPr lang="nl-NL" altLang="ja-JP" b="1" i="1" dirty="0">
                <a:latin typeface="Times New Roman" panose="02020603050405020304" pitchFamily="18" charset="0"/>
                <a:ea typeface="ＭＳ Ｐゴシック" panose="020B0600070205080204" pitchFamily="34" charset="-128"/>
              </a:rPr>
              <a:t> : Ananas</a:t>
            </a:r>
            <a:r>
              <a:rPr lang="nl-NL" altLang="ja-JP" i="1" dirty="0">
                <a:latin typeface="Times New Roman" panose="02020603050405020304" pitchFamily="18" charset="0"/>
                <a:ea typeface="ＭＳ Ｐゴシック" panose="020B0600070205080204" pitchFamily="34" charset="-128"/>
              </a:rPr>
              <a:t>  </a:t>
            </a:r>
            <a:r>
              <a:rPr lang="nl-NL" altLang="ja-JP" dirty="0">
                <a:latin typeface="Times New Roman" panose="02020603050405020304" pitchFamily="18" charset="0"/>
                <a:ea typeface="ＭＳ Ｐゴシック" panose="020B0600070205080204" pitchFamily="34" charset="-128"/>
              </a:rPr>
              <a:t>(Rauh 1950)</a:t>
            </a:r>
          </a:p>
          <a:p>
            <a:r>
              <a:rPr lang="nl-NL" altLang="nl-BE" dirty="0">
                <a:latin typeface="Times New Roman" panose="02020603050405020304" pitchFamily="18" charset="0"/>
                <a:ea typeface="ＭＳ Ｐゴシック" panose="020B0600070205080204" pitchFamily="34" charset="-128"/>
              </a:rPr>
              <a:t> </a:t>
            </a:r>
          </a:p>
          <a:p>
            <a:r>
              <a:rPr lang="nl-NL" altLang="nl-BE" dirty="0">
                <a:latin typeface="Times New Roman" panose="02020603050405020304" pitchFamily="18" charset="0"/>
                <a:ea typeface="ＭＳ Ｐゴシック" panose="020B0600070205080204" pitchFamily="34" charset="-128"/>
              </a:rPr>
              <a:t>Ananas </a:t>
            </a:r>
            <a:r>
              <a:rPr lang="nl-NL" altLang="nl-BE" i="1" dirty="0">
                <a:latin typeface="Times New Roman" panose="02020603050405020304" pitchFamily="18" charset="0"/>
                <a:ea typeface="ＭＳ Ｐゴシック" panose="020B0600070205080204" pitchFamily="34" charset="-128"/>
              </a:rPr>
              <a:t>(Ananas comosus) </a:t>
            </a:r>
            <a:r>
              <a:rPr lang="nl-NL" altLang="nl-BE" dirty="0">
                <a:latin typeface="Times New Roman" panose="02020603050405020304" pitchFamily="18" charset="0"/>
                <a:ea typeface="ＭＳ Ｐゴシック" panose="020B0600070205080204" pitchFamily="34" charset="-128"/>
              </a:rPr>
              <a:t>(Bromeliaceae)</a:t>
            </a:r>
          </a:p>
          <a:p>
            <a:r>
              <a:rPr lang="nl-NL" altLang="nl-BE" dirty="0">
                <a:latin typeface="Times New Roman" panose="02020603050405020304" pitchFamily="18" charset="0"/>
                <a:ea typeface="ＭＳ Ｐゴシック" panose="020B0600070205080204" pitchFamily="34" charset="-128"/>
              </a:rPr>
              <a:t>1. Overlangse doorsnede, met as (A) van het bloemgestel, waarop talrijke bracteeën (D) staan ingeplant, elk met een niet functionele, sterk vlezig opgezwollen bloem</a:t>
            </a:r>
          </a:p>
          <a:p>
            <a:r>
              <a:rPr lang="nl-NL" altLang="nl-BE" dirty="0">
                <a:latin typeface="Times New Roman" panose="02020603050405020304" pitchFamily="18" charset="0"/>
                <a:ea typeface="ＭＳ Ｐゴシック" panose="020B0600070205080204" pitchFamily="34" charset="-128"/>
              </a:rPr>
              <a:t>2. Id., uitwendig beeld, met een aantal bracteeën en hun </a:t>
            </a:r>
            <a:r>
              <a:rPr lang="nl-NL" altLang="nl-NL" dirty="0">
                <a:latin typeface="Times New Roman" panose="02020603050405020304" pitchFamily="18" charset="0"/>
                <a:ea typeface="ＭＳ Ｐゴシック" panose="020B0600070205080204" pitchFamily="34" charset="-128"/>
              </a:rPr>
              <a:t>“</a:t>
            </a:r>
            <a:r>
              <a:rPr lang="nl-NL" altLang="nl-BE" dirty="0">
                <a:latin typeface="Times New Roman" panose="02020603050405020304" pitchFamily="18" charset="0"/>
                <a:ea typeface="ＭＳ Ｐゴシック" panose="020B0600070205080204" pitchFamily="34" charset="-128"/>
              </a:rPr>
              <a:t>bloem</a:t>
            </a:r>
            <a:r>
              <a:rPr lang="nl-NL" altLang="nl-NL" dirty="0">
                <a:latin typeface="Times New Roman" panose="02020603050405020304" pitchFamily="18" charset="0"/>
                <a:ea typeface="ＭＳ Ｐゴシック" panose="020B0600070205080204" pitchFamily="34" charset="-128"/>
              </a:rPr>
              <a:t>”</a:t>
            </a:r>
            <a:endParaRPr lang="nl-NL" altLang="nl-BE" dirty="0">
              <a:latin typeface="Times New Roman" panose="02020603050405020304" pitchFamily="18" charset="0"/>
              <a:ea typeface="ＭＳ Ｐゴシック" panose="020B0600070205080204" pitchFamily="34" charset="-128"/>
            </a:endParaRPr>
          </a:p>
          <a:p>
            <a:r>
              <a:rPr lang="nl-NL" altLang="nl-BE" dirty="0">
                <a:latin typeface="Times New Roman" panose="02020603050405020304" pitchFamily="18" charset="0"/>
                <a:ea typeface="ＭＳ Ｐゴシック" panose="020B0600070205080204" pitchFamily="34" charset="-128"/>
              </a:rPr>
              <a:t> </a:t>
            </a:r>
          </a:p>
          <a:p>
            <a:pPr eaLnBrk="1" hangingPunct="1"/>
            <a:endParaRPr lang="en-GB"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a:extLst>
              <a:ext uri="{FF2B5EF4-FFF2-40B4-BE49-F238E27FC236}">
                <a16:creationId xmlns:a16="http://schemas.microsoft.com/office/drawing/2014/main" id="{62457C86-E621-6D37-FBEF-9FC2D7CA5D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9A51470-3FCE-4B4A-A482-0EAF1030B43D}" type="slidenum">
              <a:rPr lang="en-GB" altLang="nl-BE"/>
              <a:pPr>
                <a:spcBef>
                  <a:spcPct val="0"/>
                </a:spcBef>
              </a:pPr>
              <a:t>137</a:t>
            </a:fld>
            <a:endParaRPr lang="en-GB" altLang="nl-BE"/>
          </a:p>
        </p:txBody>
      </p:sp>
      <p:sp>
        <p:nvSpPr>
          <p:cNvPr id="258050" name="Rectangle 2">
            <a:extLst>
              <a:ext uri="{FF2B5EF4-FFF2-40B4-BE49-F238E27FC236}">
                <a16:creationId xmlns:a16="http://schemas.microsoft.com/office/drawing/2014/main" id="{21934C27-A3D4-B3B2-45BC-06481AFE4792}"/>
              </a:ext>
            </a:extLst>
          </p:cNvPr>
          <p:cNvSpPr>
            <a:spLocks noGrp="1" noRot="1" noChangeAspect="1" noChangeArrowheads="1" noTextEdit="1"/>
          </p:cNvSpPr>
          <p:nvPr>
            <p:ph type="sldImg"/>
          </p:nvPr>
        </p:nvSpPr>
        <p:spPr>
          <a:ln/>
        </p:spPr>
      </p:sp>
      <p:sp>
        <p:nvSpPr>
          <p:cNvPr id="258051" name="Rectangle 3">
            <a:extLst>
              <a:ext uri="{FF2B5EF4-FFF2-40B4-BE49-F238E27FC236}">
                <a16:creationId xmlns:a16="http://schemas.microsoft.com/office/drawing/2014/main" id="{A4EB52C5-B5CF-658A-6CB5-C763EA6BE1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NL" altLang="nl-BE">
                <a:latin typeface="Times New Roman" panose="02020603050405020304" pitchFamily="18" charset="0"/>
                <a:ea typeface="ＭＳ Ｐゴシック" panose="020B0600070205080204" pitchFamily="34" charset="-128"/>
              </a:rPr>
              <a:t>De rozenbottel wordt lexicaal quasi altijd aangeduid als de </a:t>
            </a:r>
            <a:r>
              <a:rPr lang="nl-NL" altLang="nl-NL">
                <a:latin typeface="Times New Roman" panose="02020603050405020304" pitchFamily="18" charset="0"/>
                <a:ea typeface="ＭＳ Ｐゴシック" panose="020B0600070205080204" pitchFamily="34" charset="-128"/>
              </a:rPr>
              <a:t>“</a:t>
            </a:r>
            <a:r>
              <a:rPr lang="nl-NL" altLang="nl-BE">
                <a:latin typeface="Times New Roman" panose="02020603050405020304" pitchFamily="18" charset="0"/>
                <a:ea typeface="ＭＳ Ｐゴシック" panose="020B0600070205080204" pitchFamily="34" charset="-128"/>
              </a:rPr>
              <a:t>vrucht</a:t>
            </a:r>
            <a:r>
              <a:rPr lang="nl-NL" altLang="nl-NL">
                <a:latin typeface="Times New Roman" panose="02020603050405020304" pitchFamily="18" charset="0"/>
                <a:ea typeface="ＭＳ Ｐゴシック" panose="020B0600070205080204" pitchFamily="34" charset="-128"/>
              </a:rPr>
              <a:t>”</a:t>
            </a:r>
            <a:r>
              <a:rPr lang="nl-NL" altLang="nl-BE">
                <a:latin typeface="Times New Roman" panose="02020603050405020304" pitchFamily="18" charset="0"/>
                <a:ea typeface="ＭＳ Ｐゴシック" panose="020B0600070205080204" pitchFamily="34" charset="-128"/>
              </a:rPr>
              <a:t> van de roos, terwijl dit botanisch de sterk uitgegroeide en vlezig geworden bloembodem voorstelt.  </a:t>
            </a:r>
          </a:p>
          <a:p>
            <a:pPr eaLnBrk="1" hangingPunct="1"/>
            <a:endParaRPr lang="nl-NL" altLang="nl-BE">
              <a:latin typeface="Times New Roman" panose="02020603050405020304" pitchFamily="18" charset="0"/>
              <a:ea typeface="ＭＳ Ｐゴシック" panose="020B0600070205080204" pitchFamily="34" charset="-128"/>
            </a:endParaRPr>
          </a:p>
          <a:p>
            <a:pPr eaLnBrk="1" hangingPunct="1"/>
            <a:endParaRPr lang="nl-NL" altLang="nl-BE">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a:extLst>
              <a:ext uri="{FF2B5EF4-FFF2-40B4-BE49-F238E27FC236}">
                <a16:creationId xmlns:a16="http://schemas.microsoft.com/office/drawing/2014/main" id="{458613FF-467C-B906-BB74-74DC0F352D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59D874B-5698-1149-BF4D-930678E3D066}" type="slidenum">
              <a:rPr lang="en-GB" altLang="nl-BE"/>
              <a:pPr>
                <a:spcBef>
                  <a:spcPct val="0"/>
                </a:spcBef>
              </a:pPr>
              <a:t>138</a:t>
            </a:fld>
            <a:endParaRPr lang="en-GB" altLang="nl-BE"/>
          </a:p>
        </p:txBody>
      </p:sp>
      <p:sp>
        <p:nvSpPr>
          <p:cNvPr id="260098" name="Rectangle 2">
            <a:extLst>
              <a:ext uri="{FF2B5EF4-FFF2-40B4-BE49-F238E27FC236}">
                <a16:creationId xmlns:a16="http://schemas.microsoft.com/office/drawing/2014/main" id="{A3DF1F86-2559-D53F-AF7B-5A621CF0E698}"/>
              </a:ext>
            </a:extLst>
          </p:cNvPr>
          <p:cNvSpPr>
            <a:spLocks noGrp="1" noRot="1" noChangeAspect="1" noChangeArrowheads="1" noTextEdit="1"/>
          </p:cNvSpPr>
          <p:nvPr>
            <p:ph type="sldImg"/>
          </p:nvPr>
        </p:nvSpPr>
        <p:spPr>
          <a:ln/>
        </p:spPr>
      </p:sp>
      <p:sp>
        <p:nvSpPr>
          <p:cNvPr id="260099" name="Rectangle 3">
            <a:extLst>
              <a:ext uri="{FF2B5EF4-FFF2-40B4-BE49-F238E27FC236}">
                <a16:creationId xmlns:a16="http://schemas.microsoft.com/office/drawing/2014/main" id="{E61D1F91-EA79-6E0B-D163-D8651CD0D2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BE" b="1" i="1" dirty="0">
                <a:latin typeface="Times New Roman" panose="02020603050405020304" pitchFamily="18" charset="0"/>
                <a:ea typeface="ＭＳ Ｐゴシック" panose="020B0600070205080204" pitchFamily="34" charset="-128"/>
              </a:rPr>
              <a:t>Complexe vruchten = </a:t>
            </a:r>
            <a:r>
              <a:rPr lang="nl-NL" altLang="nl-NL" b="1" i="1" dirty="0">
                <a:latin typeface="Times New Roman" panose="02020603050405020304" pitchFamily="18" charset="0"/>
                <a:ea typeface="ＭＳ Ｐゴシック" panose="020B0600070205080204" pitchFamily="34" charset="-128"/>
              </a:rPr>
              <a:t>“</a:t>
            </a:r>
            <a:r>
              <a:rPr lang="nl-NL" altLang="ja-JP" b="1" i="1" dirty="0" err="1">
                <a:latin typeface="Times New Roman" panose="02020603050405020304" pitchFamily="18" charset="0"/>
                <a:ea typeface="ＭＳ Ｐゴシック" panose="020B0600070205080204" pitchFamily="34" charset="-128"/>
              </a:rPr>
              <a:t>schijn</a:t>
            </a:r>
            <a:r>
              <a:rPr lang="nl-NL" altLang="nl-NL" b="1" i="1" dirty="0" err="1">
                <a:latin typeface="Times New Roman" panose="02020603050405020304" pitchFamily="18" charset="0"/>
                <a:ea typeface="ＭＳ Ｐゴシック" panose="020B0600070205080204" pitchFamily="34" charset="-128"/>
              </a:rPr>
              <a:t>”</a:t>
            </a:r>
            <a:r>
              <a:rPr lang="nl-NL" altLang="ja-JP" b="1" i="1" dirty="0" err="1">
                <a:latin typeface="Times New Roman" panose="02020603050405020304" pitchFamily="18" charset="0"/>
                <a:ea typeface="ＭＳ Ｐゴシック" panose="020B0600070205080204" pitchFamily="34" charset="-128"/>
              </a:rPr>
              <a:t>vruchten</a:t>
            </a:r>
            <a:r>
              <a:rPr lang="nl-NL" altLang="ja-JP" b="1" i="1" dirty="0">
                <a:latin typeface="Times New Roman" panose="02020603050405020304" pitchFamily="18" charset="0"/>
                <a:ea typeface="ＭＳ Ｐゴシック" panose="020B0600070205080204" pitchFamily="34" charset="-128"/>
              </a:rPr>
              <a:t> : rozenbottel</a:t>
            </a:r>
            <a:r>
              <a:rPr lang="nl-NL" altLang="ja-JP" b="1" dirty="0">
                <a:latin typeface="Times New Roman" panose="02020603050405020304" pitchFamily="18" charset="0"/>
                <a:ea typeface="ＭＳ Ｐゴシック" panose="020B0600070205080204" pitchFamily="34" charset="-128"/>
              </a:rPr>
              <a:t>  </a:t>
            </a:r>
            <a:r>
              <a:rPr lang="nl-NL" altLang="ja-JP" dirty="0">
                <a:latin typeface="Times New Roman" panose="02020603050405020304" pitchFamily="18" charset="0"/>
                <a:ea typeface="ＭＳ Ｐゴシック" panose="020B0600070205080204" pitchFamily="34" charset="-128"/>
              </a:rPr>
              <a:t>(Rauh 1950)</a:t>
            </a:r>
          </a:p>
          <a:p>
            <a:r>
              <a:rPr lang="nl-NL" altLang="nl-BE" dirty="0">
                <a:latin typeface="Times New Roman" panose="02020603050405020304" pitchFamily="18" charset="0"/>
                <a:ea typeface="ＭＳ Ｐゴシック" panose="020B0600070205080204" pitchFamily="34" charset="-128"/>
              </a:rPr>
              <a:t> </a:t>
            </a:r>
          </a:p>
          <a:p>
            <a:r>
              <a:rPr lang="nl-NL" altLang="nl-BE" dirty="0">
                <a:latin typeface="Times New Roman" panose="02020603050405020304" pitchFamily="18" charset="0"/>
                <a:ea typeface="ＭＳ Ｐゴシック" panose="020B0600070205080204" pitchFamily="34" charset="-128"/>
              </a:rPr>
              <a:t>Rimpelroos </a:t>
            </a:r>
            <a:r>
              <a:rPr lang="nl-NL" altLang="nl-BE" i="1" dirty="0">
                <a:latin typeface="Times New Roman" panose="02020603050405020304" pitchFamily="18" charset="0"/>
                <a:ea typeface="ＭＳ Ｐゴシック" panose="020B0600070205080204" pitchFamily="34" charset="-128"/>
              </a:rPr>
              <a:t>(Rosa </a:t>
            </a:r>
            <a:r>
              <a:rPr lang="nl-NL" altLang="nl-BE" i="1" dirty="0" err="1">
                <a:latin typeface="Times New Roman" panose="02020603050405020304" pitchFamily="18" charset="0"/>
                <a:ea typeface="ＭＳ Ｐゴシック" panose="020B0600070205080204" pitchFamily="34" charset="-128"/>
              </a:rPr>
              <a:t>rugosa</a:t>
            </a:r>
            <a:r>
              <a:rPr lang="nl-NL" altLang="nl-BE" i="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(Rosaceae)</a:t>
            </a:r>
          </a:p>
          <a:p>
            <a:r>
              <a:rPr lang="nl-NL" altLang="nl-BE" dirty="0">
                <a:latin typeface="Times New Roman" panose="02020603050405020304" pitchFamily="18" charset="0"/>
                <a:ea typeface="ＭＳ Ｐゴシック" panose="020B0600070205080204" pitchFamily="34" charset="-128"/>
              </a:rPr>
              <a:t>1. Takje, met rozenbottel</a:t>
            </a:r>
          </a:p>
          <a:p>
            <a:r>
              <a:rPr lang="nl-NL" altLang="nl-BE" dirty="0">
                <a:latin typeface="Times New Roman" panose="02020603050405020304" pitchFamily="18" charset="0"/>
                <a:ea typeface="ＭＳ Ｐゴシック" panose="020B0600070205080204" pitchFamily="34" charset="-128"/>
              </a:rPr>
              <a:t>2. Rozenbottel, overlangse doorsnede</a:t>
            </a:r>
          </a:p>
          <a:p>
            <a:r>
              <a:rPr lang="nl-NL" altLang="nl-BE" dirty="0">
                <a:latin typeface="Times New Roman" panose="02020603050405020304" pitchFamily="18" charset="0"/>
                <a:ea typeface="ＭＳ Ｐゴシック" panose="020B0600070205080204" pitchFamily="34" charset="-128"/>
              </a:rPr>
              <a:t>3. Deelvruchtje, habitus</a:t>
            </a:r>
          </a:p>
          <a:p>
            <a:endParaRPr lang="nl-NL" altLang="nl-BE" dirty="0">
              <a:latin typeface="Times New Roman" panose="02020603050405020304" pitchFamily="18" charset="0"/>
              <a:ea typeface="ＭＳ Ｐゴシック" panose="020B0600070205080204" pitchFamily="34" charset="-128"/>
            </a:endParaRPr>
          </a:p>
          <a:p>
            <a:r>
              <a:rPr lang="nl-NL" altLang="nl-BE" dirty="0">
                <a:latin typeface="Times New Roman" panose="02020603050405020304" pitchFamily="18" charset="0"/>
                <a:ea typeface="ＭＳ Ｐゴシック" panose="020B0600070205080204" pitchFamily="34" charset="-128"/>
              </a:rPr>
              <a:t>	A : bloembodem, 	BN : buiknaad</a:t>
            </a:r>
          </a:p>
          <a:p>
            <a:r>
              <a:rPr lang="nl-NL" altLang="nl-BE" dirty="0">
                <a:latin typeface="Times New Roman" panose="02020603050405020304" pitchFamily="18" charset="0"/>
                <a:ea typeface="ＭＳ Ｐゴシック" panose="020B0600070205080204" pitchFamily="34" charset="-128"/>
              </a:rPr>
              <a:t>	F : dopvruchtje	G :</a:t>
            </a:r>
            <a:r>
              <a:rPr lang="nl-NL" altLang="nl-BE" b="1" i="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stijl</a:t>
            </a:r>
          </a:p>
          <a:p>
            <a:r>
              <a:rPr lang="nl-NL" altLang="nl-BE" dirty="0">
                <a:latin typeface="Times New Roman" panose="02020603050405020304" pitchFamily="18" charset="0"/>
                <a:ea typeface="ＭＳ Ｐゴシック" panose="020B0600070205080204" pitchFamily="34" charset="-128"/>
              </a:rPr>
              <a:t>	K : kelk		St : meeldraad</a:t>
            </a:r>
          </a:p>
          <a:p>
            <a:r>
              <a:rPr lang="nl-NL" altLang="nl-BE" dirty="0">
                <a:latin typeface="Times New Roman" panose="02020603050405020304" pitchFamily="18" charset="0"/>
                <a:ea typeface="ＭＳ Ｐゴシック" panose="020B0600070205080204" pitchFamily="34" charset="-128"/>
              </a:rPr>
              <a:t> </a:t>
            </a:r>
          </a:p>
          <a:p>
            <a:pPr eaLnBrk="1" hangingPunct="1"/>
            <a:endParaRPr lang="en-GB" altLang="nl-BE" i="1"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9853A3A7-86AC-C237-4923-EF639D10F4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7968AF1-84AD-2B44-B0B0-5CC033DB1681}" type="slidenum">
              <a:rPr lang="en-GB" altLang="nl-BE"/>
              <a:pPr>
                <a:spcBef>
                  <a:spcPct val="0"/>
                </a:spcBef>
              </a:pPr>
              <a:t>13</a:t>
            </a:fld>
            <a:endParaRPr lang="en-GB" altLang="nl-BE"/>
          </a:p>
        </p:txBody>
      </p:sp>
      <p:sp>
        <p:nvSpPr>
          <p:cNvPr id="40962" name="Rectangle 2">
            <a:extLst>
              <a:ext uri="{FF2B5EF4-FFF2-40B4-BE49-F238E27FC236}">
                <a16:creationId xmlns:a16="http://schemas.microsoft.com/office/drawing/2014/main" id="{45222F99-C31E-E9D3-8921-2F6CA2A8C8B9}"/>
              </a:ext>
            </a:extLst>
          </p:cNvPr>
          <p:cNvSpPr>
            <a:spLocks noGrp="1" noRot="1" noChangeAspect="1" noChangeArrowheads="1" noTextEdit="1"/>
          </p:cNvSpPr>
          <p:nvPr>
            <p:ph type="sldImg"/>
          </p:nvPr>
        </p:nvSpPr>
        <p:spPr>
          <a:ln/>
        </p:spPr>
      </p:sp>
      <p:sp>
        <p:nvSpPr>
          <p:cNvPr id="40963" name="Rectangle 3">
            <a:extLst>
              <a:ext uri="{FF2B5EF4-FFF2-40B4-BE49-F238E27FC236}">
                <a16:creationId xmlns:a16="http://schemas.microsoft.com/office/drawing/2014/main" id="{9D95D50C-1B02-22C3-77CF-F79192C4A1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BE" altLang="nl-BE" b="1" i="1" dirty="0">
                <a:latin typeface="Helvetica" pitchFamily="2" charset="0"/>
                <a:ea typeface="ＭＳ Ｐゴシック" panose="020B0600070205080204" pitchFamily="34" charset="-128"/>
              </a:rPr>
              <a:t>Steenvrucht van Pruim en Perzik</a:t>
            </a:r>
          </a:p>
          <a:p>
            <a:pPr eaLnBrk="1" hangingPunct="1"/>
            <a:endParaRPr lang="nl-BE" altLang="nl-BE" b="1" i="1" dirty="0">
              <a:latin typeface="Helvetica" pitchFamily="2" charset="0"/>
              <a:ea typeface="ＭＳ Ｐゴシック" panose="020B0600070205080204" pitchFamily="34" charset="-128"/>
            </a:endParaRPr>
          </a:p>
          <a:p>
            <a:pPr eaLnBrk="1" hangingPunct="1"/>
            <a:r>
              <a:rPr lang="nl-NL" altLang="nl-BE" dirty="0">
                <a:latin typeface="Times New Roman" panose="02020603050405020304" pitchFamily="18" charset="0"/>
                <a:ea typeface="ＭＳ Ｐゴシック" panose="020B0600070205080204" pitchFamily="34" charset="-128"/>
              </a:rPr>
              <a:t>Centraal in de steenvrucht is de steen aanwezig = </a:t>
            </a:r>
            <a:r>
              <a:rPr lang="nl-NL" altLang="nl-BE" dirty="0" err="1">
                <a:latin typeface="Times New Roman" panose="02020603050405020304" pitchFamily="18" charset="0"/>
                <a:ea typeface="ＭＳ Ｐゴシック" panose="020B0600070205080204" pitchFamily="34" charset="-128"/>
              </a:rPr>
              <a:t>endocarp</a:t>
            </a:r>
            <a:r>
              <a:rPr lang="nl-NL" altLang="nl-BE" dirty="0">
                <a:latin typeface="Times New Roman" panose="02020603050405020304" pitchFamily="18" charset="0"/>
                <a:ea typeface="ＭＳ Ｐゴシック" panose="020B0600070205080204" pitchFamily="34" charset="-128"/>
              </a:rPr>
              <a:t> dat het zaad omgeeft.  </a:t>
            </a:r>
          </a:p>
          <a:p>
            <a:pPr eaLnBrk="1" hangingPunct="1"/>
            <a:endParaRPr lang="nl-NL" altLang="nl-BE" dirty="0">
              <a:latin typeface="Times New Roman" panose="02020603050405020304" pitchFamily="18" charset="0"/>
              <a:ea typeface="ＭＳ Ｐゴシック" panose="020B0600070205080204" pitchFamily="34" charset="-128"/>
            </a:endParaRPr>
          </a:p>
          <a:p>
            <a:pPr eaLnBrk="1" hangingPunct="1"/>
            <a:endParaRPr lang="nl-NL"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Slide Image Placeholder 1">
            <a:extLst>
              <a:ext uri="{FF2B5EF4-FFF2-40B4-BE49-F238E27FC236}">
                <a16:creationId xmlns:a16="http://schemas.microsoft.com/office/drawing/2014/main" id="{1ECAB8DF-5C64-A125-1C4C-F0A126D2F894}"/>
              </a:ext>
            </a:extLst>
          </p:cNvPr>
          <p:cNvSpPr>
            <a:spLocks noGrp="1" noRot="1" noChangeAspect="1" noTextEdit="1"/>
          </p:cNvSpPr>
          <p:nvPr>
            <p:ph type="sldImg"/>
          </p:nvPr>
        </p:nvSpPr>
        <p:spPr>
          <a:ln/>
        </p:spPr>
      </p:sp>
      <p:sp>
        <p:nvSpPr>
          <p:cNvPr id="262146" name="Notes Placeholder 2">
            <a:extLst>
              <a:ext uri="{FF2B5EF4-FFF2-40B4-BE49-F238E27FC236}">
                <a16:creationId xmlns:a16="http://schemas.microsoft.com/office/drawing/2014/main" id="{BE1BE7B4-DB0D-131D-E91D-019F60DE73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altLang="nl-BE">
                <a:latin typeface="Times New Roman" panose="02020603050405020304" pitchFamily="18" charset="0"/>
                <a:ea typeface="ＭＳ Ｐゴシック" panose="020B0600070205080204" pitchFamily="34" charset="-128"/>
              </a:rPr>
              <a:t>Appel, met effect van « jumping genes » = transposons</a:t>
            </a:r>
          </a:p>
          <a:p>
            <a:endParaRPr lang="nl-NL" altLang="nl-BE">
              <a:latin typeface="Times New Roman" panose="02020603050405020304" pitchFamily="18" charset="0"/>
              <a:ea typeface="ＭＳ Ｐゴシック" panose="020B0600070205080204" pitchFamily="34" charset="-128"/>
            </a:endParaRPr>
          </a:p>
          <a:p>
            <a:r>
              <a:rPr lang="nl-NL" altLang="nl-BE">
                <a:latin typeface="Times New Roman" panose="02020603050405020304" pitchFamily="18" charset="0"/>
                <a:ea typeface="ＭＳ Ｐゴシック" panose="020B0600070205080204" pitchFamily="34" charset="-128"/>
              </a:rPr>
              <a:t>Hier is het onderstandig vruchtbeginsel compleet vergroeid met de sterk en vlezig uitgegroeide bloembodem.  </a:t>
            </a:r>
          </a:p>
          <a:p>
            <a:endParaRPr lang="nl-NL" altLang="nl-BE">
              <a:latin typeface="Times New Roman" panose="02020603050405020304" pitchFamily="18" charset="0"/>
              <a:ea typeface="ＭＳ Ｐゴシック" panose="020B0600070205080204" pitchFamily="34" charset="-128"/>
            </a:endParaRPr>
          </a:p>
          <a:p>
            <a:endParaRPr lang="nl-NL" altLang="nl-BE">
              <a:latin typeface="Times New Roman" panose="02020603050405020304" pitchFamily="18" charset="0"/>
              <a:ea typeface="ＭＳ Ｐゴシック" panose="020B0600070205080204" pitchFamily="34" charset="-128"/>
            </a:endParaRPr>
          </a:p>
        </p:txBody>
      </p:sp>
      <p:sp>
        <p:nvSpPr>
          <p:cNvPr id="262147" name="Slide Number Placeholder 3">
            <a:extLst>
              <a:ext uri="{FF2B5EF4-FFF2-40B4-BE49-F238E27FC236}">
                <a16:creationId xmlns:a16="http://schemas.microsoft.com/office/drawing/2014/main" id="{9AC2643C-B9A7-7BD3-06F0-983AF7E671E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E52A194-F104-A648-91A1-712143C019B1}" type="slidenum">
              <a:rPr lang="en-GB" altLang="nl-BE"/>
              <a:pPr>
                <a:spcBef>
                  <a:spcPct val="0"/>
                </a:spcBef>
              </a:pPr>
              <a:t>139</a:t>
            </a:fld>
            <a:endParaRPr lang="en-GB" altLang="nl-BE"/>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a:extLst>
              <a:ext uri="{FF2B5EF4-FFF2-40B4-BE49-F238E27FC236}">
                <a16:creationId xmlns:a16="http://schemas.microsoft.com/office/drawing/2014/main" id="{BAE07277-FBC0-4E0A-195F-31D449A5E0ED}"/>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46AB8B20-1267-C048-B78B-B1D2909C7800}" type="slidenum">
              <a:rPr lang="en-GB" altLang="nl-BE" i="0"/>
              <a:pPr algn="r" eaLnBrk="1" hangingPunct="1">
                <a:spcBef>
                  <a:spcPct val="0"/>
                </a:spcBef>
              </a:pPr>
              <a:t>140</a:t>
            </a:fld>
            <a:endParaRPr lang="en-GB" altLang="nl-BE" i="0"/>
          </a:p>
        </p:txBody>
      </p:sp>
      <p:sp>
        <p:nvSpPr>
          <p:cNvPr id="264194" name="Rectangle 2">
            <a:extLst>
              <a:ext uri="{FF2B5EF4-FFF2-40B4-BE49-F238E27FC236}">
                <a16:creationId xmlns:a16="http://schemas.microsoft.com/office/drawing/2014/main" id="{16D9E1A8-471E-864B-167A-BA75DBB768A9}"/>
              </a:ext>
            </a:extLst>
          </p:cNvPr>
          <p:cNvSpPr>
            <a:spLocks noGrp="1" noRot="1" noChangeAspect="1" noChangeArrowheads="1" noTextEdit="1"/>
          </p:cNvSpPr>
          <p:nvPr>
            <p:ph type="sldImg"/>
          </p:nvPr>
        </p:nvSpPr>
        <p:spPr>
          <a:ln/>
        </p:spPr>
      </p:sp>
      <p:sp>
        <p:nvSpPr>
          <p:cNvPr id="264195" name="Rectangle 3">
            <a:extLst>
              <a:ext uri="{FF2B5EF4-FFF2-40B4-BE49-F238E27FC236}">
                <a16:creationId xmlns:a16="http://schemas.microsoft.com/office/drawing/2014/main" id="{22A6C915-2DE5-DDC0-E8E7-E71EFC9BBF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BE" b="1" i="1" dirty="0">
                <a:latin typeface="Times New Roman" panose="02020603050405020304" pitchFamily="18" charset="0"/>
                <a:ea typeface="ＭＳ Ｐゴシック" panose="020B0600070205080204" pitchFamily="34" charset="-128"/>
              </a:rPr>
              <a:t>Complexe vruchten = </a:t>
            </a:r>
            <a:r>
              <a:rPr lang="nl-NL" altLang="nl-NL" b="1" i="1" dirty="0">
                <a:latin typeface="Times New Roman" panose="02020603050405020304" pitchFamily="18" charset="0"/>
                <a:ea typeface="ＭＳ Ｐゴシック" panose="020B0600070205080204" pitchFamily="34" charset="-128"/>
              </a:rPr>
              <a:t>“</a:t>
            </a:r>
            <a:r>
              <a:rPr lang="nl-NL" altLang="ja-JP" b="1" i="1" dirty="0" err="1">
                <a:latin typeface="Times New Roman" panose="02020603050405020304" pitchFamily="18" charset="0"/>
                <a:ea typeface="ＭＳ Ｐゴシック" panose="020B0600070205080204" pitchFamily="34" charset="-128"/>
              </a:rPr>
              <a:t>schijn</a:t>
            </a:r>
            <a:r>
              <a:rPr lang="nl-NL" altLang="nl-NL" b="1" i="1" dirty="0" err="1">
                <a:latin typeface="Times New Roman" panose="02020603050405020304" pitchFamily="18" charset="0"/>
                <a:ea typeface="ＭＳ Ｐゴシック" panose="020B0600070205080204" pitchFamily="34" charset="-128"/>
              </a:rPr>
              <a:t>”</a:t>
            </a:r>
            <a:r>
              <a:rPr lang="nl-NL" altLang="ja-JP" b="1" i="1" dirty="0" err="1">
                <a:latin typeface="Times New Roman" panose="02020603050405020304" pitchFamily="18" charset="0"/>
                <a:ea typeface="ＭＳ Ｐゴシック" panose="020B0600070205080204" pitchFamily="34" charset="-128"/>
              </a:rPr>
              <a:t>vruchten</a:t>
            </a:r>
            <a:r>
              <a:rPr lang="nl-NL" altLang="ja-JP" b="1" i="1" dirty="0">
                <a:latin typeface="Times New Roman" panose="02020603050405020304" pitchFamily="18" charset="0"/>
                <a:ea typeface="ＭＳ Ｐゴシック" panose="020B0600070205080204" pitchFamily="34" charset="-128"/>
              </a:rPr>
              <a:t> : appelvrucht  </a:t>
            </a:r>
            <a:r>
              <a:rPr lang="nl-NL" altLang="ja-JP" dirty="0">
                <a:latin typeface="Times New Roman" panose="02020603050405020304" pitchFamily="18" charset="0"/>
                <a:ea typeface="ＭＳ Ｐゴシック" panose="020B0600070205080204" pitchFamily="34" charset="-128"/>
              </a:rPr>
              <a:t>(Rauh 1950)</a:t>
            </a:r>
          </a:p>
          <a:p>
            <a:r>
              <a:rPr lang="nl-NL" altLang="nl-BE" dirty="0">
                <a:latin typeface="Times New Roman" panose="02020603050405020304" pitchFamily="18" charset="0"/>
                <a:ea typeface="ＭＳ Ｐゴシック" panose="020B0600070205080204" pitchFamily="34" charset="-128"/>
              </a:rPr>
              <a:t> </a:t>
            </a:r>
          </a:p>
          <a:p>
            <a:r>
              <a:rPr lang="nl-NL" altLang="nl-BE" dirty="0">
                <a:latin typeface="Times New Roman" panose="02020603050405020304" pitchFamily="18" charset="0"/>
                <a:ea typeface="ＭＳ Ｐゴシック" panose="020B0600070205080204" pitchFamily="34" charset="-128"/>
              </a:rPr>
              <a:t>I-IV : Appel</a:t>
            </a:r>
          </a:p>
          <a:p>
            <a:r>
              <a:rPr lang="nl-NL" altLang="nl-BE" dirty="0">
                <a:latin typeface="Times New Roman" panose="02020603050405020304" pitchFamily="18" charset="0"/>
                <a:ea typeface="ＭＳ Ｐゴシック" panose="020B0600070205080204" pitchFamily="34" charset="-128"/>
              </a:rPr>
              <a:t>I : overlangse doorsnede</a:t>
            </a:r>
          </a:p>
          <a:p>
            <a:r>
              <a:rPr lang="nl-NL" altLang="nl-BE" dirty="0">
                <a:latin typeface="Times New Roman" panose="02020603050405020304" pitchFamily="18" charset="0"/>
                <a:ea typeface="ＭＳ Ｐゴシック" panose="020B0600070205080204" pitchFamily="34" charset="-128"/>
              </a:rPr>
              <a:t>II-III : dwarse doorsnede</a:t>
            </a:r>
          </a:p>
          <a:p>
            <a:r>
              <a:rPr lang="nl-NL" altLang="nl-BE" dirty="0">
                <a:latin typeface="Times New Roman" panose="02020603050405020304" pitchFamily="18" charset="0"/>
                <a:ea typeface="ＭＳ Ｐゴシック" panose="020B0600070205080204" pitchFamily="34" charset="-128"/>
              </a:rPr>
              <a:t>IV : abnormale, "vertakte" appel (= vergroeiing van twee bloemen)</a:t>
            </a:r>
          </a:p>
          <a:p>
            <a:r>
              <a:rPr lang="nl-NL" altLang="nl-BE" dirty="0">
                <a:latin typeface="Times New Roman" panose="02020603050405020304" pitchFamily="18" charset="0"/>
                <a:ea typeface="ＭＳ Ｐゴシック" panose="020B0600070205080204" pitchFamily="34" charset="-128"/>
              </a:rPr>
              <a:t> </a:t>
            </a:r>
          </a:p>
          <a:p>
            <a:r>
              <a:rPr lang="nl-NL" altLang="nl-BE" dirty="0">
                <a:latin typeface="Times New Roman" panose="02020603050405020304" pitchFamily="18" charset="0"/>
                <a:ea typeface="ＭＳ Ｐゴシック" panose="020B0600070205080204" pitchFamily="34" charset="-128"/>
              </a:rPr>
              <a:t>V-VII : Kweepeer</a:t>
            </a:r>
          </a:p>
          <a:p>
            <a:r>
              <a:rPr lang="nl-NL" altLang="nl-BE" dirty="0">
                <a:latin typeface="Times New Roman" panose="02020603050405020304" pitchFamily="18" charset="0"/>
                <a:ea typeface="ＭＳ Ｐゴシック" panose="020B0600070205080204" pitchFamily="34" charset="-128"/>
              </a:rPr>
              <a:t>V : overlangse doorsnede</a:t>
            </a:r>
          </a:p>
          <a:p>
            <a:r>
              <a:rPr lang="nl-NL" altLang="nl-BE" dirty="0">
                <a:latin typeface="Times New Roman" panose="02020603050405020304" pitchFamily="18" charset="0"/>
                <a:ea typeface="ＭＳ Ｐゴシック" panose="020B0600070205080204" pitchFamily="34" charset="-128"/>
              </a:rPr>
              <a:t>VI : geïsoleerde deelvrucht</a:t>
            </a:r>
          </a:p>
          <a:p>
            <a:r>
              <a:rPr lang="nl-NL" altLang="nl-BE" dirty="0">
                <a:latin typeface="Times New Roman" panose="02020603050405020304" pitchFamily="18" charset="0"/>
                <a:ea typeface="ＭＳ Ｐゴシック" panose="020B0600070205080204" pitchFamily="34" charset="-128"/>
              </a:rPr>
              <a:t>VII : zaad, overlangse doorsnede</a:t>
            </a:r>
          </a:p>
          <a:p>
            <a:r>
              <a:rPr lang="nl-NL" altLang="nl-BE" dirty="0">
                <a:latin typeface="Times New Roman" panose="02020603050405020304" pitchFamily="18" charset="0"/>
                <a:ea typeface="ＭＳ Ｐゴシック" panose="020B0600070205080204" pitchFamily="34" charset="-128"/>
              </a:rPr>
              <a:t> </a:t>
            </a:r>
          </a:p>
          <a:p>
            <a:pPr eaLnBrk="1" hangingPunct="1"/>
            <a:endParaRPr lang="en-GB" altLang="nl-BE" i="1"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ijdelijke aanduiding voor dia-afbeelding 1">
            <a:extLst>
              <a:ext uri="{FF2B5EF4-FFF2-40B4-BE49-F238E27FC236}">
                <a16:creationId xmlns:a16="http://schemas.microsoft.com/office/drawing/2014/main" id="{08C20099-F81F-85B9-9C9B-CD444F9AE559}"/>
              </a:ext>
            </a:extLst>
          </p:cNvPr>
          <p:cNvSpPr>
            <a:spLocks noGrp="1" noRot="1" noChangeAspect="1" noTextEdit="1"/>
          </p:cNvSpPr>
          <p:nvPr>
            <p:ph type="sldImg"/>
          </p:nvPr>
        </p:nvSpPr>
        <p:spPr>
          <a:ln/>
        </p:spPr>
      </p:sp>
      <p:sp>
        <p:nvSpPr>
          <p:cNvPr id="143362" name="Tijdelijke aanduiding voor notities 2">
            <a:extLst>
              <a:ext uri="{FF2B5EF4-FFF2-40B4-BE49-F238E27FC236}">
                <a16:creationId xmlns:a16="http://schemas.microsoft.com/office/drawing/2014/main" id="{2276274C-1B37-9E0A-3003-0956D06653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BE" b="1" i="1" dirty="0">
                <a:latin typeface="Times New Roman" panose="02020603050405020304" pitchFamily="18" charset="0"/>
                <a:ea typeface="ＭＳ Ｐゴシック" panose="020B0600070205080204" pitchFamily="34" charset="-128"/>
              </a:rPr>
              <a:t>Grote leeuwenbek (</a:t>
            </a:r>
            <a:r>
              <a:rPr lang="nl-NL" altLang="nl-BE" b="1" i="1" dirty="0" err="1">
                <a:latin typeface="Times New Roman" panose="02020603050405020304" pitchFamily="18" charset="0"/>
                <a:ea typeface="ＭＳ Ｐゴシック" panose="020B0600070205080204" pitchFamily="34" charset="-128"/>
              </a:rPr>
              <a:t>Antirrhinum</a:t>
            </a:r>
            <a:r>
              <a:rPr lang="nl-NL" altLang="nl-BE" b="1" i="1" dirty="0">
                <a:latin typeface="Times New Roman" panose="02020603050405020304" pitchFamily="18" charset="0"/>
                <a:ea typeface="ＭＳ Ｐゴシック" panose="020B0600070205080204" pitchFamily="34" charset="-128"/>
              </a:rPr>
              <a:t> </a:t>
            </a:r>
            <a:r>
              <a:rPr lang="nl-NL" altLang="nl-BE" b="1" i="1" dirty="0" err="1">
                <a:latin typeface="Times New Roman" panose="02020603050405020304" pitchFamily="18" charset="0"/>
                <a:ea typeface="ＭＳ Ｐゴシック" panose="020B0600070205080204" pitchFamily="34" charset="-128"/>
              </a:rPr>
              <a:t>majus</a:t>
            </a:r>
            <a:r>
              <a:rPr lang="nl-NL" altLang="nl-BE" b="1" i="1" dirty="0">
                <a:latin typeface="Times New Roman" panose="02020603050405020304" pitchFamily="18" charset="0"/>
                <a:ea typeface="ＭＳ Ｐゴシック" panose="020B0600070205080204" pitchFamily="34" charset="-128"/>
              </a:rPr>
              <a:t>) </a:t>
            </a:r>
          </a:p>
          <a:p>
            <a:r>
              <a:rPr lang="nl-NL" altLang="nl-BE" i="1" dirty="0">
                <a:latin typeface="Times New Roman" panose="02020603050405020304" pitchFamily="18" charset="0"/>
                <a:ea typeface="ＭＳ Ｐゴシック" panose="020B0600070205080204" pitchFamily="34" charset="-128"/>
              </a:rPr>
              <a:t>Weegbreefamilie </a:t>
            </a:r>
            <a:r>
              <a:rPr lang="nl-NL" altLang="nl-BE" dirty="0">
                <a:latin typeface="Times New Roman" panose="02020603050405020304" pitchFamily="18" charset="0"/>
                <a:ea typeface="ＭＳ Ｐゴシック" panose="020B0600070205080204" pitchFamily="34" charset="-128"/>
              </a:rPr>
              <a:t>(</a:t>
            </a:r>
            <a:r>
              <a:rPr lang="nl-NL" altLang="nl-BE" dirty="0" err="1">
                <a:latin typeface="Times New Roman" panose="02020603050405020304" pitchFamily="18" charset="0"/>
                <a:ea typeface="ＭＳ Ｐゴシック" panose="020B0600070205080204" pitchFamily="34" charset="-128"/>
              </a:rPr>
              <a:t>Plantaginaceae</a:t>
            </a:r>
            <a:r>
              <a:rPr lang="nl-NL" altLang="nl-BE" dirty="0">
                <a:latin typeface="Times New Roman" panose="02020603050405020304" pitchFamily="18" charset="0"/>
                <a:ea typeface="ＭＳ Ｐゴシック" panose="020B0600070205080204" pitchFamily="34" charset="-128"/>
              </a:rPr>
              <a:t>)</a:t>
            </a:r>
          </a:p>
          <a:p>
            <a:endParaRPr lang="nl-NL" altLang="nl-BE" dirty="0">
              <a:latin typeface="Times New Roman" panose="02020603050405020304" pitchFamily="18" charset="0"/>
              <a:ea typeface="ＭＳ Ｐゴシック" panose="020B0600070205080204" pitchFamily="34" charset="-128"/>
            </a:endParaRPr>
          </a:p>
          <a:p>
            <a:endParaRPr lang="nl-NL" altLang="nl-BE" dirty="0">
              <a:latin typeface="Times New Roman" panose="02020603050405020304" pitchFamily="18" charset="0"/>
              <a:ea typeface="ＭＳ Ｐゴシック" panose="020B0600070205080204" pitchFamily="34" charset="-128"/>
            </a:endParaRPr>
          </a:p>
        </p:txBody>
      </p:sp>
      <p:sp>
        <p:nvSpPr>
          <p:cNvPr id="143363" name="Tijdelijke aanduiding voor dianummer 3">
            <a:extLst>
              <a:ext uri="{FF2B5EF4-FFF2-40B4-BE49-F238E27FC236}">
                <a16:creationId xmlns:a16="http://schemas.microsoft.com/office/drawing/2014/main" id="{73FE9AF9-F904-D27D-9152-02703C826B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ea typeface="ＭＳ Ｐゴシック" panose="020B0600070205080204" pitchFamily="34" charset="-128"/>
              </a:defRPr>
            </a:lvl1pPr>
            <a:lvl2pPr marL="742950" indent="-285750">
              <a:defRPr sz="2400" i="1">
                <a:solidFill>
                  <a:schemeClr val="tx1"/>
                </a:solidFill>
                <a:latin typeface="Times New Roman" panose="02020603050405020304" pitchFamily="18" charset="0"/>
                <a:ea typeface="ＭＳ Ｐゴシック" panose="020B0600070205080204" pitchFamily="34" charset="-128"/>
              </a:defRPr>
            </a:lvl2pPr>
            <a:lvl3pPr marL="1143000" indent="-228600">
              <a:defRPr sz="2400" i="1">
                <a:solidFill>
                  <a:schemeClr val="tx1"/>
                </a:solidFill>
                <a:latin typeface="Times New Roman" panose="02020603050405020304" pitchFamily="18" charset="0"/>
                <a:ea typeface="ＭＳ Ｐゴシック" panose="020B0600070205080204" pitchFamily="34" charset="-128"/>
              </a:defRPr>
            </a:lvl3pPr>
            <a:lvl4pPr marL="1600200" indent="-228600">
              <a:defRPr sz="2400" i="1">
                <a:solidFill>
                  <a:schemeClr val="tx1"/>
                </a:solidFill>
                <a:latin typeface="Times New Roman" panose="02020603050405020304" pitchFamily="18" charset="0"/>
                <a:ea typeface="ＭＳ Ｐゴシック" panose="020B0600070205080204" pitchFamily="34" charset="-128"/>
              </a:defRPr>
            </a:lvl4pPr>
            <a:lvl5pPr marL="2057400" indent="-228600">
              <a:defRPr sz="2400" 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fld id="{AC05BA1A-4ADA-0344-9125-9B58C3E38B4A}" type="slidenum">
              <a:rPr lang="en-GB" altLang="nl-BE" sz="1200" i="0"/>
              <a:pPr/>
              <a:t>141</a:t>
            </a:fld>
            <a:endParaRPr lang="en-GB" altLang="nl-BE" sz="1200" i="0"/>
          </a:p>
        </p:txBody>
      </p:sp>
    </p:spTree>
    <p:extLst>
      <p:ext uri="{BB962C8B-B14F-4D97-AF65-F5344CB8AC3E}">
        <p14:creationId xmlns:p14="http://schemas.microsoft.com/office/powerpoint/2010/main" val="86031440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jdelijke aanduiding voor dia-afbeelding 1">
            <a:extLst>
              <a:ext uri="{FF2B5EF4-FFF2-40B4-BE49-F238E27FC236}">
                <a16:creationId xmlns:a16="http://schemas.microsoft.com/office/drawing/2014/main" id="{6DA77DF3-094D-53DA-472A-6F5364644D8B}"/>
              </a:ext>
            </a:extLst>
          </p:cNvPr>
          <p:cNvSpPr>
            <a:spLocks noGrp="1" noRot="1" noChangeAspect="1" noTextEdit="1"/>
          </p:cNvSpPr>
          <p:nvPr>
            <p:ph type="sldImg"/>
          </p:nvPr>
        </p:nvSpPr>
        <p:spPr>
          <a:ln/>
        </p:spPr>
      </p:sp>
      <p:sp>
        <p:nvSpPr>
          <p:cNvPr id="145410" name="Tijdelijke aanduiding voor notities 2">
            <a:extLst>
              <a:ext uri="{FF2B5EF4-FFF2-40B4-BE49-F238E27FC236}">
                <a16:creationId xmlns:a16="http://schemas.microsoft.com/office/drawing/2014/main" id="{C250DAE5-811E-5C92-26D2-97B27729444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BE" b="1" i="1" dirty="0" err="1">
                <a:latin typeface="Times New Roman" panose="02020603050405020304" pitchFamily="18" charset="0"/>
                <a:ea typeface="ＭＳ Ｐゴシック" panose="020B0600070205080204" pitchFamily="34" charset="-128"/>
              </a:rPr>
              <a:t>Jatropha</a:t>
            </a:r>
            <a:r>
              <a:rPr lang="nl-NL" altLang="nl-BE" b="1" i="1" dirty="0">
                <a:latin typeface="Times New Roman" panose="02020603050405020304" pitchFamily="18" charset="0"/>
                <a:ea typeface="ＭＳ Ｐゴシック" panose="020B0600070205080204" pitchFamily="34" charset="-128"/>
              </a:rPr>
              <a:t> </a:t>
            </a:r>
            <a:r>
              <a:rPr lang="nl-NL" altLang="nl-BE" b="1" i="1" dirty="0" err="1">
                <a:latin typeface="Times New Roman" panose="02020603050405020304" pitchFamily="18" charset="0"/>
                <a:ea typeface="ＭＳ Ｐゴシック" panose="020B0600070205080204" pitchFamily="34" charset="-128"/>
              </a:rPr>
              <a:t>multifida</a:t>
            </a:r>
            <a:endParaRPr lang="nl-NL" altLang="nl-BE" b="1" i="1" dirty="0">
              <a:latin typeface="Times New Roman" panose="02020603050405020304" pitchFamily="18" charset="0"/>
              <a:ea typeface="ＭＳ Ｐゴシック" panose="020B0600070205080204" pitchFamily="34" charset="-128"/>
            </a:endParaRPr>
          </a:p>
          <a:p>
            <a:r>
              <a:rPr lang="nl-NL" altLang="nl-BE" i="1" dirty="0">
                <a:latin typeface="Times New Roman" panose="02020603050405020304" pitchFamily="18" charset="0"/>
                <a:ea typeface="ＭＳ Ｐゴシック" panose="020B0600070205080204" pitchFamily="34" charset="-128"/>
              </a:rPr>
              <a:t>Wolfsmelkfamilie </a:t>
            </a:r>
            <a:r>
              <a:rPr lang="nl-NL" altLang="nl-BE" dirty="0">
                <a:latin typeface="Times New Roman" panose="02020603050405020304" pitchFamily="18" charset="0"/>
                <a:ea typeface="ＭＳ Ｐゴシック" panose="020B0600070205080204" pitchFamily="34" charset="-128"/>
              </a:rPr>
              <a:t>(Euphorbiaceae)</a:t>
            </a:r>
          </a:p>
          <a:p>
            <a:endParaRPr lang="nl-NL" altLang="nl-BE" dirty="0">
              <a:latin typeface="Times New Roman" panose="02020603050405020304" pitchFamily="18" charset="0"/>
              <a:ea typeface="ＭＳ Ｐゴシック" panose="020B0600070205080204" pitchFamily="34" charset="-128"/>
            </a:endParaRPr>
          </a:p>
          <a:p>
            <a:endParaRPr lang="nl-NL" altLang="nl-BE" dirty="0">
              <a:latin typeface="Times New Roman" panose="02020603050405020304" pitchFamily="18" charset="0"/>
              <a:ea typeface="ＭＳ Ｐゴシック" panose="020B0600070205080204" pitchFamily="34" charset="-128"/>
            </a:endParaRPr>
          </a:p>
        </p:txBody>
      </p:sp>
      <p:sp>
        <p:nvSpPr>
          <p:cNvPr id="145411" name="Tijdelijke aanduiding voor dianummer 3">
            <a:extLst>
              <a:ext uri="{FF2B5EF4-FFF2-40B4-BE49-F238E27FC236}">
                <a16:creationId xmlns:a16="http://schemas.microsoft.com/office/drawing/2014/main" id="{970F9EEC-83A2-6070-91A3-18233D528CA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ea typeface="ＭＳ Ｐゴシック" panose="020B0600070205080204" pitchFamily="34" charset="-128"/>
              </a:defRPr>
            </a:lvl1pPr>
            <a:lvl2pPr marL="742950" indent="-285750">
              <a:defRPr sz="2400" i="1">
                <a:solidFill>
                  <a:schemeClr val="tx1"/>
                </a:solidFill>
                <a:latin typeface="Times New Roman" panose="02020603050405020304" pitchFamily="18" charset="0"/>
                <a:ea typeface="ＭＳ Ｐゴシック" panose="020B0600070205080204" pitchFamily="34" charset="-128"/>
              </a:defRPr>
            </a:lvl2pPr>
            <a:lvl3pPr marL="1143000" indent="-228600">
              <a:defRPr sz="2400" i="1">
                <a:solidFill>
                  <a:schemeClr val="tx1"/>
                </a:solidFill>
                <a:latin typeface="Times New Roman" panose="02020603050405020304" pitchFamily="18" charset="0"/>
                <a:ea typeface="ＭＳ Ｐゴシック" panose="020B0600070205080204" pitchFamily="34" charset="-128"/>
              </a:defRPr>
            </a:lvl3pPr>
            <a:lvl4pPr marL="1600200" indent="-228600">
              <a:defRPr sz="2400" i="1">
                <a:solidFill>
                  <a:schemeClr val="tx1"/>
                </a:solidFill>
                <a:latin typeface="Times New Roman" panose="02020603050405020304" pitchFamily="18" charset="0"/>
                <a:ea typeface="ＭＳ Ｐゴシック" panose="020B0600070205080204" pitchFamily="34" charset="-128"/>
              </a:defRPr>
            </a:lvl4pPr>
            <a:lvl5pPr marL="2057400" indent="-228600">
              <a:defRPr sz="2400" 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fld id="{2D3BDF2F-B577-4942-AC7D-19D85642D78D}" type="slidenum">
              <a:rPr lang="en-GB" altLang="nl-BE" sz="1200" i="0"/>
              <a:pPr/>
              <a:t>142</a:t>
            </a:fld>
            <a:endParaRPr lang="en-GB" altLang="nl-BE" sz="1200" i="0"/>
          </a:p>
        </p:txBody>
      </p:sp>
    </p:spTree>
    <p:extLst>
      <p:ext uri="{BB962C8B-B14F-4D97-AF65-F5344CB8AC3E}">
        <p14:creationId xmlns:p14="http://schemas.microsoft.com/office/powerpoint/2010/main" val="50639837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jdelijke aanduiding voor dia-afbeelding 1">
            <a:extLst>
              <a:ext uri="{FF2B5EF4-FFF2-40B4-BE49-F238E27FC236}">
                <a16:creationId xmlns:a16="http://schemas.microsoft.com/office/drawing/2014/main" id="{07ED8D38-E360-1B83-5BE5-6A144583E51A}"/>
              </a:ext>
            </a:extLst>
          </p:cNvPr>
          <p:cNvSpPr>
            <a:spLocks noGrp="1" noRot="1" noChangeAspect="1" noTextEdit="1"/>
          </p:cNvSpPr>
          <p:nvPr>
            <p:ph type="sldImg"/>
          </p:nvPr>
        </p:nvSpPr>
        <p:spPr>
          <a:ln/>
        </p:spPr>
      </p:sp>
      <p:sp>
        <p:nvSpPr>
          <p:cNvPr id="147458" name="Tijdelijke aanduiding voor notities 2">
            <a:extLst>
              <a:ext uri="{FF2B5EF4-FFF2-40B4-BE49-F238E27FC236}">
                <a16:creationId xmlns:a16="http://schemas.microsoft.com/office/drawing/2014/main" id="{9D2C9F64-997D-D1EE-3509-16E205E5F82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BE" b="1" i="1" dirty="0" err="1">
                <a:latin typeface="Times New Roman" panose="02020603050405020304" pitchFamily="18" charset="0"/>
                <a:ea typeface="ＭＳ Ｐゴシック" panose="020B0600070205080204" pitchFamily="34" charset="-128"/>
              </a:rPr>
              <a:t>Abrus</a:t>
            </a:r>
            <a:r>
              <a:rPr lang="nl-NL" altLang="nl-BE" b="1" i="1" dirty="0">
                <a:latin typeface="Times New Roman" panose="02020603050405020304" pitchFamily="18" charset="0"/>
                <a:ea typeface="ＭＳ Ｐゴシック" panose="020B0600070205080204" pitchFamily="34" charset="-128"/>
              </a:rPr>
              <a:t> </a:t>
            </a:r>
            <a:r>
              <a:rPr lang="nl-NL" altLang="nl-BE" b="1" i="1" dirty="0" err="1">
                <a:latin typeface="Times New Roman" panose="02020603050405020304" pitchFamily="18" charset="0"/>
                <a:ea typeface="ＭＳ Ｐゴシック" panose="020B0600070205080204" pitchFamily="34" charset="-128"/>
              </a:rPr>
              <a:t>precatorius</a:t>
            </a:r>
            <a:r>
              <a:rPr lang="nl-NL" altLang="nl-BE" b="1" i="1" dirty="0">
                <a:latin typeface="Times New Roman" panose="02020603050405020304" pitchFamily="18" charset="0"/>
                <a:ea typeface="ＭＳ Ｐゴシック" panose="020B0600070205080204" pitchFamily="34" charset="-128"/>
              </a:rPr>
              <a:t> </a:t>
            </a:r>
          </a:p>
          <a:p>
            <a:r>
              <a:rPr lang="nl-NL" altLang="nl-BE" i="0" dirty="0">
                <a:latin typeface="Times New Roman" panose="02020603050405020304" pitchFamily="18" charset="0"/>
                <a:ea typeface="ＭＳ Ｐゴシック" panose="020B0600070205080204" pitchFamily="34" charset="-128"/>
              </a:rPr>
              <a:t>Vlinderbloemfamilie (</a:t>
            </a:r>
            <a:r>
              <a:rPr lang="nl-NL" altLang="nl-BE" i="0" dirty="0" err="1">
                <a:latin typeface="Times New Roman" panose="02020603050405020304" pitchFamily="18" charset="0"/>
                <a:ea typeface="ＭＳ Ｐゴシック" panose="020B0600070205080204" pitchFamily="34" charset="-128"/>
              </a:rPr>
              <a:t>Fabaceae</a:t>
            </a:r>
            <a:r>
              <a:rPr lang="nl-NL" altLang="nl-BE" i="0" dirty="0">
                <a:latin typeface="Times New Roman" panose="02020603050405020304" pitchFamily="18" charset="0"/>
                <a:ea typeface="ＭＳ Ｐゴシック" panose="020B0600070205080204" pitchFamily="34" charset="-128"/>
              </a:rPr>
              <a:t>)</a:t>
            </a:r>
          </a:p>
          <a:p>
            <a:endParaRPr lang="nl-NL" altLang="nl-BE" i="0" dirty="0">
              <a:latin typeface="Times New Roman" panose="02020603050405020304" pitchFamily="18" charset="0"/>
              <a:ea typeface="ＭＳ Ｐゴシック" panose="020B0600070205080204" pitchFamily="34" charset="-128"/>
            </a:endParaRPr>
          </a:p>
          <a:p>
            <a:endParaRPr lang="nl-NL" altLang="nl-BE" dirty="0">
              <a:latin typeface="Times New Roman" panose="02020603050405020304" pitchFamily="18" charset="0"/>
              <a:ea typeface="ＭＳ Ｐゴシック" panose="020B0600070205080204" pitchFamily="34" charset="-128"/>
            </a:endParaRPr>
          </a:p>
        </p:txBody>
      </p:sp>
      <p:sp>
        <p:nvSpPr>
          <p:cNvPr id="147459" name="Tijdelijke aanduiding voor dianummer 3">
            <a:extLst>
              <a:ext uri="{FF2B5EF4-FFF2-40B4-BE49-F238E27FC236}">
                <a16:creationId xmlns:a16="http://schemas.microsoft.com/office/drawing/2014/main" id="{D049F6B0-DB31-024F-7069-3563AD23866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ea typeface="ＭＳ Ｐゴシック" panose="020B0600070205080204" pitchFamily="34" charset="-128"/>
              </a:defRPr>
            </a:lvl1pPr>
            <a:lvl2pPr marL="742950" indent="-285750">
              <a:defRPr sz="2400" i="1">
                <a:solidFill>
                  <a:schemeClr val="tx1"/>
                </a:solidFill>
                <a:latin typeface="Times New Roman" panose="02020603050405020304" pitchFamily="18" charset="0"/>
                <a:ea typeface="ＭＳ Ｐゴシック" panose="020B0600070205080204" pitchFamily="34" charset="-128"/>
              </a:defRPr>
            </a:lvl2pPr>
            <a:lvl3pPr marL="1143000" indent="-228600">
              <a:defRPr sz="2400" i="1">
                <a:solidFill>
                  <a:schemeClr val="tx1"/>
                </a:solidFill>
                <a:latin typeface="Times New Roman" panose="02020603050405020304" pitchFamily="18" charset="0"/>
                <a:ea typeface="ＭＳ Ｐゴシック" panose="020B0600070205080204" pitchFamily="34" charset="-128"/>
              </a:defRPr>
            </a:lvl3pPr>
            <a:lvl4pPr marL="1600200" indent="-228600">
              <a:defRPr sz="2400" i="1">
                <a:solidFill>
                  <a:schemeClr val="tx1"/>
                </a:solidFill>
                <a:latin typeface="Times New Roman" panose="02020603050405020304" pitchFamily="18" charset="0"/>
                <a:ea typeface="ＭＳ Ｐゴシック" panose="020B0600070205080204" pitchFamily="34" charset="-128"/>
              </a:defRPr>
            </a:lvl4pPr>
            <a:lvl5pPr marL="2057400" indent="-228600">
              <a:defRPr sz="2400" 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fld id="{D192FFC5-E073-6B43-B4D3-663E1EF05CD0}" type="slidenum">
              <a:rPr lang="en-GB" altLang="nl-BE" sz="1200" i="0"/>
              <a:pPr/>
              <a:t>143</a:t>
            </a:fld>
            <a:endParaRPr lang="en-GB" altLang="nl-BE" sz="1200" i="0"/>
          </a:p>
        </p:txBody>
      </p:sp>
    </p:spTree>
    <p:extLst>
      <p:ext uri="{BB962C8B-B14F-4D97-AF65-F5344CB8AC3E}">
        <p14:creationId xmlns:p14="http://schemas.microsoft.com/office/powerpoint/2010/main" val="1603794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50D31FA0-67C0-2DC6-A93F-82B5B2D311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48B3A7C-F565-654E-BBB3-1D3724A126BA}" type="slidenum">
              <a:rPr lang="en-GB" altLang="nl-BE"/>
              <a:pPr>
                <a:spcBef>
                  <a:spcPct val="0"/>
                </a:spcBef>
              </a:pPr>
              <a:t>14</a:t>
            </a:fld>
            <a:endParaRPr lang="en-GB" altLang="nl-BE"/>
          </a:p>
        </p:txBody>
      </p:sp>
      <p:sp>
        <p:nvSpPr>
          <p:cNvPr id="43010" name="Rectangle 2">
            <a:extLst>
              <a:ext uri="{FF2B5EF4-FFF2-40B4-BE49-F238E27FC236}">
                <a16:creationId xmlns:a16="http://schemas.microsoft.com/office/drawing/2014/main" id="{4DDD5304-0B89-A403-DA06-9F3877328895}"/>
              </a:ext>
            </a:extLst>
          </p:cNvPr>
          <p:cNvSpPr>
            <a:spLocks noGrp="1" noRot="1" noChangeAspect="1" noChangeArrowheads="1" noTextEdit="1"/>
          </p:cNvSpPr>
          <p:nvPr>
            <p:ph type="sldImg"/>
          </p:nvPr>
        </p:nvSpPr>
        <p:spPr>
          <a:ln/>
        </p:spPr>
      </p:sp>
      <p:sp>
        <p:nvSpPr>
          <p:cNvPr id="43011" name="Rectangle 3">
            <a:extLst>
              <a:ext uri="{FF2B5EF4-FFF2-40B4-BE49-F238E27FC236}">
                <a16:creationId xmlns:a16="http://schemas.microsoft.com/office/drawing/2014/main" id="{8EC63305-97EF-333E-A24C-FED86AED57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BE" b="1" i="1" dirty="0">
                <a:latin typeface="Times New Roman" panose="02020603050405020304" pitchFamily="18" charset="0"/>
                <a:ea typeface="ＭＳ Ｐゴシック" panose="020B0600070205080204" pitchFamily="34" charset="-128"/>
              </a:rPr>
              <a:t>Ontwikkeling van steenvrucht : kers  </a:t>
            </a:r>
            <a:r>
              <a:rPr lang="nl-NL" altLang="nl-BE" dirty="0">
                <a:latin typeface="Times New Roman" panose="02020603050405020304" pitchFamily="18" charset="0"/>
                <a:ea typeface="ＭＳ Ｐゴシック" panose="020B0600070205080204" pitchFamily="34" charset="-128"/>
              </a:rPr>
              <a:t>(Rauh 1950)</a:t>
            </a:r>
          </a:p>
          <a:p>
            <a:r>
              <a:rPr lang="nl-NL" altLang="nl-BE" dirty="0">
                <a:latin typeface="Times New Roman" panose="02020603050405020304" pitchFamily="18" charset="0"/>
                <a:ea typeface="ＭＳ Ｐゴシック" panose="020B0600070205080204" pitchFamily="34" charset="-128"/>
              </a:rPr>
              <a:t> </a:t>
            </a:r>
          </a:p>
          <a:p>
            <a:r>
              <a:rPr lang="nl-NL" altLang="nl-BE" b="1" i="1" dirty="0">
                <a:latin typeface="Times New Roman" panose="02020603050405020304" pitchFamily="18" charset="0"/>
                <a:ea typeface="ＭＳ Ｐゴシック" panose="020B0600070205080204" pitchFamily="34" charset="-128"/>
              </a:rPr>
              <a:t>Zoete kers (Prunus avium)</a:t>
            </a:r>
          </a:p>
          <a:p>
            <a:r>
              <a:rPr lang="nl-NL" altLang="nl-BE" dirty="0">
                <a:latin typeface="Times New Roman" panose="02020603050405020304" pitchFamily="18" charset="0"/>
                <a:ea typeface="ＭＳ Ｐゴシック" panose="020B0600070205080204" pitchFamily="34" charset="-128"/>
              </a:rPr>
              <a:t>Rozenfamilie (Rosaceae)</a:t>
            </a:r>
          </a:p>
          <a:p>
            <a:r>
              <a:rPr lang="nl-NL" altLang="nl-BE" dirty="0">
                <a:latin typeface="Times New Roman" panose="02020603050405020304" pitchFamily="18" charset="0"/>
                <a:ea typeface="ＭＳ Ｐゴシック" panose="020B0600070205080204" pitchFamily="34" charset="-128"/>
              </a:rPr>
              <a:t> </a:t>
            </a:r>
          </a:p>
          <a:p>
            <a:r>
              <a:rPr lang="nl-NL" altLang="nl-BE" dirty="0">
                <a:latin typeface="Times New Roman" panose="02020603050405020304" pitchFamily="18" charset="0"/>
                <a:ea typeface="ＭＳ Ｐゴシック" panose="020B0600070205080204" pitchFamily="34" charset="-128"/>
              </a:rPr>
              <a:t>1. Bloem bij </a:t>
            </a:r>
            <a:r>
              <a:rPr lang="nl-NL" altLang="nl-BE" dirty="0" err="1">
                <a:latin typeface="Times New Roman" panose="02020603050405020304" pitchFamily="18" charset="0"/>
                <a:ea typeface="ＭＳ Ｐゴシック" panose="020B0600070205080204" pitchFamily="34" charset="-128"/>
              </a:rPr>
              <a:t>anthesis</a:t>
            </a:r>
            <a:r>
              <a:rPr lang="nl-NL" altLang="nl-BE" dirty="0">
                <a:latin typeface="Times New Roman" panose="02020603050405020304" pitchFamily="18" charset="0"/>
                <a:ea typeface="ＭＳ Ｐゴシック" panose="020B0600070205080204" pitchFamily="34" charset="-128"/>
              </a:rPr>
              <a:t> (vruchtbeginsel bovenstandig op een diep bekervormige bloembodem)</a:t>
            </a:r>
          </a:p>
          <a:p>
            <a:r>
              <a:rPr lang="nl-NL" altLang="nl-BE" dirty="0">
                <a:latin typeface="Times New Roman" panose="02020603050405020304" pitchFamily="18" charset="0"/>
                <a:ea typeface="ＭＳ Ｐゴシック" panose="020B0600070205080204" pitchFamily="34" charset="-128"/>
              </a:rPr>
              <a:t>2. Jonge vrucht, met uitgroeiende vruchtwand, waarin 1 zaad, met een nog klein embryo (omgeven door endosperm), de bekervormige bloembodem is reeds verdroogd en afgevallen)</a:t>
            </a:r>
          </a:p>
          <a:p>
            <a:r>
              <a:rPr lang="nl-NL" altLang="nl-BE" dirty="0">
                <a:latin typeface="Times New Roman" panose="02020603050405020304" pitchFamily="18" charset="0"/>
                <a:ea typeface="ＭＳ Ｐゴシック" panose="020B0600070205080204" pitchFamily="34" charset="-128"/>
              </a:rPr>
              <a:t>3. Id., vruchtwand is reeds gedifferentieerd in drie lagen: een dun </a:t>
            </a:r>
            <a:r>
              <a:rPr lang="nl-NL" altLang="nl-BE" dirty="0" err="1">
                <a:latin typeface="Times New Roman" panose="02020603050405020304" pitchFamily="18" charset="0"/>
                <a:ea typeface="ＭＳ Ｐゴシック" panose="020B0600070205080204" pitchFamily="34" charset="-128"/>
              </a:rPr>
              <a:t>exocarp</a:t>
            </a:r>
            <a:r>
              <a:rPr lang="nl-NL" altLang="nl-BE" dirty="0">
                <a:latin typeface="Times New Roman" panose="02020603050405020304" pitchFamily="18" charset="0"/>
                <a:ea typeface="ＭＳ Ｐゴシック" panose="020B0600070205080204" pitchFamily="34" charset="-128"/>
              </a:rPr>
              <a:t>, een dik, vlezig </a:t>
            </a:r>
            <a:r>
              <a:rPr lang="nl-NL" altLang="nl-BE" dirty="0" err="1">
                <a:latin typeface="Times New Roman" panose="02020603050405020304" pitchFamily="18" charset="0"/>
                <a:ea typeface="ＭＳ Ｐゴシック" panose="020B0600070205080204" pitchFamily="34" charset="-128"/>
              </a:rPr>
              <a:t>mesocarp</a:t>
            </a:r>
            <a:r>
              <a:rPr lang="nl-NL" altLang="nl-BE" dirty="0">
                <a:latin typeface="Times New Roman" panose="02020603050405020304" pitchFamily="18" charset="0"/>
                <a:ea typeface="ＭＳ Ｐゴシック" panose="020B0600070205080204" pitchFamily="34" charset="-128"/>
              </a:rPr>
              <a:t>, en een steenhard </a:t>
            </a:r>
            <a:r>
              <a:rPr lang="nl-NL" altLang="nl-BE" dirty="0" err="1">
                <a:latin typeface="Times New Roman" panose="02020603050405020304" pitchFamily="18" charset="0"/>
                <a:ea typeface="ＭＳ Ｐゴシック" panose="020B0600070205080204" pitchFamily="34" charset="-128"/>
              </a:rPr>
              <a:t>endocarp</a:t>
            </a:r>
            <a:endParaRPr lang="nl-NL" altLang="nl-BE" dirty="0">
              <a:latin typeface="Times New Roman" panose="02020603050405020304" pitchFamily="18" charset="0"/>
              <a:ea typeface="ＭＳ Ｐゴシック" panose="020B0600070205080204" pitchFamily="34" charset="-128"/>
            </a:endParaRPr>
          </a:p>
          <a:p>
            <a:r>
              <a:rPr lang="nl-NL" altLang="nl-BE" dirty="0">
                <a:latin typeface="Times New Roman" panose="02020603050405020304" pitchFamily="18" charset="0"/>
                <a:ea typeface="ＭＳ Ｐゴシック" panose="020B0600070205080204" pitchFamily="34" charset="-128"/>
              </a:rPr>
              <a:t>4. Rijpe vrucht, met de 3-lagige vruchtwand die het ene zaad (met zaadhuid, groot embryo, en resten van endosperm) omgeeft</a:t>
            </a:r>
          </a:p>
          <a:p>
            <a:r>
              <a:rPr lang="nl-NL" altLang="nl-BE" dirty="0">
                <a:latin typeface="Times New Roman" panose="02020603050405020304" pitchFamily="18" charset="0"/>
                <a:ea typeface="ＭＳ Ｐゴシック" panose="020B0600070205080204" pitchFamily="34" charset="-128"/>
              </a:rPr>
              <a:t> </a:t>
            </a:r>
          </a:p>
          <a:p>
            <a:pPr eaLnBrk="1" hangingPunct="1"/>
            <a:endParaRPr lang="en-GB"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8F748EAF-8672-C87B-9BEA-20E2932D3B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64FC7D0-2257-F947-A8C2-2C6B3BB07608}" type="slidenum">
              <a:rPr lang="en-US" altLang="nl-BE">
                <a:latin typeface="Times" pitchFamily="2" charset="0"/>
              </a:rPr>
              <a:pPr>
                <a:spcBef>
                  <a:spcPct val="0"/>
                </a:spcBef>
              </a:pPr>
              <a:t>15</a:t>
            </a:fld>
            <a:endParaRPr lang="en-US" altLang="nl-BE">
              <a:latin typeface="Times" pitchFamily="2" charset="0"/>
            </a:endParaRPr>
          </a:p>
        </p:txBody>
      </p:sp>
      <p:sp>
        <p:nvSpPr>
          <p:cNvPr id="45058" name="Rectangle 2">
            <a:extLst>
              <a:ext uri="{FF2B5EF4-FFF2-40B4-BE49-F238E27FC236}">
                <a16:creationId xmlns:a16="http://schemas.microsoft.com/office/drawing/2014/main" id="{44A4B6CD-2DA3-7E1F-4859-6AC48FDB7C37}"/>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808DA9DE-DB43-7B31-2F8D-DC23B23B74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NL" altLang="nl-BE" b="1" i="1" dirty="0" err="1">
                <a:latin typeface="Helvetica" pitchFamily="2" charset="0"/>
                <a:ea typeface="ＭＳ Ｐゴシック" panose="020B0600070205080204" pitchFamily="34" charset="-128"/>
              </a:rPr>
              <a:t>Driebladcitrus</a:t>
            </a:r>
            <a:r>
              <a:rPr lang="nl-NL" altLang="nl-BE" b="1" dirty="0">
                <a:latin typeface="Helvetica" pitchFamily="2" charset="0"/>
                <a:ea typeface="ＭＳ Ｐゴシック" panose="020B0600070205080204" pitchFamily="34" charset="-128"/>
              </a:rPr>
              <a:t>   (</a:t>
            </a:r>
            <a:r>
              <a:rPr lang="nl-NL" altLang="nl-BE" b="1" i="1" dirty="0" err="1">
                <a:latin typeface="Helvetica" pitchFamily="2" charset="0"/>
                <a:ea typeface="ＭＳ Ｐゴシック" panose="020B0600070205080204" pitchFamily="34" charset="-128"/>
              </a:rPr>
              <a:t>Poncirus</a:t>
            </a:r>
            <a:r>
              <a:rPr lang="nl-NL" altLang="nl-BE" b="1" i="1" dirty="0">
                <a:latin typeface="Helvetica" pitchFamily="2" charset="0"/>
                <a:ea typeface="ＭＳ Ｐゴシック" panose="020B0600070205080204" pitchFamily="34" charset="-128"/>
              </a:rPr>
              <a:t> </a:t>
            </a:r>
            <a:r>
              <a:rPr lang="nl-NL" altLang="nl-BE" b="1" i="1" dirty="0" err="1">
                <a:latin typeface="Helvetica" pitchFamily="2" charset="0"/>
                <a:ea typeface="ＭＳ Ｐゴシック" panose="020B0600070205080204" pitchFamily="34" charset="-128"/>
              </a:rPr>
              <a:t>trifoliata</a:t>
            </a:r>
            <a:r>
              <a:rPr lang="nl-NL" altLang="nl-BE" b="1" i="1" dirty="0">
                <a:latin typeface="Helvetica" pitchFamily="2" charset="0"/>
                <a:ea typeface="ＭＳ Ｐゴシック" panose="020B0600070205080204" pitchFamily="34" charset="-128"/>
              </a:rPr>
              <a:t>)</a:t>
            </a:r>
            <a:endParaRPr lang="nl-BE" altLang="nl-BE" dirty="0">
              <a:latin typeface="Times New Roman" panose="02020603050405020304" pitchFamily="18" charset="0"/>
              <a:ea typeface="ＭＳ Ｐゴシック" panose="020B0600070205080204" pitchFamily="34" charset="-128"/>
            </a:endParaRPr>
          </a:p>
          <a:p>
            <a:pPr eaLnBrk="1" hangingPunct="1"/>
            <a:r>
              <a:rPr lang="nl-BE" altLang="nl-BE" dirty="0">
                <a:latin typeface="Times New Roman" panose="02020603050405020304" pitchFamily="18" charset="0"/>
                <a:ea typeface="ＭＳ Ｐゴシック" panose="020B0600070205080204" pitchFamily="34" charset="-128"/>
              </a:rPr>
              <a:t>Wijnruitfamilie (Rutaceae)</a:t>
            </a:r>
          </a:p>
          <a:p>
            <a:pPr eaLnBrk="1" hangingPunct="1"/>
            <a:endParaRPr lang="nl-BE" altLang="nl-BE" dirty="0">
              <a:latin typeface="Times New Roman" panose="02020603050405020304" pitchFamily="18" charset="0"/>
              <a:ea typeface="ＭＳ Ｐゴシック" panose="020B0600070205080204" pitchFamily="34" charset="-128"/>
            </a:endParaRPr>
          </a:p>
          <a:p>
            <a:pPr eaLnBrk="1" hangingPunct="1"/>
            <a:r>
              <a:rPr lang="nl-BE" altLang="nl-BE" dirty="0">
                <a:latin typeface="Times New Roman" panose="02020603050405020304" pitchFamily="18" charset="0"/>
                <a:ea typeface="ＭＳ Ｐゴシック" panose="020B0600070205080204" pitchFamily="34" charset="-128"/>
              </a:rPr>
              <a:t>Een lid van een grote familie, met 175 genera en 2100 soorten van voornamelijk tropische bomen en struiken. </a:t>
            </a:r>
          </a:p>
          <a:p>
            <a:pPr eaLnBrk="1" hangingPunct="1"/>
            <a:endParaRPr lang="nl-BE" altLang="nl-BE" dirty="0">
              <a:latin typeface="Times New Roman" panose="02020603050405020304" pitchFamily="18" charset="0"/>
              <a:ea typeface="ＭＳ Ｐゴシック" panose="020B0600070205080204" pitchFamily="34" charset="-128"/>
            </a:endParaRPr>
          </a:p>
          <a:p>
            <a:pPr eaLnBrk="1" hangingPunct="1"/>
            <a:r>
              <a:rPr lang="nl-BE" altLang="nl-BE" dirty="0">
                <a:latin typeface="Times New Roman" panose="02020603050405020304" pitchFamily="18" charset="0"/>
                <a:ea typeface="ＭＳ Ｐゴシック" panose="020B0600070205080204" pitchFamily="34" charset="-128"/>
              </a:rPr>
              <a:t>Aurantioideae</a:t>
            </a:r>
          </a:p>
          <a:p>
            <a:pPr eaLnBrk="1" hangingPunct="1"/>
            <a:r>
              <a:rPr lang="nl-BE" altLang="nl-BE" dirty="0">
                <a:latin typeface="Times New Roman" panose="02020603050405020304" pitchFamily="18" charset="0"/>
                <a:ea typeface="ＭＳ Ｐゴシック" panose="020B0600070205080204" pitchFamily="34" charset="-128"/>
              </a:rPr>
              <a:t>Een belangrijke onderfamilie, waarvan veel soorten worden geteeld voor hun vruchten (en andere producten). </a:t>
            </a:r>
          </a:p>
          <a:p>
            <a:pPr eaLnBrk="1" hangingPunct="1"/>
            <a:endParaRPr lang="nl-BE" altLang="nl-BE" i="1" dirty="0">
              <a:latin typeface="Times New Roman" panose="02020603050405020304" pitchFamily="18" charset="0"/>
              <a:ea typeface="ＭＳ Ｐゴシック" panose="020B0600070205080204" pitchFamily="34" charset="-128"/>
            </a:endParaRPr>
          </a:p>
          <a:p>
            <a:pPr eaLnBrk="1" hangingPunct="1"/>
            <a:r>
              <a:rPr lang="nl-BE" altLang="nl-BE" i="0" dirty="0">
                <a:latin typeface="Times New Roman" panose="02020603050405020304" pitchFamily="18" charset="0"/>
                <a:ea typeface="ＭＳ Ｐゴシック" panose="020B0600070205080204" pitchFamily="34" charset="-128"/>
              </a:rPr>
              <a:t>Het monospecifieke genus </a:t>
            </a:r>
            <a:r>
              <a:rPr lang="nl-BE" altLang="nl-BE" i="1" dirty="0">
                <a:latin typeface="Times New Roman" panose="02020603050405020304" pitchFamily="18" charset="0"/>
                <a:ea typeface="ＭＳ Ｐゴシック" panose="020B0600070205080204" pitchFamily="34" charset="-128"/>
              </a:rPr>
              <a:t>Poncirus</a:t>
            </a:r>
            <a:r>
              <a:rPr lang="nl-BE" altLang="nl-BE" i="0" dirty="0">
                <a:latin typeface="Times New Roman" panose="02020603050405020304" pitchFamily="18" charset="0"/>
                <a:ea typeface="ＭＳ Ｐゴシック" panose="020B0600070205080204" pitchFamily="34" charset="-128"/>
              </a:rPr>
              <a:t> is nauw verwant met </a:t>
            </a:r>
            <a:r>
              <a:rPr lang="nl-BE" altLang="nl-BE" i="1" dirty="0">
                <a:latin typeface="Times New Roman" panose="02020603050405020304" pitchFamily="18" charset="0"/>
                <a:ea typeface="ＭＳ Ｐゴシック" panose="020B0600070205080204" pitchFamily="34" charset="-128"/>
              </a:rPr>
              <a:t>Citrus</a:t>
            </a:r>
            <a:r>
              <a:rPr lang="nl-BE" altLang="nl-BE" i="0" dirty="0">
                <a:latin typeface="Times New Roman" panose="02020603050405020304" pitchFamily="18" charset="0"/>
                <a:ea typeface="ＭＳ Ｐゴシック" panose="020B0600070205080204" pitchFamily="34" charset="-128"/>
              </a:rPr>
              <a:t>, maar de bladeren zijn trifoliolaat en afvallend. </a:t>
            </a:r>
          </a:p>
          <a:p>
            <a:pPr eaLnBrk="1" hangingPunct="1"/>
            <a:r>
              <a:rPr lang="nl-BE" altLang="nl-BE" i="0" dirty="0">
                <a:latin typeface="Times New Roman" panose="02020603050405020304" pitchFamily="18" charset="0"/>
                <a:ea typeface="ＭＳ Ｐゴシック" panose="020B0600070205080204" pitchFamily="34" charset="-128"/>
              </a:rPr>
              <a:t>Fylogenetisch staat ze aan de basis van de clade met </a:t>
            </a:r>
            <a:r>
              <a:rPr lang="nl-BE" altLang="nl-BE" i="1" dirty="0">
                <a:latin typeface="Times New Roman" panose="02020603050405020304" pitchFamily="18" charset="0"/>
                <a:ea typeface="ＭＳ Ｐゴシック" panose="020B0600070205080204" pitchFamily="34" charset="-128"/>
              </a:rPr>
              <a:t>Citrus</a:t>
            </a:r>
            <a:r>
              <a:rPr lang="nl-BE" altLang="nl-BE" i="0" dirty="0">
                <a:latin typeface="Times New Roman" panose="02020603050405020304" pitchFamily="18" charset="0"/>
                <a:ea typeface="ＭＳ Ｐゴシック" panose="020B0600070205080204" pitchFamily="34" charset="-128"/>
              </a:rPr>
              <a:t>, maar moet ze ermee verenigd worden of niet?</a:t>
            </a:r>
          </a:p>
          <a:p>
            <a:pPr eaLnBrk="1" hangingPunct="1"/>
            <a:endParaRPr lang="nl-BE" altLang="nl-BE" dirty="0">
              <a:latin typeface="Times New Roman" panose="02020603050405020304" pitchFamily="18" charset="0"/>
              <a:ea typeface="ＭＳ Ｐゴシック" panose="020B0600070205080204" pitchFamily="34" charset="-128"/>
            </a:endParaRPr>
          </a:p>
          <a:p>
            <a:pPr eaLnBrk="1" hangingPunct="1"/>
            <a:endParaRPr lang="nl-BE" altLang="nl-BE" dirty="0">
              <a:latin typeface="Times New Roman" panose="02020603050405020304" pitchFamily="18" charset="0"/>
              <a:ea typeface="ＭＳ Ｐゴシック" panose="020B0600070205080204" pitchFamily="34" charset="-128"/>
            </a:endParaRPr>
          </a:p>
          <a:p>
            <a:pPr eaLnBrk="1" hangingPunct="1"/>
            <a:endParaRPr lang="nl-BE"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D435208D-BBC0-C3C4-F9C3-B10427F273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D75915B-795E-B54F-A936-E29140203AFC}" type="slidenum">
              <a:rPr lang="en-US" altLang="nl-BE">
                <a:latin typeface="Times" pitchFamily="2" charset="0"/>
              </a:rPr>
              <a:pPr>
                <a:spcBef>
                  <a:spcPct val="0"/>
                </a:spcBef>
              </a:pPr>
              <a:t>16</a:t>
            </a:fld>
            <a:endParaRPr lang="en-US" altLang="nl-BE">
              <a:latin typeface="Times" pitchFamily="2" charset="0"/>
            </a:endParaRPr>
          </a:p>
        </p:txBody>
      </p:sp>
      <p:sp>
        <p:nvSpPr>
          <p:cNvPr id="47106" name="Rectangle 2">
            <a:extLst>
              <a:ext uri="{FF2B5EF4-FFF2-40B4-BE49-F238E27FC236}">
                <a16:creationId xmlns:a16="http://schemas.microsoft.com/office/drawing/2014/main" id="{60C19DFB-95BF-DFFB-D459-54A58A3E69FE}"/>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5EE0B78A-7D9F-0313-368C-4C394DA0E7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NL" altLang="nl-BE" b="1" i="1" dirty="0" err="1">
                <a:latin typeface="Helvetica" pitchFamily="2" charset="0"/>
                <a:ea typeface="ＭＳ Ｐゴシック" panose="020B0600070205080204" pitchFamily="34" charset="-128"/>
              </a:rPr>
              <a:t>Driebladcitrus</a:t>
            </a:r>
            <a:r>
              <a:rPr lang="nl-NL" altLang="nl-BE" b="1" dirty="0">
                <a:latin typeface="Helvetica" pitchFamily="2" charset="0"/>
                <a:ea typeface="ＭＳ Ｐゴシック" panose="020B0600070205080204" pitchFamily="34" charset="-128"/>
              </a:rPr>
              <a:t>   (</a:t>
            </a:r>
            <a:r>
              <a:rPr lang="nl-NL" altLang="nl-BE" b="1" i="1" dirty="0" err="1">
                <a:latin typeface="Helvetica" pitchFamily="2" charset="0"/>
                <a:ea typeface="ＭＳ Ｐゴシック" panose="020B0600070205080204" pitchFamily="34" charset="-128"/>
              </a:rPr>
              <a:t>Poncirus</a:t>
            </a:r>
            <a:r>
              <a:rPr lang="nl-NL" altLang="nl-BE" b="1" i="1" dirty="0">
                <a:latin typeface="Helvetica" pitchFamily="2" charset="0"/>
                <a:ea typeface="ＭＳ Ｐゴシック" panose="020B0600070205080204" pitchFamily="34" charset="-128"/>
              </a:rPr>
              <a:t> </a:t>
            </a:r>
            <a:r>
              <a:rPr lang="nl-NL" altLang="nl-BE" b="1" i="1" dirty="0" err="1">
                <a:latin typeface="Helvetica" pitchFamily="2" charset="0"/>
                <a:ea typeface="ＭＳ Ｐゴシック" panose="020B0600070205080204" pitchFamily="34" charset="-128"/>
              </a:rPr>
              <a:t>trifoliata</a:t>
            </a:r>
            <a:r>
              <a:rPr lang="nl-NL" altLang="nl-BE" b="1" i="1" dirty="0">
                <a:latin typeface="Helvetica" pitchFamily="2" charset="0"/>
                <a:ea typeface="ＭＳ Ｐゴシック" panose="020B0600070205080204" pitchFamily="34" charset="-128"/>
              </a:rPr>
              <a:t>)</a:t>
            </a:r>
          </a:p>
          <a:p>
            <a:pPr eaLnBrk="1" hangingPunct="1"/>
            <a:r>
              <a:rPr lang="nl-BE" altLang="nl-BE" dirty="0">
                <a:latin typeface="Times New Roman" panose="02020603050405020304" pitchFamily="18" charset="0"/>
                <a:ea typeface="ＭＳ Ｐゴシック" panose="020B0600070205080204" pitchFamily="34" charset="-128"/>
              </a:rPr>
              <a:t>Wijnruitfamilie (Rutaceae)</a:t>
            </a:r>
          </a:p>
          <a:p>
            <a:pPr eaLnBrk="1" hangingPunct="1"/>
            <a:endParaRPr lang="nl-BE" altLang="nl-BE" dirty="0">
              <a:latin typeface="Times New Roman" panose="02020603050405020304" pitchFamily="18" charset="0"/>
              <a:ea typeface="ＭＳ Ｐゴシック" panose="020B0600070205080204" pitchFamily="34" charset="-128"/>
            </a:endParaRPr>
          </a:p>
          <a:p>
            <a:pPr eaLnBrk="1" hangingPunct="1"/>
            <a:r>
              <a:rPr lang="nl-BE" altLang="nl-BE" dirty="0">
                <a:latin typeface="Times New Roman" panose="02020603050405020304" pitchFamily="18" charset="0"/>
                <a:ea typeface="ＭＳ Ｐゴシック" panose="020B0600070205080204" pitchFamily="34" charset="-128"/>
              </a:rPr>
              <a:t>Bladeren trifoliolaat, met articulaties aan de basis van de deelblaadjes. </a:t>
            </a:r>
          </a:p>
          <a:p>
            <a:pPr eaLnBrk="1" hangingPunct="1"/>
            <a:endParaRPr lang="nl-BE" altLang="nl-BE" dirty="0">
              <a:latin typeface="Times New Roman" panose="02020603050405020304" pitchFamily="18" charset="0"/>
              <a:ea typeface="ＭＳ Ｐゴシック" panose="020B0600070205080204" pitchFamily="34" charset="-128"/>
            </a:endParaRPr>
          </a:p>
          <a:p>
            <a:pPr eaLnBrk="1" hangingPunct="1"/>
            <a:r>
              <a:rPr lang="nl-BE" altLang="nl-BE" dirty="0">
                <a:latin typeface="Times New Roman" panose="02020603050405020304" pitchFamily="18" charset="0"/>
                <a:ea typeface="ＭＳ Ｐゴシック" panose="020B0600070205080204" pitchFamily="34" charset="-128"/>
              </a:rPr>
              <a:t>Zijtakken meestal uitgroeiend tot takdoorns, maar met aanwezigheid van een tweede, seriële okselknop. </a:t>
            </a:r>
          </a:p>
          <a:p>
            <a:pPr eaLnBrk="1" hangingPunct="1"/>
            <a:endParaRPr lang="nl-BE" altLang="nl-BE" dirty="0">
              <a:latin typeface="Times New Roman" panose="02020603050405020304" pitchFamily="18" charset="0"/>
              <a:ea typeface="ＭＳ Ｐゴシック" panose="020B0600070205080204" pitchFamily="34" charset="-128"/>
            </a:endParaRPr>
          </a:p>
          <a:p>
            <a:pPr eaLnBrk="1" hangingPunct="1"/>
            <a:r>
              <a:rPr lang="nl-BE" altLang="nl-BE" dirty="0">
                <a:latin typeface="Times New Roman" panose="02020603050405020304" pitchFamily="18" charset="0"/>
                <a:ea typeface="ＭＳ Ｐゴシック" panose="020B0600070205080204" pitchFamily="34" charset="-128"/>
              </a:rPr>
              <a:t>Vrucht (hesperidium) is gebouwd zoals bij </a:t>
            </a:r>
            <a:r>
              <a:rPr lang="nl-BE" altLang="nl-BE" i="1" dirty="0">
                <a:latin typeface="Times New Roman" panose="02020603050405020304" pitchFamily="18" charset="0"/>
                <a:ea typeface="ＭＳ Ｐゴシック" panose="020B0600070205080204" pitchFamily="34" charset="-128"/>
              </a:rPr>
              <a:t>Citrus</a:t>
            </a:r>
            <a:r>
              <a:rPr lang="nl-BE" altLang="nl-BE" dirty="0">
                <a:latin typeface="Times New Roman" panose="02020603050405020304" pitchFamily="18" charset="0"/>
                <a:ea typeface="ＭＳ Ｐゴシック" panose="020B0600070205080204" pitchFamily="34" charset="-128"/>
              </a:rPr>
              <a:t>, maar de schil en het pulp zijn bijzonder bitter!</a:t>
            </a:r>
          </a:p>
          <a:p>
            <a:pPr eaLnBrk="1" hangingPunct="1"/>
            <a:endParaRPr lang="nl-BE" altLang="nl-BE" dirty="0">
              <a:latin typeface="Times New Roman" panose="02020603050405020304" pitchFamily="18" charset="0"/>
              <a:ea typeface="ＭＳ Ｐゴシック" panose="020B0600070205080204" pitchFamily="34" charset="-128"/>
            </a:endParaRPr>
          </a:p>
          <a:p>
            <a:pPr eaLnBrk="1" hangingPunct="1"/>
            <a:endParaRPr lang="nl-BE"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75B5E830-03EF-2759-BC97-BDD10B3515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E10F00-C13B-D94E-83FF-D60C908776A3}" type="slidenum">
              <a:rPr lang="en-GB" altLang="nl-BE"/>
              <a:pPr>
                <a:spcBef>
                  <a:spcPct val="0"/>
                </a:spcBef>
              </a:pPr>
              <a:t>17</a:t>
            </a:fld>
            <a:endParaRPr lang="en-GB" altLang="nl-BE"/>
          </a:p>
        </p:txBody>
      </p:sp>
      <p:sp>
        <p:nvSpPr>
          <p:cNvPr id="49154" name="Rectangle 2">
            <a:extLst>
              <a:ext uri="{FF2B5EF4-FFF2-40B4-BE49-F238E27FC236}">
                <a16:creationId xmlns:a16="http://schemas.microsoft.com/office/drawing/2014/main" id="{8AADDC78-3436-2FBD-47DF-D7E7C3B38E74}"/>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id="{03DBDEA9-2395-75DE-53B6-D835CC1B04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BE" altLang="nl-BE" b="1" i="1" dirty="0">
                <a:latin typeface="Helvetica" pitchFamily="2" charset="0"/>
                <a:ea typeface="ＭＳ Ｐゴシック" panose="020B0600070205080204" pitchFamily="34" charset="-128"/>
              </a:rPr>
              <a:t>Bessen : citrusvruchten (hesperidia)</a:t>
            </a:r>
            <a:endParaRPr lang="nl-NL" altLang="nl-BE" dirty="0">
              <a:latin typeface="Times New Roman" panose="02020603050405020304" pitchFamily="18" charset="0"/>
              <a:ea typeface="ＭＳ Ｐゴシック" panose="020B0600070205080204" pitchFamily="34" charset="-128"/>
            </a:endParaRPr>
          </a:p>
          <a:p>
            <a:pPr eaLnBrk="1" hangingPunct="1"/>
            <a:endParaRPr lang="nl-NL" altLang="nl-BE" dirty="0">
              <a:latin typeface="Times New Roman" panose="02020603050405020304" pitchFamily="18" charset="0"/>
              <a:ea typeface="ＭＳ Ｐゴシック" panose="020B0600070205080204" pitchFamily="34" charset="-128"/>
            </a:endParaRPr>
          </a:p>
          <a:p>
            <a:pPr eaLnBrk="1" hangingPunct="1"/>
            <a:r>
              <a:rPr lang="nl-NL" altLang="nl-BE" dirty="0">
                <a:latin typeface="Times New Roman" panose="02020603050405020304" pitchFamily="18" charset="0"/>
                <a:ea typeface="ＭＳ Ｐゴシック" panose="020B0600070205080204" pitchFamily="34" charset="-128"/>
              </a:rPr>
              <a:t>Dankzij de eeuwenlange teelt en selectie is nu een bonte diversiteit aan citrusvruchten (</a:t>
            </a:r>
            <a:r>
              <a:rPr lang="nl-NL" altLang="nl-BE" dirty="0" err="1">
                <a:latin typeface="Times New Roman" panose="02020603050405020304" pitchFamily="18" charset="0"/>
                <a:ea typeface="ＭＳ Ｐゴシック" panose="020B0600070205080204" pitchFamily="34" charset="-128"/>
              </a:rPr>
              <a:t>hesperidia</a:t>
            </a:r>
            <a:r>
              <a:rPr lang="nl-NL" altLang="nl-BE" dirty="0">
                <a:latin typeface="Times New Roman" panose="02020603050405020304" pitchFamily="18" charset="0"/>
                <a:ea typeface="ＭＳ Ｐゴシック" panose="020B0600070205080204" pitchFamily="34" charset="-128"/>
              </a:rPr>
              <a:t>) ontstaan, waarvan zowel de voorgeschiedenis als de mogelijke ouderlijke soorten nog in duisternis zijn gehuld.  </a:t>
            </a:r>
          </a:p>
          <a:p>
            <a:pPr eaLnBrk="1" hangingPunct="1"/>
            <a:endParaRPr lang="nl-NL" altLang="nl-BE" dirty="0">
              <a:latin typeface="Times New Roman" panose="02020603050405020304" pitchFamily="18" charset="0"/>
              <a:ea typeface="ＭＳ Ｐゴシック" panose="020B0600070205080204" pitchFamily="34" charset="-128"/>
            </a:endParaRPr>
          </a:p>
          <a:p>
            <a:pPr eaLnBrk="1" hangingPunct="1"/>
            <a:endParaRPr lang="nl-NL"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1A33520A-7C09-1483-1A5D-3E26093081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E7DBC85-E824-734D-9727-9A1D6C4DFE18}" type="slidenum">
              <a:rPr lang="en-GB" altLang="nl-BE"/>
              <a:pPr>
                <a:spcBef>
                  <a:spcPct val="0"/>
                </a:spcBef>
              </a:pPr>
              <a:t>18</a:t>
            </a:fld>
            <a:endParaRPr lang="en-GB" altLang="nl-BE"/>
          </a:p>
        </p:txBody>
      </p:sp>
      <p:sp>
        <p:nvSpPr>
          <p:cNvPr id="51202" name="Rectangle 2">
            <a:extLst>
              <a:ext uri="{FF2B5EF4-FFF2-40B4-BE49-F238E27FC236}">
                <a16:creationId xmlns:a16="http://schemas.microsoft.com/office/drawing/2014/main" id="{9ABB699D-681F-4B15-E147-203AA661DE69}"/>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DBE78D44-779E-E2A0-9EF8-A620F50C08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BE" b="1" i="1" dirty="0">
                <a:latin typeface="Times New Roman" panose="02020603050405020304" pitchFamily="18" charset="0"/>
                <a:ea typeface="ＭＳ Ｐゴシック" panose="020B0600070205080204" pitchFamily="34" charset="-128"/>
              </a:rPr>
              <a:t>Bessen : citrusvrucht (</a:t>
            </a:r>
            <a:r>
              <a:rPr lang="nl-NL" altLang="nl-BE" b="1" i="1" dirty="0" err="1">
                <a:latin typeface="Times New Roman" panose="02020603050405020304" pitchFamily="18" charset="0"/>
                <a:ea typeface="ＭＳ Ｐゴシック" panose="020B0600070205080204" pitchFamily="34" charset="-128"/>
              </a:rPr>
              <a:t>hesperidium</a:t>
            </a:r>
            <a:r>
              <a:rPr lang="nl-NL" altLang="nl-BE" b="1" i="1" dirty="0">
                <a:latin typeface="Times New Roman" panose="02020603050405020304" pitchFamily="18" charset="0"/>
                <a:ea typeface="ＭＳ Ｐゴシック" panose="020B0600070205080204" pitchFamily="34" charset="-128"/>
              </a:rPr>
              <a:t>)</a:t>
            </a:r>
            <a:r>
              <a:rPr lang="nl-NL" altLang="nl-BE" i="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(Rauh 1950)</a:t>
            </a:r>
          </a:p>
          <a:p>
            <a:r>
              <a:rPr lang="nl-NL" altLang="nl-BE" dirty="0">
                <a:latin typeface="Times New Roman" panose="02020603050405020304" pitchFamily="18" charset="0"/>
                <a:ea typeface="ＭＳ Ｐゴシック" panose="020B0600070205080204" pitchFamily="34" charset="-128"/>
              </a:rPr>
              <a:t> </a:t>
            </a:r>
          </a:p>
          <a:p>
            <a:r>
              <a:rPr lang="nl-NL" altLang="nl-BE" b="1" i="1" dirty="0">
                <a:latin typeface="Times New Roman" panose="02020603050405020304" pitchFamily="18" charset="0"/>
                <a:ea typeface="ＭＳ Ｐゴシック" panose="020B0600070205080204" pitchFamily="34" charset="-128"/>
              </a:rPr>
              <a:t>Citrusvruchten (Citrus)</a:t>
            </a:r>
          </a:p>
          <a:p>
            <a:r>
              <a:rPr lang="nl-NL" altLang="nl-BE" dirty="0">
                <a:latin typeface="Times New Roman" panose="02020603050405020304" pitchFamily="18" charset="0"/>
                <a:ea typeface="ＭＳ Ｐゴシック" panose="020B0600070205080204" pitchFamily="34" charset="-128"/>
              </a:rPr>
              <a:t>Wijnruitfamilie (Rutaceae)</a:t>
            </a:r>
          </a:p>
          <a:p>
            <a:r>
              <a:rPr lang="nl-NL" altLang="nl-BE" dirty="0">
                <a:latin typeface="Times New Roman" panose="02020603050405020304" pitchFamily="18" charset="0"/>
                <a:ea typeface="ＭＳ Ｐゴシック" panose="020B0600070205080204" pitchFamily="34" charset="-128"/>
              </a:rPr>
              <a:t> </a:t>
            </a:r>
          </a:p>
          <a:p>
            <a:r>
              <a:rPr lang="nl-NL" altLang="nl-BE" dirty="0">
                <a:latin typeface="Times New Roman" panose="02020603050405020304" pitchFamily="18" charset="0"/>
                <a:ea typeface="ＭＳ Ｐゴシック" panose="020B0600070205080204" pitchFamily="34" charset="-128"/>
              </a:rPr>
              <a:t>1. Jonge stamper, overlangse doorsnede, met 2 (van de vele) hokken van het vruchtbeginsel, waarin talrijke centraal-hoekstandige ovula, stijl en stempel. De oliekliertjes van het </a:t>
            </a:r>
            <a:r>
              <a:rPr lang="nl-NL" altLang="nl-BE" dirty="0" err="1">
                <a:latin typeface="Times New Roman" panose="02020603050405020304" pitchFamily="18" charset="0"/>
                <a:ea typeface="ＭＳ Ｐゴシック" panose="020B0600070205080204" pitchFamily="34" charset="-128"/>
              </a:rPr>
              <a:t>exocarp</a:t>
            </a:r>
            <a:r>
              <a:rPr lang="nl-NL" altLang="nl-BE" dirty="0">
                <a:latin typeface="Times New Roman" panose="02020603050405020304" pitchFamily="18" charset="0"/>
                <a:ea typeface="ＭＳ Ｐゴシック" panose="020B0600070205080204" pitchFamily="34" charset="-128"/>
              </a:rPr>
              <a:t> (= </a:t>
            </a:r>
            <a:r>
              <a:rPr lang="nl-NL" altLang="nl-BE" dirty="0" err="1">
                <a:latin typeface="Times New Roman" panose="02020603050405020304" pitchFamily="18" charset="0"/>
                <a:ea typeface="ＭＳ Ｐゴシック" panose="020B0600070205080204" pitchFamily="34" charset="-128"/>
              </a:rPr>
              <a:t>flavedo</a:t>
            </a:r>
            <a:r>
              <a:rPr lang="nl-NL" altLang="nl-BE" dirty="0">
                <a:latin typeface="Times New Roman" panose="02020603050405020304" pitchFamily="18" charset="0"/>
                <a:ea typeface="ＭＳ Ｐゴシック" panose="020B0600070205080204" pitchFamily="34" charset="-128"/>
              </a:rPr>
              <a:t>) en de </a:t>
            </a:r>
            <a:r>
              <a:rPr lang="nl-NL" altLang="nl-BE" dirty="0" err="1">
                <a:latin typeface="Times New Roman" panose="02020603050405020304" pitchFamily="18" charset="0"/>
                <a:ea typeface="ＭＳ Ｐゴシック" panose="020B0600070205080204" pitchFamily="34" charset="-128"/>
              </a:rPr>
              <a:t>primordia</a:t>
            </a:r>
            <a:r>
              <a:rPr lang="nl-NL" altLang="nl-BE" dirty="0">
                <a:latin typeface="Times New Roman" panose="02020603050405020304" pitchFamily="18" charset="0"/>
                <a:ea typeface="ＭＳ Ｐゴシック" panose="020B0600070205080204" pitchFamily="34" charset="-128"/>
              </a:rPr>
              <a:t> van de </a:t>
            </a:r>
            <a:r>
              <a:rPr lang="nl-NL" altLang="nl-BE" dirty="0" err="1">
                <a:latin typeface="Times New Roman" panose="02020603050405020304" pitchFamily="18" charset="0"/>
                <a:ea typeface="ＭＳ Ｐゴシック" panose="020B0600070205080204" pitchFamily="34" charset="-128"/>
              </a:rPr>
              <a:t>endocarp</a:t>
            </a:r>
            <a:r>
              <a:rPr lang="nl-NL" altLang="nl-BE" dirty="0">
                <a:latin typeface="Times New Roman" panose="02020603050405020304" pitchFamily="18" charset="0"/>
                <a:ea typeface="ＭＳ Ｐゴシック" panose="020B0600070205080204" pitchFamily="34" charset="-128"/>
              </a:rPr>
              <a:t>-haren zijn reeds aanwezig</a:t>
            </a:r>
          </a:p>
          <a:p>
            <a:r>
              <a:rPr lang="nl-NL" altLang="nl-BE" dirty="0">
                <a:latin typeface="Times New Roman" panose="02020603050405020304" pitchFamily="18" charset="0"/>
                <a:ea typeface="ＭＳ Ｐゴシック" panose="020B0600070205080204" pitchFamily="34" charset="-128"/>
              </a:rPr>
              <a:t>2. Id., dwarse doorsnede</a:t>
            </a:r>
          </a:p>
          <a:p>
            <a:r>
              <a:rPr lang="nl-NL" altLang="nl-BE" dirty="0">
                <a:latin typeface="Times New Roman" panose="02020603050405020304" pitchFamily="18" charset="0"/>
                <a:ea typeface="ＭＳ Ｐゴシック" panose="020B0600070205080204" pitchFamily="34" charset="-128"/>
              </a:rPr>
              <a:t>3. Rijpende vrucht, dwarse doorsnede, rijpende zaden, en opzwellende haren van het </a:t>
            </a:r>
            <a:r>
              <a:rPr lang="nl-NL" altLang="nl-BE" dirty="0" err="1">
                <a:latin typeface="Times New Roman" panose="02020603050405020304" pitchFamily="18" charset="0"/>
                <a:ea typeface="ＭＳ Ｐゴシック" panose="020B0600070205080204" pitchFamily="34" charset="-128"/>
              </a:rPr>
              <a:t>endocarp</a:t>
            </a:r>
            <a:endParaRPr lang="nl-NL" altLang="nl-BE" dirty="0">
              <a:latin typeface="Times New Roman" panose="02020603050405020304" pitchFamily="18" charset="0"/>
              <a:ea typeface="ＭＳ Ｐゴシック" panose="020B0600070205080204" pitchFamily="34" charset="-128"/>
            </a:endParaRPr>
          </a:p>
          <a:p>
            <a:r>
              <a:rPr lang="nl-NL" altLang="nl-BE" dirty="0">
                <a:latin typeface="Times New Roman" panose="02020603050405020304" pitchFamily="18" charset="0"/>
                <a:ea typeface="ＭＳ Ｐゴシック" panose="020B0600070205080204" pitchFamily="34" charset="-128"/>
              </a:rPr>
              <a:t>4. Detail van twee geïsoleerde haren</a:t>
            </a:r>
          </a:p>
          <a:p>
            <a:r>
              <a:rPr lang="nl-NL" altLang="nl-BE" dirty="0">
                <a:latin typeface="Times New Roman" panose="02020603050405020304" pitchFamily="18" charset="0"/>
                <a:ea typeface="ＭＳ Ｐゴシック" panose="020B0600070205080204" pitchFamily="34" charset="-128"/>
              </a:rPr>
              <a:t>5-6. Citroen (</a:t>
            </a:r>
            <a:r>
              <a:rPr lang="nl-NL" altLang="nl-BE" i="1" dirty="0">
                <a:latin typeface="Times New Roman" panose="02020603050405020304" pitchFamily="18" charset="0"/>
                <a:ea typeface="ＭＳ Ｐゴシック" panose="020B0600070205080204" pitchFamily="34" charset="-128"/>
              </a:rPr>
              <a:t>Citrus </a:t>
            </a:r>
            <a:r>
              <a:rPr lang="nl-NL" altLang="nl-BE" i="1" dirty="0" err="1">
                <a:latin typeface="Times New Roman" panose="02020603050405020304" pitchFamily="18" charset="0"/>
                <a:ea typeface="ＭＳ Ｐゴシック" panose="020B0600070205080204" pitchFamily="34" charset="-128"/>
              </a:rPr>
              <a:t>medica</a:t>
            </a:r>
            <a:r>
              <a:rPr lang="nl-NL" altLang="nl-BE" dirty="0">
                <a:latin typeface="Times New Roman" panose="02020603050405020304" pitchFamily="18" charset="0"/>
                <a:ea typeface="ＭＳ Ｐゴシック" panose="020B0600070205080204" pitchFamily="34" charset="-128"/>
              </a:rPr>
              <a:t>), overlangse en dwarse doorsnede</a:t>
            </a:r>
          </a:p>
          <a:p>
            <a:r>
              <a:rPr lang="nl-NL" altLang="nl-BE" dirty="0">
                <a:latin typeface="Times New Roman" panose="02020603050405020304" pitchFamily="18" charset="0"/>
                <a:ea typeface="ＭＳ Ｐゴシック" panose="020B0600070205080204" pitchFamily="34" charset="-128"/>
              </a:rPr>
              <a:t>7. Navelsinaasappel (</a:t>
            </a:r>
            <a:r>
              <a:rPr lang="nl-NL" altLang="nl-BE" i="1" dirty="0">
                <a:latin typeface="Times New Roman" panose="02020603050405020304" pitchFamily="18" charset="0"/>
                <a:ea typeface="ＭＳ Ｐゴシック" panose="020B0600070205080204" pitchFamily="34" charset="-128"/>
              </a:rPr>
              <a:t>Citrus sinensis </a:t>
            </a:r>
            <a:r>
              <a:rPr lang="nl-NL" altLang="nl-BE" dirty="0">
                <a:latin typeface="Times New Roman" panose="02020603050405020304" pitchFamily="18" charset="0"/>
                <a:ea typeface="ＭＳ Ｐゴシック" panose="020B0600070205080204" pitchFamily="34" charset="-128"/>
              </a:rPr>
              <a:t>'Washington Navel')</a:t>
            </a:r>
          </a:p>
          <a:p>
            <a:r>
              <a:rPr lang="nl-NL" altLang="nl-BE" dirty="0">
                <a:latin typeface="Times New Roman" panose="02020603050405020304" pitchFamily="18" charset="0"/>
                <a:ea typeface="ＭＳ Ｐゴシック" panose="020B0600070205080204" pitchFamily="34" charset="-128"/>
              </a:rPr>
              <a:t> </a:t>
            </a:r>
          </a:p>
          <a:p>
            <a:pPr eaLnBrk="1" hangingPunct="1"/>
            <a:endParaRPr lang="en-GB"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jdelijke aanduiding voor dia-afbeelding 1">
            <a:extLst>
              <a:ext uri="{FF2B5EF4-FFF2-40B4-BE49-F238E27FC236}">
                <a16:creationId xmlns:a16="http://schemas.microsoft.com/office/drawing/2014/main" id="{470474D1-0745-F4EB-B83D-BF794B7B3724}"/>
              </a:ext>
            </a:extLst>
          </p:cNvPr>
          <p:cNvSpPr>
            <a:spLocks noGrp="1" noRot="1" noChangeAspect="1" noTextEdit="1"/>
          </p:cNvSpPr>
          <p:nvPr>
            <p:ph type="sldImg"/>
          </p:nvPr>
        </p:nvSpPr>
        <p:spPr>
          <a:ln/>
        </p:spPr>
      </p:sp>
      <p:sp>
        <p:nvSpPr>
          <p:cNvPr id="53250" name="Tijdelijke aanduiding voor notities 2">
            <a:extLst>
              <a:ext uri="{FF2B5EF4-FFF2-40B4-BE49-F238E27FC236}">
                <a16:creationId xmlns:a16="http://schemas.microsoft.com/office/drawing/2014/main" id="{CBD42701-5E6D-42E8-EB62-362E5003ACF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BE">
              <a:latin typeface="Times New Roman" panose="02020603050405020304" pitchFamily="18" charset="0"/>
              <a:ea typeface="ＭＳ Ｐゴシック" panose="020B0600070205080204" pitchFamily="34" charset="-128"/>
            </a:endParaRPr>
          </a:p>
        </p:txBody>
      </p:sp>
      <p:sp>
        <p:nvSpPr>
          <p:cNvPr id="53251" name="Tijdelijke aanduiding voor dianummer 3">
            <a:extLst>
              <a:ext uri="{FF2B5EF4-FFF2-40B4-BE49-F238E27FC236}">
                <a16:creationId xmlns:a16="http://schemas.microsoft.com/office/drawing/2014/main" id="{5DC59FCA-26BC-2399-1F0F-861921502FE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D3BD53B-61A6-7548-AFE3-9DD4D8DD8219}" type="slidenum">
              <a:rPr lang="en-GB" altLang="nl-BE"/>
              <a:pPr>
                <a:spcBef>
                  <a:spcPct val="0"/>
                </a:spcBef>
              </a:pPr>
              <a:t>19</a:t>
            </a:fld>
            <a:endParaRPr lang="en-GB" altLang="nl-B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E7BAF888-944E-AAC1-3724-722B1DE71E32}"/>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F1057C8A-7D14-3548-82E6-2550676D596C}" type="slidenum">
              <a:rPr lang="en-GB" altLang="nl-BE" i="0"/>
              <a:pPr algn="r" eaLnBrk="1" hangingPunct="1">
                <a:spcBef>
                  <a:spcPct val="0"/>
                </a:spcBef>
              </a:pPr>
              <a:t>2</a:t>
            </a:fld>
            <a:endParaRPr lang="en-GB" altLang="nl-BE" i="0"/>
          </a:p>
        </p:txBody>
      </p:sp>
      <p:sp>
        <p:nvSpPr>
          <p:cNvPr id="18434" name="Rectangle 2">
            <a:extLst>
              <a:ext uri="{FF2B5EF4-FFF2-40B4-BE49-F238E27FC236}">
                <a16:creationId xmlns:a16="http://schemas.microsoft.com/office/drawing/2014/main" id="{F7E35A5C-2E95-F50C-0538-127F0C55B536}"/>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82A1F337-C980-2618-D92C-A0F112A206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tLang="nl-BE">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5493DFFE-2F99-2559-E5DC-106B7A69E6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C9892A1-B1DF-5449-9E19-1BADEAE5240F}" type="slidenum">
              <a:rPr lang="en-GB" altLang="nl-BE"/>
              <a:pPr>
                <a:spcBef>
                  <a:spcPct val="0"/>
                </a:spcBef>
              </a:pPr>
              <a:t>20</a:t>
            </a:fld>
            <a:endParaRPr lang="en-GB" altLang="nl-BE"/>
          </a:p>
        </p:txBody>
      </p:sp>
      <p:sp>
        <p:nvSpPr>
          <p:cNvPr id="55298" name="Rectangle 2">
            <a:extLst>
              <a:ext uri="{FF2B5EF4-FFF2-40B4-BE49-F238E27FC236}">
                <a16:creationId xmlns:a16="http://schemas.microsoft.com/office/drawing/2014/main" id="{EAEF43A1-F042-058C-E455-DA575F5EA619}"/>
              </a:ext>
            </a:extLst>
          </p:cNvPr>
          <p:cNvSpPr>
            <a:spLocks noGrp="1" noRot="1" noChangeAspect="1" noChangeArrowheads="1" noTextEdit="1"/>
          </p:cNvSpPr>
          <p:nvPr>
            <p:ph type="sldImg"/>
          </p:nvPr>
        </p:nvSpPr>
        <p:spPr>
          <a:ln/>
        </p:spPr>
      </p:sp>
      <p:sp>
        <p:nvSpPr>
          <p:cNvPr id="55299" name="Rectangle 3">
            <a:extLst>
              <a:ext uri="{FF2B5EF4-FFF2-40B4-BE49-F238E27FC236}">
                <a16:creationId xmlns:a16="http://schemas.microsoft.com/office/drawing/2014/main" id="{A02B21B4-9699-3C62-2521-757D5E2F70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BE" b="1" i="1" dirty="0" err="1">
                <a:latin typeface="Times New Roman" panose="02020603050405020304" pitchFamily="18" charset="0"/>
                <a:ea typeface="ＭＳ Ｐゴシック" panose="020B0600070205080204" pitchFamily="34" charset="-128"/>
              </a:rPr>
              <a:t>Ballistochorie</a:t>
            </a:r>
            <a:r>
              <a:rPr lang="nl-NL" altLang="nl-BE" b="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a:t>
            </a:r>
            <a:r>
              <a:rPr lang="nl-NL" altLang="nl-BE" dirty="0" err="1">
                <a:latin typeface="Times New Roman" panose="02020603050405020304" pitchFamily="18" charset="0"/>
                <a:ea typeface="ＭＳ Ｐゴシック" panose="020B0600070205080204" pitchFamily="34" charset="-128"/>
              </a:rPr>
              <a:t>Ulbrich</a:t>
            </a:r>
            <a:r>
              <a:rPr lang="nl-NL" altLang="nl-BE" dirty="0">
                <a:latin typeface="Times New Roman" panose="02020603050405020304" pitchFamily="18" charset="0"/>
                <a:ea typeface="ＭＳ Ｐゴシック" panose="020B0600070205080204" pitchFamily="34" charset="-128"/>
              </a:rPr>
              <a:t> 1928)</a:t>
            </a:r>
          </a:p>
          <a:p>
            <a:r>
              <a:rPr lang="nl-NL" altLang="nl-BE" dirty="0">
                <a:latin typeface="Times New Roman" panose="02020603050405020304" pitchFamily="18" charset="0"/>
                <a:ea typeface="ＭＳ Ｐゴシック" panose="020B0600070205080204" pitchFamily="34" charset="-128"/>
              </a:rPr>
              <a:t> </a:t>
            </a:r>
          </a:p>
          <a:p>
            <a:r>
              <a:rPr lang="nl-NL" altLang="nl-BE" dirty="0">
                <a:latin typeface="Times New Roman" panose="02020603050405020304" pitchFamily="18" charset="0"/>
                <a:ea typeface="ＭＳ Ｐゴシック" panose="020B0600070205080204" pitchFamily="34" charset="-128"/>
              </a:rPr>
              <a:t>1. Springkomkommer (</a:t>
            </a:r>
            <a:r>
              <a:rPr lang="nl-NL" altLang="nl-BE" i="1" dirty="0" err="1">
                <a:latin typeface="Times New Roman" panose="02020603050405020304" pitchFamily="18" charset="0"/>
                <a:ea typeface="ＭＳ Ｐゴシック" panose="020B0600070205080204" pitchFamily="34" charset="-128"/>
              </a:rPr>
              <a:t>Ecballium</a:t>
            </a:r>
            <a:r>
              <a:rPr lang="nl-NL" altLang="nl-BE" i="1" dirty="0">
                <a:latin typeface="Times New Roman" panose="02020603050405020304" pitchFamily="18" charset="0"/>
                <a:ea typeface="ＭＳ Ｐゴシック" panose="020B0600070205080204" pitchFamily="34" charset="-128"/>
              </a:rPr>
              <a:t> </a:t>
            </a:r>
            <a:r>
              <a:rPr lang="nl-NL" altLang="nl-BE" i="1" dirty="0" err="1">
                <a:latin typeface="Times New Roman" panose="02020603050405020304" pitchFamily="18" charset="0"/>
                <a:ea typeface="ＭＳ Ｐゴシック" panose="020B0600070205080204" pitchFamily="34" charset="-128"/>
              </a:rPr>
              <a:t>elaterium</a:t>
            </a:r>
            <a:r>
              <a:rPr lang="nl-NL" altLang="nl-BE" dirty="0">
                <a:latin typeface="Times New Roman" panose="02020603050405020304" pitchFamily="18" charset="0"/>
                <a:ea typeface="ＭＳ Ｐゴシック" panose="020B0600070205080204" pitchFamily="34" charset="-128"/>
              </a:rPr>
              <a:t>) (</a:t>
            </a:r>
            <a:r>
              <a:rPr lang="nl-NL" altLang="nl-BE" dirty="0" err="1">
                <a:latin typeface="Times New Roman" panose="02020603050405020304" pitchFamily="18" charset="0"/>
                <a:ea typeface="ＭＳ Ｐゴシック" panose="020B0600070205080204" pitchFamily="34" charset="-128"/>
              </a:rPr>
              <a:t>Cucurbitaceae</a:t>
            </a:r>
            <a:r>
              <a:rPr lang="nl-NL" altLang="nl-BE" dirty="0">
                <a:latin typeface="Times New Roman" panose="02020603050405020304" pitchFamily="18" charset="0"/>
                <a:ea typeface="ＭＳ Ｐゴシック" panose="020B0600070205080204" pitchFamily="34" charset="-128"/>
              </a:rPr>
              <a:t>)</a:t>
            </a:r>
          </a:p>
          <a:p>
            <a:r>
              <a:rPr lang="nl-NL" altLang="nl-BE" dirty="0">
                <a:latin typeface="Times New Roman" panose="02020603050405020304" pitchFamily="18" charset="0"/>
                <a:ea typeface="ＭＳ Ｐゴシック" panose="020B0600070205080204" pitchFamily="34" charset="-128"/>
              </a:rPr>
              <a:t>	a : deelbloemgestel</a:t>
            </a:r>
          </a:p>
          <a:p>
            <a:r>
              <a:rPr lang="nl-NL" altLang="nl-BE" dirty="0">
                <a:latin typeface="Times New Roman" panose="02020603050405020304" pitchFamily="18" charset="0"/>
                <a:ea typeface="ＭＳ Ｐゴシック" panose="020B0600070205080204" pitchFamily="34" charset="-128"/>
              </a:rPr>
              <a:t>	b : vrucht, overlangse doorsnede</a:t>
            </a:r>
          </a:p>
          <a:p>
            <a:r>
              <a:rPr lang="nl-NL" altLang="nl-BE" dirty="0">
                <a:latin typeface="Times New Roman" panose="02020603050405020304" pitchFamily="18" charset="0"/>
                <a:ea typeface="ＭＳ Ｐゴシック" panose="020B0600070205080204" pitchFamily="34" charset="-128"/>
              </a:rPr>
              <a:t>	c : vrucht met wegschietende zaden</a:t>
            </a:r>
          </a:p>
          <a:p>
            <a:r>
              <a:rPr lang="nl-NL" altLang="nl-BE" dirty="0">
                <a:latin typeface="Times New Roman" panose="02020603050405020304" pitchFamily="18" charset="0"/>
                <a:ea typeface="ＭＳ Ｐゴシック" panose="020B0600070205080204" pitchFamily="34" charset="-128"/>
              </a:rPr>
              <a:t> </a:t>
            </a:r>
          </a:p>
          <a:p>
            <a:r>
              <a:rPr lang="nl-NL" altLang="nl-BE" dirty="0">
                <a:latin typeface="Times New Roman" panose="02020603050405020304" pitchFamily="18" charset="0"/>
                <a:ea typeface="ＭＳ Ｐゴシック" panose="020B0600070205080204" pitchFamily="34" charset="-128"/>
              </a:rPr>
              <a:t>2. Driekleurig viooltje (</a:t>
            </a:r>
            <a:r>
              <a:rPr lang="nl-NL" altLang="nl-BE" i="1" dirty="0">
                <a:latin typeface="Times New Roman" panose="02020603050405020304" pitchFamily="18" charset="0"/>
                <a:ea typeface="ＭＳ Ｐゴシック" panose="020B0600070205080204" pitchFamily="34" charset="-128"/>
              </a:rPr>
              <a:t>Viola tricolor</a:t>
            </a:r>
            <a:r>
              <a:rPr lang="nl-NL" altLang="nl-BE" dirty="0">
                <a:latin typeface="Times New Roman" panose="02020603050405020304" pitchFamily="18" charset="0"/>
                <a:ea typeface="ＭＳ Ｐゴシック" panose="020B0600070205080204" pitchFamily="34" charset="-128"/>
              </a:rPr>
              <a:t>) (</a:t>
            </a:r>
            <a:r>
              <a:rPr lang="nl-NL" altLang="nl-BE" dirty="0" err="1">
                <a:latin typeface="Times New Roman" panose="02020603050405020304" pitchFamily="18" charset="0"/>
                <a:ea typeface="ＭＳ Ｐゴシック" panose="020B0600070205080204" pitchFamily="34" charset="-128"/>
              </a:rPr>
              <a:t>Violaceae</a:t>
            </a:r>
            <a:r>
              <a:rPr lang="nl-NL" altLang="nl-BE" dirty="0">
                <a:latin typeface="Times New Roman" panose="02020603050405020304" pitchFamily="18" charset="0"/>
                <a:ea typeface="ＭＳ Ｐゴシック" panose="020B0600070205080204" pitchFamily="34" charset="-128"/>
              </a:rPr>
              <a:t>), doosvrucht</a:t>
            </a:r>
          </a:p>
          <a:p>
            <a:endParaRPr lang="nl-NL" altLang="nl-BE" dirty="0">
              <a:latin typeface="Times New Roman" panose="02020603050405020304" pitchFamily="18" charset="0"/>
              <a:ea typeface="ＭＳ Ｐゴシック" panose="020B0600070205080204" pitchFamily="34" charset="-128"/>
            </a:endParaRPr>
          </a:p>
          <a:p>
            <a:r>
              <a:rPr lang="nl-NL" altLang="nl-BE" dirty="0">
                <a:latin typeface="Times New Roman" panose="02020603050405020304" pitchFamily="18" charset="0"/>
                <a:ea typeface="ＭＳ Ｐゴシック" panose="020B0600070205080204" pitchFamily="34" charset="-128"/>
              </a:rPr>
              <a:t>3. Brem (</a:t>
            </a:r>
            <a:r>
              <a:rPr lang="nl-NL" altLang="nl-BE" i="1" dirty="0" err="1">
                <a:latin typeface="Times New Roman" panose="02020603050405020304" pitchFamily="18" charset="0"/>
                <a:ea typeface="ＭＳ Ｐゴシック" panose="020B0600070205080204" pitchFamily="34" charset="-128"/>
              </a:rPr>
              <a:t>Cytisus</a:t>
            </a:r>
            <a:r>
              <a:rPr lang="nl-NL" altLang="nl-BE" i="1" dirty="0">
                <a:latin typeface="Times New Roman" panose="02020603050405020304" pitchFamily="18" charset="0"/>
                <a:ea typeface="ＭＳ Ｐゴシック" panose="020B0600070205080204" pitchFamily="34" charset="-128"/>
              </a:rPr>
              <a:t> </a:t>
            </a:r>
            <a:r>
              <a:rPr lang="nl-NL" altLang="nl-BE" i="1" dirty="0" err="1">
                <a:latin typeface="Times New Roman" panose="02020603050405020304" pitchFamily="18" charset="0"/>
                <a:ea typeface="ＭＳ Ｐゴシック" panose="020B0600070205080204" pitchFamily="34" charset="-128"/>
              </a:rPr>
              <a:t>scoparius</a:t>
            </a:r>
            <a:r>
              <a:rPr lang="nl-NL" altLang="nl-BE" dirty="0">
                <a:latin typeface="Times New Roman" panose="02020603050405020304" pitchFamily="18" charset="0"/>
                <a:ea typeface="ＭＳ Ｐゴシック" panose="020B0600070205080204" pitchFamily="34" charset="-128"/>
              </a:rPr>
              <a:t>) (</a:t>
            </a:r>
            <a:r>
              <a:rPr lang="nl-NL" altLang="nl-BE" dirty="0" err="1">
                <a:latin typeface="Times New Roman" panose="02020603050405020304" pitchFamily="18" charset="0"/>
                <a:ea typeface="ＭＳ Ｐゴシック" panose="020B0600070205080204" pitchFamily="34" charset="-128"/>
              </a:rPr>
              <a:t>Fabaceae</a:t>
            </a:r>
            <a:r>
              <a:rPr lang="nl-NL" altLang="nl-BE" dirty="0">
                <a:latin typeface="Times New Roman" panose="02020603050405020304" pitchFamily="18" charset="0"/>
                <a:ea typeface="ＭＳ Ｐゴシック" panose="020B0600070205080204" pitchFamily="34" charset="-128"/>
              </a:rPr>
              <a:t>), peul</a:t>
            </a:r>
          </a:p>
          <a:p>
            <a:endParaRPr lang="nl-NL" altLang="nl-BE" dirty="0">
              <a:latin typeface="Times New Roman" panose="02020603050405020304" pitchFamily="18" charset="0"/>
              <a:ea typeface="ＭＳ Ｐゴシック" panose="020B0600070205080204" pitchFamily="34" charset="-128"/>
            </a:endParaRPr>
          </a:p>
          <a:p>
            <a:r>
              <a:rPr lang="nl-NL" altLang="nl-BE" dirty="0">
                <a:latin typeface="Times New Roman" panose="02020603050405020304" pitchFamily="18" charset="0"/>
                <a:ea typeface="ＭＳ Ｐゴシック" panose="020B0600070205080204" pitchFamily="34" charset="-128"/>
              </a:rPr>
              <a:t>4. Springzaad (</a:t>
            </a:r>
            <a:r>
              <a:rPr lang="nl-NL" altLang="nl-BE" i="1" dirty="0" err="1">
                <a:latin typeface="Times New Roman" panose="02020603050405020304" pitchFamily="18" charset="0"/>
                <a:ea typeface="ＭＳ Ｐゴシック" panose="020B0600070205080204" pitchFamily="34" charset="-128"/>
              </a:rPr>
              <a:t>Impatiens</a:t>
            </a:r>
            <a:r>
              <a:rPr lang="nl-NL" altLang="nl-BE" dirty="0">
                <a:latin typeface="Times New Roman" panose="02020603050405020304" pitchFamily="18" charset="0"/>
                <a:ea typeface="ＭＳ Ｐゴシック" panose="020B0600070205080204" pitchFamily="34" charset="-128"/>
              </a:rPr>
              <a:t>) (</a:t>
            </a:r>
            <a:r>
              <a:rPr lang="nl-NL" altLang="nl-BE" dirty="0" err="1">
                <a:latin typeface="Times New Roman" panose="02020603050405020304" pitchFamily="18" charset="0"/>
                <a:ea typeface="ＭＳ Ｐゴシック" panose="020B0600070205080204" pitchFamily="34" charset="-128"/>
              </a:rPr>
              <a:t>Balsaminaceae</a:t>
            </a:r>
            <a:r>
              <a:rPr lang="nl-NL" altLang="nl-BE" dirty="0">
                <a:latin typeface="Times New Roman" panose="02020603050405020304" pitchFamily="18" charset="0"/>
                <a:ea typeface="ＭＳ Ｐゴシック" panose="020B0600070205080204" pitchFamily="34" charset="-128"/>
              </a:rPr>
              <a:t>)</a:t>
            </a:r>
          </a:p>
          <a:p>
            <a:r>
              <a:rPr lang="nl-NL" altLang="nl-BE" dirty="0">
                <a:latin typeface="Times New Roman" panose="02020603050405020304" pitchFamily="18" charset="0"/>
                <a:ea typeface="ＭＳ Ｐゴシック" panose="020B0600070205080204" pitchFamily="34" charset="-128"/>
              </a:rPr>
              <a:t>	a : bloem</a:t>
            </a:r>
          </a:p>
          <a:p>
            <a:r>
              <a:rPr lang="nl-NL" altLang="nl-BE" dirty="0">
                <a:latin typeface="Times New Roman" panose="02020603050405020304" pitchFamily="18" charset="0"/>
                <a:ea typeface="ＭＳ Ｐゴシック" panose="020B0600070205080204" pitchFamily="34" charset="-128"/>
              </a:rPr>
              <a:t>	b : rijpende vrucht</a:t>
            </a:r>
          </a:p>
          <a:p>
            <a:r>
              <a:rPr lang="nl-NL" altLang="nl-BE" dirty="0">
                <a:latin typeface="Times New Roman" panose="02020603050405020304" pitchFamily="18" charset="0"/>
                <a:ea typeface="ＭＳ Ｐゴシック" panose="020B0600070205080204" pitchFamily="34" charset="-128"/>
              </a:rPr>
              <a:t>	c : vrucht, overlangse doorsnede</a:t>
            </a:r>
          </a:p>
          <a:p>
            <a:r>
              <a:rPr lang="nl-NL" altLang="nl-BE" dirty="0">
                <a:latin typeface="Times New Roman" panose="02020603050405020304" pitchFamily="18" charset="0"/>
                <a:ea typeface="ＭＳ Ｐゴシック" panose="020B0600070205080204" pitchFamily="34" charset="-128"/>
              </a:rPr>
              <a:t>	d : openspringende vrucht</a:t>
            </a:r>
          </a:p>
          <a:p>
            <a:r>
              <a:rPr lang="nl-NL" altLang="nl-BE" dirty="0">
                <a:latin typeface="Times New Roman" panose="02020603050405020304" pitchFamily="18" charset="0"/>
                <a:ea typeface="ＭＳ Ｐゴシック" panose="020B0600070205080204" pitchFamily="34" charset="-128"/>
              </a:rPr>
              <a:t> </a:t>
            </a:r>
          </a:p>
          <a:p>
            <a:r>
              <a:rPr lang="nl-NL" altLang="nl-BE" dirty="0">
                <a:latin typeface="Times New Roman" panose="02020603050405020304" pitchFamily="18" charset="0"/>
                <a:ea typeface="ＭＳ Ｐゴシック" panose="020B0600070205080204" pitchFamily="34" charset="-128"/>
              </a:rPr>
              <a:t>5. Klaverzuring (</a:t>
            </a:r>
            <a:r>
              <a:rPr lang="nl-NL" altLang="nl-BE" i="1" dirty="0" err="1">
                <a:latin typeface="Times New Roman" panose="02020603050405020304" pitchFamily="18" charset="0"/>
                <a:ea typeface="ＭＳ Ｐゴシック" panose="020B0600070205080204" pitchFamily="34" charset="-128"/>
              </a:rPr>
              <a:t>Oxalis</a:t>
            </a:r>
            <a:r>
              <a:rPr lang="nl-NL" altLang="nl-BE" dirty="0">
                <a:latin typeface="Times New Roman" panose="02020603050405020304" pitchFamily="18" charset="0"/>
                <a:ea typeface="ＭＳ Ｐゴシック" panose="020B0600070205080204" pitchFamily="34" charset="-128"/>
              </a:rPr>
              <a:t>)  (Oxalidaceae)</a:t>
            </a:r>
          </a:p>
          <a:p>
            <a:r>
              <a:rPr lang="nl-NL" altLang="nl-BE" dirty="0">
                <a:latin typeface="Times New Roman" panose="02020603050405020304" pitchFamily="18" charset="0"/>
                <a:ea typeface="ＭＳ Ｐゴシック" panose="020B0600070205080204" pitchFamily="34" charset="-128"/>
              </a:rPr>
              <a:t>	a : deel van een plant, met blad en openspringende vrucht</a:t>
            </a:r>
          </a:p>
          <a:p>
            <a:r>
              <a:rPr lang="nl-NL" altLang="nl-BE" dirty="0">
                <a:latin typeface="Times New Roman" panose="02020603050405020304" pitchFamily="18" charset="0"/>
                <a:ea typeface="ＭＳ Ｐゴシック" panose="020B0600070205080204" pitchFamily="34" charset="-128"/>
              </a:rPr>
              <a:t>	b : detail van een vrucht : doosvrucht met spleten</a:t>
            </a:r>
          </a:p>
          <a:p>
            <a:r>
              <a:rPr lang="nl-NL" altLang="nl-BE" dirty="0">
                <a:latin typeface="Times New Roman" panose="02020603050405020304" pitchFamily="18" charset="0"/>
                <a:ea typeface="ＭＳ Ｐゴシック" panose="020B0600070205080204" pitchFamily="34" charset="-128"/>
              </a:rPr>
              <a:t> </a:t>
            </a:r>
          </a:p>
          <a:p>
            <a:r>
              <a:rPr lang="nl-NL" altLang="nl-BE" dirty="0">
                <a:latin typeface="Times New Roman" panose="02020603050405020304" pitchFamily="18" charset="0"/>
                <a:ea typeface="ＭＳ Ｐゴシック" panose="020B0600070205080204" pitchFamily="34" charset="-128"/>
              </a:rPr>
              <a:t>6. Ooievaarsbek (</a:t>
            </a:r>
            <a:r>
              <a:rPr lang="nl-NL" altLang="nl-BE" i="1" dirty="0">
                <a:latin typeface="Times New Roman" panose="02020603050405020304" pitchFamily="18" charset="0"/>
                <a:ea typeface="ＭＳ Ｐゴシック" panose="020B0600070205080204" pitchFamily="34" charset="-128"/>
              </a:rPr>
              <a:t>Geranium</a:t>
            </a:r>
            <a:r>
              <a:rPr lang="nl-NL" altLang="nl-BE" dirty="0">
                <a:latin typeface="Times New Roman" panose="02020603050405020304" pitchFamily="18" charset="0"/>
                <a:ea typeface="ＭＳ Ｐゴシック" panose="020B0600070205080204" pitchFamily="34" charset="-128"/>
              </a:rPr>
              <a:t>) (Geraniaceae), 5-delige kluisvrucht</a:t>
            </a:r>
          </a:p>
          <a:p>
            <a:r>
              <a:rPr lang="nl-NL" altLang="nl-BE" dirty="0">
                <a:latin typeface="Times New Roman" panose="02020603050405020304" pitchFamily="18" charset="0"/>
                <a:ea typeface="ＭＳ Ｐゴシック" panose="020B0600070205080204" pitchFamily="34" charset="-128"/>
              </a:rPr>
              <a:t> </a:t>
            </a:r>
          </a:p>
          <a:p>
            <a:pPr eaLnBrk="1" hangingPunct="1"/>
            <a:endParaRPr lang="en-GB"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Ooievaarsbek (Geranium)</a:t>
            </a:r>
          </a:p>
          <a:p>
            <a:r>
              <a:rPr lang="nl-BE" dirty="0"/>
              <a:t>Ooievaarsbekfamilie (Geraniaceae)</a:t>
            </a:r>
          </a:p>
          <a:p>
            <a:endParaRPr lang="nl-BE" dirty="0"/>
          </a:p>
          <a:p>
            <a:r>
              <a:rPr lang="nl-BE" dirty="0"/>
              <a:t>De meeste soorten van het genus </a:t>
            </a:r>
            <a:r>
              <a:rPr lang="nl-BE" i="1" dirty="0"/>
              <a:t>Geranium</a:t>
            </a:r>
            <a:r>
              <a:rPr lang="nl-BE" dirty="0"/>
              <a:t> vertonen een kluisvrucht, waarbij de vrucht in delen uiteenspringt, en daarna de zaden lost uit elk deeltje.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68C1F3CA-67CE-F943-8CB2-999AC00BBA31}" type="slidenum">
              <a:rPr lang="en-GB" altLang="nl-BE" smtClean="0"/>
              <a:pPr/>
              <a:t>21</a:t>
            </a:fld>
            <a:endParaRPr lang="en-GB" altLang="nl-BE"/>
          </a:p>
        </p:txBody>
      </p:sp>
    </p:spTree>
    <p:extLst>
      <p:ext uri="{BB962C8B-B14F-4D97-AF65-F5344CB8AC3E}">
        <p14:creationId xmlns:p14="http://schemas.microsoft.com/office/powerpoint/2010/main" val="26580368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Springkomkommer (Ecballium elaterium)</a:t>
            </a:r>
          </a:p>
          <a:p>
            <a:r>
              <a:rPr lang="nl-BE" dirty="0"/>
              <a:t>Komkommerfamilie (Cucurbitaceae)</a:t>
            </a:r>
          </a:p>
          <a:p>
            <a:endParaRPr lang="nl-BE" dirty="0"/>
          </a:p>
          <a:p>
            <a:r>
              <a:rPr lang="nl-BE" dirty="0"/>
              <a:t>Bij deze soort rijpt de vrucht (pepo) uit een bovenaan gekromde steel. </a:t>
            </a:r>
          </a:p>
          <a:p>
            <a:r>
              <a:rPr lang="nl-BE" dirty="0"/>
              <a:t>Wanneer de inhoud van de vrucht voldoende “opgespannen” is, schiet deze bij aanraking weg, en spuit een groenige vloeistof uit.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68C1F3CA-67CE-F943-8CB2-999AC00BBA31}" type="slidenum">
              <a:rPr lang="en-GB" altLang="nl-BE" smtClean="0"/>
              <a:pPr/>
              <a:t>22</a:t>
            </a:fld>
            <a:endParaRPr lang="en-GB" altLang="nl-BE"/>
          </a:p>
        </p:txBody>
      </p:sp>
    </p:spTree>
    <p:extLst>
      <p:ext uri="{BB962C8B-B14F-4D97-AF65-F5344CB8AC3E}">
        <p14:creationId xmlns:p14="http://schemas.microsoft.com/office/powerpoint/2010/main" val="1389059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Gehoornde klaverzuring (Oxalis corniculata)</a:t>
            </a:r>
          </a:p>
          <a:p>
            <a:r>
              <a:rPr lang="nl-BE" dirty="0"/>
              <a:t>Klaverzuringfamilie (Oxalidaceae)</a:t>
            </a:r>
          </a:p>
          <a:p>
            <a:endParaRPr lang="nl-BE" dirty="0"/>
          </a:p>
          <a:p>
            <a:r>
              <a:rPr lang="nl-BE" dirty="0"/>
              <a:t>Een bijzonder interessant rapport over het uitsturen van de zaden is te vinden bij: </a:t>
            </a:r>
          </a:p>
          <a:p>
            <a:r>
              <a:rPr lang="nl-BE" b="0" i="0" u="none" strike="noStrike" dirty="0">
                <a:solidFill>
                  <a:srgbClr val="222222"/>
                </a:solidFill>
                <a:effectLst/>
                <a:latin typeface="-apple-system"/>
              </a:rPr>
              <a:t>Li, S., Zhang, Y. &amp; Liu, J. Seed ejection mechanism in an </a:t>
            </a:r>
            <a:r>
              <a:rPr lang="nl-BE" b="0" i="1" u="none" strike="noStrike" dirty="0">
                <a:solidFill>
                  <a:srgbClr val="222222"/>
                </a:solidFill>
                <a:effectLst/>
                <a:latin typeface="-apple-system"/>
              </a:rPr>
              <a:t>Oxalis</a:t>
            </a:r>
            <a:r>
              <a:rPr lang="nl-BE" b="0" i="0" u="none" strike="noStrike" dirty="0">
                <a:solidFill>
                  <a:srgbClr val="222222"/>
                </a:solidFill>
                <a:effectLst/>
                <a:latin typeface="-apple-system"/>
              </a:rPr>
              <a:t> species. </a:t>
            </a:r>
            <a:r>
              <a:rPr lang="nl-BE" b="0" i="1" u="none" strike="noStrike" dirty="0">
                <a:solidFill>
                  <a:srgbClr val="222222"/>
                </a:solidFill>
                <a:effectLst/>
                <a:latin typeface="-apple-system"/>
              </a:rPr>
              <a:t>Sci Rep</a:t>
            </a:r>
            <a:r>
              <a:rPr lang="nl-BE" b="0" i="0" u="none" strike="noStrike" dirty="0">
                <a:solidFill>
                  <a:srgbClr val="222222"/>
                </a:solidFill>
                <a:effectLst/>
                <a:latin typeface="-apple-system"/>
              </a:rPr>
              <a:t> </a:t>
            </a:r>
            <a:r>
              <a:rPr lang="nl-BE" b="1" i="0" u="none" strike="noStrike" dirty="0">
                <a:solidFill>
                  <a:srgbClr val="222222"/>
                </a:solidFill>
                <a:effectLst/>
                <a:latin typeface="-apple-system"/>
              </a:rPr>
              <a:t>10</a:t>
            </a:r>
            <a:r>
              <a:rPr lang="nl-BE" b="0" i="0" u="none" strike="noStrike" dirty="0">
                <a:solidFill>
                  <a:srgbClr val="222222"/>
                </a:solidFill>
                <a:effectLst/>
                <a:latin typeface="-apple-system"/>
              </a:rPr>
              <a:t>, 8855 (2020).</a:t>
            </a:r>
          </a:p>
          <a:p>
            <a:endParaRPr lang="nl-BE" b="0" i="0" u="none" strike="noStrike" dirty="0">
              <a:solidFill>
                <a:srgbClr val="222222"/>
              </a:solidFill>
              <a:effectLst/>
              <a:latin typeface="-apple-system"/>
            </a:endParaRPr>
          </a:p>
          <a:p>
            <a:endParaRPr lang="nl-BE" dirty="0"/>
          </a:p>
        </p:txBody>
      </p:sp>
      <p:sp>
        <p:nvSpPr>
          <p:cNvPr id="4" name="Tijdelijke aanduiding voor dianummer 3"/>
          <p:cNvSpPr>
            <a:spLocks noGrp="1"/>
          </p:cNvSpPr>
          <p:nvPr>
            <p:ph type="sldNum" sz="quarter" idx="5"/>
          </p:nvPr>
        </p:nvSpPr>
        <p:spPr/>
        <p:txBody>
          <a:bodyPr/>
          <a:lstStyle/>
          <a:p>
            <a:fld id="{68C1F3CA-67CE-F943-8CB2-999AC00BBA31}" type="slidenum">
              <a:rPr lang="en-GB" altLang="nl-BE" smtClean="0"/>
              <a:pPr/>
              <a:t>23</a:t>
            </a:fld>
            <a:endParaRPr lang="en-GB" altLang="nl-BE"/>
          </a:p>
        </p:txBody>
      </p:sp>
    </p:spTree>
    <p:extLst>
      <p:ext uri="{BB962C8B-B14F-4D97-AF65-F5344CB8AC3E}">
        <p14:creationId xmlns:p14="http://schemas.microsoft.com/office/powerpoint/2010/main" val="32820801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Reuzenbalsemien (Impatiens glandulifera)</a:t>
            </a:r>
          </a:p>
          <a:p>
            <a:r>
              <a:rPr lang="nl-BE" dirty="0"/>
              <a:t>Balsemienfamilie (Balsaminaceae)</a:t>
            </a:r>
          </a:p>
          <a:p>
            <a:endParaRPr lang="nl-BE" dirty="0"/>
          </a:p>
          <a:p>
            <a:r>
              <a:rPr lang="nl-BE" dirty="0"/>
              <a:t>Bij de minste aanraking van een rijpe vrucht springt deze open en verspreidt zo de zaden.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68C1F3CA-67CE-F943-8CB2-999AC00BBA31}" type="slidenum">
              <a:rPr lang="en-GB" altLang="nl-BE" smtClean="0"/>
              <a:pPr/>
              <a:t>24</a:t>
            </a:fld>
            <a:endParaRPr lang="en-GB" altLang="nl-BE"/>
          </a:p>
        </p:txBody>
      </p:sp>
    </p:spTree>
    <p:extLst>
      <p:ext uri="{BB962C8B-B14F-4D97-AF65-F5344CB8AC3E}">
        <p14:creationId xmlns:p14="http://schemas.microsoft.com/office/powerpoint/2010/main" val="18978502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A3BE65F3-09F6-A9A7-144F-D2329AE3EEA4}"/>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FBB8D83E-C2F6-2849-B202-88C7C6EEA314}" type="slidenum">
              <a:rPr lang="en-GB" altLang="nl-BE" i="0"/>
              <a:pPr algn="r" eaLnBrk="1" hangingPunct="1">
                <a:spcBef>
                  <a:spcPct val="0"/>
                </a:spcBef>
              </a:pPr>
              <a:t>25</a:t>
            </a:fld>
            <a:endParaRPr lang="en-GB" altLang="nl-BE" i="0"/>
          </a:p>
        </p:txBody>
      </p:sp>
      <p:sp>
        <p:nvSpPr>
          <p:cNvPr id="61442" name="Rectangle 2">
            <a:extLst>
              <a:ext uri="{FF2B5EF4-FFF2-40B4-BE49-F238E27FC236}">
                <a16:creationId xmlns:a16="http://schemas.microsoft.com/office/drawing/2014/main" id="{E873E24C-F5B8-79C4-3FD5-30E78FF1BEDA}"/>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13BB97F6-7D2F-0273-DECC-2E47351D37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BE" b="1" i="1" dirty="0" err="1">
                <a:latin typeface="Times New Roman" panose="02020603050405020304" pitchFamily="18" charset="0"/>
                <a:ea typeface="ＭＳ Ｐゴシック" panose="020B0600070205080204" pitchFamily="34" charset="-128"/>
              </a:rPr>
              <a:t>Anemochorie</a:t>
            </a:r>
            <a:r>
              <a:rPr lang="nl-NL" altLang="nl-BE" b="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a:t>
            </a:r>
            <a:r>
              <a:rPr lang="nl-NL" altLang="nl-BE" dirty="0" err="1">
                <a:latin typeface="Times New Roman" panose="02020603050405020304" pitchFamily="18" charset="0"/>
                <a:ea typeface="ＭＳ Ｐゴシック" panose="020B0600070205080204" pitchFamily="34" charset="-128"/>
              </a:rPr>
              <a:t>Ulbrich</a:t>
            </a:r>
            <a:r>
              <a:rPr lang="nl-NL" altLang="nl-BE" dirty="0">
                <a:latin typeface="Times New Roman" panose="02020603050405020304" pitchFamily="18" charset="0"/>
                <a:ea typeface="ＭＳ Ｐゴシック" panose="020B0600070205080204" pitchFamily="34" charset="-128"/>
              </a:rPr>
              <a:t> 1928)</a:t>
            </a:r>
          </a:p>
          <a:p>
            <a:r>
              <a:rPr lang="nl-NL" altLang="nl-BE" dirty="0">
                <a:latin typeface="Times New Roman" panose="02020603050405020304" pitchFamily="18" charset="0"/>
                <a:ea typeface="ＭＳ Ｐゴシック" panose="020B0600070205080204" pitchFamily="34" charset="-128"/>
              </a:rPr>
              <a:t> </a:t>
            </a:r>
          </a:p>
          <a:p>
            <a:r>
              <a:rPr lang="nl-NL" altLang="nl-BE" dirty="0">
                <a:latin typeface="Times New Roman" panose="02020603050405020304" pitchFamily="18" charset="0"/>
                <a:ea typeface="ＭＳ Ｐゴシック" panose="020B0600070205080204" pitchFamily="34" charset="-128"/>
              </a:rPr>
              <a:t>1. Olm </a:t>
            </a:r>
            <a:r>
              <a:rPr lang="nl-NL" altLang="nl-BE" i="1" dirty="0">
                <a:latin typeface="Times New Roman" panose="02020603050405020304" pitchFamily="18" charset="0"/>
                <a:ea typeface="ＭＳ Ｐゴシック" panose="020B0600070205080204" pitchFamily="34" charset="-128"/>
              </a:rPr>
              <a:t>(</a:t>
            </a:r>
            <a:r>
              <a:rPr lang="nl-NL" altLang="nl-BE" i="1" dirty="0" err="1">
                <a:latin typeface="Times New Roman" panose="02020603050405020304" pitchFamily="18" charset="0"/>
                <a:ea typeface="ＭＳ Ｐゴシック" panose="020B0600070205080204" pitchFamily="34" charset="-128"/>
              </a:rPr>
              <a:t>Ulmus</a:t>
            </a:r>
            <a:r>
              <a:rPr lang="nl-NL" altLang="nl-BE" i="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a:t>
            </a:r>
            <a:r>
              <a:rPr lang="nl-NL" altLang="nl-BE" dirty="0" err="1">
                <a:latin typeface="Times New Roman" panose="02020603050405020304" pitchFamily="18" charset="0"/>
                <a:ea typeface="ＭＳ Ｐゴシック" panose="020B0600070205080204" pitchFamily="34" charset="-128"/>
              </a:rPr>
              <a:t>Ulmaceae</a:t>
            </a:r>
            <a:r>
              <a:rPr lang="nl-NL" altLang="nl-BE" dirty="0">
                <a:latin typeface="Times New Roman" panose="02020603050405020304" pitchFamily="18" charset="0"/>
                <a:ea typeface="ＭＳ Ｐゴシック" panose="020B0600070205080204" pitchFamily="34" charset="-128"/>
              </a:rPr>
              <a:t>), gevleugeld nootje</a:t>
            </a:r>
          </a:p>
          <a:p>
            <a:r>
              <a:rPr lang="nl-NL" altLang="nl-BE" dirty="0">
                <a:latin typeface="Times New Roman" panose="02020603050405020304" pitchFamily="18" charset="0"/>
                <a:ea typeface="ＭＳ Ｐゴシック" panose="020B0600070205080204" pitchFamily="34" charset="-128"/>
              </a:rPr>
              <a:t>2. </a:t>
            </a:r>
            <a:r>
              <a:rPr lang="nl-NL" altLang="nl-BE" i="1" dirty="0" err="1">
                <a:latin typeface="Times New Roman" panose="02020603050405020304" pitchFamily="18" charset="0"/>
                <a:ea typeface="ＭＳ Ｐゴシック" panose="020B0600070205080204" pitchFamily="34" charset="-128"/>
              </a:rPr>
              <a:t>Pterocarpus</a:t>
            </a:r>
            <a:r>
              <a:rPr lang="nl-NL" altLang="nl-BE" i="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a:t>
            </a:r>
            <a:r>
              <a:rPr lang="nl-NL" altLang="nl-BE" dirty="0" err="1">
                <a:latin typeface="Times New Roman" panose="02020603050405020304" pitchFamily="18" charset="0"/>
                <a:ea typeface="ＭＳ Ｐゴシック" panose="020B0600070205080204" pitchFamily="34" charset="-128"/>
              </a:rPr>
              <a:t>Fabaceae</a:t>
            </a:r>
            <a:r>
              <a:rPr lang="nl-NL" altLang="nl-BE" dirty="0">
                <a:latin typeface="Times New Roman" panose="02020603050405020304" pitchFamily="18" charset="0"/>
                <a:ea typeface="ＭＳ Ｐゴシック" panose="020B0600070205080204" pitchFamily="34" charset="-128"/>
              </a:rPr>
              <a:t>), sterk omgevormde peul</a:t>
            </a:r>
          </a:p>
          <a:p>
            <a:r>
              <a:rPr lang="nl-NL" altLang="nl-BE" dirty="0">
                <a:latin typeface="Times New Roman" panose="02020603050405020304" pitchFamily="18" charset="0"/>
                <a:ea typeface="ＭＳ Ｐゴシック" panose="020B0600070205080204" pitchFamily="34" charset="-128"/>
              </a:rPr>
              <a:t>3. </a:t>
            </a:r>
            <a:r>
              <a:rPr lang="nl-NL" altLang="nl-BE" i="1" dirty="0" err="1">
                <a:latin typeface="Times New Roman" panose="02020603050405020304" pitchFamily="18" charset="0"/>
                <a:ea typeface="ＭＳ Ｐゴシック" panose="020B0600070205080204" pitchFamily="34" charset="-128"/>
              </a:rPr>
              <a:t>Dipterocarpus</a:t>
            </a:r>
            <a:r>
              <a:rPr lang="nl-NL" altLang="nl-BE" i="1" dirty="0">
                <a:latin typeface="Times New Roman" panose="02020603050405020304" pitchFamily="18" charset="0"/>
                <a:ea typeface="ＭＳ Ｐゴシック" panose="020B0600070205080204" pitchFamily="34" charset="-128"/>
              </a:rPr>
              <a:t> </a:t>
            </a:r>
            <a:r>
              <a:rPr lang="nl-NL" altLang="nl-BE" i="1" dirty="0" err="1">
                <a:latin typeface="Times New Roman" panose="02020603050405020304" pitchFamily="18" charset="0"/>
                <a:ea typeface="ＭＳ Ｐゴシック" panose="020B0600070205080204" pitchFamily="34" charset="-128"/>
              </a:rPr>
              <a:t>retusa</a:t>
            </a:r>
            <a:r>
              <a:rPr lang="nl-NL" altLang="nl-BE" i="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a:t>
            </a:r>
            <a:r>
              <a:rPr lang="nl-NL" altLang="nl-BE" dirty="0" err="1">
                <a:latin typeface="Times New Roman" panose="02020603050405020304" pitchFamily="18" charset="0"/>
                <a:ea typeface="ＭＳ Ｐゴシック" panose="020B0600070205080204" pitchFamily="34" charset="-128"/>
              </a:rPr>
              <a:t>Dipterocarpaceae</a:t>
            </a:r>
            <a:r>
              <a:rPr lang="nl-NL" altLang="nl-BE" dirty="0">
                <a:latin typeface="Times New Roman" panose="02020603050405020304" pitchFamily="18" charset="0"/>
                <a:ea typeface="ＭＳ Ｐゴシック" panose="020B0600070205080204" pitchFamily="34" charset="-128"/>
              </a:rPr>
              <a:t>), onderstandig vruchtbeginsel met blijvende kelk, waarvan twee </a:t>
            </a:r>
            <a:r>
              <a:rPr lang="nl-NL" altLang="nl-BE" dirty="0" err="1">
                <a:latin typeface="Times New Roman" panose="02020603050405020304" pitchFamily="18" charset="0"/>
                <a:ea typeface="ＭＳ Ｐゴシック" panose="020B0600070205080204" pitchFamily="34" charset="-128"/>
              </a:rPr>
              <a:t>sepalen</a:t>
            </a:r>
            <a:r>
              <a:rPr lang="nl-NL" altLang="nl-BE" dirty="0">
                <a:latin typeface="Times New Roman" panose="02020603050405020304" pitchFamily="18" charset="0"/>
                <a:ea typeface="ＭＳ Ｐゴシック" panose="020B0600070205080204" pitchFamily="34" charset="-128"/>
              </a:rPr>
              <a:t> sterk zijn uitgegroeid</a:t>
            </a:r>
          </a:p>
          <a:p>
            <a:r>
              <a:rPr lang="nl-NL" altLang="nl-BE" dirty="0">
                <a:latin typeface="Times New Roman" panose="02020603050405020304" pitchFamily="18" charset="0"/>
                <a:ea typeface="ＭＳ Ｐゴシック" panose="020B0600070205080204" pitchFamily="34" charset="-128"/>
              </a:rPr>
              <a:t>4. Gewone esdoorn </a:t>
            </a:r>
            <a:r>
              <a:rPr lang="nl-NL" altLang="nl-BE" i="1" dirty="0">
                <a:latin typeface="Times New Roman" panose="02020603050405020304" pitchFamily="18" charset="0"/>
                <a:ea typeface="ＭＳ Ｐゴシック" panose="020B0600070205080204" pitchFamily="34" charset="-128"/>
              </a:rPr>
              <a:t>(Acer pseudoplatanus) </a:t>
            </a:r>
            <a:r>
              <a:rPr lang="nl-NL" altLang="nl-BE" dirty="0">
                <a:latin typeface="Times New Roman" panose="02020603050405020304" pitchFamily="18" charset="0"/>
                <a:ea typeface="ＭＳ Ｐゴシック" panose="020B0600070205080204" pitchFamily="34" charset="-128"/>
              </a:rPr>
              <a:t>(Sapindaceae), dubbele </a:t>
            </a:r>
            <a:r>
              <a:rPr lang="nl-NL" altLang="nl-BE" dirty="0" err="1">
                <a:latin typeface="Times New Roman" panose="02020603050405020304" pitchFamily="18" charset="0"/>
                <a:ea typeface="ＭＳ Ｐゴシック" panose="020B0600070205080204" pitchFamily="34" charset="-128"/>
              </a:rPr>
              <a:t>samara</a:t>
            </a:r>
            <a:r>
              <a:rPr lang="nl-NL" altLang="nl-BE" dirty="0">
                <a:latin typeface="Times New Roman" panose="02020603050405020304" pitchFamily="18" charset="0"/>
                <a:ea typeface="ＭＳ Ｐゴシック" panose="020B0600070205080204" pitchFamily="34" charset="-128"/>
              </a:rPr>
              <a:t> (splitvrucht ?)</a:t>
            </a:r>
          </a:p>
          <a:p>
            <a:r>
              <a:rPr lang="nl-NL" altLang="nl-BE" dirty="0">
                <a:latin typeface="Times New Roman" panose="02020603050405020304" pitchFamily="18" charset="0"/>
                <a:ea typeface="ＭＳ Ｐゴシック" panose="020B0600070205080204" pitchFamily="34" charset="-128"/>
              </a:rPr>
              <a:t>5. Mahonie-soort </a:t>
            </a:r>
            <a:r>
              <a:rPr lang="nl-NL" altLang="nl-BE" i="1" dirty="0">
                <a:latin typeface="Times New Roman" panose="02020603050405020304" pitchFamily="18" charset="0"/>
                <a:ea typeface="ＭＳ Ｐゴシック" panose="020B0600070205080204" pitchFamily="34" charset="-128"/>
              </a:rPr>
              <a:t>(Swietenia </a:t>
            </a:r>
            <a:r>
              <a:rPr lang="nl-NL" altLang="nl-BE" i="1" dirty="0" err="1">
                <a:latin typeface="Times New Roman" panose="02020603050405020304" pitchFamily="18" charset="0"/>
                <a:ea typeface="ＭＳ Ｐゴシック" panose="020B0600070205080204" pitchFamily="34" charset="-128"/>
              </a:rPr>
              <a:t>macrophylla</a:t>
            </a:r>
            <a:r>
              <a:rPr lang="nl-NL" altLang="nl-BE" i="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(Meliaceae), doosvrucht met gevleugelde </a:t>
            </a:r>
            <a:r>
              <a:rPr lang="nl-NL" altLang="nl-BE" b="1" i="1" dirty="0">
                <a:latin typeface="Times New Roman" panose="02020603050405020304" pitchFamily="18" charset="0"/>
                <a:ea typeface="ＭＳ Ｐゴシック" panose="020B0600070205080204" pitchFamily="34" charset="-128"/>
              </a:rPr>
              <a:t>zaden</a:t>
            </a:r>
            <a:endParaRPr lang="nl-NL" altLang="nl-BE" dirty="0">
              <a:latin typeface="Times New Roman" panose="02020603050405020304" pitchFamily="18" charset="0"/>
              <a:ea typeface="ＭＳ Ｐゴシック" panose="020B0600070205080204" pitchFamily="34" charset="-128"/>
            </a:endParaRPr>
          </a:p>
          <a:p>
            <a:r>
              <a:rPr lang="nl-NL" altLang="nl-BE" dirty="0">
                <a:latin typeface="Times New Roman" panose="02020603050405020304" pitchFamily="18" charset="0"/>
                <a:ea typeface="ＭＳ Ｐゴシック" panose="020B0600070205080204" pitchFamily="34" charset="-128"/>
              </a:rPr>
              <a:t>6. Grote anemoon </a:t>
            </a:r>
            <a:r>
              <a:rPr lang="nl-NL" altLang="nl-BE" i="1" dirty="0">
                <a:latin typeface="Times New Roman" panose="02020603050405020304" pitchFamily="18" charset="0"/>
                <a:ea typeface="ＭＳ Ｐゴシック" panose="020B0600070205080204" pitchFamily="34" charset="-128"/>
              </a:rPr>
              <a:t>(</a:t>
            </a:r>
            <a:r>
              <a:rPr lang="nl-NL" altLang="nl-BE" i="1" dirty="0" err="1">
                <a:latin typeface="Times New Roman" panose="02020603050405020304" pitchFamily="18" charset="0"/>
                <a:ea typeface="ＭＳ Ｐゴシック" panose="020B0600070205080204" pitchFamily="34" charset="-128"/>
              </a:rPr>
              <a:t>Anemone</a:t>
            </a:r>
            <a:r>
              <a:rPr lang="nl-NL" altLang="nl-BE" i="1" dirty="0">
                <a:latin typeface="Times New Roman" panose="02020603050405020304" pitchFamily="18" charset="0"/>
                <a:ea typeface="ＭＳ Ｐゴシック" panose="020B0600070205080204" pitchFamily="34" charset="-128"/>
              </a:rPr>
              <a:t> sylvestris) </a:t>
            </a:r>
            <a:r>
              <a:rPr lang="nl-NL" altLang="nl-BE" dirty="0">
                <a:latin typeface="Times New Roman" panose="02020603050405020304" pitchFamily="18" charset="0"/>
                <a:ea typeface="ＭＳ Ｐゴシック" panose="020B0600070205080204" pitchFamily="34" charset="-128"/>
              </a:rPr>
              <a:t>(</a:t>
            </a:r>
            <a:r>
              <a:rPr lang="nl-NL" altLang="nl-BE" dirty="0" err="1">
                <a:latin typeface="Times New Roman" panose="02020603050405020304" pitchFamily="18" charset="0"/>
                <a:ea typeface="ＭＳ Ｐゴシック" panose="020B0600070205080204" pitchFamily="34" charset="-128"/>
              </a:rPr>
              <a:t>Ranunculaceae</a:t>
            </a:r>
            <a:r>
              <a:rPr lang="nl-NL" altLang="nl-BE" dirty="0">
                <a:latin typeface="Times New Roman" panose="02020603050405020304" pitchFamily="18" charset="0"/>
                <a:ea typeface="ＭＳ Ｐゴシック" panose="020B0600070205080204" pitchFamily="34" charset="-128"/>
              </a:rPr>
              <a:t>), talrijke vrije dopvruchtjes (deelvruchtjes !), elk voorzien van wollig vruchtpluis</a:t>
            </a:r>
          </a:p>
          <a:p>
            <a:r>
              <a:rPr lang="nl-NL" altLang="nl-BE" dirty="0">
                <a:latin typeface="Times New Roman" panose="02020603050405020304" pitchFamily="18" charset="0"/>
                <a:ea typeface="ＭＳ Ｐゴシック" panose="020B0600070205080204" pitchFamily="34" charset="-128"/>
              </a:rPr>
              <a:t>7. Katoen, </a:t>
            </a:r>
            <a:r>
              <a:rPr lang="nl-NL" altLang="nl-BE" i="1" dirty="0" err="1">
                <a:latin typeface="Times New Roman" panose="02020603050405020304" pitchFamily="18" charset="0"/>
                <a:ea typeface="ＭＳ Ｐゴシック" panose="020B0600070205080204" pitchFamily="34" charset="-128"/>
              </a:rPr>
              <a:t>Gossypium</a:t>
            </a:r>
            <a:r>
              <a:rPr lang="nl-NL" altLang="nl-BE" i="1" dirty="0">
                <a:latin typeface="Times New Roman" panose="02020603050405020304" pitchFamily="18" charset="0"/>
                <a:ea typeface="ＭＳ Ｐゴシック" panose="020B0600070205080204" pitchFamily="34" charset="-128"/>
              </a:rPr>
              <a:t> </a:t>
            </a:r>
            <a:r>
              <a:rPr lang="nl-NL" altLang="nl-BE" i="1" dirty="0" err="1">
                <a:latin typeface="Times New Roman" panose="02020603050405020304" pitchFamily="18" charset="0"/>
                <a:ea typeface="ＭＳ Ｐゴシック" panose="020B0600070205080204" pitchFamily="34" charset="-128"/>
              </a:rPr>
              <a:t>hirsutum</a:t>
            </a:r>
            <a:r>
              <a:rPr lang="nl-NL" altLang="nl-BE" i="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(Malvaceae), </a:t>
            </a:r>
            <a:r>
              <a:rPr lang="nl-NL" altLang="nl-BE" b="1" i="1" dirty="0">
                <a:latin typeface="Times New Roman" panose="02020603050405020304" pitchFamily="18" charset="0"/>
                <a:ea typeface="ＭＳ Ｐゴシック" panose="020B0600070205080204" pitchFamily="34" charset="-128"/>
              </a:rPr>
              <a:t>zaad</a:t>
            </a:r>
            <a:r>
              <a:rPr lang="nl-NL" altLang="nl-BE" i="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met zaadpluis</a:t>
            </a:r>
          </a:p>
          <a:p>
            <a:r>
              <a:rPr lang="nl-NL" altLang="nl-BE" dirty="0">
                <a:latin typeface="Times New Roman" panose="02020603050405020304" pitchFamily="18" charset="0"/>
                <a:ea typeface="ＭＳ Ｐゴシック" panose="020B0600070205080204" pitchFamily="34" charset="-128"/>
              </a:rPr>
              <a:t> </a:t>
            </a:r>
          </a:p>
          <a:p>
            <a:pPr eaLnBrk="1" hangingPunct="1"/>
            <a:endParaRPr lang="en-GB"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Paardenbloem (Taraxacum)</a:t>
            </a:r>
          </a:p>
          <a:p>
            <a:r>
              <a:rPr lang="nl-BE" dirty="0"/>
              <a:t>Asterfamilie (Asteraceae)</a:t>
            </a:r>
          </a:p>
          <a:p>
            <a:endParaRPr lang="nl-BE" dirty="0"/>
          </a:p>
          <a:p>
            <a:r>
              <a:rPr lang="nl-BE" dirty="0"/>
              <a:t>De nootjes zijn voorzien van een verlengde top van de vrucht, met daarop de tot een pappus opgebouwde kelk.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68C1F3CA-67CE-F943-8CB2-999AC00BBA31}" type="slidenum">
              <a:rPr lang="en-GB" altLang="nl-BE" smtClean="0"/>
              <a:pPr/>
              <a:t>26</a:t>
            </a:fld>
            <a:endParaRPr lang="en-GB" altLang="nl-BE"/>
          </a:p>
        </p:txBody>
      </p:sp>
    </p:spTree>
    <p:extLst>
      <p:ext uri="{BB962C8B-B14F-4D97-AF65-F5344CB8AC3E}">
        <p14:creationId xmlns:p14="http://schemas.microsoft.com/office/powerpoint/2010/main" val="3528540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Larousse, met haar embleem.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68C1F3CA-67CE-F943-8CB2-999AC00BBA31}" type="slidenum">
              <a:rPr lang="en-GB" altLang="nl-BE" smtClean="0"/>
              <a:pPr/>
              <a:t>27</a:t>
            </a:fld>
            <a:endParaRPr lang="en-GB" altLang="nl-BE"/>
          </a:p>
        </p:txBody>
      </p:sp>
    </p:spTree>
    <p:extLst>
      <p:ext uri="{BB962C8B-B14F-4D97-AF65-F5344CB8AC3E}">
        <p14:creationId xmlns:p14="http://schemas.microsoft.com/office/powerpoint/2010/main" val="26023481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038FE99E-BFBF-4E3B-BDEF-119B420992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0EB4E08-FC85-0F47-BFAD-60476CC52F1F}" type="slidenum">
              <a:rPr lang="en-GB" altLang="nl-BE"/>
              <a:pPr>
                <a:spcBef>
                  <a:spcPct val="0"/>
                </a:spcBef>
              </a:pPr>
              <a:t>28</a:t>
            </a:fld>
            <a:endParaRPr lang="en-GB" altLang="nl-BE"/>
          </a:p>
        </p:txBody>
      </p:sp>
      <p:sp>
        <p:nvSpPr>
          <p:cNvPr id="65538" name="Rectangle 2">
            <a:extLst>
              <a:ext uri="{FF2B5EF4-FFF2-40B4-BE49-F238E27FC236}">
                <a16:creationId xmlns:a16="http://schemas.microsoft.com/office/drawing/2014/main" id="{3F1D7BF6-57E9-25D0-6354-FBE282F62CDB}"/>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7DE1295C-DDA9-8352-AEA0-AA6C760E5C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nl-BE" altLang="nl-BE" b="1" i="1" dirty="0">
                <a:latin typeface="Helvetica" pitchFamily="2" charset="0"/>
                <a:ea typeface="ＭＳ Ｐゴシック" panose="020B0600070205080204" pitchFamily="34" charset="-128"/>
              </a:rPr>
              <a:t>Esdoorn (Acer)</a:t>
            </a:r>
          </a:p>
          <a:p>
            <a:pPr marL="228600" indent="-228600" eaLnBrk="1" hangingPunct="1"/>
            <a:r>
              <a:rPr lang="en-GB" altLang="nl-BE" dirty="0" err="1">
                <a:latin typeface="Times New Roman" panose="02020603050405020304" pitchFamily="18" charset="0"/>
                <a:ea typeface="ＭＳ Ｐゴシック" panose="020B0600070205080204" pitchFamily="34" charset="-128"/>
              </a:rPr>
              <a:t>Zeepbesfamilie</a:t>
            </a:r>
            <a:r>
              <a:rPr lang="en-GB" altLang="nl-BE" dirty="0">
                <a:latin typeface="Times New Roman" panose="02020603050405020304" pitchFamily="18" charset="0"/>
                <a:ea typeface="ＭＳ Ｐゴシック" panose="020B0600070205080204" pitchFamily="34" charset="-128"/>
              </a:rPr>
              <a:t> (Sapindaceae)</a:t>
            </a:r>
          </a:p>
          <a:p>
            <a:pPr marL="228600" indent="-228600" eaLnBrk="1" hangingPunct="1"/>
            <a:endParaRPr lang="en-GB" altLang="nl-BE" dirty="0">
              <a:latin typeface="Times New Roman" panose="02020603050405020304" pitchFamily="18" charset="0"/>
              <a:ea typeface="ＭＳ Ｐゴシック" panose="020B0600070205080204" pitchFamily="34" charset="-128"/>
            </a:endParaRPr>
          </a:p>
          <a:p>
            <a:pPr marL="228600" indent="-228600" eaLnBrk="1" hangingPunct="1"/>
            <a:r>
              <a:rPr lang="en-GB" altLang="nl-BE" dirty="0" err="1">
                <a:latin typeface="Times New Roman" panose="02020603050405020304" pitchFamily="18" charset="0"/>
                <a:ea typeface="ＭＳ Ｐゴシック" panose="020B0600070205080204" pitchFamily="34" charset="-128"/>
              </a:rPr>
              <a:t>Splitvrucht</a:t>
            </a:r>
            <a:r>
              <a:rPr lang="en-GB" altLang="nl-BE" dirty="0">
                <a:latin typeface="Times New Roman" panose="02020603050405020304" pitchFamily="18" charset="0"/>
                <a:ea typeface="ＭＳ Ｐゴシック" panose="020B0600070205080204" pitchFamily="34" charset="-128"/>
              </a:rPr>
              <a:t>, met twee samara</a:t>
            </a:r>
            <a:r>
              <a:rPr lang="ja-JP" altLang="en-GB">
                <a:latin typeface="Times New Roman" panose="02020603050405020304" pitchFamily="18" charset="0"/>
                <a:ea typeface="ＭＳ Ｐゴシック" panose="020B0600070205080204" pitchFamily="34" charset="-128"/>
              </a:rPr>
              <a:t>’</a:t>
            </a:r>
            <a:r>
              <a:rPr lang="en-GB" altLang="ja-JP" dirty="0">
                <a:latin typeface="Times New Roman" panose="02020603050405020304" pitchFamily="18" charset="0"/>
                <a:ea typeface="ＭＳ Ｐゴシック" panose="020B0600070205080204" pitchFamily="34" charset="-128"/>
              </a:rPr>
              <a:t>s.  </a:t>
            </a:r>
          </a:p>
          <a:p>
            <a:pPr marL="228600" indent="-228600" eaLnBrk="1" hangingPunct="1"/>
            <a:endParaRPr lang="en-GB" altLang="ja-JP" dirty="0">
              <a:latin typeface="Times New Roman" panose="02020603050405020304" pitchFamily="18" charset="0"/>
              <a:ea typeface="ＭＳ Ｐゴシック" panose="020B0600070205080204" pitchFamily="34" charset="-128"/>
            </a:endParaRPr>
          </a:p>
          <a:p>
            <a:pPr marL="228600" indent="-228600" eaLnBrk="1" hangingPunct="1"/>
            <a:endParaRPr lang="en-GB" altLang="ja-JP" dirty="0">
              <a:latin typeface="Times New Roman" panose="02020603050405020304" pitchFamily="18" charset="0"/>
              <a:ea typeface="ＭＳ Ｐゴシック" panose="020B0600070205080204" pitchFamily="34" charset="-128"/>
            </a:endParaRPr>
          </a:p>
          <a:p>
            <a:pPr marL="228600" indent="-228600" eaLnBrk="1" hangingPunct="1"/>
            <a:endParaRPr lang="en-GB"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0B3E62A6-8478-E115-6084-5510FA1816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EC4CC96-0714-D04E-A178-17F0019F97C0}" type="slidenum">
              <a:rPr lang="en-GB" altLang="nl-BE"/>
              <a:pPr>
                <a:spcBef>
                  <a:spcPct val="0"/>
                </a:spcBef>
              </a:pPr>
              <a:t>29</a:t>
            </a:fld>
            <a:endParaRPr lang="en-GB" altLang="nl-BE"/>
          </a:p>
        </p:txBody>
      </p:sp>
      <p:sp>
        <p:nvSpPr>
          <p:cNvPr id="67586" name="Rectangle 2">
            <a:extLst>
              <a:ext uri="{FF2B5EF4-FFF2-40B4-BE49-F238E27FC236}">
                <a16:creationId xmlns:a16="http://schemas.microsoft.com/office/drawing/2014/main" id="{1CE7FBE7-D00F-23D1-9022-8D76F0D6AAE8}"/>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85496AA5-4A6A-C4D4-1596-6C9C7D66D2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nl-BE" altLang="nl-BE" b="1" i="1" dirty="0">
                <a:latin typeface="Helvetica" pitchFamily="2" charset="0"/>
                <a:ea typeface="ＭＳ Ｐゴシック" panose="020B0600070205080204" pitchFamily="34" charset="-128"/>
              </a:rPr>
              <a:t>Mahonieboom (Swietenia mahagoni)</a:t>
            </a:r>
            <a:endParaRPr lang="en-GB" altLang="nl-BE" dirty="0">
              <a:latin typeface="Times New Roman" panose="02020603050405020304" pitchFamily="18" charset="0"/>
              <a:ea typeface="ＭＳ Ｐゴシック" panose="020B0600070205080204" pitchFamily="34" charset="-128"/>
            </a:endParaRPr>
          </a:p>
          <a:p>
            <a:pPr marL="228600" indent="-228600" eaLnBrk="1" hangingPunct="1"/>
            <a:r>
              <a:rPr lang="en-GB" altLang="nl-BE" dirty="0" err="1">
                <a:latin typeface="Times New Roman" panose="02020603050405020304" pitchFamily="18" charset="0"/>
                <a:ea typeface="ＭＳ Ｐゴシック" panose="020B0600070205080204" pitchFamily="34" charset="-128"/>
              </a:rPr>
              <a:t>Mahoniehoutfamilie</a:t>
            </a:r>
            <a:r>
              <a:rPr lang="en-GB" altLang="nl-BE" dirty="0">
                <a:latin typeface="Times New Roman" panose="02020603050405020304" pitchFamily="18" charset="0"/>
                <a:ea typeface="ＭＳ Ｐゴシック" panose="020B0600070205080204" pitchFamily="34" charset="-128"/>
              </a:rPr>
              <a:t> (Meliaceae)</a:t>
            </a:r>
          </a:p>
          <a:p>
            <a:pPr marL="228600" indent="-228600" eaLnBrk="1" hangingPunct="1"/>
            <a:endParaRPr lang="en-GB" altLang="nl-BE" dirty="0">
              <a:latin typeface="Times New Roman" panose="02020603050405020304" pitchFamily="18" charset="0"/>
              <a:ea typeface="ＭＳ Ｐゴシック" panose="020B0600070205080204" pitchFamily="34" charset="-128"/>
            </a:endParaRPr>
          </a:p>
          <a:p>
            <a:pPr marL="228600" indent="-228600" eaLnBrk="1" hangingPunct="1"/>
            <a:r>
              <a:rPr lang="en-GB" altLang="nl-BE" dirty="0" err="1">
                <a:latin typeface="Times New Roman" panose="02020603050405020304" pitchFamily="18" charset="0"/>
                <a:ea typeface="ＭＳ Ｐゴシック" panose="020B0600070205080204" pitchFamily="34" charset="-128"/>
              </a:rPr>
              <a:t>Doosvrucht</a:t>
            </a:r>
            <a:r>
              <a:rPr lang="en-GB" altLang="nl-BE" dirty="0">
                <a:latin typeface="Times New Roman" panose="02020603050405020304" pitchFamily="18" charset="0"/>
                <a:ea typeface="ＭＳ Ｐゴシック" panose="020B0600070205080204" pitchFamily="34" charset="-128"/>
              </a:rPr>
              <a:t>, </a:t>
            </a:r>
            <a:r>
              <a:rPr lang="en-GB" altLang="nl-BE" dirty="0" err="1">
                <a:latin typeface="Times New Roman" panose="02020603050405020304" pitchFamily="18" charset="0"/>
                <a:ea typeface="ＭＳ Ｐゴシック" panose="020B0600070205080204" pitchFamily="34" charset="-128"/>
              </a:rPr>
              <a:t>verhout</a:t>
            </a:r>
            <a:r>
              <a:rPr lang="en-GB" altLang="nl-BE" dirty="0">
                <a:latin typeface="Times New Roman" panose="02020603050405020304" pitchFamily="18" charset="0"/>
                <a:ea typeface="ＭＳ Ｐゴシック" panose="020B0600070205080204" pitchFamily="34" charset="-128"/>
              </a:rPr>
              <a:t>, </a:t>
            </a:r>
            <a:r>
              <a:rPr lang="en-GB" altLang="nl-BE" dirty="0" err="1">
                <a:latin typeface="Times New Roman" panose="02020603050405020304" pitchFamily="18" charset="0"/>
                <a:ea typeface="ＭＳ Ｐゴシック" panose="020B0600070205080204" pitchFamily="34" charset="-128"/>
              </a:rPr>
              <a:t>en</a:t>
            </a:r>
            <a:r>
              <a:rPr lang="en-GB" altLang="nl-BE" dirty="0">
                <a:latin typeface="Times New Roman" panose="02020603050405020304" pitchFamily="18" charset="0"/>
                <a:ea typeface="ＭＳ Ｐゴシック" panose="020B0600070205080204" pitchFamily="34" charset="-128"/>
              </a:rPr>
              <a:t> </a:t>
            </a:r>
            <a:r>
              <a:rPr lang="en-GB" altLang="nl-BE" dirty="0" err="1">
                <a:latin typeface="Times New Roman" panose="02020603050405020304" pitchFamily="18" charset="0"/>
                <a:ea typeface="ＭＳ Ｐゴシック" panose="020B0600070205080204" pitchFamily="34" charset="-128"/>
              </a:rPr>
              <a:t>openend</a:t>
            </a:r>
            <a:r>
              <a:rPr lang="en-GB" altLang="nl-BE" dirty="0">
                <a:latin typeface="Times New Roman" panose="02020603050405020304" pitchFamily="18" charset="0"/>
                <a:ea typeface="ＭＳ Ｐゴシック" panose="020B0600070205080204" pitchFamily="34" charset="-128"/>
              </a:rPr>
              <a:t> met </a:t>
            </a:r>
            <a:r>
              <a:rPr lang="en-GB" altLang="nl-BE" dirty="0" err="1">
                <a:latin typeface="Times New Roman" panose="02020603050405020304" pitchFamily="18" charset="0"/>
                <a:ea typeface="ＭＳ Ｐゴシック" panose="020B0600070205080204" pitchFamily="34" charset="-128"/>
              </a:rPr>
              <a:t>kleppen</a:t>
            </a:r>
            <a:endParaRPr lang="en-GB" altLang="nl-BE" dirty="0">
              <a:latin typeface="Times New Roman" panose="02020603050405020304" pitchFamily="18" charset="0"/>
              <a:ea typeface="ＭＳ Ｐゴシック" panose="020B0600070205080204" pitchFamily="34" charset="-128"/>
            </a:endParaRPr>
          </a:p>
          <a:p>
            <a:pPr marL="228600" indent="-228600" eaLnBrk="1" hangingPunct="1"/>
            <a:r>
              <a:rPr lang="en-GB" altLang="nl-BE" dirty="0">
                <a:latin typeface="Times New Roman" panose="02020603050405020304" pitchFamily="18" charset="0"/>
                <a:ea typeface="ＭＳ Ｐゴシック" panose="020B0600070205080204" pitchFamily="34" charset="-128"/>
              </a:rPr>
              <a:t>De </a:t>
            </a:r>
            <a:r>
              <a:rPr lang="en-GB" altLang="nl-BE" dirty="0" err="1">
                <a:latin typeface="Times New Roman" panose="02020603050405020304" pitchFamily="18" charset="0"/>
                <a:ea typeface="ＭＳ Ｐゴシック" panose="020B0600070205080204" pitchFamily="34" charset="-128"/>
              </a:rPr>
              <a:t>zaden</a:t>
            </a:r>
            <a:r>
              <a:rPr lang="en-GB" altLang="nl-BE" dirty="0">
                <a:latin typeface="Times New Roman" panose="02020603050405020304" pitchFamily="18" charset="0"/>
                <a:ea typeface="ＭＳ Ｐゴシック" panose="020B0600070205080204" pitchFamily="34" charset="-128"/>
              </a:rPr>
              <a:t> </a:t>
            </a:r>
            <a:r>
              <a:rPr lang="en-GB" altLang="nl-BE" dirty="0" err="1">
                <a:latin typeface="Times New Roman" panose="02020603050405020304" pitchFamily="18" charset="0"/>
                <a:ea typeface="ＭＳ Ｐゴシック" panose="020B0600070205080204" pitchFamily="34" charset="-128"/>
              </a:rPr>
              <a:t>zijn</a:t>
            </a:r>
            <a:r>
              <a:rPr lang="en-GB" altLang="nl-BE" dirty="0">
                <a:latin typeface="Times New Roman" panose="02020603050405020304" pitchFamily="18" charset="0"/>
                <a:ea typeface="ＭＳ Ｐゴシック" panose="020B0600070205080204" pitchFamily="34" charset="-128"/>
              </a:rPr>
              <a:t> </a:t>
            </a:r>
            <a:r>
              <a:rPr lang="en-GB" altLang="nl-BE" dirty="0" err="1">
                <a:latin typeface="Times New Roman" panose="02020603050405020304" pitchFamily="18" charset="0"/>
                <a:ea typeface="ＭＳ Ｐゴシック" panose="020B0600070205080204" pitchFamily="34" charset="-128"/>
              </a:rPr>
              <a:t>gevleugeld</a:t>
            </a:r>
            <a:r>
              <a:rPr lang="en-GB" altLang="nl-BE" dirty="0">
                <a:latin typeface="Times New Roman" panose="02020603050405020304" pitchFamily="18" charset="0"/>
                <a:ea typeface="ＭＳ Ｐゴシック" panose="020B0600070205080204" pitchFamily="34" charset="-128"/>
              </a:rPr>
              <a:t> </a:t>
            </a:r>
            <a:r>
              <a:rPr lang="en-GB" altLang="nl-BE" dirty="0" err="1">
                <a:latin typeface="Times New Roman" panose="02020603050405020304" pitchFamily="18" charset="0"/>
                <a:ea typeface="ＭＳ Ｐゴシック" panose="020B0600070205080204" pitchFamily="34" charset="-128"/>
              </a:rPr>
              <a:t>en</a:t>
            </a:r>
            <a:r>
              <a:rPr lang="en-GB" altLang="nl-BE" dirty="0">
                <a:latin typeface="Times New Roman" panose="02020603050405020304" pitchFamily="18" charset="0"/>
                <a:ea typeface="ＭＳ Ｐゴシック" panose="020B0600070205080204" pitchFamily="34" charset="-128"/>
              </a:rPr>
              <a:t> </a:t>
            </a:r>
            <a:r>
              <a:rPr lang="en-GB" altLang="nl-BE" dirty="0" err="1">
                <a:latin typeface="Times New Roman" panose="02020603050405020304" pitchFamily="18" charset="0"/>
                <a:ea typeface="ＭＳ Ｐゴシック" panose="020B0600070205080204" pitchFamily="34" charset="-128"/>
              </a:rPr>
              <a:t>lijken</a:t>
            </a:r>
            <a:r>
              <a:rPr lang="en-GB" altLang="nl-BE" dirty="0">
                <a:latin typeface="Times New Roman" panose="02020603050405020304" pitchFamily="18" charset="0"/>
                <a:ea typeface="ＭＳ Ｐゴシック" panose="020B0600070205080204" pitchFamily="34" charset="-128"/>
              </a:rPr>
              <a:t> </a:t>
            </a:r>
            <a:r>
              <a:rPr lang="en-GB" altLang="nl-BE" dirty="0" err="1">
                <a:latin typeface="Times New Roman" panose="02020603050405020304" pitchFamily="18" charset="0"/>
                <a:ea typeface="ＭＳ Ｐゴシック" panose="020B0600070205080204" pitchFamily="34" charset="-128"/>
              </a:rPr>
              <a:t>sterk</a:t>
            </a:r>
            <a:r>
              <a:rPr lang="en-GB" altLang="nl-BE" dirty="0">
                <a:latin typeface="Times New Roman" panose="02020603050405020304" pitchFamily="18" charset="0"/>
                <a:ea typeface="ＭＳ Ｐゴシック" panose="020B0600070205080204" pitchFamily="34" charset="-128"/>
              </a:rPr>
              <a:t> op de samara</a:t>
            </a:r>
            <a:r>
              <a:rPr lang="ja-JP" altLang="en-GB">
                <a:latin typeface="Times New Roman" panose="02020603050405020304" pitchFamily="18" charset="0"/>
                <a:ea typeface="ＭＳ Ｐゴシック" panose="020B0600070205080204" pitchFamily="34" charset="-128"/>
              </a:rPr>
              <a:t>’</a:t>
            </a:r>
            <a:r>
              <a:rPr lang="en-GB" altLang="ja-JP" dirty="0">
                <a:latin typeface="Times New Roman" panose="02020603050405020304" pitchFamily="18" charset="0"/>
                <a:ea typeface="ＭＳ Ｐゴシック" panose="020B0600070205080204" pitchFamily="34" charset="-128"/>
              </a:rPr>
              <a:t>s van </a:t>
            </a:r>
            <a:r>
              <a:rPr lang="en-GB" altLang="ja-JP" dirty="0" err="1">
                <a:latin typeface="Times New Roman" panose="02020603050405020304" pitchFamily="18" charset="0"/>
                <a:ea typeface="ＭＳ Ｐゴシック" panose="020B0600070205080204" pitchFamily="34" charset="-128"/>
              </a:rPr>
              <a:t>Esdoorn</a:t>
            </a:r>
            <a:r>
              <a:rPr lang="en-GB" altLang="ja-JP" dirty="0">
                <a:latin typeface="Times New Roman" panose="02020603050405020304" pitchFamily="18" charset="0"/>
                <a:ea typeface="ＭＳ Ｐゴシック" panose="020B0600070205080204" pitchFamily="34" charset="-128"/>
              </a:rPr>
              <a:t> : </a:t>
            </a:r>
            <a:r>
              <a:rPr lang="en-GB" altLang="ja-JP" dirty="0" err="1">
                <a:latin typeface="Times New Roman" panose="02020603050405020304" pitchFamily="18" charset="0"/>
                <a:ea typeface="ＭＳ Ｐゴシック" panose="020B0600070205080204" pitchFamily="34" charset="-128"/>
              </a:rPr>
              <a:t>convergentie</a:t>
            </a:r>
            <a:endParaRPr lang="en-GB" altLang="ja-JP" dirty="0">
              <a:latin typeface="Times New Roman" panose="02020603050405020304" pitchFamily="18" charset="0"/>
              <a:ea typeface="ＭＳ Ｐゴシック" panose="020B0600070205080204" pitchFamily="34" charset="-128"/>
            </a:endParaRPr>
          </a:p>
          <a:p>
            <a:pPr marL="228600" indent="-228600" eaLnBrk="1" hangingPunct="1"/>
            <a:endParaRPr lang="en-GB" altLang="nl-BE" dirty="0">
              <a:latin typeface="Times New Roman" panose="02020603050405020304" pitchFamily="18" charset="0"/>
              <a:ea typeface="ＭＳ Ｐゴシック" panose="020B0600070205080204" pitchFamily="34" charset="-128"/>
            </a:endParaRPr>
          </a:p>
          <a:p>
            <a:pPr marL="228600" indent="-228600" eaLnBrk="1" hangingPunct="1"/>
            <a:endParaRPr lang="en-GB"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4ED697BF-185D-039D-2BE0-98B9C4A47325}"/>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634CF784-97F6-A340-91E7-DEAE85DAF930}" type="slidenum">
              <a:rPr lang="en-GB" altLang="nl-BE" i="0"/>
              <a:pPr algn="r" eaLnBrk="1" hangingPunct="1">
                <a:spcBef>
                  <a:spcPct val="0"/>
                </a:spcBef>
              </a:pPr>
              <a:t>3</a:t>
            </a:fld>
            <a:endParaRPr lang="en-GB" altLang="nl-BE" i="0"/>
          </a:p>
        </p:txBody>
      </p:sp>
      <p:sp>
        <p:nvSpPr>
          <p:cNvPr id="20482" name="Rectangle 2">
            <a:extLst>
              <a:ext uri="{FF2B5EF4-FFF2-40B4-BE49-F238E27FC236}">
                <a16:creationId xmlns:a16="http://schemas.microsoft.com/office/drawing/2014/main" id="{20A1FD27-5A13-2036-1D00-69D70C3E11FC}"/>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E02862A2-7641-81DA-3E95-2F12A3608D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NL" altLang="nl-BE" dirty="0">
                <a:latin typeface="Times New Roman" panose="02020603050405020304" pitchFamily="18" charset="0"/>
                <a:ea typeface="ＭＳ Ｐゴシック" panose="020B0600070205080204" pitchFamily="34" charset="-128"/>
              </a:rPr>
              <a:t>Een bijzonder mooie en zeer interessante video!</a:t>
            </a:r>
          </a:p>
          <a:p>
            <a:pPr eaLnBrk="1" hangingPunct="1"/>
            <a:endParaRPr lang="nl-NL" altLang="nl-BE" dirty="0">
              <a:latin typeface="Times New Roman" panose="02020603050405020304" pitchFamily="18" charset="0"/>
              <a:ea typeface="ＭＳ Ｐゴシック" panose="020B0600070205080204" pitchFamily="34" charset="-128"/>
            </a:endParaRPr>
          </a:p>
          <a:p>
            <a:pPr eaLnBrk="1" hangingPunct="1"/>
            <a:endParaRPr lang="nl-NL"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C987AD26-0BB8-CD17-C847-B66906E62950}"/>
              </a:ext>
            </a:extLst>
          </p:cNvPr>
          <p:cNvSpPr>
            <a:spLocks noGrp="1" noRot="1" noChangeAspect="1" noTextEdit="1"/>
          </p:cNvSpPr>
          <p:nvPr>
            <p:ph type="sldImg"/>
          </p:nvPr>
        </p:nvSpPr>
        <p:spPr>
          <a:ln/>
        </p:spPr>
      </p:sp>
      <p:sp>
        <p:nvSpPr>
          <p:cNvPr id="69634" name="Notes Placeholder 2">
            <a:extLst>
              <a:ext uri="{FF2B5EF4-FFF2-40B4-BE49-F238E27FC236}">
                <a16:creationId xmlns:a16="http://schemas.microsoft.com/office/drawing/2014/main" id="{CAB2D603-2703-E442-7E2C-A108D36F378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BE" b="1" i="1" dirty="0">
                <a:latin typeface="Helvetica" pitchFamily="2" charset="0"/>
                <a:ea typeface="ＭＳ Ｐゴシック" panose="020B0600070205080204" pitchFamily="34" charset="-128"/>
              </a:rPr>
              <a:t>Convergentie van DIASPOREN : functie &amp; vorm</a:t>
            </a:r>
            <a:endParaRPr lang="en-US" altLang="nl-BE" dirty="0">
              <a:latin typeface="Times New Roman" panose="02020603050405020304" pitchFamily="18" charset="0"/>
              <a:ea typeface="ＭＳ Ｐゴシック" panose="020B0600070205080204" pitchFamily="34" charset="-128"/>
            </a:endParaRPr>
          </a:p>
          <a:p>
            <a:endParaRPr lang="en-US" altLang="nl-BE" dirty="0">
              <a:latin typeface="Times New Roman" panose="02020603050405020304" pitchFamily="18" charset="0"/>
              <a:ea typeface="ＭＳ Ｐゴシック" panose="020B0600070205080204" pitchFamily="34" charset="-128"/>
            </a:endParaRPr>
          </a:p>
          <a:p>
            <a:r>
              <a:rPr lang="en-US" altLang="nl-BE" dirty="0">
                <a:latin typeface="Times New Roman" panose="02020603050405020304" pitchFamily="18" charset="0"/>
                <a:ea typeface="ＭＳ Ｐゴシック" panose="020B0600070205080204" pitchFamily="34" charset="-128"/>
              </a:rPr>
              <a:t>Van links </a:t>
            </a:r>
            <a:r>
              <a:rPr lang="en-US" altLang="nl-BE" dirty="0" err="1">
                <a:latin typeface="Times New Roman" panose="02020603050405020304" pitchFamily="18" charset="0"/>
                <a:ea typeface="ＭＳ Ｐゴシック" panose="020B0600070205080204" pitchFamily="34" charset="-128"/>
              </a:rPr>
              <a:t>naar</a:t>
            </a:r>
            <a:r>
              <a:rPr lang="en-US" altLang="nl-BE" dirty="0">
                <a:latin typeface="Times New Roman" panose="02020603050405020304" pitchFamily="18" charset="0"/>
                <a:ea typeface="ＭＳ Ｐゴシック" panose="020B0600070205080204" pitchFamily="34" charset="-128"/>
              </a:rPr>
              <a:t> </a:t>
            </a:r>
            <a:r>
              <a:rPr lang="en-US" altLang="nl-BE" dirty="0" err="1">
                <a:latin typeface="Times New Roman" panose="02020603050405020304" pitchFamily="18" charset="0"/>
                <a:ea typeface="ＭＳ Ｐゴシック" panose="020B0600070205080204" pitchFamily="34" charset="-128"/>
              </a:rPr>
              <a:t>rechts</a:t>
            </a:r>
            <a:r>
              <a:rPr lang="en-US" altLang="nl-BE" dirty="0">
                <a:latin typeface="Times New Roman" panose="02020603050405020304" pitchFamily="18" charset="0"/>
                <a:ea typeface="ＭＳ Ｐゴシック" panose="020B0600070205080204" pitchFamily="34" charset="-128"/>
              </a:rPr>
              <a:t> :</a:t>
            </a:r>
          </a:p>
          <a:p>
            <a:endParaRPr lang="en-US" altLang="nl-BE" dirty="0">
              <a:latin typeface="Times New Roman" panose="02020603050405020304" pitchFamily="18" charset="0"/>
              <a:ea typeface="ＭＳ Ｐゴシック" panose="020B0600070205080204" pitchFamily="34" charset="-128"/>
            </a:endParaRPr>
          </a:p>
          <a:p>
            <a:r>
              <a:rPr lang="en-US" altLang="nl-BE" dirty="0" err="1">
                <a:latin typeface="Times New Roman" panose="02020603050405020304" pitchFamily="18" charset="0"/>
                <a:ea typeface="ＭＳ Ｐゴシック" panose="020B0600070205080204" pitchFamily="34" charset="-128"/>
              </a:rPr>
              <a:t>Vrucht</a:t>
            </a:r>
            <a:r>
              <a:rPr lang="en-US" altLang="nl-BE" dirty="0">
                <a:latin typeface="Times New Roman" panose="02020603050405020304" pitchFamily="18" charset="0"/>
                <a:ea typeface="ＭＳ Ｐゴシック" panose="020B0600070205080204" pitchFamily="34" charset="-128"/>
              </a:rPr>
              <a:t>, </a:t>
            </a:r>
            <a:r>
              <a:rPr lang="en-US" altLang="nl-BE" dirty="0" err="1">
                <a:latin typeface="Times New Roman" panose="02020603050405020304" pitchFamily="18" charset="0"/>
                <a:ea typeface="ＭＳ Ｐゴシック" panose="020B0600070205080204" pitchFamily="34" charset="-128"/>
              </a:rPr>
              <a:t>opgebouwd</a:t>
            </a:r>
            <a:r>
              <a:rPr lang="en-US" altLang="nl-BE" dirty="0">
                <a:latin typeface="Times New Roman" panose="02020603050405020304" pitchFamily="18" charset="0"/>
                <a:ea typeface="ＭＳ Ｐゴシック" panose="020B0600070205080204" pitchFamily="34" charset="-128"/>
              </a:rPr>
              <a:t> </a:t>
            </a:r>
            <a:r>
              <a:rPr lang="en-US" altLang="nl-BE" dirty="0" err="1">
                <a:latin typeface="Times New Roman" panose="02020603050405020304" pitchFamily="18" charset="0"/>
                <a:ea typeface="ＭＳ Ｐゴシック" panose="020B0600070205080204" pitchFamily="34" charset="-128"/>
              </a:rPr>
              <a:t>uit</a:t>
            </a:r>
            <a:r>
              <a:rPr lang="en-US" altLang="nl-BE" dirty="0">
                <a:latin typeface="Times New Roman" panose="02020603050405020304" pitchFamily="18" charset="0"/>
                <a:ea typeface="ＭＳ Ｐゴシック" panose="020B0600070205080204" pitchFamily="34" charset="-128"/>
              </a:rPr>
              <a:t> 1 carpel (</a:t>
            </a:r>
            <a:r>
              <a:rPr lang="en-US" altLang="nl-BE" dirty="0" err="1">
                <a:latin typeface="Times New Roman" panose="02020603050405020304" pitchFamily="18" charset="0"/>
                <a:ea typeface="ＭＳ Ｐゴシック" panose="020B0600070205080204" pitchFamily="34" charset="-128"/>
              </a:rPr>
              <a:t>metamorfose</a:t>
            </a:r>
            <a:r>
              <a:rPr lang="en-US" altLang="nl-BE" dirty="0">
                <a:latin typeface="Times New Roman" panose="02020603050405020304" pitchFamily="18" charset="0"/>
                <a:ea typeface="ＭＳ Ｐゴシック" panose="020B0600070205080204" pitchFamily="34" charset="-128"/>
              </a:rPr>
              <a:t> van </a:t>
            </a:r>
            <a:r>
              <a:rPr lang="en-US" altLang="nl-BE" dirty="0" err="1">
                <a:latin typeface="Times New Roman" panose="02020603050405020304" pitchFamily="18" charset="0"/>
                <a:ea typeface="ＭＳ Ｐゴシック" panose="020B0600070205080204" pitchFamily="34" charset="-128"/>
              </a:rPr>
              <a:t>een</a:t>
            </a:r>
            <a:r>
              <a:rPr lang="en-US" altLang="nl-BE" dirty="0">
                <a:latin typeface="Times New Roman" panose="02020603050405020304" pitchFamily="18" charset="0"/>
                <a:ea typeface="ＭＳ Ｐゴシック" panose="020B0600070205080204" pitchFamily="34" charset="-128"/>
              </a:rPr>
              <a:t> </a:t>
            </a:r>
            <a:r>
              <a:rPr lang="en-US" altLang="nl-BE" dirty="0" err="1">
                <a:latin typeface="Times New Roman" panose="02020603050405020304" pitchFamily="18" charset="0"/>
                <a:ea typeface="ＭＳ Ｐゴシック" panose="020B0600070205080204" pitchFamily="34" charset="-128"/>
              </a:rPr>
              <a:t>peulvrucht</a:t>
            </a:r>
            <a:r>
              <a:rPr lang="en-US" altLang="nl-BE" dirty="0">
                <a:latin typeface="Times New Roman" panose="02020603050405020304" pitchFamily="18" charset="0"/>
                <a:ea typeface="ＭＳ Ｐゴシック" panose="020B0600070205080204" pitchFamily="34" charset="-128"/>
              </a:rPr>
              <a:t>)</a:t>
            </a:r>
          </a:p>
          <a:p>
            <a:endParaRPr lang="en-US" altLang="nl-BE" dirty="0">
              <a:latin typeface="Times New Roman" panose="02020603050405020304" pitchFamily="18" charset="0"/>
              <a:ea typeface="ＭＳ Ｐゴシック" panose="020B0600070205080204" pitchFamily="34" charset="-128"/>
            </a:endParaRPr>
          </a:p>
          <a:p>
            <a:r>
              <a:rPr lang="en-US" altLang="nl-BE" dirty="0" err="1">
                <a:latin typeface="Times New Roman" panose="02020603050405020304" pitchFamily="18" charset="0"/>
                <a:ea typeface="ＭＳ Ｐゴシック" panose="020B0600070205080204" pitchFamily="34" charset="-128"/>
              </a:rPr>
              <a:t>Zaad</a:t>
            </a:r>
            <a:r>
              <a:rPr lang="en-US" altLang="nl-BE" dirty="0">
                <a:latin typeface="Times New Roman" panose="02020603050405020304" pitchFamily="18" charset="0"/>
                <a:ea typeface="ＭＳ Ｐゴシック" panose="020B0600070205080204" pitchFamily="34" charset="-128"/>
              </a:rPr>
              <a:t>, </a:t>
            </a:r>
            <a:r>
              <a:rPr lang="en-US" altLang="nl-BE" dirty="0" err="1">
                <a:latin typeface="Times New Roman" panose="02020603050405020304" pitchFamily="18" charset="0"/>
                <a:ea typeface="ＭＳ Ｐゴシック" panose="020B0600070205080204" pitchFamily="34" charset="-128"/>
              </a:rPr>
              <a:t>gevleugeld</a:t>
            </a:r>
            <a:endParaRPr lang="en-US" altLang="nl-BE" dirty="0">
              <a:latin typeface="Times New Roman" panose="02020603050405020304" pitchFamily="18" charset="0"/>
              <a:ea typeface="ＭＳ Ｐゴシック" panose="020B0600070205080204" pitchFamily="34" charset="-128"/>
            </a:endParaRPr>
          </a:p>
          <a:p>
            <a:endParaRPr lang="en-US" altLang="nl-BE" dirty="0">
              <a:latin typeface="Times New Roman" panose="02020603050405020304" pitchFamily="18" charset="0"/>
              <a:ea typeface="ＭＳ Ｐゴシック" panose="020B0600070205080204" pitchFamily="34" charset="-128"/>
            </a:endParaRPr>
          </a:p>
          <a:p>
            <a:r>
              <a:rPr lang="en-US" altLang="nl-BE" dirty="0" err="1">
                <a:latin typeface="Times New Roman" panose="02020603050405020304" pitchFamily="18" charset="0"/>
                <a:ea typeface="ＭＳ Ｐゴシック" panose="020B0600070205080204" pitchFamily="34" charset="-128"/>
              </a:rPr>
              <a:t>Deelvruchtje</a:t>
            </a:r>
            <a:r>
              <a:rPr lang="en-US" altLang="nl-BE" dirty="0">
                <a:latin typeface="Times New Roman" panose="02020603050405020304" pitchFamily="18" charset="0"/>
                <a:ea typeface="ＭＳ Ｐゴシック" panose="020B0600070205080204" pitchFamily="34" charset="-128"/>
              </a:rPr>
              <a:t> (samara) van </a:t>
            </a:r>
            <a:r>
              <a:rPr lang="en-US" altLang="nl-BE" dirty="0" err="1">
                <a:latin typeface="Times New Roman" panose="02020603050405020304" pitchFamily="18" charset="0"/>
                <a:ea typeface="ＭＳ Ｐゴシック" panose="020B0600070205080204" pitchFamily="34" charset="-128"/>
              </a:rPr>
              <a:t>een</a:t>
            </a:r>
            <a:r>
              <a:rPr lang="en-US" altLang="nl-BE" dirty="0">
                <a:latin typeface="Times New Roman" panose="02020603050405020304" pitchFamily="18" charset="0"/>
                <a:ea typeface="ＭＳ Ｐゴシック" panose="020B0600070205080204" pitchFamily="34" charset="-128"/>
              </a:rPr>
              <a:t> </a:t>
            </a:r>
            <a:r>
              <a:rPr lang="en-US" altLang="nl-BE" dirty="0" err="1">
                <a:latin typeface="Times New Roman" panose="02020603050405020304" pitchFamily="18" charset="0"/>
                <a:ea typeface="ＭＳ Ｐゴシック" panose="020B0600070205080204" pitchFamily="34" charset="-128"/>
              </a:rPr>
              <a:t>tweedelige</a:t>
            </a:r>
            <a:r>
              <a:rPr lang="en-US" altLang="nl-BE" dirty="0">
                <a:latin typeface="Times New Roman" panose="02020603050405020304" pitchFamily="18" charset="0"/>
                <a:ea typeface="ＭＳ Ｐゴシック" panose="020B0600070205080204" pitchFamily="34" charset="-128"/>
              </a:rPr>
              <a:t> </a:t>
            </a:r>
            <a:r>
              <a:rPr lang="en-US" altLang="nl-BE" dirty="0" err="1">
                <a:latin typeface="Times New Roman" panose="02020603050405020304" pitchFamily="18" charset="0"/>
                <a:ea typeface="ＭＳ Ｐゴシック" panose="020B0600070205080204" pitchFamily="34" charset="-128"/>
              </a:rPr>
              <a:t>splitvrucht</a:t>
            </a:r>
            <a:r>
              <a:rPr lang="en-US" altLang="nl-BE" dirty="0">
                <a:latin typeface="Times New Roman" panose="02020603050405020304" pitchFamily="18" charset="0"/>
                <a:ea typeface="ＭＳ Ｐゴシック" panose="020B0600070205080204" pitchFamily="34" charset="-128"/>
              </a:rPr>
              <a:t>, met </a:t>
            </a:r>
            <a:r>
              <a:rPr lang="en-US" altLang="nl-BE" dirty="0" err="1">
                <a:latin typeface="Times New Roman" panose="02020603050405020304" pitchFamily="18" charset="0"/>
                <a:ea typeface="ＭＳ Ｐゴシック" panose="020B0600070205080204" pitchFamily="34" charset="-128"/>
              </a:rPr>
              <a:t>vergroeiingsnaad</a:t>
            </a:r>
            <a:r>
              <a:rPr lang="en-US" altLang="nl-BE" dirty="0">
                <a:latin typeface="Times New Roman" panose="02020603050405020304" pitchFamily="18" charset="0"/>
                <a:ea typeface="ＭＳ Ｐゴシック" panose="020B0600070205080204" pitchFamily="34" charset="-128"/>
              </a:rPr>
              <a:t> </a:t>
            </a:r>
            <a:r>
              <a:rPr lang="en-US" altLang="nl-BE" dirty="0" err="1">
                <a:latin typeface="Times New Roman" panose="02020603050405020304" pitchFamily="18" charset="0"/>
                <a:ea typeface="ＭＳ Ｐゴシック" panose="020B0600070205080204" pitchFamily="34" charset="-128"/>
              </a:rPr>
              <a:t>onderaan</a:t>
            </a:r>
            <a:endParaRPr lang="en-US" altLang="nl-BE" dirty="0">
              <a:latin typeface="Times New Roman" panose="02020603050405020304" pitchFamily="18" charset="0"/>
              <a:ea typeface="ＭＳ Ｐゴシック" panose="020B0600070205080204" pitchFamily="34" charset="-128"/>
            </a:endParaRPr>
          </a:p>
          <a:p>
            <a:endParaRPr lang="en-US" altLang="nl-BE" dirty="0">
              <a:latin typeface="Times New Roman" panose="02020603050405020304" pitchFamily="18" charset="0"/>
              <a:ea typeface="ＭＳ Ｐゴシック" panose="020B0600070205080204" pitchFamily="34" charset="-128"/>
            </a:endParaRPr>
          </a:p>
          <a:p>
            <a:r>
              <a:rPr lang="en-US" altLang="nl-BE" dirty="0" err="1">
                <a:latin typeface="Times New Roman" panose="02020603050405020304" pitchFamily="18" charset="0"/>
                <a:ea typeface="ＭＳ Ｐゴシック" panose="020B0600070205080204" pitchFamily="34" charset="-128"/>
              </a:rPr>
              <a:t>Deelvruchtje</a:t>
            </a:r>
            <a:r>
              <a:rPr lang="en-US" altLang="nl-BE" dirty="0">
                <a:latin typeface="Times New Roman" panose="02020603050405020304" pitchFamily="18" charset="0"/>
                <a:ea typeface="ＭＳ Ｐゴシック" panose="020B0600070205080204" pitchFamily="34" charset="-128"/>
              </a:rPr>
              <a:t> (samara) van </a:t>
            </a:r>
            <a:r>
              <a:rPr lang="en-US" altLang="nl-BE" dirty="0" err="1">
                <a:latin typeface="Times New Roman" panose="02020603050405020304" pitchFamily="18" charset="0"/>
                <a:ea typeface="ＭＳ Ｐゴシック" panose="020B0600070205080204" pitchFamily="34" charset="-128"/>
              </a:rPr>
              <a:t>een</a:t>
            </a:r>
            <a:r>
              <a:rPr lang="en-US" altLang="nl-BE" dirty="0">
                <a:latin typeface="Times New Roman" panose="02020603050405020304" pitchFamily="18" charset="0"/>
                <a:ea typeface="ＭＳ Ｐゴシック" panose="020B0600070205080204" pitchFamily="34" charset="-128"/>
              </a:rPr>
              <a:t> </a:t>
            </a:r>
            <a:r>
              <a:rPr lang="en-US" altLang="nl-BE" dirty="0" err="1">
                <a:latin typeface="Times New Roman" panose="02020603050405020304" pitchFamily="18" charset="0"/>
                <a:ea typeface="ＭＳ Ｐゴシック" panose="020B0600070205080204" pitchFamily="34" charset="-128"/>
              </a:rPr>
              <a:t>driedelige</a:t>
            </a:r>
            <a:r>
              <a:rPr lang="en-US" altLang="nl-BE" dirty="0">
                <a:latin typeface="Times New Roman" panose="02020603050405020304" pitchFamily="18" charset="0"/>
                <a:ea typeface="ＭＳ Ｐゴシック" panose="020B0600070205080204" pitchFamily="34" charset="-128"/>
              </a:rPr>
              <a:t> </a:t>
            </a:r>
            <a:r>
              <a:rPr lang="en-US" altLang="nl-BE" dirty="0" err="1">
                <a:latin typeface="Times New Roman" panose="02020603050405020304" pitchFamily="18" charset="0"/>
                <a:ea typeface="ＭＳ Ｐゴシック" panose="020B0600070205080204" pitchFamily="34" charset="-128"/>
              </a:rPr>
              <a:t>splitvrucht</a:t>
            </a:r>
            <a:r>
              <a:rPr lang="en-US" altLang="nl-BE" dirty="0">
                <a:latin typeface="Times New Roman" panose="02020603050405020304" pitchFamily="18" charset="0"/>
                <a:ea typeface="ＭＳ Ｐゴシック" panose="020B0600070205080204" pitchFamily="34" charset="-128"/>
              </a:rPr>
              <a:t>, met </a:t>
            </a:r>
            <a:r>
              <a:rPr lang="en-US" altLang="nl-BE" dirty="0" err="1">
                <a:latin typeface="Times New Roman" panose="02020603050405020304" pitchFamily="18" charset="0"/>
                <a:ea typeface="ＭＳ Ｐゴシック" panose="020B0600070205080204" pitchFamily="34" charset="-128"/>
              </a:rPr>
              <a:t>vergroeiingsnaad</a:t>
            </a:r>
            <a:r>
              <a:rPr lang="en-US" altLang="nl-BE" dirty="0">
                <a:latin typeface="Times New Roman" panose="02020603050405020304" pitchFamily="18" charset="0"/>
                <a:ea typeface="ＭＳ Ｐゴシック" panose="020B0600070205080204" pitchFamily="34" charset="-128"/>
              </a:rPr>
              <a:t> </a:t>
            </a:r>
            <a:r>
              <a:rPr lang="en-US" altLang="nl-BE" dirty="0" err="1">
                <a:latin typeface="Times New Roman" panose="02020603050405020304" pitchFamily="18" charset="0"/>
                <a:ea typeface="ＭＳ Ｐゴシック" panose="020B0600070205080204" pitchFamily="34" charset="-128"/>
              </a:rPr>
              <a:t>lateraal</a:t>
            </a:r>
            <a:endParaRPr lang="en-US" altLang="nl-BE" dirty="0">
              <a:latin typeface="Times New Roman" panose="02020603050405020304" pitchFamily="18" charset="0"/>
              <a:ea typeface="ＭＳ Ｐゴシック" panose="020B0600070205080204" pitchFamily="34" charset="-128"/>
            </a:endParaRPr>
          </a:p>
          <a:p>
            <a:endParaRPr lang="en-US" altLang="nl-BE" dirty="0">
              <a:latin typeface="Times New Roman" panose="02020603050405020304" pitchFamily="18" charset="0"/>
              <a:ea typeface="ＭＳ Ｐゴシック" panose="020B0600070205080204" pitchFamily="34" charset="-128"/>
            </a:endParaRPr>
          </a:p>
        </p:txBody>
      </p:sp>
      <p:sp>
        <p:nvSpPr>
          <p:cNvPr id="69635" name="Slide Number Placeholder 3">
            <a:extLst>
              <a:ext uri="{FF2B5EF4-FFF2-40B4-BE49-F238E27FC236}">
                <a16:creationId xmlns:a16="http://schemas.microsoft.com/office/drawing/2014/main" id="{6F62EDD5-346C-B50F-C854-615A583C969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BAB1535-1D17-1947-BDA4-9786C4347088}" type="slidenum">
              <a:rPr lang="en-GB" altLang="nl-BE"/>
              <a:pPr>
                <a:spcBef>
                  <a:spcPct val="0"/>
                </a:spcBef>
              </a:pPr>
              <a:t>30</a:t>
            </a:fld>
            <a:endParaRPr lang="en-GB" altLang="nl-B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9A2EF2CD-1A57-085E-505E-8598A98185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07FE8C2-4F0A-D747-987C-2D6CFD0986B0}" type="slidenum">
              <a:rPr lang="en-GB" altLang="nl-BE"/>
              <a:pPr>
                <a:spcBef>
                  <a:spcPct val="0"/>
                </a:spcBef>
              </a:pPr>
              <a:t>31</a:t>
            </a:fld>
            <a:endParaRPr lang="en-GB" altLang="nl-BE"/>
          </a:p>
        </p:txBody>
      </p:sp>
      <p:sp>
        <p:nvSpPr>
          <p:cNvPr id="71682" name="Rectangle 2">
            <a:extLst>
              <a:ext uri="{FF2B5EF4-FFF2-40B4-BE49-F238E27FC236}">
                <a16:creationId xmlns:a16="http://schemas.microsoft.com/office/drawing/2014/main" id="{440C7BFD-6F4F-8270-EEE0-5CD905E75A7E}"/>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196EB037-539E-EEEE-8564-2B5138FBBAC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nl-BE" b="1" i="1" dirty="0" err="1">
                <a:latin typeface="Times New Roman" panose="02020603050405020304" pitchFamily="18" charset="0"/>
                <a:ea typeface="ＭＳ Ｐゴシック" panose="020B0600070205080204" pitchFamily="34" charset="-128"/>
              </a:rPr>
              <a:t>Steppenrollers</a:t>
            </a:r>
            <a:r>
              <a:rPr lang="en-US" altLang="nl-BE" b="1" i="1" dirty="0">
                <a:latin typeface="Times New Roman" panose="02020603050405020304" pitchFamily="18" charset="0"/>
                <a:ea typeface="ＭＳ Ｐゴシック" panose="020B0600070205080204" pitchFamily="34" charset="-128"/>
              </a:rPr>
              <a:t> = </a:t>
            </a:r>
            <a:r>
              <a:rPr lang="en-US" altLang="nl-BE" b="1" i="1" dirty="0" err="1">
                <a:latin typeface="Times New Roman" panose="02020603050405020304" pitchFamily="18" charset="0"/>
                <a:ea typeface="ＭＳ Ｐゴシック" panose="020B0600070205080204" pitchFamily="34" charset="-128"/>
              </a:rPr>
              <a:t>diasporen</a:t>
            </a:r>
            <a:r>
              <a:rPr lang="en-US" altLang="nl-BE" b="1" i="1" dirty="0">
                <a:latin typeface="Times New Roman" panose="02020603050405020304" pitchFamily="18" charset="0"/>
                <a:ea typeface="ＭＳ Ｐゴシック" panose="020B0600070205080204" pitchFamily="34" charset="-128"/>
              </a:rPr>
              <a:t> !  </a:t>
            </a:r>
            <a:r>
              <a:rPr lang="en-US" altLang="nl-BE" dirty="0">
                <a:latin typeface="Times New Roman" panose="02020603050405020304" pitchFamily="18" charset="0"/>
                <a:ea typeface="ＭＳ Ｐゴシック" panose="020B0600070205080204" pitchFamily="34" charset="-128"/>
              </a:rPr>
              <a:t>(</a:t>
            </a:r>
            <a:r>
              <a:rPr lang="en-US" altLang="nl-BE" dirty="0" err="1">
                <a:latin typeface="Times New Roman" panose="02020603050405020304" pitchFamily="18" charset="0"/>
                <a:ea typeface="ＭＳ Ｐゴシック" panose="020B0600070205080204" pitchFamily="34" charset="-128"/>
              </a:rPr>
              <a:t>Ulbrich</a:t>
            </a:r>
            <a:r>
              <a:rPr lang="en-US" altLang="nl-BE" dirty="0">
                <a:latin typeface="Times New Roman" panose="02020603050405020304" pitchFamily="18" charset="0"/>
                <a:ea typeface="ＭＳ Ｐゴシック" panose="020B0600070205080204" pitchFamily="34" charset="-128"/>
              </a:rPr>
              <a:t> 1928)</a:t>
            </a:r>
            <a:endParaRPr lang="nl-NL" altLang="nl-BE" dirty="0">
              <a:latin typeface="Times New Roman" panose="02020603050405020304" pitchFamily="18" charset="0"/>
              <a:ea typeface="ＭＳ Ｐゴシック" panose="020B0600070205080204" pitchFamily="34" charset="-128"/>
            </a:endParaRPr>
          </a:p>
          <a:p>
            <a:r>
              <a:rPr lang="en-US" altLang="nl-BE" dirty="0">
                <a:latin typeface="Times New Roman" panose="02020603050405020304" pitchFamily="18" charset="0"/>
                <a:ea typeface="ＭＳ Ｐゴシック" panose="020B0600070205080204" pitchFamily="34" charset="-128"/>
              </a:rPr>
              <a:t> </a:t>
            </a:r>
            <a:endParaRPr lang="nl-NL" altLang="nl-BE" dirty="0">
              <a:latin typeface="Times New Roman" panose="02020603050405020304" pitchFamily="18" charset="0"/>
              <a:ea typeface="ＭＳ Ｐゴシック" panose="020B0600070205080204" pitchFamily="34" charset="-128"/>
            </a:endParaRPr>
          </a:p>
          <a:p>
            <a:r>
              <a:rPr lang="en-US" altLang="nl-BE" dirty="0">
                <a:latin typeface="Times New Roman" panose="02020603050405020304" pitchFamily="18" charset="0"/>
                <a:ea typeface="ＭＳ Ｐゴシック" panose="020B0600070205080204" pitchFamily="34" charset="-128"/>
              </a:rPr>
              <a:t>1. </a:t>
            </a:r>
            <a:r>
              <a:rPr lang="en-US" altLang="nl-BE" i="1" dirty="0">
                <a:latin typeface="Times New Roman" panose="02020603050405020304" pitchFamily="18" charset="0"/>
                <a:ea typeface="ＭＳ Ｐゴシック" panose="020B0600070205080204" pitchFamily="34" charset="-128"/>
              </a:rPr>
              <a:t>Erysimum </a:t>
            </a:r>
            <a:r>
              <a:rPr lang="en-US" altLang="nl-BE" i="1" dirty="0" err="1">
                <a:latin typeface="Times New Roman" panose="02020603050405020304" pitchFamily="18" charset="0"/>
                <a:ea typeface="ＭＳ Ｐゴシック" panose="020B0600070205080204" pitchFamily="34" charset="-128"/>
              </a:rPr>
              <a:t>repandum</a:t>
            </a:r>
            <a:r>
              <a:rPr lang="en-US" altLang="nl-BE" i="1" dirty="0">
                <a:latin typeface="Times New Roman" panose="02020603050405020304" pitchFamily="18" charset="0"/>
                <a:ea typeface="ＭＳ Ｐゴシック" panose="020B0600070205080204" pitchFamily="34" charset="-128"/>
              </a:rPr>
              <a:t> </a:t>
            </a:r>
            <a:r>
              <a:rPr lang="en-US" altLang="nl-BE" dirty="0">
                <a:latin typeface="Times New Roman" panose="02020603050405020304" pitchFamily="18" charset="0"/>
                <a:ea typeface="ＭＳ Ｐゴシック" panose="020B0600070205080204" pitchFamily="34" charset="-128"/>
              </a:rPr>
              <a:t>(Brassicaceae), met </a:t>
            </a:r>
            <a:r>
              <a:rPr lang="en-US" altLang="nl-BE" dirty="0" err="1">
                <a:latin typeface="Times New Roman" panose="02020603050405020304" pitchFamily="18" charset="0"/>
                <a:ea typeface="ＭＳ Ｐゴシック" panose="020B0600070205080204" pitchFamily="34" charset="-128"/>
              </a:rPr>
              <a:t>talrijke</a:t>
            </a:r>
            <a:r>
              <a:rPr lang="en-US" altLang="nl-BE" dirty="0">
                <a:latin typeface="Times New Roman" panose="02020603050405020304" pitchFamily="18" charset="0"/>
                <a:ea typeface="ＭＳ Ｐゴシック" panose="020B0600070205080204" pitchFamily="34" charset="-128"/>
              </a:rPr>
              <a:t> </a:t>
            </a:r>
            <a:r>
              <a:rPr lang="en-US" altLang="nl-BE" dirty="0" err="1">
                <a:latin typeface="Times New Roman" panose="02020603050405020304" pitchFamily="18" charset="0"/>
                <a:ea typeface="ＭＳ Ｐゴシック" panose="020B0600070205080204" pitchFamily="34" charset="-128"/>
              </a:rPr>
              <a:t>hauwen</a:t>
            </a:r>
            <a:endParaRPr lang="nl-NL" altLang="nl-BE" dirty="0">
              <a:latin typeface="Times New Roman" panose="02020603050405020304" pitchFamily="18" charset="0"/>
              <a:ea typeface="ＭＳ Ｐゴシック" panose="020B0600070205080204" pitchFamily="34" charset="-128"/>
            </a:endParaRPr>
          </a:p>
          <a:p>
            <a:r>
              <a:rPr lang="nl-NL" altLang="nl-BE" dirty="0">
                <a:latin typeface="Times New Roman" panose="02020603050405020304" pitchFamily="18" charset="0"/>
                <a:ea typeface="ＭＳ Ｐゴシック" panose="020B0600070205080204" pitchFamily="34" charset="-128"/>
              </a:rPr>
              <a:t>2. </a:t>
            </a:r>
            <a:r>
              <a:rPr lang="nl-NL" altLang="nl-BE" i="1" dirty="0" err="1">
                <a:latin typeface="Times New Roman" panose="02020603050405020304" pitchFamily="18" charset="0"/>
                <a:ea typeface="ＭＳ Ｐゴシック" panose="020B0600070205080204" pitchFamily="34" charset="-128"/>
              </a:rPr>
              <a:t>Stipa</a:t>
            </a:r>
            <a:r>
              <a:rPr lang="nl-NL" altLang="nl-BE" i="1" dirty="0">
                <a:latin typeface="Times New Roman" panose="02020603050405020304" pitchFamily="18" charset="0"/>
                <a:ea typeface="ＭＳ Ｐゴシック" panose="020B0600070205080204" pitchFamily="34" charset="-128"/>
              </a:rPr>
              <a:t> </a:t>
            </a:r>
            <a:r>
              <a:rPr lang="nl-NL" altLang="nl-BE" i="1" dirty="0" err="1">
                <a:latin typeface="Times New Roman" panose="02020603050405020304" pitchFamily="18" charset="0"/>
                <a:ea typeface="ＭＳ Ｐゴシック" panose="020B0600070205080204" pitchFamily="34" charset="-128"/>
              </a:rPr>
              <a:t>lessingiana</a:t>
            </a:r>
            <a:r>
              <a:rPr lang="nl-NL" altLang="nl-BE" i="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(Poaceae), graanvruchten met lange, vervlochten </a:t>
            </a:r>
            <a:r>
              <a:rPr lang="nl-NL" altLang="nl-BE" dirty="0" err="1">
                <a:latin typeface="Times New Roman" panose="02020603050405020304" pitchFamily="18" charset="0"/>
                <a:ea typeface="ＭＳ Ｐゴシック" panose="020B0600070205080204" pitchFamily="34" charset="-128"/>
              </a:rPr>
              <a:t>kafnaalden</a:t>
            </a:r>
            <a:endParaRPr lang="nl-NL" altLang="nl-BE" dirty="0">
              <a:latin typeface="Times New Roman" panose="02020603050405020304" pitchFamily="18" charset="0"/>
              <a:ea typeface="ＭＳ Ｐゴシック" panose="020B0600070205080204" pitchFamily="34" charset="-128"/>
            </a:endParaRPr>
          </a:p>
          <a:p>
            <a:r>
              <a:rPr lang="nl-NL" altLang="nl-BE" dirty="0">
                <a:latin typeface="Times New Roman" panose="02020603050405020304" pitchFamily="18" charset="0"/>
                <a:ea typeface="ＭＳ Ｐゴシック" panose="020B0600070205080204" pitchFamily="34" charset="-128"/>
              </a:rPr>
              <a:t>3. </a:t>
            </a:r>
            <a:r>
              <a:rPr lang="nl-NL" altLang="nl-BE" i="1" dirty="0" err="1">
                <a:latin typeface="Times New Roman" panose="02020603050405020304" pitchFamily="18" charset="0"/>
                <a:ea typeface="ＭＳ Ｐゴシック" panose="020B0600070205080204" pitchFamily="34" charset="-128"/>
              </a:rPr>
              <a:t>Wellstedia</a:t>
            </a:r>
            <a:r>
              <a:rPr lang="nl-NL" altLang="nl-BE" i="1" dirty="0">
                <a:latin typeface="Times New Roman" panose="02020603050405020304" pitchFamily="18" charset="0"/>
                <a:ea typeface="ＭＳ Ｐゴシック" panose="020B0600070205080204" pitchFamily="34" charset="-128"/>
              </a:rPr>
              <a:t> </a:t>
            </a:r>
            <a:r>
              <a:rPr lang="nl-NL" altLang="nl-BE" i="1" dirty="0" err="1">
                <a:latin typeface="Times New Roman" panose="02020603050405020304" pitchFamily="18" charset="0"/>
                <a:ea typeface="ＭＳ Ｐゴシック" panose="020B0600070205080204" pitchFamily="34" charset="-128"/>
              </a:rPr>
              <a:t>dinteri</a:t>
            </a:r>
            <a:r>
              <a:rPr lang="nl-NL" altLang="nl-BE" i="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(Boraginaceae), ineengerolde </a:t>
            </a:r>
            <a:r>
              <a:rPr lang="nl-NL" altLang="nl-BE" dirty="0" err="1">
                <a:latin typeface="Times New Roman" panose="02020603050405020304" pitchFamily="18" charset="0"/>
                <a:ea typeface="ＭＳ Ｐゴシック" panose="020B0600070205080204" pitchFamily="34" charset="-128"/>
              </a:rPr>
              <a:t>vruchtzettende</a:t>
            </a:r>
            <a:r>
              <a:rPr lang="nl-NL" altLang="nl-BE" dirty="0">
                <a:latin typeface="Times New Roman" panose="02020603050405020304" pitchFamily="18" charset="0"/>
                <a:ea typeface="ＭＳ Ｐゴシック" panose="020B0600070205080204" pitchFamily="34" charset="-128"/>
              </a:rPr>
              <a:t> plant</a:t>
            </a:r>
          </a:p>
          <a:p>
            <a:r>
              <a:rPr lang="nl-NL" altLang="nl-BE" dirty="0">
                <a:latin typeface="Times New Roman" panose="02020603050405020304" pitchFamily="18" charset="0"/>
                <a:ea typeface="ＭＳ Ｐゴシック" panose="020B0600070205080204" pitchFamily="34" charset="-128"/>
              </a:rPr>
              <a:t>4. Pruikenboom </a:t>
            </a:r>
            <a:r>
              <a:rPr lang="nl-NL" altLang="nl-BE" i="1" dirty="0">
                <a:latin typeface="Times New Roman" panose="02020603050405020304" pitchFamily="18" charset="0"/>
                <a:ea typeface="ＭＳ Ｐゴシック" panose="020B0600070205080204" pitchFamily="34" charset="-128"/>
              </a:rPr>
              <a:t>(</a:t>
            </a:r>
            <a:r>
              <a:rPr lang="nl-NL" altLang="nl-BE" i="1" dirty="0" err="1">
                <a:latin typeface="Times New Roman" panose="02020603050405020304" pitchFamily="18" charset="0"/>
                <a:ea typeface="ＭＳ Ｐゴシック" panose="020B0600070205080204" pitchFamily="34" charset="-128"/>
              </a:rPr>
              <a:t>Cotinus</a:t>
            </a:r>
            <a:r>
              <a:rPr lang="nl-NL" altLang="nl-BE" i="1" dirty="0">
                <a:latin typeface="Times New Roman" panose="02020603050405020304" pitchFamily="18" charset="0"/>
                <a:ea typeface="ＭＳ Ｐゴシック" panose="020B0600070205080204" pitchFamily="34" charset="-128"/>
              </a:rPr>
              <a:t> </a:t>
            </a:r>
            <a:r>
              <a:rPr lang="nl-NL" altLang="nl-BE" i="1" dirty="0" err="1">
                <a:latin typeface="Times New Roman" panose="02020603050405020304" pitchFamily="18" charset="0"/>
                <a:ea typeface="ＭＳ Ｐゴシック" panose="020B0600070205080204" pitchFamily="34" charset="-128"/>
              </a:rPr>
              <a:t>coggygria</a:t>
            </a:r>
            <a:r>
              <a:rPr lang="nl-NL" altLang="nl-BE" i="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(Anacardiaceae), vruchtgestel met geveerde bloemstelen</a:t>
            </a:r>
          </a:p>
          <a:p>
            <a:r>
              <a:rPr lang="nl-NL" altLang="nl-BE" dirty="0">
                <a:latin typeface="Times New Roman" panose="02020603050405020304" pitchFamily="18" charset="0"/>
                <a:ea typeface="ＭＳ Ｐゴシック" panose="020B0600070205080204" pitchFamily="34" charset="-128"/>
              </a:rPr>
              <a:t>5. </a:t>
            </a:r>
            <a:r>
              <a:rPr lang="nl-NL" altLang="nl-BE" i="1" dirty="0" err="1">
                <a:latin typeface="Times New Roman" panose="02020603050405020304" pitchFamily="18" charset="0"/>
                <a:ea typeface="ＭＳ Ｐゴシック" panose="020B0600070205080204" pitchFamily="34" charset="-128"/>
              </a:rPr>
              <a:t>Fedia</a:t>
            </a:r>
            <a:r>
              <a:rPr lang="nl-NL" altLang="nl-BE" i="1" dirty="0">
                <a:latin typeface="Times New Roman" panose="02020603050405020304" pitchFamily="18" charset="0"/>
                <a:ea typeface="ＭＳ Ｐゴシック" panose="020B0600070205080204" pitchFamily="34" charset="-128"/>
              </a:rPr>
              <a:t> </a:t>
            </a:r>
            <a:r>
              <a:rPr lang="nl-NL" altLang="nl-BE" i="1" dirty="0" err="1">
                <a:latin typeface="Times New Roman" panose="02020603050405020304" pitchFamily="18" charset="0"/>
                <a:ea typeface="ＭＳ Ｐゴシック" panose="020B0600070205080204" pitchFamily="34" charset="-128"/>
              </a:rPr>
              <a:t>cornucopiae</a:t>
            </a:r>
            <a:r>
              <a:rPr lang="nl-NL" altLang="nl-BE" i="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a:t>
            </a:r>
            <a:r>
              <a:rPr lang="nl-NL" altLang="nl-BE" dirty="0" err="1">
                <a:latin typeface="Times New Roman" panose="02020603050405020304" pitchFamily="18" charset="0"/>
                <a:ea typeface="ＭＳ Ｐゴシック" panose="020B0600070205080204" pitchFamily="34" charset="-128"/>
              </a:rPr>
              <a:t>Caprifoliaceae</a:t>
            </a:r>
            <a:r>
              <a:rPr lang="nl-NL" altLang="nl-BE" dirty="0">
                <a:latin typeface="Times New Roman" panose="02020603050405020304" pitchFamily="18" charset="0"/>
                <a:ea typeface="ＭＳ Ｐゴシック" panose="020B0600070205080204" pitchFamily="34" charset="-128"/>
              </a:rPr>
              <a:t>), ineengerolde </a:t>
            </a:r>
            <a:r>
              <a:rPr lang="nl-NL" altLang="nl-BE" dirty="0" err="1">
                <a:latin typeface="Times New Roman" panose="02020603050405020304" pitchFamily="18" charset="0"/>
                <a:ea typeface="ＭＳ Ｐゴシック" panose="020B0600070205080204" pitchFamily="34" charset="-128"/>
              </a:rPr>
              <a:t>vruchtzettende</a:t>
            </a:r>
            <a:r>
              <a:rPr lang="nl-NL" altLang="nl-BE" dirty="0">
                <a:latin typeface="Times New Roman" panose="02020603050405020304" pitchFamily="18" charset="0"/>
                <a:ea typeface="ＭＳ Ｐゴシック" panose="020B0600070205080204" pitchFamily="34" charset="-128"/>
              </a:rPr>
              <a:t> plant</a:t>
            </a:r>
          </a:p>
          <a:p>
            <a:r>
              <a:rPr lang="nl-NL" altLang="nl-BE" dirty="0">
                <a:latin typeface="Times New Roman" panose="02020603050405020304" pitchFamily="18" charset="0"/>
                <a:ea typeface="ＭＳ Ｐゴシック" panose="020B0600070205080204" pitchFamily="34" charset="-128"/>
              </a:rPr>
              <a:t>6. </a:t>
            </a:r>
            <a:r>
              <a:rPr lang="nl-NL" altLang="nl-BE" i="1" dirty="0">
                <a:latin typeface="Times New Roman" panose="02020603050405020304" pitchFamily="18" charset="0"/>
                <a:ea typeface="ＭＳ Ｐゴシック" panose="020B0600070205080204" pitchFamily="34" charset="-128"/>
              </a:rPr>
              <a:t>Hibiscus </a:t>
            </a:r>
            <a:r>
              <a:rPr lang="nl-NL" altLang="nl-BE" i="1" dirty="0" err="1">
                <a:latin typeface="Times New Roman" panose="02020603050405020304" pitchFamily="18" charset="0"/>
                <a:ea typeface="ＭＳ Ｐゴシック" panose="020B0600070205080204" pitchFamily="34" charset="-128"/>
              </a:rPr>
              <a:t>bricchettii</a:t>
            </a:r>
            <a:r>
              <a:rPr lang="nl-NL" altLang="nl-BE" i="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(Malvaceae), vrucht omgeven door uitgegroeide en </a:t>
            </a:r>
            <a:r>
              <a:rPr lang="nl-NL" altLang="nl-BE" dirty="0" err="1">
                <a:latin typeface="Times New Roman" panose="02020603050405020304" pitchFamily="18" charset="0"/>
                <a:ea typeface="ＭＳ Ｐゴシック" panose="020B0600070205080204" pitchFamily="34" charset="-128"/>
              </a:rPr>
              <a:t>verhoute</a:t>
            </a:r>
            <a:r>
              <a:rPr lang="nl-NL" altLang="nl-BE" dirty="0">
                <a:latin typeface="Times New Roman" panose="02020603050405020304" pitchFamily="18" charset="0"/>
                <a:ea typeface="ＭＳ Ｐゴシック" panose="020B0600070205080204" pitchFamily="34" charset="-128"/>
              </a:rPr>
              <a:t> kelk</a:t>
            </a:r>
          </a:p>
          <a:p>
            <a:r>
              <a:rPr lang="nl-NL" altLang="nl-BE" dirty="0">
                <a:latin typeface="Times New Roman" panose="02020603050405020304" pitchFamily="18" charset="0"/>
                <a:ea typeface="ＭＳ Ｐゴシック" panose="020B0600070205080204" pitchFamily="34" charset="-128"/>
              </a:rPr>
              <a:t>7. </a:t>
            </a:r>
            <a:r>
              <a:rPr lang="nl-NL" altLang="nl-BE" i="1" dirty="0" err="1">
                <a:latin typeface="Times New Roman" panose="02020603050405020304" pitchFamily="18" charset="0"/>
                <a:ea typeface="ＭＳ Ｐゴシック" panose="020B0600070205080204" pitchFamily="34" charset="-128"/>
              </a:rPr>
              <a:t>Pavonia</a:t>
            </a:r>
            <a:r>
              <a:rPr lang="nl-NL" altLang="nl-BE" i="1" dirty="0">
                <a:latin typeface="Times New Roman" panose="02020603050405020304" pitchFamily="18" charset="0"/>
                <a:ea typeface="ＭＳ Ｐゴシック" panose="020B0600070205080204" pitchFamily="34" charset="-128"/>
              </a:rPr>
              <a:t> </a:t>
            </a:r>
            <a:r>
              <a:rPr lang="nl-NL" altLang="nl-BE" i="1" dirty="0" err="1">
                <a:latin typeface="Times New Roman" panose="02020603050405020304" pitchFamily="18" charset="0"/>
                <a:ea typeface="ＭＳ Ｐゴシック" panose="020B0600070205080204" pitchFamily="34" charset="-128"/>
              </a:rPr>
              <a:t>rehmannii</a:t>
            </a:r>
            <a:r>
              <a:rPr lang="nl-NL" altLang="nl-BE" i="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(Malvaceae), vrucht omgeven door </a:t>
            </a:r>
            <a:r>
              <a:rPr lang="nl-NL" altLang="nl-BE" dirty="0" err="1">
                <a:latin typeface="Times New Roman" panose="02020603050405020304" pitchFamily="18" charset="0"/>
                <a:ea typeface="ＭＳ Ｐゴシック" panose="020B0600070205080204" pitchFamily="34" charset="-128"/>
              </a:rPr>
              <a:t>verhoute</a:t>
            </a:r>
            <a:r>
              <a:rPr lang="nl-NL" altLang="nl-BE" dirty="0">
                <a:latin typeface="Times New Roman" panose="02020603050405020304" pitchFamily="18" charset="0"/>
                <a:ea typeface="ＭＳ Ｐゴシック" panose="020B0600070205080204" pitchFamily="34" charset="-128"/>
              </a:rPr>
              <a:t> bijkelk</a:t>
            </a:r>
          </a:p>
          <a:p>
            <a:r>
              <a:rPr lang="nl-NL" altLang="nl-BE" dirty="0">
                <a:latin typeface="Times New Roman" panose="02020603050405020304" pitchFamily="18" charset="0"/>
                <a:ea typeface="ＭＳ Ｐゴシック" panose="020B0600070205080204" pitchFamily="34" charset="-128"/>
              </a:rPr>
              <a:t>8. </a:t>
            </a:r>
            <a:r>
              <a:rPr lang="nl-NL" altLang="nl-BE" i="1" dirty="0" err="1">
                <a:latin typeface="Times New Roman" panose="02020603050405020304" pitchFamily="18" charset="0"/>
                <a:ea typeface="ＭＳ Ｐゴシック" panose="020B0600070205080204" pitchFamily="34" charset="-128"/>
              </a:rPr>
              <a:t>Cometes</a:t>
            </a:r>
            <a:r>
              <a:rPr lang="nl-NL" altLang="nl-BE" i="1" dirty="0">
                <a:latin typeface="Times New Roman" panose="02020603050405020304" pitchFamily="18" charset="0"/>
                <a:ea typeface="ＭＳ Ｐゴシック" panose="020B0600070205080204" pitchFamily="34" charset="-128"/>
              </a:rPr>
              <a:t> </a:t>
            </a:r>
            <a:r>
              <a:rPr lang="nl-NL" altLang="nl-BE" i="1" dirty="0" err="1">
                <a:latin typeface="Times New Roman" panose="02020603050405020304" pitchFamily="18" charset="0"/>
                <a:ea typeface="ＭＳ Ｐゴシック" panose="020B0600070205080204" pitchFamily="34" charset="-128"/>
              </a:rPr>
              <a:t>abyssinica</a:t>
            </a:r>
            <a:r>
              <a:rPr lang="nl-NL" altLang="nl-BE" i="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a:t>
            </a:r>
            <a:r>
              <a:rPr lang="nl-NL" altLang="nl-BE" dirty="0" err="1">
                <a:latin typeface="Times New Roman" panose="02020603050405020304" pitchFamily="18" charset="0"/>
                <a:ea typeface="ＭＳ Ｐゴシック" panose="020B0600070205080204" pitchFamily="34" charset="-128"/>
              </a:rPr>
              <a:t>Caryophyllaceae</a:t>
            </a:r>
            <a:r>
              <a:rPr lang="nl-NL" altLang="nl-BE" dirty="0">
                <a:latin typeface="Times New Roman" panose="02020603050405020304" pitchFamily="18" charset="0"/>
                <a:ea typeface="ＭＳ Ｐゴシック" panose="020B0600070205080204" pitchFamily="34" charset="-128"/>
              </a:rPr>
              <a:t>), een aantal vruchten samen, omgeven door uitgegroeide, blijvende </a:t>
            </a:r>
            <a:r>
              <a:rPr lang="nl-NL" altLang="nl-BE" dirty="0" err="1">
                <a:latin typeface="Times New Roman" panose="02020603050405020304" pitchFamily="18" charset="0"/>
                <a:ea typeface="ＭＳ Ｐゴシック" panose="020B0600070205080204" pitchFamily="34" charset="-128"/>
              </a:rPr>
              <a:t>bracteeen</a:t>
            </a:r>
            <a:r>
              <a:rPr lang="nl-NL" altLang="nl-BE" dirty="0">
                <a:latin typeface="Times New Roman" panose="02020603050405020304" pitchFamily="18" charset="0"/>
                <a:ea typeface="ＭＳ Ｐゴシック" panose="020B0600070205080204" pitchFamily="34" charset="-128"/>
              </a:rPr>
              <a:t>  </a:t>
            </a:r>
          </a:p>
          <a:p>
            <a:r>
              <a:rPr lang="nl-NL" altLang="nl-BE" dirty="0">
                <a:latin typeface="Times New Roman" panose="02020603050405020304" pitchFamily="18" charset="0"/>
                <a:ea typeface="ＭＳ Ｐゴシック" panose="020B0600070205080204" pitchFamily="34" charset="-128"/>
              </a:rPr>
              <a:t> </a:t>
            </a:r>
          </a:p>
          <a:p>
            <a:pPr eaLnBrk="1" hangingPunct="1"/>
            <a:endParaRPr lang="en-GB" altLang="nl-BE" i="1"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D50718B2-4576-E154-559C-5210F39F17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4F5244B-8862-4048-AB0E-7F6E71F31C7E}" type="slidenum">
              <a:rPr lang="en-GB" altLang="nl-BE"/>
              <a:pPr>
                <a:spcBef>
                  <a:spcPct val="0"/>
                </a:spcBef>
              </a:pPr>
              <a:t>32</a:t>
            </a:fld>
            <a:endParaRPr lang="en-GB" altLang="nl-BE"/>
          </a:p>
        </p:txBody>
      </p:sp>
      <p:sp>
        <p:nvSpPr>
          <p:cNvPr id="73730" name="Rectangle 2">
            <a:extLst>
              <a:ext uri="{FF2B5EF4-FFF2-40B4-BE49-F238E27FC236}">
                <a16:creationId xmlns:a16="http://schemas.microsoft.com/office/drawing/2014/main" id="{FCCCB641-953F-BBF8-DC20-F00F82381BE3}"/>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984A9E92-5ACA-DEB8-2CA1-C964A0A57C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nl-BE" altLang="nl-BE" b="1" i="1" dirty="0">
                <a:latin typeface="Helvetica" pitchFamily="2" charset="0"/>
                <a:ea typeface="ＭＳ Ｐゴシック" panose="020B0600070205080204" pitchFamily="34" charset="-128"/>
              </a:rPr>
              <a:t>Roos van Jericho (Anastatica hierochuntica)</a:t>
            </a:r>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r>
              <a:rPr lang="nl-NL" altLang="nl-BE" dirty="0">
                <a:latin typeface="Times New Roman" panose="02020603050405020304" pitchFamily="18" charset="0"/>
                <a:ea typeface="ＭＳ Ｐゴシック" panose="020B0600070205080204" pitchFamily="34" charset="-128"/>
              </a:rPr>
              <a:t>Kruisbloemenfamilie (</a:t>
            </a:r>
            <a:r>
              <a:rPr lang="nl-NL" altLang="nl-BE" dirty="0" err="1">
                <a:latin typeface="Times New Roman" panose="02020603050405020304" pitchFamily="18" charset="0"/>
                <a:ea typeface="ＭＳ Ｐゴシック" panose="020B0600070205080204" pitchFamily="34" charset="-128"/>
              </a:rPr>
              <a:t>Brassicaceae</a:t>
            </a:r>
            <a:r>
              <a:rPr lang="nl-NL" altLang="nl-BE" dirty="0">
                <a:latin typeface="Times New Roman" panose="02020603050405020304" pitchFamily="18" charset="0"/>
                <a:ea typeface="ＭＳ Ｐゴシック" panose="020B0600070205080204" pitchFamily="34" charset="-128"/>
              </a:rPr>
              <a:t>)</a:t>
            </a: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r>
              <a:rPr lang="nl-NL" altLang="nl-BE" dirty="0">
                <a:latin typeface="Times New Roman" panose="02020603050405020304" pitchFamily="18" charset="0"/>
                <a:ea typeface="ＭＳ Ｐゴシック" panose="020B0600070205080204" pitchFamily="34" charset="-128"/>
              </a:rPr>
              <a:t>Een kortlevende soort van de Kruisbloemenfamilie (</a:t>
            </a:r>
            <a:r>
              <a:rPr lang="nl-NL" altLang="nl-BE" dirty="0" err="1">
                <a:latin typeface="Times New Roman" panose="02020603050405020304" pitchFamily="18" charset="0"/>
                <a:ea typeface="ＭＳ Ｐゴシック" panose="020B0600070205080204" pitchFamily="34" charset="-128"/>
              </a:rPr>
              <a:t>Brassicaceae</a:t>
            </a:r>
            <a:r>
              <a:rPr lang="nl-NL" altLang="nl-BE" dirty="0">
                <a:latin typeface="Times New Roman" panose="02020603050405020304" pitchFamily="18" charset="0"/>
                <a:ea typeface="ＭＳ Ｐゴシック" panose="020B0600070205080204" pitchFamily="34" charset="-128"/>
              </a:rPr>
              <a:t>).  </a:t>
            </a:r>
          </a:p>
          <a:p>
            <a:pPr marL="228600" indent="-228600" eaLnBrk="1" hangingPunct="1"/>
            <a:r>
              <a:rPr lang="nl-NL" altLang="nl-BE" dirty="0">
                <a:latin typeface="Times New Roman" panose="02020603050405020304" pitchFamily="18" charset="0"/>
                <a:ea typeface="ＭＳ Ｐゴシック" panose="020B0600070205080204" pitchFamily="34" charset="-128"/>
              </a:rPr>
              <a:t>Het rijpe vruchtgestel zal helemaal inrollen, daarna afbreken ter hoogte van de wortelhals, en zo gaan rollen over de schaars begroeide vlakten.  </a:t>
            </a: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96D9C265-5CCD-BE84-4CCB-44FB21CA86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04F859A-E136-AC4C-80F7-7DD36B8023CE}" type="slidenum">
              <a:rPr lang="en-GB" altLang="nl-BE"/>
              <a:pPr>
                <a:spcBef>
                  <a:spcPct val="0"/>
                </a:spcBef>
              </a:pPr>
              <a:t>33</a:t>
            </a:fld>
            <a:endParaRPr lang="en-GB" altLang="nl-BE"/>
          </a:p>
        </p:txBody>
      </p:sp>
      <p:sp>
        <p:nvSpPr>
          <p:cNvPr id="75778" name="Rectangle 2">
            <a:extLst>
              <a:ext uri="{FF2B5EF4-FFF2-40B4-BE49-F238E27FC236}">
                <a16:creationId xmlns:a16="http://schemas.microsoft.com/office/drawing/2014/main" id="{55FF3EE8-8AA9-2565-42D4-3714B1703FDA}"/>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20D6B657-EB29-1712-A4FE-911B1AF905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nl-BE" altLang="nl-BE" b="1" i="1" dirty="0">
                <a:latin typeface="Helvetica" pitchFamily="2" charset="0"/>
                <a:ea typeface="ＭＳ Ｐゴシック" panose="020B0600070205080204" pitchFamily="34" charset="-128"/>
              </a:rPr>
              <a:t>Pruikenboom (Cotinus coggygria)</a:t>
            </a:r>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r>
              <a:rPr lang="nl-NL" altLang="nl-BE" dirty="0">
                <a:latin typeface="Times New Roman" panose="02020603050405020304" pitchFamily="18" charset="0"/>
                <a:ea typeface="ＭＳ Ｐゴシック" panose="020B0600070205080204" pitchFamily="34" charset="-128"/>
              </a:rPr>
              <a:t>Pruikenboomfamilie (Anacardiaceae)</a:t>
            </a: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r>
              <a:rPr lang="nl-NL" altLang="nl-BE" dirty="0">
                <a:latin typeface="Times New Roman" panose="02020603050405020304" pitchFamily="18" charset="0"/>
                <a:ea typeface="ＭＳ Ｐゴシック" panose="020B0600070205080204" pitchFamily="34" charset="-128"/>
              </a:rPr>
              <a:t>Langs de takjes van het bloemgestel groeien lange fijne haren uit tijdens de rijping van de vruchtjes.  </a:t>
            </a:r>
          </a:p>
          <a:p>
            <a:pPr marL="228600" indent="-228600" eaLnBrk="1" hangingPunct="1"/>
            <a:r>
              <a:rPr lang="nl-NL" altLang="nl-BE" dirty="0">
                <a:latin typeface="Times New Roman" panose="02020603050405020304" pitchFamily="18" charset="0"/>
                <a:ea typeface="ＭＳ Ｐゴシック" panose="020B0600070205080204" pitchFamily="34" charset="-128"/>
              </a:rPr>
              <a:t>De vruchtgestellen breken af aan de basis, en de resulterende </a:t>
            </a:r>
            <a:r>
              <a:rPr lang="nl-NL" altLang="nl-NL" dirty="0">
                <a:latin typeface="Times New Roman" panose="02020603050405020304" pitchFamily="18" charset="0"/>
                <a:ea typeface="ＭＳ Ｐゴシック" panose="020B0600070205080204" pitchFamily="34" charset="-128"/>
              </a:rPr>
              <a:t>“</a:t>
            </a:r>
            <a:r>
              <a:rPr lang="nl-NL" altLang="nl-BE" dirty="0">
                <a:latin typeface="Times New Roman" panose="02020603050405020304" pitchFamily="18" charset="0"/>
                <a:ea typeface="ＭＳ Ｐゴシック" panose="020B0600070205080204" pitchFamily="34" charset="-128"/>
              </a:rPr>
              <a:t>pruiken</a:t>
            </a:r>
            <a:r>
              <a:rPr lang="nl-NL" altLang="nl-NL" dirty="0">
                <a:latin typeface="Times New Roman" panose="02020603050405020304" pitchFamily="18" charset="0"/>
                <a:ea typeface="ＭＳ Ｐゴシック" panose="020B0600070205080204" pitchFamily="34" charset="-128"/>
              </a:rPr>
              <a:t>”</a:t>
            </a:r>
            <a:r>
              <a:rPr lang="nl-NL" altLang="nl-BE" dirty="0">
                <a:latin typeface="Times New Roman" panose="02020603050405020304" pitchFamily="18" charset="0"/>
                <a:ea typeface="ＭＳ Ｐゴシック" panose="020B0600070205080204" pitchFamily="34" charset="-128"/>
              </a:rPr>
              <a:t> gaan rollen over de vlakte.  </a:t>
            </a: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jdelijke aanduiding voor dia-afbeelding 1">
            <a:extLst>
              <a:ext uri="{FF2B5EF4-FFF2-40B4-BE49-F238E27FC236}">
                <a16:creationId xmlns:a16="http://schemas.microsoft.com/office/drawing/2014/main" id="{EF9C3A35-12CB-F331-C23F-94C04CB9C338}"/>
              </a:ext>
            </a:extLst>
          </p:cNvPr>
          <p:cNvSpPr>
            <a:spLocks noGrp="1" noRot="1" noChangeAspect="1" noTextEdit="1"/>
          </p:cNvSpPr>
          <p:nvPr>
            <p:ph type="sldImg"/>
          </p:nvPr>
        </p:nvSpPr>
        <p:spPr>
          <a:ln/>
        </p:spPr>
      </p:sp>
      <p:sp>
        <p:nvSpPr>
          <p:cNvPr id="77826" name="Tijdelijke aanduiding voor notities 2">
            <a:extLst>
              <a:ext uri="{FF2B5EF4-FFF2-40B4-BE49-F238E27FC236}">
                <a16:creationId xmlns:a16="http://schemas.microsoft.com/office/drawing/2014/main" id="{8AAC4FC3-D388-7ECA-5C45-E8ECA4CD5B5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BE" b="1" i="1">
                <a:latin typeface="Helvetica" pitchFamily="2" charset="0"/>
                <a:ea typeface="ＭＳ Ｐゴシック" panose="020B0600070205080204" pitchFamily="34" charset="-128"/>
              </a:rPr>
              <a:t>Stepperollers in Australië (2016)</a:t>
            </a:r>
            <a:endParaRPr lang="nl-NL" altLang="nl-BE">
              <a:latin typeface="Times New Roman" panose="02020603050405020304" pitchFamily="18" charset="0"/>
              <a:ea typeface="ＭＳ Ｐゴシック" panose="020B0600070205080204" pitchFamily="34" charset="-128"/>
            </a:endParaRPr>
          </a:p>
          <a:p>
            <a:endParaRPr lang="nl-NL" altLang="nl-BE">
              <a:latin typeface="Times New Roman" panose="02020603050405020304" pitchFamily="18" charset="0"/>
              <a:ea typeface="ＭＳ Ｐゴシック" panose="020B0600070205080204" pitchFamily="34" charset="-128"/>
            </a:endParaRPr>
          </a:p>
          <a:p>
            <a:r>
              <a:rPr lang="nl-NL" altLang="nl-BE">
                <a:latin typeface="Times New Roman" panose="02020603050405020304" pitchFamily="18" charset="0"/>
                <a:ea typeface="ＭＳ Ｐゴシック" panose="020B0600070205080204" pitchFamily="34" charset="-128"/>
              </a:rPr>
              <a:t>Wangaratta februari 2016</a:t>
            </a:r>
          </a:p>
          <a:p>
            <a:r>
              <a:rPr lang="nl-NL" altLang="nl-NL">
                <a:latin typeface="Times New Roman" panose="02020603050405020304" pitchFamily="18" charset="0"/>
                <a:ea typeface="ＭＳ Ｐゴシック" panose="020B0600070205080204" pitchFamily="34" charset="-128"/>
              </a:rPr>
              <a:t>“</a:t>
            </a:r>
            <a:r>
              <a:rPr lang="nl-NL" altLang="nl-BE">
                <a:latin typeface="Times New Roman" panose="02020603050405020304" pitchFamily="18" charset="0"/>
                <a:ea typeface="ＭＳ Ｐゴシック" panose="020B0600070205080204" pitchFamily="34" charset="-128"/>
              </a:rPr>
              <a:t>hairy panic grass</a:t>
            </a:r>
            <a:r>
              <a:rPr lang="nl-NL" altLang="nl-NL">
                <a:latin typeface="Times New Roman" panose="02020603050405020304" pitchFamily="18" charset="0"/>
                <a:ea typeface="ＭＳ Ｐゴシック" panose="020B0600070205080204" pitchFamily="34" charset="-128"/>
              </a:rPr>
              <a:t>”</a:t>
            </a:r>
            <a:r>
              <a:rPr lang="nl-NL" altLang="nl-BE">
                <a:latin typeface="Times New Roman" panose="02020603050405020304" pitchFamily="18" charset="0"/>
                <a:ea typeface="ＭＳ Ｐゴシック" panose="020B0600070205080204" pitchFamily="34" charset="-128"/>
              </a:rPr>
              <a:t> = </a:t>
            </a:r>
            <a:r>
              <a:rPr lang="nl-NL" altLang="nl-BE" i="1">
                <a:latin typeface="Times New Roman" panose="02020603050405020304" pitchFamily="18" charset="0"/>
                <a:ea typeface="ＭＳ Ｐゴシック" panose="020B0600070205080204" pitchFamily="34" charset="-128"/>
              </a:rPr>
              <a:t>Panicum effusum </a:t>
            </a:r>
          </a:p>
          <a:p>
            <a:endParaRPr lang="nl-NL" altLang="nl-BE">
              <a:latin typeface="Times New Roman" panose="02020603050405020304" pitchFamily="18" charset="0"/>
              <a:ea typeface="ＭＳ Ｐゴシック" panose="020B0600070205080204" pitchFamily="34" charset="-128"/>
            </a:endParaRPr>
          </a:p>
          <a:p>
            <a:endParaRPr lang="nl-NL" altLang="nl-BE">
              <a:latin typeface="Times New Roman" panose="02020603050405020304" pitchFamily="18" charset="0"/>
              <a:ea typeface="ＭＳ Ｐゴシック" panose="020B0600070205080204" pitchFamily="34" charset="-128"/>
            </a:endParaRPr>
          </a:p>
        </p:txBody>
      </p:sp>
      <p:sp>
        <p:nvSpPr>
          <p:cNvPr id="77827" name="Tijdelijke aanduiding voor dianummer 3">
            <a:extLst>
              <a:ext uri="{FF2B5EF4-FFF2-40B4-BE49-F238E27FC236}">
                <a16:creationId xmlns:a16="http://schemas.microsoft.com/office/drawing/2014/main" id="{3B907570-18BA-DA02-F1FC-E79AADECD3B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DBFE471-7ACD-6F4E-9E90-89366A02538A}" type="slidenum">
              <a:rPr lang="en-GB" altLang="nl-BE"/>
              <a:pPr>
                <a:spcBef>
                  <a:spcPct val="0"/>
                </a:spcBef>
              </a:pPr>
              <a:t>34</a:t>
            </a:fld>
            <a:endParaRPr lang="en-GB" altLang="nl-B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jdelijke aanduiding voor dia-afbeelding 1">
            <a:extLst>
              <a:ext uri="{FF2B5EF4-FFF2-40B4-BE49-F238E27FC236}">
                <a16:creationId xmlns:a16="http://schemas.microsoft.com/office/drawing/2014/main" id="{7EDBF3E0-6899-9845-370A-67CF473E6DB0}"/>
              </a:ext>
            </a:extLst>
          </p:cNvPr>
          <p:cNvSpPr>
            <a:spLocks noGrp="1" noRot="1" noChangeAspect="1" noTextEdit="1"/>
          </p:cNvSpPr>
          <p:nvPr>
            <p:ph type="sldImg"/>
          </p:nvPr>
        </p:nvSpPr>
        <p:spPr>
          <a:ln/>
        </p:spPr>
      </p:sp>
      <p:sp>
        <p:nvSpPr>
          <p:cNvPr id="79874" name="Tijdelijke aanduiding voor notities 2">
            <a:extLst>
              <a:ext uri="{FF2B5EF4-FFF2-40B4-BE49-F238E27FC236}">
                <a16:creationId xmlns:a16="http://schemas.microsoft.com/office/drawing/2014/main" id="{F83D8803-24FC-8A4D-5B30-D2EC2905E1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BE" b="1" i="1" dirty="0">
                <a:latin typeface="Helvetica" pitchFamily="2" charset="0"/>
                <a:ea typeface="ＭＳ Ｐゴシック" panose="020B0600070205080204" pitchFamily="34" charset="-128"/>
              </a:rPr>
              <a:t>Stepperollers in USA (2016)</a:t>
            </a:r>
            <a:endParaRPr lang="nl-NL" altLang="nl-BE" dirty="0">
              <a:latin typeface="Times New Roman" panose="02020603050405020304" pitchFamily="18" charset="0"/>
              <a:ea typeface="ＭＳ Ｐゴシック" panose="020B0600070205080204" pitchFamily="34" charset="-128"/>
            </a:endParaRPr>
          </a:p>
          <a:p>
            <a:endParaRPr lang="nl-NL" altLang="nl-BE" dirty="0">
              <a:latin typeface="Times New Roman" panose="02020603050405020304" pitchFamily="18" charset="0"/>
              <a:ea typeface="ＭＳ Ｐゴシック" panose="020B0600070205080204" pitchFamily="34" charset="-128"/>
            </a:endParaRPr>
          </a:p>
          <a:p>
            <a:r>
              <a:rPr lang="nl-NL" altLang="nl-BE" i="1" dirty="0" err="1">
                <a:latin typeface="Times New Roman" panose="02020603050405020304" pitchFamily="18" charset="0"/>
                <a:ea typeface="ＭＳ Ｐゴシック" panose="020B0600070205080204" pitchFamily="34" charset="-128"/>
              </a:rPr>
              <a:t>Salsola</a:t>
            </a:r>
            <a:r>
              <a:rPr lang="nl-NL" altLang="nl-BE" i="1" dirty="0">
                <a:latin typeface="Times New Roman" panose="02020603050405020304" pitchFamily="18" charset="0"/>
                <a:ea typeface="ＭＳ Ｐゴシック" panose="020B0600070205080204" pitchFamily="34" charset="-128"/>
              </a:rPr>
              <a:t> </a:t>
            </a:r>
            <a:r>
              <a:rPr lang="nl-NL" altLang="nl-BE" i="1" dirty="0" err="1">
                <a:latin typeface="Times New Roman" panose="02020603050405020304" pitchFamily="18" charset="0"/>
                <a:ea typeface="ＭＳ Ｐゴシック" panose="020B0600070205080204" pitchFamily="34" charset="-128"/>
              </a:rPr>
              <a:t>tragus</a:t>
            </a:r>
            <a:r>
              <a:rPr lang="nl-NL" altLang="nl-BE" dirty="0">
                <a:latin typeface="Times New Roman" panose="02020603050405020304" pitchFamily="18" charset="0"/>
                <a:ea typeface="ＭＳ Ｐゴシック" panose="020B0600070205080204" pitchFamily="34" charset="-128"/>
              </a:rPr>
              <a:t>, invasieve soort uit Rusland ingevoerd met besmet vlaszaad, in 1813 of 1814, en nu in alle staten van de USA aanwezig.  </a:t>
            </a:r>
          </a:p>
          <a:p>
            <a:r>
              <a:rPr lang="nl-NL" altLang="nl-BE" dirty="0">
                <a:latin typeface="Times New Roman" panose="02020603050405020304" pitchFamily="18" charset="0"/>
                <a:ea typeface="ＭＳ Ｐゴシック" panose="020B0600070205080204" pitchFamily="34" charset="-128"/>
              </a:rPr>
              <a:t>Russian </a:t>
            </a:r>
            <a:r>
              <a:rPr lang="nl-NL" altLang="nl-BE" dirty="0" err="1">
                <a:latin typeface="Times New Roman" panose="02020603050405020304" pitchFamily="18" charset="0"/>
                <a:ea typeface="ＭＳ Ｐゴシック" panose="020B0600070205080204" pitchFamily="34" charset="-128"/>
              </a:rPr>
              <a:t>tumbleweed</a:t>
            </a:r>
            <a:r>
              <a:rPr lang="nl-NL" altLang="nl-BE" dirty="0">
                <a:latin typeface="Times New Roman" panose="02020603050405020304" pitchFamily="18" charset="0"/>
                <a:ea typeface="ＭＳ Ｐゴシック" panose="020B0600070205080204" pitchFamily="34" charset="-128"/>
              </a:rPr>
              <a:t> = </a:t>
            </a:r>
            <a:r>
              <a:rPr lang="nl-NL" altLang="nl-BE" i="1" dirty="0" err="1">
                <a:latin typeface="Times New Roman" panose="02020603050405020304" pitchFamily="18" charset="0"/>
                <a:ea typeface="ＭＳ Ｐゴシック" panose="020B0600070205080204" pitchFamily="34" charset="-128"/>
              </a:rPr>
              <a:t>Salsola</a:t>
            </a:r>
            <a:r>
              <a:rPr lang="nl-NL" altLang="nl-BE" i="1" dirty="0">
                <a:latin typeface="Times New Roman" panose="02020603050405020304" pitchFamily="18" charset="0"/>
                <a:ea typeface="ＭＳ Ｐゴシック" panose="020B0600070205080204" pitchFamily="34" charset="-128"/>
              </a:rPr>
              <a:t> </a:t>
            </a:r>
            <a:r>
              <a:rPr lang="nl-NL" altLang="nl-BE" i="1" dirty="0" err="1">
                <a:latin typeface="Times New Roman" panose="02020603050405020304" pitchFamily="18" charset="0"/>
                <a:ea typeface="ＭＳ Ｐゴシック" panose="020B0600070205080204" pitchFamily="34" charset="-128"/>
              </a:rPr>
              <a:t>tragus</a:t>
            </a:r>
            <a:r>
              <a:rPr lang="nl-NL" altLang="nl-BE" i="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 </a:t>
            </a:r>
            <a:r>
              <a:rPr lang="nl-NL" altLang="nl-BE" i="1" dirty="0">
                <a:latin typeface="Times New Roman" panose="02020603050405020304" pitchFamily="18" charset="0"/>
                <a:ea typeface="ＭＳ Ｐゴシック" panose="020B0600070205080204" pitchFamily="34" charset="-128"/>
              </a:rPr>
              <a:t>Kali </a:t>
            </a:r>
            <a:r>
              <a:rPr lang="nl-NL" altLang="nl-BE" i="1" dirty="0" err="1">
                <a:latin typeface="Times New Roman" panose="02020603050405020304" pitchFamily="18" charset="0"/>
                <a:ea typeface="ＭＳ Ｐゴシック" panose="020B0600070205080204" pitchFamily="34" charset="-128"/>
              </a:rPr>
              <a:t>tragus</a:t>
            </a:r>
            <a:endParaRPr lang="nl-NL" altLang="nl-BE" i="1" dirty="0">
              <a:latin typeface="Times New Roman" panose="02020603050405020304" pitchFamily="18" charset="0"/>
              <a:ea typeface="ＭＳ Ｐゴシック" panose="020B0600070205080204" pitchFamily="34" charset="-128"/>
            </a:endParaRPr>
          </a:p>
          <a:p>
            <a:endParaRPr lang="nl-NL" altLang="nl-BE" dirty="0">
              <a:latin typeface="Times New Roman" panose="02020603050405020304" pitchFamily="18" charset="0"/>
              <a:ea typeface="ＭＳ Ｐゴシック" panose="020B0600070205080204" pitchFamily="34" charset="-128"/>
            </a:endParaRPr>
          </a:p>
          <a:p>
            <a:endParaRPr lang="nl-NL" altLang="nl-BE" dirty="0">
              <a:latin typeface="Times New Roman" panose="02020603050405020304" pitchFamily="18" charset="0"/>
              <a:ea typeface="ＭＳ Ｐゴシック" panose="020B0600070205080204" pitchFamily="34" charset="-128"/>
            </a:endParaRPr>
          </a:p>
          <a:p>
            <a:endParaRPr lang="nl-NL" altLang="nl-BE" dirty="0">
              <a:latin typeface="Times New Roman" panose="02020603050405020304" pitchFamily="18" charset="0"/>
              <a:ea typeface="ＭＳ Ｐゴシック" panose="020B0600070205080204" pitchFamily="34" charset="-128"/>
            </a:endParaRPr>
          </a:p>
        </p:txBody>
      </p:sp>
      <p:sp>
        <p:nvSpPr>
          <p:cNvPr id="79875" name="Tijdelijke aanduiding voor dianummer 3">
            <a:extLst>
              <a:ext uri="{FF2B5EF4-FFF2-40B4-BE49-F238E27FC236}">
                <a16:creationId xmlns:a16="http://schemas.microsoft.com/office/drawing/2014/main" id="{C5D9963F-90E6-5608-7608-8C170686575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FEC593D-DDE4-4941-A802-43D7AFD29F33}" type="slidenum">
              <a:rPr lang="en-GB" altLang="nl-BE"/>
              <a:pPr>
                <a:spcBef>
                  <a:spcPct val="0"/>
                </a:spcBef>
              </a:pPr>
              <a:t>35</a:t>
            </a:fld>
            <a:endParaRPr lang="en-GB" altLang="nl-B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jdelijke aanduiding voor dia-afbeelding 1">
            <a:extLst>
              <a:ext uri="{FF2B5EF4-FFF2-40B4-BE49-F238E27FC236}">
                <a16:creationId xmlns:a16="http://schemas.microsoft.com/office/drawing/2014/main" id="{9CC7D68A-F6E2-76A4-F28C-10143DB6ADF1}"/>
              </a:ext>
            </a:extLst>
          </p:cNvPr>
          <p:cNvSpPr>
            <a:spLocks noGrp="1" noRot="1" noChangeAspect="1" noTextEdit="1"/>
          </p:cNvSpPr>
          <p:nvPr>
            <p:ph type="sldImg"/>
          </p:nvPr>
        </p:nvSpPr>
        <p:spPr>
          <a:ln/>
        </p:spPr>
      </p:sp>
      <p:sp>
        <p:nvSpPr>
          <p:cNvPr id="81922" name="Tijdelijke aanduiding voor notities 2">
            <a:extLst>
              <a:ext uri="{FF2B5EF4-FFF2-40B4-BE49-F238E27FC236}">
                <a16:creationId xmlns:a16="http://schemas.microsoft.com/office/drawing/2014/main" id="{7EC9B386-611C-64D1-13AC-5B5CADD9074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BE" b="1" i="1" dirty="0">
                <a:latin typeface="Times New Roman" panose="02020603050405020304" pitchFamily="18" charset="0"/>
                <a:ea typeface="ＭＳ Ｐゴシック" panose="020B0600070205080204" pitchFamily="34" charset="-128"/>
              </a:rPr>
              <a:t>Stepperollers in USA (2016)</a:t>
            </a:r>
          </a:p>
          <a:p>
            <a:endParaRPr lang="nl-NL" altLang="nl-BE" dirty="0">
              <a:latin typeface="Times New Roman" panose="02020603050405020304" pitchFamily="18" charset="0"/>
              <a:ea typeface="ＭＳ Ｐゴシック" panose="020B0600070205080204" pitchFamily="34" charset="-128"/>
            </a:endParaRPr>
          </a:p>
          <a:p>
            <a:r>
              <a:rPr lang="nl-NL" altLang="nl-BE" i="1" dirty="0" err="1">
                <a:latin typeface="Times New Roman" panose="02020603050405020304" pitchFamily="18" charset="0"/>
                <a:ea typeface="ＭＳ Ｐゴシック" panose="020B0600070205080204" pitchFamily="34" charset="-128"/>
              </a:rPr>
              <a:t>Salsola</a:t>
            </a:r>
            <a:r>
              <a:rPr lang="nl-NL" altLang="nl-BE" i="1" dirty="0">
                <a:latin typeface="Times New Roman" panose="02020603050405020304" pitchFamily="18" charset="0"/>
                <a:ea typeface="ＭＳ Ｐゴシック" panose="020B0600070205080204" pitchFamily="34" charset="-128"/>
              </a:rPr>
              <a:t> </a:t>
            </a:r>
            <a:r>
              <a:rPr lang="nl-NL" altLang="nl-BE" i="1" dirty="0" err="1">
                <a:latin typeface="Times New Roman" panose="02020603050405020304" pitchFamily="18" charset="0"/>
                <a:ea typeface="ＭＳ Ｐゴシック" panose="020B0600070205080204" pitchFamily="34" charset="-128"/>
              </a:rPr>
              <a:t>tragus</a:t>
            </a:r>
            <a:r>
              <a:rPr lang="nl-NL" altLang="nl-BE" dirty="0">
                <a:latin typeface="Times New Roman" panose="02020603050405020304" pitchFamily="18" charset="0"/>
                <a:ea typeface="ＭＳ Ｐゴシック" panose="020B0600070205080204" pitchFamily="34" charset="-128"/>
              </a:rPr>
              <a:t>, invasieve soort uit Rusland ingevoerd met besmet vlaszaad, in 1813 of 1814, en nu in alle staten van de USA aanwezig.  </a:t>
            </a:r>
          </a:p>
          <a:p>
            <a:endParaRPr lang="nl-NL" altLang="nl-BE" dirty="0">
              <a:latin typeface="Times New Roman" panose="02020603050405020304" pitchFamily="18" charset="0"/>
              <a:ea typeface="ＭＳ Ｐゴシック" panose="020B0600070205080204" pitchFamily="34" charset="-128"/>
            </a:endParaRPr>
          </a:p>
          <a:p>
            <a:r>
              <a:rPr lang="nl-NL" altLang="nl-BE" dirty="0">
                <a:latin typeface="Times New Roman" panose="02020603050405020304" pitchFamily="18" charset="0"/>
                <a:ea typeface="ＭＳ Ｐゴシック" panose="020B0600070205080204" pitchFamily="34" charset="-128"/>
              </a:rPr>
              <a:t>Russian </a:t>
            </a:r>
            <a:r>
              <a:rPr lang="nl-NL" altLang="nl-BE" dirty="0" err="1">
                <a:latin typeface="Times New Roman" panose="02020603050405020304" pitchFamily="18" charset="0"/>
                <a:ea typeface="ＭＳ Ｐゴシック" panose="020B0600070205080204" pitchFamily="34" charset="-128"/>
              </a:rPr>
              <a:t>tumbleweed</a:t>
            </a:r>
            <a:r>
              <a:rPr lang="nl-NL" altLang="nl-BE" dirty="0">
                <a:latin typeface="Times New Roman" panose="02020603050405020304" pitchFamily="18" charset="0"/>
                <a:ea typeface="ＭＳ Ｐゴシック" panose="020B0600070205080204" pitchFamily="34" charset="-128"/>
              </a:rPr>
              <a:t> = </a:t>
            </a:r>
            <a:r>
              <a:rPr lang="nl-NL" altLang="nl-BE" i="1" dirty="0" err="1">
                <a:latin typeface="Times New Roman" panose="02020603050405020304" pitchFamily="18" charset="0"/>
                <a:ea typeface="ＭＳ Ｐゴシック" panose="020B0600070205080204" pitchFamily="34" charset="-128"/>
              </a:rPr>
              <a:t>Salsola</a:t>
            </a:r>
            <a:r>
              <a:rPr lang="nl-NL" altLang="nl-BE" i="1" dirty="0">
                <a:latin typeface="Times New Roman" panose="02020603050405020304" pitchFamily="18" charset="0"/>
                <a:ea typeface="ＭＳ Ｐゴシック" panose="020B0600070205080204" pitchFamily="34" charset="-128"/>
              </a:rPr>
              <a:t> </a:t>
            </a:r>
            <a:r>
              <a:rPr lang="nl-NL" altLang="nl-BE" i="1" dirty="0" err="1">
                <a:latin typeface="Times New Roman" panose="02020603050405020304" pitchFamily="18" charset="0"/>
                <a:ea typeface="ＭＳ Ｐゴシック" panose="020B0600070205080204" pitchFamily="34" charset="-128"/>
              </a:rPr>
              <a:t>tragus</a:t>
            </a:r>
            <a:r>
              <a:rPr lang="nl-NL" altLang="nl-BE" i="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 </a:t>
            </a:r>
            <a:r>
              <a:rPr lang="nl-NL" altLang="nl-BE" i="1" dirty="0">
                <a:latin typeface="Times New Roman" panose="02020603050405020304" pitchFamily="18" charset="0"/>
                <a:ea typeface="ＭＳ Ｐゴシック" panose="020B0600070205080204" pitchFamily="34" charset="-128"/>
              </a:rPr>
              <a:t>Kali </a:t>
            </a:r>
            <a:r>
              <a:rPr lang="nl-NL" altLang="nl-BE" i="1" dirty="0" err="1">
                <a:latin typeface="Times New Roman" panose="02020603050405020304" pitchFamily="18" charset="0"/>
                <a:ea typeface="ＭＳ Ｐゴシック" panose="020B0600070205080204" pitchFamily="34" charset="-128"/>
              </a:rPr>
              <a:t>tragus</a:t>
            </a:r>
            <a:endParaRPr lang="nl-NL" altLang="nl-BE" i="1" dirty="0">
              <a:latin typeface="Times New Roman" panose="02020603050405020304" pitchFamily="18" charset="0"/>
              <a:ea typeface="ＭＳ Ｐゴシック" panose="020B0600070205080204" pitchFamily="34" charset="-128"/>
            </a:endParaRPr>
          </a:p>
          <a:p>
            <a:endParaRPr lang="nl-NL" altLang="nl-BE" dirty="0">
              <a:latin typeface="Times New Roman" panose="02020603050405020304" pitchFamily="18" charset="0"/>
              <a:ea typeface="ＭＳ Ｐゴシック" panose="020B0600070205080204" pitchFamily="34" charset="-128"/>
            </a:endParaRPr>
          </a:p>
          <a:p>
            <a:endParaRPr lang="nl-NL" altLang="nl-BE" dirty="0">
              <a:latin typeface="Times New Roman" panose="02020603050405020304" pitchFamily="18" charset="0"/>
              <a:ea typeface="ＭＳ Ｐゴシック" panose="020B0600070205080204" pitchFamily="34" charset="-128"/>
            </a:endParaRPr>
          </a:p>
          <a:p>
            <a:endParaRPr lang="nl-NL" altLang="nl-BE" dirty="0">
              <a:latin typeface="Times New Roman" panose="02020603050405020304" pitchFamily="18" charset="0"/>
              <a:ea typeface="ＭＳ Ｐゴシック" panose="020B0600070205080204" pitchFamily="34" charset="-128"/>
            </a:endParaRPr>
          </a:p>
        </p:txBody>
      </p:sp>
      <p:sp>
        <p:nvSpPr>
          <p:cNvPr id="81923" name="Tijdelijke aanduiding voor dianummer 3">
            <a:extLst>
              <a:ext uri="{FF2B5EF4-FFF2-40B4-BE49-F238E27FC236}">
                <a16:creationId xmlns:a16="http://schemas.microsoft.com/office/drawing/2014/main" id="{94C11A33-9A33-D7E5-EC6B-09E43821F12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4C209C9-ABF8-D342-8DBF-011242B4983A}" type="slidenum">
              <a:rPr lang="en-GB" altLang="nl-BE"/>
              <a:pPr>
                <a:spcBef>
                  <a:spcPct val="0"/>
                </a:spcBef>
              </a:pPr>
              <a:t>36</a:t>
            </a:fld>
            <a:endParaRPr lang="en-GB" altLang="nl-B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jdelijke aanduiding voor dia-afbeelding 1">
            <a:extLst>
              <a:ext uri="{FF2B5EF4-FFF2-40B4-BE49-F238E27FC236}">
                <a16:creationId xmlns:a16="http://schemas.microsoft.com/office/drawing/2014/main" id="{BE676EF7-CD06-8C29-BED2-428FAA7BA416}"/>
              </a:ext>
            </a:extLst>
          </p:cNvPr>
          <p:cNvSpPr>
            <a:spLocks noGrp="1" noRot="1" noChangeAspect="1" noTextEdit="1"/>
          </p:cNvSpPr>
          <p:nvPr>
            <p:ph type="sldImg"/>
          </p:nvPr>
        </p:nvSpPr>
        <p:spPr>
          <a:ln/>
        </p:spPr>
      </p:sp>
      <p:sp>
        <p:nvSpPr>
          <p:cNvPr id="83970" name="Tijdelijke aanduiding voor notities 2">
            <a:extLst>
              <a:ext uri="{FF2B5EF4-FFF2-40B4-BE49-F238E27FC236}">
                <a16:creationId xmlns:a16="http://schemas.microsoft.com/office/drawing/2014/main" id="{EBC68333-03F3-1B55-8A8E-FF1B5E9BA3D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BE" b="1" i="1" dirty="0">
                <a:latin typeface="Helvetica" pitchFamily="2" charset="0"/>
                <a:ea typeface="ＭＳ Ｐゴシック" panose="020B0600070205080204" pitchFamily="34" charset="-128"/>
              </a:rPr>
              <a:t>Vruchtjes, omgeven door vergroot bloemdek</a:t>
            </a:r>
            <a:endParaRPr lang="nl-NL" altLang="nl-BE" dirty="0">
              <a:latin typeface="Times New Roman" panose="02020603050405020304" pitchFamily="18" charset="0"/>
              <a:ea typeface="ＭＳ Ｐゴシック" panose="020B0600070205080204" pitchFamily="34" charset="-128"/>
            </a:endParaRPr>
          </a:p>
          <a:p>
            <a:endParaRPr lang="nl-NL" altLang="nl-BE" dirty="0">
              <a:latin typeface="Times New Roman" panose="02020603050405020304" pitchFamily="18" charset="0"/>
              <a:ea typeface="ＭＳ Ｐゴシック" panose="020B0600070205080204" pitchFamily="34" charset="-128"/>
            </a:endParaRPr>
          </a:p>
          <a:p>
            <a:r>
              <a:rPr lang="nl-NL" altLang="nl-BE" i="1" dirty="0" err="1">
                <a:latin typeface="Times New Roman" panose="02020603050405020304" pitchFamily="18" charset="0"/>
                <a:ea typeface="ＭＳ Ｐゴシック" panose="020B0600070205080204" pitchFamily="34" charset="-128"/>
              </a:rPr>
              <a:t>Salsola</a:t>
            </a:r>
            <a:r>
              <a:rPr lang="nl-NL" altLang="nl-BE" i="1" dirty="0">
                <a:latin typeface="Times New Roman" panose="02020603050405020304" pitchFamily="18" charset="0"/>
                <a:ea typeface="ＭＳ Ｐゴシック" panose="020B0600070205080204" pitchFamily="34" charset="-128"/>
              </a:rPr>
              <a:t> </a:t>
            </a:r>
            <a:r>
              <a:rPr lang="nl-NL" altLang="nl-BE" i="1" dirty="0" err="1">
                <a:latin typeface="Times New Roman" panose="02020603050405020304" pitchFamily="18" charset="0"/>
                <a:ea typeface="ＭＳ Ｐゴシック" panose="020B0600070205080204" pitchFamily="34" charset="-128"/>
              </a:rPr>
              <a:t>tragus</a:t>
            </a:r>
            <a:r>
              <a:rPr lang="nl-NL" altLang="nl-BE" dirty="0">
                <a:latin typeface="Times New Roman" panose="02020603050405020304" pitchFamily="18" charset="0"/>
                <a:ea typeface="ＭＳ Ｐゴシック" panose="020B0600070205080204" pitchFamily="34" charset="-128"/>
              </a:rPr>
              <a:t>, invasieve soort uit Rusland ingevoerd met besmet vlaszaad, in 1813 of 1814, en nu in alle staten van de USA aanwezig.  </a:t>
            </a:r>
          </a:p>
          <a:p>
            <a:endParaRPr lang="nl-NL" altLang="nl-BE" dirty="0">
              <a:latin typeface="Times New Roman" panose="02020603050405020304" pitchFamily="18" charset="0"/>
              <a:ea typeface="ＭＳ Ｐゴシック" panose="020B0600070205080204" pitchFamily="34" charset="-128"/>
            </a:endParaRPr>
          </a:p>
          <a:p>
            <a:r>
              <a:rPr lang="nl-NL" altLang="nl-BE" dirty="0">
                <a:latin typeface="Times New Roman" panose="02020603050405020304" pitchFamily="18" charset="0"/>
                <a:ea typeface="ＭＳ Ｐゴシック" panose="020B0600070205080204" pitchFamily="34" charset="-128"/>
              </a:rPr>
              <a:t>Russian </a:t>
            </a:r>
            <a:r>
              <a:rPr lang="nl-NL" altLang="nl-BE" dirty="0" err="1">
                <a:latin typeface="Times New Roman" panose="02020603050405020304" pitchFamily="18" charset="0"/>
                <a:ea typeface="ＭＳ Ｐゴシック" panose="020B0600070205080204" pitchFamily="34" charset="-128"/>
              </a:rPr>
              <a:t>tumbleweed</a:t>
            </a:r>
            <a:r>
              <a:rPr lang="nl-NL" altLang="nl-BE" dirty="0">
                <a:latin typeface="Times New Roman" panose="02020603050405020304" pitchFamily="18" charset="0"/>
                <a:ea typeface="ＭＳ Ｐゴシック" panose="020B0600070205080204" pitchFamily="34" charset="-128"/>
              </a:rPr>
              <a:t> = </a:t>
            </a:r>
            <a:r>
              <a:rPr lang="nl-NL" altLang="nl-BE" i="1" dirty="0" err="1">
                <a:latin typeface="Times New Roman" panose="02020603050405020304" pitchFamily="18" charset="0"/>
                <a:ea typeface="ＭＳ Ｐゴシック" panose="020B0600070205080204" pitchFamily="34" charset="-128"/>
              </a:rPr>
              <a:t>Salsola</a:t>
            </a:r>
            <a:r>
              <a:rPr lang="nl-NL" altLang="nl-BE" i="1" dirty="0">
                <a:latin typeface="Times New Roman" panose="02020603050405020304" pitchFamily="18" charset="0"/>
                <a:ea typeface="ＭＳ Ｐゴシック" panose="020B0600070205080204" pitchFamily="34" charset="-128"/>
              </a:rPr>
              <a:t> </a:t>
            </a:r>
            <a:r>
              <a:rPr lang="nl-NL" altLang="nl-BE" i="1" dirty="0" err="1">
                <a:latin typeface="Times New Roman" panose="02020603050405020304" pitchFamily="18" charset="0"/>
                <a:ea typeface="ＭＳ Ｐゴシック" panose="020B0600070205080204" pitchFamily="34" charset="-128"/>
              </a:rPr>
              <a:t>tragus</a:t>
            </a:r>
            <a:r>
              <a:rPr lang="nl-NL" altLang="nl-BE" i="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 </a:t>
            </a:r>
            <a:r>
              <a:rPr lang="nl-NL" altLang="nl-BE" i="1" dirty="0">
                <a:latin typeface="Times New Roman" panose="02020603050405020304" pitchFamily="18" charset="0"/>
                <a:ea typeface="ＭＳ Ｐゴシック" panose="020B0600070205080204" pitchFamily="34" charset="-128"/>
              </a:rPr>
              <a:t>Kali </a:t>
            </a:r>
            <a:r>
              <a:rPr lang="nl-NL" altLang="nl-BE" i="1" dirty="0" err="1">
                <a:latin typeface="Times New Roman" panose="02020603050405020304" pitchFamily="18" charset="0"/>
                <a:ea typeface="ＭＳ Ｐゴシック" panose="020B0600070205080204" pitchFamily="34" charset="-128"/>
              </a:rPr>
              <a:t>tragus</a:t>
            </a:r>
            <a:endParaRPr lang="nl-NL" altLang="nl-BE" i="1" dirty="0">
              <a:latin typeface="Times New Roman" panose="02020603050405020304" pitchFamily="18" charset="0"/>
              <a:ea typeface="ＭＳ Ｐゴシック" panose="020B0600070205080204" pitchFamily="34" charset="-128"/>
            </a:endParaRPr>
          </a:p>
          <a:p>
            <a:endParaRPr lang="nl-NL" altLang="nl-BE" dirty="0">
              <a:latin typeface="Times New Roman" panose="02020603050405020304" pitchFamily="18" charset="0"/>
              <a:ea typeface="ＭＳ Ｐゴシック" panose="020B0600070205080204" pitchFamily="34" charset="-128"/>
            </a:endParaRPr>
          </a:p>
          <a:p>
            <a:endParaRPr lang="nl-NL" altLang="nl-BE" dirty="0">
              <a:latin typeface="Times New Roman" panose="02020603050405020304" pitchFamily="18" charset="0"/>
              <a:ea typeface="ＭＳ Ｐゴシック" panose="020B0600070205080204" pitchFamily="34" charset="-128"/>
            </a:endParaRPr>
          </a:p>
          <a:p>
            <a:endParaRPr lang="nl-NL" altLang="nl-BE" dirty="0">
              <a:latin typeface="Times New Roman" panose="02020603050405020304" pitchFamily="18" charset="0"/>
              <a:ea typeface="ＭＳ Ｐゴシック" panose="020B0600070205080204" pitchFamily="34" charset="-128"/>
            </a:endParaRPr>
          </a:p>
        </p:txBody>
      </p:sp>
      <p:sp>
        <p:nvSpPr>
          <p:cNvPr id="83971" name="Tijdelijke aanduiding voor dianummer 3">
            <a:extLst>
              <a:ext uri="{FF2B5EF4-FFF2-40B4-BE49-F238E27FC236}">
                <a16:creationId xmlns:a16="http://schemas.microsoft.com/office/drawing/2014/main" id="{01DEE9D7-A1CA-D543-1748-49B82956711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40AFB57-5791-F547-B06F-3C052FB01531}" type="slidenum">
              <a:rPr lang="en-GB" altLang="nl-BE"/>
              <a:pPr>
                <a:spcBef>
                  <a:spcPct val="0"/>
                </a:spcBef>
              </a:pPr>
              <a:t>37</a:t>
            </a:fld>
            <a:endParaRPr lang="en-GB" altLang="nl-B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jdelijke aanduiding voor dia-afbeelding 1">
            <a:extLst>
              <a:ext uri="{FF2B5EF4-FFF2-40B4-BE49-F238E27FC236}">
                <a16:creationId xmlns:a16="http://schemas.microsoft.com/office/drawing/2014/main" id="{B1598B47-68D8-8D69-0603-7D23F92834EE}"/>
              </a:ext>
            </a:extLst>
          </p:cNvPr>
          <p:cNvSpPr>
            <a:spLocks noGrp="1" noRot="1" noChangeAspect="1" noTextEdit="1"/>
          </p:cNvSpPr>
          <p:nvPr>
            <p:ph type="sldImg"/>
          </p:nvPr>
        </p:nvSpPr>
        <p:spPr>
          <a:ln/>
        </p:spPr>
      </p:sp>
      <p:sp>
        <p:nvSpPr>
          <p:cNvPr id="86018" name="Tijdelijke aanduiding voor notities 2">
            <a:extLst>
              <a:ext uri="{FF2B5EF4-FFF2-40B4-BE49-F238E27FC236}">
                <a16:creationId xmlns:a16="http://schemas.microsoft.com/office/drawing/2014/main" id="{00F556BE-CD07-F3DC-0FC4-D9AD7CF014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BE" b="1" i="1" dirty="0" err="1">
                <a:latin typeface="Times New Roman" panose="02020603050405020304" pitchFamily="18" charset="0"/>
                <a:ea typeface="ＭＳ Ｐゴシック" panose="020B0600070205080204" pitchFamily="34" charset="-128"/>
              </a:rPr>
              <a:t>Zuurbesbremraap</a:t>
            </a:r>
            <a:r>
              <a:rPr lang="nl-NL" altLang="nl-BE" b="1" i="1" dirty="0">
                <a:latin typeface="Times New Roman" panose="02020603050405020304" pitchFamily="18" charset="0"/>
                <a:ea typeface="ＭＳ Ｐゴシック" panose="020B0600070205080204" pitchFamily="34" charset="-128"/>
              </a:rPr>
              <a:t> (</a:t>
            </a:r>
            <a:r>
              <a:rPr lang="nl-NL" altLang="nl-BE" b="1" i="1" dirty="0" err="1">
                <a:latin typeface="Times New Roman" panose="02020603050405020304" pitchFamily="18" charset="0"/>
                <a:ea typeface="ＭＳ Ｐゴシック" panose="020B0600070205080204" pitchFamily="34" charset="-128"/>
              </a:rPr>
              <a:t>Orobanche</a:t>
            </a:r>
            <a:r>
              <a:rPr lang="nl-NL" altLang="nl-BE" b="1" i="1" dirty="0">
                <a:latin typeface="Times New Roman" panose="02020603050405020304" pitchFamily="18" charset="0"/>
                <a:ea typeface="ＭＳ Ｐゴシック" panose="020B0600070205080204" pitchFamily="34" charset="-128"/>
              </a:rPr>
              <a:t> </a:t>
            </a:r>
            <a:r>
              <a:rPr lang="nl-NL" altLang="nl-BE" b="1" i="1" dirty="0" err="1">
                <a:latin typeface="Times New Roman" panose="02020603050405020304" pitchFamily="18" charset="0"/>
                <a:ea typeface="ＭＳ Ｐゴシック" panose="020B0600070205080204" pitchFamily="34" charset="-128"/>
              </a:rPr>
              <a:t>lucorum</a:t>
            </a:r>
            <a:r>
              <a:rPr lang="nl-NL" altLang="nl-BE" b="1" i="1" dirty="0">
                <a:latin typeface="Times New Roman" panose="02020603050405020304" pitchFamily="18" charset="0"/>
                <a:ea typeface="ＭＳ Ｐゴシック" panose="020B0600070205080204" pitchFamily="34" charset="-128"/>
              </a:rPr>
              <a:t>)</a:t>
            </a:r>
          </a:p>
          <a:p>
            <a:r>
              <a:rPr lang="nl-NL" altLang="nl-BE" dirty="0">
                <a:latin typeface="Times New Roman" panose="02020603050405020304" pitchFamily="18" charset="0"/>
                <a:ea typeface="ＭＳ Ｐゴシック" panose="020B0600070205080204" pitchFamily="34" charset="-128"/>
              </a:rPr>
              <a:t>Bremraapfamilie (</a:t>
            </a:r>
            <a:r>
              <a:rPr lang="nl-NL" altLang="nl-BE" dirty="0" err="1">
                <a:latin typeface="Times New Roman" panose="02020603050405020304" pitchFamily="18" charset="0"/>
                <a:ea typeface="ＭＳ Ｐゴシック" panose="020B0600070205080204" pitchFamily="34" charset="-128"/>
              </a:rPr>
              <a:t>Orobanchaceae</a:t>
            </a:r>
            <a:r>
              <a:rPr lang="nl-NL" altLang="nl-BE" dirty="0">
                <a:latin typeface="Times New Roman" panose="02020603050405020304" pitchFamily="18" charset="0"/>
                <a:ea typeface="ＭＳ Ｐゴシック" panose="020B0600070205080204" pitchFamily="34" charset="-128"/>
              </a:rPr>
              <a:t>) </a:t>
            </a:r>
          </a:p>
          <a:p>
            <a:endParaRPr lang="nl-NL" altLang="nl-BE" dirty="0">
              <a:latin typeface="Times New Roman" panose="02020603050405020304" pitchFamily="18" charset="0"/>
              <a:ea typeface="ＭＳ Ｐゴシック" panose="020B0600070205080204" pitchFamily="34" charset="-128"/>
            </a:endParaRPr>
          </a:p>
          <a:p>
            <a:r>
              <a:rPr lang="nl-NL" altLang="nl-BE" dirty="0">
                <a:latin typeface="Times New Roman" panose="02020603050405020304" pitchFamily="18" charset="0"/>
                <a:ea typeface="ＭＳ Ｐゴシック" panose="020B0600070205080204" pitchFamily="34" charset="-128"/>
              </a:rPr>
              <a:t>Alle soorten van dit genus produceren een grote hoeveelheid superkleine zaden = stofzaad. </a:t>
            </a:r>
          </a:p>
          <a:p>
            <a:endParaRPr lang="nl-NL" altLang="nl-BE" dirty="0">
              <a:latin typeface="Times New Roman" panose="02020603050405020304" pitchFamily="18" charset="0"/>
              <a:ea typeface="ＭＳ Ｐゴシック" panose="020B0600070205080204" pitchFamily="34" charset="-128"/>
            </a:endParaRPr>
          </a:p>
          <a:p>
            <a:endParaRPr lang="nl-NL" altLang="nl-BE" dirty="0">
              <a:latin typeface="Times New Roman" panose="02020603050405020304" pitchFamily="18" charset="0"/>
              <a:ea typeface="ＭＳ Ｐゴシック" panose="020B0600070205080204" pitchFamily="34" charset="-128"/>
            </a:endParaRPr>
          </a:p>
          <a:p>
            <a:endParaRPr lang="nl-NL" altLang="nl-BE" dirty="0">
              <a:latin typeface="Times New Roman" panose="02020603050405020304" pitchFamily="18" charset="0"/>
              <a:ea typeface="ＭＳ Ｐゴシック" panose="020B0600070205080204" pitchFamily="34" charset="-128"/>
            </a:endParaRPr>
          </a:p>
        </p:txBody>
      </p:sp>
      <p:sp>
        <p:nvSpPr>
          <p:cNvPr id="86019" name="Tijdelijke aanduiding voor dianummer 3">
            <a:extLst>
              <a:ext uri="{FF2B5EF4-FFF2-40B4-BE49-F238E27FC236}">
                <a16:creationId xmlns:a16="http://schemas.microsoft.com/office/drawing/2014/main" id="{B643B03B-9F7F-1C03-9ABC-95C78ED6FB1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A0A2CA6-A626-A344-883F-7B052FBDBEF5}" type="slidenum">
              <a:rPr lang="en-GB" altLang="nl-BE"/>
              <a:pPr>
                <a:spcBef>
                  <a:spcPct val="0"/>
                </a:spcBef>
              </a:pPr>
              <a:t>38</a:t>
            </a:fld>
            <a:endParaRPr lang="en-GB" altLang="nl-BE"/>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Deze vlezige vruchten worden opgegeten door dieren = endozoöchorie.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68C1F3CA-67CE-F943-8CB2-999AC00BBA31}" type="slidenum">
              <a:rPr lang="en-GB" altLang="nl-BE" smtClean="0"/>
              <a:pPr/>
              <a:t>39</a:t>
            </a:fld>
            <a:endParaRPr lang="en-GB" altLang="nl-BE"/>
          </a:p>
        </p:txBody>
      </p:sp>
    </p:spTree>
    <p:extLst>
      <p:ext uri="{BB962C8B-B14F-4D97-AF65-F5344CB8AC3E}">
        <p14:creationId xmlns:p14="http://schemas.microsoft.com/office/powerpoint/2010/main" val="2883122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2E8580F1-32E7-1FAB-6464-312279F8C1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C001D8-3DCB-E347-9415-D828C261F16C}" type="slidenum">
              <a:rPr lang="en-GB" altLang="nl-BE"/>
              <a:pPr>
                <a:spcBef>
                  <a:spcPct val="0"/>
                </a:spcBef>
              </a:pPr>
              <a:t>4</a:t>
            </a:fld>
            <a:endParaRPr lang="en-GB" altLang="nl-BE"/>
          </a:p>
        </p:txBody>
      </p:sp>
      <p:sp>
        <p:nvSpPr>
          <p:cNvPr id="22530" name="Rectangle 2">
            <a:extLst>
              <a:ext uri="{FF2B5EF4-FFF2-40B4-BE49-F238E27FC236}">
                <a16:creationId xmlns:a16="http://schemas.microsoft.com/office/drawing/2014/main" id="{1BEBE0C7-89D9-6A38-2FA3-A989F1B12411}"/>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EFC860E2-9BEE-99F0-4454-D10BB571BB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nl-BE" b="1" i="1" dirty="0" err="1">
                <a:latin typeface="Helvetica" pitchFamily="2" charset="0"/>
                <a:ea typeface="ＭＳ Ｐゴシック" panose="020B0600070205080204" pitchFamily="34" charset="-128"/>
              </a:rPr>
              <a:t>Tamme</a:t>
            </a:r>
            <a:r>
              <a:rPr lang="en-GB" altLang="nl-BE" b="1" i="1" dirty="0">
                <a:latin typeface="Helvetica" pitchFamily="2" charset="0"/>
                <a:ea typeface="ＭＳ Ｐゴシック" panose="020B0600070205080204" pitchFamily="34" charset="-128"/>
              </a:rPr>
              <a:t> </a:t>
            </a:r>
            <a:r>
              <a:rPr lang="en-GB" altLang="nl-BE" b="1" i="1" dirty="0" err="1">
                <a:latin typeface="Helvetica" pitchFamily="2" charset="0"/>
                <a:ea typeface="ＭＳ Ｐゴシック" panose="020B0600070205080204" pitchFamily="34" charset="-128"/>
              </a:rPr>
              <a:t>kastanje</a:t>
            </a:r>
            <a:r>
              <a:rPr lang="en-GB" altLang="nl-BE" b="1" i="1" dirty="0">
                <a:latin typeface="Helvetica" pitchFamily="2" charset="0"/>
                <a:ea typeface="ＭＳ Ｐゴシック" panose="020B0600070205080204" pitchFamily="34" charset="-128"/>
              </a:rPr>
              <a:t> (Castanea sativa)</a:t>
            </a:r>
          </a:p>
          <a:p>
            <a:pPr eaLnBrk="1" hangingPunct="1"/>
            <a:r>
              <a:rPr lang="nl-NL" altLang="nl-BE" dirty="0">
                <a:latin typeface="Times New Roman" panose="02020603050405020304" pitchFamily="18" charset="0"/>
                <a:ea typeface="ＭＳ Ｐゴシック" panose="020B0600070205080204" pitchFamily="34" charset="-128"/>
              </a:rPr>
              <a:t>Beukenfamilie (Fagaceae)</a:t>
            </a:r>
          </a:p>
          <a:p>
            <a:pPr eaLnBrk="1" hangingPunct="1"/>
            <a:endParaRPr lang="nl-NL" altLang="nl-BE" dirty="0">
              <a:latin typeface="Times New Roman" panose="02020603050405020304" pitchFamily="18" charset="0"/>
              <a:ea typeface="ＭＳ Ｐゴシック" panose="020B0600070205080204" pitchFamily="34" charset="-128"/>
            </a:endParaRPr>
          </a:p>
          <a:p>
            <a:pPr eaLnBrk="1" hangingPunct="1"/>
            <a:r>
              <a:rPr lang="nl-NL" altLang="nl-BE" dirty="0">
                <a:latin typeface="Times New Roman" panose="02020603050405020304" pitchFamily="18" charset="0"/>
                <a:ea typeface="ＭＳ Ｐゴシック" panose="020B0600070205080204" pitchFamily="34" charset="-128"/>
              </a:rPr>
              <a:t>Een opengesprongen bolster (</a:t>
            </a:r>
            <a:r>
              <a:rPr lang="nl-NL" altLang="nl-BE" dirty="0" err="1">
                <a:latin typeface="Times New Roman" panose="02020603050405020304" pitchFamily="18" charset="0"/>
                <a:ea typeface="ＭＳ Ｐゴシック" panose="020B0600070205080204" pitchFamily="34" charset="-128"/>
              </a:rPr>
              <a:t>cupula</a:t>
            </a:r>
            <a:r>
              <a:rPr lang="nl-NL" altLang="nl-BE" dirty="0">
                <a:latin typeface="Times New Roman" panose="02020603050405020304" pitchFamily="18" charset="0"/>
                <a:ea typeface="ＭＳ Ｐゴシック" panose="020B0600070205080204" pitchFamily="34" charset="-128"/>
              </a:rPr>
              <a:t>) met drie rijpe vruchten (herkenbaar aan de stijlen!), twee laterale (</a:t>
            </a:r>
            <a:r>
              <a:rPr lang="nl-NL" altLang="nl-BE" dirty="0" err="1">
                <a:latin typeface="Times New Roman" panose="02020603050405020304" pitchFamily="18" charset="0"/>
                <a:ea typeface="ＭＳ Ｐゴシック" panose="020B0600070205080204" pitchFamily="34" charset="-128"/>
              </a:rPr>
              <a:t>plat-bol</a:t>
            </a:r>
            <a:r>
              <a:rPr lang="nl-NL" altLang="nl-BE" dirty="0">
                <a:latin typeface="Times New Roman" panose="02020603050405020304" pitchFamily="18" charset="0"/>
                <a:ea typeface="ＭＳ Ｐゴシック" panose="020B0600070205080204" pitchFamily="34" charset="-128"/>
              </a:rPr>
              <a:t>), en een centrale vrucht (plat-plat).  </a:t>
            </a:r>
          </a:p>
          <a:p>
            <a:pPr eaLnBrk="1" hangingPunct="1"/>
            <a:endParaRPr lang="nl-NL" altLang="nl-BE" dirty="0">
              <a:latin typeface="Times New Roman" panose="02020603050405020304" pitchFamily="18" charset="0"/>
              <a:ea typeface="ＭＳ Ｐゴシック" panose="020B0600070205080204" pitchFamily="34" charset="-128"/>
            </a:endParaRPr>
          </a:p>
          <a:p>
            <a:pPr eaLnBrk="1" hangingPunct="1"/>
            <a:endParaRPr lang="nl-NL"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Gewone taxus (Taxus baccata)</a:t>
            </a:r>
          </a:p>
          <a:p>
            <a:r>
              <a:rPr lang="nl-BE" dirty="0"/>
              <a:t>Taxusfamilie (Taxaceae)</a:t>
            </a:r>
          </a:p>
          <a:p>
            <a:endParaRPr lang="nl-BE" dirty="0"/>
          </a:p>
          <a:p>
            <a:r>
              <a:rPr lang="nl-BE" dirty="0"/>
              <a:t>“Besachtige vruchten” worden ook aangemaakt door deze gymnosperm, met zaden die omgeven zijn door een vlezige, gekleurde arillus.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68C1F3CA-67CE-F943-8CB2-999AC00BBA31}" type="slidenum">
              <a:rPr lang="en-GB" altLang="nl-BE" smtClean="0"/>
              <a:pPr/>
              <a:t>41</a:t>
            </a:fld>
            <a:endParaRPr lang="en-GB" altLang="nl-BE"/>
          </a:p>
        </p:txBody>
      </p:sp>
    </p:spTree>
    <p:extLst>
      <p:ext uri="{BB962C8B-B14F-4D97-AF65-F5344CB8AC3E}">
        <p14:creationId xmlns:p14="http://schemas.microsoft.com/office/powerpoint/2010/main" val="25258556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284F5487-622D-E009-E231-729FFF593E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4952051-68DF-B84B-AD92-1AE2508C2B1A}" type="slidenum">
              <a:rPr lang="en-GB" altLang="nl-BE"/>
              <a:pPr>
                <a:spcBef>
                  <a:spcPct val="0"/>
                </a:spcBef>
              </a:pPr>
              <a:t>43</a:t>
            </a:fld>
            <a:endParaRPr lang="en-GB" altLang="nl-BE"/>
          </a:p>
        </p:txBody>
      </p:sp>
      <p:sp>
        <p:nvSpPr>
          <p:cNvPr id="92162" name="Rectangle 2">
            <a:extLst>
              <a:ext uri="{FF2B5EF4-FFF2-40B4-BE49-F238E27FC236}">
                <a16:creationId xmlns:a16="http://schemas.microsoft.com/office/drawing/2014/main" id="{076DD384-DC6E-D228-AB16-AF1747BB2B1E}"/>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DAC88196-16C8-ED21-34C9-089002130F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BE" b="1" i="1" dirty="0" err="1">
                <a:latin typeface="Times New Roman" panose="02020603050405020304" pitchFamily="18" charset="0"/>
                <a:ea typeface="ＭＳ Ｐゴシック" panose="020B0600070205080204" pitchFamily="34" charset="-128"/>
              </a:rPr>
              <a:t>Zoöchorie</a:t>
            </a:r>
            <a:r>
              <a:rPr lang="nl-NL" altLang="nl-BE" b="1" i="1" dirty="0">
                <a:latin typeface="Times New Roman" panose="02020603050405020304" pitchFamily="18" charset="0"/>
                <a:ea typeface="ＭＳ Ｐゴシック" panose="020B0600070205080204" pitchFamily="34" charset="-128"/>
              </a:rPr>
              <a:t> (</a:t>
            </a:r>
            <a:r>
              <a:rPr lang="nl-NL" altLang="nl-BE" b="1" i="1" dirty="0" err="1">
                <a:latin typeface="Times New Roman" panose="02020603050405020304" pitchFamily="18" charset="0"/>
                <a:ea typeface="ＭＳ Ｐゴシック" panose="020B0600070205080204" pitchFamily="34" charset="-128"/>
              </a:rPr>
              <a:t>epizoöchorie</a:t>
            </a:r>
            <a:r>
              <a:rPr lang="nl-NL" altLang="nl-BE" b="1" i="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a:t>
            </a:r>
            <a:r>
              <a:rPr lang="nl-NL" altLang="nl-BE" dirty="0" err="1">
                <a:latin typeface="Times New Roman" panose="02020603050405020304" pitchFamily="18" charset="0"/>
                <a:ea typeface="ＭＳ Ｐゴシック" panose="020B0600070205080204" pitchFamily="34" charset="-128"/>
              </a:rPr>
              <a:t>Ulbrich</a:t>
            </a:r>
            <a:r>
              <a:rPr lang="nl-NL" altLang="nl-BE" dirty="0">
                <a:latin typeface="Times New Roman" panose="02020603050405020304" pitchFamily="18" charset="0"/>
                <a:ea typeface="ＭＳ Ｐゴシック" panose="020B0600070205080204" pitchFamily="34" charset="-128"/>
              </a:rPr>
              <a:t> 1928)</a:t>
            </a:r>
          </a:p>
          <a:p>
            <a:r>
              <a:rPr lang="nl-NL" altLang="nl-BE" dirty="0">
                <a:latin typeface="Times New Roman" panose="02020603050405020304" pitchFamily="18" charset="0"/>
                <a:ea typeface="ＭＳ Ｐゴシック" panose="020B0600070205080204" pitchFamily="34" charset="-128"/>
              </a:rPr>
              <a:t> </a:t>
            </a:r>
          </a:p>
          <a:p>
            <a:r>
              <a:rPr lang="nl-NL" altLang="nl-BE" dirty="0">
                <a:latin typeface="Times New Roman" panose="02020603050405020304" pitchFamily="18" charset="0"/>
                <a:ea typeface="ＭＳ Ｐゴシック" panose="020B0600070205080204" pitchFamily="34" charset="-128"/>
              </a:rPr>
              <a:t>1. Waternoot (</a:t>
            </a:r>
            <a:r>
              <a:rPr lang="nl-NL" altLang="nl-BE" i="1" dirty="0" err="1">
                <a:latin typeface="Times New Roman" panose="02020603050405020304" pitchFamily="18" charset="0"/>
                <a:ea typeface="ＭＳ Ｐゴシック" panose="020B0600070205080204" pitchFamily="34" charset="-128"/>
              </a:rPr>
              <a:t>Trapa</a:t>
            </a:r>
            <a:r>
              <a:rPr lang="nl-NL" altLang="nl-BE" i="1" dirty="0">
                <a:latin typeface="Times New Roman" panose="02020603050405020304" pitchFamily="18" charset="0"/>
                <a:ea typeface="ＭＳ Ｐゴシック" panose="020B0600070205080204" pitchFamily="34" charset="-128"/>
              </a:rPr>
              <a:t> </a:t>
            </a:r>
            <a:r>
              <a:rPr lang="nl-NL" altLang="nl-BE" i="1" dirty="0" err="1">
                <a:latin typeface="Times New Roman" panose="02020603050405020304" pitchFamily="18" charset="0"/>
                <a:ea typeface="ＭＳ Ｐゴシック" panose="020B0600070205080204" pitchFamily="34" charset="-128"/>
              </a:rPr>
              <a:t>natans</a:t>
            </a:r>
            <a:r>
              <a:rPr lang="nl-NL" altLang="nl-BE" dirty="0">
                <a:latin typeface="Times New Roman" panose="02020603050405020304" pitchFamily="18" charset="0"/>
                <a:ea typeface="ＭＳ Ｐゴシック" panose="020B0600070205080204" pitchFamily="34" charset="-128"/>
              </a:rPr>
              <a:t>)</a:t>
            </a:r>
            <a:r>
              <a:rPr lang="nl-NL" altLang="nl-BE" b="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a:t>
            </a:r>
            <a:r>
              <a:rPr lang="nl-NL" altLang="nl-BE" dirty="0" err="1">
                <a:latin typeface="Times New Roman" panose="02020603050405020304" pitchFamily="18" charset="0"/>
                <a:ea typeface="ＭＳ Ｐゴシック" panose="020B0600070205080204" pitchFamily="34" charset="-128"/>
              </a:rPr>
              <a:t>Trapaceae</a:t>
            </a:r>
            <a:r>
              <a:rPr lang="nl-NL" altLang="nl-BE" dirty="0">
                <a:latin typeface="Times New Roman" panose="02020603050405020304" pitchFamily="18" charset="0"/>
                <a:ea typeface="ＭＳ Ｐゴシック" panose="020B0600070205080204" pitchFamily="34" charset="-128"/>
              </a:rPr>
              <a:t>), vruchten </a:t>
            </a:r>
          </a:p>
          <a:p>
            <a:r>
              <a:rPr lang="nl-NL" altLang="nl-BE" dirty="0">
                <a:latin typeface="Times New Roman" panose="02020603050405020304" pitchFamily="18" charset="0"/>
                <a:ea typeface="ＭＳ Ｐゴシック" panose="020B0600070205080204" pitchFamily="34" charset="-128"/>
              </a:rPr>
              <a:t>	a : jonge, vierhoornige vrucht, b-c : rijpe, vierhoornige vrucht, zijzicht en </a:t>
            </a:r>
            <a:r>
              <a:rPr lang="nl-NL" altLang="nl-BE" dirty="0" err="1">
                <a:latin typeface="Times New Roman" panose="02020603050405020304" pitchFamily="18" charset="0"/>
                <a:ea typeface="ＭＳ Ｐゴシック" panose="020B0600070205080204" pitchFamily="34" charset="-128"/>
              </a:rPr>
              <a:t>bovenzicht</a:t>
            </a:r>
            <a:r>
              <a:rPr lang="nl-NL" altLang="nl-BE" dirty="0">
                <a:latin typeface="Times New Roman" panose="02020603050405020304" pitchFamily="18" charset="0"/>
                <a:ea typeface="ＭＳ Ｐゴシック" panose="020B0600070205080204" pitchFamily="34" charset="-128"/>
              </a:rPr>
              <a:t> </a:t>
            </a:r>
          </a:p>
          <a:p>
            <a:r>
              <a:rPr lang="nl-NL" altLang="nl-BE" dirty="0">
                <a:latin typeface="Times New Roman" panose="02020603050405020304" pitchFamily="18" charset="0"/>
                <a:ea typeface="ＭＳ Ｐゴシック" panose="020B0600070205080204" pitchFamily="34" charset="-128"/>
              </a:rPr>
              <a:t>	</a:t>
            </a:r>
            <a:r>
              <a:rPr lang="nl-NL" altLang="nl-BE" dirty="0" err="1">
                <a:latin typeface="Times New Roman" panose="02020603050405020304" pitchFamily="18" charset="0"/>
                <a:ea typeface="ＭＳ Ｐゴシック" panose="020B0600070205080204" pitchFamily="34" charset="-128"/>
              </a:rPr>
              <a:t>d-e</a:t>
            </a:r>
            <a:r>
              <a:rPr lang="nl-NL" altLang="nl-BE" dirty="0">
                <a:latin typeface="Times New Roman" panose="02020603050405020304" pitchFamily="18" charset="0"/>
                <a:ea typeface="ＭＳ Ｐゴシック" panose="020B0600070205080204" pitchFamily="34" charset="-128"/>
              </a:rPr>
              <a:t> : jonge, tweehoornige vrucht, en rijpe, tweehoornige vrucht</a:t>
            </a:r>
          </a:p>
          <a:p>
            <a:r>
              <a:rPr lang="nl-NL" altLang="nl-BE" dirty="0">
                <a:latin typeface="Times New Roman" panose="02020603050405020304" pitchFamily="18" charset="0"/>
                <a:ea typeface="ＭＳ Ｐゴシック" panose="020B0600070205080204" pitchFamily="34" charset="-128"/>
              </a:rPr>
              <a:t>2. </a:t>
            </a:r>
            <a:r>
              <a:rPr lang="nl-NL" altLang="nl-BE" i="1" dirty="0" err="1">
                <a:latin typeface="Times New Roman" panose="02020603050405020304" pitchFamily="18" charset="0"/>
                <a:ea typeface="ＭＳ Ｐゴシック" panose="020B0600070205080204" pitchFamily="34" charset="-128"/>
              </a:rPr>
              <a:t>Remusatia</a:t>
            </a:r>
            <a:r>
              <a:rPr lang="nl-NL" altLang="nl-BE" i="1" dirty="0">
                <a:latin typeface="Times New Roman" panose="02020603050405020304" pitchFamily="18" charset="0"/>
                <a:ea typeface="ＭＳ Ｐゴシック" panose="020B0600070205080204" pitchFamily="34" charset="-128"/>
              </a:rPr>
              <a:t> vivipara </a:t>
            </a:r>
            <a:r>
              <a:rPr lang="nl-NL" altLang="nl-BE" dirty="0">
                <a:latin typeface="Times New Roman" panose="02020603050405020304" pitchFamily="18" charset="0"/>
                <a:ea typeface="ＭＳ Ｐゴシック" panose="020B0600070205080204" pitchFamily="34" charset="-128"/>
              </a:rPr>
              <a:t>(Araceae), </a:t>
            </a:r>
            <a:r>
              <a:rPr lang="nl-NL" altLang="nl-BE" b="1" i="1" dirty="0">
                <a:latin typeface="Times New Roman" panose="02020603050405020304" pitchFamily="18" charset="0"/>
                <a:ea typeface="ＭＳ Ｐゴシック" panose="020B0600070205080204" pitchFamily="34" charset="-128"/>
              </a:rPr>
              <a:t>vegetatieve broedknop, </a:t>
            </a:r>
            <a:r>
              <a:rPr lang="nl-NL" altLang="nl-BE" dirty="0">
                <a:latin typeface="Times New Roman" panose="02020603050405020304" pitchFamily="18" charset="0"/>
                <a:ea typeface="ＭＳ Ｐゴシック" panose="020B0600070205080204" pitchFamily="34" charset="-128"/>
              </a:rPr>
              <a:t>met haakvormige </a:t>
            </a:r>
            <a:r>
              <a:rPr lang="nl-NL" altLang="nl-BE" dirty="0" err="1">
                <a:latin typeface="Times New Roman" panose="02020603050405020304" pitchFamily="18" charset="0"/>
                <a:ea typeface="ＭＳ Ｐゴシック" panose="020B0600070205080204" pitchFamily="34" charset="-128"/>
              </a:rPr>
              <a:t>catafyllen</a:t>
            </a:r>
            <a:endParaRPr lang="nl-NL" altLang="nl-BE" dirty="0">
              <a:latin typeface="Times New Roman" panose="02020603050405020304" pitchFamily="18" charset="0"/>
              <a:ea typeface="ＭＳ Ｐゴシック" panose="020B0600070205080204" pitchFamily="34" charset="-128"/>
            </a:endParaRPr>
          </a:p>
          <a:p>
            <a:r>
              <a:rPr lang="nl-NL" altLang="nl-BE" dirty="0">
                <a:latin typeface="Times New Roman" panose="02020603050405020304" pitchFamily="18" charset="0"/>
                <a:ea typeface="ＭＳ Ｐゴシック" panose="020B0600070205080204" pitchFamily="34" charset="-128"/>
              </a:rPr>
              <a:t>3. Gemzenhoorn </a:t>
            </a:r>
            <a:r>
              <a:rPr lang="nl-NL" altLang="nl-BE" i="1" dirty="0">
                <a:latin typeface="Times New Roman" panose="02020603050405020304" pitchFamily="18" charset="0"/>
                <a:ea typeface="ＭＳ Ｐゴシック" panose="020B0600070205080204" pitchFamily="34" charset="-128"/>
              </a:rPr>
              <a:t>(</a:t>
            </a:r>
            <a:r>
              <a:rPr lang="nl-NL" altLang="nl-BE" i="1" dirty="0" err="1">
                <a:latin typeface="Times New Roman" panose="02020603050405020304" pitchFamily="18" charset="0"/>
                <a:ea typeface="ＭＳ Ｐゴシック" panose="020B0600070205080204" pitchFamily="34" charset="-128"/>
              </a:rPr>
              <a:t>Proboscidea</a:t>
            </a:r>
            <a:r>
              <a:rPr lang="nl-NL" altLang="nl-BE" i="1" dirty="0">
                <a:latin typeface="Times New Roman" panose="02020603050405020304" pitchFamily="18" charset="0"/>
                <a:ea typeface="ＭＳ Ｐゴシック" panose="020B0600070205080204" pitchFamily="34" charset="-128"/>
              </a:rPr>
              <a:t> </a:t>
            </a:r>
            <a:r>
              <a:rPr lang="nl-NL" altLang="nl-BE" i="1" dirty="0" err="1">
                <a:latin typeface="Times New Roman" panose="02020603050405020304" pitchFamily="18" charset="0"/>
                <a:ea typeface="ＭＳ Ｐゴシック" panose="020B0600070205080204" pitchFamily="34" charset="-128"/>
              </a:rPr>
              <a:t>louisianica</a:t>
            </a:r>
            <a:r>
              <a:rPr lang="nl-NL" altLang="nl-BE" i="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a:t>
            </a:r>
            <a:r>
              <a:rPr lang="nl-NL" altLang="nl-BE" dirty="0" err="1">
                <a:latin typeface="Times New Roman" panose="02020603050405020304" pitchFamily="18" charset="0"/>
                <a:ea typeface="ＭＳ Ｐゴシック" panose="020B0600070205080204" pitchFamily="34" charset="-128"/>
              </a:rPr>
              <a:t>Pedaliaceae</a:t>
            </a:r>
            <a:r>
              <a:rPr lang="nl-NL" altLang="nl-BE" dirty="0">
                <a:latin typeface="Times New Roman" panose="02020603050405020304" pitchFamily="18" charset="0"/>
                <a:ea typeface="ＭＳ Ｐゴシック" panose="020B0600070205080204" pitchFamily="34" charset="-128"/>
              </a:rPr>
              <a:t>), vrucht</a:t>
            </a:r>
          </a:p>
          <a:p>
            <a:r>
              <a:rPr lang="nl-NL" altLang="nl-BE" dirty="0">
                <a:latin typeface="Times New Roman" panose="02020603050405020304" pitchFamily="18" charset="0"/>
                <a:ea typeface="ＭＳ Ｐゴシック" panose="020B0600070205080204" pitchFamily="34" charset="-128"/>
              </a:rPr>
              <a:t>4. </a:t>
            </a:r>
            <a:r>
              <a:rPr lang="nl-NL" altLang="nl-BE" i="1" dirty="0" err="1">
                <a:latin typeface="Times New Roman" panose="02020603050405020304" pitchFamily="18" charset="0"/>
                <a:ea typeface="ＭＳ Ｐゴシック" panose="020B0600070205080204" pitchFamily="34" charset="-128"/>
              </a:rPr>
              <a:t>Uncarina</a:t>
            </a:r>
            <a:r>
              <a:rPr lang="nl-NL" altLang="nl-BE" i="1" dirty="0">
                <a:latin typeface="Times New Roman" panose="02020603050405020304" pitchFamily="18" charset="0"/>
                <a:ea typeface="ＭＳ Ｐゴシック" panose="020B0600070205080204" pitchFamily="34" charset="-128"/>
              </a:rPr>
              <a:t> </a:t>
            </a:r>
            <a:r>
              <a:rPr lang="nl-NL" altLang="nl-BE" i="1" dirty="0" err="1">
                <a:latin typeface="Times New Roman" panose="02020603050405020304" pitchFamily="18" charset="0"/>
                <a:ea typeface="ＭＳ Ｐゴシック" panose="020B0600070205080204" pitchFamily="34" charset="-128"/>
              </a:rPr>
              <a:t>didieri</a:t>
            </a:r>
            <a:r>
              <a:rPr lang="nl-NL" altLang="nl-BE" i="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a:t>
            </a:r>
            <a:r>
              <a:rPr lang="nl-NL" altLang="nl-BE" dirty="0" err="1">
                <a:latin typeface="Times New Roman" panose="02020603050405020304" pitchFamily="18" charset="0"/>
                <a:ea typeface="ＭＳ Ｐゴシック" panose="020B0600070205080204" pitchFamily="34" charset="-128"/>
              </a:rPr>
              <a:t>Pedaliaceae</a:t>
            </a:r>
            <a:r>
              <a:rPr lang="nl-NL" altLang="nl-BE" dirty="0">
                <a:latin typeface="Times New Roman" panose="02020603050405020304" pitchFamily="18" charset="0"/>
                <a:ea typeface="ＭＳ Ｐゴシック" panose="020B0600070205080204" pitchFamily="34" charset="-128"/>
              </a:rPr>
              <a:t>), vrucht</a:t>
            </a:r>
          </a:p>
          <a:p>
            <a:r>
              <a:rPr lang="nl-NL" altLang="nl-BE" dirty="0">
                <a:latin typeface="Times New Roman" panose="02020603050405020304" pitchFamily="18" charset="0"/>
                <a:ea typeface="ＭＳ Ｐゴシック" panose="020B0600070205080204" pitchFamily="34" charset="-128"/>
              </a:rPr>
              <a:t>5. </a:t>
            </a:r>
            <a:r>
              <a:rPr lang="nl-NL" altLang="nl-BE" i="1" dirty="0" err="1">
                <a:latin typeface="Times New Roman" panose="02020603050405020304" pitchFamily="18" charset="0"/>
                <a:ea typeface="ＭＳ Ｐゴシック" panose="020B0600070205080204" pitchFamily="34" charset="-128"/>
              </a:rPr>
              <a:t>Harpagophytum</a:t>
            </a:r>
            <a:r>
              <a:rPr lang="nl-NL" altLang="nl-BE" i="1" dirty="0">
                <a:latin typeface="Times New Roman" panose="02020603050405020304" pitchFamily="18" charset="0"/>
                <a:ea typeface="ＭＳ Ｐゴシック" panose="020B0600070205080204" pitchFamily="34" charset="-128"/>
              </a:rPr>
              <a:t> </a:t>
            </a:r>
            <a:r>
              <a:rPr lang="nl-NL" altLang="nl-BE" i="1" dirty="0" err="1">
                <a:latin typeface="Times New Roman" panose="02020603050405020304" pitchFamily="18" charset="0"/>
                <a:ea typeface="ＭＳ Ｐゴシック" panose="020B0600070205080204" pitchFamily="34" charset="-128"/>
              </a:rPr>
              <a:t>procumbens</a:t>
            </a:r>
            <a:r>
              <a:rPr lang="nl-NL" altLang="nl-BE" i="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a:t>
            </a:r>
            <a:r>
              <a:rPr lang="nl-NL" altLang="nl-BE" dirty="0" err="1">
                <a:latin typeface="Times New Roman" panose="02020603050405020304" pitchFamily="18" charset="0"/>
                <a:ea typeface="ＭＳ Ｐゴシック" panose="020B0600070205080204" pitchFamily="34" charset="-128"/>
              </a:rPr>
              <a:t>Pedaliaceae</a:t>
            </a:r>
            <a:r>
              <a:rPr lang="nl-NL" altLang="nl-BE" dirty="0">
                <a:latin typeface="Times New Roman" panose="02020603050405020304" pitchFamily="18" charset="0"/>
                <a:ea typeface="ＭＳ Ｐゴシック" panose="020B0600070205080204" pitchFamily="34" charset="-128"/>
              </a:rPr>
              <a:t>), vrucht</a:t>
            </a:r>
          </a:p>
          <a:p>
            <a:r>
              <a:rPr lang="nl-NL" altLang="nl-BE" dirty="0">
                <a:latin typeface="Times New Roman" panose="02020603050405020304" pitchFamily="18" charset="0"/>
                <a:ea typeface="ＭＳ Ｐゴシック" panose="020B0600070205080204" pitchFamily="34" charset="-128"/>
              </a:rPr>
              <a:t>6. </a:t>
            </a:r>
            <a:r>
              <a:rPr lang="nl-NL" altLang="nl-BE" dirty="0" err="1">
                <a:latin typeface="Times New Roman" panose="02020603050405020304" pitchFamily="18" charset="0"/>
                <a:ea typeface="ＭＳ Ｐゴシック" panose="020B0600070205080204" pitchFamily="34" charset="-128"/>
              </a:rPr>
              <a:t>C</a:t>
            </a:r>
            <a:r>
              <a:rPr lang="nl-NL" altLang="nl-BE" i="1" dirty="0" err="1">
                <a:latin typeface="Times New Roman" panose="02020603050405020304" pitchFamily="18" charset="0"/>
                <a:ea typeface="ＭＳ Ｐゴシック" panose="020B0600070205080204" pitchFamily="34" charset="-128"/>
              </a:rPr>
              <a:t>enchrus</a:t>
            </a:r>
            <a:r>
              <a:rPr lang="nl-NL" altLang="nl-BE" i="1" dirty="0">
                <a:latin typeface="Times New Roman" panose="02020603050405020304" pitchFamily="18" charset="0"/>
                <a:ea typeface="ＭＳ Ｐゴシック" panose="020B0600070205080204" pitchFamily="34" charset="-128"/>
              </a:rPr>
              <a:t> </a:t>
            </a:r>
            <a:r>
              <a:rPr lang="nl-NL" altLang="nl-BE" i="1" dirty="0" err="1">
                <a:latin typeface="Times New Roman" panose="02020603050405020304" pitchFamily="18" charset="0"/>
                <a:ea typeface="ＭＳ Ｐゴシック" panose="020B0600070205080204" pitchFamily="34" charset="-128"/>
              </a:rPr>
              <a:t>tribuloides</a:t>
            </a:r>
            <a:r>
              <a:rPr lang="nl-NL" altLang="nl-BE" i="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(Poaceae), bloemgestel, met groepjes van aartjes, omgeven door sterk stekelige kafjes</a:t>
            </a:r>
          </a:p>
          <a:p>
            <a:r>
              <a:rPr lang="nl-NL" altLang="nl-BE" dirty="0">
                <a:latin typeface="Times New Roman" panose="02020603050405020304" pitchFamily="18" charset="0"/>
                <a:ea typeface="ＭＳ Ｐゴシック" panose="020B0600070205080204" pitchFamily="34" charset="-128"/>
              </a:rPr>
              <a:t>7. Geel nagelkruid </a:t>
            </a:r>
            <a:r>
              <a:rPr lang="nl-NL" altLang="nl-BE" i="1" dirty="0">
                <a:latin typeface="Times New Roman" panose="02020603050405020304" pitchFamily="18" charset="0"/>
                <a:ea typeface="ＭＳ Ｐゴシック" panose="020B0600070205080204" pitchFamily="34" charset="-128"/>
              </a:rPr>
              <a:t>(</a:t>
            </a:r>
            <a:r>
              <a:rPr lang="nl-NL" altLang="nl-BE" i="1" dirty="0" err="1">
                <a:latin typeface="Times New Roman" panose="02020603050405020304" pitchFamily="18" charset="0"/>
                <a:ea typeface="ＭＳ Ｐゴシック" panose="020B0600070205080204" pitchFamily="34" charset="-128"/>
              </a:rPr>
              <a:t>Geum</a:t>
            </a:r>
            <a:r>
              <a:rPr lang="nl-NL" altLang="nl-BE" i="1" dirty="0">
                <a:latin typeface="Times New Roman" panose="02020603050405020304" pitchFamily="18" charset="0"/>
                <a:ea typeface="ＭＳ Ｐゴシック" panose="020B0600070205080204" pitchFamily="34" charset="-128"/>
              </a:rPr>
              <a:t> </a:t>
            </a:r>
            <a:r>
              <a:rPr lang="nl-NL" altLang="nl-BE" i="1" dirty="0" err="1">
                <a:latin typeface="Times New Roman" panose="02020603050405020304" pitchFamily="18" charset="0"/>
                <a:ea typeface="ＭＳ Ｐゴシック" panose="020B0600070205080204" pitchFamily="34" charset="-128"/>
              </a:rPr>
              <a:t>urbanum</a:t>
            </a:r>
            <a:r>
              <a:rPr lang="nl-NL" altLang="nl-BE" i="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(Rosaceae) </a:t>
            </a:r>
          </a:p>
          <a:p>
            <a:r>
              <a:rPr lang="nl-NL" altLang="nl-BE" dirty="0">
                <a:latin typeface="Times New Roman" panose="02020603050405020304" pitchFamily="18" charset="0"/>
                <a:ea typeface="ＭＳ Ｐゴシック" panose="020B0600070205080204" pitchFamily="34" charset="-128"/>
              </a:rPr>
              <a:t>	a : deelvruchtjes van één bloem</a:t>
            </a:r>
          </a:p>
          <a:p>
            <a:r>
              <a:rPr lang="nl-NL" altLang="nl-BE" dirty="0">
                <a:latin typeface="Times New Roman" panose="02020603050405020304" pitchFamily="18" charset="0"/>
                <a:ea typeface="ＭＳ Ｐゴシック" panose="020B0600070205080204" pitchFamily="34" charset="-128"/>
              </a:rPr>
              <a:t>	b : één jong deelvruchtje</a:t>
            </a:r>
          </a:p>
          <a:p>
            <a:r>
              <a:rPr lang="nl-NL" altLang="nl-BE" dirty="0">
                <a:latin typeface="Times New Roman" panose="02020603050405020304" pitchFamily="18" charset="0"/>
                <a:ea typeface="ＭＳ Ｐゴシック" panose="020B0600070205080204" pitchFamily="34" charset="-128"/>
              </a:rPr>
              <a:t>	c : detail van de knik, met aanduiding van de breukplaats </a:t>
            </a:r>
          </a:p>
          <a:p>
            <a:r>
              <a:rPr lang="nl-NL" altLang="nl-BE" dirty="0">
                <a:latin typeface="Times New Roman" panose="02020603050405020304" pitchFamily="18" charset="0"/>
                <a:ea typeface="ＭＳ Ｐゴシック" panose="020B0600070205080204" pitchFamily="34" charset="-128"/>
              </a:rPr>
              <a:t>8. Groot heksenkruid (</a:t>
            </a:r>
            <a:r>
              <a:rPr lang="nl-NL" altLang="nl-BE" i="1" dirty="0" err="1">
                <a:latin typeface="Times New Roman" panose="02020603050405020304" pitchFamily="18" charset="0"/>
                <a:ea typeface="ＭＳ Ｐゴシック" panose="020B0600070205080204" pitchFamily="34" charset="-128"/>
              </a:rPr>
              <a:t>Circaea</a:t>
            </a:r>
            <a:r>
              <a:rPr lang="nl-NL" altLang="nl-BE" i="1" dirty="0">
                <a:latin typeface="Times New Roman" panose="02020603050405020304" pitchFamily="18" charset="0"/>
                <a:ea typeface="ＭＳ Ｐゴシック" panose="020B0600070205080204" pitchFamily="34" charset="-128"/>
              </a:rPr>
              <a:t> </a:t>
            </a:r>
            <a:r>
              <a:rPr lang="nl-NL" altLang="nl-BE" i="1" dirty="0" err="1">
                <a:latin typeface="Times New Roman" panose="02020603050405020304" pitchFamily="18" charset="0"/>
                <a:ea typeface="ＭＳ Ｐゴシック" panose="020B0600070205080204" pitchFamily="34" charset="-128"/>
              </a:rPr>
              <a:t>lutetiana</a:t>
            </a:r>
            <a:r>
              <a:rPr lang="nl-NL" altLang="nl-BE" dirty="0">
                <a:latin typeface="Times New Roman" panose="02020603050405020304" pitchFamily="18" charset="0"/>
                <a:ea typeface="ＭＳ Ｐゴシック" panose="020B0600070205080204" pitchFamily="34" charset="-128"/>
              </a:rPr>
              <a:t>) (</a:t>
            </a:r>
            <a:r>
              <a:rPr lang="nl-NL" altLang="nl-BE" dirty="0" err="1">
                <a:latin typeface="Times New Roman" panose="02020603050405020304" pitchFamily="18" charset="0"/>
                <a:ea typeface="ＭＳ Ｐゴシック" panose="020B0600070205080204" pitchFamily="34" charset="-128"/>
              </a:rPr>
              <a:t>Onagraceae</a:t>
            </a:r>
            <a:r>
              <a:rPr lang="nl-NL" altLang="nl-BE" dirty="0">
                <a:latin typeface="Times New Roman" panose="02020603050405020304" pitchFamily="18" charset="0"/>
                <a:ea typeface="ＭＳ Ｐゴシック" panose="020B0600070205080204" pitchFamily="34" charset="-128"/>
              </a:rPr>
              <a:t>), 3 vruchtjes</a:t>
            </a:r>
          </a:p>
          <a:p>
            <a:r>
              <a:rPr lang="nl-NL" altLang="nl-BE" dirty="0">
                <a:latin typeface="Times New Roman" panose="02020603050405020304" pitchFamily="18" charset="0"/>
                <a:ea typeface="ＭＳ Ｐゴシック" panose="020B0600070205080204" pitchFamily="34" charset="-128"/>
              </a:rPr>
              <a:t>9. Gewone </a:t>
            </a:r>
            <a:r>
              <a:rPr lang="nl-NL" altLang="nl-BE" dirty="0" err="1">
                <a:latin typeface="Times New Roman" panose="02020603050405020304" pitchFamily="18" charset="0"/>
                <a:ea typeface="ＭＳ Ｐゴシック" panose="020B0600070205080204" pitchFamily="34" charset="-128"/>
              </a:rPr>
              <a:t>agrimonie</a:t>
            </a:r>
            <a:r>
              <a:rPr lang="nl-NL" altLang="nl-BE" dirty="0">
                <a:latin typeface="Times New Roman" panose="02020603050405020304" pitchFamily="18" charset="0"/>
                <a:ea typeface="ＭＳ Ｐゴシック" panose="020B0600070205080204" pitchFamily="34" charset="-128"/>
              </a:rPr>
              <a:t> (</a:t>
            </a:r>
            <a:r>
              <a:rPr lang="nl-NL" altLang="nl-BE" i="1" dirty="0" err="1">
                <a:latin typeface="Times New Roman" panose="02020603050405020304" pitchFamily="18" charset="0"/>
                <a:ea typeface="ＭＳ Ｐゴシック" panose="020B0600070205080204" pitchFamily="34" charset="-128"/>
              </a:rPr>
              <a:t>Agrimonia</a:t>
            </a:r>
            <a:r>
              <a:rPr lang="nl-NL" altLang="nl-BE" i="1" dirty="0">
                <a:latin typeface="Times New Roman" panose="02020603050405020304" pitchFamily="18" charset="0"/>
                <a:ea typeface="ＭＳ Ｐゴシック" panose="020B0600070205080204" pitchFamily="34" charset="-128"/>
              </a:rPr>
              <a:t> </a:t>
            </a:r>
            <a:r>
              <a:rPr lang="nl-NL" altLang="nl-BE" i="1" dirty="0" err="1">
                <a:latin typeface="Times New Roman" panose="02020603050405020304" pitchFamily="18" charset="0"/>
                <a:ea typeface="ＭＳ Ｐゴシック" panose="020B0600070205080204" pitchFamily="34" charset="-128"/>
              </a:rPr>
              <a:t>eupatoria</a:t>
            </a:r>
            <a:r>
              <a:rPr lang="nl-NL" altLang="nl-BE" i="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(Rosaceae), 2 deelvruchtjes omgeven door een diep bekervormig uitgegroeide, maar niet vergroeide bloembodem</a:t>
            </a:r>
          </a:p>
          <a:p>
            <a:r>
              <a:rPr lang="nl-NL" altLang="nl-BE" dirty="0">
                <a:latin typeface="Times New Roman" panose="02020603050405020304" pitchFamily="18" charset="0"/>
                <a:ea typeface="ＭＳ Ｐゴシック" panose="020B0600070205080204" pitchFamily="34" charset="-128"/>
              </a:rPr>
              <a:t>10. </a:t>
            </a:r>
            <a:r>
              <a:rPr lang="nl-NL" altLang="nl-BE" dirty="0" err="1">
                <a:latin typeface="Times New Roman" panose="02020603050405020304" pitchFamily="18" charset="0"/>
                <a:ea typeface="ＭＳ Ｐゴシック" panose="020B0600070205080204" pitchFamily="34" charset="-128"/>
              </a:rPr>
              <a:t>Veerdelig</a:t>
            </a:r>
            <a:r>
              <a:rPr lang="nl-NL" altLang="nl-BE" dirty="0">
                <a:latin typeface="Times New Roman" panose="02020603050405020304" pitchFamily="18" charset="0"/>
                <a:ea typeface="ＭＳ Ｐゴシック" panose="020B0600070205080204" pitchFamily="34" charset="-128"/>
              </a:rPr>
              <a:t> tandzaad </a:t>
            </a:r>
            <a:r>
              <a:rPr lang="nl-NL" altLang="nl-BE" i="1" dirty="0">
                <a:latin typeface="Times New Roman" panose="02020603050405020304" pitchFamily="18" charset="0"/>
                <a:ea typeface="ＭＳ Ｐゴシック" panose="020B0600070205080204" pitchFamily="34" charset="-128"/>
              </a:rPr>
              <a:t>(</a:t>
            </a:r>
            <a:r>
              <a:rPr lang="nl-NL" altLang="nl-BE" i="1" dirty="0" err="1">
                <a:latin typeface="Times New Roman" panose="02020603050405020304" pitchFamily="18" charset="0"/>
                <a:ea typeface="ＭＳ Ｐゴシック" panose="020B0600070205080204" pitchFamily="34" charset="-128"/>
              </a:rPr>
              <a:t>Bidens</a:t>
            </a:r>
            <a:r>
              <a:rPr lang="nl-NL" altLang="nl-BE" i="1" dirty="0">
                <a:latin typeface="Times New Roman" panose="02020603050405020304" pitchFamily="18" charset="0"/>
                <a:ea typeface="ＭＳ Ｐゴシック" panose="020B0600070205080204" pitchFamily="34" charset="-128"/>
              </a:rPr>
              <a:t> </a:t>
            </a:r>
            <a:r>
              <a:rPr lang="nl-NL" altLang="nl-BE" i="1" dirty="0" err="1">
                <a:latin typeface="Times New Roman" panose="02020603050405020304" pitchFamily="18" charset="0"/>
                <a:ea typeface="ＭＳ Ｐゴシック" panose="020B0600070205080204" pitchFamily="34" charset="-128"/>
              </a:rPr>
              <a:t>tripartitus</a:t>
            </a:r>
            <a:r>
              <a:rPr lang="nl-NL" altLang="nl-BE" i="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a:t>
            </a:r>
            <a:r>
              <a:rPr lang="nl-NL" altLang="nl-BE" dirty="0" err="1">
                <a:latin typeface="Times New Roman" panose="02020603050405020304" pitchFamily="18" charset="0"/>
                <a:ea typeface="ＭＳ Ｐゴシック" panose="020B0600070205080204" pitchFamily="34" charset="-128"/>
              </a:rPr>
              <a:t>Asteraceae</a:t>
            </a:r>
            <a:r>
              <a:rPr lang="nl-NL" altLang="nl-BE" dirty="0">
                <a:latin typeface="Times New Roman" panose="02020603050405020304" pitchFamily="18" charset="0"/>
                <a:ea typeface="ＭＳ Ｐゴシック" panose="020B0600070205080204" pitchFamily="34" charset="-128"/>
              </a:rPr>
              <a:t>), vruchtje</a:t>
            </a:r>
          </a:p>
          <a:p>
            <a:r>
              <a:rPr lang="nl-NL" altLang="nl-BE" dirty="0">
                <a:latin typeface="Times New Roman" panose="02020603050405020304" pitchFamily="18" charset="0"/>
                <a:ea typeface="ＭＳ Ｐゴシック" panose="020B0600070205080204" pitchFamily="34" charset="-128"/>
              </a:rPr>
              <a:t> </a:t>
            </a:r>
          </a:p>
          <a:p>
            <a:r>
              <a:rPr lang="nl-NL" altLang="nl-BE" dirty="0">
                <a:latin typeface="Times New Roman" panose="02020603050405020304" pitchFamily="18" charset="0"/>
                <a:ea typeface="ＭＳ Ｐゴシック" panose="020B0600070205080204" pitchFamily="34" charset="-128"/>
              </a:rPr>
              <a:t>11. </a:t>
            </a:r>
            <a:r>
              <a:rPr lang="nl-NL" altLang="nl-BE" i="1" dirty="0" err="1">
                <a:latin typeface="Times New Roman" panose="02020603050405020304" pitchFamily="18" charset="0"/>
                <a:ea typeface="ＭＳ Ｐゴシック" panose="020B0600070205080204" pitchFamily="34" charset="-128"/>
              </a:rPr>
              <a:t>Adesmia</a:t>
            </a:r>
            <a:r>
              <a:rPr lang="nl-NL" altLang="nl-BE" i="1" dirty="0">
                <a:latin typeface="Times New Roman" panose="02020603050405020304" pitchFamily="18" charset="0"/>
                <a:ea typeface="ＭＳ Ｐゴシック" panose="020B0600070205080204" pitchFamily="34" charset="-128"/>
              </a:rPr>
              <a:t> </a:t>
            </a:r>
            <a:r>
              <a:rPr lang="nl-NL" altLang="nl-BE" i="1" dirty="0" err="1">
                <a:latin typeface="Times New Roman" panose="02020603050405020304" pitchFamily="18" charset="0"/>
                <a:ea typeface="ＭＳ Ｐゴシック" panose="020B0600070205080204" pitchFamily="34" charset="-128"/>
              </a:rPr>
              <a:t>boronioides</a:t>
            </a:r>
            <a:r>
              <a:rPr lang="nl-NL" altLang="nl-BE" i="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a:t>
            </a:r>
            <a:r>
              <a:rPr lang="nl-NL" altLang="nl-BE" dirty="0" err="1">
                <a:latin typeface="Times New Roman" panose="02020603050405020304" pitchFamily="18" charset="0"/>
                <a:ea typeface="ＭＳ Ｐゴシック" panose="020B0600070205080204" pitchFamily="34" charset="-128"/>
              </a:rPr>
              <a:t>Fabaceae</a:t>
            </a:r>
            <a:r>
              <a:rPr lang="nl-NL" altLang="nl-BE" dirty="0">
                <a:latin typeface="Times New Roman" panose="02020603050405020304" pitchFamily="18" charset="0"/>
                <a:ea typeface="ＭＳ Ｐゴシック" panose="020B0600070205080204" pitchFamily="34" charset="-128"/>
              </a:rPr>
              <a:t>), peul met kleverige klieren</a:t>
            </a:r>
          </a:p>
          <a:p>
            <a:r>
              <a:rPr lang="en-US" altLang="nl-BE" dirty="0">
                <a:latin typeface="Times New Roman" panose="02020603050405020304" pitchFamily="18" charset="0"/>
                <a:ea typeface="ＭＳ Ｐゴシック" panose="020B0600070205080204" pitchFamily="34" charset="-128"/>
              </a:rPr>
              <a:t>12. </a:t>
            </a:r>
            <a:r>
              <a:rPr lang="en-US" altLang="nl-BE" i="1" dirty="0">
                <a:latin typeface="Times New Roman" panose="02020603050405020304" pitchFamily="18" charset="0"/>
                <a:ea typeface="ＭＳ Ｐゴシック" panose="020B0600070205080204" pitchFamily="34" charset="-128"/>
              </a:rPr>
              <a:t>Glycyrrhiza </a:t>
            </a:r>
            <a:r>
              <a:rPr lang="en-US" altLang="nl-BE" i="1" dirty="0" err="1">
                <a:latin typeface="Times New Roman" panose="02020603050405020304" pitchFamily="18" charset="0"/>
                <a:ea typeface="ＭＳ Ｐゴシック" panose="020B0600070205080204" pitchFamily="34" charset="-128"/>
              </a:rPr>
              <a:t>glandulifera</a:t>
            </a:r>
            <a:r>
              <a:rPr lang="en-US" altLang="nl-BE" i="1" dirty="0">
                <a:latin typeface="Times New Roman" panose="02020603050405020304" pitchFamily="18" charset="0"/>
                <a:ea typeface="ＭＳ Ｐゴシック" panose="020B0600070205080204" pitchFamily="34" charset="-128"/>
              </a:rPr>
              <a:t> </a:t>
            </a:r>
            <a:r>
              <a:rPr lang="en-US" altLang="nl-BE" dirty="0">
                <a:latin typeface="Times New Roman" panose="02020603050405020304" pitchFamily="18" charset="0"/>
                <a:ea typeface="ＭＳ Ｐゴシック" panose="020B0600070205080204" pitchFamily="34" charset="-128"/>
              </a:rPr>
              <a:t>(Fabaceae), </a:t>
            </a:r>
            <a:r>
              <a:rPr lang="en-US" altLang="nl-BE" dirty="0" err="1">
                <a:latin typeface="Times New Roman" panose="02020603050405020304" pitchFamily="18" charset="0"/>
                <a:ea typeface="ＭＳ Ｐゴシック" panose="020B0600070205080204" pitchFamily="34" charset="-128"/>
              </a:rPr>
              <a:t>peul</a:t>
            </a:r>
            <a:r>
              <a:rPr lang="en-US" altLang="nl-BE" dirty="0">
                <a:latin typeface="Times New Roman" panose="02020603050405020304" pitchFamily="18" charset="0"/>
                <a:ea typeface="ＭＳ Ｐゴシック" panose="020B0600070205080204" pitchFamily="34" charset="-128"/>
              </a:rPr>
              <a:t> met </a:t>
            </a:r>
            <a:r>
              <a:rPr lang="en-US" altLang="nl-BE" dirty="0" err="1">
                <a:latin typeface="Times New Roman" panose="02020603050405020304" pitchFamily="18" charset="0"/>
                <a:ea typeface="ＭＳ Ｐゴシック" panose="020B0600070205080204" pitchFamily="34" charset="-128"/>
              </a:rPr>
              <a:t>klierharen</a:t>
            </a:r>
            <a:endParaRPr lang="nl-NL" altLang="nl-BE" dirty="0">
              <a:latin typeface="Times New Roman" panose="02020603050405020304" pitchFamily="18" charset="0"/>
              <a:ea typeface="ＭＳ Ｐゴシック" panose="020B0600070205080204" pitchFamily="34" charset="-128"/>
            </a:endParaRPr>
          </a:p>
          <a:p>
            <a:r>
              <a:rPr lang="nl-NL" altLang="nl-BE" dirty="0">
                <a:latin typeface="Times New Roman" panose="02020603050405020304" pitchFamily="18" charset="0"/>
                <a:ea typeface="ＭＳ Ｐゴシック" panose="020B0600070205080204" pitchFamily="34" charset="-128"/>
              </a:rPr>
              <a:t>13. </a:t>
            </a:r>
            <a:r>
              <a:rPr lang="nl-NL" altLang="nl-BE" i="1" dirty="0">
                <a:latin typeface="Times New Roman" panose="02020603050405020304" pitchFamily="18" charset="0"/>
                <a:ea typeface="ＭＳ Ｐゴシック" panose="020B0600070205080204" pitchFamily="34" charset="-128"/>
              </a:rPr>
              <a:t>Plumbago </a:t>
            </a:r>
            <a:r>
              <a:rPr lang="nl-NL" altLang="nl-BE" i="1" dirty="0" err="1">
                <a:latin typeface="Times New Roman" panose="02020603050405020304" pitchFamily="18" charset="0"/>
                <a:ea typeface="ＭＳ Ｐゴシック" panose="020B0600070205080204" pitchFamily="34" charset="-128"/>
              </a:rPr>
              <a:t>capensis</a:t>
            </a:r>
            <a:r>
              <a:rPr lang="nl-NL" altLang="nl-BE" i="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(Plumbaginaceae), vrucht omgeven door de uitgegroeide kelk met talrijke klierharen</a:t>
            </a:r>
          </a:p>
          <a:p>
            <a:r>
              <a:rPr lang="nl-NL" altLang="nl-BE" dirty="0">
                <a:latin typeface="Times New Roman" panose="02020603050405020304" pitchFamily="18" charset="0"/>
                <a:ea typeface="ＭＳ Ｐゴシック" panose="020B0600070205080204" pitchFamily="34" charset="-128"/>
              </a:rPr>
              <a:t> </a:t>
            </a:r>
          </a:p>
          <a:p>
            <a:pPr eaLnBrk="1" hangingPunct="1"/>
            <a:endParaRPr lang="en-GB"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Nagelkruid (Geum)</a:t>
            </a:r>
          </a:p>
          <a:p>
            <a:r>
              <a:rPr lang="nl-BE" dirty="0"/>
              <a:t>Rozenfamilie (Rosaceae)</a:t>
            </a:r>
          </a:p>
          <a:p>
            <a:endParaRPr lang="nl-BE" dirty="0"/>
          </a:p>
          <a:p>
            <a:r>
              <a:rPr lang="nl-BE" dirty="0"/>
              <a:t>Deze bloem draagt centraal een groot aantal losse stampers, waarvan de stijl een bocht vertoont. </a:t>
            </a:r>
          </a:p>
          <a:p>
            <a:r>
              <a:rPr lang="nl-BE" dirty="0"/>
              <a:t>Bij rijpheid van het deelvruchtje (=dopvruchtje) breekt het bovenste deel van de stijl af, waardoor het onderste deel met een haakje overblijft.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68C1F3CA-67CE-F943-8CB2-999AC00BBA31}" type="slidenum">
              <a:rPr lang="en-GB" altLang="nl-BE" smtClean="0"/>
              <a:pPr/>
              <a:t>44</a:t>
            </a:fld>
            <a:endParaRPr lang="en-GB" altLang="nl-BE"/>
          </a:p>
        </p:txBody>
      </p:sp>
    </p:spTree>
    <p:extLst>
      <p:ext uri="{BB962C8B-B14F-4D97-AF65-F5344CB8AC3E}">
        <p14:creationId xmlns:p14="http://schemas.microsoft.com/office/powerpoint/2010/main" val="14168251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296316BF-A20D-9B0F-D92D-C0DFF12062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2D02BA2-19FA-1F40-B7DB-DBC1C0A20603}" type="slidenum">
              <a:rPr lang="en-GB" altLang="nl-BE"/>
              <a:pPr>
                <a:spcBef>
                  <a:spcPct val="0"/>
                </a:spcBef>
              </a:pPr>
              <a:t>45</a:t>
            </a:fld>
            <a:endParaRPr lang="en-GB" altLang="nl-BE"/>
          </a:p>
        </p:txBody>
      </p:sp>
      <p:sp>
        <p:nvSpPr>
          <p:cNvPr id="97282" name="Rectangle 2">
            <a:extLst>
              <a:ext uri="{FF2B5EF4-FFF2-40B4-BE49-F238E27FC236}">
                <a16:creationId xmlns:a16="http://schemas.microsoft.com/office/drawing/2014/main" id="{5EA7EAD8-0F77-7423-D479-908C1C85186A}"/>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6B3BAC1A-683E-4D1A-E647-A568E0E498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nl-NL" altLang="nl-BE" b="1" i="1" dirty="0">
                <a:latin typeface="Times New Roman" panose="02020603050405020304" pitchFamily="18" charset="0"/>
                <a:ea typeface="ＭＳ Ｐゴシック" panose="020B0600070205080204" pitchFamily="34" charset="-128"/>
              </a:rPr>
              <a:t>Gemzenhoorn (</a:t>
            </a:r>
            <a:r>
              <a:rPr lang="nl-NL" altLang="nl-BE" b="1" i="1" dirty="0" err="1">
                <a:latin typeface="Times New Roman" panose="02020603050405020304" pitchFamily="18" charset="0"/>
                <a:ea typeface="ＭＳ Ｐゴシック" panose="020B0600070205080204" pitchFamily="34" charset="-128"/>
              </a:rPr>
              <a:t>Proboscidea</a:t>
            </a:r>
            <a:r>
              <a:rPr lang="nl-NL" altLang="nl-BE" b="1" i="1" dirty="0">
                <a:latin typeface="Times New Roman" panose="02020603050405020304" pitchFamily="18" charset="0"/>
                <a:ea typeface="ＭＳ Ｐゴシック" panose="020B0600070205080204" pitchFamily="34" charset="-128"/>
              </a:rPr>
              <a:t> </a:t>
            </a:r>
            <a:r>
              <a:rPr lang="nl-NL" altLang="nl-BE" b="1" i="1" dirty="0" err="1">
                <a:latin typeface="Times New Roman" panose="02020603050405020304" pitchFamily="18" charset="0"/>
                <a:ea typeface="ＭＳ Ｐゴシック" panose="020B0600070205080204" pitchFamily="34" charset="-128"/>
              </a:rPr>
              <a:t>louisianica</a:t>
            </a:r>
            <a:r>
              <a:rPr lang="nl-NL" altLang="nl-BE" b="1" i="1" dirty="0">
                <a:latin typeface="Times New Roman" panose="02020603050405020304" pitchFamily="18" charset="0"/>
                <a:ea typeface="ＭＳ Ｐゴシック" panose="020B0600070205080204" pitchFamily="34" charset="-128"/>
              </a:rPr>
              <a:t>)</a:t>
            </a:r>
          </a:p>
          <a:p>
            <a:pPr marL="228600" indent="-228600" eaLnBrk="1" hangingPunct="1"/>
            <a:r>
              <a:rPr lang="nl-NL" altLang="nl-BE" dirty="0">
                <a:latin typeface="Times New Roman" panose="02020603050405020304" pitchFamily="18" charset="0"/>
                <a:ea typeface="ＭＳ Ｐゴシック" panose="020B0600070205080204" pitchFamily="34" charset="-128"/>
              </a:rPr>
              <a:t>Gemzenhoornfamilie (</a:t>
            </a:r>
            <a:r>
              <a:rPr lang="nl-NL" altLang="nl-BE" dirty="0" err="1">
                <a:latin typeface="Times New Roman" panose="02020603050405020304" pitchFamily="18" charset="0"/>
                <a:ea typeface="ＭＳ Ｐゴシック" panose="020B0600070205080204" pitchFamily="34" charset="-128"/>
              </a:rPr>
              <a:t>Martyniaceae</a:t>
            </a:r>
            <a:r>
              <a:rPr lang="nl-NL" altLang="nl-BE" dirty="0">
                <a:latin typeface="Times New Roman" panose="02020603050405020304" pitchFamily="18" charset="0"/>
                <a:ea typeface="ＭＳ Ｐゴシック" panose="020B0600070205080204" pitchFamily="34" charset="-128"/>
              </a:rPr>
              <a:t>)</a:t>
            </a: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r>
              <a:rPr lang="nl-NL" altLang="nl-BE" dirty="0">
                <a:latin typeface="Times New Roman" panose="02020603050405020304" pitchFamily="18" charset="0"/>
                <a:ea typeface="ＭＳ Ｐゴシック" panose="020B0600070205080204" pitchFamily="34" charset="-128"/>
              </a:rPr>
              <a:t>Deze eenjarige soort uit Mexico &amp; USA groeit en bloeit uitbundig. </a:t>
            </a: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43EB0AA9-C130-1ECE-572A-B78857D82E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61C7831-6C61-C84E-8692-E9472410E651}" type="slidenum">
              <a:rPr lang="en-GB" altLang="nl-BE"/>
              <a:pPr>
                <a:spcBef>
                  <a:spcPct val="0"/>
                </a:spcBef>
              </a:pPr>
              <a:t>46</a:t>
            </a:fld>
            <a:endParaRPr lang="en-GB" altLang="nl-BE"/>
          </a:p>
        </p:txBody>
      </p:sp>
      <p:sp>
        <p:nvSpPr>
          <p:cNvPr id="99330" name="Rectangle 2">
            <a:extLst>
              <a:ext uri="{FF2B5EF4-FFF2-40B4-BE49-F238E27FC236}">
                <a16:creationId xmlns:a16="http://schemas.microsoft.com/office/drawing/2014/main" id="{EB189557-BB54-D943-6128-7C64D3C5033D}"/>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78F13197-E627-5DE5-DB6B-8FF44066C8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nl-NL" altLang="nl-BE" b="1" i="1" dirty="0">
                <a:latin typeface="Times New Roman" panose="02020603050405020304" pitchFamily="18" charset="0"/>
                <a:ea typeface="ＭＳ Ｐゴシック" panose="020B0600070205080204" pitchFamily="34" charset="-128"/>
              </a:rPr>
              <a:t>Gemzenhoorn (</a:t>
            </a:r>
            <a:r>
              <a:rPr lang="nl-NL" altLang="nl-BE" b="1" i="1" dirty="0" err="1">
                <a:latin typeface="Times New Roman" panose="02020603050405020304" pitchFamily="18" charset="0"/>
                <a:ea typeface="ＭＳ Ｐゴシック" panose="020B0600070205080204" pitchFamily="34" charset="-128"/>
              </a:rPr>
              <a:t>Proboscidea</a:t>
            </a:r>
            <a:r>
              <a:rPr lang="nl-NL" altLang="nl-BE" b="1" i="1" dirty="0">
                <a:latin typeface="Times New Roman" panose="02020603050405020304" pitchFamily="18" charset="0"/>
                <a:ea typeface="ＭＳ Ｐゴシック" panose="020B0600070205080204" pitchFamily="34" charset="-128"/>
              </a:rPr>
              <a:t> </a:t>
            </a:r>
            <a:r>
              <a:rPr lang="nl-NL" altLang="nl-BE" b="1" i="1" dirty="0" err="1">
                <a:latin typeface="Times New Roman" panose="02020603050405020304" pitchFamily="18" charset="0"/>
                <a:ea typeface="ＭＳ Ｐゴシック" panose="020B0600070205080204" pitchFamily="34" charset="-128"/>
              </a:rPr>
              <a:t>louisianica</a:t>
            </a:r>
            <a:r>
              <a:rPr lang="nl-NL" altLang="nl-BE" b="1" i="1" dirty="0">
                <a:latin typeface="Times New Roman" panose="02020603050405020304" pitchFamily="18" charset="0"/>
                <a:ea typeface="ＭＳ Ｐゴシック" panose="020B0600070205080204" pitchFamily="34" charset="-128"/>
              </a:rPr>
              <a:t>)</a:t>
            </a:r>
          </a:p>
          <a:p>
            <a:pPr marL="228600" indent="-228600" eaLnBrk="1" hangingPunct="1"/>
            <a:r>
              <a:rPr lang="nl-NL" altLang="nl-BE" dirty="0">
                <a:latin typeface="Times New Roman" panose="02020603050405020304" pitchFamily="18" charset="0"/>
                <a:ea typeface="ＭＳ Ｐゴシック" panose="020B0600070205080204" pitchFamily="34" charset="-128"/>
              </a:rPr>
              <a:t>Gemzenhoornfamilie (</a:t>
            </a:r>
            <a:r>
              <a:rPr lang="nl-NL" altLang="nl-BE" dirty="0" err="1">
                <a:latin typeface="Times New Roman" panose="02020603050405020304" pitchFamily="18" charset="0"/>
                <a:ea typeface="ＭＳ Ｐゴシック" panose="020B0600070205080204" pitchFamily="34" charset="-128"/>
              </a:rPr>
              <a:t>Martyniaceae</a:t>
            </a:r>
            <a:r>
              <a:rPr lang="nl-NL" altLang="nl-BE" dirty="0">
                <a:latin typeface="Times New Roman" panose="02020603050405020304" pitchFamily="18" charset="0"/>
                <a:ea typeface="ＭＳ Ｐゴシック" panose="020B0600070205080204" pitchFamily="34" charset="-128"/>
              </a:rPr>
              <a:t>)</a:t>
            </a: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r>
              <a:rPr lang="nl-NL" altLang="nl-BE" dirty="0">
                <a:latin typeface="Times New Roman" panose="02020603050405020304" pitchFamily="18" charset="0"/>
                <a:ea typeface="ＭＳ Ｐゴシック" panose="020B0600070205080204" pitchFamily="34" charset="-128"/>
              </a:rPr>
              <a:t>Deze eenjarige soort uit Mexico &amp; USA groeit en bloeit uitbundig. </a:t>
            </a: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9D810458-BF85-1088-F592-67930873A1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53F198E-9C75-D242-9FF6-2B15D67F1B1A}" type="slidenum">
              <a:rPr lang="en-GB" altLang="nl-BE"/>
              <a:pPr>
                <a:spcBef>
                  <a:spcPct val="0"/>
                </a:spcBef>
              </a:pPr>
              <a:t>47</a:t>
            </a:fld>
            <a:endParaRPr lang="en-GB" altLang="nl-BE"/>
          </a:p>
        </p:txBody>
      </p:sp>
      <p:sp>
        <p:nvSpPr>
          <p:cNvPr id="101378" name="Rectangle 2">
            <a:extLst>
              <a:ext uri="{FF2B5EF4-FFF2-40B4-BE49-F238E27FC236}">
                <a16:creationId xmlns:a16="http://schemas.microsoft.com/office/drawing/2014/main" id="{85B25494-4C4A-D64C-B88F-6CF480E92E7A}"/>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836473E0-0F35-8B84-5526-BBFAB91CCA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nl-NL" altLang="nl-BE" b="1" i="1" dirty="0">
                <a:latin typeface="Times New Roman" panose="02020603050405020304" pitchFamily="18" charset="0"/>
                <a:ea typeface="ＭＳ Ｐゴシック" panose="020B0600070205080204" pitchFamily="34" charset="-128"/>
              </a:rPr>
              <a:t>Gemzenhoorn (</a:t>
            </a:r>
            <a:r>
              <a:rPr lang="nl-NL" altLang="nl-BE" b="1" i="1" dirty="0" err="1">
                <a:latin typeface="Times New Roman" panose="02020603050405020304" pitchFamily="18" charset="0"/>
                <a:ea typeface="ＭＳ Ｐゴシック" panose="020B0600070205080204" pitchFamily="34" charset="-128"/>
              </a:rPr>
              <a:t>Proboscidea</a:t>
            </a:r>
            <a:r>
              <a:rPr lang="nl-NL" altLang="nl-BE" b="1" i="1" dirty="0">
                <a:latin typeface="Times New Roman" panose="02020603050405020304" pitchFamily="18" charset="0"/>
                <a:ea typeface="ＭＳ Ｐゴシック" panose="020B0600070205080204" pitchFamily="34" charset="-128"/>
              </a:rPr>
              <a:t> </a:t>
            </a:r>
            <a:r>
              <a:rPr lang="nl-NL" altLang="nl-BE" b="1" i="1" dirty="0" err="1">
                <a:latin typeface="Times New Roman" panose="02020603050405020304" pitchFamily="18" charset="0"/>
                <a:ea typeface="ＭＳ Ｐゴシック" panose="020B0600070205080204" pitchFamily="34" charset="-128"/>
              </a:rPr>
              <a:t>louisianica</a:t>
            </a:r>
            <a:r>
              <a:rPr lang="nl-NL" altLang="nl-BE" b="1" i="1" dirty="0">
                <a:latin typeface="Times New Roman" panose="02020603050405020304" pitchFamily="18" charset="0"/>
                <a:ea typeface="ＭＳ Ｐゴシック" panose="020B0600070205080204" pitchFamily="34" charset="-128"/>
              </a:rPr>
              <a:t>)</a:t>
            </a:r>
          </a:p>
          <a:p>
            <a:pPr marL="228600" indent="-228600" eaLnBrk="1" hangingPunct="1"/>
            <a:r>
              <a:rPr lang="nl-NL" altLang="nl-BE" dirty="0">
                <a:latin typeface="Times New Roman" panose="02020603050405020304" pitchFamily="18" charset="0"/>
                <a:ea typeface="ＭＳ Ｐゴシック" panose="020B0600070205080204" pitchFamily="34" charset="-128"/>
              </a:rPr>
              <a:t>Gemzenhoornfamilie (</a:t>
            </a:r>
            <a:r>
              <a:rPr lang="nl-NL" altLang="nl-BE" dirty="0" err="1">
                <a:latin typeface="Times New Roman" panose="02020603050405020304" pitchFamily="18" charset="0"/>
                <a:ea typeface="ＭＳ Ｐゴシック" panose="020B0600070205080204" pitchFamily="34" charset="-128"/>
              </a:rPr>
              <a:t>Martyniaceae</a:t>
            </a:r>
            <a:r>
              <a:rPr lang="nl-NL" altLang="nl-BE" dirty="0">
                <a:latin typeface="Times New Roman" panose="02020603050405020304" pitchFamily="18" charset="0"/>
                <a:ea typeface="ＭＳ Ｐゴシック" panose="020B0600070205080204" pitchFamily="34" charset="-128"/>
              </a:rPr>
              <a:t>)</a:t>
            </a: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r>
              <a:rPr lang="nl-NL" altLang="nl-BE" dirty="0">
                <a:latin typeface="Times New Roman" panose="02020603050405020304" pitchFamily="18" charset="0"/>
                <a:ea typeface="ＭＳ Ｐゴシック" panose="020B0600070205080204" pitchFamily="34" charset="-128"/>
              </a:rPr>
              <a:t>Deze eenjarige soort uit Mexico &amp; USA groeit en bloeit uitbundig, en vormt nadien vrij grote vruchten…</a:t>
            </a: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jdelijke aanduiding voor dia-afbeelding 1">
            <a:extLst>
              <a:ext uri="{FF2B5EF4-FFF2-40B4-BE49-F238E27FC236}">
                <a16:creationId xmlns:a16="http://schemas.microsoft.com/office/drawing/2014/main" id="{02AA5D76-4607-FD43-1A3F-8ED3A796F13E}"/>
              </a:ext>
            </a:extLst>
          </p:cNvPr>
          <p:cNvSpPr>
            <a:spLocks noGrp="1" noRot="1" noChangeAspect="1" noTextEdit="1"/>
          </p:cNvSpPr>
          <p:nvPr>
            <p:ph type="sldImg"/>
          </p:nvPr>
        </p:nvSpPr>
        <p:spPr>
          <a:ln/>
        </p:spPr>
      </p:sp>
      <p:sp>
        <p:nvSpPr>
          <p:cNvPr id="103426" name="Tijdelijke aanduiding voor notities 2">
            <a:extLst>
              <a:ext uri="{FF2B5EF4-FFF2-40B4-BE49-F238E27FC236}">
                <a16:creationId xmlns:a16="http://schemas.microsoft.com/office/drawing/2014/main" id="{5FADEF98-2CA2-E35E-ECD0-382816FEB52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lgn="just" eaLnBrk="1" hangingPunct="1"/>
            <a:r>
              <a:rPr lang="nl-NL" altLang="nl-BE" b="1" i="1" dirty="0">
                <a:latin typeface="Times New Roman" panose="02020603050405020304" pitchFamily="18" charset="0"/>
                <a:ea typeface="ＭＳ Ｐゴシック" panose="020B0600070205080204" pitchFamily="34" charset="-128"/>
              </a:rPr>
              <a:t>Gemzenhoorn (</a:t>
            </a:r>
            <a:r>
              <a:rPr lang="nl-NL" altLang="nl-BE" b="1" i="1" dirty="0" err="1">
                <a:latin typeface="Times New Roman" panose="02020603050405020304" pitchFamily="18" charset="0"/>
                <a:ea typeface="ＭＳ Ｐゴシック" panose="020B0600070205080204" pitchFamily="34" charset="-128"/>
              </a:rPr>
              <a:t>Proboscidea</a:t>
            </a:r>
            <a:r>
              <a:rPr lang="nl-NL" altLang="nl-BE" b="1" i="1" dirty="0">
                <a:latin typeface="Times New Roman" panose="02020603050405020304" pitchFamily="18" charset="0"/>
                <a:ea typeface="ＭＳ Ｐゴシック" panose="020B0600070205080204" pitchFamily="34" charset="-128"/>
              </a:rPr>
              <a:t> </a:t>
            </a:r>
            <a:r>
              <a:rPr lang="nl-NL" altLang="nl-BE" b="1" i="1" dirty="0" err="1">
                <a:latin typeface="Times New Roman" panose="02020603050405020304" pitchFamily="18" charset="0"/>
                <a:ea typeface="ＭＳ Ｐゴシック" panose="020B0600070205080204" pitchFamily="34" charset="-128"/>
              </a:rPr>
              <a:t>louisianica</a:t>
            </a:r>
            <a:r>
              <a:rPr lang="nl-NL" altLang="nl-BE" b="1" i="1" dirty="0">
                <a:latin typeface="Times New Roman" panose="02020603050405020304" pitchFamily="18" charset="0"/>
                <a:ea typeface="ＭＳ Ｐゴシック" panose="020B0600070205080204" pitchFamily="34" charset="-128"/>
              </a:rPr>
              <a:t>)</a:t>
            </a:r>
          </a:p>
          <a:p>
            <a:pPr marL="228600" indent="-228600" algn="just" eaLnBrk="1" hangingPunct="1"/>
            <a:r>
              <a:rPr lang="nl-NL" altLang="nl-BE" dirty="0">
                <a:latin typeface="Times New Roman" panose="02020603050405020304" pitchFamily="18" charset="0"/>
                <a:ea typeface="ＭＳ Ｐゴシック" panose="020B0600070205080204" pitchFamily="34" charset="-128"/>
              </a:rPr>
              <a:t>Gemzenhoornfamilie (</a:t>
            </a:r>
            <a:r>
              <a:rPr lang="nl-NL" altLang="nl-BE" dirty="0" err="1">
                <a:latin typeface="Times New Roman" panose="02020603050405020304" pitchFamily="18" charset="0"/>
                <a:ea typeface="ＭＳ Ｐゴシック" panose="020B0600070205080204" pitchFamily="34" charset="-128"/>
              </a:rPr>
              <a:t>Martyniaceae</a:t>
            </a:r>
            <a:r>
              <a:rPr lang="nl-NL" altLang="nl-BE" dirty="0">
                <a:latin typeface="Times New Roman" panose="02020603050405020304" pitchFamily="18" charset="0"/>
                <a:ea typeface="ＭＳ Ｐゴシック" panose="020B0600070205080204" pitchFamily="34" charset="-128"/>
              </a:rPr>
              <a:t>)</a:t>
            </a:r>
          </a:p>
          <a:p>
            <a:pPr marL="228600" indent="-228600" algn="just" eaLnBrk="1" hangingPunct="1"/>
            <a:endParaRPr lang="nl-NL" altLang="nl-BE" dirty="0">
              <a:latin typeface="Times New Roman" panose="02020603050405020304" pitchFamily="18" charset="0"/>
              <a:ea typeface="ＭＳ Ｐゴシック" panose="020B0600070205080204" pitchFamily="34" charset="-128"/>
            </a:endParaRPr>
          </a:p>
          <a:p>
            <a:pPr marL="228600" indent="-228600" algn="just" eaLnBrk="1" hangingPunct="1"/>
            <a:r>
              <a:rPr lang="nl-NL" altLang="nl-BE" dirty="0">
                <a:latin typeface="Times New Roman" panose="02020603050405020304" pitchFamily="18" charset="0"/>
                <a:ea typeface="ＭＳ Ｐゴシック" panose="020B0600070205080204" pitchFamily="34" charset="-128"/>
              </a:rPr>
              <a:t>Deze eenjarige soort uit Mexico &amp; USA groeit en bloeit uitbundig, en vormt nadien vrij grote vruchten…, waaruit dan een doosvrucht tevoorschijn treedt met daarop twee grote haken. </a:t>
            </a:r>
          </a:p>
          <a:p>
            <a:pPr marL="228600" indent="-228600" algn="l" eaLnBrk="1" hangingPunct="1">
              <a:buFont typeface="Arial" panose="020B0604020202020204" pitchFamily="34" charset="0"/>
              <a:buChar char="•"/>
            </a:pPr>
            <a:endParaRPr lang="nl-NL" altLang="nl-BE" dirty="0">
              <a:latin typeface="Times New Roman" panose="02020603050405020304" pitchFamily="18" charset="0"/>
              <a:ea typeface="ＭＳ Ｐゴシック" panose="020B0600070205080204" pitchFamily="34" charset="-128"/>
            </a:endParaRPr>
          </a:p>
          <a:p>
            <a:pPr marL="228600" indent="-228600" algn="just" eaLnBrk="1" hangingPunct="1"/>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a:p>
            <a:endParaRPr lang="nl-NL" altLang="nl-BE" dirty="0">
              <a:latin typeface="Times New Roman" panose="02020603050405020304" pitchFamily="18" charset="0"/>
              <a:ea typeface="ＭＳ Ｐゴシック" panose="020B0600070205080204" pitchFamily="34" charset="-128"/>
            </a:endParaRPr>
          </a:p>
        </p:txBody>
      </p:sp>
      <p:sp>
        <p:nvSpPr>
          <p:cNvPr id="103427" name="Tijdelijke aanduiding voor dianummer 3">
            <a:extLst>
              <a:ext uri="{FF2B5EF4-FFF2-40B4-BE49-F238E27FC236}">
                <a16:creationId xmlns:a16="http://schemas.microsoft.com/office/drawing/2014/main" id="{E8C5A154-BC86-D0DE-C4B5-770B219BAA6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F758C74-F901-E844-B40E-FC1D62AD3A7A}" type="slidenum">
              <a:rPr lang="en-GB" altLang="nl-BE"/>
              <a:pPr>
                <a:spcBef>
                  <a:spcPct val="0"/>
                </a:spcBef>
              </a:pPr>
              <a:t>48</a:t>
            </a:fld>
            <a:endParaRPr lang="en-GB" altLang="nl-BE"/>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Duivelsklauw (Harpagophytum procumbens)</a:t>
            </a:r>
          </a:p>
          <a:p>
            <a:r>
              <a:rPr lang="nl-BE" dirty="0"/>
              <a:t>Sesamfamilie (Pedaliaceae)</a:t>
            </a:r>
          </a:p>
          <a:p>
            <a:endParaRPr lang="nl-BE" dirty="0"/>
          </a:p>
          <a:p>
            <a:r>
              <a:rPr lang="nl-BE" dirty="0"/>
              <a:t>Deze soort is een geofyt met een knol, waaruit eenjarige scheuten groeien.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68C1F3CA-67CE-F943-8CB2-999AC00BBA31}" type="slidenum">
              <a:rPr lang="en-GB" altLang="nl-BE" smtClean="0"/>
              <a:pPr/>
              <a:t>49</a:t>
            </a:fld>
            <a:endParaRPr lang="en-GB" altLang="nl-BE"/>
          </a:p>
        </p:txBody>
      </p:sp>
    </p:spTree>
    <p:extLst>
      <p:ext uri="{BB962C8B-B14F-4D97-AF65-F5344CB8AC3E}">
        <p14:creationId xmlns:p14="http://schemas.microsoft.com/office/powerpoint/2010/main" val="6182276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Duivelsklauw (Harpagophytum procumbens)</a:t>
            </a:r>
          </a:p>
          <a:p>
            <a:r>
              <a:rPr lang="nl-BE" dirty="0"/>
              <a:t>Sesamfamilie (Pedaliaceae)</a:t>
            </a:r>
          </a:p>
          <a:p>
            <a:endParaRPr lang="nl-BE" dirty="0"/>
          </a:p>
          <a:p>
            <a:r>
              <a:rPr lang="nl-BE" dirty="0"/>
              <a:t>De vruchten zijn duivels gestekeld…</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68C1F3CA-67CE-F943-8CB2-999AC00BBA31}" type="slidenum">
              <a:rPr lang="en-GB" altLang="nl-BE" smtClean="0"/>
              <a:pPr/>
              <a:t>50</a:t>
            </a:fld>
            <a:endParaRPr lang="en-GB" altLang="nl-BE"/>
          </a:p>
        </p:txBody>
      </p:sp>
    </p:spTree>
    <p:extLst>
      <p:ext uri="{BB962C8B-B14F-4D97-AF65-F5344CB8AC3E}">
        <p14:creationId xmlns:p14="http://schemas.microsoft.com/office/powerpoint/2010/main" val="24064141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Myrmecochorie</a:t>
            </a:r>
            <a:r>
              <a:rPr lang="nl-BE" dirty="0"/>
              <a:t> </a:t>
            </a:r>
          </a:p>
          <a:p>
            <a:endParaRPr lang="nl-BE" dirty="0"/>
          </a:p>
          <a:p>
            <a:r>
              <a:rPr lang="nl-BE" dirty="0"/>
              <a:t>Dit is een algemeen verschijnsel, wegens de talrijk voorkomende elaiosomen. </a:t>
            </a:r>
          </a:p>
          <a:p>
            <a:endParaRPr lang="nl-BE" dirty="0"/>
          </a:p>
          <a:p>
            <a:r>
              <a:rPr lang="nl-BE" dirty="0"/>
              <a:t>Boven: Bernagie (</a:t>
            </a:r>
            <a:r>
              <a:rPr lang="nl-BE" i="1" dirty="0"/>
              <a:t>Borago officinalis</a:t>
            </a:r>
            <a:r>
              <a:rPr lang="nl-BE" dirty="0"/>
              <a:t>), Stinkende gouwe (</a:t>
            </a:r>
            <a:r>
              <a:rPr lang="nl-BE" i="1" dirty="0"/>
              <a:t>Chelidonium majus</a:t>
            </a:r>
            <a:r>
              <a:rPr lang="nl-BE" dirty="0"/>
              <a:t>), Holwortel (</a:t>
            </a:r>
            <a:r>
              <a:rPr lang="nl-BE" i="1" dirty="0"/>
              <a:t>Corydalis cava</a:t>
            </a:r>
            <a:r>
              <a:rPr lang="nl-BE" dirty="0"/>
              <a:t>), </a:t>
            </a:r>
            <a:r>
              <a:rPr lang="nl-BE" i="1" dirty="0"/>
              <a:t>Capnoides sempervirens</a:t>
            </a:r>
          </a:p>
          <a:p>
            <a:endParaRPr lang="nl-BE" dirty="0"/>
          </a:p>
          <a:p>
            <a:r>
              <a:rPr lang="nl-BE" dirty="0"/>
              <a:t>Midden: Gewone brem (</a:t>
            </a:r>
            <a:r>
              <a:rPr lang="nl-BE" i="1" dirty="0"/>
              <a:t>Cytisus scoparius</a:t>
            </a:r>
            <a:r>
              <a:rPr lang="nl-BE" dirty="0"/>
              <a:t>), </a:t>
            </a:r>
            <a:r>
              <a:rPr lang="nl-BE" i="1" dirty="0"/>
              <a:t>Dactylicapnos torulosa</a:t>
            </a:r>
            <a:r>
              <a:rPr lang="nl-BE" dirty="0"/>
              <a:t>, Kruisbladwolfsmelk (</a:t>
            </a:r>
            <a:r>
              <a:rPr lang="nl-BE" i="1" dirty="0"/>
              <a:t>Euphobia lathyrus</a:t>
            </a:r>
            <a:r>
              <a:rPr lang="nl-BE" dirty="0"/>
              <a:t>), Cipreswolfsmelk (</a:t>
            </a:r>
            <a:r>
              <a:rPr lang="nl-BE" i="1" dirty="0"/>
              <a:t>Euphorbia cyparissias</a:t>
            </a:r>
            <a:r>
              <a:rPr lang="nl-BE" dirty="0"/>
              <a:t>)</a:t>
            </a:r>
          </a:p>
          <a:p>
            <a:endParaRPr lang="nl-BE" dirty="0"/>
          </a:p>
          <a:p>
            <a:r>
              <a:rPr lang="nl-BE" dirty="0"/>
              <a:t>Onder: </a:t>
            </a:r>
            <a:r>
              <a:rPr lang="nl-BE" i="1" dirty="0"/>
              <a:t>Jeffersonia diphylla</a:t>
            </a:r>
            <a:r>
              <a:rPr lang="nl-BE" dirty="0"/>
              <a:t>, Overblijvende ossentong (</a:t>
            </a:r>
            <a:r>
              <a:rPr lang="nl-BE" i="1" dirty="0"/>
              <a:t>Pentaglottis sempervirens</a:t>
            </a:r>
            <a:r>
              <a:rPr lang="nl-BE" dirty="0"/>
              <a:t>), Gewone smeerwortel (</a:t>
            </a:r>
            <a:r>
              <a:rPr lang="nl-BE" i="1" dirty="0"/>
              <a:t>Symphytum officinale</a:t>
            </a:r>
            <a:r>
              <a:rPr lang="nl-BE" dirty="0"/>
              <a:t>), </a:t>
            </a:r>
            <a:r>
              <a:rPr lang="nl-BE" i="1" dirty="0"/>
              <a:t>Viola elatior</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68C1F3CA-67CE-F943-8CB2-999AC00BBA31}" type="slidenum">
              <a:rPr lang="en-GB" altLang="nl-BE" smtClean="0"/>
              <a:pPr/>
              <a:t>51</a:t>
            </a:fld>
            <a:endParaRPr lang="en-GB" altLang="nl-BE"/>
          </a:p>
        </p:txBody>
      </p:sp>
    </p:spTree>
    <p:extLst>
      <p:ext uri="{BB962C8B-B14F-4D97-AF65-F5344CB8AC3E}">
        <p14:creationId xmlns:p14="http://schemas.microsoft.com/office/powerpoint/2010/main" val="632489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E247EA10-FA30-B9A2-794C-B2A570AAA6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AC1269E-FA6A-C740-903E-7637D909C2D9}" type="slidenum">
              <a:rPr lang="en-GB" altLang="nl-BE"/>
              <a:pPr>
                <a:spcBef>
                  <a:spcPct val="0"/>
                </a:spcBef>
              </a:pPr>
              <a:t>5</a:t>
            </a:fld>
            <a:endParaRPr lang="en-GB" altLang="nl-BE"/>
          </a:p>
        </p:txBody>
      </p:sp>
      <p:sp>
        <p:nvSpPr>
          <p:cNvPr id="24578" name="Rectangle 1026">
            <a:extLst>
              <a:ext uri="{FF2B5EF4-FFF2-40B4-BE49-F238E27FC236}">
                <a16:creationId xmlns:a16="http://schemas.microsoft.com/office/drawing/2014/main" id="{FC47C972-CF1C-7592-B0C2-62C7306D9564}"/>
              </a:ext>
            </a:extLst>
          </p:cNvPr>
          <p:cNvSpPr>
            <a:spLocks noGrp="1" noRot="1" noChangeAspect="1" noChangeArrowheads="1" noTextEdit="1"/>
          </p:cNvSpPr>
          <p:nvPr>
            <p:ph type="sldImg"/>
          </p:nvPr>
        </p:nvSpPr>
        <p:spPr>
          <a:ln/>
        </p:spPr>
      </p:sp>
      <p:sp>
        <p:nvSpPr>
          <p:cNvPr id="24579" name="Rectangle 1027">
            <a:extLst>
              <a:ext uri="{FF2B5EF4-FFF2-40B4-BE49-F238E27FC236}">
                <a16:creationId xmlns:a16="http://schemas.microsoft.com/office/drawing/2014/main" id="{BD961C09-91F1-1DC2-CA40-1AA56520B7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nl-BE" b="1" i="1" dirty="0" err="1">
                <a:latin typeface="Helvetica" pitchFamily="2" charset="0"/>
                <a:ea typeface="ＭＳ Ｐゴシック" panose="020B0600070205080204" pitchFamily="34" charset="-128"/>
              </a:rPr>
              <a:t>Paardenkastanje</a:t>
            </a:r>
            <a:r>
              <a:rPr lang="en-GB" altLang="nl-BE" b="1" i="1" dirty="0">
                <a:latin typeface="Helvetica" pitchFamily="2" charset="0"/>
                <a:ea typeface="ＭＳ Ｐゴシック" panose="020B0600070205080204" pitchFamily="34" charset="-128"/>
              </a:rPr>
              <a:t> (Aesculus hippocastanum)</a:t>
            </a:r>
          </a:p>
          <a:p>
            <a:pPr eaLnBrk="1" hangingPunct="1"/>
            <a:r>
              <a:rPr lang="en-GB" altLang="nl-BE" b="0" i="0" dirty="0" err="1">
                <a:latin typeface="Helvetica" pitchFamily="2" charset="0"/>
                <a:ea typeface="ＭＳ Ｐゴシック" panose="020B0600070205080204" pitchFamily="34" charset="-128"/>
              </a:rPr>
              <a:t>Zeepbesfamilie</a:t>
            </a:r>
            <a:r>
              <a:rPr lang="en-GB" altLang="nl-BE" b="0" i="0" dirty="0">
                <a:latin typeface="Helvetica" pitchFamily="2" charset="0"/>
                <a:ea typeface="ＭＳ Ｐゴシック" panose="020B0600070205080204" pitchFamily="34" charset="-128"/>
              </a:rPr>
              <a:t> (</a:t>
            </a:r>
            <a:r>
              <a:rPr lang="en-GB" altLang="nl-BE" b="0" i="0" dirty="0" err="1">
                <a:latin typeface="Helvetica" pitchFamily="2" charset="0"/>
                <a:ea typeface="ＭＳ Ｐゴシック" panose="020B0600070205080204" pitchFamily="34" charset="-128"/>
              </a:rPr>
              <a:t>Sapindaeae</a:t>
            </a:r>
            <a:r>
              <a:rPr lang="en-GB" altLang="nl-BE" b="0" i="0" dirty="0">
                <a:latin typeface="Helvetica" pitchFamily="2" charset="0"/>
                <a:ea typeface="ＭＳ Ｐゴシック" panose="020B0600070205080204" pitchFamily="34" charset="-128"/>
              </a:rPr>
              <a:t>)</a:t>
            </a:r>
          </a:p>
          <a:p>
            <a:pPr eaLnBrk="1" hangingPunct="1"/>
            <a:endParaRPr lang="en-GB" altLang="nl-BE" b="1" i="1" dirty="0">
              <a:latin typeface="Helvetica" pitchFamily="2" charset="0"/>
              <a:ea typeface="ＭＳ Ｐゴシック" panose="020B0600070205080204" pitchFamily="34" charset="-128"/>
            </a:endParaRPr>
          </a:p>
          <a:p>
            <a:pPr eaLnBrk="1" hangingPunct="1"/>
            <a:r>
              <a:rPr lang="nl-NL" altLang="nl-BE" dirty="0">
                <a:latin typeface="Times New Roman" panose="02020603050405020304" pitchFamily="18" charset="0"/>
                <a:ea typeface="ＭＳ Ｐゴシック" panose="020B0600070205080204" pitchFamily="34" charset="-128"/>
              </a:rPr>
              <a:t>Een opengesprongen vrucht, boven links, met twee goed ontwikkelde zaden (zonder stijlen!), samen met enkele losse zaden van andere vruchten.  </a:t>
            </a:r>
          </a:p>
          <a:p>
            <a:pPr eaLnBrk="1" hangingPunct="1"/>
            <a:endParaRPr lang="nl-NL" altLang="nl-BE" dirty="0">
              <a:latin typeface="Times New Roman" panose="02020603050405020304" pitchFamily="18" charset="0"/>
              <a:ea typeface="ＭＳ Ｐゴシック" panose="020B0600070205080204" pitchFamily="34" charset="-128"/>
            </a:endParaRPr>
          </a:p>
          <a:p>
            <a:pPr eaLnBrk="1" hangingPunct="1"/>
            <a:endParaRPr lang="nl-NL"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Stinkende gouwe (Chelidonium majus)</a:t>
            </a:r>
          </a:p>
          <a:p>
            <a:r>
              <a:rPr lang="nl-BE" dirty="0"/>
              <a:t>Papaverfamilie (Papaveraceae)</a:t>
            </a:r>
          </a:p>
          <a:p>
            <a:endParaRPr lang="nl-BE" dirty="0"/>
          </a:p>
          <a:p>
            <a:r>
              <a:rPr lang="nl-BE" dirty="0"/>
              <a:t>In de langwerpige doosvruchten bevindt zich een rij zaden.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68C1F3CA-67CE-F943-8CB2-999AC00BBA31}" type="slidenum">
              <a:rPr lang="en-GB" altLang="nl-BE" smtClean="0"/>
              <a:pPr/>
              <a:t>52</a:t>
            </a:fld>
            <a:endParaRPr lang="en-GB" altLang="nl-BE"/>
          </a:p>
        </p:txBody>
      </p:sp>
    </p:spTree>
    <p:extLst>
      <p:ext uri="{BB962C8B-B14F-4D97-AF65-F5344CB8AC3E}">
        <p14:creationId xmlns:p14="http://schemas.microsoft.com/office/powerpoint/2010/main" val="21245371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Stinkende gouwe (Chelidonium majus)</a:t>
            </a:r>
          </a:p>
          <a:p>
            <a:r>
              <a:rPr lang="nl-BE" dirty="0"/>
              <a:t>Papaverfamilie (Papaveraceae)</a:t>
            </a:r>
          </a:p>
          <a:p>
            <a:endParaRPr lang="nl-BE" dirty="0"/>
          </a:p>
          <a:p>
            <a:r>
              <a:rPr lang="nl-BE" dirty="0"/>
              <a:t>In de langwerpige doosvruchten bevindt zich een rij zaden, elk voorzien van een bbijzonder goed ontwikkeld elaiosoom.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68C1F3CA-67CE-F943-8CB2-999AC00BBA31}" type="slidenum">
              <a:rPr lang="en-GB" altLang="nl-BE" smtClean="0"/>
              <a:pPr/>
              <a:t>53</a:t>
            </a:fld>
            <a:endParaRPr lang="en-GB" altLang="nl-BE"/>
          </a:p>
        </p:txBody>
      </p:sp>
    </p:spTree>
    <p:extLst>
      <p:ext uri="{BB962C8B-B14F-4D97-AF65-F5344CB8AC3E}">
        <p14:creationId xmlns:p14="http://schemas.microsoft.com/office/powerpoint/2010/main" val="41462645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Hydrochorie</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68C1F3CA-67CE-F943-8CB2-999AC00BBA31}" type="slidenum">
              <a:rPr lang="en-GB" altLang="nl-BE" smtClean="0"/>
              <a:pPr/>
              <a:t>54</a:t>
            </a:fld>
            <a:endParaRPr lang="en-GB" altLang="nl-BE"/>
          </a:p>
        </p:txBody>
      </p:sp>
    </p:spTree>
    <p:extLst>
      <p:ext uri="{BB962C8B-B14F-4D97-AF65-F5344CB8AC3E}">
        <p14:creationId xmlns:p14="http://schemas.microsoft.com/office/powerpoint/2010/main" val="997621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Pleustochorie</a:t>
            </a:r>
          </a:p>
          <a:p>
            <a:endParaRPr lang="nl-BE" dirty="0"/>
          </a:p>
          <a:p>
            <a:r>
              <a:rPr lang="nl-BE" dirty="0"/>
              <a:t>Een bijzondere vorm van hydrochorie, “zeilend” op het water…</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68C1F3CA-67CE-F943-8CB2-999AC00BBA31}" type="slidenum">
              <a:rPr lang="en-GB" altLang="nl-BE" smtClean="0"/>
              <a:pPr/>
              <a:t>56</a:t>
            </a:fld>
            <a:endParaRPr lang="en-GB" altLang="nl-BE"/>
          </a:p>
        </p:txBody>
      </p:sp>
    </p:spTree>
    <p:extLst>
      <p:ext uri="{BB962C8B-B14F-4D97-AF65-F5344CB8AC3E}">
        <p14:creationId xmlns:p14="http://schemas.microsoft.com/office/powerpoint/2010/main" val="37197575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 tot de zaden ergens landen en dan meteen kunnen gaan kiemen.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68C1F3CA-67CE-F943-8CB2-999AC00BBA31}" type="slidenum">
              <a:rPr lang="en-GB" altLang="nl-BE" smtClean="0"/>
              <a:pPr/>
              <a:t>57</a:t>
            </a:fld>
            <a:endParaRPr lang="en-GB" altLang="nl-BE"/>
          </a:p>
        </p:txBody>
      </p:sp>
    </p:spTree>
    <p:extLst>
      <p:ext uri="{BB962C8B-B14F-4D97-AF65-F5344CB8AC3E}">
        <p14:creationId xmlns:p14="http://schemas.microsoft.com/office/powerpoint/2010/main" val="20731437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jdelijke aanduiding voor dia-afbeelding 1">
            <a:extLst>
              <a:ext uri="{FF2B5EF4-FFF2-40B4-BE49-F238E27FC236}">
                <a16:creationId xmlns:a16="http://schemas.microsoft.com/office/drawing/2014/main" id="{47CBFDDD-8C97-D095-6D7B-D8A14F944EDC}"/>
              </a:ext>
            </a:extLst>
          </p:cNvPr>
          <p:cNvSpPr>
            <a:spLocks noGrp="1" noRot="1" noChangeAspect="1" noTextEdit="1"/>
          </p:cNvSpPr>
          <p:nvPr>
            <p:ph type="sldImg"/>
          </p:nvPr>
        </p:nvSpPr>
        <p:spPr>
          <a:ln/>
        </p:spPr>
      </p:sp>
      <p:sp>
        <p:nvSpPr>
          <p:cNvPr id="117762" name="Tijdelijke aanduiding voor notities 2">
            <a:extLst>
              <a:ext uri="{FF2B5EF4-FFF2-40B4-BE49-F238E27FC236}">
                <a16:creationId xmlns:a16="http://schemas.microsoft.com/office/drawing/2014/main" id="{28758BF5-B1E0-9CC9-30C6-0FACD82B850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BE" b="1" i="1" dirty="0" err="1">
                <a:latin typeface="Times New Roman" panose="02020603050405020304" pitchFamily="18" charset="0"/>
                <a:ea typeface="ＭＳ Ｐゴシック" panose="020B0600070205080204" pitchFamily="34" charset="-128"/>
              </a:rPr>
              <a:t>Goudveil</a:t>
            </a:r>
            <a:r>
              <a:rPr lang="nl-NL" altLang="nl-BE" b="1" i="1" dirty="0">
                <a:latin typeface="Times New Roman" panose="02020603050405020304" pitchFamily="18" charset="0"/>
                <a:ea typeface="ＭＳ Ｐゴシック" panose="020B0600070205080204" pitchFamily="34" charset="-128"/>
              </a:rPr>
              <a:t> (</a:t>
            </a:r>
            <a:r>
              <a:rPr lang="nl-NL" altLang="nl-BE" b="1" i="1" dirty="0" err="1">
                <a:latin typeface="Times New Roman" panose="02020603050405020304" pitchFamily="18" charset="0"/>
                <a:ea typeface="ＭＳ Ｐゴシック" panose="020B0600070205080204" pitchFamily="34" charset="-128"/>
              </a:rPr>
              <a:t>Chrysosplenium</a:t>
            </a:r>
            <a:r>
              <a:rPr lang="nl-NL" altLang="nl-BE" b="1" i="1" dirty="0">
                <a:latin typeface="Times New Roman" panose="02020603050405020304" pitchFamily="18" charset="0"/>
                <a:ea typeface="ＭＳ Ｐゴシック" panose="020B0600070205080204" pitchFamily="34" charset="-128"/>
              </a:rPr>
              <a:t>)</a:t>
            </a:r>
          </a:p>
          <a:p>
            <a:r>
              <a:rPr lang="nl-NL" altLang="nl-BE" dirty="0">
                <a:latin typeface="Times New Roman" panose="02020603050405020304" pitchFamily="18" charset="0"/>
                <a:ea typeface="ＭＳ Ｐゴシック" panose="020B0600070205080204" pitchFamily="34" charset="-128"/>
              </a:rPr>
              <a:t>Steenbreekfamilie (</a:t>
            </a:r>
            <a:r>
              <a:rPr lang="nl-NL" altLang="nl-BE" dirty="0" err="1">
                <a:latin typeface="Times New Roman" panose="02020603050405020304" pitchFamily="18" charset="0"/>
                <a:ea typeface="ＭＳ Ｐゴシック" panose="020B0600070205080204" pitchFamily="34" charset="-128"/>
              </a:rPr>
              <a:t>Saxifragaceae</a:t>
            </a:r>
            <a:r>
              <a:rPr lang="nl-NL" altLang="nl-BE" dirty="0">
                <a:latin typeface="Times New Roman" panose="02020603050405020304" pitchFamily="18" charset="0"/>
                <a:ea typeface="ＭＳ Ｐゴシック" panose="020B0600070205080204" pitchFamily="34" charset="-128"/>
              </a:rPr>
              <a:t>)</a:t>
            </a:r>
          </a:p>
          <a:p>
            <a:endParaRPr lang="nl-NL" altLang="nl-BE" dirty="0">
              <a:latin typeface="Times New Roman" panose="02020603050405020304" pitchFamily="18" charset="0"/>
              <a:ea typeface="ＭＳ Ｐゴシック" panose="020B0600070205080204" pitchFamily="34" charset="-128"/>
            </a:endParaRPr>
          </a:p>
          <a:p>
            <a:r>
              <a:rPr lang="nl-NL" altLang="nl-BE" dirty="0">
                <a:latin typeface="Times New Roman" panose="02020603050405020304" pitchFamily="18" charset="0"/>
                <a:ea typeface="ＭＳ Ｐゴシック" panose="020B0600070205080204" pitchFamily="34" charset="-128"/>
              </a:rPr>
              <a:t>Bij deze soort spatten de zaden weg met invallende regendruppels. </a:t>
            </a:r>
          </a:p>
          <a:p>
            <a:endParaRPr lang="nl-NL" altLang="nl-BE" dirty="0">
              <a:latin typeface="Times New Roman" panose="02020603050405020304" pitchFamily="18" charset="0"/>
              <a:ea typeface="ＭＳ Ｐゴシック" panose="020B0600070205080204" pitchFamily="34" charset="-128"/>
            </a:endParaRPr>
          </a:p>
          <a:p>
            <a:endParaRPr lang="nl-NL" altLang="nl-BE" dirty="0">
              <a:latin typeface="Times New Roman" panose="02020603050405020304" pitchFamily="18" charset="0"/>
              <a:ea typeface="ＭＳ Ｐゴシック" panose="020B0600070205080204" pitchFamily="34" charset="-128"/>
            </a:endParaRPr>
          </a:p>
        </p:txBody>
      </p:sp>
      <p:sp>
        <p:nvSpPr>
          <p:cNvPr id="117763" name="Tijdelijke aanduiding voor dianummer 3">
            <a:extLst>
              <a:ext uri="{FF2B5EF4-FFF2-40B4-BE49-F238E27FC236}">
                <a16:creationId xmlns:a16="http://schemas.microsoft.com/office/drawing/2014/main" id="{876CAD9D-D7E8-0390-9321-900211E91CF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CAB8137-3BA7-CA43-A872-1FBD22E1B0EE}" type="slidenum">
              <a:rPr lang="en-GB" altLang="nl-BE"/>
              <a:pPr>
                <a:spcBef>
                  <a:spcPct val="0"/>
                </a:spcBef>
              </a:pPr>
              <a:t>58</a:t>
            </a:fld>
            <a:endParaRPr lang="en-GB" altLang="nl-BE"/>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jdelijke aanduiding voor dia-afbeelding 1">
            <a:extLst>
              <a:ext uri="{FF2B5EF4-FFF2-40B4-BE49-F238E27FC236}">
                <a16:creationId xmlns:a16="http://schemas.microsoft.com/office/drawing/2014/main" id="{A5F6EFB8-D94C-EF0E-E0AD-198C042AE249}"/>
              </a:ext>
            </a:extLst>
          </p:cNvPr>
          <p:cNvSpPr>
            <a:spLocks noGrp="1" noRot="1" noChangeAspect="1" noTextEdit="1"/>
          </p:cNvSpPr>
          <p:nvPr>
            <p:ph type="sldImg"/>
          </p:nvPr>
        </p:nvSpPr>
        <p:spPr>
          <a:ln/>
        </p:spPr>
      </p:sp>
      <p:sp>
        <p:nvSpPr>
          <p:cNvPr id="119810" name="Tijdelijke aanduiding voor notities 2">
            <a:extLst>
              <a:ext uri="{FF2B5EF4-FFF2-40B4-BE49-F238E27FC236}">
                <a16:creationId xmlns:a16="http://schemas.microsoft.com/office/drawing/2014/main" id="{94303213-0D60-59CD-2DDE-8AB06250677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BE" altLang="nl-BE" b="1" i="1" dirty="0">
                <a:latin typeface="Times New Roman" panose="02020603050405020304" pitchFamily="18" charset="0"/>
                <a:ea typeface="ＭＳ Ｐゴシック" panose="020B0600070205080204" pitchFamily="34" charset="-128"/>
              </a:rPr>
              <a:t>Kokospalm (Cocos nucifera)</a:t>
            </a:r>
          </a:p>
          <a:p>
            <a:pPr eaLnBrk="1" hangingPunct="1"/>
            <a:r>
              <a:rPr lang="nl-BE" altLang="nl-BE" dirty="0">
                <a:latin typeface="Times New Roman" panose="02020603050405020304" pitchFamily="18" charset="0"/>
                <a:ea typeface="ＭＳ Ｐゴシック" panose="020B0600070205080204" pitchFamily="34" charset="-128"/>
              </a:rPr>
              <a:t>Palmenfamilie (Arecaceae)</a:t>
            </a:r>
          </a:p>
          <a:p>
            <a:pPr eaLnBrk="1" hangingPunct="1"/>
            <a:endParaRPr lang="nl-BE" altLang="nl-BE" dirty="0">
              <a:latin typeface="Times New Roman" panose="02020603050405020304" pitchFamily="18" charset="0"/>
              <a:ea typeface="ＭＳ Ｐゴシック" panose="020B0600070205080204" pitchFamily="34" charset="-128"/>
            </a:endParaRPr>
          </a:p>
          <a:p>
            <a:pPr eaLnBrk="1" hangingPunct="1"/>
            <a:r>
              <a:rPr lang="en-US" altLang="nl-BE" i="0" dirty="0" err="1">
                <a:latin typeface="Times New Roman" panose="02020603050405020304" pitchFamily="18" charset="0"/>
                <a:ea typeface="ＭＳ Ｐゴシック" panose="020B0600070205080204" pitchFamily="34" charset="-128"/>
              </a:rPr>
              <a:t>Wellicht</a:t>
            </a:r>
            <a:r>
              <a:rPr lang="en-US" altLang="nl-BE" i="0" dirty="0">
                <a:latin typeface="Times New Roman" panose="02020603050405020304" pitchFamily="18" charset="0"/>
                <a:ea typeface="ＭＳ Ｐゴシック" panose="020B0600070205080204" pitchFamily="34" charset="-128"/>
              </a:rPr>
              <a:t> de best </a:t>
            </a:r>
            <a:r>
              <a:rPr lang="en-US" altLang="nl-BE" i="0" dirty="0" err="1">
                <a:latin typeface="Times New Roman" panose="02020603050405020304" pitchFamily="18" charset="0"/>
                <a:ea typeface="ＭＳ Ｐゴシック" panose="020B0600070205080204" pitchFamily="34" charset="-128"/>
              </a:rPr>
              <a:t>bekende</a:t>
            </a:r>
            <a:r>
              <a:rPr lang="en-US" altLang="nl-BE" i="0" dirty="0">
                <a:latin typeface="Times New Roman" panose="02020603050405020304" pitchFamily="18" charset="0"/>
                <a:ea typeface="ＭＳ Ｐゴシック" panose="020B0600070205080204" pitchFamily="34" charset="-128"/>
              </a:rPr>
              <a:t> </a:t>
            </a:r>
            <a:r>
              <a:rPr lang="en-US" altLang="nl-BE" i="0" dirty="0" err="1">
                <a:latin typeface="Times New Roman" panose="02020603050405020304" pitchFamily="18" charset="0"/>
                <a:ea typeface="ＭＳ Ｐゴシック" panose="020B0600070205080204" pitchFamily="34" charset="-128"/>
              </a:rPr>
              <a:t>palmboom</a:t>
            </a:r>
            <a:r>
              <a:rPr lang="en-US" altLang="nl-BE" i="0" dirty="0">
                <a:latin typeface="Times New Roman" panose="02020603050405020304" pitchFamily="18" charset="0"/>
                <a:ea typeface="ＭＳ Ｐゴシック" panose="020B0600070205080204" pitchFamily="34" charset="-128"/>
              </a:rPr>
              <a:t>, </a:t>
            </a:r>
            <a:r>
              <a:rPr lang="en-US" altLang="nl-BE" i="0" dirty="0" err="1">
                <a:latin typeface="Times New Roman" panose="02020603050405020304" pitchFamily="18" charset="0"/>
                <a:ea typeface="ＭＳ Ｐゴシック" panose="020B0600070205080204" pitchFamily="34" charset="-128"/>
              </a:rPr>
              <a:t>een</a:t>
            </a:r>
            <a:r>
              <a:rPr lang="en-US" altLang="nl-BE" i="0" dirty="0">
                <a:latin typeface="Times New Roman" panose="02020603050405020304" pitchFamily="18" charset="0"/>
                <a:ea typeface="ＭＳ Ｐゴシック" panose="020B0600070205080204" pitchFamily="34" charset="-128"/>
              </a:rPr>
              <a:t> </a:t>
            </a:r>
            <a:r>
              <a:rPr lang="en-US" altLang="nl-BE" i="0" dirty="0" err="1">
                <a:latin typeface="Times New Roman" panose="02020603050405020304" pitchFamily="18" charset="0"/>
                <a:ea typeface="ＭＳ Ｐゴシック" panose="020B0600070205080204" pitchFamily="34" charset="-128"/>
              </a:rPr>
              <a:t>soort</a:t>
            </a:r>
            <a:r>
              <a:rPr lang="en-US" altLang="nl-BE" i="0" dirty="0">
                <a:latin typeface="Times New Roman" panose="02020603050405020304" pitchFamily="18" charset="0"/>
                <a:ea typeface="ＭＳ Ｐゴシック" panose="020B0600070205080204" pitchFamily="34" charset="-128"/>
              </a:rPr>
              <a:t> die nu </a:t>
            </a:r>
            <a:r>
              <a:rPr lang="en-US" altLang="nl-BE" i="0" dirty="0" err="1">
                <a:latin typeface="Times New Roman" panose="02020603050405020304" pitchFamily="18" charset="0"/>
                <a:ea typeface="ＭＳ Ｐゴシック" panose="020B0600070205080204" pitchFamily="34" charset="-128"/>
              </a:rPr>
              <a:t>pantropisch</a:t>
            </a:r>
            <a:r>
              <a:rPr lang="en-US" altLang="nl-BE" i="0" dirty="0">
                <a:latin typeface="Times New Roman" panose="02020603050405020304" pitchFamily="18" charset="0"/>
                <a:ea typeface="ＭＳ Ｐゴシック" panose="020B0600070205080204" pitchFamily="34" charset="-128"/>
              </a:rPr>
              <a:t> </a:t>
            </a:r>
            <a:r>
              <a:rPr lang="en-US" altLang="nl-BE" i="0" dirty="0" err="1">
                <a:latin typeface="Times New Roman" panose="02020603050405020304" pitchFamily="18" charset="0"/>
                <a:ea typeface="ＭＳ Ｐゴシック" panose="020B0600070205080204" pitchFamily="34" charset="-128"/>
              </a:rPr>
              <a:t>genaturaliseerd</a:t>
            </a:r>
            <a:r>
              <a:rPr lang="en-US" altLang="nl-BE" i="0" dirty="0">
                <a:latin typeface="Times New Roman" panose="02020603050405020304" pitchFamily="18" charset="0"/>
                <a:ea typeface="ＭＳ Ｐゴシック" panose="020B0600070205080204" pitchFamily="34" charset="-128"/>
              </a:rPr>
              <a:t> is. </a:t>
            </a:r>
          </a:p>
          <a:p>
            <a:pPr eaLnBrk="1" hangingPunct="1"/>
            <a:endParaRPr lang="en-US" altLang="nl-BE" i="0" dirty="0">
              <a:latin typeface="Times New Roman" panose="02020603050405020304" pitchFamily="18" charset="0"/>
              <a:ea typeface="ＭＳ Ｐゴシック" panose="020B0600070205080204" pitchFamily="34" charset="-128"/>
            </a:endParaRPr>
          </a:p>
          <a:p>
            <a:pPr eaLnBrk="1" hangingPunct="1"/>
            <a:r>
              <a:rPr lang="en-US" altLang="nl-BE" i="0" dirty="0">
                <a:latin typeface="Times New Roman" panose="02020603050405020304" pitchFamily="18" charset="0"/>
                <a:ea typeface="ＭＳ Ｐゴシック" panose="020B0600070205080204" pitchFamily="34" charset="-128"/>
              </a:rPr>
              <a:t>De </a:t>
            </a:r>
            <a:r>
              <a:rPr lang="en-US" altLang="nl-BE" i="0" dirty="0" err="1">
                <a:latin typeface="Times New Roman" panose="02020603050405020304" pitchFamily="18" charset="0"/>
                <a:ea typeface="ＭＳ Ｐゴシック" panose="020B0600070205080204" pitchFamily="34" charset="-128"/>
              </a:rPr>
              <a:t>vrucht</a:t>
            </a:r>
            <a:r>
              <a:rPr lang="en-US" altLang="nl-BE" i="0" dirty="0">
                <a:latin typeface="Times New Roman" panose="02020603050405020304" pitchFamily="18" charset="0"/>
                <a:ea typeface="ＭＳ Ｐゴシック" panose="020B0600070205080204" pitchFamily="34" charset="-128"/>
              </a:rPr>
              <a:t> is </a:t>
            </a:r>
            <a:r>
              <a:rPr lang="en-US" altLang="nl-BE" i="0" dirty="0" err="1">
                <a:latin typeface="Times New Roman" panose="02020603050405020304" pitchFamily="18" charset="0"/>
                <a:ea typeface="ＭＳ Ｐゴシック" panose="020B0600070205080204" pitchFamily="34" charset="-128"/>
              </a:rPr>
              <a:t>extreem</a:t>
            </a:r>
            <a:r>
              <a:rPr lang="en-US" altLang="nl-BE" i="0" dirty="0">
                <a:latin typeface="Times New Roman" panose="02020603050405020304" pitchFamily="18" charset="0"/>
                <a:ea typeface="ＭＳ Ｐゴシック" panose="020B0600070205080204" pitchFamily="34" charset="-128"/>
              </a:rPr>
              <a:t> </a:t>
            </a:r>
            <a:r>
              <a:rPr lang="en-US" altLang="nl-BE" i="0" dirty="0" err="1">
                <a:latin typeface="Times New Roman" panose="02020603050405020304" pitchFamily="18" charset="0"/>
                <a:ea typeface="ＭＳ Ｐゴシック" panose="020B0600070205080204" pitchFamily="34" charset="-128"/>
              </a:rPr>
              <a:t>goed</a:t>
            </a:r>
            <a:r>
              <a:rPr lang="en-US" altLang="nl-BE" i="0" dirty="0">
                <a:latin typeface="Times New Roman" panose="02020603050405020304" pitchFamily="18" charset="0"/>
                <a:ea typeface="ＭＳ Ｐゴシック" panose="020B0600070205080204" pitchFamily="34" charset="-128"/>
              </a:rPr>
              <a:t> </a:t>
            </a:r>
            <a:r>
              <a:rPr lang="en-US" altLang="nl-BE" i="0" dirty="0" err="1">
                <a:latin typeface="Times New Roman" panose="02020603050405020304" pitchFamily="18" charset="0"/>
                <a:ea typeface="ＭＳ Ｐゴシック" panose="020B0600070205080204" pitchFamily="34" charset="-128"/>
              </a:rPr>
              <a:t>aangepast</a:t>
            </a:r>
            <a:r>
              <a:rPr lang="en-US" altLang="nl-BE" i="0" dirty="0">
                <a:latin typeface="Times New Roman" panose="02020603050405020304" pitchFamily="18" charset="0"/>
                <a:ea typeface="ＭＳ Ｐゴシック" panose="020B0600070205080204" pitchFamily="34" charset="-128"/>
              </a:rPr>
              <a:t> </a:t>
            </a:r>
            <a:r>
              <a:rPr lang="en-US" altLang="nl-BE" i="0" dirty="0" err="1">
                <a:latin typeface="Times New Roman" panose="02020603050405020304" pitchFamily="18" charset="0"/>
                <a:ea typeface="ＭＳ Ｐゴシック" panose="020B0600070205080204" pitchFamily="34" charset="-128"/>
              </a:rPr>
              <a:t>voor</a:t>
            </a:r>
            <a:r>
              <a:rPr lang="en-US" altLang="nl-BE" i="0" dirty="0">
                <a:latin typeface="Times New Roman" panose="02020603050405020304" pitchFamily="18" charset="0"/>
                <a:ea typeface="ＭＳ Ｐゴシック" panose="020B0600070205080204" pitchFamily="34" charset="-128"/>
              </a:rPr>
              <a:t> </a:t>
            </a:r>
            <a:r>
              <a:rPr lang="en-US" altLang="nl-BE" i="0" dirty="0" err="1">
                <a:latin typeface="Times New Roman" panose="02020603050405020304" pitchFamily="18" charset="0"/>
                <a:ea typeface="ＭＳ Ｐゴシック" panose="020B0600070205080204" pitchFamily="34" charset="-128"/>
              </a:rPr>
              <a:t>thalassochorie</a:t>
            </a:r>
            <a:r>
              <a:rPr lang="en-US" altLang="nl-BE" i="0" dirty="0">
                <a:latin typeface="Times New Roman" panose="02020603050405020304" pitchFamily="18" charset="0"/>
                <a:ea typeface="ＭＳ Ｐゴシック" panose="020B0600070205080204" pitchFamily="34" charset="-128"/>
              </a:rPr>
              <a:t>: </a:t>
            </a:r>
            <a:r>
              <a:rPr lang="en-US" altLang="nl-BE" i="0" dirty="0" err="1">
                <a:latin typeface="Times New Roman" panose="02020603050405020304" pitchFamily="18" charset="0"/>
                <a:ea typeface="ＭＳ Ｐゴシック" panose="020B0600070205080204" pitchFamily="34" charset="-128"/>
              </a:rPr>
              <a:t>een</a:t>
            </a:r>
            <a:r>
              <a:rPr lang="en-US" altLang="nl-BE" i="0" dirty="0">
                <a:latin typeface="Times New Roman" panose="02020603050405020304" pitchFamily="18" charset="0"/>
                <a:ea typeface="ＭＳ Ｐゴシック" panose="020B0600070205080204" pitchFamily="34" charset="-128"/>
              </a:rPr>
              <a:t> </a:t>
            </a:r>
            <a:r>
              <a:rPr lang="en-US" altLang="nl-BE" i="0" dirty="0" err="1">
                <a:latin typeface="Times New Roman" panose="02020603050405020304" pitchFamily="18" charset="0"/>
                <a:ea typeface="ＭＳ Ｐゴシック" panose="020B0600070205080204" pitchFamily="34" charset="-128"/>
              </a:rPr>
              <a:t>steenvrucht</a:t>
            </a:r>
            <a:r>
              <a:rPr lang="en-US" altLang="nl-BE" i="0" dirty="0">
                <a:latin typeface="Times New Roman" panose="02020603050405020304" pitchFamily="18" charset="0"/>
                <a:ea typeface="ＭＳ Ｐゴシック" panose="020B0600070205080204" pitchFamily="34" charset="-128"/>
              </a:rPr>
              <a:t> met </a:t>
            </a:r>
            <a:r>
              <a:rPr lang="en-US" altLang="nl-BE" i="0" dirty="0" err="1">
                <a:latin typeface="Times New Roman" panose="02020603050405020304" pitchFamily="18" charset="0"/>
                <a:ea typeface="ＭＳ Ｐゴシック" panose="020B0600070205080204" pitchFamily="34" charset="-128"/>
              </a:rPr>
              <a:t>een</a:t>
            </a:r>
            <a:r>
              <a:rPr lang="en-US" altLang="nl-BE" i="0" dirty="0">
                <a:latin typeface="Times New Roman" panose="02020603050405020304" pitchFamily="18" charset="0"/>
                <a:ea typeface="ＭＳ Ｐゴシック" panose="020B0600070205080204" pitchFamily="34" charset="-128"/>
              </a:rPr>
              <a:t> </a:t>
            </a:r>
            <a:r>
              <a:rPr lang="en-US" altLang="nl-BE" i="0" dirty="0" err="1">
                <a:latin typeface="Times New Roman" panose="02020603050405020304" pitchFamily="18" charset="0"/>
                <a:ea typeface="ＭＳ Ｐゴシック" panose="020B0600070205080204" pitchFamily="34" charset="-128"/>
              </a:rPr>
              <a:t>zeer</a:t>
            </a:r>
            <a:r>
              <a:rPr lang="en-US" altLang="nl-BE" i="0" dirty="0">
                <a:latin typeface="Times New Roman" panose="02020603050405020304" pitchFamily="18" charset="0"/>
                <a:ea typeface="ＭＳ Ｐゴシック" panose="020B0600070205080204" pitchFamily="34" charset="-128"/>
              </a:rPr>
              <a:t> </a:t>
            </a:r>
            <a:r>
              <a:rPr lang="en-US" altLang="nl-BE" i="0" dirty="0" err="1">
                <a:latin typeface="Times New Roman" panose="02020603050405020304" pitchFamily="18" charset="0"/>
                <a:ea typeface="ＭＳ Ｐゴシック" panose="020B0600070205080204" pitchFamily="34" charset="-128"/>
              </a:rPr>
              <a:t>dik</a:t>
            </a:r>
            <a:r>
              <a:rPr lang="en-US" altLang="nl-BE" i="0" dirty="0">
                <a:latin typeface="Times New Roman" panose="02020603050405020304" pitchFamily="18" charset="0"/>
                <a:ea typeface="ＭＳ Ｐゴシック" panose="020B0600070205080204" pitchFamily="34" charset="-128"/>
              </a:rPr>
              <a:t> </a:t>
            </a:r>
            <a:r>
              <a:rPr lang="en-US" altLang="nl-BE" i="0" dirty="0" err="1">
                <a:latin typeface="Times New Roman" panose="02020603050405020304" pitchFamily="18" charset="0"/>
                <a:ea typeface="ＭＳ Ｐゴシック" panose="020B0600070205080204" pitchFamily="34" charset="-128"/>
              </a:rPr>
              <a:t>en</a:t>
            </a:r>
            <a:r>
              <a:rPr lang="en-US" altLang="nl-BE" i="0" dirty="0">
                <a:latin typeface="Times New Roman" panose="02020603050405020304" pitchFamily="18" charset="0"/>
                <a:ea typeface="ＭＳ Ｐゴシック" panose="020B0600070205080204" pitchFamily="34" charset="-128"/>
              </a:rPr>
              <a:t> </a:t>
            </a:r>
            <a:r>
              <a:rPr lang="en-US" altLang="nl-BE" i="0" dirty="0" err="1">
                <a:latin typeface="Times New Roman" panose="02020603050405020304" pitchFamily="18" charset="0"/>
                <a:ea typeface="ＭＳ Ｐゴシック" panose="020B0600070205080204" pitchFamily="34" charset="-128"/>
              </a:rPr>
              <a:t>vezelig</a:t>
            </a:r>
            <a:r>
              <a:rPr lang="en-US" altLang="nl-BE" i="0" dirty="0">
                <a:latin typeface="Times New Roman" panose="02020603050405020304" pitchFamily="18" charset="0"/>
                <a:ea typeface="ＭＳ Ｐゴシック" panose="020B0600070205080204" pitchFamily="34" charset="-128"/>
              </a:rPr>
              <a:t> mesocarp, </a:t>
            </a:r>
            <a:r>
              <a:rPr lang="en-US" altLang="nl-BE" i="0" dirty="0" err="1">
                <a:latin typeface="Times New Roman" panose="02020603050405020304" pitchFamily="18" charset="0"/>
                <a:ea typeface="ＭＳ Ｐゴシック" panose="020B0600070205080204" pitchFamily="34" charset="-128"/>
              </a:rPr>
              <a:t>een</a:t>
            </a:r>
            <a:r>
              <a:rPr lang="en-US" altLang="nl-BE" i="0" dirty="0">
                <a:latin typeface="Times New Roman" panose="02020603050405020304" pitchFamily="18" charset="0"/>
                <a:ea typeface="ＭＳ Ｐゴシック" panose="020B0600070205080204" pitchFamily="34" charset="-128"/>
              </a:rPr>
              <a:t> </a:t>
            </a:r>
            <a:r>
              <a:rPr lang="en-US" altLang="nl-BE" i="0" dirty="0" err="1">
                <a:latin typeface="Times New Roman" panose="02020603050405020304" pitchFamily="18" charset="0"/>
                <a:ea typeface="ＭＳ Ｐゴシック" panose="020B0600070205080204" pitchFamily="34" charset="-128"/>
              </a:rPr>
              <a:t>beenhard</a:t>
            </a:r>
            <a:r>
              <a:rPr lang="en-US" altLang="nl-BE" i="0" dirty="0">
                <a:latin typeface="Times New Roman" panose="02020603050405020304" pitchFamily="18" charset="0"/>
                <a:ea typeface="ＭＳ Ｐゴシック" panose="020B0600070205080204" pitchFamily="34" charset="-128"/>
              </a:rPr>
              <a:t> endocarp, </a:t>
            </a:r>
            <a:r>
              <a:rPr lang="en-US" altLang="nl-BE" i="0" dirty="0" err="1">
                <a:latin typeface="Times New Roman" panose="02020603050405020304" pitchFamily="18" charset="0"/>
                <a:ea typeface="ＭＳ Ｐゴシック" panose="020B0600070205080204" pitchFamily="34" charset="-128"/>
              </a:rPr>
              <a:t>en</a:t>
            </a:r>
            <a:r>
              <a:rPr lang="en-US" altLang="nl-BE" i="0" dirty="0">
                <a:latin typeface="Times New Roman" panose="02020603050405020304" pitchFamily="18" charset="0"/>
                <a:ea typeface="ＭＳ Ｐゴシック" panose="020B0600070205080204" pitchFamily="34" charset="-128"/>
              </a:rPr>
              <a:t> </a:t>
            </a:r>
            <a:r>
              <a:rPr lang="en-US" altLang="nl-BE" i="0" dirty="0" err="1">
                <a:latin typeface="Times New Roman" panose="02020603050405020304" pitchFamily="18" charset="0"/>
                <a:ea typeface="ＭＳ Ｐゴシック" panose="020B0600070205080204" pitchFamily="34" charset="-128"/>
              </a:rPr>
              <a:t>een</a:t>
            </a:r>
            <a:r>
              <a:rPr lang="en-US" altLang="nl-BE" i="0" dirty="0">
                <a:latin typeface="Times New Roman" panose="02020603050405020304" pitchFamily="18" charset="0"/>
                <a:ea typeface="ＭＳ Ｐゴシック" panose="020B0600070205080204" pitchFamily="34" charset="-128"/>
              </a:rPr>
              <a:t> embryo </a:t>
            </a:r>
            <a:r>
              <a:rPr lang="en-US" altLang="nl-BE" i="0" dirty="0" err="1">
                <a:latin typeface="Times New Roman" panose="02020603050405020304" pitchFamily="18" charset="0"/>
                <a:ea typeface="ＭＳ Ｐゴシック" panose="020B0600070205080204" pitchFamily="34" charset="-128"/>
              </a:rPr>
              <a:t>dat</a:t>
            </a:r>
            <a:r>
              <a:rPr lang="en-US" altLang="nl-BE" i="0" dirty="0">
                <a:latin typeface="Times New Roman" panose="02020603050405020304" pitchFamily="18" charset="0"/>
                <a:ea typeface="ＭＳ Ｐゴシック" panose="020B0600070205080204" pitchFamily="34" charset="-128"/>
              </a:rPr>
              <a:t> </a:t>
            </a:r>
            <a:r>
              <a:rPr lang="en-US" altLang="nl-BE" i="0" dirty="0" err="1">
                <a:latin typeface="Times New Roman" panose="02020603050405020304" pitchFamily="18" charset="0"/>
                <a:ea typeface="ＭＳ Ｐゴシック" panose="020B0600070205080204" pitchFamily="34" charset="-128"/>
              </a:rPr>
              <a:t>kiemkrachtig</a:t>
            </a:r>
            <a:r>
              <a:rPr lang="en-US" altLang="nl-BE" i="0" dirty="0">
                <a:latin typeface="Times New Roman" panose="02020603050405020304" pitchFamily="18" charset="0"/>
                <a:ea typeface="ＭＳ Ｐゴシック" panose="020B0600070205080204" pitchFamily="34" charset="-128"/>
              </a:rPr>
              <a:t> </a:t>
            </a:r>
            <a:r>
              <a:rPr lang="en-US" altLang="nl-BE" i="0" dirty="0" err="1">
                <a:latin typeface="Times New Roman" panose="02020603050405020304" pitchFamily="18" charset="0"/>
                <a:ea typeface="ＭＳ Ｐゴシック" panose="020B0600070205080204" pitchFamily="34" charset="-128"/>
              </a:rPr>
              <a:t>blijft</a:t>
            </a:r>
            <a:r>
              <a:rPr lang="en-US" altLang="nl-BE" i="0" dirty="0">
                <a:latin typeface="Times New Roman" panose="02020603050405020304" pitchFamily="18" charset="0"/>
                <a:ea typeface="ＭＳ Ｐゴシック" panose="020B0600070205080204" pitchFamily="34" charset="-128"/>
              </a:rPr>
              <a:t> </a:t>
            </a:r>
            <a:r>
              <a:rPr lang="en-US" altLang="nl-BE" i="0" dirty="0" err="1">
                <a:latin typeface="Times New Roman" panose="02020603050405020304" pitchFamily="18" charset="0"/>
                <a:ea typeface="ＭＳ Ｐゴシック" panose="020B0600070205080204" pitchFamily="34" charset="-128"/>
              </a:rPr>
              <a:t>gedurende</a:t>
            </a:r>
            <a:r>
              <a:rPr lang="en-US" altLang="nl-BE" i="0" dirty="0">
                <a:latin typeface="Times New Roman" panose="02020603050405020304" pitchFamily="18" charset="0"/>
                <a:ea typeface="ＭＳ Ｐゴシック" panose="020B0600070205080204" pitchFamily="34" charset="-128"/>
              </a:rPr>
              <a:t> </a:t>
            </a:r>
            <a:r>
              <a:rPr lang="en-US" altLang="nl-BE" i="0" dirty="0" err="1">
                <a:latin typeface="Times New Roman" panose="02020603050405020304" pitchFamily="18" charset="0"/>
                <a:ea typeface="ＭＳ Ｐゴシック" panose="020B0600070205080204" pitchFamily="34" charset="-128"/>
              </a:rPr>
              <a:t>jaren</a:t>
            </a:r>
            <a:r>
              <a:rPr lang="en-US" altLang="nl-BE" i="0" dirty="0">
                <a:latin typeface="Times New Roman" panose="02020603050405020304" pitchFamily="18" charset="0"/>
                <a:ea typeface="ＭＳ Ｐゴシック" panose="020B0600070205080204" pitchFamily="34" charset="-128"/>
              </a:rPr>
              <a:t>. </a:t>
            </a:r>
            <a:endParaRPr lang="en-US" altLang="nl-BE" i="1" dirty="0">
              <a:latin typeface="Times New Roman" panose="02020603050405020304" pitchFamily="18" charset="0"/>
              <a:ea typeface="ＭＳ Ｐゴシック" panose="020B0600070205080204" pitchFamily="34" charset="-128"/>
            </a:endParaRPr>
          </a:p>
          <a:p>
            <a:pPr eaLnBrk="1" hangingPunct="1"/>
            <a:endParaRPr lang="en-US" altLang="nl-BE" dirty="0">
              <a:latin typeface="Times New Roman" panose="02020603050405020304" pitchFamily="18" charset="0"/>
              <a:ea typeface="ＭＳ Ｐゴシック" panose="020B0600070205080204" pitchFamily="34" charset="-128"/>
            </a:endParaRPr>
          </a:p>
          <a:p>
            <a:pPr eaLnBrk="1" hangingPunct="1"/>
            <a:endParaRPr lang="nl-BE" altLang="nl-BE" dirty="0">
              <a:latin typeface="Times New Roman" panose="02020603050405020304" pitchFamily="18" charset="0"/>
              <a:ea typeface="ＭＳ Ｐゴシック" panose="020B0600070205080204" pitchFamily="34" charset="-128"/>
            </a:endParaRPr>
          </a:p>
          <a:p>
            <a:endParaRPr lang="nl-NL" altLang="nl-BE" dirty="0">
              <a:latin typeface="Times New Roman" panose="02020603050405020304" pitchFamily="18" charset="0"/>
              <a:ea typeface="ＭＳ Ｐゴシック" panose="020B0600070205080204" pitchFamily="34" charset="-128"/>
            </a:endParaRPr>
          </a:p>
        </p:txBody>
      </p:sp>
      <p:sp>
        <p:nvSpPr>
          <p:cNvPr id="119811" name="Tijdelijke aanduiding voor dianummer 3">
            <a:extLst>
              <a:ext uri="{FF2B5EF4-FFF2-40B4-BE49-F238E27FC236}">
                <a16:creationId xmlns:a16="http://schemas.microsoft.com/office/drawing/2014/main" id="{7DABBF5F-782C-BF70-B66F-6414AEB6FCA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C49FD98-BFE3-9344-961D-D7F15D30F615}" type="slidenum">
              <a:rPr lang="en-GB" altLang="nl-BE"/>
              <a:pPr>
                <a:spcBef>
                  <a:spcPct val="0"/>
                </a:spcBef>
              </a:pPr>
              <a:t>59</a:t>
            </a:fld>
            <a:endParaRPr lang="en-GB" altLang="nl-BE"/>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702C980F-5488-454A-365E-FB8378D995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458AFC8-0819-EB45-A418-AA65BB488FB8}" type="slidenum">
              <a:rPr lang="nl-NL" altLang="nl-BE">
                <a:latin typeface="Helvetica" pitchFamily="2" charset="0"/>
              </a:rPr>
              <a:pPr>
                <a:spcBef>
                  <a:spcPct val="0"/>
                </a:spcBef>
              </a:pPr>
              <a:t>60</a:t>
            </a:fld>
            <a:endParaRPr lang="nl-NL" altLang="nl-BE">
              <a:latin typeface="Helvetica" pitchFamily="2" charset="0"/>
            </a:endParaRPr>
          </a:p>
        </p:txBody>
      </p:sp>
      <p:sp>
        <p:nvSpPr>
          <p:cNvPr id="121858" name="Rectangle 2">
            <a:extLst>
              <a:ext uri="{FF2B5EF4-FFF2-40B4-BE49-F238E27FC236}">
                <a16:creationId xmlns:a16="http://schemas.microsoft.com/office/drawing/2014/main" id="{D52381BA-6856-0F28-5B77-15C218AEA1B8}"/>
              </a:ext>
            </a:extLst>
          </p:cNvPr>
          <p:cNvSpPr>
            <a:spLocks noGrp="1" noRot="1" noChangeAspect="1" noChangeArrowheads="1" noTextEdit="1"/>
          </p:cNvSpPr>
          <p:nvPr>
            <p:ph type="sldImg"/>
          </p:nvPr>
        </p:nvSpPr>
        <p:spPr>
          <a:ln/>
        </p:spPr>
      </p:sp>
      <p:sp>
        <p:nvSpPr>
          <p:cNvPr id="121859" name="Rectangle 3">
            <a:extLst>
              <a:ext uri="{FF2B5EF4-FFF2-40B4-BE49-F238E27FC236}">
                <a16:creationId xmlns:a16="http://schemas.microsoft.com/office/drawing/2014/main" id="{B047DB23-B668-FBE9-7079-A6C706BA6D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nl-BE" dirty="0">
              <a:latin typeface="Times New Roman" panose="02020603050405020304" pitchFamily="18" charset="0"/>
              <a:ea typeface="ＭＳ Ｐゴシック" panose="020B0600070205080204" pitchFamily="34" charset="-128"/>
            </a:endParaRPr>
          </a:p>
          <a:p>
            <a:pPr eaLnBrk="1" hangingPunct="1"/>
            <a:endParaRPr lang="en-US"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a:extLst>
              <a:ext uri="{FF2B5EF4-FFF2-40B4-BE49-F238E27FC236}">
                <a16:creationId xmlns:a16="http://schemas.microsoft.com/office/drawing/2014/main" id="{13891387-E5C0-D649-016E-A534473DD9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0FAED9C-DDE4-3142-8429-47ADB97AB8BD}" type="slidenum">
              <a:rPr lang="nl-NL" altLang="nl-BE">
                <a:latin typeface="Helvetica" pitchFamily="2" charset="0"/>
              </a:rPr>
              <a:pPr>
                <a:spcBef>
                  <a:spcPct val="0"/>
                </a:spcBef>
              </a:pPr>
              <a:t>61</a:t>
            </a:fld>
            <a:endParaRPr lang="nl-NL" altLang="nl-BE">
              <a:latin typeface="Helvetica" pitchFamily="2" charset="0"/>
            </a:endParaRPr>
          </a:p>
        </p:txBody>
      </p:sp>
      <p:sp>
        <p:nvSpPr>
          <p:cNvPr id="123906" name="Rectangle 2">
            <a:extLst>
              <a:ext uri="{FF2B5EF4-FFF2-40B4-BE49-F238E27FC236}">
                <a16:creationId xmlns:a16="http://schemas.microsoft.com/office/drawing/2014/main" id="{7DAAF0DD-40E7-9609-8236-17CF0E78AAB5}"/>
              </a:ext>
            </a:extLst>
          </p:cNvPr>
          <p:cNvSpPr>
            <a:spLocks noGrp="1" noRot="1" noChangeAspect="1" noChangeArrowheads="1" noTextEdit="1"/>
          </p:cNvSpPr>
          <p:nvPr>
            <p:ph type="sldImg"/>
          </p:nvPr>
        </p:nvSpPr>
        <p:spPr>
          <a:ln/>
        </p:spPr>
      </p:sp>
      <p:sp>
        <p:nvSpPr>
          <p:cNvPr id="123907" name="Rectangle 3">
            <a:extLst>
              <a:ext uri="{FF2B5EF4-FFF2-40B4-BE49-F238E27FC236}">
                <a16:creationId xmlns:a16="http://schemas.microsoft.com/office/drawing/2014/main" id="{EA2F9EBA-92ED-C29A-9ECF-4586D2C8FA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BE" altLang="nl-BE" b="1" i="1" dirty="0">
                <a:latin typeface="Times New Roman" panose="02020603050405020304" pitchFamily="18" charset="0"/>
                <a:ea typeface="ＭＳ Ｐゴシック" panose="020B0600070205080204" pitchFamily="34" charset="-128"/>
              </a:rPr>
              <a:t>Kokospalm (Cocos nucifera)</a:t>
            </a:r>
          </a:p>
          <a:p>
            <a:pPr eaLnBrk="1" hangingPunct="1"/>
            <a:r>
              <a:rPr lang="nl-BE" altLang="nl-BE" dirty="0">
                <a:latin typeface="Times New Roman" panose="02020603050405020304" pitchFamily="18" charset="0"/>
                <a:ea typeface="ＭＳ Ｐゴシック" panose="020B0600070205080204" pitchFamily="34" charset="-128"/>
              </a:rPr>
              <a:t>Palmenfamilie (Arecaceae)</a:t>
            </a:r>
          </a:p>
          <a:p>
            <a:pPr eaLnBrk="1" hangingPunct="1"/>
            <a:endParaRPr lang="en-US" altLang="nl-BE" dirty="0">
              <a:latin typeface="Times New Roman" panose="02020603050405020304" pitchFamily="18" charset="0"/>
              <a:ea typeface="ＭＳ Ｐゴシック" panose="020B0600070205080204" pitchFamily="34" charset="-128"/>
            </a:endParaRPr>
          </a:p>
          <a:p>
            <a:pPr eaLnBrk="1" hangingPunct="1"/>
            <a:r>
              <a:rPr lang="en-US" altLang="nl-BE" dirty="0">
                <a:latin typeface="Times New Roman" panose="02020603050405020304" pitchFamily="18" charset="0"/>
                <a:ea typeface="ＭＳ Ｐゴシック" panose="020B0600070205080204" pitchFamily="34" charset="-128"/>
              </a:rPr>
              <a:t>Let op de </a:t>
            </a:r>
            <a:r>
              <a:rPr lang="en-US" altLang="nl-BE" dirty="0" err="1">
                <a:latin typeface="Times New Roman" panose="02020603050405020304" pitchFamily="18" charset="0"/>
                <a:ea typeface="ＭＳ Ｐゴシック" panose="020B0600070205080204" pitchFamily="34" charset="-128"/>
              </a:rPr>
              <a:t>grote</a:t>
            </a:r>
            <a:r>
              <a:rPr lang="en-US" altLang="nl-BE" dirty="0">
                <a:latin typeface="Times New Roman" panose="02020603050405020304" pitchFamily="18" charset="0"/>
                <a:ea typeface="ＭＳ Ｐゴシック" panose="020B0600070205080204" pitchFamily="34" charset="-128"/>
              </a:rPr>
              <a:t> </a:t>
            </a:r>
            <a:r>
              <a:rPr lang="en-US" altLang="nl-BE" dirty="0" err="1">
                <a:latin typeface="Times New Roman" panose="02020603050405020304" pitchFamily="18" charset="0"/>
                <a:ea typeface="ＭＳ Ｐゴシック" panose="020B0600070205080204" pitchFamily="34" charset="-128"/>
              </a:rPr>
              <a:t>profyllen</a:t>
            </a:r>
            <a:r>
              <a:rPr lang="en-US" altLang="nl-BE" dirty="0">
                <a:latin typeface="Times New Roman" panose="02020603050405020304" pitchFamily="18" charset="0"/>
                <a:ea typeface="ＭＳ Ｐゴシック" panose="020B0600070205080204" pitchFamily="34" charset="-128"/>
              </a:rPr>
              <a:t>!</a:t>
            </a:r>
          </a:p>
          <a:p>
            <a:pPr eaLnBrk="1" hangingPunct="1"/>
            <a:endParaRPr lang="en-US" altLang="nl-BE" dirty="0">
              <a:latin typeface="Times New Roman" panose="02020603050405020304" pitchFamily="18" charset="0"/>
              <a:ea typeface="ＭＳ Ｐゴシック" panose="020B0600070205080204" pitchFamily="34" charset="-128"/>
            </a:endParaRPr>
          </a:p>
          <a:p>
            <a:pPr eaLnBrk="1" hangingPunct="1"/>
            <a:endParaRPr lang="en-US"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a:extLst>
              <a:ext uri="{FF2B5EF4-FFF2-40B4-BE49-F238E27FC236}">
                <a16:creationId xmlns:a16="http://schemas.microsoft.com/office/drawing/2014/main" id="{DB8DBBC4-2828-0B56-53E8-1DAFCC676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04AE2DF-4583-F646-904F-B540FD521BFB}" type="slidenum">
              <a:rPr lang="nl-NL" altLang="nl-BE">
                <a:latin typeface="Helvetica" pitchFamily="2" charset="0"/>
              </a:rPr>
              <a:pPr>
                <a:spcBef>
                  <a:spcPct val="0"/>
                </a:spcBef>
              </a:pPr>
              <a:t>62</a:t>
            </a:fld>
            <a:endParaRPr lang="nl-NL" altLang="nl-BE">
              <a:latin typeface="Helvetica" pitchFamily="2" charset="0"/>
            </a:endParaRPr>
          </a:p>
        </p:txBody>
      </p:sp>
      <p:sp>
        <p:nvSpPr>
          <p:cNvPr id="125954" name="Rectangle 2">
            <a:extLst>
              <a:ext uri="{FF2B5EF4-FFF2-40B4-BE49-F238E27FC236}">
                <a16:creationId xmlns:a16="http://schemas.microsoft.com/office/drawing/2014/main" id="{36E5C3B9-5DF2-874F-798B-FE6FE6E24ACB}"/>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89BCCC70-4529-6362-B3F0-28CA94D4D9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BE" altLang="nl-BE" b="1" i="1" dirty="0">
                <a:latin typeface="Times New Roman" panose="02020603050405020304" pitchFamily="18" charset="0"/>
                <a:ea typeface="ＭＳ Ｐゴシック" panose="020B0600070205080204" pitchFamily="34" charset="-128"/>
              </a:rPr>
              <a:t>Kokospalm (Cocos nucifera)</a:t>
            </a:r>
          </a:p>
          <a:p>
            <a:pPr eaLnBrk="1" hangingPunct="1"/>
            <a:r>
              <a:rPr lang="nl-BE" altLang="nl-BE" dirty="0">
                <a:latin typeface="Times New Roman" panose="02020603050405020304" pitchFamily="18" charset="0"/>
                <a:ea typeface="ＭＳ Ｐゴシック" panose="020B0600070205080204" pitchFamily="34" charset="-128"/>
              </a:rPr>
              <a:t>Palmenfamilie (Arecaceae)</a:t>
            </a:r>
          </a:p>
          <a:p>
            <a:pPr eaLnBrk="1" hangingPunct="1"/>
            <a:endParaRPr lang="en-US" altLang="nl-BE" dirty="0">
              <a:latin typeface="Times New Roman" panose="02020603050405020304" pitchFamily="18" charset="0"/>
              <a:ea typeface="ＭＳ Ｐゴシック" panose="020B0600070205080204" pitchFamily="34" charset="-128"/>
            </a:endParaRPr>
          </a:p>
          <a:p>
            <a:pPr eaLnBrk="1" hangingPunct="1"/>
            <a:r>
              <a:rPr lang="en-US" altLang="nl-BE" dirty="0" err="1">
                <a:latin typeface="Times New Roman" panose="02020603050405020304" pitchFamily="18" charset="0"/>
                <a:ea typeface="ＭＳ Ｐゴシック" panose="020B0600070205080204" pitchFamily="34" charset="-128"/>
              </a:rPr>
              <a:t>Bloemen</a:t>
            </a:r>
            <a:r>
              <a:rPr lang="en-US" altLang="nl-BE" dirty="0">
                <a:latin typeface="Times New Roman" panose="02020603050405020304" pitchFamily="18" charset="0"/>
                <a:ea typeface="ＭＳ Ｐゴシック" panose="020B0600070205080204" pitchFamily="34" charset="-128"/>
              </a:rPr>
              <a:t> </a:t>
            </a:r>
            <a:r>
              <a:rPr lang="en-US" altLang="nl-BE" dirty="0" err="1">
                <a:latin typeface="Times New Roman" panose="02020603050405020304" pitchFamily="18" charset="0"/>
                <a:ea typeface="ＭＳ Ｐゴシック" panose="020B0600070205080204" pitchFamily="34" charset="-128"/>
              </a:rPr>
              <a:t>eenslachtig</a:t>
            </a:r>
            <a:r>
              <a:rPr lang="en-US" altLang="nl-BE" dirty="0">
                <a:latin typeface="Times New Roman" panose="02020603050405020304" pitchFamily="18" charset="0"/>
                <a:ea typeface="ＭＳ Ｐゴシック" panose="020B0600070205080204" pitchFamily="34" charset="-128"/>
              </a:rPr>
              <a:t>, maar </a:t>
            </a:r>
            <a:r>
              <a:rPr lang="en-US" altLang="nl-BE" dirty="0" err="1">
                <a:latin typeface="Times New Roman" panose="02020603050405020304" pitchFamily="18" charset="0"/>
                <a:ea typeface="ＭＳ Ｐゴシック" panose="020B0600070205080204" pitchFamily="34" charset="-128"/>
              </a:rPr>
              <a:t>wel</a:t>
            </a:r>
            <a:r>
              <a:rPr lang="en-US" altLang="nl-BE" dirty="0">
                <a:latin typeface="Times New Roman" panose="02020603050405020304" pitchFamily="18" charset="0"/>
                <a:ea typeface="ＭＳ Ｐゴシック" panose="020B0600070205080204" pitchFamily="34" charset="-128"/>
              </a:rPr>
              <a:t> </a:t>
            </a:r>
            <a:r>
              <a:rPr lang="en-US" altLang="nl-BE" dirty="0" err="1">
                <a:latin typeface="Times New Roman" panose="02020603050405020304" pitchFamily="18" charset="0"/>
                <a:ea typeface="ＭＳ Ｐゴシック" panose="020B0600070205080204" pitchFamily="34" charset="-128"/>
              </a:rPr>
              <a:t>eenhuizig</a:t>
            </a:r>
            <a:r>
              <a:rPr lang="en-US" altLang="nl-BE" dirty="0">
                <a:latin typeface="Times New Roman" panose="02020603050405020304" pitchFamily="18" charset="0"/>
                <a:ea typeface="ＭＳ Ｐゴシック" panose="020B0600070205080204" pitchFamily="34" charset="-128"/>
              </a:rPr>
              <a:t>. </a:t>
            </a:r>
          </a:p>
          <a:p>
            <a:pPr eaLnBrk="1" hangingPunct="1"/>
            <a:endParaRPr lang="en-US" altLang="nl-BE" dirty="0">
              <a:latin typeface="Times New Roman" panose="02020603050405020304" pitchFamily="18" charset="0"/>
              <a:ea typeface="ＭＳ Ｐゴシック" panose="020B0600070205080204" pitchFamily="34" charset="-128"/>
            </a:endParaRPr>
          </a:p>
          <a:p>
            <a:pPr eaLnBrk="1" hangingPunct="1"/>
            <a:endParaRPr lang="en-US" altLang="nl-BE" dirty="0">
              <a:latin typeface="Times New Roman" panose="02020603050405020304" pitchFamily="18" charset="0"/>
              <a:ea typeface="ＭＳ Ｐゴシック" panose="020B0600070205080204" pitchFamily="34" charset="-128"/>
            </a:endParaRPr>
          </a:p>
          <a:p>
            <a:pPr eaLnBrk="1" hangingPunct="1"/>
            <a:endParaRPr lang="en-US"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FD9E29B0-6031-AD9C-82E5-3DDF40307F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94CDB42-93B9-E848-9356-5E2A79972D47}" type="slidenum">
              <a:rPr lang="en-GB" altLang="nl-BE"/>
              <a:pPr>
                <a:spcBef>
                  <a:spcPct val="0"/>
                </a:spcBef>
              </a:pPr>
              <a:t>6</a:t>
            </a:fld>
            <a:endParaRPr lang="en-GB" altLang="nl-BE"/>
          </a:p>
        </p:txBody>
      </p:sp>
      <p:sp>
        <p:nvSpPr>
          <p:cNvPr id="26626" name="Rectangle 2">
            <a:extLst>
              <a:ext uri="{FF2B5EF4-FFF2-40B4-BE49-F238E27FC236}">
                <a16:creationId xmlns:a16="http://schemas.microsoft.com/office/drawing/2014/main" id="{26EFC7CE-1BF6-2F06-9F57-4462A8CCB182}"/>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id="{40F93777-9641-11E4-6621-9AF903897E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BE" b="1" dirty="0">
                <a:latin typeface="Times New Roman" panose="02020603050405020304" pitchFamily="18" charset="0"/>
                <a:ea typeface="ＭＳ Ｐゴシック" panose="020B0600070205080204" pitchFamily="34" charset="-128"/>
              </a:rPr>
              <a:t>Vruchten en zaden  </a:t>
            </a:r>
            <a:r>
              <a:rPr lang="nl-NL" altLang="nl-BE" dirty="0">
                <a:latin typeface="Times New Roman" panose="02020603050405020304" pitchFamily="18" charset="0"/>
                <a:ea typeface="ＭＳ Ｐゴシック" panose="020B0600070205080204" pitchFamily="34" charset="-128"/>
              </a:rPr>
              <a:t>(Rauh 1950)</a:t>
            </a:r>
          </a:p>
          <a:p>
            <a:r>
              <a:rPr lang="nl-NL" altLang="nl-BE" dirty="0">
                <a:latin typeface="Times New Roman" panose="02020603050405020304" pitchFamily="18" charset="0"/>
                <a:ea typeface="ＭＳ Ｐゴシック" panose="020B0600070205080204" pitchFamily="34" charset="-128"/>
              </a:rPr>
              <a:t> </a:t>
            </a:r>
          </a:p>
          <a:p>
            <a:r>
              <a:rPr lang="fr-BE" altLang="nl-BE" dirty="0">
                <a:latin typeface="Times New Roman" panose="02020603050405020304" pitchFamily="18" charset="0"/>
                <a:ea typeface="ＭＳ Ｐゴシック" panose="020B0600070205080204" pitchFamily="34" charset="-128"/>
              </a:rPr>
              <a:t>1-3. </a:t>
            </a:r>
            <a:r>
              <a:rPr lang="fr-BE" altLang="nl-BE" dirty="0" err="1">
                <a:latin typeface="Times New Roman" panose="02020603050405020304" pitchFamily="18" charset="0"/>
                <a:ea typeface="ＭＳ Ｐゴシック" panose="020B0600070205080204" pitchFamily="34" charset="-128"/>
              </a:rPr>
              <a:t>Tamme</a:t>
            </a:r>
            <a:r>
              <a:rPr lang="fr-BE" altLang="nl-BE" dirty="0">
                <a:latin typeface="Times New Roman" panose="02020603050405020304" pitchFamily="18" charset="0"/>
                <a:ea typeface="ＭＳ Ｐゴシック" panose="020B0600070205080204" pitchFamily="34" charset="-128"/>
              </a:rPr>
              <a:t> </a:t>
            </a:r>
            <a:r>
              <a:rPr lang="fr-BE" altLang="nl-BE" dirty="0" err="1">
                <a:latin typeface="Times New Roman" panose="02020603050405020304" pitchFamily="18" charset="0"/>
                <a:ea typeface="ＭＳ Ｐゴシック" panose="020B0600070205080204" pitchFamily="34" charset="-128"/>
              </a:rPr>
              <a:t>kastanje</a:t>
            </a:r>
            <a:r>
              <a:rPr lang="fr-BE" altLang="nl-BE" dirty="0">
                <a:latin typeface="Times New Roman" panose="02020603050405020304" pitchFamily="18" charset="0"/>
                <a:ea typeface="ＭＳ Ｐゴシック" panose="020B0600070205080204" pitchFamily="34" charset="-128"/>
              </a:rPr>
              <a:t> </a:t>
            </a:r>
            <a:r>
              <a:rPr lang="fr-BE" altLang="nl-BE" i="1" dirty="0">
                <a:latin typeface="Times New Roman" panose="02020603050405020304" pitchFamily="18" charset="0"/>
                <a:ea typeface="ＭＳ Ｐゴシック" panose="020B0600070205080204" pitchFamily="34" charset="-128"/>
              </a:rPr>
              <a:t>(</a:t>
            </a:r>
            <a:r>
              <a:rPr lang="fr-BE" altLang="nl-BE" i="1" dirty="0" err="1">
                <a:latin typeface="Times New Roman" panose="02020603050405020304" pitchFamily="18" charset="0"/>
                <a:ea typeface="ＭＳ Ｐゴシック" panose="020B0600070205080204" pitchFamily="34" charset="-128"/>
              </a:rPr>
              <a:t>Castanea</a:t>
            </a:r>
            <a:r>
              <a:rPr lang="fr-BE" altLang="nl-BE" i="1" dirty="0">
                <a:latin typeface="Times New Roman" panose="02020603050405020304" pitchFamily="18" charset="0"/>
                <a:ea typeface="ＭＳ Ｐゴシック" panose="020B0600070205080204" pitchFamily="34" charset="-128"/>
              </a:rPr>
              <a:t> sativa) </a:t>
            </a:r>
            <a:r>
              <a:rPr lang="fr-BE" altLang="nl-BE" dirty="0">
                <a:latin typeface="Times New Roman" panose="02020603050405020304" pitchFamily="18" charset="0"/>
                <a:ea typeface="ＭＳ Ｐゴシック" panose="020B0600070205080204" pitchFamily="34" charset="-128"/>
              </a:rPr>
              <a:t>(Fagaceae)</a:t>
            </a:r>
            <a:endParaRPr lang="nl-NL" altLang="nl-BE" dirty="0">
              <a:latin typeface="Times New Roman" panose="02020603050405020304" pitchFamily="18" charset="0"/>
              <a:ea typeface="ＭＳ Ｐゴシック" panose="020B0600070205080204" pitchFamily="34" charset="-128"/>
            </a:endParaRPr>
          </a:p>
          <a:p>
            <a:r>
              <a:rPr lang="fr-BE" altLang="nl-BE" dirty="0">
                <a:latin typeface="Times New Roman" panose="02020603050405020304" pitchFamily="18" charset="0"/>
                <a:ea typeface="ＭＳ Ｐゴシック" panose="020B0600070205080204" pitchFamily="34" charset="-128"/>
              </a:rPr>
              <a:t> </a:t>
            </a:r>
            <a:endParaRPr lang="nl-NL" altLang="nl-BE" dirty="0">
              <a:latin typeface="Times New Roman" panose="02020603050405020304" pitchFamily="18" charset="0"/>
              <a:ea typeface="ＭＳ Ｐゴシック" panose="020B0600070205080204" pitchFamily="34" charset="-128"/>
            </a:endParaRPr>
          </a:p>
          <a:p>
            <a:r>
              <a:rPr lang="nl-NL" altLang="nl-BE" dirty="0">
                <a:latin typeface="Times New Roman" panose="02020603050405020304" pitchFamily="18" charset="0"/>
                <a:ea typeface="ＭＳ Ｐゴシック" panose="020B0600070205080204" pitchFamily="34" charset="-128"/>
              </a:rPr>
              <a:t>1. </a:t>
            </a:r>
            <a:r>
              <a:rPr lang="nl-NL" altLang="nl-BE" b="1" i="1" dirty="0">
                <a:latin typeface="Times New Roman" panose="02020603050405020304" pitchFamily="18" charset="0"/>
                <a:ea typeface="ＭＳ Ｐゴシック" panose="020B0600070205080204" pitchFamily="34" charset="-128"/>
              </a:rPr>
              <a:t>Vrucht</a:t>
            </a:r>
            <a:r>
              <a:rPr lang="nl-NL" altLang="nl-BE" dirty="0">
                <a:latin typeface="Times New Roman" panose="02020603050405020304" pitchFamily="18" charset="0"/>
                <a:ea typeface="ＭＳ Ｐゴシック" panose="020B0600070205080204" pitchFamily="34" charset="-128"/>
              </a:rPr>
              <a:t>, met resten van stijlen</a:t>
            </a:r>
          </a:p>
          <a:p>
            <a:r>
              <a:rPr lang="nl-NL" altLang="nl-BE" dirty="0">
                <a:latin typeface="Times New Roman" panose="02020603050405020304" pitchFamily="18" charset="0"/>
                <a:ea typeface="ＭＳ Ｐゴシック" panose="020B0600070205080204" pitchFamily="34" charset="-128"/>
              </a:rPr>
              <a:t> </a:t>
            </a:r>
          </a:p>
          <a:p>
            <a:r>
              <a:rPr lang="nl-NL" altLang="nl-BE" dirty="0">
                <a:latin typeface="Times New Roman" panose="02020603050405020304" pitchFamily="18" charset="0"/>
                <a:ea typeface="ＭＳ Ｐゴシック" panose="020B0600070205080204" pitchFamily="34" charset="-128"/>
              </a:rPr>
              <a:t>2. </a:t>
            </a:r>
            <a:r>
              <a:rPr lang="nl-NL" altLang="nl-BE" b="1" i="1" dirty="0">
                <a:latin typeface="Times New Roman" panose="02020603050405020304" pitchFamily="18" charset="0"/>
                <a:ea typeface="ＭＳ Ｐゴシック" panose="020B0600070205080204" pitchFamily="34" charset="-128"/>
              </a:rPr>
              <a:t>Vrucht</a:t>
            </a:r>
            <a:r>
              <a:rPr lang="nl-NL" altLang="nl-BE" dirty="0">
                <a:latin typeface="Times New Roman" panose="02020603050405020304" pitchFamily="18" charset="0"/>
                <a:ea typeface="ＭＳ Ｐゴシック" panose="020B0600070205080204" pitchFamily="34" charset="-128"/>
              </a:rPr>
              <a:t>, overlangse doorsnede, waarin 1 enkel goed ontwikkeld zaad.  Dit ene zaad bestaat uit een groot embryo, omgeven door een dunne, nauw aansluitende zaadhuid (het lichtbruin, harig vliesje).  Het embryo is opgebouwd uit 2 grote, dikke </a:t>
            </a:r>
            <a:r>
              <a:rPr lang="nl-NL" altLang="nl-BE" dirty="0" err="1">
                <a:latin typeface="Times New Roman" panose="02020603050405020304" pitchFamily="18" charset="0"/>
                <a:ea typeface="ＭＳ Ｐゴシック" panose="020B0600070205080204" pitchFamily="34" charset="-128"/>
              </a:rPr>
              <a:t>cotylen</a:t>
            </a:r>
            <a:r>
              <a:rPr lang="nl-NL" altLang="nl-BE" dirty="0">
                <a:latin typeface="Times New Roman" panose="02020603050405020304" pitchFamily="18" charset="0"/>
                <a:ea typeface="ＭＳ Ｐゴシック" panose="020B0600070205080204" pitchFamily="34" charset="-128"/>
              </a:rPr>
              <a:t>, een kiemwortel, en een embryonale stengel.  Er is in dit stadium geen endosperm meer aanwezig.  </a:t>
            </a:r>
          </a:p>
          <a:p>
            <a:r>
              <a:rPr lang="nl-NL" altLang="nl-BE" dirty="0">
                <a:latin typeface="Times New Roman" panose="02020603050405020304" pitchFamily="18" charset="0"/>
                <a:ea typeface="ＭＳ Ｐゴシック" panose="020B0600070205080204" pitchFamily="34" charset="-128"/>
              </a:rPr>
              <a:t> </a:t>
            </a:r>
          </a:p>
          <a:p>
            <a:r>
              <a:rPr lang="nl-NL" altLang="nl-BE" dirty="0">
                <a:latin typeface="Times New Roman" panose="02020603050405020304" pitchFamily="18" charset="0"/>
                <a:ea typeface="ＭＳ Ｐゴシック" panose="020B0600070205080204" pitchFamily="34" charset="-128"/>
              </a:rPr>
              <a:t>3. </a:t>
            </a:r>
            <a:r>
              <a:rPr lang="nl-NL" altLang="nl-NL" dirty="0">
                <a:latin typeface="Times New Roman" panose="02020603050405020304" pitchFamily="18" charset="0"/>
                <a:ea typeface="ＭＳ Ｐゴシック" panose="020B0600070205080204" pitchFamily="34" charset="-128"/>
              </a:rPr>
              <a:t>“</a:t>
            </a:r>
            <a:r>
              <a:rPr lang="nl-NL" altLang="nl-BE" dirty="0">
                <a:latin typeface="Times New Roman" panose="02020603050405020304" pitchFamily="18" charset="0"/>
                <a:ea typeface="ＭＳ Ｐゴシック" panose="020B0600070205080204" pitchFamily="34" charset="-128"/>
              </a:rPr>
              <a:t>Bolster</a:t>
            </a:r>
            <a:r>
              <a:rPr lang="nl-NL" altLang="nl-NL" dirty="0">
                <a:latin typeface="Times New Roman" panose="02020603050405020304" pitchFamily="18" charset="0"/>
                <a:ea typeface="ＭＳ Ｐゴシック" panose="020B0600070205080204" pitchFamily="34" charset="-128"/>
              </a:rPr>
              <a:t>”</a:t>
            </a:r>
            <a:r>
              <a:rPr lang="nl-NL" altLang="nl-BE" dirty="0">
                <a:latin typeface="Times New Roman" panose="02020603050405020304" pitchFamily="18" charset="0"/>
                <a:ea typeface="ＭＳ Ｐゴシック" panose="020B0600070205080204" pitchFamily="34" charset="-128"/>
              </a:rPr>
              <a:t> (hier = </a:t>
            </a:r>
            <a:r>
              <a:rPr lang="nl-NL" altLang="nl-BE" dirty="0" err="1">
                <a:latin typeface="Times New Roman" panose="02020603050405020304" pitchFamily="18" charset="0"/>
                <a:ea typeface="ＭＳ Ｐゴシック" panose="020B0600070205080204" pitchFamily="34" charset="-128"/>
              </a:rPr>
              <a:t>cupula</a:t>
            </a:r>
            <a:r>
              <a:rPr lang="nl-NL" altLang="nl-BE" dirty="0">
                <a:latin typeface="Times New Roman" panose="02020603050405020304" pitchFamily="18" charset="0"/>
                <a:ea typeface="ＭＳ Ｐゴシック" panose="020B0600070205080204" pitchFamily="34" charset="-128"/>
              </a:rPr>
              <a:t>, orgaan met onduidelijke structureel-morfologische homologie, kenmerkend voor de Beukenfamilie, Fagaceae), waarin drie </a:t>
            </a:r>
            <a:r>
              <a:rPr lang="nl-NL" altLang="nl-BE" b="1" i="1" dirty="0">
                <a:latin typeface="Times New Roman" panose="02020603050405020304" pitchFamily="18" charset="0"/>
                <a:ea typeface="ＭＳ Ｐゴシック" panose="020B0600070205080204" pitchFamily="34" charset="-128"/>
              </a:rPr>
              <a:t>vruchten</a:t>
            </a:r>
            <a:r>
              <a:rPr lang="nl-NL" altLang="nl-BE" dirty="0">
                <a:latin typeface="Times New Roman" panose="02020603050405020304" pitchFamily="18" charset="0"/>
                <a:ea typeface="ＭＳ Ｐゴシック" panose="020B0600070205080204" pitchFamily="34" charset="-128"/>
              </a:rPr>
              <a:t> (= de drie uitgegroeide vruchtbeginsels van de drie bloemen - één terminaal en twee lateraal - uit de </a:t>
            </a:r>
            <a:r>
              <a:rPr lang="nl-NL" altLang="nl-BE" dirty="0" err="1">
                <a:latin typeface="Times New Roman" panose="02020603050405020304" pitchFamily="18" charset="0"/>
                <a:ea typeface="ＭＳ Ｐゴシック" panose="020B0600070205080204" pitchFamily="34" charset="-128"/>
              </a:rPr>
              <a:t>cyme</a:t>
            </a:r>
            <a:r>
              <a:rPr lang="nl-NL" altLang="nl-BE" dirty="0">
                <a:latin typeface="Times New Roman" panose="02020603050405020304" pitchFamily="18" charset="0"/>
                <a:ea typeface="ＭＳ Ｐゴシック" panose="020B0600070205080204" pitchFamily="34" charset="-128"/>
              </a:rPr>
              <a:t> die door de </a:t>
            </a:r>
            <a:r>
              <a:rPr lang="nl-NL" altLang="nl-BE" dirty="0" err="1">
                <a:latin typeface="Times New Roman" panose="02020603050405020304" pitchFamily="18" charset="0"/>
                <a:ea typeface="ＭＳ Ｐゴシック" panose="020B0600070205080204" pitchFamily="34" charset="-128"/>
              </a:rPr>
              <a:t>cupula</a:t>
            </a:r>
            <a:r>
              <a:rPr lang="nl-NL" altLang="nl-BE" dirty="0">
                <a:latin typeface="Times New Roman" panose="02020603050405020304" pitchFamily="18" charset="0"/>
                <a:ea typeface="ＭＳ Ｐゴシック" panose="020B0600070205080204" pitchFamily="34" charset="-128"/>
              </a:rPr>
              <a:t> wordt omgeven)</a:t>
            </a:r>
          </a:p>
          <a:p>
            <a:r>
              <a:rPr lang="nl-NL" altLang="nl-BE" dirty="0">
                <a:latin typeface="Times New Roman" panose="02020603050405020304" pitchFamily="18" charset="0"/>
                <a:ea typeface="ＭＳ Ｐゴシック" panose="020B0600070205080204" pitchFamily="34" charset="-128"/>
              </a:rPr>
              <a:t> </a:t>
            </a:r>
          </a:p>
          <a:p>
            <a:pPr eaLnBrk="1" hangingPunct="1"/>
            <a:endParaRPr lang="en-GB" altLang="nl-BE" i="1" dirty="0">
              <a:latin typeface="Times New Roman" panose="02020603050405020304" pitchFamily="18" charset="0"/>
              <a:ea typeface="ＭＳ Ｐゴシック" panose="020B0600070205080204" pitchFamily="34" charset="-128"/>
            </a:endParaRPr>
          </a:p>
          <a:p>
            <a:r>
              <a:rPr lang="nl-NL" altLang="nl-BE" dirty="0">
                <a:latin typeface="Times New Roman" panose="02020603050405020304" pitchFamily="18" charset="0"/>
                <a:ea typeface="ＭＳ Ｐゴシック" panose="020B0600070205080204" pitchFamily="34" charset="-128"/>
              </a:rPr>
              <a:t>4-7. Paardenkastanje </a:t>
            </a:r>
            <a:r>
              <a:rPr lang="nl-NL" altLang="nl-BE" i="1" dirty="0">
                <a:latin typeface="Times New Roman" panose="02020603050405020304" pitchFamily="18" charset="0"/>
                <a:ea typeface="ＭＳ Ｐゴシック" panose="020B0600070205080204" pitchFamily="34" charset="-128"/>
              </a:rPr>
              <a:t>(</a:t>
            </a:r>
            <a:r>
              <a:rPr lang="nl-NL" altLang="nl-BE" i="1" dirty="0" err="1">
                <a:latin typeface="Times New Roman" panose="02020603050405020304" pitchFamily="18" charset="0"/>
                <a:ea typeface="ＭＳ Ｐゴシック" panose="020B0600070205080204" pitchFamily="34" charset="-128"/>
              </a:rPr>
              <a:t>Aesculus</a:t>
            </a:r>
            <a:r>
              <a:rPr lang="nl-NL" altLang="nl-BE" i="1" dirty="0">
                <a:latin typeface="Times New Roman" panose="02020603050405020304" pitchFamily="18" charset="0"/>
                <a:ea typeface="ＭＳ Ｐゴシック" panose="020B0600070205080204" pitchFamily="34" charset="-128"/>
              </a:rPr>
              <a:t> hippocastanum) </a:t>
            </a:r>
            <a:r>
              <a:rPr lang="nl-NL" altLang="nl-BE" dirty="0">
                <a:latin typeface="Times New Roman" panose="02020603050405020304" pitchFamily="18" charset="0"/>
                <a:ea typeface="ＭＳ Ｐゴシック" panose="020B0600070205080204" pitchFamily="34" charset="-128"/>
              </a:rPr>
              <a:t>(Sapindaceae)</a:t>
            </a:r>
          </a:p>
          <a:p>
            <a:r>
              <a:rPr lang="nl-NL" altLang="nl-BE" dirty="0">
                <a:latin typeface="Times New Roman" panose="02020603050405020304" pitchFamily="18" charset="0"/>
                <a:ea typeface="ＭＳ Ｐゴシック" panose="020B0600070205080204" pitchFamily="34" charset="-128"/>
              </a:rPr>
              <a:t> </a:t>
            </a:r>
          </a:p>
          <a:p>
            <a:r>
              <a:rPr lang="nl-NL" altLang="nl-BE" dirty="0">
                <a:latin typeface="Times New Roman" panose="02020603050405020304" pitchFamily="18" charset="0"/>
                <a:ea typeface="ＭＳ Ｐゴシック" panose="020B0600070205080204" pitchFamily="34" charset="-128"/>
              </a:rPr>
              <a:t>4. Jonge, rijpende vrucht, met nog een rest van de stijl</a:t>
            </a:r>
          </a:p>
          <a:p>
            <a:r>
              <a:rPr lang="nl-NL" altLang="nl-BE" dirty="0">
                <a:latin typeface="Times New Roman" panose="02020603050405020304" pitchFamily="18" charset="0"/>
                <a:ea typeface="ＭＳ Ｐゴシック" panose="020B0600070205080204" pitchFamily="34" charset="-128"/>
              </a:rPr>
              <a:t> </a:t>
            </a:r>
          </a:p>
          <a:p>
            <a:r>
              <a:rPr lang="nl-NL" altLang="nl-BE" dirty="0">
                <a:latin typeface="Times New Roman" panose="02020603050405020304" pitchFamily="18" charset="0"/>
                <a:ea typeface="ＭＳ Ｐゴシック" panose="020B0600070205080204" pitchFamily="34" charset="-128"/>
              </a:rPr>
              <a:t>5. Id., op dwarse doorsnede, waarbij de 3-hokkige structuur (elk hok met 1 rijpend zaad) goed zichtbaar is (meestal groeit later slechts één van de drie zaden volwaardig uit)</a:t>
            </a:r>
          </a:p>
          <a:p>
            <a:r>
              <a:rPr lang="nl-NL" altLang="nl-BE" dirty="0">
                <a:latin typeface="Times New Roman" panose="02020603050405020304" pitchFamily="18" charset="0"/>
                <a:ea typeface="ＭＳ Ｐゴシック" panose="020B0600070205080204" pitchFamily="34" charset="-128"/>
              </a:rPr>
              <a:t> </a:t>
            </a:r>
          </a:p>
          <a:p>
            <a:r>
              <a:rPr lang="nl-NL" altLang="nl-BE" dirty="0">
                <a:latin typeface="Times New Roman" panose="02020603050405020304" pitchFamily="18" charset="0"/>
                <a:ea typeface="ＭＳ Ｐゴシック" panose="020B0600070205080204" pitchFamily="34" charset="-128"/>
              </a:rPr>
              <a:t>6. </a:t>
            </a:r>
            <a:r>
              <a:rPr lang="nl-NL" altLang="nl-BE" b="1" i="1" dirty="0">
                <a:latin typeface="Times New Roman" panose="02020603050405020304" pitchFamily="18" charset="0"/>
                <a:ea typeface="ＭＳ Ｐゴシック" panose="020B0600070205080204" pitchFamily="34" charset="-128"/>
              </a:rPr>
              <a:t>Zaad</a:t>
            </a:r>
            <a:r>
              <a:rPr lang="nl-NL" altLang="nl-BE" dirty="0">
                <a:latin typeface="Times New Roman" panose="02020603050405020304" pitchFamily="18" charset="0"/>
                <a:ea typeface="ＭＳ Ｐゴシック" panose="020B0600070205080204" pitchFamily="34" charset="-128"/>
              </a:rPr>
              <a:t>, overlangse doorsnede, waarin een groot embryo (met 2 grote </a:t>
            </a:r>
            <a:r>
              <a:rPr lang="nl-NL" altLang="nl-BE" dirty="0" err="1">
                <a:latin typeface="Times New Roman" panose="02020603050405020304" pitchFamily="18" charset="0"/>
                <a:ea typeface="ＭＳ Ｐゴシック" panose="020B0600070205080204" pitchFamily="34" charset="-128"/>
              </a:rPr>
              <a:t>cotylen</a:t>
            </a:r>
            <a:r>
              <a:rPr lang="nl-NL" altLang="nl-BE" dirty="0">
                <a:latin typeface="Times New Roman" panose="02020603050405020304" pitchFamily="18" charset="0"/>
                <a:ea typeface="ＭＳ Ｐゴシック" panose="020B0600070205080204" pitchFamily="34" charset="-128"/>
              </a:rPr>
              <a:t>, waartussen de jonge stengeltop, daaronder het </a:t>
            </a:r>
            <a:r>
              <a:rPr lang="nl-NL" altLang="nl-BE" dirty="0" err="1">
                <a:latin typeface="Times New Roman" panose="02020603050405020304" pitchFamily="18" charset="0"/>
                <a:ea typeface="ＭＳ Ｐゴシック" panose="020B0600070205080204" pitchFamily="34" charset="-128"/>
              </a:rPr>
              <a:t>hypocotyl</a:t>
            </a:r>
            <a:r>
              <a:rPr lang="nl-NL" altLang="nl-BE" dirty="0">
                <a:latin typeface="Times New Roman" panose="02020603050405020304" pitchFamily="18" charset="0"/>
                <a:ea typeface="ＭＳ Ｐゴシック" panose="020B0600070205080204" pitchFamily="34" charset="-128"/>
              </a:rPr>
              <a:t>, en tenslotte de </a:t>
            </a:r>
            <a:r>
              <a:rPr lang="nl-NL" altLang="nl-BE" dirty="0" err="1">
                <a:latin typeface="Times New Roman" panose="02020603050405020304" pitchFamily="18" charset="0"/>
                <a:ea typeface="ＭＳ Ｐゴシック" panose="020B0600070205080204" pitchFamily="34" charset="-128"/>
              </a:rPr>
              <a:t>radicula</a:t>
            </a:r>
            <a:r>
              <a:rPr lang="nl-NL" altLang="nl-BE" dirty="0">
                <a:latin typeface="Times New Roman" panose="02020603050405020304" pitchFamily="18" charset="0"/>
                <a:ea typeface="ＭＳ Ｐゴシック" panose="020B0600070205080204" pitchFamily="34" charset="-128"/>
              </a:rPr>
              <a:t>, herkenbaar aan de </a:t>
            </a:r>
            <a:r>
              <a:rPr lang="nl-NL" altLang="nl-BE" dirty="0" err="1">
                <a:latin typeface="Times New Roman" panose="02020603050405020304" pitchFamily="18" charset="0"/>
                <a:ea typeface="ＭＳ Ｐゴシック" panose="020B0600070205080204" pitchFamily="34" charset="-128"/>
              </a:rPr>
              <a:t>calyptra</a:t>
            </a:r>
            <a:r>
              <a:rPr lang="nl-NL" altLang="nl-BE" dirty="0">
                <a:latin typeface="Times New Roman" panose="02020603050405020304" pitchFamily="18" charset="0"/>
                <a:ea typeface="ＭＳ Ｐゴシック" panose="020B0600070205080204" pitchFamily="34" charset="-128"/>
              </a:rPr>
              <a:t>), omgeven door de stevige zaadhuid; hier is geen endosperm meer aanwezig, het is volledig geresorbeerd en het reservevoedsel is verplaatst naar de twee dikke </a:t>
            </a:r>
            <a:r>
              <a:rPr lang="nl-NL" altLang="nl-BE" dirty="0" err="1">
                <a:latin typeface="Times New Roman" panose="02020603050405020304" pitchFamily="18" charset="0"/>
                <a:ea typeface="ＭＳ Ｐゴシック" panose="020B0600070205080204" pitchFamily="34" charset="-128"/>
              </a:rPr>
              <a:t>cotylen</a:t>
            </a:r>
            <a:endParaRPr lang="nl-NL" altLang="nl-BE" dirty="0">
              <a:latin typeface="Times New Roman" panose="02020603050405020304" pitchFamily="18" charset="0"/>
              <a:ea typeface="ＭＳ Ｐゴシック" panose="020B0600070205080204" pitchFamily="34" charset="-128"/>
            </a:endParaRPr>
          </a:p>
          <a:p>
            <a:r>
              <a:rPr lang="nl-NL" altLang="nl-BE" dirty="0">
                <a:latin typeface="Times New Roman" panose="02020603050405020304" pitchFamily="18" charset="0"/>
                <a:ea typeface="ＭＳ Ｐゴシック" panose="020B0600070205080204" pitchFamily="34" charset="-128"/>
              </a:rPr>
              <a:t> </a:t>
            </a:r>
          </a:p>
          <a:p>
            <a:r>
              <a:rPr lang="nl-NL" altLang="nl-BE" dirty="0">
                <a:latin typeface="Times New Roman" panose="02020603050405020304" pitchFamily="18" charset="0"/>
                <a:ea typeface="ＭＳ Ｐゴシック" panose="020B0600070205080204" pitchFamily="34" charset="-128"/>
              </a:rPr>
              <a:t>7. </a:t>
            </a:r>
            <a:r>
              <a:rPr lang="nl-NL" altLang="nl-NL" dirty="0">
                <a:latin typeface="Times New Roman" panose="02020603050405020304" pitchFamily="18" charset="0"/>
                <a:ea typeface="ＭＳ Ｐゴシック" panose="020B0600070205080204" pitchFamily="34" charset="-128"/>
              </a:rPr>
              <a:t>“</a:t>
            </a:r>
            <a:r>
              <a:rPr lang="nl-NL" altLang="nl-BE" dirty="0">
                <a:latin typeface="Times New Roman" panose="02020603050405020304" pitchFamily="18" charset="0"/>
                <a:ea typeface="ＭＳ Ｐゴシック" panose="020B0600070205080204" pitchFamily="34" charset="-128"/>
              </a:rPr>
              <a:t>Bolster</a:t>
            </a:r>
            <a:r>
              <a:rPr lang="nl-NL" altLang="nl-NL" dirty="0">
                <a:latin typeface="Times New Roman" panose="02020603050405020304" pitchFamily="18" charset="0"/>
                <a:ea typeface="ＭＳ Ｐゴシック" panose="020B0600070205080204" pitchFamily="34" charset="-128"/>
              </a:rPr>
              <a:t>”</a:t>
            </a:r>
            <a:r>
              <a:rPr lang="nl-NL" altLang="nl-BE" dirty="0">
                <a:latin typeface="Times New Roman" panose="02020603050405020304" pitchFamily="18" charset="0"/>
                <a:ea typeface="ＭＳ Ｐゴシック" panose="020B0600070205080204" pitchFamily="34" charset="-128"/>
              </a:rPr>
              <a:t>, bij deze soort = vruchtwand, opengesprongen in drie delen, met daarin één groot zaad</a:t>
            </a:r>
          </a:p>
          <a:p>
            <a:r>
              <a:rPr lang="nl-NL" altLang="nl-BE" dirty="0">
                <a:latin typeface="Times New Roman" panose="02020603050405020304" pitchFamily="18" charset="0"/>
                <a:ea typeface="ＭＳ Ｐゴシック" panose="020B0600070205080204" pitchFamily="34" charset="-128"/>
              </a:rPr>
              <a:t> </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a:extLst>
              <a:ext uri="{FF2B5EF4-FFF2-40B4-BE49-F238E27FC236}">
                <a16:creationId xmlns:a16="http://schemas.microsoft.com/office/drawing/2014/main" id="{3DDAD97D-770E-ECD1-68DD-DDF2696ABA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22D701A-6513-B742-9939-42D738E1E42C}" type="slidenum">
              <a:rPr lang="nl-NL" altLang="nl-BE">
                <a:latin typeface="Helvetica" pitchFamily="2" charset="0"/>
              </a:rPr>
              <a:pPr>
                <a:spcBef>
                  <a:spcPct val="0"/>
                </a:spcBef>
              </a:pPr>
              <a:t>63</a:t>
            </a:fld>
            <a:endParaRPr lang="nl-NL" altLang="nl-BE">
              <a:latin typeface="Helvetica" pitchFamily="2" charset="0"/>
            </a:endParaRPr>
          </a:p>
        </p:txBody>
      </p:sp>
      <p:sp>
        <p:nvSpPr>
          <p:cNvPr id="128002" name="Rectangle 2">
            <a:extLst>
              <a:ext uri="{FF2B5EF4-FFF2-40B4-BE49-F238E27FC236}">
                <a16:creationId xmlns:a16="http://schemas.microsoft.com/office/drawing/2014/main" id="{52DD6B48-3834-14B1-49ED-FDE68D37466E}"/>
              </a:ext>
            </a:extLst>
          </p:cNvPr>
          <p:cNvSpPr>
            <a:spLocks noGrp="1" noRot="1" noChangeAspect="1" noChangeArrowheads="1" noTextEdit="1"/>
          </p:cNvSpPr>
          <p:nvPr>
            <p:ph type="sldImg"/>
          </p:nvPr>
        </p:nvSpPr>
        <p:spPr>
          <a:ln/>
        </p:spPr>
      </p:sp>
      <p:sp>
        <p:nvSpPr>
          <p:cNvPr id="128003" name="Rectangle 3">
            <a:extLst>
              <a:ext uri="{FF2B5EF4-FFF2-40B4-BE49-F238E27FC236}">
                <a16:creationId xmlns:a16="http://schemas.microsoft.com/office/drawing/2014/main" id="{51B8E86E-282F-A6CB-5659-19546E6B43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BE" altLang="nl-BE" b="1" i="1" dirty="0">
                <a:latin typeface="Times New Roman" panose="02020603050405020304" pitchFamily="18" charset="0"/>
                <a:ea typeface="ＭＳ Ｐゴシック" panose="020B0600070205080204" pitchFamily="34" charset="-128"/>
              </a:rPr>
              <a:t>Kokospalm (Cocos nucifera)</a:t>
            </a:r>
          </a:p>
          <a:p>
            <a:pPr eaLnBrk="1" hangingPunct="1"/>
            <a:r>
              <a:rPr lang="nl-BE" altLang="nl-BE" dirty="0">
                <a:latin typeface="Times New Roman" panose="02020603050405020304" pitchFamily="18" charset="0"/>
                <a:ea typeface="ＭＳ Ｐゴシック" panose="020B0600070205080204" pitchFamily="34" charset="-128"/>
              </a:rPr>
              <a:t>Palmenfamilie (Arecaceae)</a:t>
            </a:r>
          </a:p>
          <a:p>
            <a:pPr eaLnBrk="1" hangingPunct="1"/>
            <a:endParaRPr lang="en-US" altLang="nl-BE" dirty="0">
              <a:latin typeface="Times New Roman" panose="02020603050405020304" pitchFamily="18" charset="0"/>
              <a:ea typeface="ＭＳ Ｐゴシック" panose="020B0600070205080204" pitchFamily="34" charset="-128"/>
            </a:endParaRPr>
          </a:p>
          <a:p>
            <a:pPr eaLnBrk="1" hangingPunct="1"/>
            <a:r>
              <a:rPr lang="en-US" altLang="nl-BE" dirty="0" err="1">
                <a:latin typeface="Times New Roman" panose="02020603050405020304" pitchFamily="18" charset="0"/>
                <a:ea typeface="ＭＳ Ｐゴシック" panose="020B0600070205080204" pitchFamily="34" charset="-128"/>
              </a:rPr>
              <a:t>Mannelijke</a:t>
            </a:r>
            <a:r>
              <a:rPr lang="en-US" altLang="nl-BE" dirty="0">
                <a:latin typeface="Times New Roman" panose="02020603050405020304" pitchFamily="18" charset="0"/>
                <a:ea typeface="ＭＳ Ｐゴシック" panose="020B0600070205080204" pitchFamily="34" charset="-128"/>
              </a:rPr>
              <a:t> </a:t>
            </a:r>
            <a:r>
              <a:rPr lang="en-US" altLang="nl-BE" dirty="0" err="1">
                <a:latin typeface="Times New Roman" panose="02020603050405020304" pitchFamily="18" charset="0"/>
                <a:ea typeface="ＭＳ Ｐゴシック" panose="020B0600070205080204" pitchFamily="34" charset="-128"/>
              </a:rPr>
              <a:t>bloemen</a:t>
            </a:r>
            <a:r>
              <a:rPr lang="en-US" altLang="nl-BE" dirty="0">
                <a:latin typeface="Times New Roman" panose="02020603050405020304" pitchFamily="18" charset="0"/>
                <a:ea typeface="ＭＳ Ｐゴシック" panose="020B0600070205080204" pitchFamily="34" charset="-128"/>
              </a:rPr>
              <a:t> open, </a:t>
            </a:r>
            <a:r>
              <a:rPr lang="en-US" altLang="nl-BE" dirty="0" err="1">
                <a:latin typeface="Times New Roman" panose="02020603050405020304" pitchFamily="18" charset="0"/>
                <a:ea typeface="ＭＳ Ｐゴシック" panose="020B0600070205080204" pitchFamily="34" charset="-128"/>
              </a:rPr>
              <a:t>vrouwelijke</a:t>
            </a:r>
            <a:r>
              <a:rPr lang="en-US" altLang="nl-BE" dirty="0">
                <a:latin typeface="Times New Roman" panose="02020603050405020304" pitchFamily="18" charset="0"/>
                <a:ea typeface="ＭＳ Ｐゴシック" panose="020B0600070205080204" pitchFamily="34" charset="-128"/>
              </a:rPr>
              <a:t> </a:t>
            </a:r>
            <a:r>
              <a:rPr lang="en-US" altLang="nl-BE" dirty="0" err="1">
                <a:latin typeface="Times New Roman" panose="02020603050405020304" pitchFamily="18" charset="0"/>
                <a:ea typeface="ＭＳ Ｐゴシック" panose="020B0600070205080204" pitchFamily="34" charset="-128"/>
              </a:rPr>
              <a:t>bloemen</a:t>
            </a:r>
            <a:r>
              <a:rPr lang="en-US" altLang="nl-BE" dirty="0">
                <a:latin typeface="Times New Roman" panose="02020603050405020304" pitchFamily="18" charset="0"/>
                <a:ea typeface="ＭＳ Ｐゴシック" panose="020B0600070205080204" pitchFamily="34" charset="-128"/>
              </a:rPr>
              <a:t> </a:t>
            </a:r>
            <a:r>
              <a:rPr lang="en-US" altLang="nl-BE" dirty="0" err="1">
                <a:latin typeface="Times New Roman" panose="02020603050405020304" pitchFamily="18" charset="0"/>
                <a:ea typeface="ＭＳ Ｐゴシック" panose="020B0600070205080204" pitchFamily="34" charset="-128"/>
              </a:rPr>
              <a:t>nog</a:t>
            </a:r>
            <a:r>
              <a:rPr lang="en-US" altLang="nl-BE" dirty="0">
                <a:latin typeface="Times New Roman" panose="02020603050405020304" pitchFamily="18" charset="0"/>
                <a:ea typeface="ＭＳ Ｐゴシック" panose="020B0600070205080204" pitchFamily="34" charset="-128"/>
              </a:rPr>
              <a:t> </a:t>
            </a:r>
            <a:r>
              <a:rPr lang="en-US" altLang="nl-BE" dirty="0" err="1">
                <a:latin typeface="Times New Roman" panose="02020603050405020304" pitchFamily="18" charset="0"/>
                <a:ea typeface="ＭＳ Ｐゴシック" panose="020B0600070205080204" pitchFamily="34" charset="-128"/>
              </a:rPr>
              <a:t>gesloten</a:t>
            </a:r>
            <a:r>
              <a:rPr lang="en-US" altLang="nl-BE" dirty="0">
                <a:latin typeface="Times New Roman" panose="02020603050405020304" pitchFamily="18" charset="0"/>
                <a:ea typeface="ＭＳ Ｐゴシック" panose="020B0600070205080204" pitchFamily="34" charset="-128"/>
              </a:rPr>
              <a:t>. </a:t>
            </a:r>
          </a:p>
          <a:p>
            <a:pPr eaLnBrk="1" hangingPunct="1"/>
            <a:endParaRPr lang="en-US" altLang="nl-BE" dirty="0">
              <a:latin typeface="Times New Roman" panose="02020603050405020304" pitchFamily="18" charset="0"/>
              <a:ea typeface="ＭＳ Ｐゴシック" panose="020B0600070205080204" pitchFamily="34" charset="-128"/>
            </a:endParaRPr>
          </a:p>
          <a:p>
            <a:pPr eaLnBrk="1" hangingPunct="1"/>
            <a:endParaRPr lang="en-US"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jdelijke aanduiding voor dia-afbeelding 1">
            <a:extLst>
              <a:ext uri="{FF2B5EF4-FFF2-40B4-BE49-F238E27FC236}">
                <a16:creationId xmlns:a16="http://schemas.microsoft.com/office/drawing/2014/main" id="{EAF747F6-9671-58FC-D161-721B1C18EABB}"/>
              </a:ext>
            </a:extLst>
          </p:cNvPr>
          <p:cNvSpPr>
            <a:spLocks noGrp="1" noRot="1" noChangeAspect="1" noTextEdit="1"/>
          </p:cNvSpPr>
          <p:nvPr>
            <p:ph type="sldImg"/>
          </p:nvPr>
        </p:nvSpPr>
        <p:spPr>
          <a:ln/>
        </p:spPr>
      </p:sp>
      <p:sp>
        <p:nvSpPr>
          <p:cNvPr id="130050" name="Tijdelijke aanduiding voor notities 2">
            <a:extLst>
              <a:ext uri="{FF2B5EF4-FFF2-40B4-BE49-F238E27FC236}">
                <a16:creationId xmlns:a16="http://schemas.microsoft.com/office/drawing/2014/main" id="{A61BDC9C-BE26-0684-3A67-C7B814E0D3A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BE" altLang="nl-BE" b="1" i="1" dirty="0">
                <a:latin typeface="Times New Roman" panose="02020603050405020304" pitchFamily="18" charset="0"/>
                <a:ea typeface="ＭＳ Ｐゴシック" panose="020B0600070205080204" pitchFamily="34" charset="-128"/>
              </a:rPr>
              <a:t>Kokospalm (Cocos nucifera)</a:t>
            </a:r>
          </a:p>
          <a:p>
            <a:pPr eaLnBrk="1" hangingPunct="1"/>
            <a:r>
              <a:rPr lang="nl-BE" altLang="nl-BE" dirty="0">
                <a:latin typeface="Times New Roman" panose="02020603050405020304" pitchFamily="18" charset="0"/>
                <a:ea typeface="ＭＳ Ｐゴシック" panose="020B0600070205080204" pitchFamily="34" charset="-128"/>
              </a:rPr>
              <a:t>Palmenfamilie (Arecaceae)</a:t>
            </a:r>
          </a:p>
          <a:p>
            <a:endParaRPr lang="nl-NL" altLang="nl-BE" dirty="0">
              <a:latin typeface="Times New Roman" panose="02020603050405020304" pitchFamily="18" charset="0"/>
              <a:ea typeface="ＭＳ Ｐゴシック" panose="020B0600070205080204" pitchFamily="34" charset="-128"/>
            </a:endParaRPr>
          </a:p>
          <a:p>
            <a:r>
              <a:rPr lang="nl-NL" altLang="nl-BE" dirty="0">
                <a:latin typeface="Times New Roman" panose="02020603050405020304" pitchFamily="18" charset="0"/>
                <a:ea typeface="ＭＳ Ｐゴシック" panose="020B0600070205080204" pitchFamily="34" charset="-128"/>
              </a:rPr>
              <a:t>Drijfvermogen &amp; lange kiemkracht, gecontroleerd door Charles Darwin!</a:t>
            </a:r>
          </a:p>
          <a:p>
            <a:endParaRPr lang="nl-NL" altLang="nl-BE" dirty="0">
              <a:latin typeface="Times New Roman" panose="02020603050405020304" pitchFamily="18" charset="0"/>
              <a:ea typeface="ＭＳ Ｐゴシック" panose="020B0600070205080204" pitchFamily="34" charset="-128"/>
            </a:endParaRPr>
          </a:p>
          <a:p>
            <a:endParaRPr lang="nl-NL" altLang="nl-BE" dirty="0">
              <a:latin typeface="Times New Roman" panose="02020603050405020304" pitchFamily="18" charset="0"/>
              <a:ea typeface="ＭＳ Ｐゴシック" panose="020B0600070205080204" pitchFamily="34" charset="-128"/>
            </a:endParaRPr>
          </a:p>
        </p:txBody>
      </p:sp>
      <p:sp>
        <p:nvSpPr>
          <p:cNvPr id="130051" name="Tijdelijke aanduiding voor dianummer 3">
            <a:extLst>
              <a:ext uri="{FF2B5EF4-FFF2-40B4-BE49-F238E27FC236}">
                <a16:creationId xmlns:a16="http://schemas.microsoft.com/office/drawing/2014/main" id="{5994E514-DF58-066F-D427-EFA83BB20DC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40252D7-818A-5049-8386-5E907AECB6F6}" type="slidenum">
              <a:rPr lang="en-GB" altLang="nl-BE"/>
              <a:pPr>
                <a:spcBef>
                  <a:spcPct val="0"/>
                </a:spcBef>
              </a:pPr>
              <a:t>64</a:t>
            </a:fld>
            <a:endParaRPr lang="en-GB" altLang="nl-BE"/>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a:extLst>
              <a:ext uri="{FF2B5EF4-FFF2-40B4-BE49-F238E27FC236}">
                <a16:creationId xmlns:a16="http://schemas.microsoft.com/office/drawing/2014/main" id="{5B1EA06A-58C3-1239-1799-C619253F59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DE50E0D-340A-2142-96FB-EDB55D1C5512}" type="slidenum">
              <a:rPr lang="nl-NL" altLang="nl-BE">
                <a:latin typeface="Helvetica" pitchFamily="2" charset="0"/>
              </a:rPr>
              <a:pPr>
                <a:spcBef>
                  <a:spcPct val="0"/>
                </a:spcBef>
              </a:pPr>
              <a:t>65</a:t>
            </a:fld>
            <a:endParaRPr lang="nl-NL" altLang="nl-BE">
              <a:latin typeface="Helvetica" pitchFamily="2" charset="0"/>
            </a:endParaRPr>
          </a:p>
        </p:txBody>
      </p:sp>
      <p:sp>
        <p:nvSpPr>
          <p:cNvPr id="132098" name="Rectangle 2">
            <a:extLst>
              <a:ext uri="{FF2B5EF4-FFF2-40B4-BE49-F238E27FC236}">
                <a16:creationId xmlns:a16="http://schemas.microsoft.com/office/drawing/2014/main" id="{DAD97CA0-6B59-742D-C525-C72C1574E854}"/>
              </a:ext>
            </a:extLst>
          </p:cNvPr>
          <p:cNvSpPr>
            <a:spLocks noGrp="1" noRot="1" noChangeAspect="1" noChangeArrowheads="1" noTextEdit="1"/>
          </p:cNvSpPr>
          <p:nvPr>
            <p:ph type="sldImg"/>
          </p:nvPr>
        </p:nvSpPr>
        <p:spPr>
          <a:ln/>
        </p:spPr>
      </p:sp>
      <p:sp>
        <p:nvSpPr>
          <p:cNvPr id="132099" name="Rectangle 3">
            <a:extLst>
              <a:ext uri="{FF2B5EF4-FFF2-40B4-BE49-F238E27FC236}">
                <a16:creationId xmlns:a16="http://schemas.microsoft.com/office/drawing/2014/main" id="{8DE9E9D8-2903-E1B3-2A25-BF377A9084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BE" altLang="nl-BE" b="1" i="1" dirty="0">
                <a:latin typeface="Times New Roman" panose="02020603050405020304" pitchFamily="18" charset="0"/>
                <a:ea typeface="ＭＳ Ｐゴシック" panose="020B0600070205080204" pitchFamily="34" charset="-128"/>
              </a:rPr>
              <a:t>Kokospalm (Cocos nucifera)</a:t>
            </a:r>
          </a:p>
          <a:p>
            <a:pPr eaLnBrk="1" hangingPunct="1"/>
            <a:r>
              <a:rPr lang="nl-BE" altLang="nl-BE" dirty="0">
                <a:latin typeface="Times New Roman" panose="02020603050405020304" pitchFamily="18" charset="0"/>
                <a:ea typeface="ＭＳ Ｐゴシック" panose="020B0600070205080204" pitchFamily="34" charset="-128"/>
              </a:rPr>
              <a:t>Palmenfamilie (Arecaceae)</a:t>
            </a:r>
          </a:p>
          <a:p>
            <a:pPr eaLnBrk="1" hangingPunct="1"/>
            <a:endParaRPr lang="en-US" altLang="nl-BE" dirty="0">
              <a:latin typeface="Times New Roman" panose="02020603050405020304" pitchFamily="18" charset="0"/>
              <a:ea typeface="ＭＳ Ｐゴシック" panose="020B0600070205080204" pitchFamily="34" charset="-128"/>
            </a:endParaRPr>
          </a:p>
          <a:p>
            <a:pPr eaLnBrk="1" hangingPunct="1"/>
            <a:r>
              <a:rPr lang="en-US" altLang="nl-BE" dirty="0" err="1">
                <a:latin typeface="Times New Roman" panose="02020603050405020304" pitchFamily="18" charset="0"/>
                <a:ea typeface="ＭＳ Ｐゴシック" panose="020B0600070205080204" pitchFamily="34" charset="-128"/>
              </a:rPr>
              <a:t>Deel</a:t>
            </a:r>
            <a:r>
              <a:rPr lang="en-US" altLang="nl-BE" dirty="0">
                <a:latin typeface="Times New Roman" panose="02020603050405020304" pitchFamily="18" charset="0"/>
                <a:ea typeface="ＭＳ Ｐゴシック" panose="020B0600070205080204" pitchFamily="34" charset="-128"/>
              </a:rPr>
              <a:t> van de </a:t>
            </a:r>
            <a:r>
              <a:rPr lang="en-US" altLang="nl-BE" dirty="0" err="1">
                <a:latin typeface="Times New Roman" panose="02020603050405020304" pitchFamily="18" charset="0"/>
                <a:ea typeface="ＭＳ Ｐゴシック" panose="020B0600070205080204" pitchFamily="34" charset="-128"/>
              </a:rPr>
              <a:t>vrucht</a:t>
            </a:r>
            <a:r>
              <a:rPr lang="en-US" altLang="nl-BE" dirty="0">
                <a:latin typeface="Times New Roman" panose="02020603050405020304" pitchFamily="18" charset="0"/>
                <a:ea typeface="ＭＳ Ｐゴシック" panose="020B0600070205080204" pitchFamily="34" charset="-128"/>
              </a:rPr>
              <a:t>, met </a:t>
            </a:r>
            <a:r>
              <a:rPr lang="en-US" altLang="nl-BE" dirty="0" err="1">
                <a:latin typeface="Times New Roman" panose="02020603050405020304" pitchFamily="18" charset="0"/>
                <a:ea typeface="ＭＳ Ｐゴシック" panose="020B0600070205080204" pitchFamily="34" charset="-128"/>
              </a:rPr>
              <a:t>dik</a:t>
            </a:r>
            <a:r>
              <a:rPr lang="en-US" altLang="nl-BE" dirty="0">
                <a:latin typeface="Times New Roman" panose="02020603050405020304" pitchFamily="18" charset="0"/>
                <a:ea typeface="ＭＳ Ｐゴシック" panose="020B0600070205080204" pitchFamily="34" charset="-128"/>
              </a:rPr>
              <a:t> </a:t>
            </a:r>
            <a:r>
              <a:rPr lang="en-US" altLang="nl-BE" dirty="0" err="1">
                <a:latin typeface="Times New Roman" panose="02020603050405020304" pitchFamily="18" charset="0"/>
                <a:ea typeface="ＭＳ Ｐゴシック" panose="020B0600070205080204" pitchFamily="34" charset="-128"/>
              </a:rPr>
              <a:t>vlezig</a:t>
            </a:r>
            <a:r>
              <a:rPr lang="en-US" altLang="nl-BE" dirty="0">
                <a:latin typeface="Times New Roman" panose="02020603050405020304" pitchFamily="18" charset="0"/>
                <a:ea typeface="ＭＳ Ｐゴシック" panose="020B0600070205080204" pitchFamily="34" charset="-128"/>
              </a:rPr>
              <a:t> endosperm (het </a:t>
            </a:r>
            <a:r>
              <a:rPr lang="en-US" altLang="nl-BE" dirty="0" err="1">
                <a:latin typeface="Times New Roman" panose="02020603050405020304" pitchFamily="18" charset="0"/>
                <a:ea typeface="ＭＳ Ｐゴシック" panose="020B0600070205080204" pitchFamily="34" charset="-128"/>
              </a:rPr>
              <a:t>vloeibare</a:t>
            </a:r>
            <a:r>
              <a:rPr lang="en-US" altLang="nl-BE" dirty="0">
                <a:latin typeface="Times New Roman" panose="02020603050405020304" pitchFamily="18" charset="0"/>
                <a:ea typeface="ＭＳ Ｐゴシック" panose="020B0600070205080204" pitchFamily="34" charset="-128"/>
              </a:rPr>
              <a:t> endosperm is reeds </a:t>
            </a:r>
            <a:r>
              <a:rPr lang="en-US" altLang="nl-BE" dirty="0" err="1">
                <a:latin typeface="Times New Roman" panose="02020603050405020304" pitchFamily="18" charset="0"/>
                <a:ea typeface="ＭＳ Ｐゴシック" panose="020B0600070205080204" pitchFamily="34" charset="-128"/>
              </a:rPr>
              <a:t>verwijderd</a:t>
            </a:r>
            <a:r>
              <a:rPr lang="en-US" altLang="nl-BE" dirty="0">
                <a:latin typeface="Times New Roman" panose="02020603050405020304" pitchFamily="18" charset="0"/>
                <a:ea typeface="ＭＳ Ｐゴシック" panose="020B0600070205080204" pitchFamily="34" charset="-128"/>
              </a:rPr>
              <a:t>), </a:t>
            </a:r>
            <a:r>
              <a:rPr lang="en-US" altLang="nl-BE" dirty="0" err="1">
                <a:latin typeface="Times New Roman" panose="02020603050405020304" pitchFamily="18" charset="0"/>
                <a:ea typeface="ＭＳ Ｐゴシック" panose="020B0600070205080204" pitchFamily="34" charset="-128"/>
              </a:rPr>
              <a:t>en</a:t>
            </a:r>
            <a:r>
              <a:rPr lang="en-US" altLang="nl-BE" dirty="0">
                <a:latin typeface="Times New Roman" panose="02020603050405020304" pitchFamily="18" charset="0"/>
                <a:ea typeface="ＭＳ Ｐゴシック" panose="020B0600070205080204" pitchFamily="34" charset="-128"/>
              </a:rPr>
              <a:t> </a:t>
            </a:r>
            <a:r>
              <a:rPr lang="en-US" altLang="nl-BE" dirty="0" err="1">
                <a:latin typeface="Times New Roman" panose="02020603050405020304" pitchFamily="18" charset="0"/>
                <a:ea typeface="ＭＳ Ｐゴシック" panose="020B0600070205080204" pitchFamily="34" charset="-128"/>
              </a:rPr>
              <a:t>een</a:t>
            </a:r>
            <a:r>
              <a:rPr lang="en-US" altLang="nl-BE" dirty="0">
                <a:latin typeface="Times New Roman" panose="02020603050405020304" pitchFamily="18" charset="0"/>
                <a:ea typeface="ＭＳ Ｐゴシック" panose="020B0600070205080204" pitchFamily="34" charset="-128"/>
              </a:rPr>
              <a:t> </a:t>
            </a:r>
            <a:r>
              <a:rPr lang="en-US" altLang="nl-BE" dirty="0" err="1">
                <a:latin typeface="Times New Roman" panose="02020603050405020304" pitchFamily="18" charset="0"/>
                <a:ea typeface="ＭＳ Ｐゴシック" panose="020B0600070205080204" pitchFamily="34" charset="-128"/>
              </a:rPr>
              <a:t>klein</a:t>
            </a:r>
            <a:r>
              <a:rPr lang="en-US" altLang="nl-BE" dirty="0">
                <a:latin typeface="Times New Roman" panose="02020603050405020304" pitchFamily="18" charset="0"/>
                <a:ea typeface="ＭＳ Ｐゴシック" panose="020B0600070205080204" pitchFamily="34" charset="-128"/>
              </a:rPr>
              <a:t> embryo. </a:t>
            </a:r>
          </a:p>
          <a:p>
            <a:pPr eaLnBrk="1" hangingPunct="1"/>
            <a:endParaRPr lang="en-US" altLang="nl-BE" dirty="0">
              <a:latin typeface="Times New Roman" panose="02020603050405020304" pitchFamily="18" charset="0"/>
              <a:ea typeface="ＭＳ Ｐゴシック" panose="020B0600070205080204" pitchFamily="34" charset="-128"/>
            </a:endParaRPr>
          </a:p>
          <a:p>
            <a:pPr eaLnBrk="1" hangingPunct="1"/>
            <a:r>
              <a:rPr lang="en-US" altLang="nl-BE" dirty="0" err="1">
                <a:latin typeface="Times New Roman" panose="02020603050405020304" pitchFamily="18" charset="0"/>
                <a:ea typeface="ＭＳ Ｐゴシック" panose="020B0600070205080204" pitchFamily="34" charset="-128"/>
              </a:rPr>
              <a:t>Zaailingen</a:t>
            </a:r>
            <a:r>
              <a:rPr lang="en-US" altLang="nl-BE" dirty="0">
                <a:latin typeface="Times New Roman" panose="02020603050405020304" pitchFamily="18" charset="0"/>
                <a:ea typeface="ＭＳ Ｐゴシック" panose="020B0600070205080204" pitchFamily="34" charset="-128"/>
              </a:rPr>
              <a:t> met </a:t>
            </a:r>
            <a:r>
              <a:rPr lang="en-US" altLang="nl-BE" dirty="0" err="1">
                <a:latin typeface="Times New Roman" panose="02020603050405020304" pitchFamily="18" charset="0"/>
                <a:ea typeface="ＭＳ Ｐゴシック" panose="020B0600070205080204" pitchFamily="34" charset="-128"/>
              </a:rPr>
              <a:t>eofyllen</a:t>
            </a:r>
            <a:r>
              <a:rPr lang="en-US" altLang="nl-BE" dirty="0">
                <a:latin typeface="Times New Roman" panose="02020603050405020304" pitchFamily="18" charset="0"/>
                <a:ea typeface="ＭＳ Ｐゴシック" panose="020B0600070205080204" pitchFamily="34" charset="-128"/>
              </a:rPr>
              <a:t>. </a:t>
            </a:r>
          </a:p>
          <a:p>
            <a:pPr eaLnBrk="1" hangingPunct="1"/>
            <a:endParaRPr lang="en-US" altLang="nl-BE" dirty="0">
              <a:latin typeface="Times New Roman" panose="02020603050405020304" pitchFamily="18" charset="0"/>
              <a:ea typeface="ＭＳ Ｐゴシック" panose="020B0600070205080204" pitchFamily="34" charset="-128"/>
            </a:endParaRPr>
          </a:p>
          <a:p>
            <a:pPr eaLnBrk="1" hangingPunct="1"/>
            <a:endParaRPr lang="en-US" altLang="nl-BE" dirty="0">
              <a:latin typeface="Times New Roman" panose="02020603050405020304" pitchFamily="18" charset="0"/>
              <a:ea typeface="ＭＳ Ｐゴシック" panose="020B0600070205080204" pitchFamily="34" charset="-128"/>
            </a:endParaRPr>
          </a:p>
          <a:p>
            <a:pPr eaLnBrk="1" hangingPunct="1"/>
            <a:endParaRPr lang="en-US" altLang="nl-BE" dirty="0">
              <a:latin typeface="Times New Roman" panose="02020603050405020304" pitchFamily="18" charset="0"/>
              <a:ea typeface="ＭＳ Ｐゴシック" panose="020B0600070205080204" pitchFamily="34" charset="-128"/>
            </a:endParaRPr>
          </a:p>
          <a:p>
            <a:pPr eaLnBrk="1" hangingPunct="1"/>
            <a:endParaRPr lang="en-US"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a:extLst>
              <a:ext uri="{FF2B5EF4-FFF2-40B4-BE49-F238E27FC236}">
                <a16:creationId xmlns:a16="http://schemas.microsoft.com/office/drawing/2014/main" id="{B9243205-71AB-633B-7C54-47AE048D7A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DCF8179-E14F-3549-A706-D699F8ED3ABD}" type="slidenum">
              <a:rPr lang="nl-NL" altLang="nl-BE">
                <a:latin typeface="Helvetica" pitchFamily="2" charset="0"/>
              </a:rPr>
              <a:pPr>
                <a:spcBef>
                  <a:spcPct val="0"/>
                </a:spcBef>
              </a:pPr>
              <a:t>66</a:t>
            </a:fld>
            <a:endParaRPr lang="nl-NL" altLang="nl-BE">
              <a:latin typeface="Helvetica" pitchFamily="2" charset="0"/>
            </a:endParaRPr>
          </a:p>
        </p:txBody>
      </p:sp>
      <p:sp>
        <p:nvSpPr>
          <p:cNvPr id="134146" name="Rectangle 2">
            <a:extLst>
              <a:ext uri="{FF2B5EF4-FFF2-40B4-BE49-F238E27FC236}">
                <a16:creationId xmlns:a16="http://schemas.microsoft.com/office/drawing/2014/main" id="{E06A85F3-AF46-2080-6B8D-D17192884F5A}"/>
              </a:ext>
            </a:extLst>
          </p:cNvPr>
          <p:cNvSpPr>
            <a:spLocks noGrp="1" noRot="1" noChangeAspect="1" noChangeArrowheads="1" noTextEdit="1"/>
          </p:cNvSpPr>
          <p:nvPr>
            <p:ph type="sldImg"/>
          </p:nvPr>
        </p:nvSpPr>
        <p:spPr>
          <a:ln/>
        </p:spPr>
      </p:sp>
      <p:sp>
        <p:nvSpPr>
          <p:cNvPr id="134147" name="Rectangle 3">
            <a:extLst>
              <a:ext uri="{FF2B5EF4-FFF2-40B4-BE49-F238E27FC236}">
                <a16:creationId xmlns:a16="http://schemas.microsoft.com/office/drawing/2014/main" id="{99364747-9AE7-0671-F430-ED146106A9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NL" altLang="nl-BE" b="1" i="1" dirty="0">
                <a:latin typeface="Times New Roman" panose="02020603050405020304" pitchFamily="18" charset="0"/>
                <a:ea typeface="ＭＳ Ｐゴシック" panose="020B0600070205080204" pitchFamily="34" charset="-128"/>
              </a:rPr>
              <a:t>Mangrovepalm (Nypa fruticans)</a:t>
            </a:r>
          </a:p>
          <a:p>
            <a:pPr eaLnBrk="1" hangingPunct="1"/>
            <a:r>
              <a:rPr lang="nl-NL" altLang="nl-BE" dirty="0">
                <a:latin typeface="Times New Roman" panose="02020603050405020304" pitchFamily="18" charset="0"/>
                <a:ea typeface="ＭＳ Ｐゴシック" panose="020B0600070205080204" pitchFamily="34" charset="-128"/>
              </a:rPr>
              <a:t>Palmenfamilie (Arecaceae)</a:t>
            </a:r>
          </a:p>
          <a:p>
            <a:pPr eaLnBrk="1" hangingPunct="1"/>
            <a:endParaRPr lang="nl-NL" altLang="nl-BE" dirty="0">
              <a:latin typeface="Times New Roman" panose="02020603050405020304" pitchFamily="18" charset="0"/>
              <a:ea typeface="ＭＳ Ｐゴシック" panose="020B0600070205080204" pitchFamily="34" charset="-128"/>
            </a:endParaRPr>
          </a:p>
          <a:p>
            <a:pPr eaLnBrk="1" hangingPunct="1"/>
            <a:r>
              <a:rPr lang="nl-NL" altLang="nl-BE" dirty="0">
                <a:latin typeface="Times New Roman" panose="02020603050405020304" pitchFamily="18" charset="0"/>
                <a:ea typeface="ＭＳ Ｐゴシック" panose="020B0600070205080204" pitchFamily="34" charset="-128"/>
              </a:rPr>
              <a:t>Een van de weinige palmensoorten uit de mangrove. </a:t>
            </a:r>
          </a:p>
          <a:p>
            <a:pPr eaLnBrk="1" hangingPunct="1"/>
            <a:endParaRPr lang="nl-NL" altLang="nl-BE" dirty="0">
              <a:latin typeface="Times New Roman" panose="02020603050405020304" pitchFamily="18" charset="0"/>
              <a:ea typeface="ＭＳ Ｐゴシック" panose="020B0600070205080204" pitchFamily="34" charset="-128"/>
            </a:endParaRPr>
          </a:p>
          <a:p>
            <a:pPr eaLnBrk="1" hangingPunct="1"/>
            <a:r>
              <a:rPr lang="nl-NL" altLang="nl-BE" dirty="0">
                <a:latin typeface="Times New Roman" panose="02020603050405020304" pitchFamily="18" charset="0"/>
                <a:ea typeface="ＭＳ Ｐゴシック" panose="020B0600070205080204" pitchFamily="34" charset="-128"/>
              </a:rPr>
              <a:t>De stam groeit horizontaal over of in de bodem, en is dichotoom vertakt. </a:t>
            </a:r>
          </a:p>
          <a:p>
            <a:pPr eaLnBrk="1" hangingPunct="1"/>
            <a:r>
              <a:rPr lang="nl-NL" altLang="nl-BE" dirty="0">
                <a:latin typeface="Times New Roman" panose="02020603050405020304" pitchFamily="18" charset="0"/>
                <a:ea typeface="ＭＳ Ｐゴシック" panose="020B0600070205080204" pitchFamily="34" charset="-128"/>
              </a:rPr>
              <a:t>De vrucht bezit een snel-kiemend embryo, en wordt door het zeewater verspreid. </a:t>
            </a:r>
          </a:p>
          <a:p>
            <a:pPr eaLnBrk="1" hangingPunct="1"/>
            <a:endParaRPr lang="nl-NL" altLang="nl-BE" dirty="0">
              <a:latin typeface="Times New Roman" panose="02020603050405020304" pitchFamily="18" charset="0"/>
              <a:ea typeface="ＭＳ Ｐゴシック" panose="020B0600070205080204" pitchFamily="34" charset="-128"/>
            </a:endParaRPr>
          </a:p>
          <a:p>
            <a:pPr eaLnBrk="1" hangingPunct="1"/>
            <a:r>
              <a:rPr lang="nl-NL" altLang="nl-BE" dirty="0">
                <a:latin typeface="Times New Roman" panose="02020603050405020304" pitchFamily="18" charset="0"/>
                <a:ea typeface="ＭＳ Ｐゴシック" panose="020B0600070205080204" pitchFamily="34" charset="-128"/>
              </a:rPr>
              <a:t>Fossiele vruchten zijn bekend over grote delen van de Oude Wereld (London </a:t>
            </a:r>
            <a:r>
              <a:rPr lang="nl-NL" altLang="nl-BE" dirty="0" err="1">
                <a:latin typeface="Times New Roman" panose="02020603050405020304" pitchFamily="18" charset="0"/>
                <a:ea typeface="ＭＳ Ｐゴシック" panose="020B0600070205080204" pitchFamily="34" charset="-128"/>
              </a:rPr>
              <a:t>clay</a:t>
            </a:r>
            <a:r>
              <a:rPr lang="nl-NL" altLang="nl-BE" dirty="0">
                <a:latin typeface="Times New Roman" panose="02020603050405020304" pitchFamily="18" charset="0"/>
                <a:ea typeface="ＭＳ Ｐゴシック" panose="020B0600070205080204" pitchFamily="34" charset="-128"/>
              </a:rPr>
              <a:t>!) en van de Nieuwe Wereld, maar het areaal van deze soort is nu beperkt tot ZO Azië. </a:t>
            </a:r>
          </a:p>
          <a:p>
            <a:pPr eaLnBrk="1" hangingPunct="1"/>
            <a:endParaRPr lang="nl-NL" altLang="nl-BE" dirty="0">
              <a:latin typeface="Times New Roman" panose="02020603050405020304" pitchFamily="18" charset="0"/>
              <a:ea typeface="ＭＳ Ｐゴシック" panose="020B0600070205080204" pitchFamily="34" charset="-128"/>
            </a:endParaRPr>
          </a:p>
          <a:p>
            <a:pPr eaLnBrk="1" hangingPunct="1"/>
            <a:endParaRPr lang="nl-NL" altLang="nl-BE" dirty="0">
              <a:latin typeface="Times New Roman" panose="02020603050405020304" pitchFamily="18" charset="0"/>
              <a:ea typeface="ＭＳ Ｐゴシック" panose="020B0600070205080204" pitchFamily="34" charset="-128"/>
            </a:endParaRPr>
          </a:p>
          <a:p>
            <a:pPr eaLnBrk="1" hangingPunct="1"/>
            <a:endParaRPr lang="nl-NL"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a:extLst>
              <a:ext uri="{FF2B5EF4-FFF2-40B4-BE49-F238E27FC236}">
                <a16:creationId xmlns:a16="http://schemas.microsoft.com/office/drawing/2014/main" id="{AD6C5D96-D783-897E-C4BE-1660A450FA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0227B1C-1D6C-AF4F-90F1-93D89261F052}" type="slidenum">
              <a:rPr lang="nl-NL" altLang="nl-BE">
                <a:latin typeface="Helvetica" pitchFamily="2" charset="0"/>
              </a:rPr>
              <a:pPr>
                <a:spcBef>
                  <a:spcPct val="0"/>
                </a:spcBef>
              </a:pPr>
              <a:t>67</a:t>
            </a:fld>
            <a:endParaRPr lang="nl-NL" altLang="nl-BE">
              <a:latin typeface="Helvetica" pitchFamily="2" charset="0"/>
            </a:endParaRPr>
          </a:p>
        </p:txBody>
      </p:sp>
      <p:sp>
        <p:nvSpPr>
          <p:cNvPr id="136194" name="Rectangle 2">
            <a:extLst>
              <a:ext uri="{FF2B5EF4-FFF2-40B4-BE49-F238E27FC236}">
                <a16:creationId xmlns:a16="http://schemas.microsoft.com/office/drawing/2014/main" id="{B2DB723B-E0D6-C815-5DB7-C16B971AD51F}"/>
              </a:ext>
            </a:extLst>
          </p:cNvPr>
          <p:cNvSpPr>
            <a:spLocks noGrp="1" noRot="1" noChangeAspect="1" noChangeArrowheads="1" noTextEdit="1"/>
          </p:cNvSpPr>
          <p:nvPr>
            <p:ph type="sldImg"/>
          </p:nvPr>
        </p:nvSpPr>
        <p:spPr>
          <a:ln/>
        </p:spPr>
      </p:sp>
      <p:sp>
        <p:nvSpPr>
          <p:cNvPr id="136195" name="Rectangle 3">
            <a:extLst>
              <a:ext uri="{FF2B5EF4-FFF2-40B4-BE49-F238E27FC236}">
                <a16:creationId xmlns:a16="http://schemas.microsoft.com/office/drawing/2014/main" id="{325C4839-DAE4-076D-6213-59F242272C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NL" altLang="nl-BE" b="1" i="1" dirty="0">
                <a:latin typeface="Times New Roman" panose="02020603050405020304" pitchFamily="18" charset="0"/>
                <a:ea typeface="ＭＳ Ｐゴシック" panose="020B0600070205080204" pitchFamily="34" charset="-128"/>
              </a:rPr>
              <a:t>Mangrovepalm (Nypa fruticans)</a:t>
            </a:r>
          </a:p>
          <a:p>
            <a:pPr eaLnBrk="1" hangingPunct="1"/>
            <a:r>
              <a:rPr lang="nl-NL" altLang="nl-BE" dirty="0">
                <a:latin typeface="Times New Roman" panose="02020603050405020304" pitchFamily="18" charset="0"/>
                <a:ea typeface="ＭＳ Ｐゴシック" panose="020B0600070205080204" pitchFamily="34" charset="-128"/>
              </a:rPr>
              <a:t>Palmenfamilie (Arecaceae)</a:t>
            </a:r>
          </a:p>
          <a:p>
            <a:pPr eaLnBrk="1" hangingPunct="1"/>
            <a:endParaRPr lang="en-US" altLang="nl-BE" dirty="0">
              <a:latin typeface="Times New Roman" panose="02020603050405020304" pitchFamily="18" charset="0"/>
              <a:ea typeface="ＭＳ Ｐゴシック" panose="020B0600070205080204" pitchFamily="34" charset="-128"/>
            </a:endParaRPr>
          </a:p>
          <a:p>
            <a:pPr eaLnBrk="1" hangingPunct="1"/>
            <a:r>
              <a:rPr lang="en-US" altLang="nl-BE" dirty="0" err="1">
                <a:latin typeface="Times New Roman" panose="02020603050405020304" pitchFamily="18" charset="0"/>
                <a:ea typeface="ＭＳ Ｐゴシック" panose="020B0600070205080204" pitchFamily="34" charset="-128"/>
              </a:rPr>
              <a:t>Eenhuizig</a:t>
            </a:r>
            <a:r>
              <a:rPr lang="en-US" altLang="nl-BE" dirty="0">
                <a:latin typeface="Times New Roman" panose="02020603050405020304" pitchFamily="18" charset="0"/>
                <a:ea typeface="ＭＳ Ｐゴシック" panose="020B0600070205080204" pitchFamily="34" charset="-128"/>
              </a:rPr>
              <a:t>, met </a:t>
            </a:r>
            <a:r>
              <a:rPr lang="en-US" altLang="nl-BE" dirty="0" err="1">
                <a:latin typeface="Times New Roman" panose="02020603050405020304" pitchFamily="18" charset="0"/>
                <a:ea typeface="ＭＳ Ｐゴシック" panose="020B0600070205080204" pitchFamily="34" charset="-128"/>
              </a:rPr>
              <a:t>mannelijke</a:t>
            </a:r>
            <a:r>
              <a:rPr lang="en-US" altLang="nl-BE" dirty="0">
                <a:latin typeface="Times New Roman" panose="02020603050405020304" pitchFamily="18" charset="0"/>
                <a:ea typeface="ＭＳ Ｐゴシック" panose="020B0600070205080204" pitchFamily="34" charset="-128"/>
              </a:rPr>
              <a:t> </a:t>
            </a:r>
            <a:r>
              <a:rPr lang="en-US" altLang="nl-BE" dirty="0" err="1">
                <a:latin typeface="Times New Roman" panose="02020603050405020304" pitchFamily="18" charset="0"/>
                <a:ea typeface="ＭＳ Ｐゴシック" panose="020B0600070205080204" pitchFamily="34" charset="-128"/>
              </a:rPr>
              <a:t>en</a:t>
            </a:r>
            <a:r>
              <a:rPr lang="en-US" altLang="nl-BE" dirty="0">
                <a:latin typeface="Times New Roman" panose="02020603050405020304" pitchFamily="18" charset="0"/>
                <a:ea typeface="ＭＳ Ｐゴシック" panose="020B0600070205080204" pitchFamily="34" charset="-128"/>
              </a:rPr>
              <a:t> </a:t>
            </a:r>
            <a:r>
              <a:rPr lang="en-US" altLang="nl-BE" dirty="0" err="1">
                <a:latin typeface="Times New Roman" panose="02020603050405020304" pitchFamily="18" charset="0"/>
                <a:ea typeface="ＭＳ Ｐゴシック" panose="020B0600070205080204" pitchFamily="34" charset="-128"/>
              </a:rPr>
              <a:t>vrouwelijke</a:t>
            </a:r>
            <a:r>
              <a:rPr lang="en-US" altLang="nl-BE" dirty="0">
                <a:latin typeface="Times New Roman" panose="02020603050405020304" pitchFamily="18" charset="0"/>
                <a:ea typeface="ＭＳ Ｐゴシック" panose="020B0600070205080204" pitchFamily="34" charset="-128"/>
              </a:rPr>
              <a:t> </a:t>
            </a:r>
            <a:r>
              <a:rPr lang="en-US" altLang="nl-BE" dirty="0" err="1">
                <a:latin typeface="Times New Roman" panose="02020603050405020304" pitchFamily="18" charset="0"/>
                <a:ea typeface="ＭＳ Ｐゴシック" panose="020B0600070205080204" pitchFamily="34" charset="-128"/>
              </a:rPr>
              <a:t>bloemgestellen</a:t>
            </a:r>
            <a:r>
              <a:rPr lang="en-US" altLang="nl-BE" dirty="0">
                <a:latin typeface="Times New Roman" panose="02020603050405020304" pitchFamily="18" charset="0"/>
                <a:ea typeface="ＭＳ Ｐゴシック" panose="020B0600070205080204" pitchFamily="34" charset="-128"/>
              </a:rPr>
              <a:t>. </a:t>
            </a:r>
          </a:p>
          <a:p>
            <a:pPr eaLnBrk="1" hangingPunct="1"/>
            <a:r>
              <a:rPr lang="en-US" altLang="nl-BE" dirty="0" err="1">
                <a:latin typeface="Times New Roman" panose="02020603050405020304" pitchFamily="18" charset="0"/>
                <a:ea typeface="ＭＳ Ｐゴシック" panose="020B0600070205080204" pitchFamily="34" charset="-128"/>
              </a:rPr>
              <a:t>Vruchtenhoofdje</a:t>
            </a:r>
            <a:endParaRPr lang="en-US" altLang="nl-BE" dirty="0">
              <a:latin typeface="Times New Roman" panose="02020603050405020304" pitchFamily="18" charset="0"/>
              <a:ea typeface="ＭＳ Ｐゴシック" panose="020B0600070205080204" pitchFamily="34" charset="-128"/>
            </a:endParaRPr>
          </a:p>
          <a:p>
            <a:pPr eaLnBrk="1" hangingPunct="1"/>
            <a:endParaRPr lang="en-US" altLang="nl-BE" dirty="0">
              <a:latin typeface="Times New Roman" panose="02020603050405020304" pitchFamily="18" charset="0"/>
              <a:ea typeface="ＭＳ Ｐゴシック" panose="020B0600070205080204" pitchFamily="34" charset="-128"/>
            </a:endParaRPr>
          </a:p>
          <a:p>
            <a:pPr eaLnBrk="1" hangingPunct="1"/>
            <a:endParaRPr lang="nl-NL" altLang="nl-BE" dirty="0">
              <a:latin typeface="Times New Roman" panose="02020603050405020304" pitchFamily="18" charset="0"/>
              <a:ea typeface="ＭＳ Ｐゴシック" panose="020B0600070205080204" pitchFamily="34" charset="-128"/>
            </a:endParaRPr>
          </a:p>
          <a:p>
            <a:pPr eaLnBrk="1" hangingPunct="1"/>
            <a:endParaRPr lang="nl-NL"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a:extLst>
              <a:ext uri="{FF2B5EF4-FFF2-40B4-BE49-F238E27FC236}">
                <a16:creationId xmlns:a16="http://schemas.microsoft.com/office/drawing/2014/main" id="{FB041AAD-7D5C-C523-BD07-6AC8284C58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79F7BD6-E44A-484A-8E3E-C0BFE330C5A1}" type="slidenum">
              <a:rPr lang="nl-NL" altLang="nl-BE">
                <a:latin typeface="Helvetica" pitchFamily="2" charset="0"/>
              </a:rPr>
              <a:pPr>
                <a:spcBef>
                  <a:spcPct val="0"/>
                </a:spcBef>
              </a:pPr>
              <a:t>68</a:t>
            </a:fld>
            <a:endParaRPr lang="nl-NL" altLang="nl-BE">
              <a:latin typeface="Helvetica" pitchFamily="2" charset="0"/>
            </a:endParaRPr>
          </a:p>
        </p:txBody>
      </p:sp>
      <p:sp>
        <p:nvSpPr>
          <p:cNvPr id="138242" name="Rectangle 2">
            <a:extLst>
              <a:ext uri="{FF2B5EF4-FFF2-40B4-BE49-F238E27FC236}">
                <a16:creationId xmlns:a16="http://schemas.microsoft.com/office/drawing/2014/main" id="{4834BDAF-326A-5905-3FE5-B3E7337FCEC4}"/>
              </a:ext>
            </a:extLst>
          </p:cNvPr>
          <p:cNvSpPr>
            <a:spLocks noGrp="1" noRot="1" noChangeAspect="1" noChangeArrowheads="1" noTextEdit="1"/>
          </p:cNvSpPr>
          <p:nvPr>
            <p:ph type="sldImg"/>
          </p:nvPr>
        </p:nvSpPr>
        <p:spPr>
          <a:ln/>
        </p:spPr>
      </p:sp>
      <p:sp>
        <p:nvSpPr>
          <p:cNvPr id="138243" name="Rectangle 3">
            <a:extLst>
              <a:ext uri="{FF2B5EF4-FFF2-40B4-BE49-F238E27FC236}">
                <a16:creationId xmlns:a16="http://schemas.microsoft.com/office/drawing/2014/main" id="{D4BBD7D3-ACEE-A2E5-A446-06D34A2CD0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NL" altLang="nl-BE" b="1" i="1" dirty="0">
                <a:latin typeface="Times New Roman" panose="02020603050405020304" pitchFamily="18" charset="0"/>
                <a:ea typeface="ＭＳ Ｐゴシック" panose="020B0600070205080204" pitchFamily="34" charset="-128"/>
              </a:rPr>
              <a:t>Mangrovepalm (Nypa fruticans)</a:t>
            </a:r>
          </a:p>
          <a:p>
            <a:pPr eaLnBrk="1" hangingPunct="1"/>
            <a:r>
              <a:rPr lang="nl-NL" altLang="nl-BE" dirty="0">
                <a:latin typeface="Times New Roman" panose="02020603050405020304" pitchFamily="18" charset="0"/>
                <a:ea typeface="ＭＳ Ｐゴシック" panose="020B0600070205080204" pitchFamily="34" charset="-128"/>
              </a:rPr>
              <a:t>Palmenfamilie (Arecaceae)</a:t>
            </a:r>
          </a:p>
          <a:p>
            <a:pPr eaLnBrk="1" hangingPunct="1"/>
            <a:endParaRPr lang="en-US" altLang="nl-BE" dirty="0">
              <a:latin typeface="Times New Roman" panose="02020603050405020304" pitchFamily="18" charset="0"/>
              <a:ea typeface="ＭＳ Ｐゴシック" panose="020B0600070205080204" pitchFamily="34" charset="-128"/>
            </a:endParaRPr>
          </a:p>
          <a:p>
            <a:pPr eaLnBrk="1" hangingPunct="1"/>
            <a:r>
              <a:rPr lang="en-US" altLang="nl-BE" dirty="0">
                <a:latin typeface="Times New Roman" panose="02020603050405020304" pitchFamily="18" charset="0"/>
                <a:ea typeface="ＭＳ Ｐゴシック" panose="020B0600070205080204" pitchFamily="34" charset="-128"/>
              </a:rPr>
              <a:t>Rood = recent </a:t>
            </a:r>
            <a:r>
              <a:rPr lang="en-US" altLang="nl-BE" dirty="0" err="1">
                <a:latin typeface="Times New Roman" panose="02020603050405020304" pitchFamily="18" charset="0"/>
                <a:ea typeface="ＭＳ Ｐゴシック" panose="020B0600070205080204" pitchFamily="34" charset="-128"/>
              </a:rPr>
              <a:t>areaal</a:t>
            </a:r>
            <a:endParaRPr lang="en-US" altLang="nl-BE" dirty="0">
              <a:latin typeface="Times New Roman" panose="02020603050405020304" pitchFamily="18" charset="0"/>
              <a:ea typeface="ＭＳ Ｐゴシック" panose="020B0600070205080204" pitchFamily="34" charset="-128"/>
            </a:endParaRPr>
          </a:p>
          <a:p>
            <a:pPr eaLnBrk="1" hangingPunct="1"/>
            <a:r>
              <a:rPr lang="en-US" altLang="nl-BE" dirty="0">
                <a:latin typeface="Times New Roman" panose="02020603050405020304" pitchFamily="18" charset="0"/>
                <a:ea typeface="ＭＳ Ｐゴシック" panose="020B0600070205080204" pitchFamily="34" charset="-128"/>
              </a:rPr>
              <a:t>Blauw = </a:t>
            </a:r>
            <a:r>
              <a:rPr lang="en-US" altLang="nl-BE" dirty="0" err="1">
                <a:latin typeface="Times New Roman" panose="02020603050405020304" pitchFamily="18" charset="0"/>
                <a:ea typeface="ＭＳ Ｐゴシック" panose="020B0600070205080204" pitchFamily="34" charset="-128"/>
              </a:rPr>
              <a:t>fossiele</a:t>
            </a:r>
            <a:r>
              <a:rPr lang="en-US" altLang="nl-BE" dirty="0">
                <a:latin typeface="Times New Roman" panose="02020603050405020304" pitchFamily="18" charset="0"/>
                <a:ea typeface="ＭＳ Ｐゴシック" panose="020B0600070205080204" pitchFamily="34" charset="-128"/>
              </a:rPr>
              <a:t> </a:t>
            </a:r>
            <a:r>
              <a:rPr lang="en-US" altLang="nl-BE" dirty="0" err="1">
                <a:latin typeface="Times New Roman" panose="02020603050405020304" pitchFamily="18" charset="0"/>
                <a:ea typeface="ＭＳ Ｐゴシック" panose="020B0600070205080204" pitchFamily="34" charset="-128"/>
              </a:rPr>
              <a:t>vondsten</a:t>
            </a:r>
            <a:endParaRPr lang="en-US" altLang="nl-BE" dirty="0">
              <a:latin typeface="Times New Roman" panose="02020603050405020304" pitchFamily="18" charset="0"/>
              <a:ea typeface="ＭＳ Ｐゴシック" panose="020B0600070205080204" pitchFamily="34" charset="-128"/>
            </a:endParaRPr>
          </a:p>
          <a:p>
            <a:pPr eaLnBrk="1" hangingPunct="1"/>
            <a:endParaRPr lang="en-US" altLang="nl-BE" dirty="0">
              <a:latin typeface="Times New Roman" panose="02020603050405020304" pitchFamily="18" charset="0"/>
              <a:ea typeface="ＭＳ Ｐゴシック" panose="020B0600070205080204" pitchFamily="34" charset="-128"/>
            </a:endParaRPr>
          </a:p>
          <a:p>
            <a:pPr eaLnBrk="1" hangingPunct="1"/>
            <a:endParaRPr lang="en-US" altLang="nl-BE" dirty="0">
              <a:latin typeface="Times New Roman" panose="02020603050405020304" pitchFamily="18" charset="0"/>
              <a:ea typeface="ＭＳ Ｐゴシック" panose="020B0600070205080204" pitchFamily="34" charset="-128"/>
            </a:endParaRPr>
          </a:p>
          <a:p>
            <a:pPr eaLnBrk="1" hangingPunct="1"/>
            <a:endParaRPr lang="en-US"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6B78FB86-12F7-4B4A-B195-FE39F02647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91E5D9E-A825-A342-A0CB-AD8CCDE54074}" type="slidenum">
              <a:rPr lang="nl-NL" altLang="nl-BE">
                <a:latin typeface="Helvetica" pitchFamily="2" charset="0"/>
              </a:rPr>
              <a:pPr>
                <a:spcBef>
                  <a:spcPct val="0"/>
                </a:spcBef>
              </a:pPr>
              <a:t>69</a:t>
            </a:fld>
            <a:endParaRPr lang="nl-NL" altLang="nl-BE">
              <a:latin typeface="Helvetica" pitchFamily="2" charset="0"/>
            </a:endParaRPr>
          </a:p>
        </p:txBody>
      </p:sp>
      <p:sp>
        <p:nvSpPr>
          <p:cNvPr id="140290" name="Rectangle 2">
            <a:extLst>
              <a:ext uri="{FF2B5EF4-FFF2-40B4-BE49-F238E27FC236}">
                <a16:creationId xmlns:a16="http://schemas.microsoft.com/office/drawing/2014/main" id="{310D1BFE-2CF4-B751-8FF7-492C8184531B}"/>
              </a:ext>
            </a:extLst>
          </p:cNvPr>
          <p:cNvSpPr>
            <a:spLocks noGrp="1" noRot="1" noChangeAspect="1" noChangeArrowheads="1" noTextEdit="1"/>
          </p:cNvSpPr>
          <p:nvPr>
            <p:ph type="sldImg"/>
          </p:nvPr>
        </p:nvSpPr>
        <p:spPr>
          <a:ln/>
        </p:spPr>
      </p:sp>
      <p:sp>
        <p:nvSpPr>
          <p:cNvPr id="140291" name="Rectangle 3">
            <a:extLst>
              <a:ext uri="{FF2B5EF4-FFF2-40B4-BE49-F238E27FC236}">
                <a16:creationId xmlns:a16="http://schemas.microsoft.com/office/drawing/2014/main" id="{866EED87-AE18-7099-4732-EA4EB68186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nl-BE" b="1" i="1" dirty="0" err="1">
                <a:latin typeface="Times New Roman" panose="02020603050405020304" pitchFamily="18" charset="0"/>
                <a:ea typeface="ＭＳ Ｐゴシック" panose="020B0600070205080204" pitchFamily="34" charset="-128"/>
              </a:rPr>
              <a:t>Dubbele</a:t>
            </a:r>
            <a:r>
              <a:rPr lang="en-US" altLang="nl-BE" b="1" i="1" dirty="0">
                <a:latin typeface="Times New Roman" panose="02020603050405020304" pitchFamily="18" charset="0"/>
                <a:ea typeface="ＭＳ Ｐゴシック" panose="020B0600070205080204" pitchFamily="34" charset="-128"/>
              </a:rPr>
              <a:t> </a:t>
            </a:r>
            <a:r>
              <a:rPr lang="en-US" altLang="nl-BE" b="1" i="1" dirty="0" err="1">
                <a:latin typeface="Times New Roman" panose="02020603050405020304" pitchFamily="18" charset="0"/>
                <a:ea typeface="ＭＳ Ｐゴシック" panose="020B0600070205080204" pitchFamily="34" charset="-128"/>
              </a:rPr>
              <a:t>kokosnoot</a:t>
            </a:r>
            <a:r>
              <a:rPr lang="en-US" altLang="nl-BE" b="1" i="1" dirty="0">
                <a:latin typeface="Times New Roman" panose="02020603050405020304" pitchFamily="18" charset="0"/>
                <a:ea typeface="ＭＳ Ｐゴシック" panose="020B0600070205080204" pitchFamily="34" charset="-128"/>
              </a:rPr>
              <a:t> (</a:t>
            </a:r>
            <a:r>
              <a:rPr lang="en-US" altLang="nl-BE" b="1" i="1" dirty="0" err="1">
                <a:latin typeface="Times New Roman" panose="02020603050405020304" pitchFamily="18" charset="0"/>
                <a:ea typeface="ＭＳ Ｐゴシック" panose="020B0600070205080204" pitchFamily="34" charset="-128"/>
              </a:rPr>
              <a:t>Lodoicea</a:t>
            </a:r>
            <a:r>
              <a:rPr lang="en-US" altLang="nl-BE" b="1" i="1" dirty="0">
                <a:latin typeface="Times New Roman" panose="02020603050405020304" pitchFamily="18" charset="0"/>
                <a:ea typeface="ＭＳ Ｐゴシック" panose="020B0600070205080204" pitchFamily="34" charset="-128"/>
              </a:rPr>
              <a:t> </a:t>
            </a:r>
            <a:r>
              <a:rPr lang="en-US" altLang="nl-BE" b="1" i="1" dirty="0" err="1">
                <a:latin typeface="Times New Roman" panose="02020603050405020304" pitchFamily="18" charset="0"/>
                <a:ea typeface="ＭＳ Ｐゴシック" panose="020B0600070205080204" pitchFamily="34" charset="-128"/>
              </a:rPr>
              <a:t>maldivica</a:t>
            </a:r>
            <a:r>
              <a:rPr lang="en-US" altLang="nl-BE" b="1" i="1" dirty="0">
                <a:latin typeface="Times New Roman" panose="02020603050405020304" pitchFamily="18" charset="0"/>
                <a:ea typeface="ＭＳ Ｐゴシック" panose="020B0600070205080204" pitchFamily="34" charset="-128"/>
              </a:rPr>
              <a:t>)</a:t>
            </a:r>
          </a:p>
          <a:p>
            <a:pPr eaLnBrk="1" hangingPunct="1"/>
            <a:r>
              <a:rPr lang="en-US" altLang="nl-BE" i="0" dirty="0" err="1">
                <a:latin typeface="Times New Roman" panose="02020603050405020304" pitchFamily="18" charset="0"/>
                <a:ea typeface="ＭＳ Ｐゴシック" panose="020B0600070205080204" pitchFamily="34" charset="-128"/>
              </a:rPr>
              <a:t>Palmenfamilie</a:t>
            </a:r>
            <a:r>
              <a:rPr lang="en-US" altLang="nl-BE" i="0" dirty="0">
                <a:latin typeface="Times New Roman" panose="02020603050405020304" pitchFamily="18" charset="0"/>
                <a:ea typeface="ＭＳ Ｐゴシック" panose="020B0600070205080204" pitchFamily="34" charset="-128"/>
              </a:rPr>
              <a:t> (Arecaceae)</a:t>
            </a:r>
          </a:p>
          <a:p>
            <a:pPr eaLnBrk="1" hangingPunct="1"/>
            <a:endParaRPr lang="en-US" altLang="nl-BE" dirty="0">
              <a:latin typeface="Times New Roman" panose="02020603050405020304" pitchFamily="18" charset="0"/>
              <a:ea typeface="ＭＳ Ｐゴシック" panose="020B0600070205080204" pitchFamily="34" charset="-128"/>
            </a:endParaRPr>
          </a:p>
          <a:p>
            <a:pPr eaLnBrk="1" hangingPunct="1"/>
            <a:r>
              <a:rPr lang="nl-NL" altLang="nl-BE" dirty="0">
                <a:latin typeface="Times New Roman" panose="02020603050405020304" pitchFamily="18" charset="0"/>
                <a:ea typeface="ＭＳ Ｐゴシック" panose="020B0600070205080204" pitchFamily="34" charset="-128"/>
              </a:rPr>
              <a:t>Een bekende palm met enorme vruchten (die het grootst bekende zaad insluiten). </a:t>
            </a:r>
          </a:p>
          <a:p>
            <a:pPr eaLnBrk="1" hangingPunct="1"/>
            <a:r>
              <a:rPr lang="nl-NL" altLang="nl-BE" dirty="0">
                <a:latin typeface="Times New Roman" panose="02020603050405020304" pitchFamily="18" charset="0"/>
                <a:ea typeface="ＭＳ Ｐゴシック" panose="020B0600070205080204" pitchFamily="34" charset="-128"/>
              </a:rPr>
              <a:t>In tegenstelling tot wat de naam suggereert is deze palm endemisch op de Seychellen. </a:t>
            </a:r>
          </a:p>
          <a:p>
            <a:pPr eaLnBrk="1" hangingPunct="1"/>
            <a:endParaRPr lang="nl-NL" altLang="nl-BE" dirty="0">
              <a:latin typeface="Times New Roman" panose="02020603050405020304" pitchFamily="18" charset="0"/>
              <a:ea typeface="ＭＳ Ｐゴシック" panose="020B0600070205080204" pitchFamily="34" charset="-128"/>
            </a:endParaRPr>
          </a:p>
          <a:p>
            <a:pPr eaLnBrk="1" hangingPunct="1"/>
            <a:r>
              <a:rPr lang="nl-NL" altLang="nl-BE" dirty="0" err="1">
                <a:latin typeface="Times New Roman" panose="02020603050405020304" pitchFamily="18" charset="0"/>
                <a:ea typeface="ＭＳ Ｐゴシック" panose="020B0600070205080204" pitchFamily="34" charset="-128"/>
              </a:rPr>
              <a:t>Thalassochorie</a:t>
            </a:r>
            <a:r>
              <a:rPr lang="nl-NL" altLang="nl-BE" dirty="0">
                <a:latin typeface="Times New Roman" panose="02020603050405020304" pitchFamily="18" charset="0"/>
                <a:ea typeface="ＭＳ Ｐゴシック" panose="020B0600070205080204" pitchFamily="34" charset="-128"/>
              </a:rPr>
              <a:t> is hierbij onmogelijk: het embryo is niet bestand tegen zeewater! </a:t>
            </a:r>
          </a:p>
          <a:p>
            <a:pPr eaLnBrk="1" hangingPunct="1"/>
            <a:endParaRPr lang="nl-NL" altLang="nl-BE" dirty="0">
              <a:latin typeface="Times New Roman" panose="02020603050405020304" pitchFamily="18" charset="0"/>
              <a:ea typeface="ＭＳ Ｐゴシック" panose="020B0600070205080204" pitchFamily="34" charset="-128"/>
            </a:endParaRPr>
          </a:p>
          <a:p>
            <a:pPr eaLnBrk="1" hangingPunct="1"/>
            <a:endParaRPr lang="nl-NL" altLang="nl-BE" dirty="0">
              <a:latin typeface="Times New Roman" panose="02020603050405020304" pitchFamily="18" charset="0"/>
              <a:ea typeface="ＭＳ Ｐゴシック" panose="020B0600070205080204" pitchFamily="34" charset="-128"/>
            </a:endParaRPr>
          </a:p>
          <a:p>
            <a:pPr eaLnBrk="1" hangingPunct="1"/>
            <a:endParaRPr lang="nl-NL" altLang="nl-BE" dirty="0">
              <a:latin typeface="Times New Roman" panose="02020603050405020304" pitchFamily="18" charset="0"/>
              <a:ea typeface="ＭＳ Ｐゴシック" panose="020B0600070205080204" pitchFamily="34" charset="-128"/>
            </a:endParaRPr>
          </a:p>
          <a:p>
            <a:pPr eaLnBrk="1" hangingPunct="1"/>
            <a:endParaRPr lang="nl-NL"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a:extLst>
              <a:ext uri="{FF2B5EF4-FFF2-40B4-BE49-F238E27FC236}">
                <a16:creationId xmlns:a16="http://schemas.microsoft.com/office/drawing/2014/main" id="{AC6680FA-EE96-001E-27B3-6B834719E9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9155823-C1BA-1F47-AE9F-27D12A9658D4}" type="slidenum">
              <a:rPr lang="nl-NL" altLang="nl-BE">
                <a:latin typeface="Helvetica" pitchFamily="2" charset="0"/>
              </a:rPr>
              <a:pPr>
                <a:spcBef>
                  <a:spcPct val="0"/>
                </a:spcBef>
              </a:pPr>
              <a:t>70</a:t>
            </a:fld>
            <a:endParaRPr lang="nl-NL" altLang="nl-BE">
              <a:latin typeface="Helvetica" pitchFamily="2" charset="0"/>
            </a:endParaRPr>
          </a:p>
        </p:txBody>
      </p:sp>
      <p:sp>
        <p:nvSpPr>
          <p:cNvPr id="142338" name="Rectangle 2">
            <a:extLst>
              <a:ext uri="{FF2B5EF4-FFF2-40B4-BE49-F238E27FC236}">
                <a16:creationId xmlns:a16="http://schemas.microsoft.com/office/drawing/2014/main" id="{7E43728B-1534-9356-CA17-10A8F80AB679}"/>
              </a:ext>
            </a:extLst>
          </p:cNvPr>
          <p:cNvSpPr>
            <a:spLocks noGrp="1" noRot="1" noChangeAspect="1" noChangeArrowheads="1" noTextEdit="1"/>
          </p:cNvSpPr>
          <p:nvPr>
            <p:ph type="sldImg"/>
          </p:nvPr>
        </p:nvSpPr>
        <p:spPr>
          <a:ln/>
        </p:spPr>
      </p:sp>
      <p:sp>
        <p:nvSpPr>
          <p:cNvPr id="142339" name="Rectangle 3">
            <a:extLst>
              <a:ext uri="{FF2B5EF4-FFF2-40B4-BE49-F238E27FC236}">
                <a16:creationId xmlns:a16="http://schemas.microsoft.com/office/drawing/2014/main" id="{711B48C6-B9FA-5546-3476-22F164FED6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nl-BE" b="1" i="1" dirty="0" err="1">
                <a:latin typeface="Times New Roman" panose="02020603050405020304" pitchFamily="18" charset="0"/>
                <a:ea typeface="ＭＳ Ｐゴシック" panose="020B0600070205080204" pitchFamily="34" charset="-128"/>
              </a:rPr>
              <a:t>Dubbele</a:t>
            </a:r>
            <a:r>
              <a:rPr lang="en-US" altLang="nl-BE" b="1" i="1" dirty="0">
                <a:latin typeface="Times New Roman" panose="02020603050405020304" pitchFamily="18" charset="0"/>
                <a:ea typeface="ＭＳ Ｐゴシック" panose="020B0600070205080204" pitchFamily="34" charset="-128"/>
              </a:rPr>
              <a:t> </a:t>
            </a:r>
            <a:r>
              <a:rPr lang="en-US" altLang="nl-BE" b="1" i="1" dirty="0" err="1">
                <a:latin typeface="Times New Roman" panose="02020603050405020304" pitchFamily="18" charset="0"/>
                <a:ea typeface="ＭＳ Ｐゴシック" panose="020B0600070205080204" pitchFamily="34" charset="-128"/>
              </a:rPr>
              <a:t>kokosnoot</a:t>
            </a:r>
            <a:r>
              <a:rPr lang="en-US" altLang="nl-BE" b="1" i="1" dirty="0">
                <a:latin typeface="Times New Roman" panose="02020603050405020304" pitchFamily="18" charset="0"/>
                <a:ea typeface="ＭＳ Ｐゴシック" panose="020B0600070205080204" pitchFamily="34" charset="-128"/>
              </a:rPr>
              <a:t> (</a:t>
            </a:r>
            <a:r>
              <a:rPr lang="en-US" altLang="nl-BE" b="1" i="1" dirty="0" err="1">
                <a:latin typeface="Times New Roman" panose="02020603050405020304" pitchFamily="18" charset="0"/>
                <a:ea typeface="ＭＳ Ｐゴシック" panose="020B0600070205080204" pitchFamily="34" charset="-128"/>
              </a:rPr>
              <a:t>Lodoicea</a:t>
            </a:r>
            <a:r>
              <a:rPr lang="en-US" altLang="nl-BE" b="1" i="1" dirty="0">
                <a:latin typeface="Times New Roman" panose="02020603050405020304" pitchFamily="18" charset="0"/>
                <a:ea typeface="ＭＳ Ｐゴシック" panose="020B0600070205080204" pitchFamily="34" charset="-128"/>
              </a:rPr>
              <a:t> </a:t>
            </a:r>
            <a:r>
              <a:rPr lang="en-US" altLang="nl-BE" b="1" i="1" dirty="0" err="1">
                <a:latin typeface="Times New Roman" panose="02020603050405020304" pitchFamily="18" charset="0"/>
                <a:ea typeface="ＭＳ Ｐゴシック" panose="020B0600070205080204" pitchFamily="34" charset="-128"/>
              </a:rPr>
              <a:t>maldivica</a:t>
            </a:r>
            <a:r>
              <a:rPr lang="en-US" altLang="nl-BE" b="1" i="1" dirty="0">
                <a:latin typeface="Times New Roman" panose="02020603050405020304" pitchFamily="18" charset="0"/>
                <a:ea typeface="ＭＳ Ｐゴシック" panose="020B0600070205080204" pitchFamily="34" charset="-128"/>
              </a:rPr>
              <a:t>)</a:t>
            </a:r>
          </a:p>
          <a:p>
            <a:pPr eaLnBrk="1" hangingPunct="1"/>
            <a:r>
              <a:rPr lang="en-US" altLang="nl-BE" i="0" dirty="0" err="1">
                <a:latin typeface="Times New Roman" panose="02020603050405020304" pitchFamily="18" charset="0"/>
                <a:ea typeface="ＭＳ Ｐゴシック" panose="020B0600070205080204" pitchFamily="34" charset="-128"/>
              </a:rPr>
              <a:t>Palmenfamilie</a:t>
            </a:r>
            <a:r>
              <a:rPr lang="en-US" altLang="nl-BE" i="0" dirty="0">
                <a:latin typeface="Times New Roman" panose="02020603050405020304" pitchFamily="18" charset="0"/>
                <a:ea typeface="ＭＳ Ｐゴシック" panose="020B0600070205080204" pitchFamily="34" charset="-128"/>
              </a:rPr>
              <a:t> (Arecaceae)</a:t>
            </a:r>
          </a:p>
          <a:p>
            <a:pPr eaLnBrk="1" hangingPunct="1"/>
            <a:endParaRPr lang="nl-NL" altLang="nl-BE" dirty="0">
              <a:latin typeface="Times New Roman" panose="02020603050405020304" pitchFamily="18" charset="0"/>
              <a:ea typeface="ＭＳ Ｐゴシック" panose="020B0600070205080204" pitchFamily="34" charset="-128"/>
            </a:endParaRPr>
          </a:p>
          <a:p>
            <a:pPr eaLnBrk="1" hangingPunct="1"/>
            <a:r>
              <a:rPr lang="nl-NL" altLang="nl-BE" dirty="0">
                <a:latin typeface="Times New Roman" panose="02020603050405020304" pitchFamily="18" charset="0"/>
                <a:ea typeface="ＭＳ Ｐゴシック" panose="020B0600070205080204" pitchFamily="34" charset="-128"/>
              </a:rPr>
              <a:t>Deze soort is tweehuizig. </a:t>
            </a:r>
          </a:p>
          <a:p>
            <a:pPr eaLnBrk="1" hangingPunct="1"/>
            <a:r>
              <a:rPr lang="nl-NL" altLang="nl-BE" dirty="0">
                <a:latin typeface="Times New Roman" panose="02020603050405020304" pitchFamily="18" charset="0"/>
                <a:ea typeface="ＭＳ Ｐゴシック" panose="020B0600070205080204" pitchFamily="34" charset="-128"/>
              </a:rPr>
              <a:t>De vrouwelijke planten ontwikkelen na de bloei en bevruchting rijpe vruchten in een periode van 6 jaar! </a:t>
            </a:r>
          </a:p>
          <a:p>
            <a:pPr eaLnBrk="1" hangingPunct="1"/>
            <a:endParaRPr lang="nl-NL" altLang="nl-BE" dirty="0">
              <a:latin typeface="Times New Roman" panose="02020603050405020304" pitchFamily="18" charset="0"/>
              <a:ea typeface="ＭＳ Ｐゴシック" panose="020B0600070205080204" pitchFamily="34" charset="-128"/>
            </a:endParaRPr>
          </a:p>
          <a:p>
            <a:pPr eaLnBrk="1" hangingPunct="1"/>
            <a:endParaRPr lang="nl-NL"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a:extLst>
              <a:ext uri="{FF2B5EF4-FFF2-40B4-BE49-F238E27FC236}">
                <a16:creationId xmlns:a16="http://schemas.microsoft.com/office/drawing/2014/main" id="{1667C69D-8CFD-725C-B8F2-2823D1DD1A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293B892-5288-4643-8B5F-D3802777B00C}" type="slidenum">
              <a:rPr lang="nl-NL" altLang="nl-BE">
                <a:latin typeface="Helvetica" pitchFamily="2" charset="0"/>
              </a:rPr>
              <a:pPr>
                <a:spcBef>
                  <a:spcPct val="0"/>
                </a:spcBef>
              </a:pPr>
              <a:t>71</a:t>
            </a:fld>
            <a:endParaRPr lang="nl-NL" altLang="nl-BE">
              <a:latin typeface="Helvetica" pitchFamily="2" charset="0"/>
            </a:endParaRPr>
          </a:p>
        </p:txBody>
      </p:sp>
      <p:sp>
        <p:nvSpPr>
          <p:cNvPr id="144386" name="Rectangle 2">
            <a:extLst>
              <a:ext uri="{FF2B5EF4-FFF2-40B4-BE49-F238E27FC236}">
                <a16:creationId xmlns:a16="http://schemas.microsoft.com/office/drawing/2014/main" id="{DBFDC2AC-8099-04D3-B637-B6368C41BE77}"/>
              </a:ext>
            </a:extLst>
          </p:cNvPr>
          <p:cNvSpPr>
            <a:spLocks noGrp="1" noRot="1" noChangeAspect="1" noChangeArrowheads="1" noTextEdit="1"/>
          </p:cNvSpPr>
          <p:nvPr>
            <p:ph type="sldImg"/>
          </p:nvPr>
        </p:nvSpPr>
        <p:spPr>
          <a:ln/>
        </p:spPr>
      </p:sp>
      <p:sp>
        <p:nvSpPr>
          <p:cNvPr id="144387" name="Rectangle 3">
            <a:extLst>
              <a:ext uri="{FF2B5EF4-FFF2-40B4-BE49-F238E27FC236}">
                <a16:creationId xmlns:a16="http://schemas.microsoft.com/office/drawing/2014/main" id="{B20F09DD-9DF1-66C1-97BA-3014580E61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nl-BE" b="1" i="1" dirty="0" err="1">
                <a:latin typeface="Times New Roman" panose="02020603050405020304" pitchFamily="18" charset="0"/>
                <a:ea typeface="ＭＳ Ｐゴシック" panose="020B0600070205080204" pitchFamily="34" charset="-128"/>
              </a:rPr>
              <a:t>Dubbele</a:t>
            </a:r>
            <a:r>
              <a:rPr lang="en-US" altLang="nl-BE" b="1" i="1" dirty="0">
                <a:latin typeface="Times New Roman" panose="02020603050405020304" pitchFamily="18" charset="0"/>
                <a:ea typeface="ＭＳ Ｐゴシック" panose="020B0600070205080204" pitchFamily="34" charset="-128"/>
              </a:rPr>
              <a:t> </a:t>
            </a:r>
            <a:r>
              <a:rPr lang="en-US" altLang="nl-BE" b="1" i="1" dirty="0" err="1">
                <a:latin typeface="Times New Roman" panose="02020603050405020304" pitchFamily="18" charset="0"/>
                <a:ea typeface="ＭＳ Ｐゴシック" panose="020B0600070205080204" pitchFamily="34" charset="-128"/>
              </a:rPr>
              <a:t>kokosnoot</a:t>
            </a:r>
            <a:r>
              <a:rPr lang="en-US" altLang="nl-BE" b="1" i="1" dirty="0">
                <a:latin typeface="Times New Roman" panose="02020603050405020304" pitchFamily="18" charset="0"/>
                <a:ea typeface="ＭＳ Ｐゴシック" panose="020B0600070205080204" pitchFamily="34" charset="-128"/>
              </a:rPr>
              <a:t> (</a:t>
            </a:r>
            <a:r>
              <a:rPr lang="en-US" altLang="nl-BE" b="1" i="1" dirty="0" err="1">
                <a:latin typeface="Times New Roman" panose="02020603050405020304" pitchFamily="18" charset="0"/>
                <a:ea typeface="ＭＳ Ｐゴシック" panose="020B0600070205080204" pitchFamily="34" charset="-128"/>
              </a:rPr>
              <a:t>Lodoicea</a:t>
            </a:r>
            <a:r>
              <a:rPr lang="en-US" altLang="nl-BE" b="1" i="1" dirty="0">
                <a:latin typeface="Times New Roman" panose="02020603050405020304" pitchFamily="18" charset="0"/>
                <a:ea typeface="ＭＳ Ｐゴシック" panose="020B0600070205080204" pitchFamily="34" charset="-128"/>
              </a:rPr>
              <a:t> </a:t>
            </a:r>
            <a:r>
              <a:rPr lang="en-US" altLang="nl-BE" b="1" i="1" dirty="0" err="1">
                <a:latin typeface="Times New Roman" panose="02020603050405020304" pitchFamily="18" charset="0"/>
                <a:ea typeface="ＭＳ Ｐゴシック" panose="020B0600070205080204" pitchFamily="34" charset="-128"/>
              </a:rPr>
              <a:t>maldivica</a:t>
            </a:r>
            <a:r>
              <a:rPr lang="en-US" altLang="nl-BE" b="1" i="1" dirty="0">
                <a:latin typeface="Times New Roman" panose="02020603050405020304" pitchFamily="18" charset="0"/>
                <a:ea typeface="ＭＳ Ｐゴシック" panose="020B0600070205080204" pitchFamily="34" charset="-128"/>
              </a:rPr>
              <a:t>)</a:t>
            </a:r>
          </a:p>
          <a:p>
            <a:pPr eaLnBrk="1" hangingPunct="1"/>
            <a:r>
              <a:rPr lang="en-US" altLang="nl-BE" i="0" dirty="0" err="1">
                <a:latin typeface="Times New Roman" panose="02020603050405020304" pitchFamily="18" charset="0"/>
                <a:ea typeface="ＭＳ Ｐゴシック" panose="020B0600070205080204" pitchFamily="34" charset="-128"/>
              </a:rPr>
              <a:t>Palmenfamilie</a:t>
            </a:r>
            <a:r>
              <a:rPr lang="en-US" altLang="nl-BE" i="0" dirty="0">
                <a:latin typeface="Times New Roman" panose="02020603050405020304" pitchFamily="18" charset="0"/>
                <a:ea typeface="ＭＳ Ｐゴシック" panose="020B0600070205080204" pitchFamily="34" charset="-128"/>
              </a:rPr>
              <a:t> (Arecaceae)</a:t>
            </a:r>
          </a:p>
          <a:p>
            <a:pPr eaLnBrk="1" hangingPunct="1"/>
            <a:endParaRPr lang="nl-NL" altLang="nl-BE" dirty="0">
              <a:latin typeface="Times New Roman" panose="02020603050405020304" pitchFamily="18" charset="0"/>
              <a:ea typeface="ＭＳ Ｐゴシック" panose="020B0600070205080204" pitchFamily="34" charset="-128"/>
            </a:endParaRPr>
          </a:p>
          <a:p>
            <a:pPr eaLnBrk="1" hangingPunct="1"/>
            <a:r>
              <a:rPr lang="nl-NL" altLang="nl-BE" dirty="0">
                <a:latin typeface="Times New Roman" panose="02020603050405020304" pitchFamily="18" charset="0"/>
                <a:ea typeface="ＭＳ Ｐゴシック" panose="020B0600070205080204" pitchFamily="34" charset="-128"/>
              </a:rPr>
              <a:t>Deze soort is tweehuizig. </a:t>
            </a:r>
          </a:p>
          <a:p>
            <a:pPr eaLnBrk="1" hangingPunct="1"/>
            <a:r>
              <a:rPr lang="nl-NL" altLang="nl-BE" dirty="0">
                <a:latin typeface="Times New Roman" panose="02020603050405020304" pitchFamily="18" charset="0"/>
                <a:ea typeface="ＭＳ Ｐゴシック" panose="020B0600070205080204" pitchFamily="34" charset="-128"/>
              </a:rPr>
              <a:t>De vrouwelijke planten ontwikkelen na de bloei en bevruchting rijpe vruchten in een periode van 6 jaar! </a:t>
            </a:r>
          </a:p>
          <a:p>
            <a:pPr eaLnBrk="1" hangingPunct="1"/>
            <a:endParaRPr lang="nl-NL" altLang="nl-BE" dirty="0">
              <a:latin typeface="Times New Roman" panose="02020603050405020304" pitchFamily="18" charset="0"/>
              <a:ea typeface="ＭＳ Ｐゴシック" panose="020B0600070205080204" pitchFamily="34" charset="-128"/>
            </a:endParaRPr>
          </a:p>
          <a:p>
            <a:pPr eaLnBrk="1" hangingPunct="1"/>
            <a:endParaRPr lang="nl-NL" altLang="nl-BE" dirty="0">
              <a:latin typeface="Times New Roman" panose="02020603050405020304" pitchFamily="18" charset="0"/>
              <a:ea typeface="ＭＳ Ｐゴシック" panose="020B0600070205080204" pitchFamily="34" charset="-128"/>
            </a:endParaRPr>
          </a:p>
          <a:p>
            <a:pPr eaLnBrk="1" hangingPunct="1"/>
            <a:endParaRPr lang="nl-NL"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a:extLst>
              <a:ext uri="{FF2B5EF4-FFF2-40B4-BE49-F238E27FC236}">
                <a16:creationId xmlns:a16="http://schemas.microsoft.com/office/drawing/2014/main" id="{B14850AA-AA6E-29A7-AE87-6B7B3DADBD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1ACA989-0ACD-2A4C-BFBA-CDA0420F030D}" type="slidenum">
              <a:rPr lang="nl-NL" altLang="nl-BE">
                <a:latin typeface="Helvetica" pitchFamily="2" charset="0"/>
              </a:rPr>
              <a:pPr>
                <a:spcBef>
                  <a:spcPct val="0"/>
                </a:spcBef>
              </a:pPr>
              <a:t>72</a:t>
            </a:fld>
            <a:endParaRPr lang="nl-NL" altLang="nl-BE">
              <a:latin typeface="Helvetica" pitchFamily="2" charset="0"/>
            </a:endParaRPr>
          </a:p>
        </p:txBody>
      </p:sp>
      <p:sp>
        <p:nvSpPr>
          <p:cNvPr id="146434" name="Rectangle 2">
            <a:extLst>
              <a:ext uri="{FF2B5EF4-FFF2-40B4-BE49-F238E27FC236}">
                <a16:creationId xmlns:a16="http://schemas.microsoft.com/office/drawing/2014/main" id="{8F7797AB-2D79-E047-BCE0-F92A836B0E3C}"/>
              </a:ext>
            </a:extLst>
          </p:cNvPr>
          <p:cNvSpPr>
            <a:spLocks noGrp="1" noRot="1" noChangeAspect="1" noChangeArrowheads="1" noTextEdit="1"/>
          </p:cNvSpPr>
          <p:nvPr>
            <p:ph type="sldImg"/>
          </p:nvPr>
        </p:nvSpPr>
        <p:spPr>
          <a:ln/>
        </p:spPr>
      </p:sp>
      <p:sp>
        <p:nvSpPr>
          <p:cNvPr id="146435" name="Rectangle 3">
            <a:extLst>
              <a:ext uri="{FF2B5EF4-FFF2-40B4-BE49-F238E27FC236}">
                <a16:creationId xmlns:a16="http://schemas.microsoft.com/office/drawing/2014/main" id="{31BCB626-F71A-1200-5A5C-D784D5792C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nl-BE" b="1" i="1" dirty="0" err="1">
                <a:latin typeface="Times New Roman" panose="02020603050405020304" pitchFamily="18" charset="0"/>
                <a:ea typeface="ＭＳ Ｐゴシック" panose="020B0600070205080204" pitchFamily="34" charset="-128"/>
              </a:rPr>
              <a:t>Dubbele</a:t>
            </a:r>
            <a:r>
              <a:rPr lang="en-US" altLang="nl-BE" b="1" i="1" dirty="0">
                <a:latin typeface="Times New Roman" panose="02020603050405020304" pitchFamily="18" charset="0"/>
                <a:ea typeface="ＭＳ Ｐゴシック" panose="020B0600070205080204" pitchFamily="34" charset="-128"/>
              </a:rPr>
              <a:t> </a:t>
            </a:r>
            <a:r>
              <a:rPr lang="en-US" altLang="nl-BE" b="1" i="1" dirty="0" err="1">
                <a:latin typeface="Times New Roman" panose="02020603050405020304" pitchFamily="18" charset="0"/>
                <a:ea typeface="ＭＳ Ｐゴシック" panose="020B0600070205080204" pitchFamily="34" charset="-128"/>
              </a:rPr>
              <a:t>kokosnoot</a:t>
            </a:r>
            <a:r>
              <a:rPr lang="en-US" altLang="nl-BE" b="1" i="1" dirty="0">
                <a:latin typeface="Times New Roman" panose="02020603050405020304" pitchFamily="18" charset="0"/>
                <a:ea typeface="ＭＳ Ｐゴシック" panose="020B0600070205080204" pitchFamily="34" charset="-128"/>
              </a:rPr>
              <a:t> (</a:t>
            </a:r>
            <a:r>
              <a:rPr lang="en-US" altLang="nl-BE" b="1" i="1" dirty="0" err="1">
                <a:latin typeface="Times New Roman" panose="02020603050405020304" pitchFamily="18" charset="0"/>
                <a:ea typeface="ＭＳ Ｐゴシック" panose="020B0600070205080204" pitchFamily="34" charset="-128"/>
              </a:rPr>
              <a:t>Lodoicea</a:t>
            </a:r>
            <a:r>
              <a:rPr lang="en-US" altLang="nl-BE" b="1" i="1" dirty="0">
                <a:latin typeface="Times New Roman" panose="02020603050405020304" pitchFamily="18" charset="0"/>
                <a:ea typeface="ＭＳ Ｐゴシック" panose="020B0600070205080204" pitchFamily="34" charset="-128"/>
              </a:rPr>
              <a:t> </a:t>
            </a:r>
            <a:r>
              <a:rPr lang="en-US" altLang="nl-BE" b="1" i="1" dirty="0" err="1">
                <a:latin typeface="Times New Roman" panose="02020603050405020304" pitchFamily="18" charset="0"/>
                <a:ea typeface="ＭＳ Ｐゴシック" panose="020B0600070205080204" pitchFamily="34" charset="-128"/>
              </a:rPr>
              <a:t>maldivica</a:t>
            </a:r>
            <a:r>
              <a:rPr lang="en-US" altLang="nl-BE" b="1" i="1" dirty="0">
                <a:latin typeface="Times New Roman" panose="02020603050405020304" pitchFamily="18" charset="0"/>
                <a:ea typeface="ＭＳ Ｐゴシック" panose="020B0600070205080204" pitchFamily="34" charset="-128"/>
              </a:rPr>
              <a:t>)</a:t>
            </a:r>
          </a:p>
          <a:p>
            <a:pPr eaLnBrk="1" hangingPunct="1"/>
            <a:r>
              <a:rPr lang="en-US" altLang="nl-BE" i="0" dirty="0" err="1">
                <a:latin typeface="Times New Roman" panose="02020603050405020304" pitchFamily="18" charset="0"/>
                <a:ea typeface="ＭＳ Ｐゴシック" panose="020B0600070205080204" pitchFamily="34" charset="-128"/>
              </a:rPr>
              <a:t>Palmenfamilie</a:t>
            </a:r>
            <a:r>
              <a:rPr lang="en-US" altLang="nl-BE" i="0" dirty="0">
                <a:latin typeface="Times New Roman" panose="02020603050405020304" pitchFamily="18" charset="0"/>
                <a:ea typeface="ＭＳ Ｐゴシック" panose="020B0600070205080204" pitchFamily="34" charset="-128"/>
              </a:rPr>
              <a:t> (Arecaceae)</a:t>
            </a:r>
            <a:endParaRPr lang="nl-NL" altLang="nl-BE" dirty="0">
              <a:latin typeface="Times New Roman" panose="02020603050405020304" pitchFamily="18" charset="0"/>
              <a:ea typeface="ＭＳ Ｐゴシック" panose="020B0600070205080204" pitchFamily="34" charset="-128"/>
            </a:endParaRPr>
          </a:p>
          <a:p>
            <a:pPr eaLnBrk="1" hangingPunct="1"/>
            <a:endParaRPr lang="nl-BE" altLang="nl-BE" dirty="0">
              <a:latin typeface="Times New Roman" panose="02020603050405020304" pitchFamily="18" charset="0"/>
              <a:ea typeface="ＭＳ Ｐゴシック" panose="020B0600070205080204" pitchFamily="34" charset="-128"/>
            </a:endParaRPr>
          </a:p>
          <a:p>
            <a:pPr eaLnBrk="1" hangingPunct="1"/>
            <a:r>
              <a:rPr lang="nl-BE" altLang="nl-BE" dirty="0">
                <a:latin typeface="Times New Roman" panose="02020603050405020304" pitchFamily="18" charset="0"/>
                <a:ea typeface="ＭＳ Ｐゴシック" panose="020B0600070205080204" pitchFamily="34" charset="-128"/>
              </a:rPr>
              <a:t>Beschreven als aangespoelde vruchten op de Maldiven !</a:t>
            </a:r>
          </a:p>
          <a:p>
            <a:pPr eaLnBrk="1" hangingPunct="1"/>
            <a:endParaRPr lang="nl-BE" altLang="nl-BE" dirty="0">
              <a:latin typeface="Times New Roman" panose="02020603050405020304" pitchFamily="18" charset="0"/>
              <a:ea typeface="ＭＳ Ｐゴシック" panose="020B0600070205080204" pitchFamily="34" charset="-128"/>
            </a:endParaRPr>
          </a:p>
          <a:p>
            <a:pPr eaLnBrk="1" hangingPunct="1"/>
            <a:endParaRPr lang="nl-NL"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8FC49DF0-2467-8ACB-EFC9-7C666540F4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B51403C-8FD3-1745-B30C-E45906E24961}" type="slidenum">
              <a:rPr lang="en-GB" altLang="nl-BE"/>
              <a:pPr>
                <a:spcBef>
                  <a:spcPct val="0"/>
                </a:spcBef>
              </a:pPr>
              <a:t>7</a:t>
            </a:fld>
            <a:endParaRPr lang="en-GB" altLang="nl-BE"/>
          </a:p>
        </p:txBody>
      </p:sp>
      <p:sp>
        <p:nvSpPr>
          <p:cNvPr id="28674" name="Rectangle 2">
            <a:extLst>
              <a:ext uri="{FF2B5EF4-FFF2-40B4-BE49-F238E27FC236}">
                <a16:creationId xmlns:a16="http://schemas.microsoft.com/office/drawing/2014/main" id="{275EEEC0-845E-E874-A99F-982C70123844}"/>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64CCF414-E183-DE2F-FEF1-76B273477C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nl-BE" b="1" i="1" dirty="0" err="1">
                <a:latin typeface="Helvetica" pitchFamily="2" charset="0"/>
                <a:ea typeface="ＭＳ Ｐゴシック" panose="020B0600070205080204" pitchFamily="34" charset="-128"/>
              </a:rPr>
              <a:t>Ruig</a:t>
            </a:r>
            <a:r>
              <a:rPr lang="en-GB" altLang="nl-BE" b="1" i="1" dirty="0">
                <a:latin typeface="Helvetica" pitchFamily="2" charset="0"/>
                <a:ea typeface="ＭＳ Ｐゴシック" panose="020B0600070205080204" pitchFamily="34" charset="-128"/>
              </a:rPr>
              <a:t> </a:t>
            </a:r>
            <a:r>
              <a:rPr lang="en-GB" altLang="nl-BE" b="1" i="1" dirty="0" err="1">
                <a:latin typeface="Helvetica" pitchFamily="2" charset="0"/>
                <a:ea typeface="ＭＳ Ｐゴシック" panose="020B0600070205080204" pitchFamily="34" charset="-128"/>
              </a:rPr>
              <a:t>viooltje</a:t>
            </a:r>
            <a:r>
              <a:rPr lang="en-GB" altLang="nl-BE" b="1" i="1" dirty="0">
                <a:latin typeface="Helvetica" pitchFamily="2" charset="0"/>
                <a:ea typeface="ＭＳ Ｐゴシック" panose="020B0600070205080204" pitchFamily="34" charset="-128"/>
              </a:rPr>
              <a:t> (Viola </a:t>
            </a:r>
            <a:r>
              <a:rPr lang="en-GB" altLang="nl-BE" b="1" i="1" dirty="0" err="1">
                <a:latin typeface="Helvetica" pitchFamily="2" charset="0"/>
                <a:ea typeface="ＭＳ Ｐゴシック" panose="020B0600070205080204" pitchFamily="34" charset="-128"/>
              </a:rPr>
              <a:t>hirta</a:t>
            </a:r>
            <a:r>
              <a:rPr lang="en-GB" altLang="nl-BE" b="1" i="1" dirty="0">
                <a:latin typeface="Helvetica" pitchFamily="2" charset="0"/>
                <a:ea typeface="ＭＳ Ｐゴシック" panose="020B0600070205080204" pitchFamily="34" charset="-128"/>
              </a:rPr>
              <a:t>)</a:t>
            </a:r>
          </a:p>
          <a:p>
            <a:pPr eaLnBrk="1" hangingPunct="1"/>
            <a:r>
              <a:rPr lang="nl-NL" altLang="nl-BE" dirty="0">
                <a:latin typeface="Times New Roman" panose="02020603050405020304" pitchFamily="18" charset="0"/>
                <a:ea typeface="ＭＳ Ｐゴシック" panose="020B0600070205080204" pitchFamily="34" charset="-128"/>
              </a:rPr>
              <a:t>Viooltjesfamilie (</a:t>
            </a:r>
            <a:r>
              <a:rPr lang="nl-NL" altLang="nl-BE" dirty="0" err="1">
                <a:latin typeface="Times New Roman" panose="02020603050405020304" pitchFamily="18" charset="0"/>
                <a:ea typeface="ＭＳ Ｐゴシック" panose="020B0600070205080204" pitchFamily="34" charset="-128"/>
              </a:rPr>
              <a:t>Violaceae</a:t>
            </a:r>
            <a:r>
              <a:rPr lang="nl-NL" altLang="nl-BE" dirty="0">
                <a:latin typeface="Times New Roman" panose="02020603050405020304" pitchFamily="18" charset="0"/>
                <a:ea typeface="ＭＳ Ｐゴシック" panose="020B0600070205080204" pitchFamily="34" charset="-128"/>
              </a:rPr>
              <a:t>)</a:t>
            </a:r>
          </a:p>
          <a:p>
            <a:pPr eaLnBrk="1" hangingPunct="1"/>
            <a:endParaRPr lang="nl-NL" altLang="nl-BE" dirty="0">
              <a:latin typeface="Times New Roman" panose="02020603050405020304" pitchFamily="18" charset="0"/>
              <a:ea typeface="ＭＳ Ｐゴシック" panose="020B0600070205080204" pitchFamily="34" charset="-128"/>
            </a:endParaRPr>
          </a:p>
          <a:p>
            <a:pPr eaLnBrk="1" hangingPunct="1"/>
            <a:r>
              <a:rPr lang="nl-NL" altLang="nl-BE" dirty="0">
                <a:latin typeface="Times New Roman" panose="02020603050405020304" pitchFamily="18" charset="0"/>
                <a:ea typeface="ＭＳ Ｐゴシック" panose="020B0600070205080204" pitchFamily="34" charset="-128"/>
              </a:rPr>
              <a:t>Een zeldzaam geworden soort in onze regio.  </a:t>
            </a:r>
          </a:p>
          <a:p>
            <a:pPr eaLnBrk="1" hangingPunct="1"/>
            <a:endParaRPr lang="nl-NL" altLang="nl-BE" dirty="0">
              <a:latin typeface="Times New Roman" panose="02020603050405020304" pitchFamily="18" charset="0"/>
              <a:ea typeface="ＭＳ Ｐゴシック" panose="020B0600070205080204" pitchFamily="34" charset="-128"/>
            </a:endParaRPr>
          </a:p>
          <a:p>
            <a:pPr eaLnBrk="1" hangingPunct="1"/>
            <a:endParaRPr lang="nl-NL"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Entada phaseoloides</a:t>
            </a:r>
          </a:p>
          <a:p>
            <a:r>
              <a:rPr lang="nl-BE" dirty="0"/>
              <a:t>Vlinderbloemenfamilie (Fabaceae)</a:t>
            </a:r>
          </a:p>
          <a:p>
            <a:endParaRPr lang="nl-BE" dirty="0"/>
          </a:p>
          <a:p>
            <a:r>
              <a:rPr lang="nl-BE" dirty="0"/>
              <a:t>Een groot zaad, met een stevige zaadhuid, die lange tijd impermeabel blijft, en bekend staat als een “drift seed”.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68C1F3CA-67CE-F943-8CB2-999AC00BBA31}" type="slidenum">
              <a:rPr lang="en-GB" altLang="nl-BE" smtClean="0"/>
              <a:pPr/>
              <a:t>73</a:t>
            </a:fld>
            <a:endParaRPr lang="en-GB" altLang="nl-BE"/>
          </a:p>
        </p:txBody>
      </p:sp>
    </p:spTree>
    <p:extLst>
      <p:ext uri="{BB962C8B-B14F-4D97-AF65-F5344CB8AC3E}">
        <p14:creationId xmlns:p14="http://schemas.microsoft.com/office/powerpoint/2010/main" val="27163459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a:extLst>
              <a:ext uri="{FF2B5EF4-FFF2-40B4-BE49-F238E27FC236}">
                <a16:creationId xmlns:a16="http://schemas.microsoft.com/office/drawing/2014/main" id="{21A0E0B0-0937-4136-8B49-AC972DA4974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D3F9B9F5-BCD0-F640-BA50-E46457C8CD3A}" type="slidenum">
              <a:rPr lang="en-GB" altLang="nl-BE" i="0"/>
              <a:pPr algn="r" eaLnBrk="1" hangingPunct="1">
                <a:spcBef>
                  <a:spcPct val="0"/>
                </a:spcBef>
              </a:pPr>
              <a:t>74</a:t>
            </a:fld>
            <a:endParaRPr lang="en-GB" altLang="nl-BE" i="0"/>
          </a:p>
        </p:txBody>
      </p:sp>
      <p:sp>
        <p:nvSpPr>
          <p:cNvPr id="149506" name="Rectangle 2">
            <a:extLst>
              <a:ext uri="{FF2B5EF4-FFF2-40B4-BE49-F238E27FC236}">
                <a16:creationId xmlns:a16="http://schemas.microsoft.com/office/drawing/2014/main" id="{CA684D0E-06FC-7472-4C7C-47BF0B5D3736}"/>
              </a:ext>
            </a:extLst>
          </p:cNvPr>
          <p:cNvSpPr>
            <a:spLocks noGrp="1" noRot="1" noChangeAspect="1" noChangeArrowheads="1" noTextEdit="1"/>
          </p:cNvSpPr>
          <p:nvPr>
            <p:ph type="sldImg"/>
          </p:nvPr>
        </p:nvSpPr>
        <p:spPr>
          <a:ln/>
        </p:spPr>
      </p:sp>
      <p:sp>
        <p:nvSpPr>
          <p:cNvPr id="149507" name="Rectangle 3">
            <a:extLst>
              <a:ext uri="{FF2B5EF4-FFF2-40B4-BE49-F238E27FC236}">
                <a16:creationId xmlns:a16="http://schemas.microsoft.com/office/drawing/2014/main" id="{061250C1-AC5B-687C-73F3-537378C27A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a:extLst>
              <a:ext uri="{FF2B5EF4-FFF2-40B4-BE49-F238E27FC236}">
                <a16:creationId xmlns:a16="http://schemas.microsoft.com/office/drawing/2014/main" id="{7B9EE8BA-781F-6E47-A26F-AE45E995AF33}"/>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406A5244-F7F6-B643-B990-5B6470CC114D}" type="slidenum">
              <a:rPr lang="en-GB" altLang="nl-BE" i="0"/>
              <a:pPr algn="r" eaLnBrk="1" hangingPunct="1">
                <a:spcBef>
                  <a:spcPct val="0"/>
                </a:spcBef>
              </a:pPr>
              <a:t>75</a:t>
            </a:fld>
            <a:endParaRPr lang="en-GB" altLang="nl-BE" i="0"/>
          </a:p>
        </p:txBody>
      </p:sp>
      <p:sp>
        <p:nvSpPr>
          <p:cNvPr id="151554" name="Rectangle 2">
            <a:extLst>
              <a:ext uri="{FF2B5EF4-FFF2-40B4-BE49-F238E27FC236}">
                <a16:creationId xmlns:a16="http://schemas.microsoft.com/office/drawing/2014/main" id="{F5FAB099-590A-CF01-E652-CD5E1B917B78}"/>
              </a:ext>
            </a:extLst>
          </p:cNvPr>
          <p:cNvSpPr>
            <a:spLocks noGrp="1" noRot="1" noChangeAspect="1" noChangeArrowheads="1" noTextEdit="1"/>
          </p:cNvSpPr>
          <p:nvPr>
            <p:ph type="sldImg"/>
          </p:nvPr>
        </p:nvSpPr>
        <p:spPr>
          <a:ln/>
        </p:spPr>
      </p:sp>
      <p:sp>
        <p:nvSpPr>
          <p:cNvPr id="151555" name="Rectangle 3">
            <a:extLst>
              <a:ext uri="{FF2B5EF4-FFF2-40B4-BE49-F238E27FC236}">
                <a16:creationId xmlns:a16="http://schemas.microsoft.com/office/drawing/2014/main" id="{03A2DF81-F01F-9687-5981-A403BE2544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NL" altLang="nl-BE" b="1" i="1" dirty="0">
                <a:latin typeface="Times New Roman" panose="02020603050405020304" pitchFamily="18" charset="0"/>
                <a:ea typeface="ＭＳ Ｐゴシック" panose="020B0600070205080204" pitchFamily="34" charset="-128"/>
              </a:rPr>
              <a:t>Straatgras (</a:t>
            </a:r>
            <a:r>
              <a:rPr lang="nl-NL" altLang="nl-BE" b="1" i="1" dirty="0" err="1">
                <a:latin typeface="Times New Roman" panose="02020603050405020304" pitchFamily="18" charset="0"/>
                <a:ea typeface="ＭＳ Ｐゴシック" panose="020B0600070205080204" pitchFamily="34" charset="-128"/>
              </a:rPr>
              <a:t>Poa</a:t>
            </a:r>
            <a:r>
              <a:rPr lang="nl-NL" altLang="nl-BE" b="1" i="1" dirty="0">
                <a:latin typeface="Times New Roman" panose="02020603050405020304" pitchFamily="18" charset="0"/>
                <a:ea typeface="ＭＳ Ｐゴシック" panose="020B0600070205080204" pitchFamily="34" charset="-128"/>
              </a:rPr>
              <a:t> </a:t>
            </a:r>
            <a:r>
              <a:rPr lang="nl-NL" altLang="nl-BE" b="1" i="1" dirty="0" err="1">
                <a:latin typeface="Times New Roman" panose="02020603050405020304" pitchFamily="18" charset="0"/>
                <a:ea typeface="ＭＳ Ｐゴシック" panose="020B0600070205080204" pitchFamily="34" charset="-128"/>
              </a:rPr>
              <a:t>annua</a:t>
            </a:r>
            <a:r>
              <a:rPr lang="nl-NL" altLang="nl-BE" b="1" i="1" dirty="0">
                <a:latin typeface="Times New Roman" panose="02020603050405020304" pitchFamily="18" charset="0"/>
                <a:ea typeface="ＭＳ Ｐゴシック" panose="020B0600070205080204" pitchFamily="34" charset="-128"/>
              </a:rPr>
              <a:t>)</a:t>
            </a:r>
          </a:p>
          <a:p>
            <a:pPr eaLnBrk="1" hangingPunct="1"/>
            <a:r>
              <a:rPr lang="nl-NL" altLang="nl-BE" dirty="0">
                <a:latin typeface="Times New Roman" panose="02020603050405020304" pitchFamily="18" charset="0"/>
                <a:ea typeface="ＭＳ Ｐゴシック" panose="020B0600070205080204" pitchFamily="34" charset="-128"/>
              </a:rPr>
              <a:t>Grassenfamilie (Poaceae)</a:t>
            </a:r>
          </a:p>
          <a:p>
            <a:pPr eaLnBrk="1" hangingPunct="1"/>
            <a:endParaRPr lang="nl-NL" altLang="nl-BE" dirty="0">
              <a:latin typeface="Times New Roman" panose="02020603050405020304" pitchFamily="18" charset="0"/>
              <a:ea typeface="ＭＳ Ｐゴシック" panose="020B0600070205080204" pitchFamily="34" charset="-128"/>
            </a:endParaRPr>
          </a:p>
          <a:p>
            <a:pPr eaLnBrk="1" hangingPunct="1"/>
            <a:r>
              <a:rPr lang="nl-NL" altLang="nl-BE" dirty="0">
                <a:latin typeface="Times New Roman" panose="02020603050405020304" pitchFamily="18" charset="0"/>
                <a:ea typeface="ＭＳ Ｐゴシック" panose="020B0600070205080204" pitchFamily="34" charset="-128"/>
              </a:rPr>
              <a:t>Natuurlijk areaal = gematigde OW &amp; bergen in de tropische OW</a:t>
            </a:r>
          </a:p>
          <a:p>
            <a:pPr eaLnBrk="1" hangingPunct="1"/>
            <a:endParaRPr lang="nl-NL" altLang="nl-BE" dirty="0">
              <a:latin typeface="Times New Roman" panose="02020603050405020304" pitchFamily="18" charset="0"/>
              <a:ea typeface="ＭＳ Ｐゴシック" panose="020B0600070205080204" pitchFamily="34" charset="-128"/>
            </a:endParaRPr>
          </a:p>
          <a:p>
            <a:pPr eaLnBrk="1" hangingPunct="1"/>
            <a:endParaRPr lang="nl-NL"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D63A3D21-99EF-B35B-44FF-8EBD9CEFC5E8}"/>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9DCC4EA8-0486-6B44-8EC3-FCD6FA8DFCBC}" type="slidenum">
              <a:rPr lang="en-GB" altLang="nl-BE" i="0"/>
              <a:pPr algn="r" eaLnBrk="1" hangingPunct="1">
                <a:spcBef>
                  <a:spcPct val="0"/>
                </a:spcBef>
              </a:pPr>
              <a:t>76</a:t>
            </a:fld>
            <a:endParaRPr lang="en-GB" altLang="nl-BE" i="0"/>
          </a:p>
        </p:txBody>
      </p:sp>
      <p:sp>
        <p:nvSpPr>
          <p:cNvPr id="153602" name="Rectangle 2">
            <a:extLst>
              <a:ext uri="{FF2B5EF4-FFF2-40B4-BE49-F238E27FC236}">
                <a16:creationId xmlns:a16="http://schemas.microsoft.com/office/drawing/2014/main" id="{2F6B0AFA-2580-278D-7C4D-95FC287B8DC4}"/>
              </a:ext>
            </a:extLst>
          </p:cNvPr>
          <p:cNvSpPr>
            <a:spLocks noGrp="1" noRot="1" noChangeAspect="1" noChangeArrowheads="1" noTextEdit="1"/>
          </p:cNvSpPr>
          <p:nvPr>
            <p:ph type="sldImg"/>
          </p:nvPr>
        </p:nvSpPr>
        <p:spPr>
          <a:ln/>
        </p:spPr>
      </p:sp>
      <p:sp>
        <p:nvSpPr>
          <p:cNvPr id="153603" name="Rectangle 3">
            <a:extLst>
              <a:ext uri="{FF2B5EF4-FFF2-40B4-BE49-F238E27FC236}">
                <a16:creationId xmlns:a16="http://schemas.microsoft.com/office/drawing/2014/main" id="{FA61CA9B-E3B2-EF51-311E-34D91A9E7A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NL" altLang="nl-BE" b="1" i="1" dirty="0">
                <a:latin typeface="Times New Roman" panose="02020603050405020304" pitchFamily="18" charset="0"/>
                <a:ea typeface="ＭＳ Ｐゴシック" panose="020B0600070205080204" pitchFamily="34" charset="-128"/>
              </a:rPr>
              <a:t>Zandraket (</a:t>
            </a:r>
            <a:r>
              <a:rPr lang="nl-NL" altLang="nl-BE" b="1" i="1" dirty="0" err="1">
                <a:latin typeface="Times New Roman" panose="02020603050405020304" pitchFamily="18" charset="0"/>
                <a:ea typeface="ＭＳ Ｐゴシック" panose="020B0600070205080204" pitchFamily="34" charset="-128"/>
              </a:rPr>
              <a:t>Arabidopsis</a:t>
            </a:r>
            <a:r>
              <a:rPr lang="nl-NL" altLang="nl-BE" b="1" i="1" dirty="0">
                <a:latin typeface="Times New Roman" panose="02020603050405020304" pitchFamily="18" charset="0"/>
                <a:ea typeface="ＭＳ Ｐゴシック" panose="020B0600070205080204" pitchFamily="34" charset="-128"/>
              </a:rPr>
              <a:t> </a:t>
            </a:r>
            <a:r>
              <a:rPr lang="nl-NL" altLang="nl-BE" b="1" i="1" dirty="0" err="1">
                <a:latin typeface="Times New Roman" panose="02020603050405020304" pitchFamily="18" charset="0"/>
                <a:ea typeface="ＭＳ Ｐゴシック" panose="020B0600070205080204" pitchFamily="34" charset="-128"/>
              </a:rPr>
              <a:t>thaliana</a:t>
            </a:r>
            <a:r>
              <a:rPr lang="nl-NL" altLang="nl-BE" b="1" i="1" dirty="0">
                <a:latin typeface="Times New Roman" panose="02020603050405020304" pitchFamily="18" charset="0"/>
                <a:ea typeface="ＭＳ Ｐゴシック" panose="020B0600070205080204" pitchFamily="34" charset="-128"/>
              </a:rPr>
              <a:t>)</a:t>
            </a:r>
          </a:p>
          <a:p>
            <a:pPr eaLnBrk="1" hangingPunct="1"/>
            <a:r>
              <a:rPr lang="nl-NL" altLang="nl-BE" dirty="0">
                <a:latin typeface="Times New Roman" panose="02020603050405020304" pitchFamily="18" charset="0"/>
                <a:ea typeface="ＭＳ Ｐゴシック" panose="020B0600070205080204" pitchFamily="34" charset="-128"/>
              </a:rPr>
              <a:t>Kruisbloemenfamilie (</a:t>
            </a:r>
            <a:r>
              <a:rPr lang="nl-NL" altLang="nl-BE" dirty="0" err="1">
                <a:latin typeface="Times New Roman" panose="02020603050405020304" pitchFamily="18" charset="0"/>
                <a:ea typeface="ＭＳ Ｐゴシック" panose="020B0600070205080204" pitchFamily="34" charset="-128"/>
              </a:rPr>
              <a:t>Brassicaceae</a:t>
            </a:r>
            <a:r>
              <a:rPr lang="nl-NL" altLang="nl-BE" dirty="0">
                <a:latin typeface="Times New Roman" panose="02020603050405020304" pitchFamily="18" charset="0"/>
                <a:ea typeface="ＭＳ Ｐゴシック" panose="020B0600070205080204" pitchFamily="34" charset="-128"/>
              </a:rPr>
              <a:t>)</a:t>
            </a:r>
          </a:p>
          <a:p>
            <a:pPr eaLnBrk="1" hangingPunct="1"/>
            <a:endParaRPr lang="nl-NL" altLang="nl-BE" dirty="0">
              <a:latin typeface="Times New Roman" panose="02020603050405020304" pitchFamily="18" charset="0"/>
              <a:ea typeface="ＭＳ Ｐゴシック" panose="020B0600070205080204" pitchFamily="34" charset="-128"/>
            </a:endParaRPr>
          </a:p>
          <a:p>
            <a:pPr eaLnBrk="1" hangingPunct="1"/>
            <a:r>
              <a:rPr lang="nl-NL" altLang="nl-BE" dirty="0">
                <a:latin typeface="Times New Roman" panose="02020603050405020304" pitchFamily="18" charset="0"/>
                <a:ea typeface="ＭＳ Ｐゴシック" panose="020B0600070205080204" pitchFamily="34" charset="-128"/>
              </a:rPr>
              <a:t>Natuurlijk areaal = gematigde OW &amp; bergen in tropisch Afrika</a:t>
            </a:r>
          </a:p>
          <a:p>
            <a:pPr eaLnBrk="1" hangingPunct="1"/>
            <a:endParaRPr lang="nl-NL" altLang="nl-BE" dirty="0">
              <a:latin typeface="Times New Roman" panose="02020603050405020304" pitchFamily="18" charset="0"/>
              <a:ea typeface="ＭＳ Ｐゴシック" panose="020B0600070205080204" pitchFamily="34" charset="-128"/>
            </a:endParaRPr>
          </a:p>
          <a:p>
            <a:pPr eaLnBrk="1" hangingPunct="1"/>
            <a:endParaRPr lang="nl-NL"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a:extLst>
              <a:ext uri="{FF2B5EF4-FFF2-40B4-BE49-F238E27FC236}">
                <a16:creationId xmlns:a16="http://schemas.microsoft.com/office/drawing/2014/main" id="{F81F4CBC-348C-2CD3-2C3C-DBCC739EA9C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EE0B36F9-68CC-3849-9C78-AA9164307E2F}" type="slidenum">
              <a:rPr lang="en-GB" altLang="nl-BE" i="0"/>
              <a:pPr algn="r" eaLnBrk="1" hangingPunct="1">
                <a:spcBef>
                  <a:spcPct val="0"/>
                </a:spcBef>
              </a:pPr>
              <a:t>77</a:t>
            </a:fld>
            <a:endParaRPr lang="en-GB" altLang="nl-BE" i="0"/>
          </a:p>
        </p:txBody>
      </p:sp>
      <p:sp>
        <p:nvSpPr>
          <p:cNvPr id="155650" name="Rectangle 2">
            <a:extLst>
              <a:ext uri="{FF2B5EF4-FFF2-40B4-BE49-F238E27FC236}">
                <a16:creationId xmlns:a16="http://schemas.microsoft.com/office/drawing/2014/main" id="{1369347E-118F-57D7-A334-7739EB81F57D}"/>
              </a:ext>
            </a:extLst>
          </p:cNvPr>
          <p:cNvSpPr>
            <a:spLocks noGrp="1" noRot="1" noChangeAspect="1" noChangeArrowheads="1" noTextEdit="1"/>
          </p:cNvSpPr>
          <p:nvPr>
            <p:ph type="sldImg"/>
          </p:nvPr>
        </p:nvSpPr>
        <p:spPr>
          <a:ln/>
        </p:spPr>
      </p:sp>
      <p:sp>
        <p:nvSpPr>
          <p:cNvPr id="155651" name="Rectangle 3">
            <a:extLst>
              <a:ext uri="{FF2B5EF4-FFF2-40B4-BE49-F238E27FC236}">
                <a16:creationId xmlns:a16="http://schemas.microsoft.com/office/drawing/2014/main" id="{A62A34D5-67F8-38D9-9E9F-9FD3635967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NL" altLang="nl-BE" b="1" i="1" dirty="0">
                <a:latin typeface="Times New Roman" panose="02020603050405020304" pitchFamily="18" charset="0"/>
                <a:ea typeface="ＭＳ Ｐゴシック" panose="020B0600070205080204" pitchFamily="34" charset="-128"/>
              </a:rPr>
              <a:t>Maïs (</a:t>
            </a:r>
            <a:r>
              <a:rPr lang="nl-NL" altLang="nl-BE" b="1" i="1" dirty="0" err="1">
                <a:latin typeface="Times New Roman" panose="02020603050405020304" pitchFamily="18" charset="0"/>
                <a:ea typeface="ＭＳ Ｐゴシック" panose="020B0600070205080204" pitchFamily="34" charset="-128"/>
              </a:rPr>
              <a:t>Zea</a:t>
            </a:r>
            <a:r>
              <a:rPr lang="nl-NL" altLang="nl-BE" b="1" i="1" dirty="0">
                <a:latin typeface="Times New Roman" panose="02020603050405020304" pitchFamily="18" charset="0"/>
                <a:ea typeface="ＭＳ Ｐゴシック" panose="020B0600070205080204" pitchFamily="34" charset="-128"/>
              </a:rPr>
              <a:t> </a:t>
            </a:r>
            <a:r>
              <a:rPr lang="nl-NL" altLang="nl-BE" b="1" i="1" dirty="0" err="1">
                <a:latin typeface="Times New Roman" panose="02020603050405020304" pitchFamily="18" charset="0"/>
                <a:ea typeface="ＭＳ Ｐゴシック" panose="020B0600070205080204" pitchFamily="34" charset="-128"/>
              </a:rPr>
              <a:t>mays</a:t>
            </a:r>
            <a:r>
              <a:rPr lang="nl-NL" altLang="nl-BE" b="1" i="1" dirty="0">
                <a:latin typeface="Times New Roman" panose="02020603050405020304" pitchFamily="18" charset="0"/>
                <a:ea typeface="ＭＳ Ｐゴシック" panose="020B0600070205080204" pitchFamily="34" charset="-128"/>
              </a:rPr>
              <a:t>)</a:t>
            </a:r>
          </a:p>
          <a:p>
            <a:pPr eaLnBrk="1" hangingPunct="1"/>
            <a:r>
              <a:rPr lang="nl-NL" altLang="nl-BE" dirty="0">
                <a:latin typeface="Times New Roman" panose="02020603050405020304" pitchFamily="18" charset="0"/>
                <a:ea typeface="ＭＳ Ｐゴシック" panose="020B0600070205080204" pitchFamily="34" charset="-128"/>
              </a:rPr>
              <a:t>Grassenfamilie (Poaceae)</a:t>
            </a:r>
          </a:p>
          <a:p>
            <a:pPr eaLnBrk="1" hangingPunct="1"/>
            <a:endParaRPr lang="nl-NL" altLang="nl-BE" dirty="0">
              <a:latin typeface="Times New Roman" panose="02020603050405020304" pitchFamily="18" charset="0"/>
              <a:ea typeface="ＭＳ Ｐゴシック" panose="020B0600070205080204" pitchFamily="34" charset="-128"/>
            </a:endParaRPr>
          </a:p>
          <a:p>
            <a:pPr eaLnBrk="1" hangingPunct="1"/>
            <a:r>
              <a:rPr lang="nl-NL" altLang="nl-BE" dirty="0">
                <a:latin typeface="Times New Roman" panose="02020603050405020304" pitchFamily="18" charset="0"/>
                <a:ea typeface="ＭＳ Ｐゴシック" panose="020B0600070205080204" pitchFamily="34" charset="-128"/>
              </a:rPr>
              <a:t>Natuurlijk areaal = Mexico</a:t>
            </a:r>
          </a:p>
          <a:p>
            <a:pPr eaLnBrk="1" hangingPunct="1"/>
            <a:endParaRPr lang="nl-NL" altLang="nl-BE" dirty="0">
              <a:latin typeface="Times New Roman" panose="02020603050405020304" pitchFamily="18" charset="0"/>
              <a:ea typeface="ＭＳ Ｐゴシック" panose="020B0600070205080204" pitchFamily="34" charset="-128"/>
            </a:endParaRPr>
          </a:p>
          <a:p>
            <a:pPr eaLnBrk="1" hangingPunct="1"/>
            <a:endParaRPr lang="nl-NL"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a:extLst>
              <a:ext uri="{FF2B5EF4-FFF2-40B4-BE49-F238E27FC236}">
                <a16:creationId xmlns:a16="http://schemas.microsoft.com/office/drawing/2014/main" id="{28DA027C-47AC-7147-4255-7E33A63E205B}"/>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0E45CAB5-E5BC-1D4A-8FE4-11AD671A1118}" type="slidenum">
              <a:rPr lang="en-GB" altLang="nl-BE" i="0"/>
              <a:pPr algn="r" eaLnBrk="1" hangingPunct="1">
                <a:spcBef>
                  <a:spcPct val="0"/>
                </a:spcBef>
              </a:pPr>
              <a:t>78</a:t>
            </a:fld>
            <a:endParaRPr lang="en-GB" altLang="nl-BE" i="0"/>
          </a:p>
        </p:txBody>
      </p:sp>
      <p:sp>
        <p:nvSpPr>
          <p:cNvPr id="157698" name="Rectangle 2">
            <a:extLst>
              <a:ext uri="{FF2B5EF4-FFF2-40B4-BE49-F238E27FC236}">
                <a16:creationId xmlns:a16="http://schemas.microsoft.com/office/drawing/2014/main" id="{EEE51A5B-610D-9BAA-D16C-24454DE8F247}"/>
              </a:ext>
            </a:extLst>
          </p:cNvPr>
          <p:cNvSpPr>
            <a:spLocks noGrp="1" noRot="1" noChangeAspect="1" noChangeArrowheads="1" noTextEdit="1"/>
          </p:cNvSpPr>
          <p:nvPr>
            <p:ph type="sldImg"/>
          </p:nvPr>
        </p:nvSpPr>
        <p:spPr>
          <a:ln/>
        </p:spPr>
      </p:sp>
      <p:sp>
        <p:nvSpPr>
          <p:cNvPr id="157699" name="Rectangle 3">
            <a:extLst>
              <a:ext uri="{FF2B5EF4-FFF2-40B4-BE49-F238E27FC236}">
                <a16:creationId xmlns:a16="http://schemas.microsoft.com/office/drawing/2014/main" id="{E6E96778-9131-5E8C-25B8-A614CD53E8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tLang="nl-BE">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Tijdelijke aanduiding voor dia-afbeelding 1">
            <a:extLst>
              <a:ext uri="{FF2B5EF4-FFF2-40B4-BE49-F238E27FC236}">
                <a16:creationId xmlns:a16="http://schemas.microsoft.com/office/drawing/2014/main" id="{2D34F56D-5039-2308-88CB-7C491023D018}"/>
              </a:ext>
            </a:extLst>
          </p:cNvPr>
          <p:cNvSpPr>
            <a:spLocks noGrp="1" noRot="1" noChangeAspect="1" noTextEdit="1"/>
          </p:cNvSpPr>
          <p:nvPr>
            <p:ph type="sldImg"/>
          </p:nvPr>
        </p:nvSpPr>
        <p:spPr>
          <a:ln/>
        </p:spPr>
      </p:sp>
      <p:sp>
        <p:nvSpPr>
          <p:cNvPr id="159746" name="Tijdelijke aanduiding voor notities 2">
            <a:extLst>
              <a:ext uri="{FF2B5EF4-FFF2-40B4-BE49-F238E27FC236}">
                <a16:creationId xmlns:a16="http://schemas.microsoft.com/office/drawing/2014/main" id="{1F5B4337-8A46-784E-4F98-2726494CF8F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BE" dirty="0">
              <a:latin typeface="Times New Roman" panose="02020603050405020304" pitchFamily="18" charset="0"/>
              <a:ea typeface="ＭＳ Ｐゴシック" panose="020B0600070205080204" pitchFamily="34" charset="-128"/>
            </a:endParaRPr>
          </a:p>
        </p:txBody>
      </p:sp>
      <p:sp>
        <p:nvSpPr>
          <p:cNvPr id="159747" name="Tijdelijke aanduiding voor dianummer 3">
            <a:extLst>
              <a:ext uri="{FF2B5EF4-FFF2-40B4-BE49-F238E27FC236}">
                <a16:creationId xmlns:a16="http://schemas.microsoft.com/office/drawing/2014/main" id="{648D3777-F5D4-6D64-993E-F8B3B099113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FA3BF48-53E9-B14A-A559-65DCC981E612}" type="slidenum">
              <a:rPr lang="en-GB" altLang="nl-BE"/>
              <a:pPr>
                <a:spcBef>
                  <a:spcPct val="0"/>
                </a:spcBef>
              </a:pPr>
              <a:t>79</a:t>
            </a:fld>
            <a:endParaRPr lang="en-GB" altLang="nl-BE"/>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a:extLst>
              <a:ext uri="{FF2B5EF4-FFF2-40B4-BE49-F238E27FC236}">
                <a16:creationId xmlns:a16="http://schemas.microsoft.com/office/drawing/2014/main" id="{06FB840D-0411-E91B-8473-7F23B588DE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52CC82C-6D2B-5247-92E7-F63D41EA0A6D}" type="slidenum">
              <a:rPr lang="nl-NL" altLang="nl-BE">
                <a:latin typeface="Helvetica" pitchFamily="2" charset="0"/>
              </a:rPr>
              <a:pPr>
                <a:spcBef>
                  <a:spcPct val="0"/>
                </a:spcBef>
              </a:pPr>
              <a:t>82</a:t>
            </a:fld>
            <a:endParaRPr lang="nl-NL" altLang="nl-BE">
              <a:latin typeface="Helvetica" pitchFamily="2" charset="0"/>
            </a:endParaRPr>
          </a:p>
        </p:txBody>
      </p:sp>
      <p:sp>
        <p:nvSpPr>
          <p:cNvPr id="163842" name="Rectangle 2">
            <a:extLst>
              <a:ext uri="{FF2B5EF4-FFF2-40B4-BE49-F238E27FC236}">
                <a16:creationId xmlns:a16="http://schemas.microsoft.com/office/drawing/2014/main" id="{D660609B-C7D2-6D7E-F42C-A6AF51FFCE7B}"/>
              </a:ext>
            </a:extLst>
          </p:cNvPr>
          <p:cNvSpPr>
            <a:spLocks noGrp="1" noRot="1" noChangeAspect="1" noChangeArrowheads="1" noTextEdit="1"/>
          </p:cNvSpPr>
          <p:nvPr>
            <p:ph type="sldImg"/>
          </p:nvPr>
        </p:nvSpPr>
        <p:spPr>
          <a:ln/>
        </p:spPr>
      </p:sp>
      <p:sp>
        <p:nvSpPr>
          <p:cNvPr id="163843" name="Rectangle 3">
            <a:extLst>
              <a:ext uri="{FF2B5EF4-FFF2-40B4-BE49-F238E27FC236}">
                <a16:creationId xmlns:a16="http://schemas.microsoft.com/office/drawing/2014/main" id="{BDEB2B59-78B9-FFAE-BF41-5C4010F39C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BE" altLang="nl-BE" b="1" i="1" dirty="0">
                <a:latin typeface="Times New Roman" panose="02020603050405020304" pitchFamily="18" charset="0"/>
                <a:ea typeface="ＭＳ Ｐゴシック" panose="020B0600070205080204" pitchFamily="34" charset="-128"/>
              </a:rPr>
              <a:t>Dadelpalm (</a:t>
            </a:r>
            <a:r>
              <a:rPr lang="nl-NL" altLang="nl-BE" b="1" i="1" dirty="0">
                <a:latin typeface="Times New Roman" panose="02020603050405020304" pitchFamily="18" charset="0"/>
                <a:ea typeface="ＭＳ Ｐゴシック" panose="020B0600070205080204" pitchFamily="34" charset="-128"/>
              </a:rPr>
              <a:t>Phoenix </a:t>
            </a:r>
            <a:r>
              <a:rPr lang="nl-NL" altLang="nl-BE" b="1" i="1" dirty="0" err="1">
                <a:latin typeface="Times New Roman" panose="02020603050405020304" pitchFamily="18" charset="0"/>
                <a:ea typeface="ＭＳ Ｐゴシック" panose="020B0600070205080204" pitchFamily="34" charset="-128"/>
              </a:rPr>
              <a:t>dactylifera</a:t>
            </a:r>
            <a:r>
              <a:rPr lang="nl-NL" altLang="nl-BE" b="1" i="1" dirty="0">
                <a:latin typeface="Times New Roman" panose="02020603050405020304" pitchFamily="18" charset="0"/>
                <a:ea typeface="ＭＳ Ｐゴシック" panose="020B0600070205080204" pitchFamily="34" charset="-128"/>
              </a:rPr>
              <a:t>)</a:t>
            </a:r>
          </a:p>
          <a:p>
            <a:pPr eaLnBrk="1" hangingPunct="1"/>
            <a:r>
              <a:rPr lang="nl-NL" altLang="nl-BE" i="0" dirty="0">
                <a:latin typeface="Times New Roman" panose="02020603050405020304" pitchFamily="18" charset="0"/>
                <a:ea typeface="ＭＳ Ｐゴシック" panose="020B0600070205080204" pitchFamily="34" charset="-128"/>
              </a:rPr>
              <a:t>Palmenfamilie (Arecaceae)</a:t>
            </a:r>
          </a:p>
          <a:p>
            <a:pPr eaLnBrk="1" hangingPunct="1"/>
            <a:endParaRPr lang="nl-NL" altLang="nl-BE" dirty="0">
              <a:latin typeface="Times New Roman" panose="02020603050405020304" pitchFamily="18" charset="0"/>
              <a:ea typeface="ＭＳ Ｐゴシック" panose="020B0600070205080204" pitchFamily="34" charset="-128"/>
            </a:endParaRPr>
          </a:p>
          <a:p>
            <a:pPr eaLnBrk="1" hangingPunct="1"/>
            <a:r>
              <a:rPr lang="nl-NL" altLang="nl-BE" dirty="0">
                <a:latin typeface="Times New Roman" panose="02020603050405020304" pitchFamily="18" charset="0"/>
                <a:ea typeface="ＭＳ Ｐゴシック" panose="020B0600070205080204" pitchFamily="34" charset="-128"/>
              </a:rPr>
              <a:t>Tweehuizige soort, maar wellicht een </a:t>
            </a:r>
            <a:r>
              <a:rPr lang="nl-NL" altLang="nl-BE" dirty="0" err="1">
                <a:latin typeface="Times New Roman" panose="02020603050405020304" pitchFamily="18" charset="0"/>
                <a:ea typeface="ＭＳ Ｐゴシック" panose="020B0600070205080204" pitchFamily="34" charset="-128"/>
              </a:rPr>
              <a:t>cultigen</a:t>
            </a:r>
            <a:r>
              <a:rPr lang="nl-NL" altLang="nl-BE" dirty="0">
                <a:latin typeface="Times New Roman" panose="02020603050405020304" pitchFamily="18" charset="0"/>
                <a:ea typeface="ＭＳ Ｐゴシック" panose="020B0600070205080204" pitchFamily="34" charset="-128"/>
              </a:rPr>
              <a:t> ontstaan door menselijke beïnvloeding vanuit een of meerdere verdwenen wilde soorten. </a:t>
            </a:r>
          </a:p>
          <a:p>
            <a:pPr eaLnBrk="1" hangingPunct="1"/>
            <a:endParaRPr lang="nl-NL" altLang="nl-BE" dirty="0">
              <a:latin typeface="Times New Roman" panose="02020603050405020304" pitchFamily="18" charset="0"/>
              <a:ea typeface="ＭＳ Ｐゴシック" panose="020B0600070205080204" pitchFamily="34" charset="-128"/>
            </a:endParaRPr>
          </a:p>
          <a:p>
            <a:pPr eaLnBrk="1" hangingPunct="1"/>
            <a:endParaRPr lang="nl-NL" altLang="nl-BE" dirty="0">
              <a:latin typeface="Times New Roman" panose="02020603050405020304" pitchFamily="18" charset="0"/>
              <a:ea typeface="ＭＳ Ｐゴシック" panose="020B0600070205080204" pitchFamily="34" charset="-128"/>
            </a:endParaRPr>
          </a:p>
          <a:p>
            <a:pPr eaLnBrk="1" hangingPunct="1"/>
            <a:endParaRPr lang="nl-NL"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id="{566AEF13-C188-5602-6EF2-ECC870A77F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A95DDFE-ECE3-BA45-A120-697BEF140508}" type="slidenum">
              <a:rPr lang="nl-NL" altLang="nl-BE">
                <a:latin typeface="Helvetica" pitchFamily="2" charset="0"/>
              </a:rPr>
              <a:pPr>
                <a:spcBef>
                  <a:spcPct val="0"/>
                </a:spcBef>
              </a:pPr>
              <a:t>83</a:t>
            </a:fld>
            <a:endParaRPr lang="nl-NL" altLang="nl-BE">
              <a:latin typeface="Helvetica" pitchFamily="2" charset="0"/>
            </a:endParaRPr>
          </a:p>
        </p:txBody>
      </p:sp>
      <p:sp>
        <p:nvSpPr>
          <p:cNvPr id="165890" name="Rectangle 2">
            <a:extLst>
              <a:ext uri="{FF2B5EF4-FFF2-40B4-BE49-F238E27FC236}">
                <a16:creationId xmlns:a16="http://schemas.microsoft.com/office/drawing/2014/main" id="{57D03A79-1B84-DCC7-494D-77AB9920A66A}"/>
              </a:ext>
            </a:extLst>
          </p:cNvPr>
          <p:cNvSpPr>
            <a:spLocks noGrp="1" noRot="1" noChangeAspect="1" noChangeArrowheads="1" noTextEdit="1"/>
          </p:cNvSpPr>
          <p:nvPr>
            <p:ph type="sldImg"/>
          </p:nvPr>
        </p:nvSpPr>
        <p:spPr>
          <a:ln/>
        </p:spPr>
      </p:sp>
      <p:sp>
        <p:nvSpPr>
          <p:cNvPr id="165891" name="Rectangle 3">
            <a:extLst>
              <a:ext uri="{FF2B5EF4-FFF2-40B4-BE49-F238E27FC236}">
                <a16:creationId xmlns:a16="http://schemas.microsoft.com/office/drawing/2014/main" id="{C965BD0C-0319-3AE2-104B-5E5A919592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BE" altLang="nl-BE" b="1" i="1" dirty="0">
                <a:latin typeface="Times New Roman" panose="02020603050405020304" pitchFamily="18" charset="0"/>
                <a:ea typeface="ＭＳ Ｐゴシック" panose="020B0600070205080204" pitchFamily="34" charset="-128"/>
              </a:rPr>
              <a:t>Dadelpalm (</a:t>
            </a:r>
            <a:r>
              <a:rPr lang="nl-NL" altLang="nl-BE" b="1" i="1" dirty="0">
                <a:latin typeface="Times New Roman" panose="02020603050405020304" pitchFamily="18" charset="0"/>
                <a:ea typeface="ＭＳ Ｐゴシック" panose="020B0600070205080204" pitchFamily="34" charset="-128"/>
              </a:rPr>
              <a:t>Phoenix </a:t>
            </a:r>
            <a:r>
              <a:rPr lang="nl-NL" altLang="nl-BE" b="1" i="1" dirty="0" err="1">
                <a:latin typeface="Times New Roman" panose="02020603050405020304" pitchFamily="18" charset="0"/>
                <a:ea typeface="ＭＳ Ｐゴシック" panose="020B0600070205080204" pitchFamily="34" charset="-128"/>
              </a:rPr>
              <a:t>dactylifera</a:t>
            </a:r>
            <a:r>
              <a:rPr lang="nl-NL" altLang="nl-BE" b="1" i="1" dirty="0">
                <a:latin typeface="Times New Roman" panose="02020603050405020304" pitchFamily="18" charset="0"/>
                <a:ea typeface="ＭＳ Ｐゴシック" panose="020B0600070205080204" pitchFamily="34" charset="-128"/>
              </a:rPr>
              <a:t>)</a:t>
            </a:r>
          </a:p>
          <a:p>
            <a:pPr eaLnBrk="1" hangingPunct="1"/>
            <a:r>
              <a:rPr lang="nl-NL" altLang="nl-BE" i="0" dirty="0">
                <a:latin typeface="Times New Roman" panose="02020603050405020304" pitchFamily="18" charset="0"/>
                <a:ea typeface="ＭＳ Ｐゴシック" panose="020B0600070205080204" pitchFamily="34" charset="-128"/>
              </a:rPr>
              <a:t>Palmenfamilie (Arecaceae)</a:t>
            </a:r>
          </a:p>
          <a:p>
            <a:pPr eaLnBrk="1" hangingPunct="1"/>
            <a:endParaRPr lang="en-US" altLang="nl-BE" dirty="0">
              <a:latin typeface="Times New Roman" panose="02020603050405020304" pitchFamily="18" charset="0"/>
              <a:ea typeface="ＭＳ Ｐゴシック" panose="020B0600070205080204" pitchFamily="34" charset="-128"/>
            </a:endParaRPr>
          </a:p>
          <a:p>
            <a:pPr eaLnBrk="1" hangingPunct="1"/>
            <a:r>
              <a:rPr lang="en-US" altLang="nl-BE" dirty="0" err="1">
                <a:latin typeface="Times New Roman" panose="02020603050405020304" pitchFamily="18" charset="0"/>
                <a:ea typeface="ＭＳ Ｐゴシック" panose="020B0600070205080204" pitchFamily="34" charset="-128"/>
              </a:rPr>
              <a:t>Vrouwelijk</a:t>
            </a:r>
            <a:r>
              <a:rPr lang="en-US" altLang="nl-BE" dirty="0">
                <a:latin typeface="Times New Roman" panose="02020603050405020304" pitchFamily="18" charset="0"/>
                <a:ea typeface="ＭＳ Ｐゴシック" panose="020B0600070205080204" pitchFamily="34" charset="-128"/>
              </a:rPr>
              <a:t> </a:t>
            </a:r>
            <a:r>
              <a:rPr lang="en-US" altLang="nl-BE" dirty="0" err="1">
                <a:latin typeface="Times New Roman" panose="02020603050405020304" pitchFamily="18" charset="0"/>
                <a:ea typeface="ＭＳ Ｐゴシック" panose="020B0600070205080204" pitchFamily="34" charset="-128"/>
              </a:rPr>
              <a:t>bloemgestel</a:t>
            </a:r>
            <a:endParaRPr lang="en-US" altLang="nl-BE" dirty="0">
              <a:latin typeface="Times New Roman" panose="02020603050405020304" pitchFamily="18" charset="0"/>
              <a:ea typeface="ＭＳ Ｐゴシック" panose="020B0600070205080204" pitchFamily="34" charset="-128"/>
            </a:endParaRPr>
          </a:p>
          <a:p>
            <a:pPr eaLnBrk="1" hangingPunct="1"/>
            <a:r>
              <a:rPr lang="nl-NL" altLang="nl-BE" dirty="0">
                <a:latin typeface="Times New Roman" panose="02020603050405020304" pitchFamily="18" charset="0"/>
                <a:ea typeface="ＭＳ Ｐゴシック" panose="020B0600070205080204" pitchFamily="34" charset="-128"/>
              </a:rPr>
              <a:t>Vrucht is voorzien van een zaad omgeven door een beenharde zaadhuid.  </a:t>
            </a:r>
          </a:p>
          <a:p>
            <a:pPr eaLnBrk="1" hangingPunct="1"/>
            <a:endParaRPr lang="nl-NL" altLang="nl-BE" dirty="0">
              <a:latin typeface="Times New Roman" panose="02020603050405020304" pitchFamily="18" charset="0"/>
              <a:ea typeface="ＭＳ Ｐゴシック" panose="020B0600070205080204" pitchFamily="34" charset="-128"/>
            </a:endParaRPr>
          </a:p>
          <a:p>
            <a:pPr eaLnBrk="1" hangingPunct="1"/>
            <a:endParaRPr lang="nl-NL"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a:extLst>
              <a:ext uri="{FF2B5EF4-FFF2-40B4-BE49-F238E27FC236}">
                <a16:creationId xmlns:a16="http://schemas.microsoft.com/office/drawing/2014/main" id="{067C16A3-EFE1-E683-8E60-0693D4EFE2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E096810-0E5E-0A46-B5CD-6CFFE9F57FB7}" type="slidenum">
              <a:rPr lang="nl-NL" altLang="nl-BE">
                <a:latin typeface="Helvetica" pitchFamily="2" charset="0"/>
              </a:rPr>
              <a:pPr>
                <a:spcBef>
                  <a:spcPct val="0"/>
                </a:spcBef>
              </a:pPr>
              <a:t>84</a:t>
            </a:fld>
            <a:endParaRPr lang="nl-NL" altLang="nl-BE">
              <a:latin typeface="Helvetica" pitchFamily="2" charset="0"/>
            </a:endParaRPr>
          </a:p>
        </p:txBody>
      </p:sp>
      <p:sp>
        <p:nvSpPr>
          <p:cNvPr id="167938" name="Rectangle 2">
            <a:extLst>
              <a:ext uri="{FF2B5EF4-FFF2-40B4-BE49-F238E27FC236}">
                <a16:creationId xmlns:a16="http://schemas.microsoft.com/office/drawing/2014/main" id="{76B9E40F-FAE6-5068-835A-80307B6B2F5F}"/>
              </a:ext>
            </a:extLst>
          </p:cNvPr>
          <p:cNvSpPr>
            <a:spLocks noGrp="1" noRot="1" noChangeAspect="1" noChangeArrowheads="1" noTextEdit="1"/>
          </p:cNvSpPr>
          <p:nvPr>
            <p:ph type="sldImg"/>
          </p:nvPr>
        </p:nvSpPr>
        <p:spPr>
          <a:ln/>
        </p:spPr>
      </p:sp>
      <p:sp>
        <p:nvSpPr>
          <p:cNvPr id="167939" name="Rectangle 3">
            <a:extLst>
              <a:ext uri="{FF2B5EF4-FFF2-40B4-BE49-F238E27FC236}">
                <a16:creationId xmlns:a16="http://schemas.microsoft.com/office/drawing/2014/main" id="{8BD50F42-9D5B-905C-7D13-D5865A5E1D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BE" altLang="nl-BE" b="1" i="1" dirty="0">
                <a:latin typeface="Times New Roman" panose="02020603050405020304" pitchFamily="18" charset="0"/>
                <a:ea typeface="ＭＳ Ｐゴシック" panose="020B0600070205080204" pitchFamily="34" charset="-128"/>
              </a:rPr>
              <a:t>Dadelpalm (</a:t>
            </a:r>
            <a:r>
              <a:rPr lang="nl-NL" altLang="nl-BE" b="1" i="1" dirty="0">
                <a:latin typeface="Times New Roman" panose="02020603050405020304" pitchFamily="18" charset="0"/>
                <a:ea typeface="ＭＳ Ｐゴシック" panose="020B0600070205080204" pitchFamily="34" charset="-128"/>
              </a:rPr>
              <a:t>Phoenix </a:t>
            </a:r>
            <a:r>
              <a:rPr lang="nl-NL" altLang="nl-BE" b="1" i="1" dirty="0" err="1">
                <a:latin typeface="Times New Roman" panose="02020603050405020304" pitchFamily="18" charset="0"/>
                <a:ea typeface="ＭＳ Ｐゴシック" panose="020B0600070205080204" pitchFamily="34" charset="-128"/>
              </a:rPr>
              <a:t>dactylifera</a:t>
            </a:r>
            <a:r>
              <a:rPr lang="nl-NL" altLang="nl-BE" b="1" i="1" dirty="0">
                <a:latin typeface="Times New Roman" panose="02020603050405020304" pitchFamily="18" charset="0"/>
                <a:ea typeface="ＭＳ Ｐゴシック" panose="020B0600070205080204" pitchFamily="34" charset="-128"/>
              </a:rPr>
              <a:t>)</a:t>
            </a:r>
          </a:p>
          <a:p>
            <a:pPr eaLnBrk="1" hangingPunct="1"/>
            <a:r>
              <a:rPr lang="nl-NL" altLang="nl-BE" i="0" dirty="0">
                <a:latin typeface="Times New Roman" panose="02020603050405020304" pitchFamily="18" charset="0"/>
                <a:ea typeface="ＭＳ Ｐゴシック" panose="020B0600070205080204" pitchFamily="34" charset="-128"/>
              </a:rPr>
              <a:t>Palmenfamilie (Arecaceae)</a:t>
            </a:r>
          </a:p>
          <a:p>
            <a:pPr eaLnBrk="1" hangingPunct="1"/>
            <a:endParaRPr lang="en-US" altLang="nl-BE" dirty="0">
              <a:latin typeface="Times New Roman" panose="02020603050405020304" pitchFamily="18" charset="0"/>
              <a:ea typeface="ＭＳ Ｐゴシック" panose="020B0600070205080204" pitchFamily="34" charset="-128"/>
            </a:endParaRPr>
          </a:p>
          <a:p>
            <a:pPr eaLnBrk="1" hangingPunct="1"/>
            <a:r>
              <a:rPr lang="en-US" altLang="nl-BE" dirty="0" err="1">
                <a:latin typeface="Times New Roman" panose="02020603050405020304" pitchFamily="18" charset="0"/>
                <a:ea typeface="ＭＳ Ｐゴシック" panose="020B0600070205080204" pitchFamily="34" charset="-128"/>
              </a:rPr>
              <a:t>Zaailing</a:t>
            </a:r>
            <a:r>
              <a:rPr lang="en-US" altLang="nl-BE" dirty="0">
                <a:latin typeface="Times New Roman" panose="02020603050405020304" pitchFamily="18" charset="0"/>
                <a:ea typeface="ＭＳ Ｐゴシック" panose="020B0600070205080204" pitchFamily="34" charset="-128"/>
              </a:rPr>
              <a:t> met </a:t>
            </a:r>
            <a:r>
              <a:rPr lang="en-US" altLang="nl-BE" dirty="0" err="1">
                <a:latin typeface="Times New Roman" panose="02020603050405020304" pitchFamily="18" charset="0"/>
                <a:ea typeface="ＭＳ Ｐゴシック" panose="020B0600070205080204" pitchFamily="34" charset="-128"/>
              </a:rPr>
              <a:t>een</a:t>
            </a:r>
            <a:r>
              <a:rPr lang="en-US" altLang="nl-BE" dirty="0">
                <a:latin typeface="Times New Roman" panose="02020603050405020304" pitchFamily="18" charset="0"/>
                <a:ea typeface="ＭＳ Ｐゴシック" panose="020B0600070205080204" pitchFamily="34" charset="-128"/>
              </a:rPr>
              <a:t> </a:t>
            </a:r>
            <a:r>
              <a:rPr lang="en-US" altLang="nl-BE" dirty="0" err="1">
                <a:latin typeface="Times New Roman" panose="02020603050405020304" pitchFamily="18" charset="0"/>
                <a:ea typeface="ＭＳ Ｐゴシック" panose="020B0600070205080204" pitchFamily="34" charset="-128"/>
              </a:rPr>
              <a:t>eofyl</a:t>
            </a:r>
            <a:r>
              <a:rPr lang="en-US" altLang="nl-BE" dirty="0">
                <a:latin typeface="Times New Roman" panose="02020603050405020304" pitchFamily="18" charset="0"/>
                <a:ea typeface="ＭＳ Ｐゴシック" panose="020B0600070205080204" pitchFamily="34" charset="-128"/>
              </a:rPr>
              <a:t>. </a:t>
            </a:r>
          </a:p>
          <a:p>
            <a:pPr eaLnBrk="1" hangingPunct="1"/>
            <a:endParaRPr lang="nl-NL" altLang="nl-BE" dirty="0">
              <a:latin typeface="Times New Roman" panose="02020603050405020304" pitchFamily="18" charset="0"/>
              <a:ea typeface="ＭＳ Ｐゴシック" panose="020B0600070205080204" pitchFamily="34" charset="-128"/>
            </a:endParaRPr>
          </a:p>
          <a:p>
            <a:pPr eaLnBrk="1" hangingPunct="1"/>
            <a:r>
              <a:rPr lang="nl-NL" altLang="nl-BE" dirty="0">
                <a:latin typeface="Times New Roman" panose="02020603050405020304" pitchFamily="18" charset="0"/>
                <a:ea typeface="ＭＳ Ｐゴシック" panose="020B0600070205080204" pitchFamily="34" charset="-128"/>
              </a:rPr>
              <a:t>Oudst bekende kiemkrachtig zaad, bevestigd met C14 methode = ca 2000 jaar oud, uit opgravingen bij </a:t>
            </a:r>
            <a:r>
              <a:rPr lang="nl-NL" altLang="nl-BE" dirty="0" err="1">
                <a:latin typeface="Times New Roman" panose="02020603050405020304" pitchFamily="18" charset="0"/>
                <a:ea typeface="ＭＳ Ｐゴシック" panose="020B0600070205080204" pitchFamily="34" charset="-128"/>
              </a:rPr>
              <a:t>Masada</a:t>
            </a:r>
            <a:r>
              <a:rPr lang="nl-NL" altLang="nl-BE" dirty="0">
                <a:latin typeface="Times New Roman" panose="02020603050405020304" pitchFamily="18" charset="0"/>
                <a:ea typeface="ＭＳ Ｐゴシック" panose="020B0600070205080204" pitchFamily="34" charset="-128"/>
              </a:rPr>
              <a:t> (Israël)</a:t>
            </a:r>
          </a:p>
          <a:p>
            <a:pPr eaLnBrk="1" hangingPunct="1"/>
            <a:endParaRPr lang="nl-NL" altLang="nl-BE" dirty="0">
              <a:latin typeface="Times New Roman" panose="02020603050405020304" pitchFamily="18" charset="0"/>
              <a:ea typeface="ＭＳ Ｐゴシック" panose="020B0600070205080204" pitchFamily="34" charset="-128"/>
            </a:endParaRPr>
          </a:p>
          <a:p>
            <a:pPr eaLnBrk="1" hangingPunct="1"/>
            <a:r>
              <a:rPr lang="nl-NL" altLang="nl-BE" dirty="0">
                <a:latin typeface="Times New Roman" panose="02020603050405020304" pitchFamily="18" charset="0"/>
                <a:ea typeface="ＭＳ Ｐゴシック" panose="020B0600070205080204" pitchFamily="34" charset="-128"/>
              </a:rPr>
              <a:t>Tweede oudste vondst is </a:t>
            </a:r>
            <a:r>
              <a:rPr lang="nl-NL" altLang="nl-BE" dirty="0" err="1">
                <a:latin typeface="Times New Roman" panose="02020603050405020304" pitchFamily="18" charset="0"/>
                <a:ea typeface="ＭＳ Ｐゴシック" panose="020B0600070205080204" pitchFamily="34" charset="-128"/>
              </a:rPr>
              <a:t>Nelumbo</a:t>
            </a:r>
            <a:r>
              <a:rPr lang="nl-NL" altLang="nl-BE" dirty="0">
                <a:latin typeface="Times New Roman" panose="02020603050405020304" pitchFamily="18" charset="0"/>
                <a:ea typeface="ＭＳ Ｐゴシック" panose="020B0600070205080204" pitchFamily="34" charset="-128"/>
              </a:rPr>
              <a:t> </a:t>
            </a:r>
            <a:r>
              <a:rPr lang="nl-NL" altLang="nl-BE" dirty="0" err="1">
                <a:latin typeface="Times New Roman" panose="02020603050405020304" pitchFamily="18" charset="0"/>
                <a:ea typeface="ＭＳ Ｐゴシック" panose="020B0600070205080204" pitchFamily="34" charset="-128"/>
              </a:rPr>
              <a:t>nucifera</a:t>
            </a:r>
            <a:r>
              <a:rPr lang="nl-NL" altLang="nl-BE" dirty="0">
                <a:latin typeface="Times New Roman" panose="02020603050405020304" pitchFamily="18" charset="0"/>
                <a:ea typeface="ＭＳ Ｐゴシック" panose="020B0600070205080204" pitchFamily="34" charset="-128"/>
              </a:rPr>
              <a:t>, bevestigd met C14 methode = ca 1300 jaar oud, drooggevallen meer NO China</a:t>
            </a:r>
          </a:p>
          <a:p>
            <a:pPr eaLnBrk="1" hangingPunct="1"/>
            <a:endParaRPr lang="nl-NL" altLang="nl-BE" dirty="0">
              <a:latin typeface="Times New Roman" panose="02020603050405020304" pitchFamily="18" charset="0"/>
              <a:ea typeface="ＭＳ Ｐゴシック" panose="020B0600070205080204" pitchFamily="34" charset="-128"/>
            </a:endParaRPr>
          </a:p>
          <a:p>
            <a:pPr eaLnBrk="1" hangingPunct="1"/>
            <a:endParaRPr lang="nl-NL"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9FED51FC-B20E-0DD1-9560-6FE79164CC06}"/>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E3369419-0F41-124D-B6DE-7452D56B6EAB}" type="slidenum">
              <a:rPr lang="en-GB" altLang="nl-BE" i="0"/>
              <a:pPr algn="r" eaLnBrk="1" hangingPunct="1">
                <a:spcBef>
                  <a:spcPct val="0"/>
                </a:spcBef>
              </a:pPr>
              <a:t>8</a:t>
            </a:fld>
            <a:endParaRPr lang="en-GB" altLang="nl-BE" i="0"/>
          </a:p>
        </p:txBody>
      </p:sp>
      <p:sp>
        <p:nvSpPr>
          <p:cNvPr id="30722" name="Rectangle 2">
            <a:extLst>
              <a:ext uri="{FF2B5EF4-FFF2-40B4-BE49-F238E27FC236}">
                <a16:creationId xmlns:a16="http://schemas.microsoft.com/office/drawing/2014/main" id="{F3B3F87D-D2D8-2F47-933E-BF3F1B6FD8B3}"/>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9097A1D8-8445-60FA-1E9D-6602075728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nl-BE" b="1" i="1" dirty="0" err="1">
                <a:latin typeface="Helvetica" pitchFamily="2" charset="0"/>
                <a:ea typeface="ＭＳ Ｐゴシック" panose="020B0600070205080204" pitchFamily="34" charset="-128"/>
              </a:rPr>
              <a:t>Ruig</a:t>
            </a:r>
            <a:r>
              <a:rPr lang="en-GB" altLang="nl-BE" b="1" i="1" dirty="0">
                <a:latin typeface="Helvetica" pitchFamily="2" charset="0"/>
                <a:ea typeface="ＭＳ Ｐゴシック" panose="020B0600070205080204" pitchFamily="34" charset="-128"/>
              </a:rPr>
              <a:t> </a:t>
            </a:r>
            <a:r>
              <a:rPr lang="en-GB" altLang="nl-BE" b="1" i="1" dirty="0" err="1">
                <a:latin typeface="Helvetica" pitchFamily="2" charset="0"/>
                <a:ea typeface="ＭＳ Ｐゴシック" panose="020B0600070205080204" pitchFamily="34" charset="-128"/>
              </a:rPr>
              <a:t>viooltje</a:t>
            </a:r>
            <a:r>
              <a:rPr lang="en-GB" altLang="nl-BE" b="1" i="1" dirty="0">
                <a:latin typeface="Helvetica" pitchFamily="2" charset="0"/>
                <a:ea typeface="ＭＳ Ｐゴシック" panose="020B0600070205080204" pitchFamily="34" charset="-128"/>
              </a:rPr>
              <a:t> (Viola </a:t>
            </a:r>
            <a:r>
              <a:rPr lang="en-GB" altLang="nl-BE" b="1" i="1" dirty="0" err="1">
                <a:latin typeface="Helvetica" pitchFamily="2" charset="0"/>
                <a:ea typeface="ＭＳ Ｐゴシック" panose="020B0600070205080204" pitchFamily="34" charset="-128"/>
              </a:rPr>
              <a:t>hirta</a:t>
            </a:r>
            <a:r>
              <a:rPr lang="en-GB" altLang="nl-BE" b="1" i="1" dirty="0">
                <a:latin typeface="Helvetica" pitchFamily="2" charset="0"/>
                <a:ea typeface="ＭＳ Ｐゴシック" panose="020B0600070205080204" pitchFamily="34" charset="-128"/>
              </a:rPr>
              <a:t>)</a:t>
            </a:r>
          </a:p>
          <a:p>
            <a:pPr eaLnBrk="1" hangingPunct="1"/>
            <a:r>
              <a:rPr lang="nl-NL" altLang="nl-BE" dirty="0">
                <a:latin typeface="Times New Roman" panose="02020603050405020304" pitchFamily="18" charset="0"/>
                <a:ea typeface="ＭＳ Ｐゴシック" panose="020B0600070205080204" pitchFamily="34" charset="-128"/>
              </a:rPr>
              <a:t>Viooltjesfamilie (</a:t>
            </a:r>
            <a:r>
              <a:rPr lang="nl-NL" altLang="nl-BE" dirty="0" err="1">
                <a:latin typeface="Times New Roman" panose="02020603050405020304" pitchFamily="18" charset="0"/>
                <a:ea typeface="ＭＳ Ｐゴシック" panose="020B0600070205080204" pitchFamily="34" charset="-128"/>
              </a:rPr>
              <a:t>Violaceae</a:t>
            </a:r>
            <a:r>
              <a:rPr lang="nl-NL" altLang="nl-BE" dirty="0">
                <a:latin typeface="Times New Roman" panose="02020603050405020304" pitchFamily="18" charset="0"/>
                <a:ea typeface="ＭＳ Ｐゴシック" panose="020B0600070205080204" pitchFamily="34" charset="-128"/>
              </a:rPr>
              <a:t>)</a:t>
            </a:r>
          </a:p>
          <a:p>
            <a:pPr eaLnBrk="1" hangingPunct="1"/>
            <a:r>
              <a:rPr lang="en-GB" altLang="nl-BE" b="1" i="1" dirty="0">
                <a:latin typeface="Helvetica" pitchFamily="2" charset="0"/>
                <a:ea typeface="ＭＳ Ｐゴシック" panose="020B0600070205080204" pitchFamily="34" charset="-128"/>
              </a:rPr>
              <a:t/>
            </a:r>
            <a:br>
              <a:rPr lang="en-GB" altLang="nl-BE" b="1" i="1" dirty="0">
                <a:latin typeface="Helvetica" pitchFamily="2" charset="0"/>
                <a:ea typeface="ＭＳ Ｐゴシック" panose="020B0600070205080204" pitchFamily="34" charset="-128"/>
              </a:rPr>
            </a:br>
            <a:r>
              <a:rPr lang="en-GB" altLang="nl-BE" b="0" i="0" dirty="0" err="1">
                <a:latin typeface="Helvetica" pitchFamily="2" charset="0"/>
                <a:ea typeface="ＭＳ Ｐゴシック" panose="020B0600070205080204" pitchFamily="34" charset="-128"/>
              </a:rPr>
              <a:t>cleistogame</a:t>
            </a:r>
            <a:r>
              <a:rPr lang="en-GB" altLang="nl-BE" b="0" i="0" dirty="0">
                <a:latin typeface="Helvetica" pitchFamily="2" charset="0"/>
                <a:ea typeface="ＭＳ Ｐゴシック" panose="020B0600070205080204" pitchFamily="34" charset="-128"/>
              </a:rPr>
              <a:t> </a:t>
            </a:r>
            <a:r>
              <a:rPr lang="en-GB" altLang="nl-BE" b="0" i="0" dirty="0" err="1">
                <a:latin typeface="Helvetica" pitchFamily="2" charset="0"/>
                <a:ea typeface="ＭＳ Ｐゴシック" panose="020B0600070205080204" pitchFamily="34" charset="-128"/>
              </a:rPr>
              <a:t>bloemen</a:t>
            </a:r>
            <a:r>
              <a:rPr lang="en-GB" altLang="nl-BE" b="0" i="0" dirty="0">
                <a:latin typeface="Helvetica" pitchFamily="2" charset="0"/>
                <a:ea typeface="ＭＳ Ｐゴシック" panose="020B0600070205080204" pitchFamily="34" charset="-128"/>
              </a:rPr>
              <a:t> …</a:t>
            </a:r>
          </a:p>
          <a:p>
            <a:pPr eaLnBrk="1" hangingPunct="1"/>
            <a:endParaRPr lang="en-GB" altLang="nl-BE" b="1" i="1" dirty="0">
              <a:latin typeface="Helvetica" pitchFamily="2" charset="0"/>
              <a:ea typeface="ＭＳ Ｐゴシック" panose="020B0600070205080204" pitchFamily="34" charset="-128"/>
            </a:endParaRPr>
          </a:p>
          <a:p>
            <a:pPr eaLnBrk="1" hangingPunct="1"/>
            <a:endParaRPr lang="nl-NL"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a:extLst>
              <a:ext uri="{FF2B5EF4-FFF2-40B4-BE49-F238E27FC236}">
                <a16:creationId xmlns:a16="http://schemas.microsoft.com/office/drawing/2014/main" id="{FB6CDBF1-BE4D-8776-51AF-3C776CD695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92EEA89-DFDD-0646-9E12-3EAAC7DAD071}" type="slidenum">
              <a:rPr lang="nl-NL" altLang="nl-BE">
                <a:latin typeface="Helvetica" pitchFamily="2" charset="0"/>
              </a:rPr>
              <a:pPr>
                <a:spcBef>
                  <a:spcPct val="0"/>
                </a:spcBef>
              </a:pPr>
              <a:t>85</a:t>
            </a:fld>
            <a:endParaRPr lang="nl-NL" altLang="nl-BE">
              <a:latin typeface="Helvetica" pitchFamily="2" charset="0"/>
            </a:endParaRPr>
          </a:p>
        </p:txBody>
      </p:sp>
      <p:sp>
        <p:nvSpPr>
          <p:cNvPr id="169986" name="Rectangle 2">
            <a:extLst>
              <a:ext uri="{FF2B5EF4-FFF2-40B4-BE49-F238E27FC236}">
                <a16:creationId xmlns:a16="http://schemas.microsoft.com/office/drawing/2014/main" id="{15B41774-F7B6-E6C7-39CE-1764B0F0BEC9}"/>
              </a:ext>
            </a:extLst>
          </p:cNvPr>
          <p:cNvSpPr>
            <a:spLocks noGrp="1" noRot="1" noChangeAspect="1" noChangeArrowheads="1" noTextEdit="1"/>
          </p:cNvSpPr>
          <p:nvPr>
            <p:ph type="sldImg"/>
          </p:nvPr>
        </p:nvSpPr>
        <p:spPr>
          <a:ln/>
        </p:spPr>
      </p:sp>
      <p:sp>
        <p:nvSpPr>
          <p:cNvPr id="169987" name="Rectangle 3">
            <a:extLst>
              <a:ext uri="{FF2B5EF4-FFF2-40B4-BE49-F238E27FC236}">
                <a16:creationId xmlns:a16="http://schemas.microsoft.com/office/drawing/2014/main" id="{1081C8ED-16B2-F622-468A-D295C677A0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l-NL" altLang="nl-BE" b="1" i="1" dirty="0">
                <a:latin typeface="Times New Roman" panose="02020603050405020304" pitchFamily="18" charset="0"/>
                <a:ea typeface="ＭＳ Ｐゴシック" panose="020B0600070205080204" pitchFamily="34" charset="-128"/>
              </a:rPr>
              <a:t>Indische lotus (</a:t>
            </a:r>
            <a:r>
              <a:rPr lang="nl-BE" altLang="nl-BE" b="1" i="1" dirty="0">
                <a:latin typeface="Times New Roman" panose="02020603050405020304" pitchFamily="18" charset="0"/>
                <a:ea typeface="ＭＳ Ｐゴシック" panose="020B0600070205080204" pitchFamily="34" charset="-128"/>
              </a:rPr>
              <a:t>Nelumbo nucifera)</a:t>
            </a:r>
            <a:endParaRPr lang="nl-NL" altLang="nl-BE" b="1" i="1" dirty="0">
              <a:latin typeface="Times New Roman" panose="02020603050405020304" pitchFamily="18" charset="0"/>
              <a:ea typeface="ＭＳ Ｐゴシック" panose="020B0600070205080204" pitchFamily="34" charset="-128"/>
            </a:endParaRPr>
          </a:p>
          <a:p>
            <a:pPr eaLnBrk="1" hangingPunct="1"/>
            <a:r>
              <a:rPr lang="nl-NL" altLang="nl-BE" dirty="0">
                <a:latin typeface="Times New Roman" panose="02020603050405020304" pitchFamily="18" charset="0"/>
                <a:ea typeface="ＭＳ Ｐゴシック" panose="020B0600070205080204" pitchFamily="34" charset="-128"/>
              </a:rPr>
              <a:t>Lotusfamilie (</a:t>
            </a:r>
            <a:r>
              <a:rPr lang="nl-NL" altLang="nl-BE" dirty="0" err="1">
                <a:latin typeface="Times New Roman" panose="02020603050405020304" pitchFamily="18" charset="0"/>
                <a:ea typeface="ＭＳ Ｐゴシック" panose="020B0600070205080204" pitchFamily="34" charset="-128"/>
              </a:rPr>
              <a:t>Nelumbonaceae</a:t>
            </a:r>
            <a:r>
              <a:rPr lang="nl-NL" altLang="nl-BE" dirty="0">
                <a:latin typeface="Times New Roman" panose="02020603050405020304" pitchFamily="18" charset="0"/>
                <a:ea typeface="ＭＳ Ｐゴシック" panose="020B0600070205080204" pitchFamily="34" charset="-128"/>
              </a:rPr>
              <a:t>)</a:t>
            </a:r>
          </a:p>
          <a:p>
            <a:pPr eaLnBrk="1" hangingPunct="1"/>
            <a:endParaRPr lang="nl-NL" altLang="nl-BE" dirty="0">
              <a:latin typeface="Times New Roman" panose="02020603050405020304" pitchFamily="18" charset="0"/>
              <a:ea typeface="ＭＳ Ｐゴシック" panose="020B0600070205080204" pitchFamily="34" charset="-128"/>
            </a:endParaRPr>
          </a:p>
          <a:p>
            <a:pPr eaLnBrk="1" hangingPunct="1"/>
            <a:r>
              <a:rPr lang="nl-NL" altLang="nl-BE" dirty="0">
                <a:latin typeface="Times New Roman" panose="02020603050405020304" pitchFamily="18" charset="0"/>
                <a:ea typeface="ＭＳ Ｐゴシック" panose="020B0600070205080204" pitchFamily="34" charset="-128"/>
              </a:rPr>
              <a:t>Tweede oudste vondst, bevestigd met C14 methode = ca 1300 jaar oud, drooggevallen meer NO China</a:t>
            </a:r>
          </a:p>
          <a:p>
            <a:pPr eaLnBrk="1" hangingPunct="1"/>
            <a:endParaRPr lang="nl-NL" altLang="nl-BE" dirty="0">
              <a:latin typeface="Times New Roman" panose="02020603050405020304" pitchFamily="18" charset="0"/>
              <a:ea typeface="ＭＳ Ｐゴシック" panose="020B0600070205080204" pitchFamily="34" charset="-128"/>
            </a:endParaRPr>
          </a:p>
          <a:p>
            <a:pPr eaLnBrk="1" hangingPunct="1"/>
            <a:endParaRPr lang="nl-NL"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a:extLst>
              <a:ext uri="{FF2B5EF4-FFF2-40B4-BE49-F238E27FC236}">
                <a16:creationId xmlns:a16="http://schemas.microsoft.com/office/drawing/2014/main" id="{A4FAF488-8AFA-27BC-0C7A-4893D34767E5}"/>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D5764BF4-A279-3445-AEEE-BB325FDE4240}" type="slidenum">
              <a:rPr lang="en-GB" altLang="nl-BE" i="0"/>
              <a:pPr algn="r" eaLnBrk="1" hangingPunct="1">
                <a:spcBef>
                  <a:spcPct val="0"/>
                </a:spcBef>
              </a:pPr>
              <a:t>90</a:t>
            </a:fld>
            <a:endParaRPr lang="en-GB" altLang="nl-BE" i="0"/>
          </a:p>
        </p:txBody>
      </p:sp>
      <p:sp>
        <p:nvSpPr>
          <p:cNvPr id="176130" name="Rectangle 2">
            <a:extLst>
              <a:ext uri="{FF2B5EF4-FFF2-40B4-BE49-F238E27FC236}">
                <a16:creationId xmlns:a16="http://schemas.microsoft.com/office/drawing/2014/main" id="{8C273C8C-8967-4A1B-2B0C-0EB9679C4F7B}"/>
              </a:ext>
            </a:extLst>
          </p:cNvPr>
          <p:cNvSpPr>
            <a:spLocks noGrp="1" noRot="1" noChangeAspect="1" noChangeArrowheads="1" noTextEdit="1"/>
          </p:cNvSpPr>
          <p:nvPr>
            <p:ph type="sldImg"/>
          </p:nvPr>
        </p:nvSpPr>
        <p:spPr>
          <a:ln/>
        </p:spPr>
      </p:sp>
      <p:sp>
        <p:nvSpPr>
          <p:cNvPr id="176131" name="Rectangle 3">
            <a:extLst>
              <a:ext uri="{FF2B5EF4-FFF2-40B4-BE49-F238E27FC236}">
                <a16:creationId xmlns:a16="http://schemas.microsoft.com/office/drawing/2014/main" id="{8448F326-AB68-F588-201B-D548E14FF3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tLang="nl-BE">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a:extLst>
              <a:ext uri="{FF2B5EF4-FFF2-40B4-BE49-F238E27FC236}">
                <a16:creationId xmlns:a16="http://schemas.microsoft.com/office/drawing/2014/main" id="{2563F31A-6F15-3B34-F358-DD188B7A2F8F}"/>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C09DBDA0-E946-384F-B5C6-A7E4D37A4A3D}" type="slidenum">
              <a:rPr lang="en-GB" altLang="nl-BE" i="0"/>
              <a:pPr algn="r" eaLnBrk="1" hangingPunct="1">
                <a:spcBef>
                  <a:spcPct val="0"/>
                </a:spcBef>
              </a:pPr>
              <a:t>91</a:t>
            </a:fld>
            <a:endParaRPr lang="en-GB" altLang="nl-BE" i="0"/>
          </a:p>
        </p:txBody>
      </p:sp>
      <p:sp>
        <p:nvSpPr>
          <p:cNvPr id="178178" name="Rectangle 2">
            <a:extLst>
              <a:ext uri="{FF2B5EF4-FFF2-40B4-BE49-F238E27FC236}">
                <a16:creationId xmlns:a16="http://schemas.microsoft.com/office/drawing/2014/main" id="{A67C4F32-5680-95BF-C6E8-CC2D1BD99206}"/>
              </a:ext>
            </a:extLst>
          </p:cNvPr>
          <p:cNvSpPr>
            <a:spLocks noGrp="1" noRot="1" noChangeAspect="1" noChangeArrowheads="1" noTextEdit="1"/>
          </p:cNvSpPr>
          <p:nvPr>
            <p:ph type="sldImg"/>
          </p:nvPr>
        </p:nvSpPr>
        <p:spPr>
          <a:ln/>
        </p:spPr>
      </p:sp>
      <p:sp>
        <p:nvSpPr>
          <p:cNvPr id="178179" name="Rectangle 3">
            <a:extLst>
              <a:ext uri="{FF2B5EF4-FFF2-40B4-BE49-F238E27FC236}">
                <a16:creationId xmlns:a16="http://schemas.microsoft.com/office/drawing/2014/main" id="{A386A420-376A-D906-37D7-8D221ECFFA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tLang="nl-BE">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a:extLst>
              <a:ext uri="{FF2B5EF4-FFF2-40B4-BE49-F238E27FC236}">
                <a16:creationId xmlns:a16="http://schemas.microsoft.com/office/drawing/2014/main" id="{C060C40B-A7C6-B440-DB99-F7DB18690E1E}"/>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2DB58B67-BFAE-1D44-806B-2267103BF1AA}" type="slidenum">
              <a:rPr lang="en-GB" altLang="nl-BE" i="0"/>
              <a:pPr algn="r" eaLnBrk="1" hangingPunct="1">
                <a:spcBef>
                  <a:spcPct val="0"/>
                </a:spcBef>
              </a:pPr>
              <a:t>92</a:t>
            </a:fld>
            <a:endParaRPr lang="en-GB" altLang="nl-BE" i="0"/>
          </a:p>
        </p:txBody>
      </p:sp>
      <p:sp>
        <p:nvSpPr>
          <p:cNvPr id="180226" name="Rectangle 2">
            <a:extLst>
              <a:ext uri="{FF2B5EF4-FFF2-40B4-BE49-F238E27FC236}">
                <a16:creationId xmlns:a16="http://schemas.microsoft.com/office/drawing/2014/main" id="{28EF6561-A8B3-F88F-3EC1-AD347F48D14C}"/>
              </a:ext>
            </a:extLst>
          </p:cNvPr>
          <p:cNvSpPr>
            <a:spLocks noGrp="1" noRot="1" noChangeAspect="1" noChangeArrowheads="1" noTextEdit="1"/>
          </p:cNvSpPr>
          <p:nvPr>
            <p:ph type="sldImg"/>
          </p:nvPr>
        </p:nvSpPr>
        <p:spPr>
          <a:ln/>
        </p:spPr>
      </p:sp>
      <p:sp>
        <p:nvSpPr>
          <p:cNvPr id="180227" name="Rectangle 3">
            <a:extLst>
              <a:ext uri="{FF2B5EF4-FFF2-40B4-BE49-F238E27FC236}">
                <a16:creationId xmlns:a16="http://schemas.microsoft.com/office/drawing/2014/main" id="{9ACE3625-B00C-0FCA-ADDD-31A2F87770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tLang="nl-BE">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a:extLst>
              <a:ext uri="{FF2B5EF4-FFF2-40B4-BE49-F238E27FC236}">
                <a16:creationId xmlns:a16="http://schemas.microsoft.com/office/drawing/2014/main" id="{B8B67889-6B3A-97C7-B587-F0A23F95637B}"/>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8710B3BE-FFEC-EE49-8CB7-4060A7036AF0}" type="slidenum">
              <a:rPr lang="en-GB" altLang="nl-BE" i="0"/>
              <a:pPr algn="r" eaLnBrk="1" hangingPunct="1">
                <a:spcBef>
                  <a:spcPct val="0"/>
                </a:spcBef>
              </a:pPr>
              <a:t>93</a:t>
            </a:fld>
            <a:endParaRPr lang="en-GB" altLang="nl-BE" i="0"/>
          </a:p>
        </p:txBody>
      </p:sp>
      <p:sp>
        <p:nvSpPr>
          <p:cNvPr id="182274" name="Rectangle 2">
            <a:extLst>
              <a:ext uri="{FF2B5EF4-FFF2-40B4-BE49-F238E27FC236}">
                <a16:creationId xmlns:a16="http://schemas.microsoft.com/office/drawing/2014/main" id="{449B59E4-3E09-84CF-E005-85D94831C8AE}"/>
              </a:ext>
            </a:extLst>
          </p:cNvPr>
          <p:cNvSpPr>
            <a:spLocks noGrp="1" noRot="1" noChangeAspect="1" noChangeArrowheads="1" noTextEdit="1"/>
          </p:cNvSpPr>
          <p:nvPr>
            <p:ph type="sldImg"/>
          </p:nvPr>
        </p:nvSpPr>
        <p:spPr>
          <a:ln/>
        </p:spPr>
      </p:sp>
      <p:sp>
        <p:nvSpPr>
          <p:cNvPr id="182275" name="Rectangle 3">
            <a:extLst>
              <a:ext uri="{FF2B5EF4-FFF2-40B4-BE49-F238E27FC236}">
                <a16:creationId xmlns:a16="http://schemas.microsoft.com/office/drawing/2014/main" id="{40EA7266-5908-A0DE-491F-00F6996467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tLang="nl-BE">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a:extLst>
              <a:ext uri="{FF2B5EF4-FFF2-40B4-BE49-F238E27FC236}">
                <a16:creationId xmlns:a16="http://schemas.microsoft.com/office/drawing/2014/main" id="{986424B9-01B4-F03F-F0B9-8F8D8B014798}"/>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D2D6C646-4774-FB4D-8E59-7662B44577C6}" type="slidenum">
              <a:rPr lang="en-GB" altLang="nl-BE" i="0"/>
              <a:pPr algn="r" eaLnBrk="1" hangingPunct="1">
                <a:spcBef>
                  <a:spcPct val="0"/>
                </a:spcBef>
              </a:pPr>
              <a:t>94</a:t>
            </a:fld>
            <a:endParaRPr lang="en-GB" altLang="nl-BE" i="0"/>
          </a:p>
        </p:txBody>
      </p:sp>
      <p:sp>
        <p:nvSpPr>
          <p:cNvPr id="184322" name="Rectangle 2">
            <a:extLst>
              <a:ext uri="{FF2B5EF4-FFF2-40B4-BE49-F238E27FC236}">
                <a16:creationId xmlns:a16="http://schemas.microsoft.com/office/drawing/2014/main" id="{FB5659A3-E2B1-9D27-F357-F271EBCEB052}"/>
              </a:ext>
            </a:extLst>
          </p:cNvPr>
          <p:cNvSpPr>
            <a:spLocks noGrp="1" noRot="1" noChangeAspect="1" noChangeArrowheads="1" noTextEdit="1"/>
          </p:cNvSpPr>
          <p:nvPr>
            <p:ph type="sldImg"/>
          </p:nvPr>
        </p:nvSpPr>
        <p:spPr>
          <a:ln/>
        </p:spPr>
      </p:sp>
      <p:sp>
        <p:nvSpPr>
          <p:cNvPr id="184323" name="Rectangle 3">
            <a:extLst>
              <a:ext uri="{FF2B5EF4-FFF2-40B4-BE49-F238E27FC236}">
                <a16:creationId xmlns:a16="http://schemas.microsoft.com/office/drawing/2014/main" id="{FF1F5649-2564-0500-5142-ECF49CD171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tLang="nl-BE">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ijdelijke aanduiding voor dia-afbeelding 1">
            <a:extLst>
              <a:ext uri="{FF2B5EF4-FFF2-40B4-BE49-F238E27FC236}">
                <a16:creationId xmlns:a16="http://schemas.microsoft.com/office/drawing/2014/main" id="{3DD7F573-576D-44AE-1D67-4BACC0C5C0F0}"/>
              </a:ext>
            </a:extLst>
          </p:cNvPr>
          <p:cNvSpPr>
            <a:spLocks noGrp="1" noRot="1" noChangeAspect="1" noTextEdit="1"/>
          </p:cNvSpPr>
          <p:nvPr>
            <p:ph type="sldImg"/>
          </p:nvPr>
        </p:nvSpPr>
        <p:spPr>
          <a:ln/>
        </p:spPr>
      </p:sp>
      <p:sp>
        <p:nvSpPr>
          <p:cNvPr id="186370" name="Tijdelijke aanduiding voor notities 2">
            <a:extLst>
              <a:ext uri="{FF2B5EF4-FFF2-40B4-BE49-F238E27FC236}">
                <a16:creationId xmlns:a16="http://schemas.microsoft.com/office/drawing/2014/main" id="{AAA8DC0E-F278-13A5-E422-EA591BFB93D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BE">
              <a:latin typeface="Times New Roman" panose="02020603050405020304" pitchFamily="18" charset="0"/>
              <a:ea typeface="ＭＳ Ｐゴシック" panose="020B0600070205080204" pitchFamily="34" charset="-128"/>
            </a:endParaRPr>
          </a:p>
        </p:txBody>
      </p:sp>
      <p:sp>
        <p:nvSpPr>
          <p:cNvPr id="186371" name="Tijdelijke aanduiding voor dianummer 3">
            <a:extLst>
              <a:ext uri="{FF2B5EF4-FFF2-40B4-BE49-F238E27FC236}">
                <a16:creationId xmlns:a16="http://schemas.microsoft.com/office/drawing/2014/main" id="{F2DCF618-2199-8709-FFB3-EBC718659CC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1BA8FA1-2C6D-AF43-8D85-8353ACF8C420}" type="slidenum">
              <a:rPr lang="en-GB" altLang="nl-BE"/>
              <a:pPr>
                <a:spcBef>
                  <a:spcPct val="0"/>
                </a:spcBef>
              </a:pPr>
              <a:t>95</a:t>
            </a:fld>
            <a:endParaRPr lang="en-GB" altLang="nl-BE"/>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Tijdelijke aanduiding voor dia-afbeelding 1">
            <a:extLst>
              <a:ext uri="{FF2B5EF4-FFF2-40B4-BE49-F238E27FC236}">
                <a16:creationId xmlns:a16="http://schemas.microsoft.com/office/drawing/2014/main" id="{36984AAF-C4FE-7290-95D4-BC8D28095710}"/>
              </a:ext>
            </a:extLst>
          </p:cNvPr>
          <p:cNvSpPr>
            <a:spLocks noGrp="1" noRot="1" noChangeAspect="1" noTextEdit="1"/>
          </p:cNvSpPr>
          <p:nvPr>
            <p:ph type="sldImg"/>
          </p:nvPr>
        </p:nvSpPr>
        <p:spPr>
          <a:ln/>
        </p:spPr>
      </p:sp>
      <p:sp>
        <p:nvSpPr>
          <p:cNvPr id="188418" name="Tijdelijke aanduiding voor notities 2">
            <a:extLst>
              <a:ext uri="{FF2B5EF4-FFF2-40B4-BE49-F238E27FC236}">
                <a16:creationId xmlns:a16="http://schemas.microsoft.com/office/drawing/2014/main" id="{939210E4-E4EC-4613-3C9F-7457F4FA946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BE">
              <a:latin typeface="Times New Roman" panose="02020603050405020304" pitchFamily="18" charset="0"/>
              <a:ea typeface="ＭＳ Ｐゴシック" panose="020B0600070205080204" pitchFamily="34" charset="-128"/>
            </a:endParaRPr>
          </a:p>
        </p:txBody>
      </p:sp>
      <p:sp>
        <p:nvSpPr>
          <p:cNvPr id="188419" name="Tijdelijke aanduiding voor dianummer 3">
            <a:extLst>
              <a:ext uri="{FF2B5EF4-FFF2-40B4-BE49-F238E27FC236}">
                <a16:creationId xmlns:a16="http://schemas.microsoft.com/office/drawing/2014/main" id="{BC7EA7B5-9907-D7FD-CB49-23EC5D34397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51EC2E7-5B0C-644A-B0A0-2D449E179F6B}" type="slidenum">
              <a:rPr lang="en-GB" altLang="nl-BE"/>
              <a:pPr>
                <a:spcBef>
                  <a:spcPct val="0"/>
                </a:spcBef>
              </a:pPr>
              <a:t>96</a:t>
            </a:fld>
            <a:endParaRPr lang="en-GB" altLang="nl-BE"/>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ijdelijke aanduiding voor dia-afbeelding 1">
            <a:extLst>
              <a:ext uri="{FF2B5EF4-FFF2-40B4-BE49-F238E27FC236}">
                <a16:creationId xmlns:a16="http://schemas.microsoft.com/office/drawing/2014/main" id="{4C43513E-6A97-933D-5A25-8C36EBA645CC}"/>
              </a:ext>
            </a:extLst>
          </p:cNvPr>
          <p:cNvSpPr>
            <a:spLocks noGrp="1" noRot="1" noChangeAspect="1" noTextEdit="1"/>
          </p:cNvSpPr>
          <p:nvPr>
            <p:ph type="sldImg"/>
          </p:nvPr>
        </p:nvSpPr>
        <p:spPr>
          <a:ln/>
        </p:spPr>
      </p:sp>
      <p:sp>
        <p:nvSpPr>
          <p:cNvPr id="190466" name="Tijdelijke aanduiding voor notities 2">
            <a:extLst>
              <a:ext uri="{FF2B5EF4-FFF2-40B4-BE49-F238E27FC236}">
                <a16:creationId xmlns:a16="http://schemas.microsoft.com/office/drawing/2014/main" id="{F8540A3C-580E-B7B8-D063-8DB18AE514E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BE">
              <a:latin typeface="Times New Roman" panose="02020603050405020304" pitchFamily="18" charset="0"/>
              <a:ea typeface="ＭＳ Ｐゴシック" panose="020B0600070205080204" pitchFamily="34" charset="-128"/>
            </a:endParaRPr>
          </a:p>
        </p:txBody>
      </p:sp>
      <p:sp>
        <p:nvSpPr>
          <p:cNvPr id="190467" name="Tijdelijke aanduiding voor dianummer 3">
            <a:extLst>
              <a:ext uri="{FF2B5EF4-FFF2-40B4-BE49-F238E27FC236}">
                <a16:creationId xmlns:a16="http://schemas.microsoft.com/office/drawing/2014/main" id="{607D5CFD-FBA1-D142-4BC6-8208320763C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B4556CC-64B3-424A-9BE6-5E3AFDEC0BC6}" type="slidenum">
              <a:rPr lang="en-GB" altLang="nl-BE"/>
              <a:pPr>
                <a:spcBef>
                  <a:spcPct val="0"/>
                </a:spcBef>
              </a:pPr>
              <a:t>97</a:t>
            </a:fld>
            <a:endParaRPr lang="en-GB" altLang="nl-BE"/>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ijdelijke aanduiding voor dia-afbeelding 1">
            <a:extLst>
              <a:ext uri="{FF2B5EF4-FFF2-40B4-BE49-F238E27FC236}">
                <a16:creationId xmlns:a16="http://schemas.microsoft.com/office/drawing/2014/main" id="{6305AAC5-F738-A1D7-5E15-3F2C0FAB72FE}"/>
              </a:ext>
            </a:extLst>
          </p:cNvPr>
          <p:cNvSpPr>
            <a:spLocks noGrp="1" noRot="1" noChangeAspect="1" noTextEdit="1"/>
          </p:cNvSpPr>
          <p:nvPr>
            <p:ph type="sldImg"/>
          </p:nvPr>
        </p:nvSpPr>
        <p:spPr>
          <a:ln/>
        </p:spPr>
      </p:sp>
      <p:sp>
        <p:nvSpPr>
          <p:cNvPr id="192514" name="Tijdelijke aanduiding voor notities 2">
            <a:extLst>
              <a:ext uri="{FF2B5EF4-FFF2-40B4-BE49-F238E27FC236}">
                <a16:creationId xmlns:a16="http://schemas.microsoft.com/office/drawing/2014/main" id="{9AF266E4-6106-DA8F-320A-60AED3A4C77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BE">
              <a:latin typeface="Times New Roman" panose="02020603050405020304" pitchFamily="18" charset="0"/>
              <a:ea typeface="ＭＳ Ｐゴシック" panose="020B0600070205080204" pitchFamily="34" charset="-128"/>
            </a:endParaRPr>
          </a:p>
        </p:txBody>
      </p:sp>
      <p:sp>
        <p:nvSpPr>
          <p:cNvPr id="192515" name="Tijdelijke aanduiding voor dianummer 3">
            <a:extLst>
              <a:ext uri="{FF2B5EF4-FFF2-40B4-BE49-F238E27FC236}">
                <a16:creationId xmlns:a16="http://schemas.microsoft.com/office/drawing/2014/main" id="{3B6FA5D5-68F1-8F15-2B11-F3427CAA49A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2B8B5A0-99F8-0047-85A6-7C5368DB1FC6}" type="slidenum">
              <a:rPr lang="en-GB" altLang="nl-BE"/>
              <a:pPr>
                <a:spcBef>
                  <a:spcPct val="0"/>
                </a:spcBef>
              </a:pPr>
              <a:t>98</a:t>
            </a:fld>
            <a:endParaRPr lang="en-GB" altLang="nl-B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325CF2ED-35A1-1083-7920-E2F64347D9DC}"/>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660D96E3-E7B3-3247-9205-D8CEB352707B}" type="slidenum">
              <a:rPr lang="en-GB" altLang="nl-BE" i="0"/>
              <a:pPr algn="r" eaLnBrk="1" hangingPunct="1">
                <a:spcBef>
                  <a:spcPct val="0"/>
                </a:spcBef>
              </a:pPr>
              <a:t>9</a:t>
            </a:fld>
            <a:endParaRPr lang="en-GB" altLang="nl-BE" i="0"/>
          </a:p>
        </p:txBody>
      </p:sp>
      <p:sp>
        <p:nvSpPr>
          <p:cNvPr id="32770" name="Rectangle 2">
            <a:extLst>
              <a:ext uri="{FF2B5EF4-FFF2-40B4-BE49-F238E27FC236}">
                <a16:creationId xmlns:a16="http://schemas.microsoft.com/office/drawing/2014/main" id="{E41C6C45-FE30-AF9C-D0DE-85D9780E397B}"/>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56E02D33-0236-EA0A-6AC9-D700D74981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nl-BE" b="1" i="1" dirty="0" err="1">
                <a:latin typeface="Helvetica" pitchFamily="2" charset="0"/>
                <a:ea typeface="ＭＳ Ｐゴシック" panose="020B0600070205080204" pitchFamily="34" charset="-128"/>
              </a:rPr>
              <a:t>Ruig</a:t>
            </a:r>
            <a:r>
              <a:rPr lang="en-GB" altLang="nl-BE" b="1" i="1" dirty="0">
                <a:latin typeface="Helvetica" pitchFamily="2" charset="0"/>
                <a:ea typeface="ＭＳ Ｐゴシック" panose="020B0600070205080204" pitchFamily="34" charset="-128"/>
              </a:rPr>
              <a:t> </a:t>
            </a:r>
            <a:r>
              <a:rPr lang="en-GB" altLang="nl-BE" b="1" i="1" dirty="0" err="1">
                <a:latin typeface="Helvetica" pitchFamily="2" charset="0"/>
                <a:ea typeface="ＭＳ Ｐゴシック" panose="020B0600070205080204" pitchFamily="34" charset="-128"/>
              </a:rPr>
              <a:t>viooltje</a:t>
            </a:r>
            <a:r>
              <a:rPr lang="en-GB" altLang="nl-BE" b="1" i="1" dirty="0">
                <a:latin typeface="Helvetica" pitchFamily="2" charset="0"/>
                <a:ea typeface="ＭＳ Ｐゴシック" panose="020B0600070205080204" pitchFamily="34" charset="-128"/>
              </a:rPr>
              <a:t> (Viola </a:t>
            </a:r>
            <a:r>
              <a:rPr lang="en-GB" altLang="nl-BE" b="1" i="1" dirty="0" err="1">
                <a:latin typeface="Helvetica" pitchFamily="2" charset="0"/>
                <a:ea typeface="ＭＳ Ｐゴシック" panose="020B0600070205080204" pitchFamily="34" charset="-128"/>
              </a:rPr>
              <a:t>hirta</a:t>
            </a:r>
            <a:r>
              <a:rPr lang="en-GB" altLang="nl-BE" b="1" i="1" dirty="0">
                <a:latin typeface="Helvetica" pitchFamily="2" charset="0"/>
                <a:ea typeface="ＭＳ Ｐゴシック" panose="020B0600070205080204" pitchFamily="34" charset="-128"/>
              </a:rPr>
              <a:t>)</a:t>
            </a:r>
          </a:p>
          <a:p>
            <a:pPr eaLnBrk="1" hangingPunct="1"/>
            <a:r>
              <a:rPr lang="nl-NL" altLang="nl-BE" dirty="0">
                <a:latin typeface="Times New Roman" panose="02020603050405020304" pitchFamily="18" charset="0"/>
                <a:ea typeface="ＭＳ Ｐゴシック" panose="020B0600070205080204" pitchFamily="34" charset="-128"/>
              </a:rPr>
              <a:t>Viooltjesfamilie (</a:t>
            </a:r>
            <a:r>
              <a:rPr lang="nl-NL" altLang="nl-BE" dirty="0" err="1">
                <a:latin typeface="Times New Roman" panose="02020603050405020304" pitchFamily="18" charset="0"/>
                <a:ea typeface="ＭＳ Ｐゴシック" panose="020B0600070205080204" pitchFamily="34" charset="-128"/>
              </a:rPr>
              <a:t>Violaceae</a:t>
            </a:r>
            <a:r>
              <a:rPr lang="nl-NL" altLang="nl-BE" dirty="0">
                <a:latin typeface="Times New Roman" panose="02020603050405020304" pitchFamily="18" charset="0"/>
                <a:ea typeface="ＭＳ Ｐゴシック" panose="020B0600070205080204" pitchFamily="34" charset="-128"/>
              </a:rPr>
              <a:t>)</a:t>
            </a:r>
          </a:p>
          <a:p>
            <a:pPr eaLnBrk="1" hangingPunct="1"/>
            <a:r>
              <a:rPr lang="en-GB" altLang="nl-BE" b="1" i="1" dirty="0">
                <a:latin typeface="Helvetica" pitchFamily="2" charset="0"/>
                <a:ea typeface="ＭＳ Ｐゴシック" panose="020B0600070205080204" pitchFamily="34" charset="-128"/>
              </a:rPr>
              <a:t/>
            </a:r>
            <a:br>
              <a:rPr lang="en-GB" altLang="nl-BE" b="1" i="1" dirty="0">
                <a:latin typeface="Helvetica" pitchFamily="2" charset="0"/>
                <a:ea typeface="ＭＳ Ｐゴシック" panose="020B0600070205080204" pitchFamily="34" charset="-128"/>
              </a:rPr>
            </a:br>
            <a:r>
              <a:rPr lang="en-GB" altLang="nl-BE" b="0" i="0" dirty="0">
                <a:latin typeface="Helvetica" pitchFamily="2" charset="0"/>
                <a:ea typeface="ＭＳ Ｐゴシック" panose="020B0600070205080204" pitchFamily="34" charset="-128"/>
              </a:rPr>
              <a:t>… </a:t>
            </a:r>
            <a:r>
              <a:rPr lang="en-GB" altLang="nl-BE" b="0" i="0" dirty="0" err="1">
                <a:latin typeface="Helvetica" pitchFamily="2" charset="0"/>
                <a:ea typeface="ＭＳ Ｐゴシック" panose="020B0600070205080204" pitchFamily="34" charset="-128"/>
              </a:rPr>
              <a:t>en</a:t>
            </a:r>
            <a:r>
              <a:rPr lang="en-GB" altLang="nl-BE" b="0" i="0" dirty="0">
                <a:latin typeface="Helvetica" pitchFamily="2" charset="0"/>
                <a:ea typeface="ＭＳ Ｐゴシック" panose="020B0600070205080204" pitchFamily="34" charset="-128"/>
              </a:rPr>
              <a:t> </a:t>
            </a:r>
            <a:r>
              <a:rPr lang="en-GB" altLang="nl-BE" b="0" i="0" dirty="0" err="1">
                <a:latin typeface="Helvetica" pitchFamily="2" charset="0"/>
                <a:ea typeface="ＭＳ Ｐゴシック" panose="020B0600070205080204" pitchFamily="34" charset="-128"/>
              </a:rPr>
              <a:t>cleistogame</a:t>
            </a:r>
            <a:r>
              <a:rPr lang="en-GB" altLang="nl-BE" b="0" i="0" dirty="0">
                <a:latin typeface="Helvetica" pitchFamily="2" charset="0"/>
                <a:ea typeface="ＭＳ Ｐゴシック" panose="020B0600070205080204" pitchFamily="34" charset="-128"/>
              </a:rPr>
              <a:t> </a:t>
            </a:r>
            <a:r>
              <a:rPr lang="en-GB" altLang="nl-BE" b="0" i="0" dirty="0" err="1">
                <a:latin typeface="Helvetica" pitchFamily="2" charset="0"/>
                <a:ea typeface="ＭＳ Ｐゴシック" panose="020B0600070205080204" pitchFamily="34" charset="-128"/>
              </a:rPr>
              <a:t>vruchten</a:t>
            </a:r>
            <a:endParaRPr lang="en-GB" altLang="nl-BE" b="0" i="0" dirty="0">
              <a:latin typeface="Helvetica" pitchFamily="2" charset="0"/>
              <a:ea typeface="ＭＳ Ｐゴシック" panose="020B0600070205080204" pitchFamily="34" charset="-128"/>
            </a:endParaRPr>
          </a:p>
          <a:p>
            <a:pPr eaLnBrk="1" hangingPunct="1"/>
            <a:endParaRPr lang="en-GB" altLang="nl-BE" b="0" i="0" dirty="0">
              <a:latin typeface="Helvetica" pitchFamily="2" charset="0"/>
              <a:ea typeface="ＭＳ Ｐゴシック" panose="020B0600070205080204" pitchFamily="34" charset="-128"/>
            </a:endParaRPr>
          </a:p>
          <a:p>
            <a:pPr eaLnBrk="1" hangingPunct="1"/>
            <a:endParaRPr lang="nl-NL"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Tijdelijke aanduiding voor dia-afbeelding 1">
            <a:extLst>
              <a:ext uri="{FF2B5EF4-FFF2-40B4-BE49-F238E27FC236}">
                <a16:creationId xmlns:a16="http://schemas.microsoft.com/office/drawing/2014/main" id="{5655284D-893C-BA9E-DA36-3D4E5A9C125F}"/>
              </a:ext>
            </a:extLst>
          </p:cNvPr>
          <p:cNvSpPr>
            <a:spLocks noGrp="1" noRot="1" noChangeAspect="1" noTextEdit="1"/>
          </p:cNvSpPr>
          <p:nvPr>
            <p:ph type="sldImg"/>
          </p:nvPr>
        </p:nvSpPr>
        <p:spPr>
          <a:ln/>
        </p:spPr>
      </p:sp>
      <p:sp>
        <p:nvSpPr>
          <p:cNvPr id="194562" name="Tijdelijke aanduiding voor notities 2">
            <a:extLst>
              <a:ext uri="{FF2B5EF4-FFF2-40B4-BE49-F238E27FC236}">
                <a16:creationId xmlns:a16="http://schemas.microsoft.com/office/drawing/2014/main" id="{E90BF931-F8AC-9FC7-6366-774528418AB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BE">
              <a:latin typeface="Times New Roman" panose="02020603050405020304" pitchFamily="18" charset="0"/>
              <a:ea typeface="ＭＳ Ｐゴシック" panose="020B0600070205080204" pitchFamily="34" charset="-128"/>
            </a:endParaRPr>
          </a:p>
        </p:txBody>
      </p:sp>
      <p:sp>
        <p:nvSpPr>
          <p:cNvPr id="194563" name="Tijdelijke aanduiding voor dianummer 3">
            <a:extLst>
              <a:ext uri="{FF2B5EF4-FFF2-40B4-BE49-F238E27FC236}">
                <a16:creationId xmlns:a16="http://schemas.microsoft.com/office/drawing/2014/main" id="{322EE854-322A-586C-4487-59332831164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4C24694-2B18-0E4B-8DA8-E920A2FE283B}" type="slidenum">
              <a:rPr lang="en-GB" altLang="nl-BE"/>
              <a:pPr>
                <a:spcBef>
                  <a:spcPct val="0"/>
                </a:spcBef>
              </a:pPr>
              <a:t>99</a:t>
            </a:fld>
            <a:endParaRPr lang="en-GB" altLang="nl-BE"/>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Tijdelijke aanduiding voor dia-afbeelding 1">
            <a:extLst>
              <a:ext uri="{FF2B5EF4-FFF2-40B4-BE49-F238E27FC236}">
                <a16:creationId xmlns:a16="http://schemas.microsoft.com/office/drawing/2014/main" id="{E973295C-9674-7037-1CA4-E2ED975B7350}"/>
              </a:ext>
            </a:extLst>
          </p:cNvPr>
          <p:cNvSpPr>
            <a:spLocks noGrp="1" noRot="1" noChangeAspect="1" noTextEdit="1"/>
          </p:cNvSpPr>
          <p:nvPr>
            <p:ph type="sldImg"/>
          </p:nvPr>
        </p:nvSpPr>
        <p:spPr>
          <a:ln/>
        </p:spPr>
      </p:sp>
      <p:sp>
        <p:nvSpPr>
          <p:cNvPr id="196610" name="Tijdelijke aanduiding voor notities 2">
            <a:extLst>
              <a:ext uri="{FF2B5EF4-FFF2-40B4-BE49-F238E27FC236}">
                <a16:creationId xmlns:a16="http://schemas.microsoft.com/office/drawing/2014/main" id="{712607B5-3C57-97A4-5F79-C05851573FF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BE">
              <a:latin typeface="Times New Roman" panose="02020603050405020304" pitchFamily="18" charset="0"/>
              <a:ea typeface="ＭＳ Ｐゴシック" panose="020B0600070205080204" pitchFamily="34" charset="-128"/>
            </a:endParaRPr>
          </a:p>
        </p:txBody>
      </p:sp>
      <p:sp>
        <p:nvSpPr>
          <p:cNvPr id="196611" name="Tijdelijke aanduiding voor dianummer 3">
            <a:extLst>
              <a:ext uri="{FF2B5EF4-FFF2-40B4-BE49-F238E27FC236}">
                <a16:creationId xmlns:a16="http://schemas.microsoft.com/office/drawing/2014/main" id="{77E373D1-74F3-0D16-BB30-D229E10911B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D08CE18-606E-9B4D-9E07-5B6CF18365AC}" type="slidenum">
              <a:rPr lang="en-GB" altLang="nl-BE"/>
              <a:pPr>
                <a:spcBef>
                  <a:spcPct val="0"/>
                </a:spcBef>
              </a:pPr>
              <a:t>100</a:t>
            </a:fld>
            <a:endParaRPr lang="en-GB" altLang="nl-BE"/>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Tijdelijke aanduiding voor dia-afbeelding 1">
            <a:extLst>
              <a:ext uri="{FF2B5EF4-FFF2-40B4-BE49-F238E27FC236}">
                <a16:creationId xmlns:a16="http://schemas.microsoft.com/office/drawing/2014/main" id="{F2F3ACFF-2BB6-508C-A5A9-F00C3D1C9F5E}"/>
              </a:ext>
            </a:extLst>
          </p:cNvPr>
          <p:cNvSpPr>
            <a:spLocks noGrp="1" noRot="1" noChangeAspect="1" noTextEdit="1"/>
          </p:cNvSpPr>
          <p:nvPr>
            <p:ph type="sldImg"/>
          </p:nvPr>
        </p:nvSpPr>
        <p:spPr>
          <a:ln/>
        </p:spPr>
      </p:sp>
      <p:sp>
        <p:nvSpPr>
          <p:cNvPr id="198658" name="Tijdelijke aanduiding voor notities 2">
            <a:extLst>
              <a:ext uri="{FF2B5EF4-FFF2-40B4-BE49-F238E27FC236}">
                <a16:creationId xmlns:a16="http://schemas.microsoft.com/office/drawing/2014/main" id="{2C67A041-9C20-5DDF-A938-DC844656F62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BE">
              <a:latin typeface="Times New Roman" panose="02020603050405020304" pitchFamily="18" charset="0"/>
              <a:ea typeface="ＭＳ Ｐゴシック" panose="020B0600070205080204" pitchFamily="34" charset="-128"/>
            </a:endParaRPr>
          </a:p>
        </p:txBody>
      </p:sp>
      <p:sp>
        <p:nvSpPr>
          <p:cNvPr id="198659" name="Tijdelijke aanduiding voor dianummer 3">
            <a:extLst>
              <a:ext uri="{FF2B5EF4-FFF2-40B4-BE49-F238E27FC236}">
                <a16:creationId xmlns:a16="http://schemas.microsoft.com/office/drawing/2014/main" id="{8FB3730F-3F76-7003-6FF1-C68D6E3EC9E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4313381-BC42-7045-8203-780F581DCDD5}" type="slidenum">
              <a:rPr lang="en-GB" altLang="nl-BE"/>
              <a:pPr>
                <a:spcBef>
                  <a:spcPct val="0"/>
                </a:spcBef>
              </a:pPr>
              <a:t>101</a:t>
            </a:fld>
            <a:endParaRPr lang="en-GB" altLang="nl-BE"/>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Tijdelijke aanduiding voor dia-afbeelding 1">
            <a:extLst>
              <a:ext uri="{FF2B5EF4-FFF2-40B4-BE49-F238E27FC236}">
                <a16:creationId xmlns:a16="http://schemas.microsoft.com/office/drawing/2014/main" id="{E212831C-B623-CD1F-119A-096312ECD44D}"/>
              </a:ext>
            </a:extLst>
          </p:cNvPr>
          <p:cNvSpPr>
            <a:spLocks noGrp="1" noRot="1" noChangeAspect="1" noTextEdit="1"/>
          </p:cNvSpPr>
          <p:nvPr>
            <p:ph type="sldImg"/>
          </p:nvPr>
        </p:nvSpPr>
        <p:spPr>
          <a:ln/>
        </p:spPr>
      </p:sp>
      <p:sp>
        <p:nvSpPr>
          <p:cNvPr id="200706" name="Tijdelijke aanduiding voor notities 2">
            <a:extLst>
              <a:ext uri="{FF2B5EF4-FFF2-40B4-BE49-F238E27FC236}">
                <a16:creationId xmlns:a16="http://schemas.microsoft.com/office/drawing/2014/main" id="{42309C1D-22BF-40CE-08A1-63E831F9E1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BE">
              <a:latin typeface="Times New Roman" panose="02020603050405020304" pitchFamily="18" charset="0"/>
              <a:ea typeface="ＭＳ Ｐゴシック" panose="020B0600070205080204" pitchFamily="34" charset="-128"/>
            </a:endParaRPr>
          </a:p>
        </p:txBody>
      </p:sp>
      <p:sp>
        <p:nvSpPr>
          <p:cNvPr id="200707" name="Tijdelijke aanduiding voor dianummer 3">
            <a:extLst>
              <a:ext uri="{FF2B5EF4-FFF2-40B4-BE49-F238E27FC236}">
                <a16:creationId xmlns:a16="http://schemas.microsoft.com/office/drawing/2014/main" id="{2C0FFCC1-988E-88DA-4BD4-C7E43F4ECCF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98961A6-FBF1-4C46-9BC5-F85C0FF4580E}" type="slidenum">
              <a:rPr lang="en-GB" altLang="nl-BE"/>
              <a:pPr>
                <a:spcBef>
                  <a:spcPct val="0"/>
                </a:spcBef>
              </a:pPr>
              <a:t>102</a:t>
            </a:fld>
            <a:endParaRPr lang="en-GB" altLang="nl-BE"/>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Tijdelijke aanduiding voor dia-afbeelding 1">
            <a:extLst>
              <a:ext uri="{FF2B5EF4-FFF2-40B4-BE49-F238E27FC236}">
                <a16:creationId xmlns:a16="http://schemas.microsoft.com/office/drawing/2014/main" id="{3F1E3980-4E75-1B03-4CDE-5D11BE70E587}"/>
              </a:ext>
            </a:extLst>
          </p:cNvPr>
          <p:cNvSpPr>
            <a:spLocks noGrp="1" noRot="1" noChangeAspect="1" noTextEdit="1"/>
          </p:cNvSpPr>
          <p:nvPr>
            <p:ph type="sldImg"/>
          </p:nvPr>
        </p:nvSpPr>
        <p:spPr>
          <a:ln/>
        </p:spPr>
      </p:sp>
      <p:sp>
        <p:nvSpPr>
          <p:cNvPr id="202754" name="Tijdelijke aanduiding voor notities 2">
            <a:extLst>
              <a:ext uri="{FF2B5EF4-FFF2-40B4-BE49-F238E27FC236}">
                <a16:creationId xmlns:a16="http://schemas.microsoft.com/office/drawing/2014/main" id="{9375CCB9-08A3-459E-566D-E0F0BBC7334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BE">
              <a:latin typeface="Times New Roman" panose="02020603050405020304" pitchFamily="18" charset="0"/>
              <a:ea typeface="ＭＳ Ｐゴシック" panose="020B0600070205080204" pitchFamily="34" charset="-128"/>
            </a:endParaRPr>
          </a:p>
        </p:txBody>
      </p:sp>
      <p:sp>
        <p:nvSpPr>
          <p:cNvPr id="202755" name="Tijdelijke aanduiding voor dianummer 3">
            <a:extLst>
              <a:ext uri="{FF2B5EF4-FFF2-40B4-BE49-F238E27FC236}">
                <a16:creationId xmlns:a16="http://schemas.microsoft.com/office/drawing/2014/main" id="{5B70D0C4-756B-9798-B35E-46F3A7B2E80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26F3283-5968-E44D-A395-A4A9C7048DC3}" type="slidenum">
              <a:rPr lang="en-GB" altLang="nl-BE"/>
              <a:pPr>
                <a:spcBef>
                  <a:spcPct val="0"/>
                </a:spcBef>
              </a:pPr>
              <a:t>103</a:t>
            </a:fld>
            <a:endParaRPr lang="en-GB" altLang="nl-BE"/>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a:extLst>
              <a:ext uri="{FF2B5EF4-FFF2-40B4-BE49-F238E27FC236}">
                <a16:creationId xmlns:a16="http://schemas.microsoft.com/office/drawing/2014/main" id="{B9516711-6BB9-91F9-B993-12DC3D1F04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845CCB0-79F5-4548-B41E-832893581152}" type="slidenum">
              <a:rPr lang="en-GB" altLang="nl-BE"/>
              <a:pPr>
                <a:spcBef>
                  <a:spcPct val="0"/>
                </a:spcBef>
              </a:pPr>
              <a:t>104</a:t>
            </a:fld>
            <a:endParaRPr lang="en-GB" altLang="nl-BE"/>
          </a:p>
        </p:txBody>
      </p:sp>
      <p:sp>
        <p:nvSpPr>
          <p:cNvPr id="204802" name="Rectangle 2">
            <a:extLst>
              <a:ext uri="{FF2B5EF4-FFF2-40B4-BE49-F238E27FC236}">
                <a16:creationId xmlns:a16="http://schemas.microsoft.com/office/drawing/2014/main" id="{A3A619CC-6D41-E323-3E46-5BA9D78ED24B}"/>
              </a:ext>
            </a:extLst>
          </p:cNvPr>
          <p:cNvSpPr>
            <a:spLocks noGrp="1" noRot="1" noChangeAspect="1" noChangeArrowheads="1" noTextEdit="1"/>
          </p:cNvSpPr>
          <p:nvPr>
            <p:ph type="sldImg"/>
          </p:nvPr>
        </p:nvSpPr>
        <p:spPr>
          <a:ln/>
        </p:spPr>
      </p:sp>
      <p:sp>
        <p:nvSpPr>
          <p:cNvPr id="204803" name="Rectangle 3">
            <a:extLst>
              <a:ext uri="{FF2B5EF4-FFF2-40B4-BE49-F238E27FC236}">
                <a16:creationId xmlns:a16="http://schemas.microsoft.com/office/drawing/2014/main" id="{18808DBE-D625-FC6D-D6EB-CB712C8DB3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BE" b="1" i="1" dirty="0">
                <a:latin typeface="Times New Roman" panose="02020603050405020304" pitchFamily="18" charset="0"/>
                <a:ea typeface="ＭＳ Ｐゴシック" panose="020B0600070205080204" pitchFamily="34" charset="-128"/>
              </a:rPr>
              <a:t>Bessen</a:t>
            </a:r>
            <a:r>
              <a:rPr lang="nl-NL" altLang="nl-BE" b="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(Rauh 1950)</a:t>
            </a:r>
          </a:p>
          <a:p>
            <a:r>
              <a:rPr lang="nl-NL" altLang="nl-BE" dirty="0">
                <a:latin typeface="Times New Roman" panose="02020603050405020304" pitchFamily="18" charset="0"/>
                <a:ea typeface="ＭＳ Ｐゴシック" panose="020B0600070205080204" pitchFamily="34" charset="-128"/>
              </a:rPr>
              <a:t> </a:t>
            </a:r>
          </a:p>
          <a:p>
            <a:r>
              <a:rPr lang="nl-NL" altLang="nl-BE" dirty="0">
                <a:latin typeface="Times New Roman" panose="02020603050405020304" pitchFamily="18" charset="0"/>
                <a:ea typeface="ＭＳ Ｐゴシック" panose="020B0600070205080204" pitchFamily="34" charset="-128"/>
              </a:rPr>
              <a:t>1. Tomaat </a:t>
            </a:r>
            <a:r>
              <a:rPr lang="nl-NL" altLang="nl-BE" i="1" dirty="0">
                <a:latin typeface="Times New Roman" panose="02020603050405020304" pitchFamily="18" charset="0"/>
                <a:ea typeface="ＭＳ Ｐゴシック" panose="020B0600070205080204" pitchFamily="34" charset="-128"/>
              </a:rPr>
              <a:t>(</a:t>
            </a:r>
            <a:r>
              <a:rPr lang="nl-NL" altLang="nl-BE" i="1" dirty="0" err="1">
                <a:latin typeface="Times New Roman" panose="02020603050405020304" pitchFamily="18" charset="0"/>
                <a:ea typeface="ＭＳ Ｐゴシック" panose="020B0600070205080204" pitchFamily="34" charset="-128"/>
              </a:rPr>
              <a:t>Lycopersicon</a:t>
            </a:r>
            <a:r>
              <a:rPr lang="nl-NL" altLang="nl-BE" i="1" dirty="0">
                <a:latin typeface="Times New Roman" panose="02020603050405020304" pitchFamily="18" charset="0"/>
                <a:ea typeface="ＭＳ Ｐゴシック" panose="020B0600070205080204" pitchFamily="34" charset="-128"/>
              </a:rPr>
              <a:t> </a:t>
            </a:r>
            <a:r>
              <a:rPr lang="nl-NL" altLang="nl-BE" i="1" dirty="0" err="1">
                <a:latin typeface="Times New Roman" panose="02020603050405020304" pitchFamily="18" charset="0"/>
                <a:ea typeface="ＭＳ Ｐゴシック" panose="020B0600070205080204" pitchFamily="34" charset="-128"/>
              </a:rPr>
              <a:t>esculentum</a:t>
            </a:r>
            <a:r>
              <a:rPr lang="nl-NL" altLang="nl-BE" i="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a:t>
            </a:r>
            <a:r>
              <a:rPr lang="nl-NL" altLang="nl-BE" dirty="0" err="1">
                <a:latin typeface="Times New Roman" panose="02020603050405020304" pitchFamily="18" charset="0"/>
                <a:ea typeface="ＭＳ Ｐゴシック" panose="020B0600070205080204" pitchFamily="34" charset="-128"/>
              </a:rPr>
              <a:t>Solanaceae</a:t>
            </a:r>
            <a:r>
              <a:rPr lang="nl-NL" altLang="nl-BE" dirty="0">
                <a:latin typeface="Times New Roman" panose="02020603050405020304" pitchFamily="18" charset="0"/>
                <a:ea typeface="ＭＳ Ｐゴシック" panose="020B0600070205080204" pitchFamily="34" charset="-128"/>
              </a:rPr>
              <a:t>) </a:t>
            </a:r>
          </a:p>
          <a:p>
            <a:r>
              <a:rPr lang="nl-NL" altLang="nl-BE" dirty="0">
                <a:latin typeface="Times New Roman" panose="02020603050405020304" pitchFamily="18" charset="0"/>
                <a:ea typeface="ＭＳ Ｐゴシック" panose="020B0600070205080204" pitchFamily="34" charset="-128"/>
              </a:rPr>
              <a:t>	I : overlangse doorsnede</a:t>
            </a:r>
          </a:p>
          <a:p>
            <a:r>
              <a:rPr lang="nl-NL" altLang="nl-BE" dirty="0">
                <a:latin typeface="Times New Roman" panose="02020603050405020304" pitchFamily="18" charset="0"/>
                <a:ea typeface="ＭＳ Ｐゴシック" panose="020B0600070205080204" pitchFamily="34" charset="-128"/>
              </a:rPr>
              <a:t>	II : dwarse doorsnede</a:t>
            </a:r>
          </a:p>
          <a:p>
            <a:r>
              <a:rPr lang="nl-NL" altLang="nl-BE" dirty="0">
                <a:latin typeface="Times New Roman" panose="02020603050405020304" pitchFamily="18" charset="0"/>
                <a:ea typeface="ＭＳ Ｐゴシック" panose="020B0600070205080204" pitchFamily="34" charset="-128"/>
              </a:rPr>
              <a:t>	III : detail van de sterk uitgegroeide placenta, met ingezonken zaden</a:t>
            </a:r>
          </a:p>
          <a:p>
            <a:r>
              <a:rPr lang="nl-NL" altLang="nl-BE" dirty="0">
                <a:latin typeface="Times New Roman" panose="02020603050405020304" pitchFamily="18" charset="0"/>
                <a:ea typeface="ＭＳ Ｐゴシック" panose="020B0600070205080204" pitchFamily="34" charset="-128"/>
              </a:rPr>
              <a:t> </a:t>
            </a:r>
          </a:p>
          <a:p>
            <a:r>
              <a:rPr lang="nl-NL" altLang="nl-BE" dirty="0">
                <a:latin typeface="Times New Roman" panose="02020603050405020304" pitchFamily="18" charset="0"/>
                <a:ea typeface="ＭＳ Ｐゴシック" panose="020B0600070205080204" pitchFamily="34" charset="-128"/>
              </a:rPr>
              <a:t>2. Komkommer </a:t>
            </a:r>
            <a:r>
              <a:rPr lang="nl-NL" altLang="nl-BE" i="1" dirty="0">
                <a:latin typeface="Times New Roman" panose="02020603050405020304" pitchFamily="18" charset="0"/>
                <a:ea typeface="ＭＳ Ｐゴシック" panose="020B0600070205080204" pitchFamily="34" charset="-128"/>
              </a:rPr>
              <a:t>(</a:t>
            </a:r>
            <a:r>
              <a:rPr lang="nl-NL" altLang="nl-BE" i="1" dirty="0" err="1">
                <a:latin typeface="Times New Roman" panose="02020603050405020304" pitchFamily="18" charset="0"/>
                <a:ea typeface="ＭＳ Ｐゴシック" panose="020B0600070205080204" pitchFamily="34" charset="-128"/>
              </a:rPr>
              <a:t>Cucumis</a:t>
            </a:r>
            <a:r>
              <a:rPr lang="nl-NL" altLang="nl-BE" i="1" dirty="0">
                <a:latin typeface="Times New Roman" panose="02020603050405020304" pitchFamily="18" charset="0"/>
                <a:ea typeface="ＭＳ Ｐゴシック" panose="020B0600070205080204" pitchFamily="34" charset="-128"/>
              </a:rPr>
              <a:t> </a:t>
            </a:r>
            <a:r>
              <a:rPr lang="nl-NL" altLang="nl-BE" i="1" dirty="0" err="1">
                <a:latin typeface="Times New Roman" panose="02020603050405020304" pitchFamily="18" charset="0"/>
                <a:ea typeface="ＭＳ Ｐゴシック" panose="020B0600070205080204" pitchFamily="34" charset="-128"/>
              </a:rPr>
              <a:t>sativus</a:t>
            </a:r>
            <a:r>
              <a:rPr lang="nl-NL" altLang="nl-BE" i="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a:t>
            </a:r>
            <a:r>
              <a:rPr lang="nl-NL" altLang="nl-BE" dirty="0" err="1">
                <a:latin typeface="Times New Roman" panose="02020603050405020304" pitchFamily="18" charset="0"/>
                <a:ea typeface="ＭＳ Ｐゴシック" panose="020B0600070205080204" pitchFamily="34" charset="-128"/>
              </a:rPr>
              <a:t>Cucurbitaceae</a:t>
            </a:r>
            <a:r>
              <a:rPr lang="nl-NL" altLang="nl-BE" dirty="0">
                <a:latin typeface="Times New Roman" panose="02020603050405020304" pitchFamily="18" charset="0"/>
                <a:ea typeface="ＭＳ Ｐゴシック" panose="020B0600070205080204" pitchFamily="34" charset="-128"/>
              </a:rPr>
              <a:t>) </a:t>
            </a:r>
          </a:p>
          <a:p>
            <a:r>
              <a:rPr lang="nl-NL" altLang="nl-BE" dirty="0">
                <a:latin typeface="Times New Roman" panose="02020603050405020304" pitchFamily="18" charset="0"/>
                <a:ea typeface="ＭＳ Ｐゴシック" panose="020B0600070205080204" pitchFamily="34" charset="-128"/>
              </a:rPr>
              <a:t>	a : dwarse doorsnede, realistisch</a:t>
            </a:r>
          </a:p>
          <a:p>
            <a:r>
              <a:rPr lang="nl-NL" altLang="nl-BE" dirty="0">
                <a:latin typeface="Times New Roman" panose="02020603050405020304" pitchFamily="18" charset="0"/>
                <a:ea typeface="ＭＳ Ｐゴシック" panose="020B0600070205080204" pitchFamily="34" charset="-128"/>
              </a:rPr>
              <a:t>	b : dwarse doorsnede, schematisch : diep </a:t>
            </a:r>
            <a:r>
              <a:rPr lang="nl-NL" altLang="nl-BE" dirty="0" err="1">
                <a:latin typeface="Times New Roman" panose="02020603050405020304" pitchFamily="18" charset="0"/>
                <a:ea typeface="ＭＳ Ｐゴシック" panose="020B0600070205080204" pitchFamily="34" charset="-128"/>
              </a:rPr>
              <a:t>intrusieve</a:t>
            </a:r>
            <a:r>
              <a:rPr lang="nl-NL" altLang="nl-BE" dirty="0">
                <a:latin typeface="Times New Roman" panose="02020603050405020304" pitchFamily="18" charset="0"/>
                <a:ea typeface="ＭＳ Ｐゴシック" panose="020B0600070205080204" pitchFamily="34" charset="-128"/>
              </a:rPr>
              <a:t> pariëtale placentae</a:t>
            </a:r>
          </a:p>
          <a:p>
            <a:r>
              <a:rPr lang="nl-NL" altLang="nl-BE" dirty="0">
                <a:latin typeface="Times New Roman" panose="02020603050405020304" pitchFamily="18" charset="0"/>
                <a:ea typeface="ＭＳ Ｐゴシック" panose="020B0600070205080204" pitchFamily="34" charset="-128"/>
              </a:rPr>
              <a:t> </a:t>
            </a:r>
          </a:p>
          <a:p>
            <a:r>
              <a:rPr lang="nl-NL" altLang="nl-BE" dirty="0">
                <a:latin typeface="Times New Roman" panose="02020603050405020304" pitchFamily="18" charset="0"/>
                <a:ea typeface="ＭＳ Ｐゴシック" panose="020B0600070205080204" pitchFamily="34" charset="-128"/>
              </a:rPr>
              <a:t>	K : </a:t>
            </a:r>
            <a:r>
              <a:rPr lang="nl-NL" altLang="nl-BE" dirty="0" err="1">
                <a:latin typeface="Times New Roman" panose="02020603050405020304" pitchFamily="18" charset="0"/>
                <a:ea typeface="ＭＳ Ｐゴシック" panose="020B0600070205080204" pitchFamily="34" charset="-128"/>
              </a:rPr>
              <a:t>accrescente</a:t>
            </a:r>
            <a:r>
              <a:rPr lang="nl-NL" altLang="nl-BE" dirty="0">
                <a:latin typeface="Times New Roman" panose="02020603050405020304" pitchFamily="18" charset="0"/>
                <a:ea typeface="ＭＳ Ｐゴシック" panose="020B0600070205080204" pitchFamily="34" charset="-128"/>
              </a:rPr>
              <a:t> kelk</a:t>
            </a:r>
          </a:p>
          <a:p>
            <a:r>
              <a:rPr lang="nl-NL" altLang="nl-BE" dirty="0">
                <a:latin typeface="Times New Roman" panose="02020603050405020304" pitchFamily="18" charset="0"/>
                <a:ea typeface="ＭＳ Ｐゴシック" panose="020B0600070205080204" pitchFamily="34" charset="-128"/>
              </a:rPr>
              <a:t>	P : vruchtwand</a:t>
            </a:r>
          </a:p>
          <a:p>
            <a:r>
              <a:rPr lang="nl-NL" altLang="nl-BE" dirty="0">
                <a:latin typeface="Times New Roman" panose="02020603050405020304" pitchFamily="18" charset="0"/>
                <a:ea typeface="ＭＳ Ｐゴシック" panose="020B0600070205080204" pitchFamily="34" charset="-128"/>
              </a:rPr>
              <a:t>	</a:t>
            </a:r>
            <a:r>
              <a:rPr lang="nl-NL" altLang="nl-BE" dirty="0" err="1">
                <a:latin typeface="Times New Roman" panose="02020603050405020304" pitchFamily="18" charset="0"/>
                <a:ea typeface="ＭＳ Ｐゴシック" panose="020B0600070205080204" pitchFamily="34" charset="-128"/>
              </a:rPr>
              <a:t>Pl</a:t>
            </a:r>
            <a:r>
              <a:rPr lang="nl-NL" altLang="nl-BE" dirty="0">
                <a:latin typeface="Times New Roman" panose="02020603050405020304" pitchFamily="18" charset="0"/>
                <a:ea typeface="ＭＳ Ｐゴシック" panose="020B0600070205080204" pitchFamily="34" charset="-128"/>
              </a:rPr>
              <a:t> : placenta</a:t>
            </a:r>
          </a:p>
          <a:p>
            <a:r>
              <a:rPr lang="nl-NL" altLang="nl-BE" dirty="0">
                <a:latin typeface="Times New Roman" panose="02020603050405020304" pitchFamily="18" charset="0"/>
                <a:ea typeface="ＭＳ Ｐゴシック" panose="020B0600070205080204" pitchFamily="34" charset="-128"/>
              </a:rPr>
              <a:t>	S : tussenschot (septum)</a:t>
            </a:r>
          </a:p>
          <a:p>
            <a:r>
              <a:rPr lang="nl-NL" altLang="nl-BE" dirty="0">
                <a:latin typeface="Times New Roman" panose="02020603050405020304" pitchFamily="18" charset="0"/>
                <a:ea typeface="ＭＳ Ｐゴシック" panose="020B0600070205080204" pitchFamily="34" charset="-128"/>
              </a:rPr>
              <a:t>	Sa : zaden</a:t>
            </a:r>
          </a:p>
          <a:p>
            <a:r>
              <a:rPr lang="nl-NL" altLang="nl-BE" dirty="0">
                <a:latin typeface="Times New Roman" panose="02020603050405020304" pitchFamily="18" charset="0"/>
                <a:ea typeface="ＭＳ Ｐゴシック" panose="020B0600070205080204" pitchFamily="34" charset="-128"/>
              </a:rPr>
              <a:t> </a:t>
            </a:r>
          </a:p>
          <a:p>
            <a:pPr eaLnBrk="1" hangingPunct="1"/>
            <a:endParaRPr lang="en-GB"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a:extLst>
              <a:ext uri="{FF2B5EF4-FFF2-40B4-BE49-F238E27FC236}">
                <a16:creationId xmlns:a16="http://schemas.microsoft.com/office/drawing/2014/main" id="{4C6E21FD-94C1-6A0C-954F-D6B3324603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5DB482C-D71F-7C44-95B8-A18ABBB60025}" type="slidenum">
              <a:rPr lang="en-GB" altLang="nl-BE"/>
              <a:pPr>
                <a:spcBef>
                  <a:spcPct val="0"/>
                </a:spcBef>
              </a:pPr>
              <a:t>105</a:t>
            </a:fld>
            <a:endParaRPr lang="en-GB" altLang="nl-BE"/>
          </a:p>
        </p:txBody>
      </p:sp>
      <p:sp>
        <p:nvSpPr>
          <p:cNvPr id="206850" name="Rectangle 2">
            <a:extLst>
              <a:ext uri="{FF2B5EF4-FFF2-40B4-BE49-F238E27FC236}">
                <a16:creationId xmlns:a16="http://schemas.microsoft.com/office/drawing/2014/main" id="{CC22E149-3A6C-FB4B-78D4-C0FE04D88117}"/>
              </a:ext>
            </a:extLst>
          </p:cNvPr>
          <p:cNvSpPr>
            <a:spLocks noGrp="1" noRot="1" noChangeAspect="1" noChangeArrowheads="1" noTextEdit="1"/>
          </p:cNvSpPr>
          <p:nvPr>
            <p:ph type="sldImg"/>
          </p:nvPr>
        </p:nvSpPr>
        <p:spPr>
          <a:ln/>
        </p:spPr>
      </p:sp>
      <p:sp>
        <p:nvSpPr>
          <p:cNvPr id="206851" name="Rectangle 3">
            <a:extLst>
              <a:ext uri="{FF2B5EF4-FFF2-40B4-BE49-F238E27FC236}">
                <a16:creationId xmlns:a16="http://schemas.microsoft.com/office/drawing/2014/main" id="{0408E363-0E67-D6E2-0212-E844A8D992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altLang="nl-BE" b="1" i="1" dirty="0" err="1">
                <a:latin typeface="Times New Roman" panose="02020603050405020304" pitchFamily="18" charset="0"/>
                <a:ea typeface="ＭＳ Ｐゴシック" panose="020B0600070205080204" pitchFamily="34" charset="-128"/>
              </a:rPr>
              <a:t>Bessen</a:t>
            </a:r>
            <a:r>
              <a:rPr lang="fr-BE" altLang="nl-BE" dirty="0">
                <a:latin typeface="Times New Roman" panose="02020603050405020304" pitchFamily="18" charset="0"/>
                <a:ea typeface="ＭＳ Ｐゴシック" panose="020B0600070205080204" pitchFamily="34" charset="-128"/>
              </a:rPr>
              <a:t>  (Rauh 1950)</a:t>
            </a:r>
          </a:p>
          <a:p>
            <a:endParaRPr lang="nl-NL" altLang="nl-BE" dirty="0">
              <a:latin typeface="Times New Roman" panose="02020603050405020304" pitchFamily="18" charset="0"/>
              <a:ea typeface="ＭＳ Ｐゴシック" panose="020B0600070205080204" pitchFamily="34" charset="-128"/>
            </a:endParaRPr>
          </a:p>
          <a:p>
            <a:r>
              <a:rPr lang="fr-BE" altLang="nl-BE" dirty="0" err="1">
                <a:latin typeface="Times New Roman" panose="02020603050405020304" pitchFamily="18" charset="0"/>
                <a:ea typeface="ＭＳ Ｐゴシック" panose="020B0600070205080204" pitchFamily="34" charset="-128"/>
              </a:rPr>
              <a:t>Kruisbes</a:t>
            </a:r>
            <a:r>
              <a:rPr lang="fr-BE" altLang="nl-BE" dirty="0">
                <a:latin typeface="Times New Roman" panose="02020603050405020304" pitchFamily="18" charset="0"/>
                <a:ea typeface="ＭＳ Ｐゴシック" panose="020B0600070205080204" pitchFamily="34" charset="-128"/>
              </a:rPr>
              <a:t> </a:t>
            </a:r>
            <a:r>
              <a:rPr lang="fr-BE" altLang="nl-BE" i="1" dirty="0">
                <a:latin typeface="Times New Roman" panose="02020603050405020304" pitchFamily="18" charset="0"/>
                <a:ea typeface="ＭＳ Ｐゴシック" panose="020B0600070205080204" pitchFamily="34" charset="-128"/>
              </a:rPr>
              <a:t>(Ribes </a:t>
            </a:r>
            <a:r>
              <a:rPr lang="fr-BE" altLang="nl-BE" i="1" dirty="0" err="1">
                <a:latin typeface="Times New Roman" panose="02020603050405020304" pitchFamily="18" charset="0"/>
                <a:ea typeface="ＭＳ Ｐゴシック" panose="020B0600070205080204" pitchFamily="34" charset="-128"/>
              </a:rPr>
              <a:t>uva</a:t>
            </a:r>
            <a:r>
              <a:rPr lang="fr-BE" altLang="nl-BE" i="1" dirty="0">
                <a:latin typeface="Times New Roman" panose="02020603050405020304" pitchFamily="18" charset="0"/>
                <a:ea typeface="ＭＳ Ｐゴシック" panose="020B0600070205080204" pitchFamily="34" charset="-128"/>
              </a:rPr>
              <a:t>-crispa) </a:t>
            </a:r>
            <a:r>
              <a:rPr lang="fr-BE" altLang="nl-BE" dirty="0">
                <a:latin typeface="Times New Roman" panose="02020603050405020304" pitchFamily="18" charset="0"/>
                <a:ea typeface="ＭＳ Ｐゴシック" panose="020B0600070205080204" pitchFamily="34" charset="-128"/>
              </a:rPr>
              <a:t>(</a:t>
            </a:r>
            <a:r>
              <a:rPr lang="fr-BE" altLang="nl-BE" dirty="0" err="1">
                <a:latin typeface="Times New Roman" panose="02020603050405020304" pitchFamily="18" charset="0"/>
                <a:ea typeface="ＭＳ Ｐゴシック" panose="020B0600070205080204" pitchFamily="34" charset="-128"/>
              </a:rPr>
              <a:t>Grossulariaceae</a:t>
            </a:r>
            <a:r>
              <a:rPr lang="fr-BE" altLang="nl-BE" dirty="0">
                <a:latin typeface="Times New Roman" panose="02020603050405020304" pitchFamily="18" charset="0"/>
                <a:ea typeface="ＭＳ Ｐゴシック" panose="020B0600070205080204" pitchFamily="34" charset="-128"/>
              </a:rPr>
              <a:t>)</a:t>
            </a:r>
            <a:endParaRPr lang="nl-NL" altLang="nl-BE" dirty="0">
              <a:latin typeface="Times New Roman" panose="02020603050405020304" pitchFamily="18" charset="0"/>
              <a:ea typeface="ＭＳ Ｐゴシック" panose="020B0600070205080204" pitchFamily="34" charset="-128"/>
            </a:endParaRPr>
          </a:p>
          <a:p>
            <a:r>
              <a:rPr lang="fr-BE" altLang="nl-BE" dirty="0">
                <a:latin typeface="Times New Roman" panose="02020603050405020304" pitchFamily="18" charset="0"/>
                <a:ea typeface="ＭＳ Ｐゴシック" panose="020B0600070205080204" pitchFamily="34" charset="-128"/>
              </a:rPr>
              <a:t>	</a:t>
            </a:r>
          </a:p>
          <a:p>
            <a:r>
              <a:rPr lang="nl-NL" altLang="nl-BE" dirty="0">
                <a:latin typeface="Times New Roman" panose="02020603050405020304" pitchFamily="18" charset="0"/>
                <a:ea typeface="ＭＳ Ｐゴシック" panose="020B0600070205080204" pitchFamily="34" charset="-128"/>
              </a:rPr>
              <a:t>I : habitus, met kelkrestant (vruchtbeginsel onderstandig, dus: bedekte vrucht)</a:t>
            </a:r>
          </a:p>
          <a:p>
            <a:r>
              <a:rPr lang="nl-NL" altLang="nl-BE" dirty="0">
                <a:latin typeface="Times New Roman" panose="02020603050405020304" pitchFamily="18" charset="0"/>
                <a:ea typeface="ＭＳ Ｐゴシック" panose="020B0600070205080204" pitchFamily="34" charset="-128"/>
              </a:rPr>
              <a:t>II : overlangse doorsnede, met resten van kelk en stijl</a:t>
            </a:r>
          </a:p>
          <a:p>
            <a:r>
              <a:rPr lang="nl-NL" altLang="nl-BE" dirty="0">
                <a:latin typeface="Times New Roman" panose="02020603050405020304" pitchFamily="18" charset="0"/>
                <a:ea typeface="ＭＳ Ｐゴシック" panose="020B0600070205080204" pitchFamily="34" charset="-128"/>
              </a:rPr>
              <a:t>III : dwarse doorsnede, met pariëtale </a:t>
            </a:r>
            <a:r>
              <a:rPr lang="nl-NL" altLang="nl-BE" dirty="0" err="1">
                <a:latin typeface="Times New Roman" panose="02020603050405020304" pitchFamily="18" charset="0"/>
                <a:ea typeface="ＭＳ Ｐゴシック" panose="020B0600070205080204" pitchFamily="34" charset="-128"/>
              </a:rPr>
              <a:t>placentatie</a:t>
            </a:r>
            <a:endParaRPr lang="nl-NL" altLang="nl-BE" dirty="0">
              <a:latin typeface="Times New Roman" panose="02020603050405020304" pitchFamily="18" charset="0"/>
              <a:ea typeface="ＭＳ Ｐゴシック" panose="020B0600070205080204" pitchFamily="34" charset="-128"/>
            </a:endParaRPr>
          </a:p>
          <a:p>
            <a:r>
              <a:rPr lang="nl-NL" altLang="nl-BE" dirty="0">
                <a:latin typeface="Times New Roman" panose="02020603050405020304" pitchFamily="18" charset="0"/>
                <a:ea typeface="ＭＳ Ｐゴシック" panose="020B0600070205080204" pitchFamily="34" charset="-128"/>
              </a:rPr>
              <a:t> </a:t>
            </a:r>
          </a:p>
          <a:p>
            <a:pPr eaLnBrk="1" hangingPunct="1"/>
            <a:endParaRPr lang="en-GB"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a:extLst>
              <a:ext uri="{FF2B5EF4-FFF2-40B4-BE49-F238E27FC236}">
                <a16:creationId xmlns:a16="http://schemas.microsoft.com/office/drawing/2014/main" id="{A28CB587-FD00-2B32-31E9-C9AAA9DF5F1F}"/>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24EBFE21-3639-DD46-BB4F-E8A6D436D7D4}" type="slidenum">
              <a:rPr lang="en-GB" altLang="nl-BE" i="0"/>
              <a:pPr algn="r" eaLnBrk="1" hangingPunct="1">
                <a:spcBef>
                  <a:spcPct val="0"/>
                </a:spcBef>
              </a:pPr>
              <a:t>106</a:t>
            </a:fld>
            <a:endParaRPr lang="en-GB" altLang="nl-BE" i="0"/>
          </a:p>
        </p:txBody>
      </p:sp>
      <p:sp>
        <p:nvSpPr>
          <p:cNvPr id="208898" name="Rectangle 2">
            <a:extLst>
              <a:ext uri="{FF2B5EF4-FFF2-40B4-BE49-F238E27FC236}">
                <a16:creationId xmlns:a16="http://schemas.microsoft.com/office/drawing/2014/main" id="{FBEC2BC1-C3D7-93A0-1C14-FC49DBAA1F69}"/>
              </a:ext>
            </a:extLst>
          </p:cNvPr>
          <p:cNvSpPr>
            <a:spLocks noGrp="1" noRot="1" noChangeAspect="1" noChangeArrowheads="1" noTextEdit="1"/>
          </p:cNvSpPr>
          <p:nvPr>
            <p:ph type="sldImg"/>
          </p:nvPr>
        </p:nvSpPr>
        <p:spPr>
          <a:ln/>
        </p:spPr>
      </p:sp>
      <p:sp>
        <p:nvSpPr>
          <p:cNvPr id="208899" name="Rectangle 3">
            <a:extLst>
              <a:ext uri="{FF2B5EF4-FFF2-40B4-BE49-F238E27FC236}">
                <a16:creationId xmlns:a16="http://schemas.microsoft.com/office/drawing/2014/main" id="{A937D87C-F37D-ED65-774A-0B510A83A7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BE" altLang="nl-BE">
                <a:latin typeface="Times New Roman" panose="02020603050405020304" pitchFamily="18" charset="0"/>
                <a:ea typeface="ＭＳ Ｐゴシック" panose="020B0600070205080204" pitchFamily="34" charset="-128"/>
              </a:rPr>
              <a:t>Kiwi-soorten (en cultivars), met bessen die commercieel worden geteeld, of in ontwikkeling</a:t>
            </a:r>
          </a:p>
          <a:p>
            <a:pPr eaLnBrk="1" hangingPunct="1"/>
            <a:endParaRPr lang="nl-BE" altLang="nl-BE">
              <a:latin typeface="Times New Roman" panose="02020603050405020304" pitchFamily="18" charset="0"/>
              <a:ea typeface="ＭＳ Ｐゴシック" panose="020B0600070205080204" pitchFamily="34" charset="-128"/>
            </a:endParaRPr>
          </a:p>
          <a:p>
            <a:pPr eaLnBrk="1" hangingPunct="1"/>
            <a:r>
              <a:rPr lang="nl-BE" altLang="nl-BE">
                <a:latin typeface="Times New Roman" panose="02020603050405020304" pitchFamily="18" charset="0"/>
                <a:ea typeface="ＭＳ Ｐゴシック" panose="020B0600070205080204" pitchFamily="34" charset="-128"/>
              </a:rPr>
              <a:t>Deze soorten behoren tot het genus </a:t>
            </a:r>
            <a:r>
              <a:rPr lang="nl-BE" altLang="nl-BE" i="1">
                <a:latin typeface="Times New Roman" panose="02020603050405020304" pitchFamily="18" charset="0"/>
                <a:ea typeface="ＭＳ Ｐゴシック" panose="020B0600070205080204" pitchFamily="34" charset="-128"/>
              </a:rPr>
              <a:t>Actinidia </a:t>
            </a:r>
            <a:r>
              <a:rPr lang="nl-BE" altLang="nl-BE">
                <a:latin typeface="Times New Roman" panose="02020603050405020304" pitchFamily="18" charset="0"/>
                <a:ea typeface="ＭＳ Ｐゴシック" panose="020B0600070205080204" pitchFamily="34" charset="-128"/>
              </a:rPr>
              <a:t> : </a:t>
            </a:r>
            <a:endParaRPr lang="nl-BE" altLang="nl-BE" i="1">
              <a:latin typeface="Times New Roman" panose="02020603050405020304" pitchFamily="18" charset="0"/>
              <a:ea typeface="ＭＳ Ｐゴシック" panose="020B0600070205080204" pitchFamily="34" charset="-128"/>
            </a:endParaRPr>
          </a:p>
          <a:p>
            <a:pPr eaLnBrk="1" hangingPunct="1"/>
            <a:r>
              <a:rPr lang="en-US" altLang="nl-BE">
                <a:latin typeface="Times New Roman" panose="02020603050405020304" pitchFamily="18" charset="0"/>
                <a:ea typeface="ＭＳ Ｐゴシック" panose="020B0600070205080204" pitchFamily="34" charset="-128"/>
              </a:rPr>
              <a:t>1 rufa</a:t>
            </a:r>
          </a:p>
          <a:p>
            <a:pPr eaLnBrk="1" hangingPunct="1"/>
            <a:r>
              <a:rPr lang="en-US" altLang="nl-BE">
                <a:latin typeface="Times New Roman" panose="02020603050405020304" pitchFamily="18" charset="0"/>
                <a:ea typeface="ＭＳ Ｐゴシック" panose="020B0600070205080204" pitchFamily="34" charset="-128"/>
              </a:rPr>
              <a:t>2 melanandra</a:t>
            </a:r>
          </a:p>
          <a:p>
            <a:pPr eaLnBrk="1" hangingPunct="1"/>
            <a:r>
              <a:rPr lang="en-US" altLang="nl-BE">
                <a:latin typeface="Times New Roman" panose="02020603050405020304" pitchFamily="18" charset="0"/>
                <a:ea typeface="ＭＳ Ｐゴシック" panose="020B0600070205080204" pitchFamily="34" charset="-128"/>
              </a:rPr>
              <a:t>3 glaucophylla</a:t>
            </a:r>
          </a:p>
          <a:p>
            <a:pPr eaLnBrk="1" hangingPunct="1"/>
            <a:r>
              <a:rPr lang="en-US" altLang="nl-BE">
                <a:latin typeface="Times New Roman" panose="02020603050405020304" pitchFamily="18" charset="0"/>
                <a:ea typeface="ＭＳ Ｐゴシック" panose="020B0600070205080204" pitchFamily="34" charset="-128"/>
              </a:rPr>
              <a:t>4 chinensis</a:t>
            </a:r>
          </a:p>
          <a:p>
            <a:pPr eaLnBrk="1" hangingPunct="1"/>
            <a:r>
              <a:rPr lang="en-US" altLang="nl-BE">
                <a:latin typeface="Times New Roman" panose="02020603050405020304" pitchFamily="18" charset="0"/>
                <a:ea typeface="ＭＳ Ｐゴシック" panose="020B0600070205080204" pitchFamily="34" charset="-128"/>
              </a:rPr>
              <a:t>5 latifolia</a:t>
            </a:r>
          </a:p>
          <a:p>
            <a:pPr eaLnBrk="1" hangingPunct="1"/>
            <a:r>
              <a:rPr lang="en-US" altLang="nl-BE">
                <a:latin typeface="Times New Roman" panose="02020603050405020304" pitchFamily="18" charset="0"/>
                <a:ea typeface="ＭＳ Ｐゴシック" panose="020B0600070205080204" pitchFamily="34" charset="-128"/>
              </a:rPr>
              <a:t>6 indochinensis</a:t>
            </a:r>
          </a:p>
          <a:p>
            <a:pPr eaLnBrk="1" hangingPunct="1"/>
            <a:r>
              <a:rPr lang="en-US" altLang="nl-BE">
                <a:latin typeface="Times New Roman" panose="02020603050405020304" pitchFamily="18" charset="0"/>
                <a:ea typeface="ＭＳ Ｐゴシック" panose="020B0600070205080204" pitchFamily="34" charset="-128"/>
              </a:rPr>
              <a:t>7 chinensis Hort A</a:t>
            </a:r>
          </a:p>
          <a:p>
            <a:pPr eaLnBrk="1" hangingPunct="1"/>
            <a:r>
              <a:rPr lang="en-US" altLang="nl-BE">
                <a:latin typeface="Times New Roman" panose="02020603050405020304" pitchFamily="18" charset="0"/>
                <a:ea typeface="ＭＳ Ｐゴシック" panose="020B0600070205080204" pitchFamily="34" charset="-128"/>
              </a:rPr>
              <a:t>8 macrosperma</a:t>
            </a:r>
          </a:p>
          <a:p>
            <a:pPr eaLnBrk="1" hangingPunct="1"/>
            <a:r>
              <a:rPr lang="en-US" altLang="nl-BE">
                <a:latin typeface="Times New Roman" panose="02020603050405020304" pitchFamily="18" charset="0"/>
                <a:ea typeface="ＭＳ Ｐゴシック" panose="020B0600070205080204" pitchFamily="34" charset="-128"/>
              </a:rPr>
              <a:t>9 arguta</a:t>
            </a:r>
          </a:p>
          <a:p>
            <a:pPr eaLnBrk="1" hangingPunct="1"/>
            <a:r>
              <a:rPr lang="en-US" altLang="nl-BE">
                <a:latin typeface="Times New Roman" panose="02020603050405020304" pitchFamily="18" charset="0"/>
                <a:ea typeface="ＭＳ Ｐゴシック" panose="020B0600070205080204" pitchFamily="34" charset="-128"/>
              </a:rPr>
              <a:t>10 fulvicoma</a:t>
            </a:r>
          </a:p>
          <a:p>
            <a:pPr eaLnBrk="1" hangingPunct="1"/>
            <a:r>
              <a:rPr lang="en-US" altLang="nl-BE">
                <a:latin typeface="Times New Roman" panose="02020603050405020304" pitchFamily="18" charset="0"/>
                <a:ea typeface="ＭＳ Ｐゴシック" panose="020B0600070205080204" pitchFamily="34" charset="-128"/>
              </a:rPr>
              <a:t>11 deliciosa Hayward</a:t>
            </a:r>
          </a:p>
          <a:p>
            <a:pPr eaLnBrk="1" hangingPunct="1"/>
            <a:r>
              <a:rPr lang="en-US" altLang="nl-BE">
                <a:latin typeface="Times New Roman" panose="02020603050405020304" pitchFamily="18" charset="0"/>
                <a:ea typeface="ＭＳ Ｐゴシック" panose="020B0600070205080204" pitchFamily="34" charset="-128"/>
              </a:rPr>
              <a:t>12 arguta var. purpurea</a:t>
            </a:r>
          </a:p>
          <a:p>
            <a:pPr eaLnBrk="1" hangingPunct="1"/>
            <a:r>
              <a:rPr lang="en-US" altLang="nl-BE">
                <a:latin typeface="Times New Roman" panose="02020603050405020304" pitchFamily="18" charset="0"/>
                <a:ea typeface="ＭＳ Ｐゴシック" panose="020B0600070205080204" pitchFamily="34" charset="-128"/>
              </a:rPr>
              <a:t>13 guilinensis</a:t>
            </a:r>
          </a:p>
          <a:p>
            <a:pPr eaLnBrk="1" hangingPunct="1"/>
            <a:r>
              <a:rPr lang="en-US" altLang="nl-BE">
                <a:latin typeface="Times New Roman" panose="02020603050405020304" pitchFamily="18" charset="0"/>
                <a:ea typeface="ＭＳ Ｐゴシック" panose="020B0600070205080204" pitchFamily="34" charset="-128"/>
              </a:rPr>
              <a:t>14 setosa</a:t>
            </a:r>
          </a:p>
          <a:p>
            <a:pPr eaLnBrk="1" hangingPunct="1"/>
            <a:r>
              <a:rPr lang="en-US" altLang="nl-BE">
                <a:latin typeface="Times New Roman" panose="02020603050405020304" pitchFamily="18" charset="0"/>
                <a:ea typeface="ＭＳ Ｐゴシック" panose="020B0600070205080204" pitchFamily="34" charset="-128"/>
              </a:rPr>
              <a:t>15 chrysantha</a:t>
            </a:r>
          </a:p>
          <a:p>
            <a:pPr eaLnBrk="1" hangingPunct="1"/>
            <a:r>
              <a:rPr lang="en-US" altLang="nl-BE">
                <a:latin typeface="Times New Roman" panose="02020603050405020304" pitchFamily="18" charset="0"/>
                <a:ea typeface="ＭＳ Ｐゴシック" panose="020B0600070205080204" pitchFamily="34" charset="-128"/>
              </a:rPr>
              <a:t>16 eriantha</a:t>
            </a:r>
          </a:p>
          <a:p>
            <a:pPr eaLnBrk="1" hangingPunct="1"/>
            <a:endParaRPr lang="en-US" altLang="nl-BE">
              <a:latin typeface="Times New Roman" panose="02020603050405020304" pitchFamily="18" charset="0"/>
              <a:ea typeface="ＭＳ Ｐゴシック" panose="020B0600070205080204" pitchFamily="34" charset="-128"/>
            </a:endParaRPr>
          </a:p>
          <a:p>
            <a:pPr eaLnBrk="1" hangingPunct="1"/>
            <a:endParaRPr lang="en-US" altLang="nl-BE">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Rhodotypos scandens</a:t>
            </a:r>
          </a:p>
          <a:p>
            <a:r>
              <a:rPr lang="nl-BE" dirty="0"/>
              <a:t>Rozenfamilie (Rosaceae)</a:t>
            </a:r>
          </a:p>
          <a:p>
            <a:endParaRPr lang="nl-BE" dirty="0"/>
          </a:p>
          <a:p>
            <a:r>
              <a:rPr lang="nl-BE" dirty="0"/>
              <a:t>Droge bes…</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68C1F3CA-67CE-F943-8CB2-999AC00BBA31}" type="slidenum">
              <a:rPr lang="en-GB" altLang="nl-BE" smtClean="0"/>
              <a:pPr/>
              <a:t>107</a:t>
            </a:fld>
            <a:endParaRPr lang="en-GB" altLang="nl-BE"/>
          </a:p>
        </p:txBody>
      </p:sp>
    </p:spTree>
    <p:extLst>
      <p:ext uri="{BB962C8B-B14F-4D97-AF65-F5344CB8AC3E}">
        <p14:creationId xmlns:p14="http://schemas.microsoft.com/office/powerpoint/2010/main" val="312104787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a:extLst>
              <a:ext uri="{FF2B5EF4-FFF2-40B4-BE49-F238E27FC236}">
                <a16:creationId xmlns:a16="http://schemas.microsoft.com/office/drawing/2014/main" id="{A852868D-4EFD-9C6D-D979-DD86A33C5F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5D5737B-F818-9E40-AFDC-D07B13EE1772}" type="slidenum">
              <a:rPr lang="en-GB" altLang="nl-BE"/>
              <a:pPr>
                <a:spcBef>
                  <a:spcPct val="0"/>
                </a:spcBef>
              </a:pPr>
              <a:t>108</a:t>
            </a:fld>
            <a:endParaRPr lang="en-GB" altLang="nl-BE"/>
          </a:p>
        </p:txBody>
      </p:sp>
      <p:sp>
        <p:nvSpPr>
          <p:cNvPr id="210946" name="Rectangle 2">
            <a:extLst>
              <a:ext uri="{FF2B5EF4-FFF2-40B4-BE49-F238E27FC236}">
                <a16:creationId xmlns:a16="http://schemas.microsoft.com/office/drawing/2014/main" id="{0EEE3C5C-390E-6B68-964E-CB6F554610AB}"/>
              </a:ext>
            </a:extLst>
          </p:cNvPr>
          <p:cNvSpPr>
            <a:spLocks noGrp="1" noRot="1" noChangeAspect="1" noChangeArrowheads="1" noTextEdit="1"/>
          </p:cNvSpPr>
          <p:nvPr>
            <p:ph type="sldImg"/>
          </p:nvPr>
        </p:nvSpPr>
        <p:spPr>
          <a:ln/>
        </p:spPr>
      </p:sp>
      <p:sp>
        <p:nvSpPr>
          <p:cNvPr id="210947" name="Rectangle 3">
            <a:extLst>
              <a:ext uri="{FF2B5EF4-FFF2-40B4-BE49-F238E27FC236}">
                <a16:creationId xmlns:a16="http://schemas.microsoft.com/office/drawing/2014/main" id="{1C11CBE3-FFF4-8D00-EC17-283AAE1818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BE" b="1" i="1" dirty="0">
                <a:latin typeface="Times New Roman" panose="02020603050405020304" pitchFamily="18" charset="0"/>
                <a:ea typeface="ＭＳ Ｐゴシック" panose="020B0600070205080204" pitchFamily="34" charset="-128"/>
              </a:rPr>
              <a:t>Splitvruchten</a:t>
            </a:r>
            <a:r>
              <a:rPr lang="nl-NL" altLang="nl-BE" b="1"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(Rauh 1950)</a:t>
            </a:r>
          </a:p>
          <a:p>
            <a:endParaRPr lang="nl-NL" altLang="nl-BE" dirty="0">
              <a:latin typeface="Times New Roman" panose="02020603050405020304" pitchFamily="18" charset="0"/>
              <a:ea typeface="ＭＳ Ｐゴシック" panose="020B0600070205080204" pitchFamily="34" charset="-128"/>
            </a:endParaRPr>
          </a:p>
          <a:p>
            <a:r>
              <a:rPr lang="nl-NL" altLang="nl-BE" dirty="0">
                <a:latin typeface="Times New Roman" panose="02020603050405020304" pitchFamily="18" charset="0"/>
                <a:ea typeface="ＭＳ Ｐゴシック" panose="020B0600070205080204" pitchFamily="34" charset="-128"/>
              </a:rPr>
              <a:t>Diverse Schermbloemigen (</a:t>
            </a:r>
            <a:r>
              <a:rPr lang="nl-NL" altLang="nl-BE" dirty="0" err="1">
                <a:latin typeface="Times New Roman" panose="02020603050405020304" pitchFamily="18" charset="0"/>
                <a:ea typeface="ＭＳ Ｐゴシック" panose="020B0600070205080204" pitchFamily="34" charset="-128"/>
              </a:rPr>
              <a:t>Apiaceae</a:t>
            </a:r>
            <a:r>
              <a:rPr lang="nl-NL" altLang="nl-BE" dirty="0">
                <a:latin typeface="Times New Roman" panose="02020603050405020304" pitchFamily="18" charset="0"/>
                <a:ea typeface="ＭＳ Ｐゴシック" panose="020B0600070205080204" pitchFamily="34" charset="-128"/>
              </a:rPr>
              <a:t>)</a:t>
            </a:r>
          </a:p>
          <a:p>
            <a:endParaRPr lang="nl-NL" altLang="nl-BE" dirty="0">
              <a:latin typeface="Times New Roman" panose="02020603050405020304" pitchFamily="18" charset="0"/>
              <a:ea typeface="ＭＳ Ｐゴシック" panose="020B0600070205080204" pitchFamily="34" charset="-128"/>
            </a:endParaRPr>
          </a:p>
          <a:p>
            <a:r>
              <a:rPr lang="nl-NL" altLang="nl-BE" dirty="0">
                <a:latin typeface="Times New Roman" panose="02020603050405020304" pitchFamily="18" charset="0"/>
                <a:ea typeface="ＭＳ Ｐゴシック" panose="020B0600070205080204" pitchFamily="34" charset="-128"/>
              </a:rPr>
              <a:t>I : deelvruchtje, schematische dwarse doorsnede</a:t>
            </a:r>
          </a:p>
          <a:p>
            <a:endParaRPr lang="nl-NL" altLang="nl-BE" dirty="0">
              <a:latin typeface="Times New Roman" panose="02020603050405020304" pitchFamily="18" charset="0"/>
              <a:ea typeface="ＭＳ Ｐゴシック" panose="020B0600070205080204" pitchFamily="34" charset="-128"/>
            </a:endParaRPr>
          </a:p>
          <a:p>
            <a:r>
              <a:rPr lang="nl-NL" altLang="nl-BE" dirty="0">
                <a:latin typeface="Times New Roman" panose="02020603050405020304" pitchFamily="18" charset="0"/>
                <a:ea typeface="ＭＳ Ｐゴシック" panose="020B0600070205080204" pitchFamily="34" charset="-128"/>
              </a:rPr>
              <a:t>II : Venkel (</a:t>
            </a:r>
            <a:r>
              <a:rPr lang="nl-NL" altLang="nl-BE" i="1" dirty="0" err="1">
                <a:latin typeface="Times New Roman" panose="02020603050405020304" pitchFamily="18" charset="0"/>
                <a:ea typeface="ＭＳ Ｐゴシック" panose="020B0600070205080204" pitchFamily="34" charset="-128"/>
              </a:rPr>
              <a:t>Foeniculum</a:t>
            </a:r>
            <a:r>
              <a:rPr lang="nl-NL" altLang="nl-BE" i="1" dirty="0">
                <a:latin typeface="Times New Roman" panose="02020603050405020304" pitchFamily="18" charset="0"/>
                <a:ea typeface="ＭＳ Ｐゴシック" panose="020B0600070205080204" pitchFamily="34" charset="-128"/>
              </a:rPr>
              <a:t> </a:t>
            </a:r>
            <a:r>
              <a:rPr lang="nl-NL" altLang="nl-BE" i="1" dirty="0" err="1">
                <a:latin typeface="Times New Roman" panose="02020603050405020304" pitchFamily="18" charset="0"/>
                <a:ea typeface="ＭＳ Ｐゴシック" panose="020B0600070205080204" pitchFamily="34" charset="-128"/>
              </a:rPr>
              <a:t>vulgare</a:t>
            </a:r>
            <a:r>
              <a:rPr lang="nl-NL" altLang="nl-BE" dirty="0">
                <a:latin typeface="Times New Roman" panose="02020603050405020304" pitchFamily="18" charset="0"/>
                <a:ea typeface="ＭＳ Ｐゴシック" panose="020B0600070205080204" pitchFamily="34" charset="-128"/>
              </a:rPr>
              <a:t>), dwarse doorsnede</a:t>
            </a:r>
          </a:p>
          <a:p>
            <a:endParaRPr lang="nl-NL" altLang="nl-BE" dirty="0">
              <a:latin typeface="Times New Roman" panose="02020603050405020304" pitchFamily="18" charset="0"/>
              <a:ea typeface="ＭＳ Ｐゴシック" panose="020B0600070205080204" pitchFamily="34" charset="-128"/>
            </a:endParaRPr>
          </a:p>
          <a:p>
            <a:r>
              <a:rPr lang="fr-BE" altLang="nl-BE" dirty="0">
                <a:latin typeface="Times New Roman" panose="02020603050405020304" pitchFamily="18" charset="0"/>
                <a:ea typeface="ＭＳ Ｐゴシック" panose="020B0600070205080204" pitchFamily="34" charset="-128"/>
              </a:rPr>
              <a:t>III : </a:t>
            </a:r>
            <a:r>
              <a:rPr lang="fr-BE" altLang="nl-BE" dirty="0" err="1">
                <a:latin typeface="Times New Roman" panose="02020603050405020304" pitchFamily="18" charset="0"/>
                <a:ea typeface="ＭＳ Ｐゴシック" panose="020B0600070205080204" pitchFamily="34" charset="-128"/>
              </a:rPr>
              <a:t>Anijs</a:t>
            </a:r>
            <a:r>
              <a:rPr lang="fr-BE" altLang="nl-BE" dirty="0">
                <a:latin typeface="Times New Roman" panose="02020603050405020304" pitchFamily="18" charset="0"/>
                <a:ea typeface="ＭＳ Ｐゴシック" panose="020B0600070205080204" pitchFamily="34" charset="-128"/>
              </a:rPr>
              <a:t> (</a:t>
            </a:r>
            <a:r>
              <a:rPr lang="fr-BE" altLang="nl-BE" i="1" dirty="0" err="1">
                <a:latin typeface="Times New Roman" panose="02020603050405020304" pitchFamily="18" charset="0"/>
                <a:ea typeface="ＭＳ Ｐゴシック" panose="020B0600070205080204" pitchFamily="34" charset="-128"/>
              </a:rPr>
              <a:t>Pimpinella</a:t>
            </a:r>
            <a:r>
              <a:rPr lang="fr-BE" altLang="nl-BE" i="1" dirty="0">
                <a:latin typeface="Times New Roman" panose="02020603050405020304" pitchFamily="18" charset="0"/>
                <a:ea typeface="ＭＳ Ｐゴシック" panose="020B0600070205080204" pitchFamily="34" charset="-128"/>
              </a:rPr>
              <a:t> </a:t>
            </a:r>
            <a:r>
              <a:rPr lang="fr-BE" altLang="nl-BE" i="1" dirty="0" err="1">
                <a:latin typeface="Times New Roman" panose="02020603050405020304" pitchFamily="18" charset="0"/>
                <a:ea typeface="ＭＳ Ｐゴシック" panose="020B0600070205080204" pitchFamily="34" charset="-128"/>
              </a:rPr>
              <a:t>anisum</a:t>
            </a:r>
            <a:r>
              <a:rPr lang="fr-BE" altLang="nl-BE" dirty="0">
                <a:latin typeface="Times New Roman" panose="02020603050405020304" pitchFamily="18" charset="0"/>
                <a:ea typeface="ＭＳ Ｐゴシック" panose="020B0600070205080204" pitchFamily="34" charset="-128"/>
              </a:rPr>
              <a:t>)</a:t>
            </a:r>
            <a:endParaRPr lang="nl-NL" altLang="nl-BE" dirty="0">
              <a:latin typeface="Times New Roman" panose="02020603050405020304" pitchFamily="18" charset="0"/>
              <a:ea typeface="ＭＳ Ｐゴシック" panose="020B0600070205080204" pitchFamily="34" charset="-128"/>
            </a:endParaRPr>
          </a:p>
          <a:p>
            <a:r>
              <a:rPr lang="fr-BE" altLang="nl-BE" dirty="0">
                <a:latin typeface="Times New Roman" panose="02020603050405020304" pitchFamily="18" charset="0"/>
                <a:ea typeface="ＭＳ Ｐゴシック" panose="020B0600070205080204" pitchFamily="34" charset="-128"/>
              </a:rPr>
              <a:t>	1 : habitus</a:t>
            </a:r>
            <a:endParaRPr lang="nl-NL" altLang="nl-BE" dirty="0">
              <a:latin typeface="Times New Roman" panose="02020603050405020304" pitchFamily="18" charset="0"/>
              <a:ea typeface="ＭＳ Ｐゴシック" panose="020B0600070205080204" pitchFamily="34" charset="-128"/>
            </a:endParaRPr>
          </a:p>
          <a:p>
            <a:r>
              <a:rPr lang="fr-BE" altLang="nl-BE" dirty="0">
                <a:latin typeface="Times New Roman" panose="02020603050405020304" pitchFamily="18" charset="0"/>
                <a:ea typeface="ＭＳ Ｐゴシック" panose="020B0600070205080204" pitchFamily="34" charset="-128"/>
              </a:rPr>
              <a:t>	2 : </a:t>
            </a:r>
            <a:r>
              <a:rPr lang="fr-BE" altLang="nl-BE" dirty="0" err="1">
                <a:latin typeface="Times New Roman" panose="02020603050405020304" pitchFamily="18" charset="0"/>
                <a:ea typeface="ＭＳ Ｐゴシック" panose="020B0600070205080204" pitchFamily="34" charset="-128"/>
              </a:rPr>
              <a:t>dwarse</a:t>
            </a:r>
            <a:r>
              <a:rPr lang="fr-BE" altLang="nl-BE" dirty="0">
                <a:latin typeface="Times New Roman" panose="02020603050405020304" pitchFamily="18" charset="0"/>
                <a:ea typeface="ＭＳ Ｐゴシック" panose="020B0600070205080204" pitchFamily="34" charset="-128"/>
              </a:rPr>
              <a:t> </a:t>
            </a:r>
            <a:r>
              <a:rPr lang="fr-BE" altLang="nl-BE" dirty="0" err="1">
                <a:latin typeface="Times New Roman" panose="02020603050405020304" pitchFamily="18" charset="0"/>
                <a:ea typeface="ＭＳ Ｐゴシック" panose="020B0600070205080204" pitchFamily="34" charset="-128"/>
              </a:rPr>
              <a:t>doorsnede</a:t>
            </a:r>
            <a:endParaRPr lang="nl-NL" altLang="nl-BE" dirty="0">
              <a:latin typeface="Times New Roman" panose="02020603050405020304" pitchFamily="18" charset="0"/>
              <a:ea typeface="ＭＳ Ｐゴシック" panose="020B0600070205080204" pitchFamily="34" charset="-128"/>
            </a:endParaRPr>
          </a:p>
          <a:p>
            <a:r>
              <a:rPr lang="fr-BE" altLang="nl-BE" dirty="0">
                <a:latin typeface="Times New Roman" panose="02020603050405020304" pitchFamily="18" charset="0"/>
                <a:ea typeface="ＭＳ Ｐゴシック" panose="020B0600070205080204" pitchFamily="34" charset="-128"/>
              </a:rPr>
              <a:t>	</a:t>
            </a:r>
            <a:r>
              <a:rPr lang="nl-NL" altLang="nl-BE" dirty="0">
                <a:latin typeface="Times New Roman" panose="02020603050405020304" pitchFamily="18" charset="0"/>
                <a:ea typeface="ＭＳ Ｐゴシック" panose="020B0600070205080204" pitchFamily="34" charset="-128"/>
              </a:rPr>
              <a:t>IV : Koriander (</a:t>
            </a:r>
            <a:r>
              <a:rPr lang="nl-NL" altLang="nl-BE" i="1" dirty="0" err="1">
                <a:latin typeface="Times New Roman" panose="02020603050405020304" pitchFamily="18" charset="0"/>
                <a:ea typeface="ＭＳ Ｐゴシック" panose="020B0600070205080204" pitchFamily="34" charset="-128"/>
              </a:rPr>
              <a:t>Coriandrum</a:t>
            </a:r>
            <a:r>
              <a:rPr lang="nl-NL" altLang="nl-BE" i="1" dirty="0">
                <a:latin typeface="Times New Roman" panose="02020603050405020304" pitchFamily="18" charset="0"/>
                <a:ea typeface="ＭＳ Ｐゴシック" panose="020B0600070205080204" pitchFamily="34" charset="-128"/>
              </a:rPr>
              <a:t> </a:t>
            </a:r>
            <a:r>
              <a:rPr lang="nl-NL" altLang="nl-BE" i="1" dirty="0" err="1">
                <a:latin typeface="Times New Roman" panose="02020603050405020304" pitchFamily="18" charset="0"/>
                <a:ea typeface="ＭＳ Ｐゴシック" panose="020B0600070205080204" pitchFamily="34" charset="-128"/>
              </a:rPr>
              <a:t>sativum</a:t>
            </a:r>
            <a:r>
              <a:rPr lang="nl-NL" altLang="nl-BE" dirty="0">
                <a:latin typeface="Times New Roman" panose="02020603050405020304" pitchFamily="18" charset="0"/>
                <a:ea typeface="ＭＳ Ｐゴシック" panose="020B0600070205080204" pitchFamily="34" charset="-128"/>
              </a:rPr>
              <a:t>)</a:t>
            </a:r>
          </a:p>
          <a:p>
            <a:r>
              <a:rPr lang="nl-NL" altLang="nl-BE" dirty="0">
                <a:latin typeface="Times New Roman" panose="02020603050405020304" pitchFamily="18" charset="0"/>
                <a:ea typeface="ＭＳ Ｐゴシック" panose="020B0600070205080204" pitchFamily="34" charset="-128"/>
              </a:rPr>
              <a:t>	1 : habitus</a:t>
            </a:r>
          </a:p>
          <a:p>
            <a:r>
              <a:rPr lang="nl-NL" altLang="nl-BE" dirty="0">
                <a:latin typeface="Times New Roman" panose="02020603050405020304" pitchFamily="18" charset="0"/>
                <a:ea typeface="ＭＳ Ｐゴシック" panose="020B0600070205080204" pitchFamily="34" charset="-128"/>
              </a:rPr>
              <a:t>	2 : overlangse doorsnede</a:t>
            </a:r>
          </a:p>
          <a:p>
            <a:r>
              <a:rPr lang="nl-NL" altLang="nl-BE" dirty="0">
                <a:latin typeface="Times New Roman" panose="02020603050405020304" pitchFamily="18" charset="0"/>
                <a:ea typeface="ＭＳ Ｐゴシック" panose="020B0600070205080204" pitchFamily="34" charset="-128"/>
              </a:rPr>
              <a:t>	3 : dwarse doorsnede</a:t>
            </a:r>
          </a:p>
          <a:p>
            <a:r>
              <a:rPr lang="nl-NL" altLang="nl-BE" dirty="0">
                <a:latin typeface="Times New Roman" panose="02020603050405020304" pitchFamily="18" charset="0"/>
                <a:ea typeface="ＭＳ Ｐゴシック" panose="020B0600070205080204" pitchFamily="34" charset="-128"/>
              </a:rPr>
              <a:t> </a:t>
            </a:r>
          </a:p>
          <a:p>
            <a:pPr eaLnBrk="1" hangingPunct="1"/>
            <a:endParaRPr lang="en-GB"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nl-N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nl-NL"/>
          </a:p>
        </p:txBody>
      </p:sp>
      <p:sp>
        <p:nvSpPr>
          <p:cNvPr id="4" name="Rectangle 4">
            <a:extLst>
              <a:ext uri="{FF2B5EF4-FFF2-40B4-BE49-F238E27FC236}">
                <a16:creationId xmlns:a16="http://schemas.microsoft.com/office/drawing/2014/main" id="{2232705A-0FD1-1658-00DF-0475FC632E75}"/>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AB74D365-3102-34DA-A24A-C759B77B9F3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E0BA434B-DDE9-9234-6041-6E91A409B08B}"/>
              </a:ext>
            </a:extLst>
          </p:cNvPr>
          <p:cNvSpPr>
            <a:spLocks noGrp="1" noChangeArrowheads="1"/>
          </p:cNvSpPr>
          <p:nvPr>
            <p:ph type="sldNum" sz="quarter" idx="12"/>
          </p:nvPr>
        </p:nvSpPr>
        <p:spPr>
          <a:ln/>
        </p:spPr>
        <p:txBody>
          <a:bodyPr/>
          <a:lstStyle>
            <a:lvl1pPr>
              <a:defRPr/>
            </a:lvl1pPr>
          </a:lstStyle>
          <a:p>
            <a:fld id="{08AEC717-3D1E-7A4A-83B4-6216CBBB6C9C}" type="slidenum">
              <a:rPr lang="en-GB" altLang="nl-BE"/>
              <a:pPr/>
              <a:t>‹nr.›</a:t>
            </a:fld>
            <a:endParaRPr lang="en-GB" altLang="nl-BE"/>
          </a:p>
        </p:txBody>
      </p:sp>
    </p:spTree>
    <p:extLst>
      <p:ext uri="{BB962C8B-B14F-4D97-AF65-F5344CB8AC3E}">
        <p14:creationId xmlns:p14="http://schemas.microsoft.com/office/powerpoint/2010/main" val="1145141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a:extLst>
              <a:ext uri="{FF2B5EF4-FFF2-40B4-BE49-F238E27FC236}">
                <a16:creationId xmlns:a16="http://schemas.microsoft.com/office/drawing/2014/main" id="{35345D3C-7EB4-471B-2C33-1243C801D4F6}"/>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75EF8C1A-0695-243A-EBB6-4E3D465704D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0D4C1BA6-FAD9-ED5A-3B63-7473A2F8C663}"/>
              </a:ext>
            </a:extLst>
          </p:cNvPr>
          <p:cNvSpPr>
            <a:spLocks noGrp="1" noChangeArrowheads="1"/>
          </p:cNvSpPr>
          <p:nvPr>
            <p:ph type="sldNum" sz="quarter" idx="12"/>
          </p:nvPr>
        </p:nvSpPr>
        <p:spPr>
          <a:ln/>
        </p:spPr>
        <p:txBody>
          <a:bodyPr/>
          <a:lstStyle>
            <a:lvl1pPr>
              <a:defRPr/>
            </a:lvl1pPr>
          </a:lstStyle>
          <a:p>
            <a:fld id="{E6129CC2-FC85-F349-854B-1961F9C2350E}" type="slidenum">
              <a:rPr lang="en-GB" altLang="nl-BE"/>
              <a:pPr/>
              <a:t>‹nr.›</a:t>
            </a:fld>
            <a:endParaRPr lang="en-GB" altLang="nl-BE"/>
          </a:p>
        </p:txBody>
      </p:sp>
    </p:spTree>
    <p:extLst>
      <p:ext uri="{BB962C8B-B14F-4D97-AF65-F5344CB8AC3E}">
        <p14:creationId xmlns:p14="http://schemas.microsoft.com/office/powerpoint/2010/main" val="408808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a:extLst>
              <a:ext uri="{FF2B5EF4-FFF2-40B4-BE49-F238E27FC236}">
                <a16:creationId xmlns:a16="http://schemas.microsoft.com/office/drawing/2014/main" id="{442DE2F0-61DA-5DA3-1A6E-74AC7FC750C5}"/>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6516C95B-0007-8665-CB44-3D734982579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4D0CC119-8675-4F26-7F57-A98B9BD3F842}"/>
              </a:ext>
            </a:extLst>
          </p:cNvPr>
          <p:cNvSpPr>
            <a:spLocks noGrp="1" noChangeArrowheads="1"/>
          </p:cNvSpPr>
          <p:nvPr>
            <p:ph type="sldNum" sz="quarter" idx="12"/>
          </p:nvPr>
        </p:nvSpPr>
        <p:spPr>
          <a:ln/>
        </p:spPr>
        <p:txBody>
          <a:bodyPr/>
          <a:lstStyle>
            <a:lvl1pPr>
              <a:defRPr/>
            </a:lvl1pPr>
          </a:lstStyle>
          <a:p>
            <a:fld id="{DE6056EB-5E48-5E4A-B044-98BFAD13C0B5}" type="slidenum">
              <a:rPr lang="en-GB" altLang="nl-BE"/>
              <a:pPr/>
              <a:t>‹nr.›</a:t>
            </a:fld>
            <a:endParaRPr lang="en-GB" altLang="nl-BE"/>
          </a:p>
        </p:txBody>
      </p:sp>
    </p:spTree>
    <p:extLst>
      <p:ext uri="{BB962C8B-B14F-4D97-AF65-F5344CB8AC3E}">
        <p14:creationId xmlns:p14="http://schemas.microsoft.com/office/powerpoint/2010/main" val="3194546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a:extLst>
              <a:ext uri="{FF2B5EF4-FFF2-40B4-BE49-F238E27FC236}">
                <a16:creationId xmlns:a16="http://schemas.microsoft.com/office/drawing/2014/main" id="{CBEBB3E0-613C-08F1-036D-2100AD6A4377}"/>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4A081E73-CB81-9D4A-2915-C3A49C70956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C1C61942-9839-CF04-E52F-FF8BEF4DD6BE}"/>
              </a:ext>
            </a:extLst>
          </p:cNvPr>
          <p:cNvSpPr>
            <a:spLocks noGrp="1" noChangeArrowheads="1"/>
          </p:cNvSpPr>
          <p:nvPr>
            <p:ph type="sldNum" sz="quarter" idx="12"/>
          </p:nvPr>
        </p:nvSpPr>
        <p:spPr>
          <a:ln/>
        </p:spPr>
        <p:txBody>
          <a:bodyPr/>
          <a:lstStyle>
            <a:lvl1pPr>
              <a:defRPr/>
            </a:lvl1pPr>
          </a:lstStyle>
          <a:p>
            <a:fld id="{77678AB2-99C5-8440-999C-7E8C5B186DB7}" type="slidenum">
              <a:rPr lang="en-GB" altLang="nl-BE"/>
              <a:pPr/>
              <a:t>‹nr.›</a:t>
            </a:fld>
            <a:endParaRPr lang="en-GB" altLang="nl-BE"/>
          </a:p>
        </p:txBody>
      </p:sp>
    </p:spTree>
    <p:extLst>
      <p:ext uri="{BB962C8B-B14F-4D97-AF65-F5344CB8AC3E}">
        <p14:creationId xmlns:p14="http://schemas.microsoft.com/office/powerpoint/2010/main" val="1836581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10FF3C7-D543-89BB-01C2-07F58D43951B}"/>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2919DCB8-65E6-8C09-B969-F594E1E427E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864C53E6-EDD8-7196-95C8-17329010D8E3}"/>
              </a:ext>
            </a:extLst>
          </p:cNvPr>
          <p:cNvSpPr>
            <a:spLocks noGrp="1" noChangeArrowheads="1"/>
          </p:cNvSpPr>
          <p:nvPr>
            <p:ph type="sldNum" sz="quarter" idx="12"/>
          </p:nvPr>
        </p:nvSpPr>
        <p:spPr>
          <a:ln/>
        </p:spPr>
        <p:txBody>
          <a:bodyPr/>
          <a:lstStyle>
            <a:lvl1pPr>
              <a:defRPr/>
            </a:lvl1pPr>
          </a:lstStyle>
          <a:p>
            <a:fld id="{08606AD8-6745-EB40-8CB8-8D59C346F160}" type="slidenum">
              <a:rPr lang="en-GB" altLang="nl-BE"/>
              <a:pPr/>
              <a:t>‹nr.›</a:t>
            </a:fld>
            <a:endParaRPr lang="en-GB" altLang="nl-BE"/>
          </a:p>
        </p:txBody>
      </p:sp>
    </p:spTree>
    <p:extLst>
      <p:ext uri="{BB962C8B-B14F-4D97-AF65-F5344CB8AC3E}">
        <p14:creationId xmlns:p14="http://schemas.microsoft.com/office/powerpoint/2010/main" val="18682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Rectangle 4">
            <a:extLst>
              <a:ext uri="{FF2B5EF4-FFF2-40B4-BE49-F238E27FC236}">
                <a16:creationId xmlns:a16="http://schemas.microsoft.com/office/drawing/2014/main" id="{319F220E-57AB-69AA-B921-81D8CC4298AF}"/>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661B44E4-318B-2EB1-706B-DD0480470B4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F2FF8CDF-331F-2ADF-2DD3-2730468A7FED}"/>
              </a:ext>
            </a:extLst>
          </p:cNvPr>
          <p:cNvSpPr>
            <a:spLocks noGrp="1" noChangeArrowheads="1"/>
          </p:cNvSpPr>
          <p:nvPr>
            <p:ph type="sldNum" sz="quarter" idx="12"/>
          </p:nvPr>
        </p:nvSpPr>
        <p:spPr>
          <a:ln/>
        </p:spPr>
        <p:txBody>
          <a:bodyPr/>
          <a:lstStyle>
            <a:lvl1pPr>
              <a:defRPr/>
            </a:lvl1pPr>
          </a:lstStyle>
          <a:p>
            <a:fld id="{31D1DAB3-7336-6A45-AEA4-BBC18E7B11D0}" type="slidenum">
              <a:rPr lang="en-GB" altLang="nl-BE"/>
              <a:pPr/>
              <a:t>‹nr.›</a:t>
            </a:fld>
            <a:endParaRPr lang="en-GB" altLang="nl-BE"/>
          </a:p>
        </p:txBody>
      </p:sp>
    </p:spTree>
    <p:extLst>
      <p:ext uri="{BB962C8B-B14F-4D97-AF65-F5344CB8AC3E}">
        <p14:creationId xmlns:p14="http://schemas.microsoft.com/office/powerpoint/2010/main" val="1272238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Rectangle 4">
            <a:extLst>
              <a:ext uri="{FF2B5EF4-FFF2-40B4-BE49-F238E27FC236}">
                <a16:creationId xmlns:a16="http://schemas.microsoft.com/office/drawing/2014/main" id="{679FED7A-2E34-D516-4C41-EB4791A87F6C}"/>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04F9F6E4-C658-91A8-0700-6A343162506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9E30FC15-CEB7-C548-B28A-36000FC8B08E}"/>
              </a:ext>
            </a:extLst>
          </p:cNvPr>
          <p:cNvSpPr>
            <a:spLocks noGrp="1" noChangeArrowheads="1"/>
          </p:cNvSpPr>
          <p:nvPr>
            <p:ph type="sldNum" sz="quarter" idx="12"/>
          </p:nvPr>
        </p:nvSpPr>
        <p:spPr>
          <a:ln/>
        </p:spPr>
        <p:txBody>
          <a:bodyPr/>
          <a:lstStyle>
            <a:lvl1pPr>
              <a:defRPr/>
            </a:lvl1pPr>
          </a:lstStyle>
          <a:p>
            <a:fld id="{9432B775-007E-E543-877B-D47FF338448B}" type="slidenum">
              <a:rPr lang="en-GB" altLang="nl-BE"/>
              <a:pPr/>
              <a:t>‹nr.›</a:t>
            </a:fld>
            <a:endParaRPr lang="en-GB" altLang="nl-BE"/>
          </a:p>
        </p:txBody>
      </p:sp>
    </p:spTree>
    <p:extLst>
      <p:ext uri="{BB962C8B-B14F-4D97-AF65-F5344CB8AC3E}">
        <p14:creationId xmlns:p14="http://schemas.microsoft.com/office/powerpoint/2010/main" val="3490019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Rectangle 4">
            <a:extLst>
              <a:ext uri="{FF2B5EF4-FFF2-40B4-BE49-F238E27FC236}">
                <a16:creationId xmlns:a16="http://schemas.microsoft.com/office/drawing/2014/main" id="{2155EC89-7392-30C0-57AC-3182C6046F61}"/>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4A0929EB-6488-0A8F-5A82-54C03DE0A6B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758AA179-70B1-A94B-F9D2-AA985E14B735}"/>
              </a:ext>
            </a:extLst>
          </p:cNvPr>
          <p:cNvSpPr>
            <a:spLocks noGrp="1" noChangeArrowheads="1"/>
          </p:cNvSpPr>
          <p:nvPr>
            <p:ph type="sldNum" sz="quarter" idx="12"/>
          </p:nvPr>
        </p:nvSpPr>
        <p:spPr>
          <a:ln/>
        </p:spPr>
        <p:txBody>
          <a:bodyPr/>
          <a:lstStyle>
            <a:lvl1pPr>
              <a:defRPr/>
            </a:lvl1pPr>
          </a:lstStyle>
          <a:p>
            <a:fld id="{B9AAAB16-A915-6F4D-AAF4-9A90F070165E}" type="slidenum">
              <a:rPr lang="en-GB" altLang="nl-BE"/>
              <a:pPr/>
              <a:t>‹nr.›</a:t>
            </a:fld>
            <a:endParaRPr lang="en-GB" altLang="nl-BE"/>
          </a:p>
        </p:txBody>
      </p:sp>
    </p:spTree>
    <p:extLst>
      <p:ext uri="{BB962C8B-B14F-4D97-AF65-F5344CB8AC3E}">
        <p14:creationId xmlns:p14="http://schemas.microsoft.com/office/powerpoint/2010/main" val="2455144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D442188-FC7D-BB7B-E2B9-05F0F6E0408E}"/>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D0B23B91-65B5-30AD-80C4-4AD36192783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D8CA70BC-A205-9078-8079-E84764DF40A2}"/>
              </a:ext>
            </a:extLst>
          </p:cNvPr>
          <p:cNvSpPr>
            <a:spLocks noGrp="1" noChangeArrowheads="1"/>
          </p:cNvSpPr>
          <p:nvPr>
            <p:ph type="sldNum" sz="quarter" idx="12"/>
          </p:nvPr>
        </p:nvSpPr>
        <p:spPr>
          <a:ln/>
        </p:spPr>
        <p:txBody>
          <a:bodyPr/>
          <a:lstStyle>
            <a:lvl1pPr>
              <a:defRPr/>
            </a:lvl1pPr>
          </a:lstStyle>
          <a:p>
            <a:fld id="{6EA2C6F4-7679-3448-BC74-8547E323D987}" type="slidenum">
              <a:rPr lang="en-GB" altLang="nl-BE"/>
              <a:pPr/>
              <a:t>‹nr.›</a:t>
            </a:fld>
            <a:endParaRPr lang="en-GB" altLang="nl-BE"/>
          </a:p>
        </p:txBody>
      </p:sp>
    </p:spTree>
    <p:extLst>
      <p:ext uri="{BB962C8B-B14F-4D97-AF65-F5344CB8AC3E}">
        <p14:creationId xmlns:p14="http://schemas.microsoft.com/office/powerpoint/2010/main" val="4096995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A50C4B5-B60C-B4F2-F389-CFFE85031590}"/>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A0EF057C-F352-BAE0-9368-763A18AA05C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CE205965-4D78-D039-3B8E-3CF7A04940F8}"/>
              </a:ext>
            </a:extLst>
          </p:cNvPr>
          <p:cNvSpPr>
            <a:spLocks noGrp="1" noChangeArrowheads="1"/>
          </p:cNvSpPr>
          <p:nvPr>
            <p:ph type="sldNum" sz="quarter" idx="12"/>
          </p:nvPr>
        </p:nvSpPr>
        <p:spPr>
          <a:ln/>
        </p:spPr>
        <p:txBody>
          <a:bodyPr/>
          <a:lstStyle>
            <a:lvl1pPr>
              <a:defRPr/>
            </a:lvl1pPr>
          </a:lstStyle>
          <a:p>
            <a:fld id="{214E99DF-ED6C-9F43-96C1-C34D4B8C9C70}" type="slidenum">
              <a:rPr lang="en-GB" altLang="nl-BE"/>
              <a:pPr/>
              <a:t>‹nr.›</a:t>
            </a:fld>
            <a:endParaRPr lang="en-GB" altLang="nl-BE"/>
          </a:p>
        </p:txBody>
      </p:sp>
    </p:spTree>
    <p:extLst>
      <p:ext uri="{BB962C8B-B14F-4D97-AF65-F5344CB8AC3E}">
        <p14:creationId xmlns:p14="http://schemas.microsoft.com/office/powerpoint/2010/main" val="355246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945CE51-74DE-0046-E174-1A1327E7D275}"/>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5DF92DDF-7448-1FC9-3B3B-B13705911D8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DA434D04-5850-5F6C-409C-E25798CB306C}"/>
              </a:ext>
            </a:extLst>
          </p:cNvPr>
          <p:cNvSpPr>
            <a:spLocks noGrp="1" noChangeArrowheads="1"/>
          </p:cNvSpPr>
          <p:nvPr>
            <p:ph type="sldNum" sz="quarter" idx="12"/>
          </p:nvPr>
        </p:nvSpPr>
        <p:spPr>
          <a:ln/>
        </p:spPr>
        <p:txBody>
          <a:bodyPr/>
          <a:lstStyle>
            <a:lvl1pPr>
              <a:defRPr/>
            </a:lvl1pPr>
          </a:lstStyle>
          <a:p>
            <a:fld id="{707D431F-4B93-B04D-82BB-34731D5F04B3}" type="slidenum">
              <a:rPr lang="en-GB" altLang="nl-BE"/>
              <a:pPr/>
              <a:t>‹nr.›</a:t>
            </a:fld>
            <a:endParaRPr lang="en-GB" altLang="nl-BE"/>
          </a:p>
        </p:txBody>
      </p:sp>
    </p:spTree>
    <p:extLst>
      <p:ext uri="{BB962C8B-B14F-4D97-AF65-F5344CB8AC3E}">
        <p14:creationId xmlns:p14="http://schemas.microsoft.com/office/powerpoint/2010/main" val="3559309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B775E54-61C7-4AB6-C102-2D019025386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nl-BE"/>
              <a:t>Click to edit Master title style</a:t>
            </a:r>
          </a:p>
        </p:txBody>
      </p:sp>
      <p:sp>
        <p:nvSpPr>
          <p:cNvPr id="1027" name="Rectangle 3">
            <a:extLst>
              <a:ext uri="{FF2B5EF4-FFF2-40B4-BE49-F238E27FC236}">
                <a16:creationId xmlns:a16="http://schemas.microsoft.com/office/drawing/2014/main" id="{C18CF026-63CB-FAAC-633F-7DBE8E2D751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nl-BE"/>
              <a:t>Click to edit Master text styles</a:t>
            </a:r>
          </a:p>
          <a:p>
            <a:pPr lvl="1"/>
            <a:r>
              <a:rPr lang="en-GB" altLang="nl-BE"/>
              <a:t>Second level</a:t>
            </a:r>
          </a:p>
          <a:p>
            <a:pPr lvl="2"/>
            <a:r>
              <a:rPr lang="en-GB" altLang="nl-BE"/>
              <a:t>Third level</a:t>
            </a:r>
          </a:p>
          <a:p>
            <a:pPr lvl="3"/>
            <a:r>
              <a:rPr lang="en-GB" altLang="nl-BE"/>
              <a:t>Fourth level</a:t>
            </a:r>
          </a:p>
          <a:p>
            <a:pPr lvl="4"/>
            <a:r>
              <a:rPr lang="en-GB" altLang="nl-BE"/>
              <a:t>Fifth level</a:t>
            </a:r>
          </a:p>
        </p:txBody>
      </p:sp>
      <p:sp>
        <p:nvSpPr>
          <p:cNvPr id="1028" name="Rectangle 4">
            <a:extLst>
              <a:ext uri="{FF2B5EF4-FFF2-40B4-BE49-F238E27FC236}">
                <a16:creationId xmlns:a16="http://schemas.microsoft.com/office/drawing/2014/main" id="{45DE3361-B13C-20BF-9097-20E2010E180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i="0">
                <a:latin typeface="Times New Roman" charset="0"/>
                <a:ea typeface="+mn-ea"/>
                <a:cs typeface="+mn-cs"/>
              </a:defRPr>
            </a:lvl1pPr>
          </a:lstStyle>
          <a:p>
            <a:pPr>
              <a:defRPr/>
            </a:pPr>
            <a:endParaRPr lang="en-GB"/>
          </a:p>
        </p:txBody>
      </p:sp>
      <p:sp>
        <p:nvSpPr>
          <p:cNvPr id="1029" name="Rectangle 5">
            <a:extLst>
              <a:ext uri="{FF2B5EF4-FFF2-40B4-BE49-F238E27FC236}">
                <a16:creationId xmlns:a16="http://schemas.microsoft.com/office/drawing/2014/main" id="{28FA5601-E92B-FDD3-E947-CDB455C7BAA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i="0">
                <a:latin typeface="Times New Roman" charset="0"/>
                <a:ea typeface="+mn-ea"/>
                <a:cs typeface="+mn-cs"/>
              </a:defRPr>
            </a:lvl1pPr>
          </a:lstStyle>
          <a:p>
            <a:pPr>
              <a:defRPr/>
            </a:pPr>
            <a:endParaRPr lang="en-GB"/>
          </a:p>
        </p:txBody>
      </p:sp>
      <p:sp>
        <p:nvSpPr>
          <p:cNvPr id="1030" name="Rectangle 6">
            <a:extLst>
              <a:ext uri="{FF2B5EF4-FFF2-40B4-BE49-F238E27FC236}">
                <a16:creationId xmlns:a16="http://schemas.microsoft.com/office/drawing/2014/main" id="{A921FD98-EBD6-0F24-820D-792CF89734B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i="0"/>
            </a:lvl1pPr>
          </a:lstStyle>
          <a:p>
            <a:fld id="{706B8D97-C00C-554C-BCC6-22AC3CAF0190}" type="slidenum">
              <a:rPr lang="en-GB" altLang="nl-BE"/>
              <a:pPr/>
              <a:t>‹nr.›</a:t>
            </a:fld>
            <a:endParaRPr lang="en-GB" altLang="nl-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3.xml"/><Relationship Id="rId1" Type="http://schemas.openxmlformats.org/officeDocument/2006/relationships/slideLayout" Target="../slideLayouts/slideLayout6.xml"/><Relationship Id="rId4" Type="http://schemas.openxmlformats.org/officeDocument/2006/relationships/image" Target="../media/image114.png"/></Relationships>
</file>

<file path=ppt/slides/_rels/slide11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9.xml"/><Relationship Id="rId1" Type="http://schemas.openxmlformats.org/officeDocument/2006/relationships/slideLayout" Target="../slideLayouts/slideLayout6.xml"/><Relationship Id="rId4" Type="http://schemas.openxmlformats.org/officeDocument/2006/relationships/image" Target="../media/image121.png"/></Relationships>
</file>

<file path=ppt/slides/_rels/slide11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130.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hemeOverride" Target="../theme/themeOverride1.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hemeOverride" Target="../theme/themeOverride2.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hemeOverride" Target="../theme/themeOverride3.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67.jpeg"/></Relationships>
</file>

<file path=ppt/slides/_rels/slide6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70.jpeg"/></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8.xml"/><Relationship Id="rId1" Type="http://schemas.openxmlformats.org/officeDocument/2006/relationships/slideLayout" Target="../slideLayouts/slideLayout6.xml"/><Relationship Id="rId5" Type="http://schemas.openxmlformats.org/officeDocument/2006/relationships/image" Target="../media/image86.jpeg"/><Relationship Id="rId4" Type="http://schemas.openxmlformats.org/officeDocument/2006/relationships/image" Target="../media/image85.png"/></Relationships>
</file>

<file path=ppt/slides/_rels/slide8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1F088675-8C88-D17C-2EBE-2CDB99CA104D}"/>
              </a:ext>
            </a:extLst>
          </p:cNvPr>
          <p:cNvSpPr>
            <a:spLocks noChangeArrowheads="1"/>
          </p:cNvSpPr>
          <p:nvPr/>
        </p:nvSpPr>
        <p:spPr bwMode="auto">
          <a:xfrm>
            <a:off x="3810000" y="5727700"/>
            <a:ext cx="576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nl-NL" altLang="nl-BE" sz="2400"/>
          </a:p>
        </p:txBody>
      </p:sp>
      <p:sp>
        <p:nvSpPr>
          <p:cNvPr id="15362" name="Tekstvak 1">
            <a:extLst>
              <a:ext uri="{FF2B5EF4-FFF2-40B4-BE49-F238E27FC236}">
                <a16:creationId xmlns:a16="http://schemas.microsoft.com/office/drawing/2014/main" id="{97BF464A-3383-94C3-64FC-BB3D14E9564F}"/>
              </a:ext>
            </a:extLst>
          </p:cNvPr>
          <p:cNvSpPr txBox="1">
            <a:spLocks noChangeArrowheads="1"/>
          </p:cNvSpPr>
          <p:nvPr/>
        </p:nvSpPr>
        <p:spPr bwMode="auto">
          <a:xfrm>
            <a:off x="2627313" y="2060575"/>
            <a:ext cx="1841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nl-NL" altLang="nl-BE" sz="2400"/>
          </a:p>
          <a:p>
            <a:pPr eaLnBrk="1" hangingPunct="1">
              <a:spcBef>
                <a:spcPct val="0"/>
              </a:spcBef>
              <a:buFontTx/>
              <a:buNone/>
            </a:pPr>
            <a:endParaRPr lang="nl-NL" altLang="nl-BE" sz="2400"/>
          </a:p>
        </p:txBody>
      </p:sp>
      <p:pic>
        <p:nvPicPr>
          <p:cNvPr id="15363" name="Afbeelding 1" descr="island-wallpaper-3.jpg">
            <a:extLst>
              <a:ext uri="{FF2B5EF4-FFF2-40B4-BE49-F238E27FC236}">
                <a16:creationId xmlns:a16="http://schemas.microsoft.com/office/drawing/2014/main" id="{BDCFAABE-5610-FBDA-9883-A605F20E16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6713" y="1052513"/>
            <a:ext cx="8410575"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itel 2">
            <a:extLst>
              <a:ext uri="{FF2B5EF4-FFF2-40B4-BE49-F238E27FC236}">
                <a16:creationId xmlns:a16="http://schemas.microsoft.com/office/drawing/2014/main" id="{DFA32B79-49EB-9E3F-DF3C-1BAF645DE41E}"/>
              </a:ext>
            </a:extLst>
          </p:cNvPr>
          <p:cNvSpPr>
            <a:spLocks noGrp="1"/>
          </p:cNvSpPr>
          <p:nvPr>
            <p:ph type="title"/>
          </p:nvPr>
        </p:nvSpPr>
        <p:spPr>
          <a:xfrm>
            <a:off x="0" y="0"/>
            <a:ext cx="9144000" cy="1052513"/>
          </a:xfrm>
        </p:spPr>
        <p:txBody>
          <a:bodyPr/>
          <a:lstStyle/>
          <a:p>
            <a:r>
              <a:rPr lang="nl-NL" altLang="nl-BE" sz="3200" b="1" i="1" dirty="0">
                <a:latin typeface="Helvetica" pitchFamily="2" charset="0"/>
                <a:ea typeface="ＭＳ Ｐゴシック" panose="020B0600070205080204" pitchFamily="34" charset="-128"/>
              </a:rPr>
              <a:t>Vruchten &amp; zaden op reis !</a:t>
            </a:r>
          </a:p>
        </p:txBody>
      </p:sp>
      <p:sp>
        <p:nvSpPr>
          <p:cNvPr id="15365" name="Tekstvak 1">
            <a:extLst>
              <a:ext uri="{FF2B5EF4-FFF2-40B4-BE49-F238E27FC236}">
                <a16:creationId xmlns:a16="http://schemas.microsoft.com/office/drawing/2014/main" id="{3D4DC9D9-61A5-B7A5-6A0B-71B5D0AC9B07}"/>
              </a:ext>
            </a:extLst>
          </p:cNvPr>
          <p:cNvSpPr txBox="1">
            <a:spLocks noChangeArrowheads="1"/>
          </p:cNvSpPr>
          <p:nvPr/>
        </p:nvSpPr>
        <p:spPr bwMode="auto">
          <a:xfrm>
            <a:off x="-107950" y="6237288"/>
            <a:ext cx="8280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nl-NL" altLang="nl-BE" sz="2400" b="1">
                <a:solidFill>
                  <a:schemeClr val="tx2"/>
                </a:solidFill>
                <a:latin typeface="Helvetica" pitchFamily="2" charset="0"/>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6893E56E-3EBA-1A16-DC7A-518481394C00}"/>
              </a:ext>
            </a:extLst>
          </p:cNvPr>
          <p:cNvSpPr>
            <a:spLocks noGrp="1" noChangeArrowheads="1"/>
          </p:cNvSpPr>
          <p:nvPr>
            <p:ph type="title"/>
          </p:nvPr>
        </p:nvSpPr>
        <p:spPr>
          <a:xfrm>
            <a:off x="0" y="0"/>
            <a:ext cx="9144000" cy="1052513"/>
          </a:xfrm>
        </p:spPr>
        <p:txBody>
          <a:bodyPr/>
          <a:lstStyle/>
          <a:p>
            <a:pPr eaLnBrk="1" hangingPunct="1"/>
            <a:r>
              <a:rPr lang="en-GB" altLang="nl-BE" sz="2800" b="1" i="1">
                <a:latin typeface="Helvetica" pitchFamily="2" charset="0"/>
                <a:ea typeface="ＭＳ Ｐゴシック" panose="020B0600070205080204" pitchFamily="34" charset="-128"/>
              </a:rPr>
              <a:t>Amficarpie</a:t>
            </a:r>
            <a:endParaRPr lang="en-GB" altLang="nl-BE">
              <a:ea typeface="ＭＳ Ｐゴシック" panose="020B0600070205080204" pitchFamily="34" charset="-128"/>
            </a:endParaRPr>
          </a:p>
        </p:txBody>
      </p:sp>
      <p:grpSp>
        <p:nvGrpSpPr>
          <p:cNvPr id="33794" name="Group 7">
            <a:extLst>
              <a:ext uri="{FF2B5EF4-FFF2-40B4-BE49-F238E27FC236}">
                <a16:creationId xmlns:a16="http://schemas.microsoft.com/office/drawing/2014/main" id="{B12D669B-AC1E-4775-5606-367B927BD2D1}"/>
              </a:ext>
            </a:extLst>
          </p:cNvPr>
          <p:cNvGrpSpPr>
            <a:grpSpLocks/>
          </p:cNvGrpSpPr>
          <p:nvPr/>
        </p:nvGrpSpPr>
        <p:grpSpPr bwMode="auto">
          <a:xfrm>
            <a:off x="1403350" y="1052513"/>
            <a:ext cx="6337300" cy="5467350"/>
            <a:chOff x="978" y="807"/>
            <a:chExt cx="4082" cy="3514"/>
          </a:xfrm>
        </p:grpSpPr>
        <p:pic>
          <p:nvPicPr>
            <p:cNvPr id="33795" name="Picture 3" descr="D:\RNieuwborg\assist\Kan1\cursusKAN1\morfologie vrucht\figuren\Amfikarpie.tif">
              <a:extLst>
                <a:ext uri="{FF2B5EF4-FFF2-40B4-BE49-F238E27FC236}">
                  <a16:creationId xmlns:a16="http://schemas.microsoft.com/office/drawing/2014/main" id="{8131E1B6-3D6A-37E1-C0C9-5C32AD375C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 y="807"/>
              <a:ext cx="4082" cy="3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 Box 4">
              <a:extLst>
                <a:ext uri="{FF2B5EF4-FFF2-40B4-BE49-F238E27FC236}">
                  <a16:creationId xmlns:a16="http://schemas.microsoft.com/office/drawing/2014/main" id="{508B6E34-67D5-B3EF-BA14-59B4DF95DEED}"/>
                </a:ext>
              </a:extLst>
            </p:cNvPr>
            <p:cNvSpPr txBox="1">
              <a:spLocks noChangeArrowheads="1"/>
            </p:cNvSpPr>
            <p:nvPr/>
          </p:nvSpPr>
          <p:spPr bwMode="auto">
            <a:xfrm>
              <a:off x="1008" y="3168"/>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nl-BE" altLang="nl-BE" sz="2400" i="0"/>
                <a:t>1</a:t>
              </a:r>
              <a:endParaRPr lang="en-GB" altLang="nl-BE" sz="2400" i="0"/>
            </a:p>
          </p:txBody>
        </p:sp>
        <p:sp>
          <p:nvSpPr>
            <p:cNvPr id="33797" name="Text Box 6">
              <a:extLst>
                <a:ext uri="{FF2B5EF4-FFF2-40B4-BE49-F238E27FC236}">
                  <a16:creationId xmlns:a16="http://schemas.microsoft.com/office/drawing/2014/main" id="{B6C4D917-3209-8F39-96D3-F511952CDD07}"/>
                </a:ext>
              </a:extLst>
            </p:cNvPr>
            <p:cNvSpPr txBox="1">
              <a:spLocks noChangeArrowheads="1"/>
            </p:cNvSpPr>
            <p:nvPr/>
          </p:nvSpPr>
          <p:spPr bwMode="auto">
            <a:xfrm>
              <a:off x="3168" y="3888"/>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nl-BE" altLang="nl-BE" sz="2400" i="0"/>
                <a:t>2</a:t>
              </a:r>
              <a:endParaRPr lang="en-GB" altLang="nl-BE" sz="2400" i="0"/>
            </a:p>
          </p:txBody>
        </p:sp>
      </p:gr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Titel 1">
            <a:extLst>
              <a:ext uri="{FF2B5EF4-FFF2-40B4-BE49-F238E27FC236}">
                <a16:creationId xmlns:a16="http://schemas.microsoft.com/office/drawing/2014/main" id="{0533D069-459C-6EE9-FFCB-5831E919B5BD}"/>
              </a:ext>
            </a:extLst>
          </p:cNvPr>
          <p:cNvSpPr>
            <a:spLocks noGrp="1"/>
          </p:cNvSpPr>
          <p:nvPr>
            <p:ph type="title"/>
          </p:nvPr>
        </p:nvSpPr>
        <p:spPr>
          <a:xfrm>
            <a:off x="0" y="0"/>
            <a:ext cx="9144000" cy="1052513"/>
          </a:xfrm>
        </p:spPr>
        <p:txBody>
          <a:bodyPr/>
          <a:lstStyle/>
          <a:p>
            <a:r>
              <a:rPr lang="nl-NL" altLang="nl-BE" sz="2800" b="1" i="1">
                <a:latin typeface="Helvetica" pitchFamily="2" charset="0"/>
                <a:ea typeface="ＭＳ Ｐゴシック" panose="020B0600070205080204" pitchFamily="34" charset="-128"/>
              </a:rPr>
              <a:t>Japanse duizendknoop (Reynoutria japonica)</a:t>
            </a:r>
          </a:p>
        </p:txBody>
      </p:sp>
      <p:pic>
        <p:nvPicPr>
          <p:cNvPr id="195586" name="Afbeelding 1" descr="1024px-Fallopia-japonica(Fruechte).jpg">
            <a:extLst>
              <a:ext uri="{FF2B5EF4-FFF2-40B4-BE49-F238E27FC236}">
                <a16:creationId xmlns:a16="http://schemas.microsoft.com/office/drawing/2014/main" id="{24EE37A7-7421-81C4-9375-D214559E48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3475" y="1052513"/>
            <a:ext cx="6877050" cy="515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Titel 1">
            <a:extLst>
              <a:ext uri="{FF2B5EF4-FFF2-40B4-BE49-F238E27FC236}">
                <a16:creationId xmlns:a16="http://schemas.microsoft.com/office/drawing/2014/main" id="{79511F74-5B1E-F287-0BEA-88D162773831}"/>
              </a:ext>
            </a:extLst>
          </p:cNvPr>
          <p:cNvSpPr>
            <a:spLocks noGrp="1"/>
          </p:cNvSpPr>
          <p:nvPr>
            <p:ph type="title"/>
          </p:nvPr>
        </p:nvSpPr>
        <p:spPr>
          <a:xfrm>
            <a:off x="0" y="0"/>
            <a:ext cx="4572000" cy="3429000"/>
          </a:xfrm>
        </p:spPr>
        <p:txBody>
          <a:bodyPr/>
          <a:lstStyle/>
          <a:p>
            <a:r>
              <a:rPr lang="nl-NL" altLang="nl-BE" sz="2800" b="1" i="1">
                <a:latin typeface="Helvetica" pitchFamily="2" charset="0"/>
                <a:ea typeface="ＭＳ Ｐゴシック" panose="020B0600070205080204" pitchFamily="34" charset="-128"/>
              </a:rPr>
              <a:t>Japanse duizendknoop (Reynoutria japonica)</a:t>
            </a:r>
          </a:p>
        </p:txBody>
      </p:sp>
      <p:pic>
        <p:nvPicPr>
          <p:cNvPr id="197634" name="Afbeelding 3" descr="mapsvg_png.php.png">
            <a:extLst>
              <a:ext uri="{FF2B5EF4-FFF2-40B4-BE49-F238E27FC236}">
                <a16:creationId xmlns:a16="http://schemas.microsoft.com/office/drawing/2014/main" id="{1547095A-E1CD-55E1-20C6-554F2E3E9F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31800"/>
            <a:ext cx="4132263"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Titel 1">
            <a:extLst>
              <a:ext uri="{FF2B5EF4-FFF2-40B4-BE49-F238E27FC236}">
                <a16:creationId xmlns:a16="http://schemas.microsoft.com/office/drawing/2014/main" id="{106C1968-F7C4-80D0-9BAE-5DB31661A0B0}"/>
              </a:ext>
            </a:extLst>
          </p:cNvPr>
          <p:cNvSpPr>
            <a:spLocks noGrp="1"/>
          </p:cNvSpPr>
          <p:nvPr>
            <p:ph type="title"/>
          </p:nvPr>
        </p:nvSpPr>
        <p:spPr>
          <a:xfrm>
            <a:off x="0" y="0"/>
            <a:ext cx="3132138" cy="3429000"/>
          </a:xfrm>
        </p:spPr>
        <p:txBody>
          <a:bodyPr/>
          <a:lstStyle/>
          <a:p>
            <a:r>
              <a:rPr lang="nl-NL" altLang="nl-BE" sz="2800" b="1" i="1">
                <a:latin typeface="Helvetica" pitchFamily="2" charset="0"/>
                <a:ea typeface="ＭＳ Ｐゴシック" panose="020B0600070205080204" pitchFamily="34" charset="-128"/>
              </a:rPr>
              <a:t>Japanse duizendknoop (Reynoutria japonica)</a:t>
            </a:r>
          </a:p>
        </p:txBody>
      </p:sp>
      <p:pic>
        <p:nvPicPr>
          <p:cNvPr id="199682" name="Afbeelding 1" descr="distribution-and-invasion.jpeg.png">
            <a:extLst>
              <a:ext uri="{FF2B5EF4-FFF2-40B4-BE49-F238E27FC236}">
                <a16:creationId xmlns:a16="http://schemas.microsoft.com/office/drawing/2014/main" id="{8FA04757-D203-4328-40B4-22530873F7A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32138" y="309563"/>
            <a:ext cx="5780087" cy="62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Titel 1">
            <a:extLst>
              <a:ext uri="{FF2B5EF4-FFF2-40B4-BE49-F238E27FC236}">
                <a16:creationId xmlns:a16="http://schemas.microsoft.com/office/drawing/2014/main" id="{0EE1D219-02CB-CFFF-9E79-F4CD567BB76F}"/>
              </a:ext>
            </a:extLst>
          </p:cNvPr>
          <p:cNvSpPr>
            <a:spLocks noGrp="1"/>
          </p:cNvSpPr>
          <p:nvPr>
            <p:ph type="title"/>
          </p:nvPr>
        </p:nvSpPr>
        <p:spPr>
          <a:xfrm>
            <a:off x="35699" y="2902743"/>
            <a:ext cx="9144000" cy="1052513"/>
          </a:xfrm>
        </p:spPr>
        <p:txBody>
          <a:bodyPr/>
          <a:lstStyle/>
          <a:p>
            <a:r>
              <a:rPr lang="nl-NL" altLang="nl-BE" sz="3200" b="1" i="1" dirty="0">
                <a:latin typeface="Helvetica" pitchFamily="2" charset="0"/>
                <a:ea typeface="ＭＳ Ｐゴシック" panose="020B0600070205080204" pitchFamily="34" charset="-128"/>
              </a:rPr>
              <a:t>Typologie</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2">
            <a:extLst>
              <a:ext uri="{FF2B5EF4-FFF2-40B4-BE49-F238E27FC236}">
                <a16:creationId xmlns:a16="http://schemas.microsoft.com/office/drawing/2014/main" id="{5983B3E3-5F50-4CC8-ABED-73F364227D19}"/>
              </a:ext>
            </a:extLst>
          </p:cNvPr>
          <p:cNvSpPr>
            <a:spLocks noGrp="1" noChangeArrowheads="1"/>
          </p:cNvSpPr>
          <p:nvPr>
            <p:ph type="title"/>
          </p:nvPr>
        </p:nvSpPr>
        <p:spPr>
          <a:xfrm>
            <a:off x="0" y="0"/>
            <a:ext cx="9144000" cy="1052513"/>
          </a:xfrm>
        </p:spPr>
        <p:txBody>
          <a:bodyPr/>
          <a:lstStyle/>
          <a:p>
            <a:pPr eaLnBrk="1" hangingPunct="1"/>
            <a:r>
              <a:rPr lang="en-GB" altLang="nl-BE" sz="2800" b="1" i="1">
                <a:latin typeface="Helvetica" pitchFamily="2" charset="0"/>
                <a:ea typeface="ＭＳ Ｐゴシック" panose="020B0600070205080204" pitchFamily="34" charset="-128"/>
              </a:rPr>
              <a:t>Bessen : Tomaat, Komkommer (pepo)</a:t>
            </a:r>
            <a:endParaRPr lang="en-GB" altLang="nl-BE" i="1">
              <a:ea typeface="ＭＳ Ｐゴシック" panose="020B0600070205080204" pitchFamily="34" charset="-128"/>
            </a:endParaRPr>
          </a:p>
        </p:txBody>
      </p:sp>
      <p:grpSp>
        <p:nvGrpSpPr>
          <p:cNvPr id="203778" name="Group 7">
            <a:extLst>
              <a:ext uri="{FF2B5EF4-FFF2-40B4-BE49-F238E27FC236}">
                <a16:creationId xmlns:a16="http://schemas.microsoft.com/office/drawing/2014/main" id="{ED04A8F5-D2FC-0C55-7098-4B60F55CE832}"/>
              </a:ext>
            </a:extLst>
          </p:cNvPr>
          <p:cNvGrpSpPr>
            <a:grpSpLocks/>
          </p:cNvGrpSpPr>
          <p:nvPr/>
        </p:nvGrpSpPr>
        <p:grpSpPr bwMode="auto">
          <a:xfrm>
            <a:off x="1089025" y="1052513"/>
            <a:ext cx="6965950" cy="5395912"/>
            <a:chOff x="672" y="806"/>
            <a:chExt cx="4416" cy="3281"/>
          </a:xfrm>
        </p:grpSpPr>
        <p:pic>
          <p:nvPicPr>
            <p:cNvPr id="203779" name="Picture 3" descr="D:\RNieuwborg\assist\Kan1\cursusKAN1\morfologie vrucht\MV-figuren\Lycopersicon-Cucumis.tif">
              <a:extLst>
                <a:ext uri="{FF2B5EF4-FFF2-40B4-BE49-F238E27FC236}">
                  <a16:creationId xmlns:a16="http://schemas.microsoft.com/office/drawing/2014/main" id="{18130A33-4A2F-6A42-82F3-8D238A2F37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 y="806"/>
              <a:ext cx="4416" cy="3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44B3EE66-9994-92C6-E2DF-557DF44BB3FA}"/>
                </a:ext>
              </a:extLst>
            </p:cNvPr>
            <p:cNvSpPr txBox="1">
              <a:spLocks noChangeArrowheads="1"/>
            </p:cNvSpPr>
            <p:nvPr/>
          </p:nvSpPr>
          <p:spPr bwMode="auto">
            <a:xfrm>
              <a:off x="720" y="3792"/>
              <a:ext cx="28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nl-BE" altLang="nl-BE" sz="2400" i="0"/>
                <a:t>1</a:t>
              </a:r>
              <a:endParaRPr lang="en-GB" altLang="nl-BE" sz="2400" i="0"/>
            </a:p>
          </p:txBody>
        </p:sp>
        <p:sp>
          <p:nvSpPr>
            <p:cNvPr id="203781" name="Text Box 6">
              <a:extLst>
                <a:ext uri="{FF2B5EF4-FFF2-40B4-BE49-F238E27FC236}">
                  <a16:creationId xmlns:a16="http://schemas.microsoft.com/office/drawing/2014/main" id="{C29B9FA7-2939-A75A-12BA-BA40499C91F1}"/>
                </a:ext>
              </a:extLst>
            </p:cNvPr>
            <p:cNvSpPr txBox="1">
              <a:spLocks noChangeArrowheads="1"/>
            </p:cNvSpPr>
            <p:nvPr/>
          </p:nvSpPr>
          <p:spPr bwMode="auto">
            <a:xfrm>
              <a:off x="3072" y="3792"/>
              <a:ext cx="28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nl-BE" altLang="nl-BE" sz="2400" i="0"/>
                <a:t>2</a:t>
              </a:r>
              <a:endParaRPr lang="en-GB" altLang="nl-BE" sz="2400" i="0"/>
            </a:p>
          </p:txBody>
        </p:sp>
      </p:gr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a:extLst>
              <a:ext uri="{FF2B5EF4-FFF2-40B4-BE49-F238E27FC236}">
                <a16:creationId xmlns:a16="http://schemas.microsoft.com/office/drawing/2014/main" id="{A9E4173A-8934-A95D-F534-EF17AA719B2F}"/>
              </a:ext>
            </a:extLst>
          </p:cNvPr>
          <p:cNvSpPr>
            <a:spLocks noGrp="1" noChangeArrowheads="1"/>
          </p:cNvSpPr>
          <p:nvPr>
            <p:ph type="title"/>
          </p:nvPr>
        </p:nvSpPr>
        <p:spPr>
          <a:xfrm>
            <a:off x="0" y="0"/>
            <a:ext cx="4067175" cy="3429000"/>
          </a:xfrm>
        </p:spPr>
        <p:txBody>
          <a:bodyPr/>
          <a:lstStyle/>
          <a:p>
            <a:pPr eaLnBrk="1" hangingPunct="1"/>
            <a:r>
              <a:rPr lang="en-GB" altLang="nl-BE" sz="2800" b="1" i="1">
                <a:latin typeface="Helvetica" pitchFamily="2" charset="0"/>
                <a:ea typeface="ＭＳ Ｐゴシック" panose="020B0600070205080204" pitchFamily="34" charset="-128"/>
              </a:rPr>
              <a:t>Bessen : Kruisbes</a:t>
            </a:r>
            <a:endParaRPr lang="en-GB" altLang="nl-BE">
              <a:ea typeface="ＭＳ Ｐゴシック" panose="020B0600070205080204" pitchFamily="34" charset="-128"/>
            </a:endParaRPr>
          </a:p>
        </p:txBody>
      </p:sp>
      <p:pic>
        <p:nvPicPr>
          <p:cNvPr id="205826" name="Picture 3" descr="D:\RNieuwborg\assist\Kan1\cursusKAN1\morfologie vrucht\MV-figuren\Ribes uva-crispa.tif">
            <a:extLst>
              <a:ext uri="{FF2B5EF4-FFF2-40B4-BE49-F238E27FC236}">
                <a16:creationId xmlns:a16="http://schemas.microsoft.com/office/drawing/2014/main" id="{3AA43C5E-B2A6-56B4-F48D-8BF30C127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590550"/>
            <a:ext cx="46863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a:extLst>
              <a:ext uri="{FF2B5EF4-FFF2-40B4-BE49-F238E27FC236}">
                <a16:creationId xmlns:a16="http://schemas.microsoft.com/office/drawing/2014/main" id="{D6C80A74-75C4-41FE-7C95-F173FF649937}"/>
              </a:ext>
            </a:extLst>
          </p:cNvPr>
          <p:cNvSpPr>
            <a:spLocks noGrp="1" noChangeArrowheads="1"/>
          </p:cNvSpPr>
          <p:nvPr>
            <p:ph type="title" idx="4294967295"/>
          </p:nvPr>
        </p:nvSpPr>
        <p:spPr>
          <a:xfrm>
            <a:off x="0" y="0"/>
            <a:ext cx="9144000" cy="1052513"/>
          </a:xfrm>
        </p:spPr>
        <p:txBody>
          <a:bodyPr/>
          <a:lstStyle/>
          <a:p>
            <a:pPr eaLnBrk="1" hangingPunct="1"/>
            <a:r>
              <a:rPr lang="en-GB" altLang="nl-BE" sz="2800" b="1" i="1">
                <a:latin typeface="Helvetica" pitchFamily="2" charset="0"/>
                <a:ea typeface="ＭＳ Ｐゴシック" panose="020B0600070205080204" pitchFamily="34" charset="-128"/>
              </a:rPr>
              <a:t>Bessen : Kiwi (Actinidia species)</a:t>
            </a:r>
            <a:endParaRPr lang="en-GB" altLang="nl-BE">
              <a:ea typeface="ＭＳ Ｐゴシック" panose="020B0600070205080204" pitchFamily="34" charset="-128"/>
            </a:endParaRPr>
          </a:p>
        </p:txBody>
      </p:sp>
      <p:pic>
        <p:nvPicPr>
          <p:cNvPr id="207874" name="Picture 4" descr="Actinidia_set v4-343.jpg                                       000C0D3CMacintosh HD                   B53C9F77:">
            <a:extLst>
              <a:ext uri="{FF2B5EF4-FFF2-40B4-BE49-F238E27FC236}">
                <a16:creationId xmlns:a16="http://schemas.microsoft.com/office/drawing/2014/main" id="{5DE520CF-8528-5833-CACA-92C0C9F897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975" y="1052513"/>
            <a:ext cx="7258050" cy="523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groen, boom, blad&#10;&#10;Automatisch gegenereerde beschrijving">
            <a:extLst>
              <a:ext uri="{FF2B5EF4-FFF2-40B4-BE49-F238E27FC236}">
                <a16:creationId xmlns:a16="http://schemas.microsoft.com/office/drawing/2014/main" id="{43434558-2174-D984-7AF0-517C6CD10A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5496"/>
            <a:ext cx="9149898" cy="6087008"/>
          </a:xfrm>
          <a:prstGeom prst="rect">
            <a:avLst/>
          </a:prstGeom>
        </p:spPr>
      </p:pic>
    </p:spTree>
    <p:extLst>
      <p:ext uri="{BB962C8B-B14F-4D97-AF65-F5344CB8AC3E}">
        <p14:creationId xmlns:p14="http://schemas.microsoft.com/office/powerpoint/2010/main" val="310415583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a:extLst>
              <a:ext uri="{FF2B5EF4-FFF2-40B4-BE49-F238E27FC236}">
                <a16:creationId xmlns:a16="http://schemas.microsoft.com/office/drawing/2014/main" id="{852DD81B-7B41-58D7-3E04-349A08C8A9A2}"/>
              </a:ext>
            </a:extLst>
          </p:cNvPr>
          <p:cNvSpPr>
            <a:spLocks noGrp="1" noChangeArrowheads="1"/>
          </p:cNvSpPr>
          <p:nvPr>
            <p:ph type="title"/>
          </p:nvPr>
        </p:nvSpPr>
        <p:spPr>
          <a:xfrm>
            <a:off x="0" y="0"/>
            <a:ext cx="9144000" cy="990600"/>
          </a:xfrm>
        </p:spPr>
        <p:txBody>
          <a:bodyPr/>
          <a:lstStyle/>
          <a:p>
            <a:pPr eaLnBrk="1" hangingPunct="1"/>
            <a:r>
              <a:rPr lang="nl-BE" altLang="nl-BE" sz="2800" b="1" i="1">
                <a:latin typeface="Helvetica" pitchFamily="2" charset="0"/>
                <a:ea typeface="ＭＳ Ｐゴシック" panose="020B0600070205080204" pitchFamily="34" charset="-128"/>
              </a:rPr>
              <a:t>Splitvruchten</a:t>
            </a:r>
            <a:endParaRPr lang="en-GB" altLang="nl-BE" i="1">
              <a:ea typeface="ＭＳ Ｐゴシック" panose="020B0600070205080204" pitchFamily="34" charset="-128"/>
            </a:endParaRPr>
          </a:p>
        </p:txBody>
      </p:sp>
      <p:pic>
        <p:nvPicPr>
          <p:cNvPr id="209922" name="Picture 3" descr="D:\RNieuwborg\assist\Kan1\cursusKAN1\morfologie vrucht\MV-figuren\Spltitvr-Apiaceae.tif">
            <a:extLst>
              <a:ext uri="{FF2B5EF4-FFF2-40B4-BE49-F238E27FC236}">
                <a16:creationId xmlns:a16="http://schemas.microsoft.com/office/drawing/2014/main" id="{C9FE89C8-A47E-26CD-9A7F-DF5C0F67F2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81075"/>
            <a:ext cx="8382000"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a:extLst>
              <a:ext uri="{FF2B5EF4-FFF2-40B4-BE49-F238E27FC236}">
                <a16:creationId xmlns:a16="http://schemas.microsoft.com/office/drawing/2014/main" id="{6969E4CE-388E-FE61-3548-1E67450DFA8B}"/>
              </a:ext>
            </a:extLst>
          </p:cNvPr>
          <p:cNvSpPr>
            <a:spLocks noGrp="1" noChangeArrowheads="1"/>
          </p:cNvSpPr>
          <p:nvPr>
            <p:ph type="title"/>
          </p:nvPr>
        </p:nvSpPr>
        <p:spPr>
          <a:xfrm>
            <a:off x="0" y="0"/>
            <a:ext cx="9144000" cy="1052513"/>
          </a:xfrm>
        </p:spPr>
        <p:txBody>
          <a:bodyPr/>
          <a:lstStyle/>
          <a:p>
            <a:pPr eaLnBrk="1" hangingPunct="1"/>
            <a:r>
              <a:rPr lang="nl-BE" altLang="nl-BE" sz="2800" b="1" i="1">
                <a:latin typeface="Helvetica" pitchFamily="2" charset="0"/>
                <a:ea typeface="ＭＳ Ｐゴシック" panose="020B0600070205080204" pitchFamily="34" charset="-128"/>
              </a:rPr>
              <a:t>Splitvruchten in de Schermbloemenfamilie</a:t>
            </a:r>
            <a:endParaRPr lang="en-GB" altLang="nl-BE" i="1">
              <a:ea typeface="ＭＳ Ｐゴシック" panose="020B0600070205080204" pitchFamily="34" charset="-128"/>
            </a:endParaRPr>
          </a:p>
        </p:txBody>
      </p:sp>
      <p:pic>
        <p:nvPicPr>
          <p:cNvPr id="211970" name="Picture 4" descr="Apiaceae schizocarp                                            0005D5ABAAA+AAA                        ABA78158:">
            <a:extLst>
              <a:ext uri="{FF2B5EF4-FFF2-40B4-BE49-F238E27FC236}">
                <a16:creationId xmlns:a16="http://schemas.microsoft.com/office/drawing/2014/main" id="{46C394CA-2B9F-2F17-C19D-B4BD740E72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0850" y="1174750"/>
            <a:ext cx="5702300"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E45EA8A2-5120-A78E-3D5A-0C5497AE2A07}"/>
              </a:ext>
            </a:extLst>
          </p:cNvPr>
          <p:cNvSpPr>
            <a:spLocks noGrp="1" noChangeArrowheads="1"/>
          </p:cNvSpPr>
          <p:nvPr>
            <p:ph type="title"/>
          </p:nvPr>
        </p:nvSpPr>
        <p:spPr>
          <a:xfrm>
            <a:off x="0" y="0"/>
            <a:ext cx="4572000" cy="3429000"/>
          </a:xfrm>
        </p:spPr>
        <p:txBody>
          <a:bodyPr/>
          <a:lstStyle/>
          <a:p>
            <a:pPr eaLnBrk="1" hangingPunct="1"/>
            <a:r>
              <a:rPr lang="nl-NL" altLang="nl-BE" sz="2800" b="1" i="1">
                <a:latin typeface="Helvetica" pitchFamily="2" charset="0"/>
                <a:ea typeface="ＭＳ Ｐゴシック" panose="020B0600070205080204" pitchFamily="34" charset="-128"/>
              </a:rPr>
              <a:t>Geocarpie</a:t>
            </a:r>
            <a:br>
              <a:rPr lang="nl-NL" altLang="nl-BE" sz="2800" b="1" i="1">
                <a:latin typeface="Helvetica" pitchFamily="2" charset="0"/>
                <a:ea typeface="ＭＳ Ｐゴシック" panose="020B0600070205080204" pitchFamily="34" charset="-128"/>
              </a:rPr>
            </a:br>
            <a:r>
              <a:rPr lang="nl-NL" altLang="nl-BE" sz="2800" b="1" i="1">
                <a:latin typeface="Helvetica" pitchFamily="2" charset="0"/>
                <a:ea typeface="ＭＳ Ｐゴシック" panose="020B0600070205080204" pitchFamily="34" charset="-128"/>
              </a:rPr>
              <a:t/>
            </a:r>
            <a:br>
              <a:rPr lang="nl-NL" altLang="nl-BE" sz="2800" b="1" i="1">
                <a:latin typeface="Helvetica" pitchFamily="2" charset="0"/>
                <a:ea typeface="ＭＳ Ｐゴシック" panose="020B0600070205080204" pitchFamily="34" charset="-128"/>
              </a:rPr>
            </a:br>
            <a:r>
              <a:rPr lang="nl-NL" altLang="nl-BE" sz="2800" b="1" i="1">
                <a:latin typeface="Helvetica" pitchFamily="2" charset="0"/>
                <a:ea typeface="ＭＳ Ｐゴシック" panose="020B0600070205080204" pitchFamily="34" charset="-128"/>
              </a:rPr>
              <a:t>Aardnoot</a:t>
            </a:r>
            <a:br>
              <a:rPr lang="nl-NL" altLang="nl-BE" sz="2800" b="1" i="1">
                <a:latin typeface="Helvetica" pitchFamily="2" charset="0"/>
                <a:ea typeface="ＭＳ Ｐゴシック" panose="020B0600070205080204" pitchFamily="34" charset="-128"/>
              </a:rPr>
            </a:br>
            <a:r>
              <a:rPr lang="nl-NL" altLang="nl-BE" sz="2800" b="1" i="1">
                <a:latin typeface="Helvetica" pitchFamily="2" charset="0"/>
                <a:ea typeface="ＭＳ Ｐゴシック" panose="020B0600070205080204" pitchFamily="34" charset="-128"/>
              </a:rPr>
              <a:t>(Arachis hypogaea)</a:t>
            </a:r>
            <a:endParaRPr lang="nl-NL" altLang="nl-BE" sz="3200" b="1" i="1">
              <a:latin typeface="Helvetica" pitchFamily="2" charset="0"/>
              <a:ea typeface="ＭＳ Ｐゴシック" panose="020B0600070205080204" pitchFamily="34" charset="-128"/>
            </a:endParaRPr>
          </a:p>
        </p:txBody>
      </p:sp>
      <p:pic>
        <p:nvPicPr>
          <p:cNvPr id="35842" name="Picture 3">
            <a:extLst>
              <a:ext uri="{FF2B5EF4-FFF2-40B4-BE49-F238E27FC236}">
                <a16:creationId xmlns:a16="http://schemas.microsoft.com/office/drawing/2014/main" id="{CB195967-7F0F-9890-1FDA-A64FF44C0D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66700"/>
            <a:ext cx="4289425"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a:extLst>
              <a:ext uri="{FF2B5EF4-FFF2-40B4-BE49-F238E27FC236}">
                <a16:creationId xmlns:a16="http://schemas.microsoft.com/office/drawing/2014/main" id="{065F35EF-0AA7-3503-F490-DAA327572101}"/>
              </a:ext>
            </a:extLst>
          </p:cNvPr>
          <p:cNvSpPr>
            <a:spLocks noGrp="1" noChangeArrowheads="1"/>
          </p:cNvSpPr>
          <p:nvPr>
            <p:ph type="title"/>
          </p:nvPr>
        </p:nvSpPr>
        <p:spPr>
          <a:xfrm>
            <a:off x="0" y="0"/>
            <a:ext cx="9144000" cy="1052513"/>
          </a:xfrm>
        </p:spPr>
        <p:txBody>
          <a:bodyPr/>
          <a:lstStyle/>
          <a:p>
            <a:pPr eaLnBrk="1" hangingPunct="1"/>
            <a:r>
              <a:rPr lang="nl-BE" altLang="nl-BE" sz="2800" b="1" i="1">
                <a:latin typeface="Helvetica" pitchFamily="2" charset="0"/>
                <a:ea typeface="ＭＳ Ｐゴシック" panose="020B0600070205080204" pitchFamily="34" charset="-128"/>
              </a:rPr>
              <a:t>Splitvruchten : 2- &amp; 5-tallig</a:t>
            </a:r>
            <a:endParaRPr lang="en-GB" altLang="nl-BE">
              <a:ea typeface="ＭＳ Ｐゴシック" panose="020B0600070205080204" pitchFamily="34" charset="-128"/>
            </a:endParaRPr>
          </a:p>
        </p:txBody>
      </p:sp>
      <p:grpSp>
        <p:nvGrpSpPr>
          <p:cNvPr id="214018" name="Group 7">
            <a:extLst>
              <a:ext uri="{FF2B5EF4-FFF2-40B4-BE49-F238E27FC236}">
                <a16:creationId xmlns:a16="http://schemas.microsoft.com/office/drawing/2014/main" id="{6B0F8A55-8143-61CD-6D29-F5DFC05FD9DB}"/>
              </a:ext>
            </a:extLst>
          </p:cNvPr>
          <p:cNvGrpSpPr>
            <a:grpSpLocks/>
          </p:cNvGrpSpPr>
          <p:nvPr/>
        </p:nvGrpSpPr>
        <p:grpSpPr bwMode="auto">
          <a:xfrm>
            <a:off x="1627188" y="1066800"/>
            <a:ext cx="5889625" cy="5486400"/>
            <a:chOff x="850" y="528"/>
            <a:chExt cx="4059" cy="3688"/>
          </a:xfrm>
        </p:grpSpPr>
        <p:pic>
          <p:nvPicPr>
            <p:cNvPr id="214019" name="Picture 3" descr="D:\RNieuwborg\assist\Kan1\cursusKAN1\morfologie vrucht\MV-figuren\Splitvr-Apia-&amp;Geraniaceae.tif">
              <a:extLst>
                <a:ext uri="{FF2B5EF4-FFF2-40B4-BE49-F238E27FC236}">
                  <a16:creationId xmlns:a16="http://schemas.microsoft.com/office/drawing/2014/main" id="{B1161079-AFB6-11B7-E3C2-6B8780A2DB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 y="528"/>
              <a:ext cx="4059" cy="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Text Box 4">
              <a:extLst>
                <a:ext uri="{FF2B5EF4-FFF2-40B4-BE49-F238E27FC236}">
                  <a16:creationId xmlns:a16="http://schemas.microsoft.com/office/drawing/2014/main" id="{07D8C225-EB23-4FE5-B774-90B446411E23}"/>
                </a:ext>
              </a:extLst>
            </p:cNvPr>
            <p:cNvSpPr txBox="1">
              <a:spLocks noChangeArrowheads="1"/>
            </p:cNvSpPr>
            <p:nvPr/>
          </p:nvSpPr>
          <p:spPr bwMode="auto">
            <a:xfrm>
              <a:off x="2160" y="2160"/>
              <a:ext cx="240"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nl-BE" altLang="nl-BE" sz="2400" b="1" i="0">
                  <a:latin typeface="Helvetica" pitchFamily="2" charset="0"/>
                </a:rPr>
                <a:t>1</a:t>
              </a:r>
              <a:endParaRPr lang="en-GB" altLang="nl-BE" sz="2400" i="0"/>
            </a:p>
          </p:txBody>
        </p:sp>
        <p:sp>
          <p:nvSpPr>
            <p:cNvPr id="214021" name="Text Box 6">
              <a:extLst>
                <a:ext uri="{FF2B5EF4-FFF2-40B4-BE49-F238E27FC236}">
                  <a16:creationId xmlns:a16="http://schemas.microsoft.com/office/drawing/2014/main" id="{044A07FE-6C25-59D3-AE0D-135BCBBF3274}"/>
                </a:ext>
              </a:extLst>
            </p:cNvPr>
            <p:cNvSpPr txBox="1">
              <a:spLocks noChangeArrowheads="1"/>
            </p:cNvSpPr>
            <p:nvPr/>
          </p:nvSpPr>
          <p:spPr bwMode="auto">
            <a:xfrm>
              <a:off x="4128" y="3360"/>
              <a:ext cx="241"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nl-BE" altLang="nl-BE" sz="2400" b="1" i="0">
                  <a:latin typeface="Helvetica" pitchFamily="2" charset="0"/>
                </a:rPr>
                <a:t>2</a:t>
              </a:r>
              <a:endParaRPr lang="en-GB" altLang="nl-BE" sz="2400" i="0"/>
            </a:p>
          </p:txBody>
        </p:sp>
      </p:gr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a:extLst>
              <a:ext uri="{FF2B5EF4-FFF2-40B4-BE49-F238E27FC236}">
                <a16:creationId xmlns:a16="http://schemas.microsoft.com/office/drawing/2014/main" id="{5FF0F2D5-FAB9-1A94-D9AD-E02672095CEB}"/>
              </a:ext>
            </a:extLst>
          </p:cNvPr>
          <p:cNvSpPr>
            <a:spLocks noGrp="1" noChangeArrowheads="1"/>
          </p:cNvSpPr>
          <p:nvPr>
            <p:ph type="title"/>
          </p:nvPr>
        </p:nvSpPr>
        <p:spPr>
          <a:xfrm>
            <a:off x="0" y="0"/>
            <a:ext cx="9144000" cy="1412875"/>
          </a:xfrm>
        </p:spPr>
        <p:txBody>
          <a:bodyPr/>
          <a:lstStyle/>
          <a:p>
            <a:pPr eaLnBrk="1" hangingPunct="1"/>
            <a:r>
              <a:rPr lang="nl-BE" altLang="nl-BE" sz="2800" b="1" i="1">
                <a:latin typeface="Helvetica" pitchFamily="2" charset="0"/>
                <a:ea typeface="ＭＳ Ｐゴシック" panose="020B0600070205080204" pitchFamily="34" charset="-128"/>
              </a:rPr>
              <a:t>Splitvruchten in de Ooievaarsbekfamilie : Reigersbek (Erodium)</a:t>
            </a:r>
            <a:endParaRPr lang="en-GB" altLang="nl-BE">
              <a:ea typeface="ＭＳ Ｐゴシック" panose="020B0600070205080204" pitchFamily="34" charset="-128"/>
            </a:endParaRPr>
          </a:p>
        </p:txBody>
      </p:sp>
      <p:pic>
        <p:nvPicPr>
          <p:cNvPr id="216066" name="Picture 7" descr="schizocarp Erodium                                             0005D5ABAAA+AAA                        ABA78158:">
            <a:extLst>
              <a:ext uri="{FF2B5EF4-FFF2-40B4-BE49-F238E27FC236}">
                <a16:creationId xmlns:a16="http://schemas.microsoft.com/office/drawing/2014/main" id="{3E85700A-2D00-C0DF-7C8C-7F9F4602E9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1447800"/>
            <a:ext cx="6477000" cy="482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a:extLst>
              <a:ext uri="{FF2B5EF4-FFF2-40B4-BE49-F238E27FC236}">
                <a16:creationId xmlns:a16="http://schemas.microsoft.com/office/drawing/2014/main" id="{50593CFE-2EC4-E901-30CB-67BEB5132449}"/>
              </a:ext>
            </a:extLst>
          </p:cNvPr>
          <p:cNvSpPr>
            <a:spLocks noGrp="1" noChangeArrowheads="1"/>
          </p:cNvSpPr>
          <p:nvPr>
            <p:ph type="title"/>
          </p:nvPr>
        </p:nvSpPr>
        <p:spPr>
          <a:xfrm>
            <a:off x="0" y="0"/>
            <a:ext cx="4572000" cy="1989138"/>
          </a:xfrm>
        </p:spPr>
        <p:txBody>
          <a:bodyPr/>
          <a:lstStyle/>
          <a:p>
            <a:pPr eaLnBrk="1" hangingPunct="1"/>
            <a:r>
              <a:rPr lang="nl-BE" altLang="nl-BE" sz="2800" b="1" i="1">
                <a:latin typeface="Helvetica" pitchFamily="2" charset="0"/>
                <a:ea typeface="ＭＳ Ｐゴシック" panose="020B0600070205080204" pitchFamily="34" charset="-128"/>
              </a:rPr>
              <a:t>Kluisvruchten : </a:t>
            </a:r>
            <a:br>
              <a:rPr lang="nl-BE" altLang="nl-BE" sz="2800" b="1" i="1">
                <a:latin typeface="Helvetica" pitchFamily="2" charset="0"/>
                <a:ea typeface="ＭＳ Ｐゴシック" panose="020B0600070205080204" pitchFamily="34" charset="-128"/>
              </a:rPr>
            </a:br>
            <a:r>
              <a:rPr lang="nl-BE" altLang="nl-BE" sz="2800" b="1" i="1">
                <a:latin typeface="Helvetica" pitchFamily="2" charset="0"/>
                <a:ea typeface="ＭＳ Ｐゴシック" panose="020B0600070205080204" pitchFamily="34" charset="-128"/>
              </a:rPr>
              <a:t>3- &amp; 5-tallig</a:t>
            </a:r>
            <a:endParaRPr lang="en-GB" altLang="nl-BE">
              <a:ea typeface="ＭＳ Ｐゴシック" panose="020B0600070205080204" pitchFamily="34" charset="-128"/>
            </a:endParaRPr>
          </a:p>
        </p:txBody>
      </p:sp>
      <p:pic>
        <p:nvPicPr>
          <p:cNvPr id="218114" name="Picture 7" descr="kluisvr Euph cypar BMPs                                        0009EA1BMacintosh HD                   B53C9F77:">
            <a:extLst>
              <a:ext uri="{FF2B5EF4-FFF2-40B4-BE49-F238E27FC236}">
                <a16:creationId xmlns:a16="http://schemas.microsoft.com/office/drawing/2014/main" id="{C8C2015E-24F8-2E7B-8729-2209C90396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81200"/>
            <a:ext cx="381476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15" name="Picture 8" descr="kluisvr Ger phaeum BMPs                                        0009EA1BMacintosh HD                   B53C9F77:">
            <a:extLst>
              <a:ext uri="{FF2B5EF4-FFF2-40B4-BE49-F238E27FC236}">
                <a16:creationId xmlns:a16="http://schemas.microsoft.com/office/drawing/2014/main" id="{9FC7F3E5-0628-1FA4-DE30-863E06AF65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81000"/>
            <a:ext cx="4090988"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6" name="Text Box 9">
            <a:extLst>
              <a:ext uri="{FF2B5EF4-FFF2-40B4-BE49-F238E27FC236}">
                <a16:creationId xmlns:a16="http://schemas.microsoft.com/office/drawing/2014/main" id="{D91F46F5-DF4A-886C-D97E-FF1A2124446A}"/>
              </a:ext>
            </a:extLst>
          </p:cNvPr>
          <p:cNvSpPr txBox="1">
            <a:spLocks noChangeArrowheads="1"/>
          </p:cNvSpPr>
          <p:nvPr/>
        </p:nvSpPr>
        <p:spPr bwMode="auto">
          <a:xfrm>
            <a:off x="3810000" y="6096000"/>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nl-NL" altLang="nl-BE" sz="2400" b="1" i="0">
                <a:latin typeface="Helvetica" pitchFamily="2" charset="0"/>
              </a:rPr>
              <a:t>1</a:t>
            </a:r>
            <a:endParaRPr lang="nl-NL" altLang="nl-BE" sz="2400">
              <a:latin typeface="Times" pitchFamily="2" charset="0"/>
            </a:endParaRPr>
          </a:p>
        </p:txBody>
      </p:sp>
      <p:sp>
        <p:nvSpPr>
          <p:cNvPr id="218117" name="Text Box 10">
            <a:extLst>
              <a:ext uri="{FF2B5EF4-FFF2-40B4-BE49-F238E27FC236}">
                <a16:creationId xmlns:a16="http://schemas.microsoft.com/office/drawing/2014/main" id="{0C5F7379-B4E9-0E74-7675-44FD2EA29424}"/>
              </a:ext>
            </a:extLst>
          </p:cNvPr>
          <p:cNvSpPr txBox="1">
            <a:spLocks noChangeArrowheads="1"/>
          </p:cNvSpPr>
          <p:nvPr/>
        </p:nvSpPr>
        <p:spPr bwMode="auto">
          <a:xfrm>
            <a:off x="8213725" y="6073775"/>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nl-NL" altLang="nl-BE" sz="2400" b="1" i="0">
                <a:latin typeface="Helvetica" pitchFamily="2" charset="0"/>
              </a:rPr>
              <a:t>2</a:t>
            </a:r>
            <a:endParaRPr lang="nl-NL" altLang="nl-BE" sz="2400">
              <a:latin typeface="Times" pitchFamily="2"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a:extLst>
              <a:ext uri="{FF2B5EF4-FFF2-40B4-BE49-F238E27FC236}">
                <a16:creationId xmlns:a16="http://schemas.microsoft.com/office/drawing/2014/main" id="{966F4156-DCD2-FA41-4FA0-9A1B2ABAFC13}"/>
              </a:ext>
            </a:extLst>
          </p:cNvPr>
          <p:cNvSpPr>
            <a:spLocks noGrp="1" noChangeArrowheads="1"/>
          </p:cNvSpPr>
          <p:nvPr>
            <p:ph type="title"/>
          </p:nvPr>
        </p:nvSpPr>
        <p:spPr>
          <a:xfrm>
            <a:off x="0" y="0"/>
            <a:ext cx="9144000" cy="1052513"/>
          </a:xfrm>
        </p:spPr>
        <p:txBody>
          <a:bodyPr/>
          <a:lstStyle/>
          <a:p>
            <a:pPr eaLnBrk="1" hangingPunct="1"/>
            <a:r>
              <a:rPr lang="nl-BE" altLang="nl-BE" sz="2800" b="1" i="1">
                <a:latin typeface="Helvetica" pitchFamily="2" charset="0"/>
                <a:ea typeface="ＭＳ Ｐゴシック" panose="020B0600070205080204" pitchFamily="34" charset="-128"/>
              </a:rPr>
              <a:t>Nootjes in de Asterfamilie : Tandzaad (Bidens)</a:t>
            </a:r>
            <a:endParaRPr lang="en-GB" altLang="nl-BE">
              <a:ea typeface="ＭＳ Ｐゴシック" panose="020B0600070205080204" pitchFamily="34" charset="-128"/>
            </a:endParaRPr>
          </a:p>
        </p:txBody>
      </p:sp>
      <p:pic>
        <p:nvPicPr>
          <p:cNvPr id="220162" name="Picture 4" descr="Bidens cernua frs                                              0005D5ABAAA+AAA                        ABA78158:">
            <a:extLst>
              <a:ext uri="{FF2B5EF4-FFF2-40B4-BE49-F238E27FC236}">
                <a16:creationId xmlns:a16="http://schemas.microsoft.com/office/drawing/2014/main" id="{08481625-9192-A556-0789-8260891398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425" y="1052513"/>
            <a:ext cx="7169150"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a:extLst>
              <a:ext uri="{FF2B5EF4-FFF2-40B4-BE49-F238E27FC236}">
                <a16:creationId xmlns:a16="http://schemas.microsoft.com/office/drawing/2014/main" id="{B58A99F3-29B8-0885-E07D-BAA5F92E7069}"/>
              </a:ext>
            </a:extLst>
          </p:cNvPr>
          <p:cNvSpPr>
            <a:spLocks noGrp="1" noChangeArrowheads="1"/>
          </p:cNvSpPr>
          <p:nvPr>
            <p:ph type="title"/>
          </p:nvPr>
        </p:nvSpPr>
        <p:spPr>
          <a:xfrm>
            <a:off x="0" y="76200"/>
            <a:ext cx="4572000" cy="3352800"/>
          </a:xfrm>
        </p:spPr>
        <p:txBody>
          <a:bodyPr/>
          <a:lstStyle/>
          <a:p>
            <a:pPr eaLnBrk="1" hangingPunct="1"/>
            <a:r>
              <a:rPr lang="nl-BE" altLang="nl-BE" sz="2800" b="1" i="1">
                <a:latin typeface="Helvetica" pitchFamily="2" charset="0"/>
                <a:ea typeface="ＭＳ Ｐゴシック" panose="020B0600070205080204" pitchFamily="34" charset="-128"/>
              </a:rPr>
              <a:t>Dopvruchtjes bij Speenkruid </a:t>
            </a:r>
            <a:br>
              <a:rPr lang="nl-BE" altLang="nl-BE" sz="2800" b="1" i="1">
                <a:latin typeface="Helvetica" pitchFamily="2" charset="0"/>
                <a:ea typeface="ＭＳ Ｐゴシック" panose="020B0600070205080204" pitchFamily="34" charset="-128"/>
              </a:rPr>
            </a:br>
            <a:r>
              <a:rPr lang="nl-BE" altLang="nl-BE" sz="2800" b="1" i="1">
                <a:latin typeface="Helvetica" pitchFamily="2" charset="0"/>
                <a:ea typeface="ＭＳ Ｐゴシック" panose="020B0600070205080204" pitchFamily="34" charset="-128"/>
              </a:rPr>
              <a:t>(Ranunculus ficaria)</a:t>
            </a:r>
            <a:endParaRPr lang="en-GB" altLang="nl-BE">
              <a:ea typeface="ＭＳ Ｐゴシック" panose="020B0600070205080204" pitchFamily="34" charset="-128"/>
            </a:endParaRPr>
          </a:p>
        </p:txBody>
      </p:sp>
      <p:pic>
        <p:nvPicPr>
          <p:cNvPr id="222210" name="Picture 5" descr="&#10;Ranu fica.BMP                                                  00074A99Macintosh HD                   B53C9F77:">
            <a:extLst>
              <a:ext uri="{FF2B5EF4-FFF2-40B4-BE49-F238E27FC236}">
                <a16:creationId xmlns:a16="http://schemas.microsoft.com/office/drawing/2014/main" id="{2A852678-DA27-DDE7-5538-706EFEC93B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0500"/>
            <a:ext cx="381952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a:extLst>
              <a:ext uri="{FF2B5EF4-FFF2-40B4-BE49-F238E27FC236}">
                <a16:creationId xmlns:a16="http://schemas.microsoft.com/office/drawing/2014/main" id="{BE77EBD0-D53E-4D6E-0456-CE298D58AC45}"/>
              </a:ext>
            </a:extLst>
          </p:cNvPr>
          <p:cNvSpPr>
            <a:spLocks noGrp="1" noChangeArrowheads="1"/>
          </p:cNvSpPr>
          <p:nvPr>
            <p:ph type="title"/>
          </p:nvPr>
        </p:nvSpPr>
        <p:spPr>
          <a:xfrm>
            <a:off x="0" y="0"/>
            <a:ext cx="9144000" cy="1412875"/>
          </a:xfrm>
        </p:spPr>
        <p:txBody>
          <a:bodyPr/>
          <a:lstStyle/>
          <a:p>
            <a:pPr eaLnBrk="1" hangingPunct="1"/>
            <a:r>
              <a:rPr lang="nl-BE" altLang="nl-BE" sz="2800" b="1" i="1">
                <a:latin typeface="Helvetica" pitchFamily="2" charset="0"/>
                <a:ea typeface="ＭＳ Ｐゴシック" panose="020B0600070205080204" pitchFamily="34" charset="-128"/>
              </a:rPr>
              <a:t>Peulen in de Vlinderbloemenfamilie : </a:t>
            </a:r>
            <a:br>
              <a:rPr lang="nl-BE" altLang="nl-BE" sz="2800" b="1" i="1">
                <a:latin typeface="Helvetica" pitchFamily="2" charset="0"/>
                <a:ea typeface="ＭＳ Ｐゴシック" panose="020B0600070205080204" pitchFamily="34" charset="-128"/>
              </a:rPr>
            </a:br>
            <a:r>
              <a:rPr lang="nl-BE" altLang="nl-BE" sz="2800" b="1" i="1">
                <a:latin typeface="Helvetica" pitchFamily="2" charset="0"/>
                <a:ea typeface="ＭＳ Ｐゴシック" panose="020B0600070205080204" pitchFamily="34" charset="-128"/>
              </a:rPr>
              <a:t>Rolklaver (Lotus)</a:t>
            </a:r>
            <a:endParaRPr lang="en-GB" altLang="nl-BE">
              <a:ea typeface="ＭＳ Ｐゴシック" panose="020B0600070205080204" pitchFamily="34" charset="-128"/>
            </a:endParaRPr>
          </a:p>
        </p:txBody>
      </p:sp>
      <p:pic>
        <p:nvPicPr>
          <p:cNvPr id="224258" name="Picture 4" descr="Lotus_corniculatus frs                                         0005D5ABAAA+AAA                        ABA78158:">
            <a:extLst>
              <a:ext uri="{FF2B5EF4-FFF2-40B4-BE49-F238E27FC236}">
                <a16:creationId xmlns:a16="http://schemas.microsoft.com/office/drawing/2014/main" id="{AB34EAFB-313B-A860-8CD2-BFA28E9441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100" y="1412875"/>
            <a:ext cx="67818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2" descr="peul.JPG">
            <a:extLst>
              <a:ext uri="{FF2B5EF4-FFF2-40B4-BE49-F238E27FC236}">
                <a16:creationId xmlns:a16="http://schemas.microsoft.com/office/drawing/2014/main" id="{F456B35E-8A98-A012-63D1-CBD2E154D9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0" y="166688"/>
            <a:ext cx="8699500"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2">
            <a:extLst>
              <a:ext uri="{FF2B5EF4-FFF2-40B4-BE49-F238E27FC236}">
                <a16:creationId xmlns:a16="http://schemas.microsoft.com/office/drawing/2014/main" id="{14B8D090-BF54-E774-7288-F6FA3DC886A8}"/>
              </a:ext>
            </a:extLst>
          </p:cNvPr>
          <p:cNvSpPr>
            <a:spLocks noGrp="1" noChangeArrowheads="1"/>
          </p:cNvSpPr>
          <p:nvPr>
            <p:ph type="title"/>
          </p:nvPr>
        </p:nvSpPr>
        <p:spPr>
          <a:xfrm>
            <a:off x="0" y="0"/>
            <a:ext cx="9144000" cy="1412875"/>
          </a:xfrm>
        </p:spPr>
        <p:txBody>
          <a:bodyPr/>
          <a:lstStyle/>
          <a:p>
            <a:pPr eaLnBrk="1" hangingPunct="1"/>
            <a:r>
              <a:rPr lang="nl-BE" altLang="nl-BE" sz="2800" b="1" i="1">
                <a:latin typeface="Helvetica" pitchFamily="2" charset="0"/>
                <a:ea typeface="ＭＳ Ｐゴシック" panose="020B0600070205080204" pitchFamily="34" charset="-128"/>
              </a:rPr>
              <a:t>Peulen in de Vlinderbloemenfamilie : </a:t>
            </a:r>
            <a:br>
              <a:rPr lang="nl-BE" altLang="nl-BE" sz="2800" b="1" i="1">
                <a:latin typeface="Helvetica" pitchFamily="2" charset="0"/>
                <a:ea typeface="ＭＳ Ｐゴシック" panose="020B0600070205080204" pitchFamily="34" charset="-128"/>
              </a:rPr>
            </a:br>
            <a:r>
              <a:rPr lang="nl-BE" altLang="nl-BE" sz="2800" b="1" i="1">
                <a:latin typeface="Helvetica" pitchFamily="2" charset="0"/>
                <a:ea typeface="ＭＳ Ｐゴシック" panose="020B0600070205080204" pitchFamily="34" charset="-128"/>
              </a:rPr>
              <a:t>variaties op een thema</a:t>
            </a:r>
            <a:endParaRPr lang="en-GB" altLang="nl-BE">
              <a:ea typeface="ＭＳ Ｐゴシック" panose="020B0600070205080204" pitchFamily="34" charset="-128"/>
            </a:endParaRPr>
          </a:p>
        </p:txBody>
      </p:sp>
      <p:pic>
        <p:nvPicPr>
          <p:cNvPr id="228354" name="Picture 4" descr="Fabaceae frs BMP                                               00075045Macintosh HD                   B53C9F77:">
            <a:extLst>
              <a:ext uri="{FF2B5EF4-FFF2-40B4-BE49-F238E27FC236}">
                <a16:creationId xmlns:a16="http://schemas.microsoft.com/office/drawing/2014/main" id="{3840B916-A289-C80B-24CA-887D163A33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338" y="1412875"/>
            <a:ext cx="6537325"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2">
            <a:extLst>
              <a:ext uri="{FF2B5EF4-FFF2-40B4-BE49-F238E27FC236}">
                <a16:creationId xmlns:a16="http://schemas.microsoft.com/office/drawing/2014/main" id="{CEBDA001-58E6-A83A-4E9F-67772EE90DBD}"/>
              </a:ext>
            </a:extLst>
          </p:cNvPr>
          <p:cNvSpPr>
            <a:spLocks noGrp="1" noChangeArrowheads="1"/>
          </p:cNvSpPr>
          <p:nvPr>
            <p:ph type="title"/>
          </p:nvPr>
        </p:nvSpPr>
        <p:spPr>
          <a:xfrm>
            <a:off x="0" y="0"/>
            <a:ext cx="4572000" cy="3429000"/>
          </a:xfrm>
        </p:spPr>
        <p:txBody>
          <a:bodyPr/>
          <a:lstStyle/>
          <a:p>
            <a:pPr eaLnBrk="1" hangingPunct="1"/>
            <a:r>
              <a:rPr lang="nl-BE" altLang="nl-BE" sz="2800" b="1" i="1">
                <a:latin typeface="Helvetica" pitchFamily="2" charset="0"/>
                <a:ea typeface="ＭＳ Ｐゴシック" panose="020B0600070205080204" pitchFamily="34" charset="-128"/>
              </a:rPr>
              <a:t>Kokervruchten</a:t>
            </a:r>
            <a:endParaRPr lang="en-GB" altLang="nl-BE">
              <a:ea typeface="ＭＳ Ｐゴシック" panose="020B0600070205080204" pitchFamily="34" charset="-128"/>
            </a:endParaRPr>
          </a:p>
        </p:txBody>
      </p:sp>
      <p:pic>
        <p:nvPicPr>
          <p:cNvPr id="230402" name="Picture 4" descr="Spiraea Zomlefer BMP                                           00075045Macintosh HD                   B53C9F77:">
            <a:extLst>
              <a:ext uri="{FF2B5EF4-FFF2-40B4-BE49-F238E27FC236}">
                <a16:creationId xmlns:a16="http://schemas.microsoft.com/office/drawing/2014/main" id="{603F1079-4002-8CD5-B91A-EE129696E6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429000"/>
            <a:ext cx="4191000"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3" name="Picture 5" descr="kokervr Helleborus foe BMPs                                    0009EA1BMacintosh HD                   B53C9F77:">
            <a:extLst>
              <a:ext uri="{FF2B5EF4-FFF2-40B4-BE49-F238E27FC236}">
                <a16:creationId xmlns:a16="http://schemas.microsoft.com/office/drawing/2014/main" id="{972D7AF3-E0E3-6E4F-FF80-01AA7EACA4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495300"/>
            <a:ext cx="380365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4" name="Text Box 6">
            <a:extLst>
              <a:ext uri="{FF2B5EF4-FFF2-40B4-BE49-F238E27FC236}">
                <a16:creationId xmlns:a16="http://schemas.microsoft.com/office/drawing/2014/main" id="{FA46E874-7E8B-3CDA-55F7-6A343689695E}"/>
              </a:ext>
            </a:extLst>
          </p:cNvPr>
          <p:cNvSpPr txBox="1">
            <a:spLocks noChangeArrowheads="1"/>
          </p:cNvSpPr>
          <p:nvPr/>
        </p:nvSpPr>
        <p:spPr bwMode="auto">
          <a:xfrm>
            <a:off x="4217988" y="5334000"/>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nl-NL" altLang="nl-BE" sz="2400" b="1" i="0">
                <a:latin typeface="Helvetica" pitchFamily="2" charset="0"/>
              </a:rPr>
              <a:t>1</a:t>
            </a:r>
          </a:p>
        </p:txBody>
      </p:sp>
      <p:sp>
        <p:nvSpPr>
          <p:cNvPr id="230405" name="Text Box 7">
            <a:extLst>
              <a:ext uri="{FF2B5EF4-FFF2-40B4-BE49-F238E27FC236}">
                <a16:creationId xmlns:a16="http://schemas.microsoft.com/office/drawing/2014/main" id="{295DE6F3-A335-1C1B-C0D1-FDA6B745B2AB}"/>
              </a:ext>
            </a:extLst>
          </p:cNvPr>
          <p:cNvSpPr txBox="1">
            <a:spLocks noChangeArrowheads="1"/>
          </p:cNvSpPr>
          <p:nvPr/>
        </p:nvSpPr>
        <p:spPr bwMode="auto">
          <a:xfrm>
            <a:off x="8458200" y="5943600"/>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nl-NL" altLang="nl-BE" sz="2400" b="1" i="0">
                <a:latin typeface="Helvetica" pitchFamily="2" charset="0"/>
              </a:rPr>
              <a:t>2</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2">
            <a:extLst>
              <a:ext uri="{FF2B5EF4-FFF2-40B4-BE49-F238E27FC236}">
                <a16:creationId xmlns:a16="http://schemas.microsoft.com/office/drawing/2014/main" id="{7FCDC046-DCE1-8C0C-0E42-1DDC80B865EA}"/>
              </a:ext>
            </a:extLst>
          </p:cNvPr>
          <p:cNvSpPr>
            <a:spLocks noGrp="1" noChangeArrowheads="1"/>
          </p:cNvSpPr>
          <p:nvPr>
            <p:ph type="title"/>
          </p:nvPr>
        </p:nvSpPr>
        <p:spPr>
          <a:xfrm>
            <a:off x="0" y="0"/>
            <a:ext cx="4572000" cy="3429000"/>
          </a:xfrm>
        </p:spPr>
        <p:txBody>
          <a:bodyPr/>
          <a:lstStyle/>
          <a:p>
            <a:pPr eaLnBrk="1" hangingPunct="1"/>
            <a:r>
              <a:rPr lang="nl-BE" altLang="nl-BE" sz="2800" b="1" i="1">
                <a:latin typeface="Helvetica" pitchFamily="2" charset="0"/>
                <a:ea typeface="ＭＳ Ｐゴシック" panose="020B0600070205080204" pitchFamily="34" charset="-128"/>
              </a:rPr>
              <a:t>Hauwen en hauwtjes : Kruisbloemenfamilie</a:t>
            </a:r>
            <a:endParaRPr lang="en-GB" altLang="nl-BE" i="1">
              <a:ea typeface="ＭＳ Ｐゴシック" panose="020B0600070205080204" pitchFamily="34" charset="-128"/>
            </a:endParaRPr>
          </a:p>
        </p:txBody>
      </p:sp>
      <p:pic>
        <p:nvPicPr>
          <p:cNvPr id="232450" name="Picture 3" descr="D:\RNieuwborg\assist\Kan1\cursusKAN1\morfologie vrucht\MV-figuren\Hauwen.tif">
            <a:extLst>
              <a:ext uri="{FF2B5EF4-FFF2-40B4-BE49-F238E27FC236}">
                <a16:creationId xmlns:a16="http://schemas.microsoft.com/office/drawing/2014/main" id="{B23A993D-A129-FF62-A9CC-5732E745CAD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572000" y="342900"/>
            <a:ext cx="410686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1" name="Text Box 4">
            <a:extLst>
              <a:ext uri="{FF2B5EF4-FFF2-40B4-BE49-F238E27FC236}">
                <a16:creationId xmlns:a16="http://schemas.microsoft.com/office/drawing/2014/main" id="{2FE7B2C5-B81E-A5D3-88DD-D0BB8E7BC658}"/>
              </a:ext>
            </a:extLst>
          </p:cNvPr>
          <p:cNvSpPr txBox="1">
            <a:spLocks noChangeArrowheads="1"/>
          </p:cNvSpPr>
          <p:nvPr/>
        </p:nvSpPr>
        <p:spPr bwMode="auto">
          <a:xfrm>
            <a:off x="4876800" y="365760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nl-BE" altLang="nl-BE" sz="1600" i="0"/>
              <a:t>1</a:t>
            </a:r>
            <a:endParaRPr lang="en-GB" altLang="nl-BE" sz="1600" i="0"/>
          </a:p>
        </p:txBody>
      </p:sp>
      <p:sp>
        <p:nvSpPr>
          <p:cNvPr id="232452" name="Text Box 5">
            <a:extLst>
              <a:ext uri="{FF2B5EF4-FFF2-40B4-BE49-F238E27FC236}">
                <a16:creationId xmlns:a16="http://schemas.microsoft.com/office/drawing/2014/main" id="{753AF27B-CAB6-4F42-5539-6F7281AA6475}"/>
              </a:ext>
            </a:extLst>
          </p:cNvPr>
          <p:cNvSpPr txBox="1">
            <a:spLocks noChangeArrowheads="1"/>
          </p:cNvSpPr>
          <p:nvPr/>
        </p:nvSpPr>
        <p:spPr bwMode="auto">
          <a:xfrm>
            <a:off x="5410200" y="601980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nl-BE" altLang="nl-BE" sz="1600" i="0"/>
              <a:t>2</a:t>
            </a:r>
            <a:endParaRPr lang="en-GB" altLang="nl-BE" sz="1600" i="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F0D90E99-5F52-8147-4D65-2157301557CF}"/>
              </a:ext>
            </a:extLst>
          </p:cNvPr>
          <p:cNvSpPr>
            <a:spLocks noGrp="1" noChangeArrowheads="1"/>
          </p:cNvSpPr>
          <p:nvPr>
            <p:ph type="title"/>
          </p:nvPr>
        </p:nvSpPr>
        <p:spPr>
          <a:xfrm>
            <a:off x="0" y="0"/>
            <a:ext cx="9144000" cy="1052513"/>
          </a:xfrm>
        </p:spPr>
        <p:txBody>
          <a:bodyPr/>
          <a:lstStyle/>
          <a:p>
            <a:pPr eaLnBrk="1" hangingPunct="1"/>
            <a:r>
              <a:rPr lang="en-GB" altLang="nl-BE" sz="2800" b="1" i="1">
                <a:latin typeface="Arial" panose="020B0604020202020204" pitchFamily="34" charset="0"/>
                <a:ea typeface="ＭＳ Ｐゴシック" panose="020B0600070205080204" pitchFamily="34" charset="-128"/>
              </a:rPr>
              <a:t>Bloem van een kers : met vruchtbeginsel</a:t>
            </a:r>
            <a:endParaRPr lang="en-GB" altLang="nl-BE">
              <a:solidFill>
                <a:srgbClr val="FFFF66"/>
              </a:solidFill>
              <a:ea typeface="ＭＳ Ｐゴシック" panose="020B0600070205080204" pitchFamily="34" charset="-128"/>
            </a:endParaRPr>
          </a:p>
        </p:txBody>
      </p:sp>
      <p:pic>
        <p:nvPicPr>
          <p:cNvPr id="37890" name="Picture 4" descr="Prunus sp overl doorsn                                         0005C3A7AAA+AAA                        ABA78158:">
            <a:extLst>
              <a:ext uri="{FF2B5EF4-FFF2-40B4-BE49-F238E27FC236}">
                <a16:creationId xmlns:a16="http://schemas.microsoft.com/office/drawing/2014/main" id="{91450313-5EDD-C7C3-71C0-9301D81824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052513"/>
            <a:ext cx="8207375"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a:extLst>
              <a:ext uri="{FF2B5EF4-FFF2-40B4-BE49-F238E27FC236}">
                <a16:creationId xmlns:a16="http://schemas.microsoft.com/office/drawing/2014/main" id="{9893874F-71A8-0392-A922-FB5AF0D2D8B3}"/>
              </a:ext>
            </a:extLst>
          </p:cNvPr>
          <p:cNvSpPr>
            <a:spLocks noGrp="1" noChangeArrowheads="1"/>
          </p:cNvSpPr>
          <p:nvPr>
            <p:ph type="title"/>
          </p:nvPr>
        </p:nvSpPr>
        <p:spPr>
          <a:xfrm>
            <a:off x="0" y="0"/>
            <a:ext cx="4572000" cy="3429000"/>
          </a:xfrm>
        </p:spPr>
        <p:txBody>
          <a:bodyPr/>
          <a:lstStyle/>
          <a:p>
            <a:pPr eaLnBrk="1" hangingPunct="1"/>
            <a:r>
              <a:rPr lang="nl-BE" altLang="nl-BE" sz="2800" b="1" i="1">
                <a:latin typeface="Helvetica" pitchFamily="2" charset="0"/>
                <a:ea typeface="ＭＳ Ｐゴシック" panose="020B0600070205080204" pitchFamily="34" charset="-128"/>
              </a:rPr>
              <a:t>Hauwen : Zandraket  (Arabidopsis thaliana)</a:t>
            </a:r>
            <a:endParaRPr lang="en-GB" altLang="nl-BE" i="1">
              <a:ea typeface="ＭＳ Ｐゴシック" panose="020B0600070205080204" pitchFamily="34" charset="-128"/>
            </a:endParaRPr>
          </a:p>
        </p:txBody>
      </p:sp>
      <p:pic>
        <p:nvPicPr>
          <p:cNvPr id="234498" name="Picture 6" descr="Arabidopsis thaliana habit                                     0005D5ABAAA+AAA                        ABA78158:">
            <a:extLst>
              <a:ext uri="{FF2B5EF4-FFF2-40B4-BE49-F238E27FC236}">
                <a16:creationId xmlns:a16="http://schemas.microsoft.com/office/drawing/2014/main" id="{801E479B-7F9C-1EDC-C82A-C4CA6C04F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04800"/>
            <a:ext cx="347662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a:extLst>
              <a:ext uri="{FF2B5EF4-FFF2-40B4-BE49-F238E27FC236}">
                <a16:creationId xmlns:a16="http://schemas.microsoft.com/office/drawing/2014/main" id="{3732852A-FC01-8218-2D8C-E259B45337A1}"/>
              </a:ext>
            </a:extLst>
          </p:cNvPr>
          <p:cNvSpPr>
            <a:spLocks noGrp="1" noChangeArrowheads="1"/>
          </p:cNvSpPr>
          <p:nvPr>
            <p:ph type="title"/>
          </p:nvPr>
        </p:nvSpPr>
        <p:spPr>
          <a:xfrm>
            <a:off x="0" y="0"/>
            <a:ext cx="9144000" cy="1052513"/>
          </a:xfrm>
        </p:spPr>
        <p:txBody>
          <a:bodyPr/>
          <a:lstStyle/>
          <a:p>
            <a:pPr eaLnBrk="1" hangingPunct="1"/>
            <a:r>
              <a:rPr lang="nl-BE" altLang="nl-BE" sz="2400" b="1" i="1">
                <a:latin typeface="Helvetica" pitchFamily="2" charset="0"/>
                <a:ea typeface="ＭＳ Ｐゴシック" panose="020B0600070205080204" pitchFamily="34" charset="-128"/>
              </a:rPr>
              <a:t>Hauwen : Slanke waterkers  (Nasturtium microphyllum)</a:t>
            </a:r>
            <a:endParaRPr lang="en-GB" altLang="nl-BE" sz="2400" i="1">
              <a:ea typeface="ＭＳ Ｐゴシック" panose="020B0600070205080204" pitchFamily="34" charset="-128"/>
            </a:endParaRPr>
          </a:p>
        </p:txBody>
      </p:sp>
      <p:pic>
        <p:nvPicPr>
          <p:cNvPr id="236546" name="Picture 4" descr="nasturtium_microphyllum1                                       0005D5ABAAA+AAA                        ABA78158:">
            <a:extLst>
              <a:ext uri="{FF2B5EF4-FFF2-40B4-BE49-F238E27FC236}">
                <a16:creationId xmlns:a16="http://schemas.microsoft.com/office/drawing/2014/main" id="{66A9C704-69AC-EFE9-3D57-15659ACC66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738" y="1052513"/>
            <a:ext cx="6994525" cy="524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a:extLst>
              <a:ext uri="{FF2B5EF4-FFF2-40B4-BE49-F238E27FC236}">
                <a16:creationId xmlns:a16="http://schemas.microsoft.com/office/drawing/2014/main" id="{634FCADA-8DE1-A2FB-00CA-E54D72D987E5}"/>
              </a:ext>
            </a:extLst>
          </p:cNvPr>
          <p:cNvSpPr>
            <a:spLocks noGrp="1" noChangeArrowheads="1"/>
          </p:cNvSpPr>
          <p:nvPr>
            <p:ph type="title"/>
          </p:nvPr>
        </p:nvSpPr>
        <p:spPr>
          <a:xfrm>
            <a:off x="0" y="0"/>
            <a:ext cx="9144000" cy="1052513"/>
          </a:xfrm>
        </p:spPr>
        <p:txBody>
          <a:bodyPr/>
          <a:lstStyle/>
          <a:p>
            <a:pPr eaLnBrk="1" hangingPunct="1"/>
            <a:r>
              <a:rPr lang="nl-BE" altLang="nl-BE" sz="2800" b="1" i="1">
                <a:latin typeface="Helvetica" pitchFamily="2" charset="0"/>
                <a:ea typeface="ＭＳ Ｐゴシック" panose="020B0600070205080204" pitchFamily="34" charset="-128"/>
              </a:rPr>
              <a:t>Hauwtjes : Rood herderstasje (Capsella rubra)</a:t>
            </a:r>
            <a:endParaRPr lang="en-GB" altLang="nl-BE" i="1">
              <a:ea typeface="ＭＳ Ｐゴシック" panose="020B0600070205080204" pitchFamily="34" charset="-128"/>
            </a:endParaRPr>
          </a:p>
        </p:txBody>
      </p:sp>
      <p:pic>
        <p:nvPicPr>
          <p:cNvPr id="238594" name="Picture 4" descr="capsella_rubra                                                 0005D5ABAAA+AAA                        ABA78158:">
            <a:extLst>
              <a:ext uri="{FF2B5EF4-FFF2-40B4-BE49-F238E27FC236}">
                <a16:creationId xmlns:a16="http://schemas.microsoft.com/office/drawing/2014/main" id="{12E00DBF-3A69-3B30-B5F4-A87CF7047D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50" y="1066800"/>
            <a:ext cx="7173913" cy="538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a:extLst>
              <a:ext uri="{FF2B5EF4-FFF2-40B4-BE49-F238E27FC236}">
                <a16:creationId xmlns:a16="http://schemas.microsoft.com/office/drawing/2014/main" id="{725AE419-0915-AAE2-ABC6-F1C01624C635}"/>
              </a:ext>
            </a:extLst>
          </p:cNvPr>
          <p:cNvSpPr>
            <a:spLocks noGrp="1" noChangeArrowheads="1"/>
          </p:cNvSpPr>
          <p:nvPr>
            <p:ph type="title"/>
          </p:nvPr>
        </p:nvSpPr>
        <p:spPr>
          <a:xfrm>
            <a:off x="0" y="0"/>
            <a:ext cx="9144000" cy="1052513"/>
          </a:xfrm>
        </p:spPr>
        <p:txBody>
          <a:bodyPr/>
          <a:lstStyle/>
          <a:p>
            <a:pPr eaLnBrk="1" hangingPunct="1"/>
            <a:r>
              <a:rPr lang="nl-BE" altLang="nl-BE" sz="2800" b="1" i="1">
                <a:latin typeface="Helvetica" pitchFamily="2" charset="0"/>
                <a:ea typeface="ＭＳ Ｐゴシック" panose="020B0600070205080204" pitchFamily="34" charset="-128"/>
              </a:rPr>
              <a:t>Hauwtjes : Tuinjudaspenning (Lunaria annua)</a:t>
            </a:r>
            <a:endParaRPr lang="en-GB" altLang="nl-BE" i="1">
              <a:ea typeface="ＭＳ Ｐゴシック" panose="020B0600070205080204" pitchFamily="34" charset="-128"/>
            </a:endParaRPr>
          </a:p>
        </p:txBody>
      </p:sp>
      <p:pic>
        <p:nvPicPr>
          <p:cNvPr id="240642" name="Picture 4" descr="Lunaria annua fr                                               0005D5ABAAA+AAA                        ABA78158:">
            <a:extLst>
              <a:ext uri="{FF2B5EF4-FFF2-40B4-BE49-F238E27FC236}">
                <a16:creationId xmlns:a16="http://schemas.microsoft.com/office/drawing/2014/main" id="{4E924FCB-13B6-F984-BD41-DEF06AF52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1066800"/>
            <a:ext cx="70866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a:extLst>
              <a:ext uri="{FF2B5EF4-FFF2-40B4-BE49-F238E27FC236}">
                <a16:creationId xmlns:a16="http://schemas.microsoft.com/office/drawing/2014/main" id="{954F9759-7EB4-EFA8-EFA7-FBEA4525A98B}"/>
              </a:ext>
            </a:extLst>
          </p:cNvPr>
          <p:cNvSpPr>
            <a:spLocks noGrp="1" noChangeArrowheads="1"/>
          </p:cNvSpPr>
          <p:nvPr>
            <p:ph type="title"/>
          </p:nvPr>
        </p:nvSpPr>
        <p:spPr>
          <a:xfrm>
            <a:off x="0" y="0"/>
            <a:ext cx="4572000" cy="3429000"/>
          </a:xfrm>
        </p:spPr>
        <p:txBody>
          <a:bodyPr/>
          <a:lstStyle/>
          <a:p>
            <a:pPr eaLnBrk="1" hangingPunct="1"/>
            <a:r>
              <a:rPr lang="en-GB" altLang="nl-BE" sz="2800" b="1" i="1">
                <a:latin typeface="Helvetica" pitchFamily="2" charset="0"/>
                <a:ea typeface="ＭＳ Ｐゴシック" panose="020B0600070205080204" pitchFamily="34" charset="-128"/>
              </a:rPr>
              <a:t>Doosvruchten :  </a:t>
            </a:r>
            <a:br>
              <a:rPr lang="en-GB" altLang="nl-BE" sz="2800" b="1" i="1">
                <a:latin typeface="Helvetica" pitchFamily="2" charset="0"/>
                <a:ea typeface="ＭＳ Ｐゴシック" panose="020B0600070205080204" pitchFamily="34" charset="-128"/>
              </a:rPr>
            </a:br>
            <a:r>
              <a:rPr lang="en-GB" altLang="nl-BE" sz="2800" b="1" i="1">
                <a:latin typeface="Helvetica" pitchFamily="2" charset="0"/>
                <a:ea typeface="ＭＳ Ｐゴシック" panose="020B0600070205080204" pitchFamily="34" charset="-128"/>
              </a:rPr>
              <a:t>poriën, kleppen</a:t>
            </a:r>
            <a:endParaRPr lang="en-GB" altLang="nl-BE" i="1">
              <a:ea typeface="ＭＳ Ｐゴシック" panose="020B0600070205080204" pitchFamily="34" charset="-128"/>
            </a:endParaRPr>
          </a:p>
        </p:txBody>
      </p:sp>
      <p:pic>
        <p:nvPicPr>
          <p:cNvPr id="242690" name="Picture 3" descr="D:\RNieuwborg\assist\Kan1\cursusKAN1\morfologie vrucht\MV-figuren\Doosvruchten1.tif">
            <a:extLst>
              <a:ext uri="{FF2B5EF4-FFF2-40B4-BE49-F238E27FC236}">
                <a16:creationId xmlns:a16="http://schemas.microsoft.com/office/drawing/2014/main" id="{0768D3EE-E248-8B48-34D0-839FEE90652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572000" y="381000"/>
            <a:ext cx="404495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a:extLst>
              <a:ext uri="{FF2B5EF4-FFF2-40B4-BE49-F238E27FC236}">
                <a16:creationId xmlns:a16="http://schemas.microsoft.com/office/drawing/2014/main" id="{41134571-4CB4-A376-E9D8-A3F77406DB1F}"/>
              </a:ext>
            </a:extLst>
          </p:cNvPr>
          <p:cNvSpPr>
            <a:spLocks noGrp="1" noChangeArrowheads="1"/>
          </p:cNvSpPr>
          <p:nvPr>
            <p:ph type="title"/>
          </p:nvPr>
        </p:nvSpPr>
        <p:spPr>
          <a:xfrm>
            <a:off x="0" y="0"/>
            <a:ext cx="9144000" cy="1052513"/>
          </a:xfrm>
        </p:spPr>
        <p:txBody>
          <a:bodyPr/>
          <a:lstStyle/>
          <a:p>
            <a:pPr eaLnBrk="1" hangingPunct="1"/>
            <a:r>
              <a:rPr lang="en-GB" altLang="nl-BE" sz="2800" b="1" i="1">
                <a:latin typeface="Helvetica" pitchFamily="2" charset="0"/>
                <a:ea typeface="ＭＳ Ｐゴシック" panose="020B0600070205080204" pitchFamily="34" charset="-128"/>
              </a:rPr>
              <a:t>Doosvrucht met poriën : Slaapbol</a:t>
            </a:r>
            <a:endParaRPr lang="en-GB" altLang="nl-BE" i="1">
              <a:ea typeface="ＭＳ Ｐゴシック" panose="020B0600070205080204" pitchFamily="34" charset="-128"/>
            </a:endParaRPr>
          </a:p>
        </p:txBody>
      </p:sp>
      <p:pic>
        <p:nvPicPr>
          <p:cNvPr id="244738" name="Picture 4" descr="Papaver somniferum fr                                          0005D5ABAAA+AAA                        ABA78158:">
            <a:extLst>
              <a:ext uri="{FF2B5EF4-FFF2-40B4-BE49-F238E27FC236}">
                <a16:creationId xmlns:a16="http://schemas.microsoft.com/office/drawing/2014/main" id="{BCF5BE9C-3B5E-F2DB-E5C5-6F7878A682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863" y="1052513"/>
            <a:ext cx="6772275" cy="508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zoogdier&#10;&#10;Automatisch gegenereerde beschrijving">
            <a:extLst>
              <a:ext uri="{FF2B5EF4-FFF2-40B4-BE49-F238E27FC236}">
                <a16:creationId xmlns:a16="http://schemas.microsoft.com/office/drawing/2014/main" id="{765E8A47-8624-0F6E-F603-52E11A094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0810"/>
            <a:ext cx="9177211" cy="6156379"/>
          </a:xfrm>
          <a:prstGeom prst="rect">
            <a:avLst/>
          </a:prstGeom>
        </p:spPr>
      </p:pic>
    </p:spTree>
    <p:extLst>
      <p:ext uri="{BB962C8B-B14F-4D97-AF65-F5344CB8AC3E}">
        <p14:creationId xmlns:p14="http://schemas.microsoft.com/office/powerpoint/2010/main" val="2199353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sluiten&#10;&#10;Automatisch gegenereerde beschrijving">
            <a:extLst>
              <a:ext uri="{FF2B5EF4-FFF2-40B4-BE49-F238E27FC236}">
                <a16:creationId xmlns:a16="http://schemas.microsoft.com/office/drawing/2014/main" id="{ECD15FC3-6A64-01ED-303A-12EFB8CC15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1" y="12737"/>
            <a:ext cx="7207785" cy="6845263"/>
          </a:xfrm>
          <a:prstGeom prst="rect">
            <a:avLst/>
          </a:prstGeom>
        </p:spPr>
      </p:pic>
    </p:spTree>
    <p:extLst>
      <p:ext uri="{BB962C8B-B14F-4D97-AF65-F5344CB8AC3E}">
        <p14:creationId xmlns:p14="http://schemas.microsoft.com/office/powerpoint/2010/main" val="264958522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loem, plant&#10;&#10;Automatisch gegenereerde beschrijving">
            <a:extLst>
              <a:ext uri="{FF2B5EF4-FFF2-40B4-BE49-F238E27FC236}">
                <a16:creationId xmlns:a16="http://schemas.microsoft.com/office/drawing/2014/main" id="{E3E1794D-8058-61DC-4EFC-251937E41B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52" y="126096"/>
            <a:ext cx="9080148" cy="6605808"/>
          </a:xfrm>
          <a:prstGeom prst="rect">
            <a:avLst/>
          </a:prstGeom>
        </p:spPr>
      </p:pic>
      <p:pic>
        <p:nvPicPr>
          <p:cNvPr id="4" name="Afbeelding 3" descr="Afbeelding met bloem, plant&#10;&#10;Automatisch gegenereerde beschrijving">
            <a:extLst>
              <a:ext uri="{FF2B5EF4-FFF2-40B4-BE49-F238E27FC236}">
                <a16:creationId xmlns:a16="http://schemas.microsoft.com/office/drawing/2014/main" id="{81B2069E-8384-765E-F41F-AE8E5ED87F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26" y="0"/>
            <a:ext cx="9080148" cy="6858000"/>
          </a:xfrm>
          <a:prstGeom prst="rect">
            <a:avLst/>
          </a:prstGeom>
        </p:spPr>
      </p:pic>
    </p:spTree>
    <p:extLst>
      <p:ext uri="{BB962C8B-B14F-4D97-AF65-F5344CB8AC3E}">
        <p14:creationId xmlns:p14="http://schemas.microsoft.com/office/powerpoint/2010/main" val="424863051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plant, verschillende&#10;&#10;Automatisch gegenereerde beschrijving">
            <a:extLst>
              <a:ext uri="{FF2B5EF4-FFF2-40B4-BE49-F238E27FC236}">
                <a16:creationId xmlns:a16="http://schemas.microsoft.com/office/drawing/2014/main" id="{B2B08081-367F-8DC1-B74E-6BE550320D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93774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CBCD2F92-1BD4-DC80-6E3F-13562EB6E6A7}"/>
              </a:ext>
            </a:extLst>
          </p:cNvPr>
          <p:cNvSpPr>
            <a:spLocks noGrp="1" noChangeArrowheads="1"/>
          </p:cNvSpPr>
          <p:nvPr>
            <p:ph type="title"/>
          </p:nvPr>
        </p:nvSpPr>
        <p:spPr>
          <a:xfrm>
            <a:off x="0" y="0"/>
            <a:ext cx="9144000" cy="1052513"/>
          </a:xfrm>
        </p:spPr>
        <p:txBody>
          <a:bodyPr/>
          <a:lstStyle/>
          <a:p>
            <a:pPr eaLnBrk="1" hangingPunct="1"/>
            <a:r>
              <a:rPr lang="nl-BE" altLang="nl-BE" sz="2800" b="1" i="1">
                <a:latin typeface="Helvetica" pitchFamily="2" charset="0"/>
                <a:ea typeface="ＭＳ Ｐゴシック" panose="020B0600070205080204" pitchFamily="34" charset="-128"/>
              </a:rPr>
              <a:t>Steenvrucht van Pruim en Perzik</a:t>
            </a:r>
            <a:endParaRPr lang="en-GB" altLang="nl-BE">
              <a:ea typeface="ＭＳ Ｐゴシック" panose="020B0600070205080204" pitchFamily="34" charset="-128"/>
            </a:endParaRPr>
          </a:p>
        </p:txBody>
      </p:sp>
      <p:pic>
        <p:nvPicPr>
          <p:cNvPr id="39938" name="Picture 4" descr="Prunus domestica drupe                                         0005D5ABAAA+AAA                        ABA78158:">
            <a:extLst>
              <a:ext uri="{FF2B5EF4-FFF2-40B4-BE49-F238E27FC236}">
                <a16:creationId xmlns:a16="http://schemas.microsoft.com/office/drawing/2014/main" id="{D6AC4B3D-345A-5203-3E1A-0BEC2BC055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47813"/>
            <a:ext cx="4191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5" descr="Prunus persica stone                                           0005D5ABAAA+AAA                        ABA78158:">
            <a:extLst>
              <a:ext uri="{FF2B5EF4-FFF2-40B4-BE49-F238E27FC236}">
                <a16:creationId xmlns:a16="http://schemas.microsoft.com/office/drawing/2014/main" id="{43ADDA21-380B-3236-637A-43225DF41E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429000"/>
            <a:ext cx="38862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plant&#10;&#10;Automatisch gegenereerde beschrijving">
            <a:extLst>
              <a:ext uri="{FF2B5EF4-FFF2-40B4-BE49-F238E27FC236}">
                <a16:creationId xmlns:a16="http://schemas.microsoft.com/office/drawing/2014/main" id="{6B5D09B3-E1D8-A4F6-F788-24B1BFFFE3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8232" y="0"/>
            <a:ext cx="4567535" cy="6858000"/>
          </a:xfrm>
          <a:prstGeom prst="rect">
            <a:avLst/>
          </a:prstGeom>
        </p:spPr>
      </p:pic>
    </p:spTree>
    <p:extLst>
      <p:ext uri="{BB962C8B-B14F-4D97-AF65-F5344CB8AC3E}">
        <p14:creationId xmlns:p14="http://schemas.microsoft.com/office/powerpoint/2010/main" val="125846237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a:extLst>
              <a:ext uri="{FF2B5EF4-FFF2-40B4-BE49-F238E27FC236}">
                <a16:creationId xmlns:a16="http://schemas.microsoft.com/office/drawing/2014/main" id="{93D6157A-B081-D00E-CB44-550D10720164}"/>
              </a:ext>
            </a:extLst>
          </p:cNvPr>
          <p:cNvSpPr>
            <a:spLocks noGrp="1" noChangeArrowheads="1"/>
          </p:cNvSpPr>
          <p:nvPr>
            <p:ph type="title"/>
          </p:nvPr>
        </p:nvSpPr>
        <p:spPr>
          <a:xfrm>
            <a:off x="0" y="0"/>
            <a:ext cx="4572000" cy="3429000"/>
          </a:xfrm>
        </p:spPr>
        <p:txBody>
          <a:bodyPr/>
          <a:lstStyle/>
          <a:p>
            <a:pPr eaLnBrk="1" hangingPunct="1"/>
            <a:r>
              <a:rPr lang="en-GB" altLang="nl-BE" sz="2800" b="1" i="1">
                <a:latin typeface="Helvetica" pitchFamily="2" charset="0"/>
                <a:ea typeface="ＭＳ Ｐゴシック" panose="020B0600070205080204" pitchFamily="34" charset="-128"/>
              </a:rPr>
              <a:t>Doosvrucht met kleppen : </a:t>
            </a:r>
            <a:br>
              <a:rPr lang="en-GB" altLang="nl-BE" sz="2800" b="1" i="1">
                <a:latin typeface="Helvetica" pitchFamily="2" charset="0"/>
                <a:ea typeface="ＭＳ Ｐゴシック" panose="020B0600070205080204" pitchFamily="34" charset="-128"/>
              </a:rPr>
            </a:br>
            <a:r>
              <a:rPr lang="en-GB" altLang="nl-BE" sz="2800" b="1" i="1">
                <a:latin typeface="Helvetica" pitchFamily="2" charset="0"/>
                <a:ea typeface="ＭＳ Ｐゴシック" panose="020B0600070205080204" pitchFamily="34" charset="-128"/>
              </a:rPr>
              <a:t>Stinkende gouwe (Chelidonium majus)</a:t>
            </a:r>
            <a:endParaRPr lang="en-GB" altLang="nl-BE" i="1">
              <a:ea typeface="ＭＳ Ｐゴシック" panose="020B0600070205080204" pitchFamily="34" charset="-128"/>
            </a:endParaRPr>
          </a:p>
        </p:txBody>
      </p:sp>
      <p:pic>
        <p:nvPicPr>
          <p:cNvPr id="246786" name="Picture 4" descr="Chelidonium majus habit                                        0005D5ABAAA+AAA                        ABA78158:">
            <a:extLst>
              <a:ext uri="{FF2B5EF4-FFF2-40B4-BE49-F238E27FC236}">
                <a16:creationId xmlns:a16="http://schemas.microsoft.com/office/drawing/2014/main" id="{FC1F237A-F28F-751C-B212-CD212C870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514350"/>
            <a:ext cx="4164013"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10;&#10;Automatisch gegenereerde beschrijving">
            <a:extLst>
              <a:ext uri="{FF2B5EF4-FFF2-40B4-BE49-F238E27FC236}">
                <a16:creationId xmlns:a16="http://schemas.microsoft.com/office/drawing/2014/main" id="{AC061059-0AE1-743B-40A5-F16D903ED6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564" y="527380"/>
            <a:ext cx="7848872" cy="5946115"/>
          </a:xfrm>
          <a:prstGeom prst="rect">
            <a:avLst/>
          </a:prstGeom>
        </p:spPr>
      </p:pic>
    </p:spTree>
    <p:extLst>
      <p:ext uri="{BB962C8B-B14F-4D97-AF65-F5344CB8AC3E}">
        <p14:creationId xmlns:p14="http://schemas.microsoft.com/office/powerpoint/2010/main" val="307778547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a:extLst>
              <a:ext uri="{FF2B5EF4-FFF2-40B4-BE49-F238E27FC236}">
                <a16:creationId xmlns:a16="http://schemas.microsoft.com/office/drawing/2014/main" id="{168593F1-748E-D284-F854-4F12E7C944AA}"/>
              </a:ext>
            </a:extLst>
          </p:cNvPr>
          <p:cNvSpPr>
            <a:spLocks noGrp="1" noChangeArrowheads="1"/>
          </p:cNvSpPr>
          <p:nvPr>
            <p:ph type="title"/>
          </p:nvPr>
        </p:nvSpPr>
        <p:spPr>
          <a:xfrm>
            <a:off x="0" y="0"/>
            <a:ext cx="9144000" cy="1052513"/>
          </a:xfrm>
        </p:spPr>
        <p:txBody>
          <a:bodyPr/>
          <a:lstStyle/>
          <a:p>
            <a:pPr eaLnBrk="1" hangingPunct="1"/>
            <a:r>
              <a:rPr lang="nl-BE" altLang="nl-NL" sz="2800" b="1" i="1">
                <a:latin typeface="Helvetica" pitchFamily="2" charset="0"/>
                <a:ea typeface="ＭＳ Ｐゴシック" panose="020B0600070205080204" pitchFamily="34" charset="-128"/>
              </a:rPr>
              <a:t>“</a:t>
            </a:r>
            <a:r>
              <a:rPr lang="nl-BE" altLang="nl-BE" sz="2800" b="1" i="1">
                <a:latin typeface="Helvetica" pitchFamily="2" charset="0"/>
                <a:ea typeface="ＭＳ Ｐゴシック" panose="020B0600070205080204" pitchFamily="34" charset="-128"/>
              </a:rPr>
              <a:t>Schijn</a:t>
            </a:r>
            <a:r>
              <a:rPr lang="nl-BE" altLang="nl-NL" sz="2800" b="1" i="1">
                <a:latin typeface="Helvetica" pitchFamily="2" charset="0"/>
                <a:ea typeface="ＭＳ Ｐゴシック" panose="020B0600070205080204" pitchFamily="34" charset="-128"/>
              </a:rPr>
              <a:t>”</a:t>
            </a:r>
            <a:r>
              <a:rPr lang="nl-BE" altLang="nl-BE" sz="2800" b="1" i="1">
                <a:latin typeface="Helvetica" pitchFamily="2" charset="0"/>
                <a:ea typeface="ＭＳ Ｐゴシック" panose="020B0600070205080204" pitchFamily="34" charset="-128"/>
              </a:rPr>
              <a:t>vruchten : Aardbei</a:t>
            </a:r>
            <a:endParaRPr lang="en-GB" altLang="nl-BE" i="1">
              <a:ea typeface="ＭＳ Ｐゴシック" panose="020B0600070205080204" pitchFamily="34" charset="-128"/>
            </a:endParaRPr>
          </a:p>
        </p:txBody>
      </p:sp>
      <p:pic>
        <p:nvPicPr>
          <p:cNvPr id="248834" name="Picture 4" descr="fragaria_orientalis1.jpg                                       0005D5ABAAA+AAA                        ABA78158:">
            <a:extLst>
              <a:ext uri="{FF2B5EF4-FFF2-40B4-BE49-F238E27FC236}">
                <a16:creationId xmlns:a16="http://schemas.microsoft.com/office/drawing/2014/main" id="{FBA07B08-92AF-91A1-1542-1F05192679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50" y="1219200"/>
            <a:ext cx="6794500"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a:extLst>
              <a:ext uri="{FF2B5EF4-FFF2-40B4-BE49-F238E27FC236}">
                <a16:creationId xmlns:a16="http://schemas.microsoft.com/office/drawing/2014/main" id="{C2CE63AB-7198-7E89-0E1B-8B2B2448953F}"/>
              </a:ext>
            </a:extLst>
          </p:cNvPr>
          <p:cNvSpPr>
            <a:spLocks noGrp="1" noChangeArrowheads="1"/>
          </p:cNvSpPr>
          <p:nvPr>
            <p:ph type="title"/>
          </p:nvPr>
        </p:nvSpPr>
        <p:spPr>
          <a:xfrm>
            <a:off x="0" y="0"/>
            <a:ext cx="9144000" cy="1052513"/>
          </a:xfrm>
        </p:spPr>
        <p:txBody>
          <a:bodyPr/>
          <a:lstStyle/>
          <a:p>
            <a:pPr eaLnBrk="1" hangingPunct="1"/>
            <a:r>
              <a:rPr lang="nl-BE" altLang="nl-NL" sz="2800" b="1" i="1">
                <a:latin typeface="Helvetica" pitchFamily="2" charset="0"/>
                <a:ea typeface="ＭＳ Ｐゴシック" panose="020B0600070205080204" pitchFamily="34" charset="-128"/>
              </a:rPr>
              <a:t>“</a:t>
            </a:r>
            <a:r>
              <a:rPr lang="nl-BE" altLang="ja-JP" sz="2800" b="1" i="1">
                <a:latin typeface="Helvetica" pitchFamily="2" charset="0"/>
                <a:ea typeface="ＭＳ Ｐゴシック" panose="020B0600070205080204" pitchFamily="34" charset="-128"/>
              </a:rPr>
              <a:t>Schijn</a:t>
            </a:r>
            <a:r>
              <a:rPr lang="nl-BE" altLang="nl-NL" sz="2800" b="1" i="1">
                <a:latin typeface="Helvetica" pitchFamily="2" charset="0"/>
                <a:ea typeface="ＭＳ Ｐゴシック" panose="020B0600070205080204" pitchFamily="34" charset="-128"/>
              </a:rPr>
              <a:t>”</a:t>
            </a:r>
            <a:r>
              <a:rPr lang="nl-BE" altLang="ja-JP" sz="2800" b="1" i="1">
                <a:latin typeface="Helvetica" pitchFamily="2" charset="0"/>
                <a:ea typeface="ＭＳ Ｐゴシック" panose="020B0600070205080204" pitchFamily="34" charset="-128"/>
              </a:rPr>
              <a:t>vruchten : Aardbei</a:t>
            </a:r>
            <a:endParaRPr lang="en-GB" altLang="nl-BE" i="1">
              <a:ea typeface="ＭＳ Ｐゴシック" panose="020B0600070205080204" pitchFamily="34" charset="-128"/>
            </a:endParaRPr>
          </a:p>
        </p:txBody>
      </p:sp>
      <p:pic>
        <p:nvPicPr>
          <p:cNvPr id="250882" name="Picture 3" descr="D:\RNieuwborg\assist\Kan1\cursusKAN1\morfologie vrucht\MV-figuren\schijnvruchten1.tif">
            <a:extLst>
              <a:ext uri="{FF2B5EF4-FFF2-40B4-BE49-F238E27FC236}">
                <a16:creationId xmlns:a16="http://schemas.microsoft.com/office/drawing/2014/main" id="{C6431C76-F810-7EEA-245B-232E539C08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408113"/>
            <a:ext cx="8210550"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a:extLst>
              <a:ext uri="{FF2B5EF4-FFF2-40B4-BE49-F238E27FC236}">
                <a16:creationId xmlns:a16="http://schemas.microsoft.com/office/drawing/2014/main" id="{68B25C7C-CBBC-B78E-71BD-BB35076CD6BF}"/>
              </a:ext>
            </a:extLst>
          </p:cNvPr>
          <p:cNvSpPr>
            <a:spLocks noGrp="1" noChangeArrowheads="1"/>
          </p:cNvSpPr>
          <p:nvPr>
            <p:ph type="title"/>
          </p:nvPr>
        </p:nvSpPr>
        <p:spPr>
          <a:xfrm>
            <a:off x="0" y="0"/>
            <a:ext cx="9144000" cy="1052513"/>
          </a:xfrm>
        </p:spPr>
        <p:txBody>
          <a:bodyPr/>
          <a:lstStyle/>
          <a:p>
            <a:pPr eaLnBrk="1" hangingPunct="1"/>
            <a:r>
              <a:rPr lang="nl-BE" altLang="nl-NL" sz="2800" b="1" i="1">
                <a:latin typeface="Helvetica" pitchFamily="2" charset="0"/>
                <a:ea typeface="ＭＳ Ｐゴシック" panose="020B0600070205080204" pitchFamily="34" charset="-128"/>
              </a:rPr>
              <a:t>“</a:t>
            </a:r>
            <a:r>
              <a:rPr lang="nl-BE" altLang="nl-BE" sz="2800" b="1" i="1">
                <a:latin typeface="Helvetica" pitchFamily="2" charset="0"/>
                <a:ea typeface="ＭＳ Ｐゴシック" panose="020B0600070205080204" pitchFamily="34" charset="-128"/>
              </a:rPr>
              <a:t>Schijn</a:t>
            </a:r>
            <a:r>
              <a:rPr lang="nl-BE" altLang="nl-NL" sz="2800" b="1" i="1">
                <a:latin typeface="Helvetica" pitchFamily="2" charset="0"/>
                <a:ea typeface="ＭＳ Ｐゴシック" panose="020B0600070205080204" pitchFamily="34" charset="-128"/>
              </a:rPr>
              <a:t>”</a:t>
            </a:r>
            <a:r>
              <a:rPr lang="nl-BE" altLang="nl-BE" sz="2800" b="1" i="1">
                <a:latin typeface="Helvetica" pitchFamily="2" charset="0"/>
                <a:ea typeface="ＭＳ Ｐゴシック" panose="020B0600070205080204" pitchFamily="34" charset="-128"/>
              </a:rPr>
              <a:t>vruchten : Ananas</a:t>
            </a:r>
            <a:endParaRPr lang="en-GB" altLang="nl-BE">
              <a:ea typeface="ＭＳ Ｐゴシック" panose="020B0600070205080204" pitchFamily="34" charset="-128"/>
            </a:endParaRPr>
          </a:p>
        </p:txBody>
      </p:sp>
      <p:sp>
        <p:nvSpPr>
          <p:cNvPr id="252930" name="Rectangle 6">
            <a:extLst>
              <a:ext uri="{FF2B5EF4-FFF2-40B4-BE49-F238E27FC236}">
                <a16:creationId xmlns:a16="http://schemas.microsoft.com/office/drawing/2014/main" id="{876741AF-6545-14FC-99F5-47B32C9F96D3}"/>
              </a:ext>
            </a:extLst>
          </p:cNvPr>
          <p:cNvSpPr>
            <a:spLocks noChangeArrowheads="1"/>
          </p:cNvSpPr>
          <p:nvPr/>
        </p:nvSpPr>
        <p:spPr bwMode="auto">
          <a:xfrm>
            <a:off x="45720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nl-NL" altLang="nl-BE" sz="2400"/>
          </a:p>
        </p:txBody>
      </p:sp>
      <p:pic>
        <p:nvPicPr>
          <p:cNvPr id="252931" name="Picture 7" descr="Ananas comosus fr                                              0005D5ABAAA+AAA                        ABA78158:">
            <a:extLst>
              <a:ext uri="{FF2B5EF4-FFF2-40B4-BE49-F238E27FC236}">
                <a16:creationId xmlns:a16="http://schemas.microsoft.com/office/drawing/2014/main" id="{7794899E-3F6F-3BC3-67DE-104DC6F6A1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06680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a:extLst>
              <a:ext uri="{FF2B5EF4-FFF2-40B4-BE49-F238E27FC236}">
                <a16:creationId xmlns:a16="http://schemas.microsoft.com/office/drawing/2014/main" id="{366DD54E-E8E4-1AE3-2952-DE85DEB80309}"/>
              </a:ext>
            </a:extLst>
          </p:cNvPr>
          <p:cNvSpPr>
            <a:spLocks noGrp="1" noChangeArrowheads="1"/>
          </p:cNvSpPr>
          <p:nvPr>
            <p:ph type="title"/>
          </p:nvPr>
        </p:nvSpPr>
        <p:spPr>
          <a:xfrm>
            <a:off x="0" y="0"/>
            <a:ext cx="4038600" cy="3429000"/>
          </a:xfrm>
        </p:spPr>
        <p:txBody>
          <a:bodyPr/>
          <a:lstStyle/>
          <a:p>
            <a:pPr eaLnBrk="1" hangingPunct="1"/>
            <a:r>
              <a:rPr lang="nl-BE" altLang="nl-NL" sz="2800" b="1" i="1">
                <a:latin typeface="Helvetica" pitchFamily="2" charset="0"/>
                <a:ea typeface="ＭＳ Ｐゴシック" panose="020B0600070205080204" pitchFamily="34" charset="-128"/>
              </a:rPr>
              <a:t>“</a:t>
            </a:r>
            <a:r>
              <a:rPr lang="nl-BE" altLang="ja-JP" sz="2800" b="1" i="1">
                <a:latin typeface="Helvetica" pitchFamily="2" charset="0"/>
                <a:ea typeface="ＭＳ Ｐゴシック" panose="020B0600070205080204" pitchFamily="34" charset="-128"/>
              </a:rPr>
              <a:t>Schijn</a:t>
            </a:r>
            <a:r>
              <a:rPr lang="nl-BE" altLang="nl-NL" sz="2800" b="1" i="1">
                <a:latin typeface="Helvetica" pitchFamily="2" charset="0"/>
                <a:ea typeface="ＭＳ Ｐゴシック" panose="020B0600070205080204" pitchFamily="34" charset="-128"/>
              </a:rPr>
              <a:t>”</a:t>
            </a:r>
            <a:r>
              <a:rPr lang="nl-BE" altLang="ja-JP" sz="2800" b="1" i="1">
                <a:latin typeface="Helvetica" pitchFamily="2" charset="0"/>
                <a:ea typeface="ＭＳ Ｐゴシック" panose="020B0600070205080204" pitchFamily="34" charset="-128"/>
              </a:rPr>
              <a:t>vruchten : Ananas</a:t>
            </a:r>
            <a:endParaRPr lang="en-GB" altLang="nl-BE">
              <a:ea typeface="ＭＳ Ｐゴシック" panose="020B0600070205080204" pitchFamily="34" charset="-128"/>
            </a:endParaRPr>
          </a:p>
        </p:txBody>
      </p:sp>
      <p:pic>
        <p:nvPicPr>
          <p:cNvPr id="254978" name="Picture 3" descr="D:\RNieuwborg\assist\Kan1\cursusKAN1\morfologie vrucht\MV-figuren\schijnvruchten2.tif">
            <a:extLst>
              <a:ext uri="{FF2B5EF4-FFF2-40B4-BE49-F238E27FC236}">
                <a16:creationId xmlns:a16="http://schemas.microsoft.com/office/drawing/2014/main" id="{9A833ACD-4151-8AAD-2A1C-6197849513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46075"/>
            <a:ext cx="4660900"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79" name="Text Box 4">
            <a:extLst>
              <a:ext uri="{FF2B5EF4-FFF2-40B4-BE49-F238E27FC236}">
                <a16:creationId xmlns:a16="http://schemas.microsoft.com/office/drawing/2014/main" id="{A0DEDE3D-46A4-F4CC-82BD-9B6318A41B75}"/>
              </a:ext>
            </a:extLst>
          </p:cNvPr>
          <p:cNvSpPr txBox="1">
            <a:spLocks noChangeArrowheads="1"/>
          </p:cNvSpPr>
          <p:nvPr/>
        </p:nvSpPr>
        <p:spPr bwMode="auto">
          <a:xfrm>
            <a:off x="5638800" y="617220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nl-BE" altLang="nl-BE" sz="2400" i="0"/>
              <a:t>1</a:t>
            </a:r>
            <a:endParaRPr lang="en-GB" altLang="nl-BE" sz="2400" i="0"/>
          </a:p>
        </p:txBody>
      </p:sp>
      <p:sp>
        <p:nvSpPr>
          <p:cNvPr id="254980" name="Text Box 5">
            <a:extLst>
              <a:ext uri="{FF2B5EF4-FFF2-40B4-BE49-F238E27FC236}">
                <a16:creationId xmlns:a16="http://schemas.microsoft.com/office/drawing/2014/main" id="{1BE6397C-5A60-49FB-4C10-87EDD9373819}"/>
              </a:ext>
            </a:extLst>
          </p:cNvPr>
          <p:cNvSpPr txBox="1">
            <a:spLocks noChangeArrowheads="1"/>
          </p:cNvSpPr>
          <p:nvPr/>
        </p:nvSpPr>
        <p:spPr bwMode="auto">
          <a:xfrm>
            <a:off x="4191000" y="617220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nl-BE" altLang="nl-BE" sz="2400" i="0"/>
              <a:t>2</a:t>
            </a:r>
            <a:endParaRPr lang="en-GB" altLang="nl-BE" sz="2400" i="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a:extLst>
              <a:ext uri="{FF2B5EF4-FFF2-40B4-BE49-F238E27FC236}">
                <a16:creationId xmlns:a16="http://schemas.microsoft.com/office/drawing/2014/main" id="{27C5FE33-48F6-4B9C-4EA6-124278052605}"/>
              </a:ext>
            </a:extLst>
          </p:cNvPr>
          <p:cNvSpPr>
            <a:spLocks noGrp="1" noChangeArrowheads="1"/>
          </p:cNvSpPr>
          <p:nvPr>
            <p:ph type="title"/>
          </p:nvPr>
        </p:nvSpPr>
        <p:spPr>
          <a:xfrm>
            <a:off x="0" y="0"/>
            <a:ext cx="9144000" cy="1052513"/>
          </a:xfrm>
        </p:spPr>
        <p:txBody>
          <a:bodyPr/>
          <a:lstStyle/>
          <a:p>
            <a:pPr eaLnBrk="1" hangingPunct="1"/>
            <a:r>
              <a:rPr lang="nl-BE" altLang="nl-NL" sz="2800" b="1" i="1">
                <a:latin typeface="Helvetica" pitchFamily="2" charset="0"/>
                <a:ea typeface="ＭＳ Ｐゴシック" panose="020B0600070205080204" pitchFamily="34" charset="-128"/>
              </a:rPr>
              <a:t>“</a:t>
            </a:r>
            <a:r>
              <a:rPr lang="nl-BE" altLang="nl-BE" sz="2800" b="1" i="1">
                <a:latin typeface="Helvetica" pitchFamily="2" charset="0"/>
                <a:ea typeface="ＭＳ Ｐゴシック" panose="020B0600070205080204" pitchFamily="34" charset="-128"/>
              </a:rPr>
              <a:t>Schijn</a:t>
            </a:r>
            <a:r>
              <a:rPr lang="nl-BE" altLang="nl-NL" sz="2800" b="1" i="1">
                <a:latin typeface="Helvetica" pitchFamily="2" charset="0"/>
                <a:ea typeface="ＭＳ Ｐゴシック" panose="020B0600070205080204" pitchFamily="34" charset="-128"/>
              </a:rPr>
              <a:t>”</a:t>
            </a:r>
            <a:r>
              <a:rPr lang="nl-BE" altLang="nl-BE" sz="2800" b="1" i="1">
                <a:latin typeface="Helvetica" pitchFamily="2" charset="0"/>
                <a:ea typeface="ＭＳ Ｐゴシック" panose="020B0600070205080204" pitchFamily="34" charset="-128"/>
              </a:rPr>
              <a:t>vruchten : Rozenbottel</a:t>
            </a:r>
            <a:endParaRPr lang="en-GB" altLang="nl-BE">
              <a:ea typeface="ＭＳ Ｐゴシック" panose="020B0600070205080204" pitchFamily="34" charset="-128"/>
            </a:endParaRPr>
          </a:p>
        </p:txBody>
      </p:sp>
      <p:pic>
        <p:nvPicPr>
          <p:cNvPr id="257026" name="Picture 7" descr="Rosa rugosa bottel                                             0005D5ABAAA+AAA                        ABA78158:">
            <a:extLst>
              <a:ext uri="{FF2B5EF4-FFF2-40B4-BE49-F238E27FC236}">
                <a16:creationId xmlns:a16="http://schemas.microsoft.com/office/drawing/2014/main" id="{670317D7-D62E-2136-AA38-79A92148CF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725" y="1052513"/>
            <a:ext cx="6686550"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2">
            <a:extLst>
              <a:ext uri="{FF2B5EF4-FFF2-40B4-BE49-F238E27FC236}">
                <a16:creationId xmlns:a16="http://schemas.microsoft.com/office/drawing/2014/main" id="{036D2957-3A28-5E03-EA33-822281269E73}"/>
              </a:ext>
            </a:extLst>
          </p:cNvPr>
          <p:cNvSpPr>
            <a:spLocks noGrp="1" noChangeArrowheads="1"/>
          </p:cNvSpPr>
          <p:nvPr>
            <p:ph type="title"/>
          </p:nvPr>
        </p:nvSpPr>
        <p:spPr>
          <a:xfrm>
            <a:off x="0" y="0"/>
            <a:ext cx="9144000" cy="1052513"/>
          </a:xfrm>
        </p:spPr>
        <p:txBody>
          <a:bodyPr/>
          <a:lstStyle/>
          <a:p>
            <a:pPr eaLnBrk="1" hangingPunct="1"/>
            <a:r>
              <a:rPr lang="nl-BE" altLang="nl-NL" sz="2800" b="1" i="1">
                <a:latin typeface="Helvetica" pitchFamily="2" charset="0"/>
                <a:ea typeface="ＭＳ Ｐゴシック" panose="020B0600070205080204" pitchFamily="34" charset="-128"/>
              </a:rPr>
              <a:t>“</a:t>
            </a:r>
            <a:r>
              <a:rPr lang="nl-BE" altLang="ja-JP" sz="2800" b="1" i="1">
                <a:latin typeface="Helvetica" pitchFamily="2" charset="0"/>
                <a:ea typeface="ＭＳ Ｐゴシック" panose="020B0600070205080204" pitchFamily="34" charset="-128"/>
              </a:rPr>
              <a:t>Schijn</a:t>
            </a:r>
            <a:r>
              <a:rPr lang="nl-BE" altLang="nl-NL" sz="2800" b="1" i="1">
                <a:latin typeface="Helvetica" pitchFamily="2" charset="0"/>
                <a:ea typeface="ＭＳ Ｐゴシック" panose="020B0600070205080204" pitchFamily="34" charset="-128"/>
              </a:rPr>
              <a:t>”</a:t>
            </a:r>
            <a:r>
              <a:rPr lang="nl-BE" altLang="ja-JP" sz="2800" b="1" i="1">
                <a:latin typeface="Helvetica" pitchFamily="2" charset="0"/>
                <a:ea typeface="ＭＳ Ｐゴシック" panose="020B0600070205080204" pitchFamily="34" charset="-128"/>
              </a:rPr>
              <a:t>vruchten : Rozenbottel</a:t>
            </a:r>
            <a:endParaRPr lang="en-GB" altLang="nl-BE">
              <a:ea typeface="ＭＳ Ｐゴシック" panose="020B0600070205080204" pitchFamily="34" charset="-128"/>
            </a:endParaRPr>
          </a:p>
        </p:txBody>
      </p:sp>
      <p:pic>
        <p:nvPicPr>
          <p:cNvPr id="259074" name="Picture 4" descr="D:\RNieuwborg\assist\Kan1\cursusKAN1\morfologie vrucht\MV-figuren\schijnvruchten6.tif">
            <a:extLst>
              <a:ext uri="{FF2B5EF4-FFF2-40B4-BE49-F238E27FC236}">
                <a16:creationId xmlns:a16="http://schemas.microsoft.com/office/drawing/2014/main" id="{F451E26A-B222-49DE-7A65-2DAB1B6E2D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 y="1066800"/>
            <a:ext cx="7391400"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5" name="Text Box 5">
            <a:extLst>
              <a:ext uri="{FF2B5EF4-FFF2-40B4-BE49-F238E27FC236}">
                <a16:creationId xmlns:a16="http://schemas.microsoft.com/office/drawing/2014/main" id="{4539A770-C7A3-BEEE-045F-B74001D7F870}"/>
              </a:ext>
            </a:extLst>
          </p:cNvPr>
          <p:cNvSpPr txBox="1">
            <a:spLocks noChangeArrowheads="1"/>
          </p:cNvSpPr>
          <p:nvPr/>
        </p:nvSpPr>
        <p:spPr bwMode="auto">
          <a:xfrm>
            <a:off x="6172200" y="5791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nl-BE" altLang="nl-BE" sz="2400" i="0"/>
              <a:t>1</a:t>
            </a:r>
            <a:endParaRPr lang="en-GB" altLang="nl-BE" sz="2400" i="0"/>
          </a:p>
        </p:txBody>
      </p:sp>
      <p:sp>
        <p:nvSpPr>
          <p:cNvPr id="259076" name="Text Box 6">
            <a:extLst>
              <a:ext uri="{FF2B5EF4-FFF2-40B4-BE49-F238E27FC236}">
                <a16:creationId xmlns:a16="http://schemas.microsoft.com/office/drawing/2014/main" id="{6F2999EF-B3C4-CEB2-43B3-F8927A7B8B2E}"/>
              </a:ext>
            </a:extLst>
          </p:cNvPr>
          <p:cNvSpPr txBox="1">
            <a:spLocks noChangeArrowheads="1"/>
          </p:cNvSpPr>
          <p:nvPr/>
        </p:nvSpPr>
        <p:spPr bwMode="auto">
          <a:xfrm>
            <a:off x="4038600" y="5791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nl-BE" altLang="nl-BE" sz="2400" i="0"/>
              <a:t>2</a:t>
            </a:r>
            <a:endParaRPr lang="en-GB" altLang="nl-BE" sz="2400" i="0"/>
          </a:p>
        </p:txBody>
      </p:sp>
      <p:sp>
        <p:nvSpPr>
          <p:cNvPr id="259077" name="Text Box 7">
            <a:extLst>
              <a:ext uri="{FF2B5EF4-FFF2-40B4-BE49-F238E27FC236}">
                <a16:creationId xmlns:a16="http://schemas.microsoft.com/office/drawing/2014/main" id="{0D766539-D521-8289-0BA2-5F08B338C805}"/>
              </a:ext>
            </a:extLst>
          </p:cNvPr>
          <p:cNvSpPr txBox="1">
            <a:spLocks noChangeArrowheads="1"/>
          </p:cNvSpPr>
          <p:nvPr/>
        </p:nvSpPr>
        <p:spPr bwMode="auto">
          <a:xfrm>
            <a:off x="2209800" y="5791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nl-BE" altLang="nl-BE" sz="2400" i="0"/>
              <a:t>3</a:t>
            </a:r>
            <a:endParaRPr lang="en-GB" altLang="nl-BE" sz="2400" i="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2" descr="appel 3-kleurig.JPG">
            <a:extLst>
              <a:ext uri="{FF2B5EF4-FFF2-40B4-BE49-F238E27FC236}">
                <a16:creationId xmlns:a16="http://schemas.microsoft.com/office/drawing/2014/main" id="{6A1EF924-600B-841B-2FCA-02234EA9F7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1313" y="255588"/>
            <a:ext cx="8461375" cy="634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F3C51342-9CD0-D38B-E1FC-E553C18A7F9F}"/>
              </a:ext>
            </a:extLst>
          </p:cNvPr>
          <p:cNvSpPr>
            <a:spLocks noGrp="1" noChangeArrowheads="1"/>
          </p:cNvSpPr>
          <p:nvPr>
            <p:ph type="title"/>
          </p:nvPr>
        </p:nvSpPr>
        <p:spPr>
          <a:xfrm>
            <a:off x="0" y="0"/>
            <a:ext cx="9144000" cy="1052513"/>
          </a:xfrm>
        </p:spPr>
        <p:txBody>
          <a:bodyPr/>
          <a:lstStyle/>
          <a:p>
            <a:pPr eaLnBrk="1" hangingPunct="1"/>
            <a:r>
              <a:rPr lang="nl-BE" altLang="nl-BE" sz="2800" b="1" i="1">
                <a:latin typeface="Helvetica" pitchFamily="2" charset="0"/>
                <a:ea typeface="ＭＳ Ｐゴシック" panose="020B0600070205080204" pitchFamily="34" charset="-128"/>
              </a:rPr>
              <a:t>Ontwikkeling van steenvrucht : Kers</a:t>
            </a:r>
            <a:endParaRPr lang="en-GB" altLang="nl-BE">
              <a:ea typeface="ＭＳ Ｐゴシック" panose="020B0600070205080204" pitchFamily="34" charset="-128"/>
            </a:endParaRPr>
          </a:p>
        </p:txBody>
      </p:sp>
      <p:pic>
        <p:nvPicPr>
          <p:cNvPr id="41986" name="Picture 3" descr="D:\RNieuwborg\assist\Kan1\cursusKAN1\morfologie vrucht\MV-figuren\Prunus avium.tif">
            <a:extLst>
              <a:ext uri="{FF2B5EF4-FFF2-40B4-BE49-F238E27FC236}">
                <a16:creationId xmlns:a16="http://schemas.microsoft.com/office/drawing/2014/main" id="{8A009708-D480-88B5-2F5F-82C780B79B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950" y="1571625"/>
            <a:ext cx="8166100" cy="371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a:extLst>
              <a:ext uri="{FF2B5EF4-FFF2-40B4-BE49-F238E27FC236}">
                <a16:creationId xmlns:a16="http://schemas.microsoft.com/office/drawing/2014/main" id="{128BA7E3-5DC4-92C5-B711-54FD79C35715}"/>
              </a:ext>
            </a:extLst>
          </p:cNvPr>
          <p:cNvSpPr>
            <a:spLocks noGrp="1" noChangeArrowheads="1"/>
          </p:cNvSpPr>
          <p:nvPr>
            <p:ph type="title" idx="4294967295"/>
          </p:nvPr>
        </p:nvSpPr>
        <p:spPr>
          <a:xfrm>
            <a:off x="0" y="0"/>
            <a:ext cx="9144000" cy="1052513"/>
          </a:xfrm>
        </p:spPr>
        <p:txBody>
          <a:bodyPr/>
          <a:lstStyle/>
          <a:p>
            <a:pPr eaLnBrk="1" hangingPunct="1"/>
            <a:r>
              <a:rPr lang="nl-BE" altLang="nl-NL" sz="2800" b="1" i="1">
                <a:latin typeface="Helvetica" pitchFamily="2" charset="0"/>
                <a:ea typeface="ＭＳ Ｐゴシック" panose="020B0600070205080204" pitchFamily="34" charset="-128"/>
              </a:rPr>
              <a:t>“</a:t>
            </a:r>
            <a:r>
              <a:rPr lang="nl-BE" altLang="ja-JP" sz="2800" b="1" i="1">
                <a:latin typeface="Helvetica" pitchFamily="2" charset="0"/>
                <a:ea typeface="ＭＳ Ｐゴシック" panose="020B0600070205080204" pitchFamily="34" charset="-128"/>
              </a:rPr>
              <a:t>Schijn</a:t>
            </a:r>
            <a:r>
              <a:rPr lang="nl-BE" altLang="nl-NL" sz="2800" b="1" i="1">
                <a:latin typeface="Helvetica" pitchFamily="2" charset="0"/>
                <a:ea typeface="ＭＳ Ｐゴシック" panose="020B0600070205080204" pitchFamily="34" charset="-128"/>
              </a:rPr>
              <a:t>”</a:t>
            </a:r>
            <a:r>
              <a:rPr lang="nl-BE" altLang="ja-JP" sz="2800" b="1" i="1">
                <a:latin typeface="Helvetica" pitchFamily="2" charset="0"/>
                <a:ea typeface="ＭＳ Ｐゴシック" panose="020B0600070205080204" pitchFamily="34" charset="-128"/>
              </a:rPr>
              <a:t>vruchten : Appelvrucht</a:t>
            </a:r>
            <a:endParaRPr lang="en-GB" altLang="nl-BE">
              <a:ea typeface="ＭＳ Ｐゴシック" panose="020B0600070205080204" pitchFamily="34" charset="-128"/>
            </a:endParaRPr>
          </a:p>
        </p:txBody>
      </p:sp>
      <p:sp>
        <p:nvSpPr>
          <p:cNvPr id="263170" name="Rectangle 7">
            <a:extLst>
              <a:ext uri="{FF2B5EF4-FFF2-40B4-BE49-F238E27FC236}">
                <a16:creationId xmlns:a16="http://schemas.microsoft.com/office/drawing/2014/main" id="{79CAB395-7467-7629-BE1B-D32153A30AF6}"/>
              </a:ext>
            </a:extLst>
          </p:cNvPr>
          <p:cNvSpPr>
            <a:spLocks noChangeArrowheads="1"/>
          </p:cNvSpPr>
          <p:nvPr/>
        </p:nvSpPr>
        <p:spPr bwMode="auto">
          <a:xfrm>
            <a:off x="3810000" y="5727700"/>
            <a:ext cx="576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nl-NL" altLang="nl-BE" sz="2400"/>
          </a:p>
        </p:txBody>
      </p:sp>
      <p:pic>
        <p:nvPicPr>
          <p:cNvPr id="263171" name="Picture 8" descr="appelvrucht BMP                                                0009EA1BMacintosh HD                   B53C9F77:">
            <a:extLst>
              <a:ext uri="{FF2B5EF4-FFF2-40B4-BE49-F238E27FC236}">
                <a16:creationId xmlns:a16="http://schemas.microsoft.com/office/drawing/2014/main" id="{74C4EAE4-7298-39FE-A7C1-9D3C13D1C0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066800"/>
            <a:ext cx="6705600" cy="543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Afbeelding 1">
            <a:extLst>
              <a:ext uri="{FF2B5EF4-FFF2-40B4-BE49-F238E27FC236}">
                <a16:creationId xmlns:a16="http://schemas.microsoft.com/office/drawing/2014/main" id="{A36E1AF2-CE1C-F115-ACF2-1F4ACFB3A9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82600"/>
            <a:ext cx="8826500"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473497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Afbeelding 1">
            <a:extLst>
              <a:ext uri="{FF2B5EF4-FFF2-40B4-BE49-F238E27FC236}">
                <a16:creationId xmlns:a16="http://schemas.microsoft.com/office/drawing/2014/main" id="{3626A2BE-8228-34E4-25D2-59A3B3A7C79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201613"/>
            <a:ext cx="6172200" cy="645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750981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Afbeelding 1">
            <a:extLst>
              <a:ext uri="{FF2B5EF4-FFF2-40B4-BE49-F238E27FC236}">
                <a16:creationId xmlns:a16="http://schemas.microsoft.com/office/drawing/2014/main" id="{810584F0-B9B2-9C60-77CF-85F0F6FFA0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25" y="476250"/>
            <a:ext cx="882015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804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4A2523DF-4ABA-BD7D-0D40-EFA7D632E527}"/>
              </a:ext>
            </a:extLst>
          </p:cNvPr>
          <p:cNvSpPr>
            <a:spLocks noGrp="1" noChangeArrowheads="1"/>
          </p:cNvSpPr>
          <p:nvPr>
            <p:ph type="title"/>
          </p:nvPr>
        </p:nvSpPr>
        <p:spPr>
          <a:xfrm>
            <a:off x="0" y="0"/>
            <a:ext cx="9144000" cy="1052513"/>
          </a:xfrm>
        </p:spPr>
        <p:txBody>
          <a:bodyPr/>
          <a:lstStyle/>
          <a:p>
            <a:pPr eaLnBrk="1" hangingPunct="1"/>
            <a:r>
              <a:rPr lang="nl-NL" altLang="nl-BE" sz="2800" b="1" i="1">
                <a:latin typeface="Helvetica" pitchFamily="2" charset="0"/>
                <a:ea typeface="ＭＳ Ｐゴシック" panose="020B0600070205080204" pitchFamily="34" charset="-128"/>
              </a:rPr>
              <a:t>Driebladcitrus</a:t>
            </a:r>
            <a:r>
              <a:rPr lang="nl-NL" altLang="nl-BE" sz="2800" b="1">
                <a:latin typeface="Helvetica" pitchFamily="2" charset="0"/>
                <a:ea typeface="ＭＳ Ｐゴシック" panose="020B0600070205080204" pitchFamily="34" charset="-128"/>
              </a:rPr>
              <a:t>   (</a:t>
            </a:r>
            <a:r>
              <a:rPr lang="nl-NL" altLang="nl-BE" sz="2800" b="1" i="1">
                <a:latin typeface="Helvetica" pitchFamily="2" charset="0"/>
                <a:ea typeface="ＭＳ Ｐゴシック" panose="020B0600070205080204" pitchFamily="34" charset="-128"/>
              </a:rPr>
              <a:t>Poncirus trifoliata)</a:t>
            </a:r>
            <a:endParaRPr lang="nl-NL" altLang="nl-BE" sz="2800" b="1">
              <a:latin typeface="Helvetica" pitchFamily="2" charset="0"/>
              <a:ea typeface="ＭＳ Ｐゴシック" panose="020B0600070205080204" pitchFamily="34" charset="-128"/>
            </a:endParaRPr>
          </a:p>
        </p:txBody>
      </p:sp>
      <p:pic>
        <p:nvPicPr>
          <p:cNvPr id="44034" name="Picture 3">
            <a:extLst>
              <a:ext uri="{FF2B5EF4-FFF2-40B4-BE49-F238E27FC236}">
                <a16:creationId xmlns:a16="http://schemas.microsoft.com/office/drawing/2014/main" id="{5A759BE8-5812-AB7E-E13A-0C897054C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052513"/>
            <a:ext cx="7162800"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8DBFDFFF-673E-1DC9-811F-3559627C53A3}"/>
              </a:ext>
            </a:extLst>
          </p:cNvPr>
          <p:cNvSpPr>
            <a:spLocks noGrp="1" noChangeArrowheads="1"/>
          </p:cNvSpPr>
          <p:nvPr>
            <p:ph type="title"/>
          </p:nvPr>
        </p:nvSpPr>
        <p:spPr>
          <a:xfrm>
            <a:off x="0" y="0"/>
            <a:ext cx="9144000" cy="1052513"/>
          </a:xfrm>
        </p:spPr>
        <p:txBody>
          <a:bodyPr/>
          <a:lstStyle/>
          <a:p>
            <a:pPr eaLnBrk="1" hangingPunct="1"/>
            <a:r>
              <a:rPr lang="nl-NL" altLang="nl-BE" sz="2800" b="1" i="1">
                <a:latin typeface="Helvetica" pitchFamily="2" charset="0"/>
                <a:ea typeface="ＭＳ Ｐゴシック" panose="020B0600070205080204" pitchFamily="34" charset="-128"/>
              </a:rPr>
              <a:t>Driebladcitrus</a:t>
            </a:r>
            <a:r>
              <a:rPr lang="nl-NL" altLang="nl-BE" sz="2800" b="1">
                <a:latin typeface="Helvetica" pitchFamily="2" charset="0"/>
                <a:ea typeface="ＭＳ Ｐゴシック" panose="020B0600070205080204" pitchFamily="34" charset="-128"/>
              </a:rPr>
              <a:t>   (</a:t>
            </a:r>
            <a:r>
              <a:rPr lang="nl-NL" altLang="nl-BE" sz="2800" b="1" i="1">
                <a:latin typeface="Helvetica" pitchFamily="2" charset="0"/>
                <a:ea typeface="ＭＳ Ｐゴシック" panose="020B0600070205080204" pitchFamily="34" charset="-128"/>
              </a:rPr>
              <a:t>Poncirus trifoliata)</a:t>
            </a:r>
            <a:endParaRPr lang="nl-NL" altLang="nl-BE" sz="2800" b="1">
              <a:latin typeface="Helvetica" pitchFamily="2" charset="0"/>
              <a:ea typeface="ＭＳ Ｐゴシック" panose="020B0600070205080204" pitchFamily="34" charset="-128"/>
            </a:endParaRPr>
          </a:p>
        </p:txBody>
      </p:sp>
      <p:pic>
        <p:nvPicPr>
          <p:cNvPr id="46082" name="Picture 3">
            <a:extLst>
              <a:ext uri="{FF2B5EF4-FFF2-40B4-BE49-F238E27FC236}">
                <a16:creationId xmlns:a16="http://schemas.microsoft.com/office/drawing/2014/main" id="{917E28E3-1F86-45A5-442A-6691C47218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038" y="1052513"/>
            <a:ext cx="7019925" cy="527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3FF474BC-B4EB-5C34-C789-3593E84E8AED}"/>
              </a:ext>
            </a:extLst>
          </p:cNvPr>
          <p:cNvSpPr>
            <a:spLocks noGrp="1" noChangeArrowheads="1"/>
          </p:cNvSpPr>
          <p:nvPr>
            <p:ph type="title"/>
          </p:nvPr>
        </p:nvSpPr>
        <p:spPr>
          <a:xfrm>
            <a:off x="0" y="0"/>
            <a:ext cx="9144000" cy="1052513"/>
          </a:xfrm>
        </p:spPr>
        <p:txBody>
          <a:bodyPr/>
          <a:lstStyle/>
          <a:p>
            <a:pPr eaLnBrk="1" hangingPunct="1"/>
            <a:r>
              <a:rPr lang="nl-BE" altLang="nl-BE" sz="2800" b="1" i="1">
                <a:latin typeface="Helvetica" pitchFamily="2" charset="0"/>
                <a:ea typeface="ＭＳ Ｐゴシック" panose="020B0600070205080204" pitchFamily="34" charset="-128"/>
              </a:rPr>
              <a:t>Bessen : citrusvruchten</a:t>
            </a:r>
            <a:endParaRPr lang="en-GB" altLang="nl-BE">
              <a:ea typeface="ＭＳ Ｐゴシック" panose="020B0600070205080204" pitchFamily="34" charset="-128"/>
            </a:endParaRPr>
          </a:p>
        </p:txBody>
      </p:sp>
      <p:pic>
        <p:nvPicPr>
          <p:cNvPr id="48130" name="Picture 12" descr="Citrus fruits div                                              0005D5ABAAA+AAA                        ABA78158:">
            <a:extLst>
              <a:ext uri="{FF2B5EF4-FFF2-40B4-BE49-F238E27FC236}">
                <a16:creationId xmlns:a16="http://schemas.microsoft.com/office/drawing/2014/main" id="{10612501-AE38-F7F5-0CBB-F0DA87FF19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3" y="1600200"/>
            <a:ext cx="31781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13" descr="Citrus x paradisiaca  KKK                                      0005D5ABAAA+AAA                        ABA78158:">
            <a:extLst>
              <a:ext uri="{FF2B5EF4-FFF2-40B4-BE49-F238E27FC236}">
                <a16:creationId xmlns:a16="http://schemas.microsoft.com/office/drawing/2014/main" id="{081D64DC-6A20-B0A4-83F1-C153B438A6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1600200"/>
            <a:ext cx="4572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09AD7C3E-427B-E899-4EBA-E1B7DB09B131}"/>
              </a:ext>
            </a:extLst>
          </p:cNvPr>
          <p:cNvSpPr>
            <a:spLocks noGrp="1" noChangeArrowheads="1"/>
          </p:cNvSpPr>
          <p:nvPr>
            <p:ph type="title"/>
          </p:nvPr>
        </p:nvSpPr>
        <p:spPr>
          <a:xfrm>
            <a:off x="0" y="0"/>
            <a:ext cx="9144000" cy="1052513"/>
          </a:xfrm>
        </p:spPr>
        <p:txBody>
          <a:bodyPr/>
          <a:lstStyle/>
          <a:p>
            <a:pPr eaLnBrk="1" hangingPunct="1"/>
            <a:r>
              <a:rPr lang="nl-BE" altLang="nl-BE" sz="2800" b="1" i="1">
                <a:latin typeface="Helvetica" pitchFamily="2" charset="0"/>
                <a:ea typeface="ＭＳ Ｐゴシック" panose="020B0600070205080204" pitchFamily="34" charset="-128"/>
              </a:rPr>
              <a:t>Bessen : citrusvrucht (hesperidium)</a:t>
            </a:r>
            <a:endParaRPr lang="en-GB" altLang="nl-BE">
              <a:ea typeface="ＭＳ Ｐゴシック" panose="020B0600070205080204" pitchFamily="34" charset="-128"/>
            </a:endParaRPr>
          </a:p>
        </p:txBody>
      </p:sp>
      <p:grpSp>
        <p:nvGrpSpPr>
          <p:cNvPr id="50178" name="Group 11">
            <a:extLst>
              <a:ext uri="{FF2B5EF4-FFF2-40B4-BE49-F238E27FC236}">
                <a16:creationId xmlns:a16="http://schemas.microsoft.com/office/drawing/2014/main" id="{D25A0EBE-EEF3-44E1-84F7-B5E5093AE76D}"/>
              </a:ext>
            </a:extLst>
          </p:cNvPr>
          <p:cNvGrpSpPr>
            <a:grpSpLocks/>
          </p:cNvGrpSpPr>
          <p:nvPr/>
        </p:nvGrpSpPr>
        <p:grpSpPr bwMode="auto">
          <a:xfrm>
            <a:off x="1825625" y="1052513"/>
            <a:ext cx="5492750" cy="5410200"/>
            <a:chOff x="944" y="558"/>
            <a:chExt cx="3856" cy="3666"/>
          </a:xfrm>
        </p:grpSpPr>
        <p:pic>
          <p:nvPicPr>
            <p:cNvPr id="50179" name="Picture 3" descr="D:\RNieuwborg\assist\Kan1\cursusKAN1\morfologie vrucht\MV-figuren\Citrus.tif">
              <a:extLst>
                <a:ext uri="{FF2B5EF4-FFF2-40B4-BE49-F238E27FC236}">
                  <a16:creationId xmlns:a16="http://schemas.microsoft.com/office/drawing/2014/main" id="{F035CFE2-02B4-9B82-4432-D64E1AB0B4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 y="558"/>
              <a:ext cx="3856" cy="3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 Box 4">
              <a:extLst>
                <a:ext uri="{FF2B5EF4-FFF2-40B4-BE49-F238E27FC236}">
                  <a16:creationId xmlns:a16="http://schemas.microsoft.com/office/drawing/2014/main" id="{910B774E-504F-8CE1-535E-D55773EED03C}"/>
                </a:ext>
              </a:extLst>
            </p:cNvPr>
            <p:cNvSpPr txBox="1">
              <a:spLocks noChangeArrowheads="1"/>
            </p:cNvSpPr>
            <p:nvPr/>
          </p:nvSpPr>
          <p:spPr bwMode="auto">
            <a:xfrm>
              <a:off x="4608" y="2544"/>
              <a:ext cx="192"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nl-BE" altLang="nl-BE" sz="2400" i="0"/>
                <a:t>1</a:t>
              </a:r>
              <a:endParaRPr lang="en-GB" altLang="nl-BE" sz="2400" i="0"/>
            </a:p>
          </p:txBody>
        </p:sp>
        <p:sp>
          <p:nvSpPr>
            <p:cNvPr id="50181" name="Text Box 5">
              <a:extLst>
                <a:ext uri="{FF2B5EF4-FFF2-40B4-BE49-F238E27FC236}">
                  <a16:creationId xmlns:a16="http://schemas.microsoft.com/office/drawing/2014/main" id="{58BD5394-6B5B-3AF5-21E5-35C570871AB1}"/>
                </a:ext>
              </a:extLst>
            </p:cNvPr>
            <p:cNvSpPr txBox="1">
              <a:spLocks noChangeArrowheads="1"/>
            </p:cNvSpPr>
            <p:nvPr/>
          </p:nvSpPr>
          <p:spPr bwMode="auto">
            <a:xfrm>
              <a:off x="4512" y="3888"/>
              <a:ext cx="193"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nl-BE" altLang="nl-BE" sz="2400" i="0"/>
                <a:t>7</a:t>
              </a:r>
              <a:endParaRPr lang="en-GB" altLang="nl-BE" sz="2400" i="0"/>
            </a:p>
          </p:txBody>
        </p:sp>
        <p:sp>
          <p:nvSpPr>
            <p:cNvPr id="50182" name="Text Box 6">
              <a:extLst>
                <a:ext uri="{FF2B5EF4-FFF2-40B4-BE49-F238E27FC236}">
                  <a16:creationId xmlns:a16="http://schemas.microsoft.com/office/drawing/2014/main" id="{C252DF1D-3ACE-852C-5BCB-29CBF43661F5}"/>
                </a:ext>
              </a:extLst>
            </p:cNvPr>
            <p:cNvSpPr txBox="1">
              <a:spLocks noChangeArrowheads="1"/>
            </p:cNvSpPr>
            <p:nvPr/>
          </p:nvSpPr>
          <p:spPr bwMode="auto">
            <a:xfrm>
              <a:off x="1488" y="1536"/>
              <a:ext cx="193"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nl-BE" altLang="nl-BE" sz="2400" i="0"/>
                <a:t>4</a:t>
              </a:r>
              <a:endParaRPr lang="en-GB" altLang="nl-BE" sz="2400" i="0"/>
            </a:p>
          </p:txBody>
        </p:sp>
        <p:sp>
          <p:nvSpPr>
            <p:cNvPr id="50183" name="Text Box 7">
              <a:extLst>
                <a:ext uri="{FF2B5EF4-FFF2-40B4-BE49-F238E27FC236}">
                  <a16:creationId xmlns:a16="http://schemas.microsoft.com/office/drawing/2014/main" id="{C3122682-9B6D-3314-B86E-CC9E85280159}"/>
                </a:ext>
              </a:extLst>
            </p:cNvPr>
            <p:cNvSpPr txBox="1">
              <a:spLocks noChangeArrowheads="1"/>
            </p:cNvSpPr>
            <p:nvPr/>
          </p:nvSpPr>
          <p:spPr bwMode="auto">
            <a:xfrm>
              <a:off x="2112" y="2544"/>
              <a:ext cx="192"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nl-BE" altLang="nl-BE" sz="2400" i="0"/>
                <a:t>3</a:t>
              </a:r>
              <a:endParaRPr lang="en-GB" altLang="nl-BE" sz="2400" i="0"/>
            </a:p>
          </p:txBody>
        </p:sp>
        <p:sp>
          <p:nvSpPr>
            <p:cNvPr id="50184" name="Text Box 8">
              <a:extLst>
                <a:ext uri="{FF2B5EF4-FFF2-40B4-BE49-F238E27FC236}">
                  <a16:creationId xmlns:a16="http://schemas.microsoft.com/office/drawing/2014/main" id="{2660E468-73A4-307A-8D92-3AE2106CDF56}"/>
                </a:ext>
              </a:extLst>
            </p:cNvPr>
            <p:cNvSpPr txBox="1">
              <a:spLocks noChangeArrowheads="1"/>
            </p:cNvSpPr>
            <p:nvPr/>
          </p:nvSpPr>
          <p:spPr bwMode="auto">
            <a:xfrm>
              <a:off x="3360" y="2544"/>
              <a:ext cx="192"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nl-BE" altLang="nl-BE" sz="2400" i="0"/>
                <a:t>2</a:t>
              </a:r>
              <a:endParaRPr lang="en-GB" altLang="nl-BE" sz="2400" i="0"/>
            </a:p>
          </p:txBody>
        </p:sp>
        <p:sp>
          <p:nvSpPr>
            <p:cNvPr id="50185" name="Text Box 9">
              <a:extLst>
                <a:ext uri="{FF2B5EF4-FFF2-40B4-BE49-F238E27FC236}">
                  <a16:creationId xmlns:a16="http://schemas.microsoft.com/office/drawing/2014/main" id="{236FCB87-DC40-FB1A-A868-94898AEFD618}"/>
                </a:ext>
              </a:extLst>
            </p:cNvPr>
            <p:cNvSpPr txBox="1">
              <a:spLocks noChangeArrowheads="1"/>
            </p:cNvSpPr>
            <p:nvPr/>
          </p:nvSpPr>
          <p:spPr bwMode="auto">
            <a:xfrm>
              <a:off x="1776" y="3888"/>
              <a:ext cx="192"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nl-BE" altLang="nl-BE" sz="2400" i="0"/>
                <a:t>5</a:t>
              </a:r>
              <a:endParaRPr lang="en-GB" altLang="nl-BE" sz="2400" i="0"/>
            </a:p>
          </p:txBody>
        </p:sp>
        <p:sp>
          <p:nvSpPr>
            <p:cNvPr id="50186" name="Text Box 10">
              <a:extLst>
                <a:ext uri="{FF2B5EF4-FFF2-40B4-BE49-F238E27FC236}">
                  <a16:creationId xmlns:a16="http://schemas.microsoft.com/office/drawing/2014/main" id="{9AA8D6A1-0EA3-2173-54ED-DAB3D6A15173}"/>
                </a:ext>
              </a:extLst>
            </p:cNvPr>
            <p:cNvSpPr txBox="1">
              <a:spLocks noChangeArrowheads="1"/>
            </p:cNvSpPr>
            <p:nvPr/>
          </p:nvSpPr>
          <p:spPr bwMode="auto">
            <a:xfrm>
              <a:off x="3168" y="3888"/>
              <a:ext cx="240"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nl-BE" altLang="nl-BE" sz="2400" i="0"/>
                <a:t>6</a:t>
              </a:r>
              <a:endParaRPr lang="en-GB" altLang="nl-BE" sz="2400" i="0"/>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el 1">
            <a:extLst>
              <a:ext uri="{FF2B5EF4-FFF2-40B4-BE49-F238E27FC236}">
                <a16:creationId xmlns:a16="http://schemas.microsoft.com/office/drawing/2014/main" id="{938A2C74-AE18-1D95-A17A-588FC241BCC4}"/>
              </a:ext>
            </a:extLst>
          </p:cNvPr>
          <p:cNvSpPr>
            <a:spLocks noGrp="1"/>
          </p:cNvSpPr>
          <p:nvPr>
            <p:ph type="title"/>
          </p:nvPr>
        </p:nvSpPr>
        <p:spPr>
          <a:xfrm>
            <a:off x="0" y="0"/>
            <a:ext cx="9144000" cy="1052513"/>
          </a:xfrm>
        </p:spPr>
        <p:txBody>
          <a:bodyPr/>
          <a:lstStyle/>
          <a:p>
            <a:r>
              <a:rPr lang="nl-NL" altLang="nl-BE" sz="3200" b="1" i="1" dirty="0">
                <a:latin typeface="Helvetica" pitchFamily="2" charset="0"/>
                <a:ea typeface="ＭＳ Ｐゴシック" panose="020B0600070205080204" pitchFamily="34" charset="-128"/>
              </a:rPr>
              <a:t>Hoe gaan planten op reis ?</a:t>
            </a:r>
          </a:p>
        </p:txBody>
      </p:sp>
      <p:sp>
        <p:nvSpPr>
          <p:cNvPr id="52226" name="Tekstvak 1">
            <a:extLst>
              <a:ext uri="{FF2B5EF4-FFF2-40B4-BE49-F238E27FC236}">
                <a16:creationId xmlns:a16="http://schemas.microsoft.com/office/drawing/2014/main" id="{4918AEB2-3F17-E5AF-5A47-193FC221B527}"/>
              </a:ext>
            </a:extLst>
          </p:cNvPr>
          <p:cNvSpPr txBox="1">
            <a:spLocks noChangeArrowheads="1"/>
          </p:cNvSpPr>
          <p:nvPr/>
        </p:nvSpPr>
        <p:spPr bwMode="auto">
          <a:xfrm>
            <a:off x="2454275" y="1536700"/>
            <a:ext cx="423545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nl-NL" altLang="nl-BE" sz="2400" b="1">
                <a:solidFill>
                  <a:srgbClr val="FFFF00"/>
                </a:solidFill>
                <a:latin typeface="Helvetica" pitchFamily="2" charset="0"/>
              </a:rPr>
              <a:t>- vanzelf !</a:t>
            </a:r>
          </a:p>
          <a:p>
            <a:pPr eaLnBrk="1" hangingPunct="1">
              <a:spcBef>
                <a:spcPct val="0"/>
              </a:spcBef>
              <a:buFontTx/>
              <a:buNone/>
            </a:pPr>
            <a:r>
              <a:rPr lang="nl-NL" altLang="nl-BE" sz="2400" b="1">
                <a:solidFill>
                  <a:srgbClr val="FFFF00"/>
                </a:solidFill>
                <a:latin typeface="Helvetica" pitchFamily="2" charset="0"/>
              </a:rPr>
              <a:t>- met de wind</a:t>
            </a:r>
          </a:p>
          <a:p>
            <a:pPr eaLnBrk="1" hangingPunct="1">
              <a:spcBef>
                <a:spcPct val="0"/>
              </a:spcBef>
              <a:buFontTx/>
              <a:buNone/>
            </a:pPr>
            <a:r>
              <a:rPr lang="nl-NL" altLang="nl-BE" sz="2400" b="1">
                <a:solidFill>
                  <a:srgbClr val="FFFF00"/>
                </a:solidFill>
                <a:latin typeface="Helvetica" pitchFamily="2" charset="0"/>
              </a:rPr>
              <a:t>- met de dieren, van binnen</a:t>
            </a:r>
          </a:p>
          <a:p>
            <a:pPr eaLnBrk="1" hangingPunct="1">
              <a:spcBef>
                <a:spcPct val="0"/>
              </a:spcBef>
              <a:buFontTx/>
              <a:buNone/>
            </a:pPr>
            <a:r>
              <a:rPr lang="nl-NL" altLang="nl-BE" sz="2400" b="1">
                <a:solidFill>
                  <a:srgbClr val="FFFF00"/>
                </a:solidFill>
                <a:latin typeface="Helvetica" pitchFamily="2" charset="0"/>
              </a:rPr>
              <a:t>- met de dieren, van buiten</a:t>
            </a:r>
          </a:p>
          <a:p>
            <a:pPr eaLnBrk="1" hangingPunct="1">
              <a:spcBef>
                <a:spcPct val="0"/>
              </a:spcBef>
              <a:buFontTx/>
              <a:buNone/>
            </a:pPr>
            <a:r>
              <a:rPr lang="nl-NL" altLang="nl-BE" sz="2400" b="1">
                <a:solidFill>
                  <a:srgbClr val="FFFF00"/>
                </a:solidFill>
                <a:latin typeface="Helvetica" pitchFamily="2" charset="0"/>
              </a:rPr>
              <a:t>- met de mieren</a:t>
            </a:r>
          </a:p>
          <a:p>
            <a:pPr eaLnBrk="1" hangingPunct="1">
              <a:spcBef>
                <a:spcPct val="0"/>
              </a:spcBef>
              <a:buFontTx/>
              <a:buNone/>
            </a:pPr>
            <a:r>
              <a:rPr lang="nl-NL" altLang="nl-BE" sz="2400" b="1">
                <a:solidFill>
                  <a:srgbClr val="FFFF00"/>
                </a:solidFill>
                <a:latin typeface="Helvetica" pitchFamily="2" charset="0"/>
              </a:rPr>
              <a:t>- met het water</a:t>
            </a:r>
          </a:p>
          <a:p>
            <a:pPr eaLnBrk="1" hangingPunct="1">
              <a:spcBef>
                <a:spcPct val="0"/>
              </a:spcBef>
              <a:buFontTx/>
              <a:buNone/>
            </a:pPr>
            <a:r>
              <a:rPr lang="nl-NL" altLang="nl-BE" sz="2400" b="1">
                <a:solidFill>
                  <a:srgbClr val="FFFF00"/>
                </a:solidFill>
                <a:latin typeface="Helvetica" pitchFamily="2" charset="0"/>
              </a:rPr>
              <a:t>- met het zeewater</a:t>
            </a:r>
          </a:p>
          <a:p>
            <a:pPr eaLnBrk="1" hangingPunct="1">
              <a:spcBef>
                <a:spcPct val="0"/>
              </a:spcBef>
              <a:buFontTx/>
              <a:buNone/>
            </a:pPr>
            <a:r>
              <a:rPr lang="nl-NL" altLang="nl-BE" sz="2400" b="1">
                <a:solidFill>
                  <a:srgbClr val="FFFF00"/>
                </a:solidFill>
                <a:latin typeface="Helvetica" pitchFamily="2" charset="0"/>
              </a:rPr>
              <a:t>- met de mens</a:t>
            </a:r>
          </a:p>
          <a:p>
            <a:pPr eaLnBrk="1" hangingPunct="1">
              <a:spcBef>
                <a:spcPct val="0"/>
              </a:spcBef>
              <a:buFontTx/>
              <a:buNone/>
            </a:pPr>
            <a:endParaRPr lang="nl-NL" altLang="nl-BE" sz="2400" b="1">
              <a:solidFill>
                <a:srgbClr val="FFFF00"/>
              </a:solidFill>
              <a:latin typeface="Helvetica" pitchFamily="2" charset="0"/>
            </a:endParaRPr>
          </a:p>
          <a:p>
            <a:pPr eaLnBrk="1" hangingPunct="1">
              <a:spcBef>
                <a:spcPct val="0"/>
              </a:spcBef>
              <a:buFontTx/>
              <a:buNone/>
            </a:pPr>
            <a:r>
              <a:rPr lang="nl-NL" altLang="nl-BE" sz="2400" b="1">
                <a:solidFill>
                  <a:srgbClr val="FFFF00"/>
                </a:solidFill>
                <a:latin typeface="Helvetica" pitchFamily="2" charset="0"/>
              </a:rPr>
              <a:t>- en nog veel meer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4D24F6DC-8204-72A6-DC85-9BB0A1BB2313}"/>
              </a:ext>
            </a:extLst>
          </p:cNvPr>
          <p:cNvSpPr>
            <a:spLocks noGrp="1" noChangeArrowheads="1"/>
          </p:cNvSpPr>
          <p:nvPr>
            <p:ph type="title" idx="4294967295"/>
          </p:nvPr>
        </p:nvSpPr>
        <p:spPr>
          <a:xfrm>
            <a:off x="0" y="0"/>
            <a:ext cx="9144000" cy="1052513"/>
          </a:xfrm>
        </p:spPr>
        <p:txBody>
          <a:bodyPr/>
          <a:lstStyle/>
          <a:p>
            <a:pPr eaLnBrk="1" hangingPunct="1"/>
            <a:r>
              <a:rPr lang="nl-BE" altLang="nl-BE" sz="3200" b="1" i="1">
                <a:latin typeface="Helvetica" pitchFamily="2" charset="0"/>
                <a:ea typeface="ＭＳ Ｐゴシック" panose="020B0600070205080204" pitchFamily="34" charset="-128"/>
              </a:rPr>
              <a:t>Planten op reis  !</a:t>
            </a:r>
            <a:endParaRPr lang="en-GB" altLang="nl-BE" sz="3200">
              <a:ea typeface="ＭＳ Ｐゴシック" panose="020B0600070205080204" pitchFamily="34" charset="-128"/>
            </a:endParaRPr>
          </a:p>
        </p:txBody>
      </p:sp>
      <p:sp>
        <p:nvSpPr>
          <p:cNvPr id="17410" name="Rectangle 7">
            <a:extLst>
              <a:ext uri="{FF2B5EF4-FFF2-40B4-BE49-F238E27FC236}">
                <a16:creationId xmlns:a16="http://schemas.microsoft.com/office/drawing/2014/main" id="{42DB50EB-CCC2-4F7A-D0A4-087AB8500A03}"/>
              </a:ext>
            </a:extLst>
          </p:cNvPr>
          <p:cNvSpPr>
            <a:spLocks noChangeArrowheads="1"/>
          </p:cNvSpPr>
          <p:nvPr/>
        </p:nvSpPr>
        <p:spPr bwMode="auto">
          <a:xfrm>
            <a:off x="3810000" y="5727700"/>
            <a:ext cx="576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nl-NL" altLang="nl-BE" sz="2400"/>
          </a:p>
        </p:txBody>
      </p:sp>
      <p:sp>
        <p:nvSpPr>
          <p:cNvPr id="17411" name="Rechthoek 2">
            <a:extLst>
              <a:ext uri="{FF2B5EF4-FFF2-40B4-BE49-F238E27FC236}">
                <a16:creationId xmlns:a16="http://schemas.microsoft.com/office/drawing/2014/main" id="{EDDF48B8-E665-B968-C3C5-E83957EB5B8F}"/>
              </a:ext>
            </a:extLst>
          </p:cNvPr>
          <p:cNvSpPr>
            <a:spLocks noChangeArrowheads="1"/>
          </p:cNvSpPr>
          <p:nvPr/>
        </p:nvSpPr>
        <p:spPr bwMode="auto">
          <a:xfrm>
            <a:off x="358775" y="1125538"/>
            <a:ext cx="8426450" cy="526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nl-BE" sz="2400">
                <a:solidFill>
                  <a:schemeClr val="tx2"/>
                </a:solidFill>
                <a:latin typeface="Apple Casual"/>
              </a:rPr>
              <a:t>Wij stellen ons gewoonlijk de planten voor als onbeweeglijke wezens, die geheel hun leven doorbrengen op de plaats waar zij wortel geschoten hebben.  </a:t>
            </a:r>
          </a:p>
          <a:p>
            <a:pPr eaLnBrk="1" hangingPunct="1">
              <a:spcBef>
                <a:spcPct val="0"/>
              </a:spcBef>
              <a:buFontTx/>
              <a:buNone/>
            </a:pPr>
            <a:r>
              <a:rPr lang="en-US" altLang="nl-BE" sz="2400">
                <a:solidFill>
                  <a:schemeClr val="tx2"/>
                </a:solidFill>
                <a:latin typeface="Apple Casual"/>
              </a:rPr>
              <a:t>Er bestaat nochtans, in het leven van iedere plant, een tijdperk van vrijheid, gedurende hetwelk zij kortere of langere reizen kan volbrengen : de vruchten en zaden, die van de moederplant loskomen worden door den wind medegevoerd…  Anderen geraken verward in de haren van voorbijgaande dieren,… en vele andere oorzaken werken mede om gedurig plantenkiemen in alle richtingen uit te zaaien. </a:t>
            </a:r>
          </a:p>
          <a:p>
            <a:pPr eaLnBrk="1" hangingPunct="1">
              <a:spcBef>
                <a:spcPct val="0"/>
              </a:spcBef>
              <a:buFontTx/>
              <a:buNone/>
            </a:pPr>
            <a:endParaRPr lang="en-US" altLang="nl-BE" sz="2400">
              <a:solidFill>
                <a:schemeClr val="tx2"/>
              </a:solidFill>
              <a:latin typeface="Apple Casual"/>
            </a:endParaRPr>
          </a:p>
          <a:p>
            <a:pPr eaLnBrk="1" hangingPunct="1">
              <a:spcBef>
                <a:spcPct val="0"/>
              </a:spcBef>
              <a:buFontTx/>
              <a:buNone/>
            </a:pPr>
            <a:r>
              <a:rPr lang="en-US" altLang="nl-BE" sz="2400">
                <a:solidFill>
                  <a:schemeClr val="tx2"/>
                </a:solidFill>
                <a:latin typeface="Apple Casual"/>
              </a:rPr>
              <a:t>				</a:t>
            </a:r>
            <a:r>
              <a:rPr lang="en-US" altLang="nl-NL" sz="2400">
                <a:solidFill>
                  <a:schemeClr val="tx2"/>
                </a:solidFill>
                <a:latin typeface="Helvetica" pitchFamily="2" charset="0"/>
              </a:rPr>
              <a:t>‘</a:t>
            </a:r>
            <a:r>
              <a:rPr lang="en-US" altLang="ja-JP" sz="2400" b="1">
                <a:solidFill>
                  <a:schemeClr val="tx2"/>
                </a:solidFill>
                <a:latin typeface="Helvetica" pitchFamily="2" charset="0"/>
              </a:rPr>
              <a:t>Verspreiding der planten</a:t>
            </a:r>
            <a:r>
              <a:rPr lang="en-US" altLang="nl-NL" sz="2400" b="1">
                <a:solidFill>
                  <a:schemeClr val="tx2"/>
                </a:solidFill>
                <a:latin typeface="Helvetica" pitchFamily="2" charset="0"/>
              </a:rPr>
              <a:t>’</a:t>
            </a:r>
            <a:endParaRPr lang="en-US" altLang="ja-JP" sz="2400" b="1">
              <a:solidFill>
                <a:schemeClr val="tx2"/>
              </a:solidFill>
              <a:latin typeface="Helvetica" pitchFamily="2" charset="0"/>
            </a:endParaRPr>
          </a:p>
          <a:p>
            <a:pPr eaLnBrk="1" hangingPunct="1">
              <a:spcBef>
                <a:spcPct val="0"/>
              </a:spcBef>
              <a:buFontTx/>
              <a:buNone/>
            </a:pPr>
            <a:r>
              <a:rPr lang="en-US" altLang="nl-BE" sz="2400" b="1">
                <a:solidFill>
                  <a:schemeClr val="tx2"/>
                </a:solidFill>
                <a:latin typeface="Helvetica" pitchFamily="2" charset="0"/>
              </a:rPr>
              <a:t>				Julius Mac Leod, Gent, 1887</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3E08C641-6E5E-C53B-493B-7DED595E77EB}"/>
              </a:ext>
            </a:extLst>
          </p:cNvPr>
          <p:cNvSpPr>
            <a:spLocks noGrp="1" noChangeArrowheads="1"/>
          </p:cNvSpPr>
          <p:nvPr>
            <p:ph type="title"/>
          </p:nvPr>
        </p:nvSpPr>
        <p:spPr>
          <a:xfrm>
            <a:off x="0" y="0"/>
            <a:ext cx="4572000" cy="3429000"/>
          </a:xfrm>
        </p:spPr>
        <p:txBody>
          <a:bodyPr/>
          <a:lstStyle/>
          <a:p>
            <a:pPr eaLnBrk="1" hangingPunct="1"/>
            <a:r>
              <a:rPr lang="nl-BE" altLang="nl-BE" sz="2800" b="1" i="1">
                <a:latin typeface="Helvetica" pitchFamily="2" charset="0"/>
                <a:ea typeface="ＭＳ Ｐゴシック" panose="020B0600070205080204" pitchFamily="34" charset="-128"/>
              </a:rPr>
              <a:t>vanzelf : </a:t>
            </a:r>
            <a:br>
              <a:rPr lang="nl-BE" altLang="nl-BE" sz="2800" b="1" i="1">
                <a:latin typeface="Helvetica" pitchFamily="2" charset="0"/>
                <a:ea typeface="ＭＳ Ｐゴシック" panose="020B0600070205080204" pitchFamily="34" charset="-128"/>
              </a:rPr>
            </a:br>
            <a:r>
              <a:rPr lang="nl-BE" altLang="nl-BE" sz="2800" b="1" i="1">
                <a:latin typeface="Helvetica" pitchFamily="2" charset="0"/>
                <a:ea typeface="ＭＳ Ｐゴシック" panose="020B0600070205080204" pitchFamily="34" charset="-128"/>
              </a:rPr>
              <a:t/>
            </a:r>
            <a:br>
              <a:rPr lang="nl-BE" altLang="nl-BE" sz="2800" b="1" i="1">
                <a:latin typeface="Helvetica" pitchFamily="2" charset="0"/>
                <a:ea typeface="ＭＳ Ｐゴシック" panose="020B0600070205080204" pitchFamily="34" charset="-128"/>
              </a:rPr>
            </a:br>
            <a:r>
              <a:rPr lang="nl-BE" altLang="nl-BE" sz="2800" b="1" i="1">
                <a:latin typeface="Helvetica" pitchFamily="2" charset="0"/>
                <a:ea typeface="ＭＳ Ｐゴシック" panose="020B0600070205080204" pitchFamily="34" charset="-128"/>
              </a:rPr>
              <a:t>Ballistochorie</a:t>
            </a:r>
            <a:endParaRPr lang="en-GB" altLang="nl-BE" sz="2800" b="1" i="1">
              <a:latin typeface="Helvetica" pitchFamily="2" charset="0"/>
              <a:ea typeface="ＭＳ Ｐゴシック" panose="020B0600070205080204" pitchFamily="34" charset="-128"/>
            </a:endParaRPr>
          </a:p>
        </p:txBody>
      </p:sp>
      <p:pic>
        <p:nvPicPr>
          <p:cNvPr id="54274" name="Picture 4" descr="ballistochorie def BMP                                         0009EA1BMacintosh HD                   B53C9F77:">
            <a:extLst>
              <a:ext uri="{FF2B5EF4-FFF2-40B4-BE49-F238E27FC236}">
                <a16:creationId xmlns:a16="http://schemas.microsoft.com/office/drawing/2014/main" id="{2BAD96CE-11B8-D679-A1D5-327BB68787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5650" y="446088"/>
            <a:ext cx="4284663"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el 1">
            <a:extLst>
              <a:ext uri="{FF2B5EF4-FFF2-40B4-BE49-F238E27FC236}">
                <a16:creationId xmlns:a16="http://schemas.microsoft.com/office/drawing/2014/main" id="{61DB8E87-F097-B10E-0C88-A897B9AC9FD8}"/>
              </a:ext>
            </a:extLst>
          </p:cNvPr>
          <p:cNvSpPr>
            <a:spLocks noGrp="1"/>
          </p:cNvSpPr>
          <p:nvPr>
            <p:ph type="title"/>
          </p:nvPr>
        </p:nvSpPr>
        <p:spPr>
          <a:xfrm>
            <a:off x="0" y="0"/>
            <a:ext cx="4284663" cy="3429000"/>
          </a:xfrm>
        </p:spPr>
        <p:txBody>
          <a:bodyPr/>
          <a:lstStyle/>
          <a:p>
            <a:r>
              <a:rPr lang="nl-NL" altLang="nl-BE" sz="2800" b="1" i="1">
                <a:latin typeface="Helvetica" pitchFamily="2" charset="0"/>
                <a:ea typeface="ＭＳ Ｐゴシック" panose="020B0600070205080204" pitchFamily="34" charset="-128"/>
              </a:rPr>
              <a:t>kluisvrucht</a:t>
            </a:r>
            <a:br>
              <a:rPr lang="nl-NL" altLang="nl-BE" sz="2800" b="1" i="1">
                <a:latin typeface="Helvetica" pitchFamily="2" charset="0"/>
                <a:ea typeface="ＭＳ Ｐゴシック" panose="020B0600070205080204" pitchFamily="34" charset="-128"/>
              </a:rPr>
            </a:br>
            <a:r>
              <a:rPr lang="nl-NL" altLang="nl-BE" sz="2800" b="1" i="1">
                <a:latin typeface="Helvetica" pitchFamily="2" charset="0"/>
                <a:ea typeface="ＭＳ Ｐゴシック" panose="020B0600070205080204" pitchFamily="34" charset="-128"/>
              </a:rPr>
              <a:t/>
            </a:r>
            <a:br>
              <a:rPr lang="nl-NL" altLang="nl-BE" sz="2800" b="1" i="1">
                <a:latin typeface="Helvetica" pitchFamily="2" charset="0"/>
                <a:ea typeface="ＭＳ Ｐゴシック" panose="020B0600070205080204" pitchFamily="34" charset="-128"/>
              </a:rPr>
            </a:br>
            <a:r>
              <a:rPr lang="nl-NL" altLang="nl-BE" sz="2800" b="1" i="1">
                <a:latin typeface="Helvetica" pitchFamily="2" charset="0"/>
                <a:ea typeface="ＭＳ Ｐゴシック" panose="020B0600070205080204" pitchFamily="34" charset="-128"/>
              </a:rPr>
              <a:t>Ooievaarsbek</a:t>
            </a:r>
            <a:br>
              <a:rPr lang="nl-NL" altLang="nl-BE" sz="2800" b="1" i="1">
                <a:latin typeface="Helvetica" pitchFamily="2" charset="0"/>
                <a:ea typeface="ＭＳ Ｐゴシック" panose="020B0600070205080204" pitchFamily="34" charset="-128"/>
              </a:rPr>
            </a:br>
            <a:r>
              <a:rPr lang="nl-NL" altLang="nl-BE" sz="2800" b="1" i="1">
                <a:latin typeface="Helvetica" pitchFamily="2" charset="0"/>
                <a:ea typeface="ＭＳ Ｐゴシック" panose="020B0600070205080204" pitchFamily="34" charset="-128"/>
              </a:rPr>
              <a:t>(Geranium sp.)</a:t>
            </a:r>
          </a:p>
        </p:txBody>
      </p:sp>
      <p:pic>
        <p:nvPicPr>
          <p:cNvPr id="56322" name="Afbeelding 1" descr="640px-Geranium_sanguineum02.jpg">
            <a:extLst>
              <a:ext uri="{FF2B5EF4-FFF2-40B4-BE49-F238E27FC236}">
                <a16:creationId xmlns:a16="http://schemas.microsoft.com/office/drawing/2014/main" id="{027837E5-BC37-BC87-B48A-A4AC0CE652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363538"/>
            <a:ext cx="4597400" cy="613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el 1">
            <a:extLst>
              <a:ext uri="{FF2B5EF4-FFF2-40B4-BE49-F238E27FC236}">
                <a16:creationId xmlns:a16="http://schemas.microsoft.com/office/drawing/2014/main" id="{48ED3BFE-AE56-000D-8E43-28615AD96983}"/>
              </a:ext>
            </a:extLst>
          </p:cNvPr>
          <p:cNvSpPr>
            <a:spLocks noGrp="1"/>
          </p:cNvSpPr>
          <p:nvPr>
            <p:ph type="title"/>
          </p:nvPr>
        </p:nvSpPr>
        <p:spPr>
          <a:xfrm>
            <a:off x="0" y="0"/>
            <a:ext cx="4572000" cy="3429000"/>
          </a:xfrm>
        </p:spPr>
        <p:txBody>
          <a:bodyPr/>
          <a:lstStyle/>
          <a:p>
            <a:r>
              <a:rPr lang="nl-NL" altLang="nl-BE" sz="2800" b="1" i="1">
                <a:latin typeface="Helvetica" pitchFamily="2" charset="0"/>
                <a:ea typeface="ＭＳ Ｐゴシック" panose="020B0600070205080204" pitchFamily="34" charset="-128"/>
              </a:rPr>
              <a:t>bes (pepo)</a:t>
            </a:r>
            <a:br>
              <a:rPr lang="nl-NL" altLang="nl-BE" sz="2800" b="1" i="1">
                <a:latin typeface="Helvetica" pitchFamily="2" charset="0"/>
                <a:ea typeface="ＭＳ Ｐゴシック" panose="020B0600070205080204" pitchFamily="34" charset="-128"/>
              </a:rPr>
            </a:br>
            <a:r>
              <a:rPr lang="nl-NL" altLang="nl-BE" sz="2800" b="1" i="1">
                <a:latin typeface="Helvetica" pitchFamily="2" charset="0"/>
                <a:ea typeface="ＭＳ Ｐゴシック" panose="020B0600070205080204" pitchFamily="34" charset="-128"/>
              </a:rPr>
              <a:t/>
            </a:r>
            <a:br>
              <a:rPr lang="nl-NL" altLang="nl-BE" sz="2800" b="1" i="1">
                <a:latin typeface="Helvetica" pitchFamily="2" charset="0"/>
                <a:ea typeface="ＭＳ Ｐゴシック" panose="020B0600070205080204" pitchFamily="34" charset="-128"/>
              </a:rPr>
            </a:br>
            <a:r>
              <a:rPr lang="nl-NL" altLang="nl-BE" sz="2800" b="1" i="1">
                <a:latin typeface="Helvetica" pitchFamily="2" charset="0"/>
                <a:ea typeface="ＭＳ Ｐゴシック" panose="020B0600070205080204" pitchFamily="34" charset="-128"/>
              </a:rPr>
              <a:t>Springkomkommer (Ecballium elaterium)</a:t>
            </a:r>
          </a:p>
        </p:txBody>
      </p:sp>
      <p:pic>
        <p:nvPicPr>
          <p:cNvPr id="57346" name="Afbeelding 1" descr="Ecballium_elaterium_fruit_and_flower.jpg">
            <a:extLst>
              <a:ext uri="{FF2B5EF4-FFF2-40B4-BE49-F238E27FC236}">
                <a16:creationId xmlns:a16="http://schemas.microsoft.com/office/drawing/2014/main" id="{3FB4235C-F2AA-CE8D-0DDB-4A561D1EF4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17513"/>
            <a:ext cx="4095750" cy="602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el 1">
            <a:extLst>
              <a:ext uri="{FF2B5EF4-FFF2-40B4-BE49-F238E27FC236}">
                <a16:creationId xmlns:a16="http://schemas.microsoft.com/office/drawing/2014/main" id="{9C41B897-1314-F958-6D1A-43D722D1C797}"/>
              </a:ext>
            </a:extLst>
          </p:cNvPr>
          <p:cNvSpPr>
            <a:spLocks noGrp="1"/>
          </p:cNvSpPr>
          <p:nvPr>
            <p:ph type="title"/>
          </p:nvPr>
        </p:nvSpPr>
        <p:spPr>
          <a:xfrm>
            <a:off x="0" y="0"/>
            <a:ext cx="9144000" cy="1412875"/>
          </a:xfrm>
        </p:spPr>
        <p:txBody>
          <a:bodyPr/>
          <a:lstStyle/>
          <a:p>
            <a:r>
              <a:rPr lang="nl-NL" altLang="nl-BE" sz="2800" b="1" i="1">
                <a:latin typeface="Helvetica" pitchFamily="2" charset="0"/>
                <a:ea typeface="ＭＳ Ｐゴシック" panose="020B0600070205080204" pitchFamily="34" charset="-128"/>
              </a:rPr>
              <a:t>doosvrucht : </a:t>
            </a:r>
            <a:br>
              <a:rPr lang="nl-NL" altLang="nl-BE" sz="2800" b="1" i="1">
                <a:latin typeface="Helvetica" pitchFamily="2" charset="0"/>
                <a:ea typeface="ＭＳ Ｐゴシック" panose="020B0600070205080204" pitchFamily="34" charset="-128"/>
              </a:rPr>
            </a:br>
            <a:r>
              <a:rPr lang="nl-NL" altLang="nl-BE" sz="2800" b="1" i="1">
                <a:latin typeface="Helvetica" pitchFamily="2" charset="0"/>
                <a:ea typeface="ＭＳ Ｐゴシック" panose="020B0600070205080204" pitchFamily="34" charset="-128"/>
              </a:rPr>
              <a:t>Gehoornde klaverzuring (Oxalis corniculata)</a:t>
            </a:r>
          </a:p>
        </p:txBody>
      </p:sp>
      <p:pic>
        <p:nvPicPr>
          <p:cNvPr id="58370" name="Afbeelding 2" descr="o_corniculata2.jpg">
            <a:extLst>
              <a:ext uri="{FF2B5EF4-FFF2-40B4-BE49-F238E27FC236}">
                <a16:creationId xmlns:a16="http://schemas.microsoft.com/office/drawing/2014/main" id="{79936DF9-7BE8-5A2B-630D-B879011191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412875"/>
            <a:ext cx="2952750" cy="4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Afbeelding 4" descr="Oxa_cor9GroupComp.jpg">
            <a:extLst>
              <a:ext uri="{FF2B5EF4-FFF2-40B4-BE49-F238E27FC236}">
                <a16:creationId xmlns:a16="http://schemas.microsoft.com/office/drawing/2014/main" id="{6B6D9995-EA86-4CCD-5833-2E204B3E075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19475" y="1412875"/>
            <a:ext cx="5513388" cy="369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el 1">
            <a:extLst>
              <a:ext uri="{FF2B5EF4-FFF2-40B4-BE49-F238E27FC236}">
                <a16:creationId xmlns:a16="http://schemas.microsoft.com/office/drawing/2014/main" id="{4AAFBCE3-6D57-0CB8-6DA0-6E77269DEECD}"/>
              </a:ext>
            </a:extLst>
          </p:cNvPr>
          <p:cNvSpPr>
            <a:spLocks noGrp="1"/>
          </p:cNvSpPr>
          <p:nvPr>
            <p:ph type="title"/>
          </p:nvPr>
        </p:nvSpPr>
        <p:spPr>
          <a:xfrm>
            <a:off x="0" y="0"/>
            <a:ext cx="4140200" cy="3429000"/>
          </a:xfrm>
        </p:spPr>
        <p:txBody>
          <a:bodyPr/>
          <a:lstStyle/>
          <a:p>
            <a:r>
              <a:rPr lang="nl-NL" altLang="nl-BE" sz="2800" b="1" i="1">
                <a:latin typeface="Helvetica" pitchFamily="2" charset="0"/>
                <a:ea typeface="ＭＳ Ｐゴシック" panose="020B0600070205080204" pitchFamily="34" charset="-128"/>
              </a:rPr>
              <a:t>doosvrucht</a:t>
            </a:r>
            <a:br>
              <a:rPr lang="nl-NL" altLang="nl-BE" sz="2800" b="1" i="1">
                <a:latin typeface="Helvetica" pitchFamily="2" charset="0"/>
                <a:ea typeface="ＭＳ Ｐゴシック" panose="020B0600070205080204" pitchFamily="34" charset="-128"/>
              </a:rPr>
            </a:br>
            <a:r>
              <a:rPr lang="nl-NL" altLang="nl-BE" sz="2800" b="1" i="1">
                <a:latin typeface="Helvetica" pitchFamily="2" charset="0"/>
                <a:ea typeface="ＭＳ Ｐゴシック" panose="020B0600070205080204" pitchFamily="34" charset="-128"/>
              </a:rPr>
              <a:t/>
            </a:r>
            <a:br>
              <a:rPr lang="nl-NL" altLang="nl-BE" sz="2800" b="1" i="1">
                <a:latin typeface="Helvetica" pitchFamily="2" charset="0"/>
                <a:ea typeface="ＭＳ Ｐゴシック" panose="020B0600070205080204" pitchFamily="34" charset="-128"/>
              </a:rPr>
            </a:br>
            <a:r>
              <a:rPr lang="nl-NL" altLang="nl-BE" sz="2800" b="1" i="1">
                <a:latin typeface="Helvetica" pitchFamily="2" charset="0"/>
                <a:ea typeface="ＭＳ Ｐゴシック" panose="020B0600070205080204" pitchFamily="34" charset="-128"/>
              </a:rPr>
              <a:t>Reuzenbalsemien</a:t>
            </a:r>
            <a:br>
              <a:rPr lang="nl-NL" altLang="nl-BE" sz="2800" b="1" i="1">
                <a:latin typeface="Helvetica" pitchFamily="2" charset="0"/>
                <a:ea typeface="ＭＳ Ｐゴシック" panose="020B0600070205080204" pitchFamily="34" charset="-128"/>
              </a:rPr>
            </a:br>
            <a:r>
              <a:rPr lang="nl-NL" altLang="nl-BE" sz="2400" b="1" i="1">
                <a:latin typeface="Helvetica" pitchFamily="2" charset="0"/>
                <a:ea typeface="ＭＳ Ｐゴシック" panose="020B0600070205080204" pitchFamily="34" charset="-128"/>
              </a:rPr>
              <a:t>(Impatiens glandulifera)</a:t>
            </a:r>
          </a:p>
        </p:txBody>
      </p:sp>
      <p:pic>
        <p:nvPicPr>
          <p:cNvPr id="59394" name="Afbeelding 1" descr="Impatiens_glandulifera_0005.JPG">
            <a:extLst>
              <a:ext uri="{FF2B5EF4-FFF2-40B4-BE49-F238E27FC236}">
                <a16:creationId xmlns:a16="http://schemas.microsoft.com/office/drawing/2014/main" id="{2E9C3E70-D428-309F-C218-628ED12878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215900"/>
            <a:ext cx="4819650" cy="642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F83E833A-4275-6925-6E4F-0D5BD93C7614}"/>
              </a:ext>
            </a:extLst>
          </p:cNvPr>
          <p:cNvSpPr>
            <a:spLocks noGrp="1" noChangeArrowheads="1"/>
          </p:cNvSpPr>
          <p:nvPr>
            <p:ph type="title" idx="4294967295"/>
          </p:nvPr>
        </p:nvSpPr>
        <p:spPr>
          <a:xfrm>
            <a:off x="0" y="0"/>
            <a:ext cx="4343400" cy="3429000"/>
          </a:xfrm>
        </p:spPr>
        <p:txBody>
          <a:bodyPr/>
          <a:lstStyle/>
          <a:p>
            <a:pPr eaLnBrk="1" hangingPunct="1"/>
            <a:r>
              <a:rPr lang="nl-BE" altLang="nl-BE" sz="2800" b="1" i="1">
                <a:latin typeface="Helvetica" pitchFamily="2" charset="0"/>
                <a:ea typeface="ＭＳ Ｐゴシック" panose="020B0600070205080204" pitchFamily="34" charset="-128"/>
              </a:rPr>
              <a:t>met de wind : </a:t>
            </a:r>
            <a:br>
              <a:rPr lang="nl-BE" altLang="nl-BE" sz="2800" b="1" i="1">
                <a:latin typeface="Helvetica" pitchFamily="2" charset="0"/>
                <a:ea typeface="ＭＳ Ｐゴシック" panose="020B0600070205080204" pitchFamily="34" charset="-128"/>
              </a:rPr>
            </a:br>
            <a:r>
              <a:rPr lang="nl-BE" altLang="nl-BE" sz="2800" b="1" i="1">
                <a:latin typeface="Helvetica" pitchFamily="2" charset="0"/>
                <a:ea typeface="ＭＳ Ｐゴシック" panose="020B0600070205080204" pitchFamily="34" charset="-128"/>
              </a:rPr>
              <a:t/>
            </a:r>
            <a:br>
              <a:rPr lang="nl-BE" altLang="nl-BE" sz="2800" b="1" i="1">
                <a:latin typeface="Helvetica" pitchFamily="2" charset="0"/>
                <a:ea typeface="ＭＳ Ｐゴシック" panose="020B0600070205080204" pitchFamily="34" charset="-128"/>
              </a:rPr>
            </a:br>
            <a:r>
              <a:rPr lang="nl-BE" altLang="nl-BE" sz="2800" b="1" i="1">
                <a:latin typeface="Helvetica" pitchFamily="2" charset="0"/>
                <a:ea typeface="ＭＳ Ｐゴシック" panose="020B0600070205080204" pitchFamily="34" charset="-128"/>
              </a:rPr>
              <a:t>Anemochorie</a:t>
            </a:r>
            <a:endParaRPr lang="en-GB" altLang="nl-BE" i="1">
              <a:ea typeface="ＭＳ Ｐゴシック" panose="020B0600070205080204" pitchFamily="34" charset="-128"/>
            </a:endParaRPr>
          </a:p>
        </p:txBody>
      </p:sp>
      <p:pic>
        <p:nvPicPr>
          <p:cNvPr id="60418" name="Picture 3" descr="D:\RNieuwborg\assist\Kan1\cursusKAN1\morfologie vrucht\MV-figuren\anemochorie.tif">
            <a:extLst>
              <a:ext uri="{FF2B5EF4-FFF2-40B4-BE49-F238E27FC236}">
                <a16:creationId xmlns:a16="http://schemas.microsoft.com/office/drawing/2014/main" id="{75C4167A-A87D-1BA6-461A-5F11B6A2D6B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343400" y="342900"/>
            <a:ext cx="4503738"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el 1">
            <a:extLst>
              <a:ext uri="{FF2B5EF4-FFF2-40B4-BE49-F238E27FC236}">
                <a16:creationId xmlns:a16="http://schemas.microsoft.com/office/drawing/2014/main" id="{E2DEA3AF-6CEE-F370-D2CB-098399E4CA05}"/>
              </a:ext>
            </a:extLst>
          </p:cNvPr>
          <p:cNvSpPr>
            <a:spLocks noGrp="1"/>
          </p:cNvSpPr>
          <p:nvPr>
            <p:ph type="title"/>
          </p:nvPr>
        </p:nvSpPr>
        <p:spPr>
          <a:xfrm>
            <a:off x="0" y="0"/>
            <a:ext cx="9144000" cy="1052513"/>
          </a:xfrm>
        </p:spPr>
        <p:txBody>
          <a:bodyPr/>
          <a:lstStyle/>
          <a:p>
            <a:r>
              <a:rPr lang="nl-NL" altLang="nl-BE" sz="2800" b="1" i="1">
                <a:latin typeface="Helvetica" pitchFamily="2" charset="0"/>
                <a:ea typeface="ＭＳ Ｐゴシック" panose="020B0600070205080204" pitchFamily="34" charset="-128"/>
              </a:rPr>
              <a:t>nootje   Paardenbloem (Taraxacum sp.)</a:t>
            </a:r>
          </a:p>
        </p:txBody>
      </p:sp>
      <p:pic>
        <p:nvPicPr>
          <p:cNvPr id="62466" name="Afbeelding 1" descr="Dandelion-seeds-blowing-in-wind.jpg">
            <a:extLst>
              <a:ext uri="{FF2B5EF4-FFF2-40B4-BE49-F238E27FC236}">
                <a16:creationId xmlns:a16="http://schemas.microsoft.com/office/drawing/2014/main" id="{868F7BAB-521F-0D8D-079A-1E31BCB335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100" y="1052513"/>
            <a:ext cx="8559800" cy="527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el 1">
            <a:extLst>
              <a:ext uri="{FF2B5EF4-FFF2-40B4-BE49-F238E27FC236}">
                <a16:creationId xmlns:a16="http://schemas.microsoft.com/office/drawing/2014/main" id="{6C6A3031-607B-0BC9-BBD6-39FA30935D05}"/>
              </a:ext>
            </a:extLst>
          </p:cNvPr>
          <p:cNvSpPr>
            <a:spLocks noGrp="1"/>
          </p:cNvSpPr>
          <p:nvPr>
            <p:ph type="title"/>
          </p:nvPr>
        </p:nvSpPr>
        <p:spPr>
          <a:xfrm>
            <a:off x="0" y="0"/>
            <a:ext cx="9144000" cy="1052513"/>
          </a:xfrm>
        </p:spPr>
        <p:txBody>
          <a:bodyPr/>
          <a:lstStyle/>
          <a:p>
            <a:r>
              <a:rPr lang="nl-NL" altLang="nl-BE" sz="3200" b="1" i="1">
                <a:latin typeface="Helvetica" pitchFamily="2" charset="0"/>
                <a:ea typeface="ＭＳ Ｐゴシック" panose="020B0600070205080204" pitchFamily="34" charset="-128"/>
              </a:rPr>
              <a:t>xxxxx</a:t>
            </a:r>
          </a:p>
        </p:txBody>
      </p:sp>
      <p:pic>
        <p:nvPicPr>
          <p:cNvPr id="63490" name="Afbeelding 1" descr="je s_me _ tout vent_larousse.jpg">
            <a:extLst>
              <a:ext uri="{FF2B5EF4-FFF2-40B4-BE49-F238E27FC236}">
                <a16:creationId xmlns:a16="http://schemas.microsoft.com/office/drawing/2014/main" id="{2B31836B-F816-A339-C26F-9E5EF98989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00188" y="273050"/>
            <a:ext cx="6143625" cy="631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A7645744-1920-1658-DEE0-9217F634783C}"/>
              </a:ext>
            </a:extLst>
          </p:cNvPr>
          <p:cNvSpPr>
            <a:spLocks noGrp="1" noChangeArrowheads="1"/>
          </p:cNvSpPr>
          <p:nvPr>
            <p:ph type="title"/>
          </p:nvPr>
        </p:nvSpPr>
        <p:spPr>
          <a:xfrm>
            <a:off x="0" y="0"/>
            <a:ext cx="9144000" cy="1052513"/>
          </a:xfrm>
        </p:spPr>
        <p:txBody>
          <a:bodyPr/>
          <a:lstStyle/>
          <a:p>
            <a:pPr eaLnBrk="1" hangingPunct="1"/>
            <a:r>
              <a:rPr lang="nl-BE" altLang="nl-BE" sz="2800" b="1" i="1">
                <a:latin typeface="Helvetica" pitchFamily="2" charset="0"/>
                <a:ea typeface="ＭＳ Ｐゴシック" panose="020B0600070205080204" pitchFamily="34" charset="-128"/>
              </a:rPr>
              <a:t>tweedelige splitvrucht   Esdoorn (Acer sp.)</a:t>
            </a:r>
            <a:endParaRPr lang="en-GB" altLang="nl-BE" i="1">
              <a:ea typeface="ＭＳ Ｐゴシック" panose="020B0600070205080204" pitchFamily="34" charset="-128"/>
            </a:endParaRPr>
          </a:p>
        </p:txBody>
      </p:sp>
      <p:pic>
        <p:nvPicPr>
          <p:cNvPr id="64514" name="Picture 5" descr="acer ginnala samara JPGs                                       0005D5ABAAA+AAA                        ABA78158:">
            <a:extLst>
              <a:ext uri="{FF2B5EF4-FFF2-40B4-BE49-F238E27FC236}">
                <a16:creationId xmlns:a16="http://schemas.microsoft.com/office/drawing/2014/main" id="{96427649-9D2D-E613-9E2B-4804E95FEC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938" y="1052513"/>
            <a:ext cx="7604125" cy="509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B147BFD3-0433-190C-DDD6-ABA1919BC6BE}"/>
              </a:ext>
            </a:extLst>
          </p:cNvPr>
          <p:cNvSpPr>
            <a:spLocks noGrp="1" noChangeArrowheads="1"/>
          </p:cNvSpPr>
          <p:nvPr>
            <p:ph type="title"/>
          </p:nvPr>
        </p:nvSpPr>
        <p:spPr>
          <a:xfrm>
            <a:off x="0" y="0"/>
            <a:ext cx="9144000" cy="1052513"/>
          </a:xfrm>
        </p:spPr>
        <p:txBody>
          <a:bodyPr/>
          <a:lstStyle/>
          <a:p>
            <a:pPr eaLnBrk="1" hangingPunct="1"/>
            <a:r>
              <a:rPr lang="nl-BE" altLang="nl-BE" sz="2800" b="1" i="1">
                <a:latin typeface="Helvetica" pitchFamily="2" charset="0"/>
                <a:ea typeface="ＭＳ Ｐゴシック" panose="020B0600070205080204" pitchFamily="34" charset="-128"/>
              </a:rPr>
              <a:t>doosvrucht   Mahonieboom : vrucht &amp; zaden</a:t>
            </a:r>
            <a:endParaRPr lang="en-GB" altLang="nl-BE" i="1">
              <a:ea typeface="ＭＳ Ｐゴシック" panose="020B0600070205080204" pitchFamily="34" charset="-128"/>
            </a:endParaRPr>
          </a:p>
        </p:txBody>
      </p:sp>
      <p:pic>
        <p:nvPicPr>
          <p:cNvPr id="66562" name="Picture 4" descr="Swietenia mahagoni fr &amp; s                                      0005D5ABAAA+AAA                        ABA78158:">
            <a:extLst>
              <a:ext uri="{FF2B5EF4-FFF2-40B4-BE49-F238E27FC236}">
                <a16:creationId xmlns:a16="http://schemas.microsoft.com/office/drawing/2014/main" id="{91D90786-838F-867F-73BA-6A88512A7B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125" y="1052513"/>
            <a:ext cx="5365750" cy="536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475608CE-6F68-9E65-69FC-120FE60AEECA}"/>
              </a:ext>
            </a:extLst>
          </p:cNvPr>
          <p:cNvSpPr>
            <a:spLocks noChangeArrowheads="1"/>
          </p:cNvSpPr>
          <p:nvPr/>
        </p:nvSpPr>
        <p:spPr bwMode="auto">
          <a:xfrm>
            <a:off x="3810000" y="5727700"/>
            <a:ext cx="576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nl-NL" altLang="nl-BE" sz="2400"/>
          </a:p>
        </p:txBody>
      </p:sp>
      <p:sp>
        <p:nvSpPr>
          <p:cNvPr id="19458" name="Tekstvak 1">
            <a:extLst>
              <a:ext uri="{FF2B5EF4-FFF2-40B4-BE49-F238E27FC236}">
                <a16:creationId xmlns:a16="http://schemas.microsoft.com/office/drawing/2014/main" id="{63439FD4-A9C4-BA8A-DAA3-CB952B6F2B36}"/>
              </a:ext>
            </a:extLst>
          </p:cNvPr>
          <p:cNvSpPr txBox="1">
            <a:spLocks noChangeArrowheads="1"/>
          </p:cNvSpPr>
          <p:nvPr/>
        </p:nvSpPr>
        <p:spPr bwMode="auto">
          <a:xfrm>
            <a:off x="2627313" y="2060575"/>
            <a:ext cx="1857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nl-NL" altLang="nl-BE" sz="2400"/>
          </a:p>
          <a:p>
            <a:pPr eaLnBrk="1" hangingPunct="1">
              <a:spcBef>
                <a:spcPct val="0"/>
              </a:spcBef>
              <a:buFontTx/>
              <a:buNone/>
            </a:pPr>
            <a:endParaRPr lang="nl-NL" altLang="nl-BE" sz="2400"/>
          </a:p>
          <a:p>
            <a:pPr eaLnBrk="1" hangingPunct="1">
              <a:spcBef>
                <a:spcPct val="0"/>
              </a:spcBef>
              <a:buFontTx/>
              <a:buNone/>
            </a:pPr>
            <a:endParaRPr lang="nl-NL" altLang="nl-BE" sz="2400"/>
          </a:p>
        </p:txBody>
      </p:sp>
      <p:pic>
        <p:nvPicPr>
          <p:cNvPr id="19459" name="Afbeelding 2" descr="Attplop.jpg">
            <a:extLst>
              <a:ext uri="{FF2B5EF4-FFF2-40B4-BE49-F238E27FC236}">
                <a16:creationId xmlns:a16="http://schemas.microsoft.com/office/drawing/2014/main" id="{FCC1499D-8AC4-8ACA-B698-DE10427F64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584200"/>
            <a:ext cx="4086225"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kstvak 3">
            <a:extLst>
              <a:ext uri="{FF2B5EF4-FFF2-40B4-BE49-F238E27FC236}">
                <a16:creationId xmlns:a16="http://schemas.microsoft.com/office/drawing/2014/main" id="{467E308A-8764-66C8-7158-4F1F5163AB57}"/>
              </a:ext>
            </a:extLst>
          </p:cNvPr>
          <p:cNvSpPr txBox="1">
            <a:spLocks noChangeArrowheads="1"/>
          </p:cNvSpPr>
          <p:nvPr/>
        </p:nvSpPr>
        <p:spPr bwMode="auto">
          <a:xfrm>
            <a:off x="250825" y="0"/>
            <a:ext cx="432117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nl-NL" altLang="nl-BE" sz="2400" b="1">
              <a:solidFill>
                <a:srgbClr val="FFFB05"/>
              </a:solidFill>
              <a:latin typeface="Helvetica" pitchFamily="2" charset="0"/>
            </a:endParaRPr>
          </a:p>
          <a:p>
            <a:pPr eaLnBrk="1" hangingPunct="1">
              <a:spcBef>
                <a:spcPct val="0"/>
              </a:spcBef>
              <a:buFontTx/>
              <a:buNone/>
            </a:pPr>
            <a:endParaRPr lang="nl-NL" altLang="nl-BE" sz="2400" b="1">
              <a:solidFill>
                <a:srgbClr val="FFFB05"/>
              </a:solidFill>
              <a:latin typeface="Helvetica" pitchFamily="2" charset="0"/>
            </a:endParaRPr>
          </a:p>
          <a:p>
            <a:pPr eaLnBrk="1" hangingPunct="1">
              <a:spcBef>
                <a:spcPct val="0"/>
              </a:spcBef>
              <a:buFontTx/>
              <a:buNone/>
            </a:pPr>
            <a:r>
              <a:rPr lang="nl-NL" altLang="nl-BE" sz="2400" b="1">
                <a:solidFill>
                  <a:srgbClr val="FFFB05"/>
                </a:solidFill>
                <a:latin typeface="Helvetica" pitchFamily="2" charset="0"/>
              </a:rPr>
              <a:t>David Attenborough, </a:t>
            </a:r>
          </a:p>
          <a:p>
            <a:pPr eaLnBrk="1" hangingPunct="1">
              <a:spcBef>
                <a:spcPct val="0"/>
              </a:spcBef>
              <a:buFontTx/>
              <a:buNone/>
            </a:pPr>
            <a:r>
              <a:rPr lang="nl-NL" altLang="nl-BE" sz="2400" b="1">
                <a:solidFill>
                  <a:srgbClr val="FFFB05"/>
                </a:solidFill>
                <a:latin typeface="Helvetica" pitchFamily="2" charset="0"/>
              </a:rPr>
              <a:t>The private life of plants : Travelling</a:t>
            </a:r>
            <a:endParaRPr lang="en-US" altLang="nl-BE" sz="2400" b="1">
              <a:solidFill>
                <a:srgbClr val="FFFB05"/>
              </a:solidFill>
              <a:latin typeface="Helvetica" pitchFamily="2" charset="0"/>
            </a:endParaRPr>
          </a:p>
          <a:p>
            <a:pPr eaLnBrk="1" hangingPunct="1">
              <a:spcBef>
                <a:spcPct val="0"/>
              </a:spcBef>
              <a:buFontTx/>
              <a:buNone/>
            </a:pPr>
            <a:endParaRPr lang="en-US" altLang="nl-BE" sz="2400" b="1">
              <a:solidFill>
                <a:srgbClr val="FFFB05"/>
              </a:solidFill>
              <a:latin typeface="Helvetica" pitchFamily="2" charset="0"/>
            </a:endParaRPr>
          </a:p>
          <a:p>
            <a:pPr eaLnBrk="1" hangingPunct="1">
              <a:spcBef>
                <a:spcPct val="0"/>
              </a:spcBef>
              <a:buFontTx/>
              <a:buNone/>
            </a:pPr>
            <a:r>
              <a:rPr lang="nl-NL" altLang="nl-BE" sz="2400" b="1">
                <a:solidFill>
                  <a:srgbClr val="FFFB05"/>
                </a:solidFill>
                <a:latin typeface="Helvetica" pitchFamily="2" charset="0"/>
              </a:rPr>
              <a:t>https://vimeo.com/74438981</a:t>
            </a:r>
            <a:endParaRPr lang="en-US" altLang="nl-BE" sz="2400" b="1">
              <a:solidFill>
                <a:srgbClr val="FFFB05"/>
              </a:solidFill>
              <a:latin typeface="Helvetica" pitchFamily="2" charset="0"/>
            </a:endParaRPr>
          </a:p>
          <a:p>
            <a:pPr eaLnBrk="1" hangingPunct="1">
              <a:spcBef>
                <a:spcPct val="0"/>
              </a:spcBef>
              <a:buFontTx/>
              <a:buNone/>
            </a:pPr>
            <a:endParaRPr lang="nl-NL" altLang="nl-BE" sz="24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796ADF15-EE70-F8D8-7D06-A8E578C30E20}"/>
              </a:ext>
            </a:extLst>
          </p:cNvPr>
          <p:cNvSpPr>
            <a:spLocks noGrp="1" noChangeArrowheads="1"/>
          </p:cNvSpPr>
          <p:nvPr>
            <p:ph type="title"/>
          </p:nvPr>
        </p:nvSpPr>
        <p:spPr>
          <a:xfrm>
            <a:off x="0" y="0"/>
            <a:ext cx="9144000" cy="1052513"/>
          </a:xfrm>
        </p:spPr>
        <p:txBody>
          <a:bodyPr/>
          <a:lstStyle/>
          <a:p>
            <a:pPr eaLnBrk="1" hangingPunct="1"/>
            <a:r>
              <a:rPr lang="nl-NL" altLang="nl-BE" sz="2800" b="1" i="1">
                <a:latin typeface="Helvetica" pitchFamily="2" charset="0"/>
                <a:ea typeface="ＭＳ Ｐゴシック" panose="020B0600070205080204" pitchFamily="34" charset="-128"/>
              </a:rPr>
              <a:t>Convergentie van DIASPOREN : functie &amp; vorm</a:t>
            </a:r>
            <a:endParaRPr lang="nl-NL" altLang="nl-BE" sz="2800" b="1">
              <a:latin typeface="Helvetica" pitchFamily="2" charset="0"/>
              <a:ea typeface="ＭＳ Ｐゴシック" panose="020B0600070205080204" pitchFamily="34" charset="-128"/>
            </a:endParaRPr>
          </a:p>
        </p:txBody>
      </p:sp>
      <p:pic>
        <p:nvPicPr>
          <p:cNvPr id="68610" name="Picture 5">
            <a:extLst>
              <a:ext uri="{FF2B5EF4-FFF2-40B4-BE49-F238E27FC236}">
                <a16:creationId xmlns:a16="http://schemas.microsoft.com/office/drawing/2014/main" id="{8F1D7746-E68E-864E-95F7-0BE1358712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75" y="1052513"/>
            <a:ext cx="6572250" cy="544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9BFDC950-D226-D36E-3389-793C766451A3}"/>
              </a:ext>
            </a:extLst>
          </p:cNvPr>
          <p:cNvSpPr>
            <a:spLocks noGrp="1" noChangeArrowheads="1"/>
          </p:cNvSpPr>
          <p:nvPr>
            <p:ph type="title"/>
          </p:nvPr>
        </p:nvSpPr>
        <p:spPr>
          <a:xfrm>
            <a:off x="0" y="0"/>
            <a:ext cx="4572000" cy="3429000"/>
          </a:xfrm>
        </p:spPr>
        <p:txBody>
          <a:bodyPr/>
          <a:lstStyle/>
          <a:p>
            <a:pPr eaLnBrk="1" hangingPunct="1"/>
            <a:r>
              <a:rPr lang="nl-BE" altLang="nl-BE" sz="2800" b="1" i="1">
                <a:latin typeface="Helvetica" pitchFamily="2" charset="0"/>
                <a:ea typeface="ＭＳ Ｐゴシック" panose="020B0600070205080204" pitchFamily="34" charset="-128"/>
              </a:rPr>
              <a:t>Stepperollers : </a:t>
            </a:r>
            <a:br>
              <a:rPr lang="nl-BE" altLang="nl-BE" sz="2800" b="1" i="1">
                <a:latin typeface="Helvetica" pitchFamily="2" charset="0"/>
                <a:ea typeface="ＭＳ Ｐゴシック" panose="020B0600070205080204" pitchFamily="34" charset="-128"/>
              </a:rPr>
            </a:br>
            <a:r>
              <a:rPr lang="nl-BE" altLang="nl-BE" sz="2800" b="1" i="1">
                <a:latin typeface="Helvetica" pitchFamily="2" charset="0"/>
                <a:ea typeface="ＭＳ Ｐゴシック" panose="020B0600070205080204" pitchFamily="34" charset="-128"/>
              </a:rPr>
              <a:t/>
            </a:r>
            <a:br>
              <a:rPr lang="nl-BE" altLang="nl-BE" sz="2800" b="1" i="1">
                <a:latin typeface="Helvetica" pitchFamily="2" charset="0"/>
                <a:ea typeface="ＭＳ Ｐゴシック" panose="020B0600070205080204" pitchFamily="34" charset="-128"/>
              </a:rPr>
            </a:br>
            <a:r>
              <a:rPr lang="nl-BE" altLang="nl-BE" sz="2800" b="1" i="1">
                <a:latin typeface="Helvetica" pitchFamily="2" charset="0"/>
                <a:ea typeface="ＭＳ Ｐゴシック" panose="020B0600070205080204" pitchFamily="34" charset="-128"/>
              </a:rPr>
              <a:t>diasporen !</a:t>
            </a:r>
            <a:endParaRPr lang="en-GB" altLang="nl-BE" i="1">
              <a:ea typeface="ＭＳ Ｐゴシック" panose="020B0600070205080204" pitchFamily="34" charset="-128"/>
            </a:endParaRPr>
          </a:p>
        </p:txBody>
      </p:sp>
      <p:pic>
        <p:nvPicPr>
          <p:cNvPr id="70658" name="Picture 3" descr="D:\RNieuwborg\assist\Kan1\cursusKAN1\morfologie vrucht\MV-figuren\Steppenrollers.tif">
            <a:extLst>
              <a:ext uri="{FF2B5EF4-FFF2-40B4-BE49-F238E27FC236}">
                <a16:creationId xmlns:a16="http://schemas.microsoft.com/office/drawing/2014/main" id="{C3396033-F655-39DA-C139-D764CAF8A4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19100"/>
            <a:ext cx="407352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4E94DEBA-3E1F-6929-94DA-B2292A0F3FBE}"/>
              </a:ext>
            </a:extLst>
          </p:cNvPr>
          <p:cNvSpPr>
            <a:spLocks noGrp="1" noChangeArrowheads="1"/>
          </p:cNvSpPr>
          <p:nvPr>
            <p:ph type="title"/>
          </p:nvPr>
        </p:nvSpPr>
        <p:spPr>
          <a:xfrm>
            <a:off x="0" y="0"/>
            <a:ext cx="9144000" cy="1052513"/>
          </a:xfrm>
        </p:spPr>
        <p:txBody>
          <a:bodyPr/>
          <a:lstStyle/>
          <a:p>
            <a:pPr eaLnBrk="1" hangingPunct="1"/>
            <a:r>
              <a:rPr lang="nl-BE" altLang="nl-BE" sz="2800" b="1" i="1">
                <a:latin typeface="Helvetica" pitchFamily="2" charset="0"/>
                <a:ea typeface="ＭＳ Ｐゴシック" panose="020B0600070205080204" pitchFamily="34" charset="-128"/>
              </a:rPr>
              <a:t>Roos van Jericho (Anastatica hierochuntica)</a:t>
            </a:r>
            <a:endParaRPr lang="en-GB" altLang="nl-BE" i="1">
              <a:ea typeface="ＭＳ Ｐゴシック" panose="020B0600070205080204" pitchFamily="34" charset="-128"/>
            </a:endParaRPr>
          </a:p>
        </p:txBody>
      </p:sp>
      <p:pic>
        <p:nvPicPr>
          <p:cNvPr id="72706" name="Picture 4" descr="Anastatica hieroch pl                                          0005D5ABAAA+AAA                        ABA78158:">
            <a:extLst>
              <a:ext uri="{FF2B5EF4-FFF2-40B4-BE49-F238E27FC236}">
                <a16:creationId xmlns:a16="http://schemas.microsoft.com/office/drawing/2014/main" id="{C35516E8-404F-0CC2-9C44-F2FA1E759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638" y="1052513"/>
            <a:ext cx="7578725" cy="514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3CF20946-867C-CF58-9B96-189C353B45ED}"/>
              </a:ext>
            </a:extLst>
          </p:cNvPr>
          <p:cNvSpPr>
            <a:spLocks noGrp="1" noChangeArrowheads="1"/>
          </p:cNvSpPr>
          <p:nvPr>
            <p:ph type="title"/>
          </p:nvPr>
        </p:nvSpPr>
        <p:spPr>
          <a:xfrm>
            <a:off x="0" y="0"/>
            <a:ext cx="9144000" cy="1052513"/>
          </a:xfrm>
        </p:spPr>
        <p:txBody>
          <a:bodyPr/>
          <a:lstStyle/>
          <a:p>
            <a:pPr eaLnBrk="1" hangingPunct="1"/>
            <a:r>
              <a:rPr lang="nl-BE" altLang="nl-BE" sz="2800" b="1" i="1">
                <a:latin typeface="Helvetica" pitchFamily="2" charset="0"/>
                <a:ea typeface="ＭＳ Ｐゴシック" panose="020B0600070205080204" pitchFamily="34" charset="-128"/>
              </a:rPr>
              <a:t>Pruikenboom (Cotinus coggygria)</a:t>
            </a:r>
            <a:endParaRPr lang="en-GB" altLang="nl-BE" i="1">
              <a:ea typeface="ＭＳ Ｐゴシック" panose="020B0600070205080204" pitchFamily="34" charset="-128"/>
            </a:endParaRPr>
          </a:p>
        </p:txBody>
      </p:sp>
      <p:pic>
        <p:nvPicPr>
          <p:cNvPr id="74754" name="Picture 4" descr="Cotinus cogg  habit                                            0005D5ABAAA+AAA                        ABA78158:">
            <a:extLst>
              <a:ext uri="{FF2B5EF4-FFF2-40B4-BE49-F238E27FC236}">
                <a16:creationId xmlns:a16="http://schemas.microsoft.com/office/drawing/2014/main" id="{799D6F33-BA09-B33F-46EE-F38C676559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038" y="1052513"/>
            <a:ext cx="7019925" cy="526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el 1">
            <a:extLst>
              <a:ext uri="{FF2B5EF4-FFF2-40B4-BE49-F238E27FC236}">
                <a16:creationId xmlns:a16="http://schemas.microsoft.com/office/drawing/2014/main" id="{E2A3B890-5329-4808-0E69-D678277965BE}"/>
              </a:ext>
            </a:extLst>
          </p:cNvPr>
          <p:cNvSpPr>
            <a:spLocks noGrp="1"/>
          </p:cNvSpPr>
          <p:nvPr>
            <p:ph type="title"/>
          </p:nvPr>
        </p:nvSpPr>
        <p:spPr>
          <a:xfrm>
            <a:off x="0" y="0"/>
            <a:ext cx="9144000" cy="1052513"/>
          </a:xfrm>
        </p:spPr>
        <p:txBody>
          <a:bodyPr/>
          <a:lstStyle/>
          <a:p>
            <a:r>
              <a:rPr lang="nl-NL" altLang="nl-BE" sz="2800" b="1" i="1">
                <a:latin typeface="Helvetica" pitchFamily="2" charset="0"/>
                <a:ea typeface="ＭＳ Ｐゴシック" panose="020B0600070205080204" pitchFamily="34" charset="-128"/>
              </a:rPr>
              <a:t>Stepperollers in Australië (2016)</a:t>
            </a:r>
          </a:p>
        </p:txBody>
      </p:sp>
      <p:pic>
        <p:nvPicPr>
          <p:cNvPr id="76802" name="Afbeelding 2" descr="tumbleweeds__new_south_wales__australia.jpg">
            <a:extLst>
              <a:ext uri="{FF2B5EF4-FFF2-40B4-BE49-F238E27FC236}">
                <a16:creationId xmlns:a16="http://schemas.microsoft.com/office/drawing/2014/main" id="{49529449-E87A-CFDE-0CA6-D0D7CA5F20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5525" y="1052513"/>
            <a:ext cx="7092950" cy="531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el 1">
            <a:extLst>
              <a:ext uri="{FF2B5EF4-FFF2-40B4-BE49-F238E27FC236}">
                <a16:creationId xmlns:a16="http://schemas.microsoft.com/office/drawing/2014/main" id="{25AA7987-8E21-7C0E-CBA7-E0C5291B63BC}"/>
              </a:ext>
            </a:extLst>
          </p:cNvPr>
          <p:cNvSpPr>
            <a:spLocks noGrp="1"/>
          </p:cNvSpPr>
          <p:nvPr>
            <p:ph type="title"/>
          </p:nvPr>
        </p:nvSpPr>
        <p:spPr>
          <a:xfrm>
            <a:off x="0" y="0"/>
            <a:ext cx="9144000" cy="1052513"/>
          </a:xfrm>
        </p:spPr>
        <p:txBody>
          <a:bodyPr/>
          <a:lstStyle/>
          <a:p>
            <a:r>
              <a:rPr lang="nl-NL" altLang="nl-BE" sz="2800" b="1" i="1">
                <a:latin typeface="Helvetica" pitchFamily="2" charset="0"/>
                <a:ea typeface="ＭＳ Ｐゴシック" panose="020B0600070205080204" pitchFamily="34" charset="-128"/>
              </a:rPr>
              <a:t>Stepperollers in USA (2016)</a:t>
            </a:r>
          </a:p>
        </p:txBody>
      </p:sp>
      <p:pic>
        <p:nvPicPr>
          <p:cNvPr id="78850" name="Afbeelding 2" descr="ngm-2013-tumbleweed-workers-cook-jenshel.jpg">
            <a:extLst>
              <a:ext uri="{FF2B5EF4-FFF2-40B4-BE49-F238E27FC236}">
                <a16:creationId xmlns:a16="http://schemas.microsoft.com/office/drawing/2014/main" id="{A126F148-B8F7-CA5D-40C2-F6AB91C0F5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052513"/>
            <a:ext cx="7129463" cy="53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el 1">
            <a:extLst>
              <a:ext uri="{FF2B5EF4-FFF2-40B4-BE49-F238E27FC236}">
                <a16:creationId xmlns:a16="http://schemas.microsoft.com/office/drawing/2014/main" id="{F5AC82BD-AE41-9A34-5E9C-D1A0D08E2A2F}"/>
              </a:ext>
            </a:extLst>
          </p:cNvPr>
          <p:cNvSpPr>
            <a:spLocks noGrp="1"/>
          </p:cNvSpPr>
          <p:nvPr>
            <p:ph type="title"/>
          </p:nvPr>
        </p:nvSpPr>
        <p:spPr>
          <a:xfrm>
            <a:off x="0" y="0"/>
            <a:ext cx="9144000" cy="1052513"/>
          </a:xfrm>
        </p:spPr>
        <p:txBody>
          <a:bodyPr/>
          <a:lstStyle/>
          <a:p>
            <a:r>
              <a:rPr lang="nl-NL" altLang="nl-BE" sz="2800" b="1" i="1">
                <a:latin typeface="Helvetica" pitchFamily="2" charset="0"/>
                <a:ea typeface="ＭＳ Ｐゴシック" panose="020B0600070205080204" pitchFamily="34" charset="-128"/>
              </a:rPr>
              <a:t>Stepperollers in USA (2016)</a:t>
            </a:r>
          </a:p>
        </p:txBody>
      </p:sp>
      <p:pic>
        <p:nvPicPr>
          <p:cNvPr id="80898" name="Afbeelding 1" descr="s_tragus3.jpg">
            <a:extLst>
              <a:ext uri="{FF2B5EF4-FFF2-40B4-BE49-F238E27FC236}">
                <a16:creationId xmlns:a16="http://schemas.microsoft.com/office/drawing/2014/main" id="{AE04FDCE-F70F-F994-0CA6-134005A27F6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0700" y="1052513"/>
            <a:ext cx="81026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el 1">
            <a:extLst>
              <a:ext uri="{FF2B5EF4-FFF2-40B4-BE49-F238E27FC236}">
                <a16:creationId xmlns:a16="http://schemas.microsoft.com/office/drawing/2014/main" id="{78D4C536-1382-6BAF-67FA-92BEDF4ACCB5}"/>
              </a:ext>
            </a:extLst>
          </p:cNvPr>
          <p:cNvSpPr>
            <a:spLocks noGrp="1"/>
          </p:cNvSpPr>
          <p:nvPr>
            <p:ph type="title"/>
          </p:nvPr>
        </p:nvSpPr>
        <p:spPr>
          <a:xfrm>
            <a:off x="0" y="0"/>
            <a:ext cx="9144000" cy="1052513"/>
          </a:xfrm>
        </p:spPr>
        <p:txBody>
          <a:bodyPr/>
          <a:lstStyle/>
          <a:p>
            <a:r>
              <a:rPr lang="nl-NL" altLang="nl-BE" sz="2800" b="1" i="1">
                <a:latin typeface="Helvetica" pitchFamily="2" charset="0"/>
                <a:ea typeface="ＭＳ Ｐゴシック" panose="020B0600070205080204" pitchFamily="34" charset="-128"/>
              </a:rPr>
              <a:t>Vruchtjes, omgeven door vergroot bloemdek</a:t>
            </a:r>
          </a:p>
        </p:txBody>
      </p:sp>
      <p:pic>
        <p:nvPicPr>
          <p:cNvPr id="82946" name="Afbeelding 1" descr="nf0855amalctnrd.jpg">
            <a:extLst>
              <a:ext uri="{FF2B5EF4-FFF2-40B4-BE49-F238E27FC236}">
                <a16:creationId xmlns:a16="http://schemas.microsoft.com/office/drawing/2014/main" id="{DAFFFE42-9F43-927C-8AB8-9FBC7CB3EF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5963" y="1052513"/>
            <a:ext cx="7712075" cy="53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el 1">
            <a:extLst>
              <a:ext uri="{FF2B5EF4-FFF2-40B4-BE49-F238E27FC236}">
                <a16:creationId xmlns:a16="http://schemas.microsoft.com/office/drawing/2014/main" id="{642D02A3-0BEE-8BA0-69D0-30B5F0E75F6D}"/>
              </a:ext>
            </a:extLst>
          </p:cNvPr>
          <p:cNvSpPr>
            <a:spLocks noGrp="1"/>
          </p:cNvSpPr>
          <p:nvPr>
            <p:ph type="title"/>
          </p:nvPr>
        </p:nvSpPr>
        <p:spPr>
          <a:xfrm>
            <a:off x="0" y="0"/>
            <a:ext cx="9144000" cy="1052513"/>
          </a:xfrm>
        </p:spPr>
        <p:txBody>
          <a:bodyPr/>
          <a:lstStyle/>
          <a:p>
            <a:r>
              <a:rPr lang="nl-NL" altLang="nl-BE" sz="2800" b="1" i="1">
                <a:latin typeface="Helvetica" pitchFamily="2" charset="0"/>
                <a:ea typeface="ＭＳ Ｐゴシック" panose="020B0600070205080204" pitchFamily="34" charset="-128"/>
              </a:rPr>
              <a:t>Stofzaad: Zuurbesbremraap</a:t>
            </a:r>
          </a:p>
        </p:txBody>
      </p:sp>
      <p:pic>
        <p:nvPicPr>
          <p:cNvPr id="84994" name="Afbeelding 1">
            <a:extLst>
              <a:ext uri="{FF2B5EF4-FFF2-40B4-BE49-F238E27FC236}">
                <a16:creationId xmlns:a16="http://schemas.microsoft.com/office/drawing/2014/main" id="{C0ECD576-0CDF-157F-33BF-4587BC7A30AF}"/>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49288" y="1052513"/>
            <a:ext cx="7845425"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el 1">
            <a:extLst>
              <a:ext uri="{FF2B5EF4-FFF2-40B4-BE49-F238E27FC236}">
                <a16:creationId xmlns:a16="http://schemas.microsoft.com/office/drawing/2014/main" id="{83932888-ADBB-5365-1CDB-537433950508}"/>
              </a:ext>
            </a:extLst>
          </p:cNvPr>
          <p:cNvSpPr>
            <a:spLocks noGrp="1"/>
          </p:cNvSpPr>
          <p:nvPr>
            <p:ph type="title"/>
          </p:nvPr>
        </p:nvSpPr>
        <p:spPr>
          <a:xfrm>
            <a:off x="0" y="0"/>
            <a:ext cx="9144000" cy="1052513"/>
          </a:xfrm>
        </p:spPr>
        <p:txBody>
          <a:bodyPr/>
          <a:lstStyle/>
          <a:p>
            <a:r>
              <a:rPr lang="nl-NL" altLang="nl-BE" sz="2800" b="1" i="1">
                <a:latin typeface="Helvetica" pitchFamily="2" charset="0"/>
                <a:ea typeface="ＭＳ Ｐゴシック" panose="020B0600070205080204" pitchFamily="34" charset="-128"/>
              </a:rPr>
              <a:t>met dieren, van binnen   Endozoöchorie</a:t>
            </a:r>
          </a:p>
        </p:txBody>
      </p:sp>
      <p:pic>
        <p:nvPicPr>
          <p:cNvPr id="87042" name="Afbeelding 1" descr="40787319-Berries-silhouettes-icons-Stock-Photo.jpg">
            <a:extLst>
              <a:ext uri="{FF2B5EF4-FFF2-40B4-BE49-F238E27FC236}">
                <a16:creationId xmlns:a16="http://schemas.microsoft.com/office/drawing/2014/main" id="{895D65F1-77D9-A7B3-BE9E-B307FA6631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9413" y="1052513"/>
            <a:ext cx="5845175" cy="531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70E243F4-1D3E-EFFA-B09D-4AD0BD92D068}"/>
              </a:ext>
            </a:extLst>
          </p:cNvPr>
          <p:cNvSpPr>
            <a:spLocks noGrp="1" noChangeArrowheads="1"/>
          </p:cNvSpPr>
          <p:nvPr>
            <p:ph type="title"/>
          </p:nvPr>
        </p:nvSpPr>
        <p:spPr>
          <a:xfrm>
            <a:off x="0" y="0"/>
            <a:ext cx="9144000" cy="1052513"/>
          </a:xfrm>
        </p:spPr>
        <p:txBody>
          <a:bodyPr/>
          <a:lstStyle/>
          <a:p>
            <a:pPr eaLnBrk="1" hangingPunct="1"/>
            <a:r>
              <a:rPr lang="en-GB" altLang="nl-BE" sz="2800" b="1" i="1">
                <a:latin typeface="Helvetica" pitchFamily="2" charset="0"/>
                <a:ea typeface="ＭＳ Ｐゴシック" panose="020B0600070205080204" pitchFamily="34" charset="-128"/>
              </a:rPr>
              <a:t>Tamme kastanje (Castanea sativa)</a:t>
            </a:r>
            <a:endParaRPr lang="en-GB" altLang="nl-BE">
              <a:ea typeface="ＭＳ Ｐゴシック" panose="020B0600070205080204" pitchFamily="34" charset="-128"/>
            </a:endParaRPr>
          </a:p>
        </p:txBody>
      </p:sp>
      <p:pic>
        <p:nvPicPr>
          <p:cNvPr id="21506" name="Picture 12" descr="Castanea sativa-fruit-                                         0005D5ABAAA+AAA                        ABA78158:">
            <a:extLst>
              <a:ext uri="{FF2B5EF4-FFF2-40B4-BE49-F238E27FC236}">
                <a16:creationId xmlns:a16="http://schemas.microsoft.com/office/drawing/2014/main" id="{5FBE7649-7A05-A603-D9B6-F103D9E6A1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563" y="1052513"/>
            <a:ext cx="7000875"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Afbeelding 1" descr="jjduknv7trw7dmnalsxs.jpg">
            <a:extLst>
              <a:ext uri="{FF2B5EF4-FFF2-40B4-BE49-F238E27FC236}">
                <a16:creationId xmlns:a16="http://schemas.microsoft.com/office/drawing/2014/main" id="{6F5C4A5B-C9AD-F961-C39B-54B97005E3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1875" y="1052513"/>
            <a:ext cx="7080250" cy="531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6" name="Titel 1">
            <a:extLst>
              <a:ext uri="{FF2B5EF4-FFF2-40B4-BE49-F238E27FC236}">
                <a16:creationId xmlns:a16="http://schemas.microsoft.com/office/drawing/2014/main" id="{066CB60F-A23B-1175-4374-485700343F20}"/>
              </a:ext>
            </a:extLst>
          </p:cNvPr>
          <p:cNvSpPr>
            <a:spLocks noGrp="1"/>
          </p:cNvSpPr>
          <p:nvPr>
            <p:ph type="title"/>
          </p:nvPr>
        </p:nvSpPr>
        <p:spPr>
          <a:xfrm>
            <a:off x="0" y="0"/>
            <a:ext cx="9144000" cy="1052513"/>
          </a:xfrm>
        </p:spPr>
        <p:txBody>
          <a:bodyPr/>
          <a:lstStyle/>
          <a:p>
            <a:r>
              <a:rPr lang="nl-NL" altLang="nl-BE" sz="2800" b="1" i="1">
                <a:latin typeface="Helvetica" pitchFamily="2" charset="0"/>
                <a:ea typeface="ＭＳ Ｐゴシック" panose="020B0600070205080204" pitchFamily="34" charset="-128"/>
              </a:rPr>
              <a:t>Rode bessen, onweerstaanbaar</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Afbeelding 1" descr="Taxus.jpg">
            <a:extLst>
              <a:ext uri="{FF2B5EF4-FFF2-40B4-BE49-F238E27FC236}">
                <a16:creationId xmlns:a16="http://schemas.microsoft.com/office/drawing/2014/main" id="{D84D207B-7180-8A81-0FF8-D89417F144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1863" y="1052513"/>
            <a:ext cx="7280275" cy="545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Titel 1">
            <a:extLst>
              <a:ext uri="{FF2B5EF4-FFF2-40B4-BE49-F238E27FC236}">
                <a16:creationId xmlns:a16="http://schemas.microsoft.com/office/drawing/2014/main" id="{E024CBEA-C61D-E682-CB8F-22FEE577837B}"/>
              </a:ext>
            </a:extLst>
          </p:cNvPr>
          <p:cNvSpPr>
            <a:spLocks noGrp="1"/>
          </p:cNvSpPr>
          <p:nvPr>
            <p:ph type="title"/>
          </p:nvPr>
        </p:nvSpPr>
        <p:spPr>
          <a:xfrm>
            <a:off x="0" y="0"/>
            <a:ext cx="9144000" cy="1052513"/>
          </a:xfrm>
        </p:spPr>
        <p:txBody>
          <a:bodyPr/>
          <a:lstStyle/>
          <a:p>
            <a:r>
              <a:rPr lang="nl-NL" altLang="nl-BE" sz="2800" b="1" i="1">
                <a:latin typeface="Helvetica" pitchFamily="2" charset="0"/>
                <a:ea typeface="ＭＳ Ｐゴシック" panose="020B0600070205080204" pitchFamily="34" charset="-128"/>
              </a:rPr>
              <a:t>Gewone taxus (Taxus baccata)</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Afbeelding 1" descr="keel-billed-toucan-1.jpg">
            <a:extLst>
              <a:ext uri="{FF2B5EF4-FFF2-40B4-BE49-F238E27FC236}">
                <a16:creationId xmlns:a16="http://schemas.microsoft.com/office/drawing/2014/main" id="{EBC14367-45BE-CDC0-9303-AECCF8ADA0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052513"/>
            <a:ext cx="8128000"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4" name="Titel 1">
            <a:extLst>
              <a:ext uri="{FF2B5EF4-FFF2-40B4-BE49-F238E27FC236}">
                <a16:creationId xmlns:a16="http://schemas.microsoft.com/office/drawing/2014/main" id="{6CFE3377-3976-573C-2D91-EFD16B85559C}"/>
              </a:ext>
            </a:extLst>
          </p:cNvPr>
          <p:cNvSpPr>
            <a:spLocks noGrp="1"/>
          </p:cNvSpPr>
          <p:nvPr>
            <p:ph type="title"/>
          </p:nvPr>
        </p:nvSpPr>
        <p:spPr>
          <a:xfrm>
            <a:off x="0" y="0"/>
            <a:ext cx="9144000" cy="1052513"/>
          </a:xfrm>
        </p:spPr>
        <p:txBody>
          <a:bodyPr/>
          <a:lstStyle/>
          <a:p>
            <a:r>
              <a:rPr lang="nl-NL" altLang="nl-BE" sz="2800" b="1" i="1">
                <a:latin typeface="Helvetica" pitchFamily="2" charset="0"/>
                <a:ea typeface="ＭＳ Ｐゴシック" panose="020B0600070205080204" pitchFamily="34" charset="-128"/>
              </a:rPr>
              <a:t>Verleidelijke vruchten van een palm</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a:extLst>
              <a:ext uri="{FF2B5EF4-FFF2-40B4-BE49-F238E27FC236}">
                <a16:creationId xmlns:a16="http://schemas.microsoft.com/office/drawing/2014/main" id="{507B957D-2802-9AE4-84AB-6BCE50E7DAE0}"/>
              </a:ext>
            </a:extLst>
          </p:cNvPr>
          <p:cNvSpPr>
            <a:spLocks noGrp="1" noChangeArrowheads="1"/>
          </p:cNvSpPr>
          <p:nvPr>
            <p:ph type="title"/>
          </p:nvPr>
        </p:nvSpPr>
        <p:spPr>
          <a:xfrm>
            <a:off x="0" y="0"/>
            <a:ext cx="4427538" cy="3429000"/>
          </a:xfrm>
        </p:spPr>
        <p:txBody>
          <a:bodyPr/>
          <a:lstStyle/>
          <a:p>
            <a:pPr eaLnBrk="1" hangingPunct="1"/>
            <a:r>
              <a:rPr lang="nl-BE" altLang="nl-BE" sz="2800" b="1" i="1">
                <a:latin typeface="Helvetica" pitchFamily="2" charset="0"/>
                <a:ea typeface="ＭＳ Ｐゴシック" panose="020B0600070205080204" pitchFamily="34" charset="-128"/>
              </a:rPr>
              <a:t>met dieren, van buiten</a:t>
            </a:r>
            <a:br>
              <a:rPr lang="nl-BE" altLang="nl-BE" sz="2800" b="1" i="1">
                <a:latin typeface="Helvetica" pitchFamily="2" charset="0"/>
                <a:ea typeface="ＭＳ Ｐゴシック" panose="020B0600070205080204" pitchFamily="34" charset="-128"/>
              </a:rPr>
            </a:br>
            <a:r>
              <a:rPr lang="nl-BE" altLang="nl-BE" sz="2800" b="1" i="1">
                <a:latin typeface="Helvetica" pitchFamily="2" charset="0"/>
                <a:ea typeface="ＭＳ Ｐゴシック" panose="020B0600070205080204" pitchFamily="34" charset="-128"/>
              </a:rPr>
              <a:t/>
            </a:r>
            <a:br>
              <a:rPr lang="nl-BE" altLang="nl-BE" sz="2800" b="1" i="1">
                <a:latin typeface="Helvetica" pitchFamily="2" charset="0"/>
                <a:ea typeface="ＭＳ Ｐゴシック" panose="020B0600070205080204" pitchFamily="34" charset="-128"/>
              </a:rPr>
            </a:br>
            <a:r>
              <a:rPr lang="nl-BE" altLang="nl-BE" sz="2800" b="1" i="1">
                <a:latin typeface="Helvetica" pitchFamily="2" charset="0"/>
                <a:ea typeface="ＭＳ Ｐゴシック" panose="020B0600070205080204" pitchFamily="34" charset="-128"/>
              </a:rPr>
              <a:t>Epizoöchorie</a:t>
            </a:r>
            <a:endParaRPr lang="en-GB" altLang="nl-BE">
              <a:ea typeface="ＭＳ Ｐゴシック" panose="020B0600070205080204" pitchFamily="34" charset="-128"/>
            </a:endParaRPr>
          </a:p>
        </p:txBody>
      </p:sp>
      <p:pic>
        <p:nvPicPr>
          <p:cNvPr id="91138" name="Picture 3" descr="D:\RNieuwborg\assist\Kan1\cursusKAN1\morfologie vrucht\MV-figuren\zoochorie.tif">
            <a:extLst>
              <a:ext uri="{FF2B5EF4-FFF2-40B4-BE49-F238E27FC236}">
                <a16:creationId xmlns:a16="http://schemas.microsoft.com/office/drawing/2014/main" id="{51DAC9E7-3464-1F7C-B1A4-1E0D8BF628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304800"/>
            <a:ext cx="4364037"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el 1">
            <a:extLst>
              <a:ext uri="{FF2B5EF4-FFF2-40B4-BE49-F238E27FC236}">
                <a16:creationId xmlns:a16="http://schemas.microsoft.com/office/drawing/2014/main" id="{96FF1FE8-86AC-8E38-C1A9-3436455AB487}"/>
              </a:ext>
            </a:extLst>
          </p:cNvPr>
          <p:cNvSpPr>
            <a:spLocks noGrp="1"/>
          </p:cNvSpPr>
          <p:nvPr>
            <p:ph type="title"/>
          </p:nvPr>
        </p:nvSpPr>
        <p:spPr>
          <a:xfrm>
            <a:off x="0" y="0"/>
            <a:ext cx="9144000" cy="1052513"/>
          </a:xfrm>
        </p:spPr>
        <p:txBody>
          <a:bodyPr/>
          <a:lstStyle/>
          <a:p>
            <a:r>
              <a:rPr lang="nl-NL" altLang="nl-BE" sz="2800" b="1" i="1">
                <a:latin typeface="Helvetica" pitchFamily="2" charset="0"/>
                <a:ea typeface="ＭＳ Ｐゴシック" panose="020B0600070205080204" pitchFamily="34" charset="-128"/>
              </a:rPr>
              <a:t>dopvruchtjes   Nagelkruid (Geum sp.)</a:t>
            </a:r>
          </a:p>
        </p:txBody>
      </p:sp>
      <p:pic>
        <p:nvPicPr>
          <p:cNvPr id="93186" name="Afbeelding 1" descr="1024px-Bur_Macro_BlackBg.jpg">
            <a:extLst>
              <a:ext uri="{FF2B5EF4-FFF2-40B4-BE49-F238E27FC236}">
                <a16:creationId xmlns:a16="http://schemas.microsoft.com/office/drawing/2014/main" id="{352AD8F2-5024-8EAD-6D45-7A11BF635C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6338" y="1052513"/>
            <a:ext cx="6791325"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8E86BA04-D19E-23D5-44AD-698E68160E7E}"/>
              </a:ext>
            </a:extLst>
          </p:cNvPr>
          <p:cNvSpPr>
            <a:spLocks noGrp="1" noChangeArrowheads="1"/>
          </p:cNvSpPr>
          <p:nvPr>
            <p:ph type="title"/>
          </p:nvPr>
        </p:nvSpPr>
        <p:spPr>
          <a:xfrm>
            <a:off x="0" y="0"/>
            <a:ext cx="9144000" cy="1052513"/>
          </a:xfrm>
        </p:spPr>
        <p:txBody>
          <a:bodyPr/>
          <a:lstStyle/>
          <a:p>
            <a:pPr eaLnBrk="1" hangingPunct="1"/>
            <a:r>
              <a:rPr lang="nl-BE" altLang="nl-BE" sz="2800" b="1" i="1">
                <a:latin typeface="Helvetica" pitchFamily="2" charset="0"/>
                <a:ea typeface="ＭＳ Ｐゴシック" panose="020B0600070205080204" pitchFamily="34" charset="-128"/>
              </a:rPr>
              <a:t>Gemzenhoorn (Proboscidea louisianica)</a:t>
            </a:r>
            <a:endParaRPr lang="en-GB" altLang="nl-BE">
              <a:ea typeface="ＭＳ Ｐゴシック" panose="020B0600070205080204" pitchFamily="34" charset="-128"/>
            </a:endParaRPr>
          </a:p>
        </p:txBody>
      </p:sp>
      <p:pic>
        <p:nvPicPr>
          <p:cNvPr id="96258" name="Afbeelding 1" descr="A_crescita1.jpg">
            <a:extLst>
              <a:ext uri="{FF2B5EF4-FFF2-40B4-BE49-F238E27FC236}">
                <a16:creationId xmlns:a16="http://schemas.microsoft.com/office/drawing/2014/main" id="{784706B1-112A-6C62-7E25-808F1C938C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5050" y="1052513"/>
            <a:ext cx="7073900"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a:extLst>
              <a:ext uri="{FF2B5EF4-FFF2-40B4-BE49-F238E27FC236}">
                <a16:creationId xmlns:a16="http://schemas.microsoft.com/office/drawing/2014/main" id="{F79CB8FE-D630-8378-68D2-A15ABBE7BB9B}"/>
              </a:ext>
            </a:extLst>
          </p:cNvPr>
          <p:cNvSpPr>
            <a:spLocks noGrp="1" noChangeArrowheads="1"/>
          </p:cNvSpPr>
          <p:nvPr>
            <p:ph type="title"/>
          </p:nvPr>
        </p:nvSpPr>
        <p:spPr>
          <a:xfrm>
            <a:off x="0" y="0"/>
            <a:ext cx="3995738" cy="3429000"/>
          </a:xfrm>
        </p:spPr>
        <p:txBody>
          <a:bodyPr/>
          <a:lstStyle/>
          <a:p>
            <a:pPr eaLnBrk="1" hangingPunct="1"/>
            <a:r>
              <a:rPr lang="nl-BE" altLang="nl-BE" sz="2800" b="1" i="1">
                <a:latin typeface="Helvetica" pitchFamily="2" charset="0"/>
                <a:ea typeface="ＭＳ Ｐゴシック" panose="020B0600070205080204" pitchFamily="34" charset="-128"/>
              </a:rPr>
              <a:t>Gemzenhoorn (Proboscidea louisianica)</a:t>
            </a:r>
            <a:endParaRPr lang="en-GB" altLang="nl-BE">
              <a:ea typeface="ＭＳ Ｐゴシック" panose="020B0600070205080204" pitchFamily="34" charset="-128"/>
            </a:endParaRPr>
          </a:p>
        </p:txBody>
      </p:sp>
      <p:pic>
        <p:nvPicPr>
          <p:cNvPr id="98306" name="Afbeelding 1" descr="I_lutea2.jpg">
            <a:extLst>
              <a:ext uri="{FF2B5EF4-FFF2-40B4-BE49-F238E27FC236}">
                <a16:creationId xmlns:a16="http://schemas.microsoft.com/office/drawing/2014/main" id="{2B6533B9-0EC3-1511-5C47-74196FEC62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130175"/>
            <a:ext cx="4948237"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a:extLst>
              <a:ext uri="{FF2B5EF4-FFF2-40B4-BE49-F238E27FC236}">
                <a16:creationId xmlns:a16="http://schemas.microsoft.com/office/drawing/2014/main" id="{E58B25F8-9500-1C9B-160F-007C5BBA5E06}"/>
              </a:ext>
            </a:extLst>
          </p:cNvPr>
          <p:cNvSpPr>
            <a:spLocks noGrp="1" noChangeArrowheads="1"/>
          </p:cNvSpPr>
          <p:nvPr>
            <p:ph type="title"/>
          </p:nvPr>
        </p:nvSpPr>
        <p:spPr>
          <a:xfrm>
            <a:off x="0" y="0"/>
            <a:ext cx="9144000" cy="1052513"/>
          </a:xfrm>
        </p:spPr>
        <p:txBody>
          <a:bodyPr/>
          <a:lstStyle/>
          <a:p>
            <a:pPr eaLnBrk="1" hangingPunct="1"/>
            <a:r>
              <a:rPr lang="nl-BE" altLang="nl-BE" sz="2800" b="1" i="1">
                <a:latin typeface="Helvetica" pitchFamily="2" charset="0"/>
                <a:ea typeface="ＭＳ Ｐゴシック" panose="020B0600070205080204" pitchFamily="34" charset="-128"/>
              </a:rPr>
              <a:t>Gemzenhoorn (Proboscidea louisianica)</a:t>
            </a:r>
            <a:endParaRPr lang="en-GB" altLang="nl-BE">
              <a:ea typeface="ＭＳ Ｐゴシック" panose="020B0600070205080204" pitchFamily="34" charset="-128"/>
            </a:endParaRPr>
          </a:p>
        </p:txBody>
      </p:sp>
      <p:pic>
        <p:nvPicPr>
          <p:cNvPr id="100354" name="Afbeelding 1" descr="frutti.jpg">
            <a:extLst>
              <a:ext uri="{FF2B5EF4-FFF2-40B4-BE49-F238E27FC236}">
                <a16:creationId xmlns:a16="http://schemas.microsoft.com/office/drawing/2014/main" id="{487DA84D-B707-6BE9-4301-731DE4DB35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8063" y="1052513"/>
            <a:ext cx="7127875"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el 1">
            <a:extLst>
              <a:ext uri="{FF2B5EF4-FFF2-40B4-BE49-F238E27FC236}">
                <a16:creationId xmlns:a16="http://schemas.microsoft.com/office/drawing/2014/main" id="{65A21122-40A0-7128-B4C2-984F661912A0}"/>
              </a:ext>
            </a:extLst>
          </p:cNvPr>
          <p:cNvSpPr>
            <a:spLocks noGrp="1"/>
          </p:cNvSpPr>
          <p:nvPr>
            <p:ph type="title"/>
          </p:nvPr>
        </p:nvSpPr>
        <p:spPr>
          <a:xfrm>
            <a:off x="0" y="0"/>
            <a:ext cx="9144000" cy="1052513"/>
          </a:xfrm>
        </p:spPr>
        <p:txBody>
          <a:bodyPr/>
          <a:lstStyle/>
          <a:p>
            <a:r>
              <a:rPr lang="nl-BE" altLang="nl-BE" sz="2400" b="1" i="1">
                <a:latin typeface="Helvetica" pitchFamily="2" charset="0"/>
                <a:ea typeface="ＭＳ Ｐゴシック" panose="020B0600070205080204" pitchFamily="34" charset="-128"/>
              </a:rPr>
              <a:t>doosvrucht   Gemzenhoorn (Proboscidea louisianica)</a:t>
            </a:r>
            <a:endParaRPr lang="nl-NL" altLang="nl-BE" sz="2400" b="1" i="1">
              <a:latin typeface="Helvetica" pitchFamily="2" charset="0"/>
              <a:ea typeface="ＭＳ Ｐゴシック" panose="020B0600070205080204" pitchFamily="34" charset="-128"/>
            </a:endParaRPr>
          </a:p>
        </p:txBody>
      </p:sp>
      <p:pic>
        <p:nvPicPr>
          <p:cNvPr id="102402" name="Afbeelding 1" descr="1024px-Proboscidea_parviflora_MHNT.BOT.2011.18.23.jpg">
            <a:extLst>
              <a:ext uri="{FF2B5EF4-FFF2-40B4-BE49-F238E27FC236}">
                <a16:creationId xmlns:a16="http://schemas.microsoft.com/office/drawing/2014/main" id="{7B69C1A0-927D-C4E1-F9BF-0E81281659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052513"/>
            <a:ext cx="6191250"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el 1">
            <a:extLst>
              <a:ext uri="{FF2B5EF4-FFF2-40B4-BE49-F238E27FC236}">
                <a16:creationId xmlns:a16="http://schemas.microsoft.com/office/drawing/2014/main" id="{4CC651E0-63F4-F893-B5D9-111B134D1A47}"/>
              </a:ext>
            </a:extLst>
          </p:cNvPr>
          <p:cNvSpPr>
            <a:spLocks noGrp="1"/>
          </p:cNvSpPr>
          <p:nvPr>
            <p:ph type="title"/>
          </p:nvPr>
        </p:nvSpPr>
        <p:spPr>
          <a:xfrm>
            <a:off x="0" y="0"/>
            <a:ext cx="9144000" cy="1052513"/>
          </a:xfrm>
        </p:spPr>
        <p:txBody>
          <a:bodyPr/>
          <a:lstStyle/>
          <a:p>
            <a:r>
              <a:rPr lang="nl-BE" altLang="nl-BE" sz="2800" b="1" i="1">
                <a:latin typeface="Helvetica" pitchFamily="2" charset="0"/>
                <a:ea typeface="ＭＳ Ｐゴシック" panose="020B0600070205080204" pitchFamily="34" charset="-128"/>
              </a:rPr>
              <a:t>Duivelsklauw (Harpagophytum procumbens)</a:t>
            </a:r>
            <a:endParaRPr lang="nl-NL" altLang="nl-BE" sz="2800" b="1" i="1">
              <a:latin typeface="Helvetica" pitchFamily="2" charset="0"/>
              <a:ea typeface="ＭＳ Ｐゴシック" panose="020B0600070205080204" pitchFamily="34" charset="-128"/>
            </a:endParaRPr>
          </a:p>
        </p:txBody>
      </p:sp>
      <p:pic>
        <p:nvPicPr>
          <p:cNvPr id="104450" name="Afbeelding 1" descr="152480_5.jpg">
            <a:extLst>
              <a:ext uri="{FF2B5EF4-FFF2-40B4-BE49-F238E27FC236}">
                <a16:creationId xmlns:a16="http://schemas.microsoft.com/office/drawing/2014/main" id="{5F269676-889A-510C-8ADD-36D9508E52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1938" y="1036638"/>
            <a:ext cx="6080125" cy="548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CB30E7C5-9B5B-B80E-23C6-2B223B1BA61C}"/>
              </a:ext>
            </a:extLst>
          </p:cNvPr>
          <p:cNvSpPr>
            <a:spLocks noGrp="1" noChangeArrowheads="1"/>
          </p:cNvSpPr>
          <p:nvPr>
            <p:ph type="title"/>
          </p:nvPr>
        </p:nvSpPr>
        <p:spPr>
          <a:xfrm>
            <a:off x="0" y="0"/>
            <a:ext cx="9144000" cy="1052513"/>
          </a:xfrm>
        </p:spPr>
        <p:txBody>
          <a:bodyPr/>
          <a:lstStyle/>
          <a:p>
            <a:pPr eaLnBrk="1" hangingPunct="1"/>
            <a:r>
              <a:rPr lang="en-GB" altLang="nl-BE" sz="2800" b="1" i="1">
                <a:latin typeface="Helvetica" pitchFamily="2" charset="0"/>
                <a:ea typeface="ＭＳ Ｐゴシック" panose="020B0600070205080204" pitchFamily="34" charset="-128"/>
              </a:rPr>
              <a:t>Paardenkastanje (Aesculus hippocastanum)</a:t>
            </a:r>
            <a:endParaRPr lang="en-GB" altLang="nl-BE">
              <a:ea typeface="ＭＳ Ｐゴシック" panose="020B0600070205080204" pitchFamily="34" charset="-128"/>
            </a:endParaRPr>
          </a:p>
        </p:txBody>
      </p:sp>
      <p:pic>
        <p:nvPicPr>
          <p:cNvPr id="23554" name="Picture 5" descr="Aesculus hippocastanum frs                                     0005D5ABAAA+AAA                        ABA78158:">
            <a:extLst>
              <a:ext uri="{FF2B5EF4-FFF2-40B4-BE49-F238E27FC236}">
                <a16:creationId xmlns:a16="http://schemas.microsoft.com/office/drawing/2014/main" id="{D9F11354-60D4-90FD-EAD1-0F4404B05F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1500" y="1052513"/>
            <a:ext cx="5461000"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el 1">
            <a:extLst>
              <a:ext uri="{FF2B5EF4-FFF2-40B4-BE49-F238E27FC236}">
                <a16:creationId xmlns:a16="http://schemas.microsoft.com/office/drawing/2014/main" id="{FBA82A96-9233-E187-1A38-C2F26344F943}"/>
              </a:ext>
            </a:extLst>
          </p:cNvPr>
          <p:cNvSpPr>
            <a:spLocks noGrp="1"/>
          </p:cNvSpPr>
          <p:nvPr>
            <p:ph type="title"/>
          </p:nvPr>
        </p:nvSpPr>
        <p:spPr>
          <a:xfrm>
            <a:off x="0" y="0"/>
            <a:ext cx="9144000" cy="1052513"/>
          </a:xfrm>
        </p:spPr>
        <p:txBody>
          <a:bodyPr/>
          <a:lstStyle/>
          <a:p>
            <a:r>
              <a:rPr lang="nl-BE" altLang="nl-BE" sz="2800" b="1" i="1">
                <a:latin typeface="Helvetica" pitchFamily="2" charset="0"/>
                <a:ea typeface="ＭＳ Ｐゴシック" panose="020B0600070205080204" pitchFamily="34" charset="-128"/>
              </a:rPr>
              <a:t>Duivelsklauw (Harpagophytum procumbens)</a:t>
            </a:r>
            <a:endParaRPr lang="nl-NL" altLang="nl-BE" sz="2800" b="1" i="1">
              <a:latin typeface="Helvetica" pitchFamily="2" charset="0"/>
              <a:ea typeface="ＭＳ Ｐゴシック" panose="020B0600070205080204" pitchFamily="34" charset="-128"/>
            </a:endParaRPr>
          </a:p>
        </p:txBody>
      </p:sp>
      <p:pic>
        <p:nvPicPr>
          <p:cNvPr id="105474" name="Afbeelding 1" descr="Harpagophytum_procumbens_MHNT.BOT.2005.0.1243.jpg">
            <a:extLst>
              <a:ext uri="{FF2B5EF4-FFF2-40B4-BE49-F238E27FC236}">
                <a16:creationId xmlns:a16="http://schemas.microsoft.com/office/drawing/2014/main" id="{8D4727C3-24A2-85A0-A759-A987C2CC28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0763" y="1052513"/>
            <a:ext cx="7102475"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el 1">
            <a:extLst>
              <a:ext uri="{FF2B5EF4-FFF2-40B4-BE49-F238E27FC236}">
                <a16:creationId xmlns:a16="http://schemas.microsoft.com/office/drawing/2014/main" id="{B4E0B1C6-4F99-B343-9265-6DE77B8D1695}"/>
              </a:ext>
            </a:extLst>
          </p:cNvPr>
          <p:cNvSpPr>
            <a:spLocks noGrp="1"/>
          </p:cNvSpPr>
          <p:nvPr>
            <p:ph type="title"/>
          </p:nvPr>
        </p:nvSpPr>
        <p:spPr>
          <a:xfrm>
            <a:off x="0" y="0"/>
            <a:ext cx="9144000" cy="1052513"/>
          </a:xfrm>
        </p:spPr>
        <p:txBody>
          <a:bodyPr/>
          <a:lstStyle/>
          <a:p>
            <a:r>
              <a:rPr lang="nl-NL" altLang="nl-BE" sz="2800" b="1" i="1" dirty="0">
                <a:latin typeface="Helvetica" pitchFamily="2" charset="0"/>
                <a:ea typeface="ＭＳ Ｐゴシック" panose="020B0600070205080204" pitchFamily="34" charset="-128"/>
              </a:rPr>
              <a:t>met de mieren   </a:t>
            </a:r>
            <a:r>
              <a:rPr lang="nl-NL" altLang="nl-BE" sz="2800" b="1" i="1" dirty="0" err="1">
                <a:latin typeface="Helvetica" pitchFamily="2" charset="0"/>
                <a:ea typeface="ＭＳ Ｐゴシック" panose="020B0600070205080204" pitchFamily="34" charset="-128"/>
              </a:rPr>
              <a:t>Myrmecochorie</a:t>
            </a:r>
            <a:endParaRPr lang="nl-NL" altLang="nl-BE" sz="2800" b="1" i="1" dirty="0">
              <a:latin typeface="Helvetica" pitchFamily="2" charset="0"/>
              <a:ea typeface="ＭＳ Ｐゴシック" panose="020B0600070205080204" pitchFamily="34" charset="-128"/>
            </a:endParaRPr>
          </a:p>
        </p:txBody>
      </p:sp>
      <p:pic>
        <p:nvPicPr>
          <p:cNvPr id="3" name="Afbeelding 2">
            <a:extLst>
              <a:ext uri="{FF2B5EF4-FFF2-40B4-BE49-F238E27FC236}">
                <a16:creationId xmlns:a16="http://schemas.microsoft.com/office/drawing/2014/main" id="{B003782F-56E9-CB02-78CD-E20C2CC179D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85800" y="1052513"/>
            <a:ext cx="7772400" cy="5046662"/>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el 1">
            <a:extLst>
              <a:ext uri="{FF2B5EF4-FFF2-40B4-BE49-F238E27FC236}">
                <a16:creationId xmlns:a16="http://schemas.microsoft.com/office/drawing/2014/main" id="{15CA57B3-D531-ABE0-53FB-D82841FD8279}"/>
              </a:ext>
            </a:extLst>
          </p:cNvPr>
          <p:cNvSpPr>
            <a:spLocks noGrp="1"/>
          </p:cNvSpPr>
          <p:nvPr>
            <p:ph type="title"/>
          </p:nvPr>
        </p:nvSpPr>
        <p:spPr>
          <a:xfrm>
            <a:off x="0" y="0"/>
            <a:ext cx="9144000" cy="1052513"/>
          </a:xfrm>
        </p:spPr>
        <p:txBody>
          <a:bodyPr/>
          <a:lstStyle/>
          <a:p>
            <a:r>
              <a:rPr lang="nl-NL" altLang="nl-BE" sz="2800" b="1" i="1">
                <a:latin typeface="Helvetica" pitchFamily="2" charset="0"/>
                <a:ea typeface="ＭＳ Ｐゴシック" panose="020B0600070205080204" pitchFamily="34" charset="-128"/>
              </a:rPr>
              <a:t>Stinkende gouwe (Chelidonium majus)</a:t>
            </a:r>
          </a:p>
        </p:txBody>
      </p:sp>
      <p:pic>
        <p:nvPicPr>
          <p:cNvPr id="108546" name="Afbeelding 1" descr="Chelidonium 2.jpg">
            <a:extLst>
              <a:ext uri="{FF2B5EF4-FFF2-40B4-BE49-F238E27FC236}">
                <a16:creationId xmlns:a16="http://schemas.microsoft.com/office/drawing/2014/main" id="{3D39C8EA-8EF8-6EC5-AFB6-6EF8281F0D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6313" y="1052513"/>
            <a:ext cx="7191375" cy="545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el 1">
            <a:extLst>
              <a:ext uri="{FF2B5EF4-FFF2-40B4-BE49-F238E27FC236}">
                <a16:creationId xmlns:a16="http://schemas.microsoft.com/office/drawing/2014/main" id="{14670AA2-4F24-1794-1D49-8884E4485B62}"/>
              </a:ext>
            </a:extLst>
          </p:cNvPr>
          <p:cNvSpPr>
            <a:spLocks noGrp="1"/>
          </p:cNvSpPr>
          <p:nvPr>
            <p:ph type="title"/>
          </p:nvPr>
        </p:nvSpPr>
        <p:spPr>
          <a:xfrm>
            <a:off x="0" y="0"/>
            <a:ext cx="9144000" cy="1052513"/>
          </a:xfrm>
        </p:spPr>
        <p:txBody>
          <a:bodyPr/>
          <a:lstStyle/>
          <a:p>
            <a:r>
              <a:rPr lang="nl-NL" altLang="nl-BE" sz="2800" b="1" i="1">
                <a:latin typeface="Helvetica" pitchFamily="2" charset="0"/>
                <a:ea typeface="ＭＳ Ｐゴシック" panose="020B0600070205080204" pitchFamily="34" charset="-128"/>
              </a:rPr>
              <a:t>doosvrucht   Stinkende gouwe (Chelidonium majus)</a:t>
            </a:r>
          </a:p>
        </p:txBody>
      </p:sp>
      <p:pic>
        <p:nvPicPr>
          <p:cNvPr id="109570" name="Afbeelding 1" descr="Chelidonium 4.jpg">
            <a:extLst>
              <a:ext uri="{FF2B5EF4-FFF2-40B4-BE49-F238E27FC236}">
                <a16:creationId xmlns:a16="http://schemas.microsoft.com/office/drawing/2014/main" id="{F214BB3D-2780-5FA6-E5C8-455195CA2F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052513"/>
            <a:ext cx="6911975" cy="523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el 1">
            <a:extLst>
              <a:ext uri="{FF2B5EF4-FFF2-40B4-BE49-F238E27FC236}">
                <a16:creationId xmlns:a16="http://schemas.microsoft.com/office/drawing/2014/main" id="{7C4A4282-129B-8146-232D-F074C25621FB}"/>
              </a:ext>
            </a:extLst>
          </p:cNvPr>
          <p:cNvSpPr>
            <a:spLocks noGrp="1"/>
          </p:cNvSpPr>
          <p:nvPr>
            <p:ph type="title"/>
          </p:nvPr>
        </p:nvSpPr>
        <p:spPr>
          <a:xfrm>
            <a:off x="0" y="0"/>
            <a:ext cx="4067175" cy="3429000"/>
          </a:xfrm>
        </p:spPr>
        <p:txBody>
          <a:bodyPr/>
          <a:lstStyle/>
          <a:p>
            <a:r>
              <a:rPr lang="nl-NL" altLang="nl-BE" sz="2800" b="1" i="1">
                <a:latin typeface="Helvetica" pitchFamily="2" charset="0"/>
                <a:ea typeface="ＭＳ Ｐゴシック" panose="020B0600070205080204" pitchFamily="34" charset="-128"/>
              </a:rPr>
              <a:t>met het water</a:t>
            </a:r>
            <a:br>
              <a:rPr lang="nl-NL" altLang="nl-BE" sz="2800" b="1" i="1">
                <a:latin typeface="Helvetica" pitchFamily="2" charset="0"/>
                <a:ea typeface="ＭＳ Ｐゴシック" panose="020B0600070205080204" pitchFamily="34" charset="-128"/>
              </a:rPr>
            </a:br>
            <a:r>
              <a:rPr lang="nl-NL" altLang="nl-BE" sz="2800" b="1" i="1">
                <a:latin typeface="Helvetica" pitchFamily="2" charset="0"/>
                <a:ea typeface="ＭＳ Ｐゴシック" panose="020B0600070205080204" pitchFamily="34" charset="-128"/>
              </a:rPr>
              <a:t/>
            </a:r>
            <a:br>
              <a:rPr lang="nl-NL" altLang="nl-BE" sz="2800" b="1" i="1">
                <a:latin typeface="Helvetica" pitchFamily="2" charset="0"/>
                <a:ea typeface="ＭＳ Ｐゴシック" panose="020B0600070205080204" pitchFamily="34" charset="-128"/>
              </a:rPr>
            </a:br>
            <a:r>
              <a:rPr lang="nl-NL" altLang="nl-BE" sz="2800" b="1" i="1">
                <a:latin typeface="Helvetica" pitchFamily="2" charset="0"/>
                <a:ea typeface="ＭＳ Ｐゴシック" panose="020B0600070205080204" pitchFamily="34" charset="-128"/>
              </a:rPr>
              <a:t>Hydrochorie</a:t>
            </a:r>
          </a:p>
        </p:txBody>
      </p:sp>
      <p:pic>
        <p:nvPicPr>
          <p:cNvPr id="112642" name="Afbeelding 1" descr="Figure-1-Floating-plant-propagules-mostly-Carex-spp-nuts-mixed-with-plant-litter.png.jpeg">
            <a:extLst>
              <a:ext uri="{FF2B5EF4-FFF2-40B4-BE49-F238E27FC236}">
                <a16:creationId xmlns:a16="http://schemas.microsoft.com/office/drawing/2014/main" id="{6F338435-2049-2B37-F975-EF11562512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231775"/>
            <a:ext cx="4826000" cy="639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el 1">
            <a:extLst>
              <a:ext uri="{FF2B5EF4-FFF2-40B4-BE49-F238E27FC236}">
                <a16:creationId xmlns:a16="http://schemas.microsoft.com/office/drawing/2014/main" id="{B4940345-05BA-7941-1E09-7AEECFD78ED2}"/>
              </a:ext>
            </a:extLst>
          </p:cNvPr>
          <p:cNvSpPr>
            <a:spLocks noGrp="1"/>
          </p:cNvSpPr>
          <p:nvPr>
            <p:ph type="title"/>
          </p:nvPr>
        </p:nvSpPr>
        <p:spPr>
          <a:xfrm>
            <a:off x="0" y="0"/>
            <a:ext cx="4572000" cy="3429000"/>
          </a:xfrm>
        </p:spPr>
        <p:txBody>
          <a:bodyPr/>
          <a:lstStyle/>
          <a:p>
            <a:r>
              <a:rPr lang="nl-NL" altLang="nl-BE" sz="2800" b="1" i="1">
                <a:latin typeface="Helvetica" pitchFamily="2" charset="0"/>
                <a:ea typeface="ＭＳ Ｐゴシック" panose="020B0600070205080204" pitchFamily="34" charset="-128"/>
              </a:rPr>
              <a:t>staalname</a:t>
            </a:r>
            <a:br>
              <a:rPr lang="nl-NL" altLang="nl-BE" sz="2800" b="1" i="1">
                <a:latin typeface="Helvetica" pitchFamily="2" charset="0"/>
                <a:ea typeface="ＭＳ Ｐゴシック" panose="020B0600070205080204" pitchFamily="34" charset="-128"/>
              </a:rPr>
            </a:br>
            <a:r>
              <a:rPr lang="nl-NL" altLang="nl-BE" sz="2800" b="1" i="1">
                <a:latin typeface="Helvetica" pitchFamily="2" charset="0"/>
                <a:ea typeface="ＭＳ Ｐゴシック" panose="020B0600070205080204" pitchFamily="34" charset="-128"/>
              </a:rPr>
              <a:t/>
            </a:r>
            <a:br>
              <a:rPr lang="nl-NL" altLang="nl-BE" sz="2800" b="1" i="1">
                <a:latin typeface="Helvetica" pitchFamily="2" charset="0"/>
                <a:ea typeface="ＭＳ Ｐゴシック" panose="020B0600070205080204" pitchFamily="34" charset="-128"/>
              </a:rPr>
            </a:br>
            <a:r>
              <a:rPr lang="nl-NL" altLang="nl-BE" sz="2800" b="1" i="1">
                <a:latin typeface="Helvetica" pitchFamily="2" charset="0"/>
                <a:ea typeface="ＭＳ Ｐゴシック" panose="020B0600070205080204" pitchFamily="34" charset="-128"/>
              </a:rPr>
              <a:t>Hydrochorie</a:t>
            </a:r>
          </a:p>
        </p:txBody>
      </p:sp>
      <p:pic>
        <p:nvPicPr>
          <p:cNvPr id="113666" name="Afbeelding 2" descr="IMGP0447 - Copy.JPG">
            <a:extLst>
              <a:ext uri="{FF2B5EF4-FFF2-40B4-BE49-F238E27FC236}">
                <a16:creationId xmlns:a16="http://schemas.microsoft.com/office/drawing/2014/main" id="{F4BDC39A-9ACA-041A-C5D1-0E01912579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6688"/>
            <a:ext cx="4318000"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el 1">
            <a:extLst>
              <a:ext uri="{FF2B5EF4-FFF2-40B4-BE49-F238E27FC236}">
                <a16:creationId xmlns:a16="http://schemas.microsoft.com/office/drawing/2014/main" id="{DAF34628-1064-7500-E994-F77E0BF20737}"/>
              </a:ext>
            </a:extLst>
          </p:cNvPr>
          <p:cNvSpPr>
            <a:spLocks noGrp="1"/>
          </p:cNvSpPr>
          <p:nvPr>
            <p:ph type="title"/>
          </p:nvPr>
        </p:nvSpPr>
        <p:spPr>
          <a:xfrm>
            <a:off x="0" y="0"/>
            <a:ext cx="9144000" cy="1052513"/>
          </a:xfrm>
        </p:spPr>
        <p:txBody>
          <a:bodyPr/>
          <a:lstStyle/>
          <a:p>
            <a:r>
              <a:rPr lang="nl-NL" altLang="nl-BE" sz="2800" b="1" i="1">
                <a:latin typeface="Helvetica" pitchFamily="2" charset="0"/>
                <a:ea typeface="ＭＳ Ｐゴシック" panose="020B0600070205080204" pitchFamily="34" charset="-128"/>
              </a:rPr>
              <a:t>zeilend op het water   Pleustochorie</a:t>
            </a:r>
          </a:p>
        </p:txBody>
      </p:sp>
      <p:pic>
        <p:nvPicPr>
          <p:cNvPr id="114690" name="Afbeelding 1" descr="black willow seed.jpg">
            <a:extLst>
              <a:ext uri="{FF2B5EF4-FFF2-40B4-BE49-F238E27FC236}">
                <a16:creationId xmlns:a16="http://schemas.microsoft.com/office/drawing/2014/main" id="{0D4D5F54-85F2-9995-0693-7F7A4F49DD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6463" y="1052513"/>
            <a:ext cx="7331075"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el 1">
            <a:extLst>
              <a:ext uri="{FF2B5EF4-FFF2-40B4-BE49-F238E27FC236}">
                <a16:creationId xmlns:a16="http://schemas.microsoft.com/office/drawing/2014/main" id="{DA7F5FFA-5D32-D894-E7AC-C582F81CA067}"/>
              </a:ext>
            </a:extLst>
          </p:cNvPr>
          <p:cNvSpPr>
            <a:spLocks noGrp="1"/>
          </p:cNvSpPr>
          <p:nvPr>
            <p:ph type="title"/>
          </p:nvPr>
        </p:nvSpPr>
        <p:spPr>
          <a:xfrm>
            <a:off x="0" y="0"/>
            <a:ext cx="9144000" cy="1052513"/>
          </a:xfrm>
        </p:spPr>
        <p:txBody>
          <a:bodyPr/>
          <a:lstStyle/>
          <a:p>
            <a:r>
              <a:rPr lang="nl-NL" altLang="nl-BE" sz="2800" b="1" i="1">
                <a:latin typeface="Helvetica" pitchFamily="2" charset="0"/>
                <a:ea typeface="ＭＳ Ｐゴシック" panose="020B0600070205080204" pitchFamily="34" charset="-128"/>
              </a:rPr>
              <a:t>zaden van wilgen</a:t>
            </a:r>
          </a:p>
        </p:txBody>
      </p:sp>
      <p:pic>
        <p:nvPicPr>
          <p:cNvPr id="115714" name="Afbeelding 2" descr="safe site + 1.jpg">
            <a:extLst>
              <a:ext uri="{FF2B5EF4-FFF2-40B4-BE49-F238E27FC236}">
                <a16:creationId xmlns:a16="http://schemas.microsoft.com/office/drawing/2014/main" id="{607EDBF4-E06D-9579-2A10-C48DAEA063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4563" y="1052513"/>
            <a:ext cx="7254875"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el 1">
            <a:extLst>
              <a:ext uri="{FF2B5EF4-FFF2-40B4-BE49-F238E27FC236}">
                <a16:creationId xmlns:a16="http://schemas.microsoft.com/office/drawing/2014/main" id="{BF308A2F-8BE0-2737-28B8-69F8E3689CAA}"/>
              </a:ext>
            </a:extLst>
          </p:cNvPr>
          <p:cNvSpPr>
            <a:spLocks noGrp="1"/>
          </p:cNvSpPr>
          <p:nvPr>
            <p:ph type="title"/>
          </p:nvPr>
        </p:nvSpPr>
        <p:spPr>
          <a:xfrm>
            <a:off x="0" y="0"/>
            <a:ext cx="9144000" cy="1052513"/>
          </a:xfrm>
        </p:spPr>
        <p:txBody>
          <a:bodyPr/>
          <a:lstStyle/>
          <a:p>
            <a:r>
              <a:rPr lang="nl-NL" altLang="nl-BE" sz="2800" b="1" i="1">
                <a:latin typeface="Helvetica" pitchFamily="2" charset="0"/>
                <a:ea typeface="ＭＳ Ｐゴシック" panose="020B0600070205080204" pitchFamily="34" charset="-128"/>
              </a:rPr>
              <a:t>regendruppels: Goudveil (Chrysosplenium)</a:t>
            </a:r>
          </a:p>
        </p:txBody>
      </p:sp>
      <p:pic>
        <p:nvPicPr>
          <p:cNvPr id="116738" name="Afbeelding 1">
            <a:extLst>
              <a:ext uri="{FF2B5EF4-FFF2-40B4-BE49-F238E27FC236}">
                <a16:creationId xmlns:a16="http://schemas.microsoft.com/office/drawing/2014/main" id="{25B74FA4-3BE9-D595-E955-7FD1956640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4550" y="1052513"/>
            <a:ext cx="7454900"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el 1">
            <a:extLst>
              <a:ext uri="{FF2B5EF4-FFF2-40B4-BE49-F238E27FC236}">
                <a16:creationId xmlns:a16="http://schemas.microsoft.com/office/drawing/2014/main" id="{A36D55A3-CD30-38C0-41A8-3EE88A4CAD99}"/>
              </a:ext>
            </a:extLst>
          </p:cNvPr>
          <p:cNvSpPr>
            <a:spLocks noGrp="1"/>
          </p:cNvSpPr>
          <p:nvPr>
            <p:ph type="title"/>
          </p:nvPr>
        </p:nvSpPr>
        <p:spPr>
          <a:xfrm>
            <a:off x="0" y="0"/>
            <a:ext cx="9144000" cy="1052513"/>
          </a:xfrm>
        </p:spPr>
        <p:txBody>
          <a:bodyPr/>
          <a:lstStyle/>
          <a:p>
            <a:r>
              <a:rPr lang="nl-NL" altLang="nl-BE" sz="2800" b="1" i="1">
                <a:latin typeface="Helvetica" pitchFamily="2" charset="0"/>
                <a:ea typeface="ＭＳ Ｐゴシック" panose="020B0600070205080204" pitchFamily="34" charset="-128"/>
              </a:rPr>
              <a:t>met het zeewater   Thalassochorie</a:t>
            </a:r>
          </a:p>
        </p:txBody>
      </p:sp>
      <p:pic>
        <p:nvPicPr>
          <p:cNvPr id="118786" name="Afbeelding 1" descr="island-wallpaper-3.jpg">
            <a:extLst>
              <a:ext uri="{FF2B5EF4-FFF2-40B4-BE49-F238E27FC236}">
                <a16:creationId xmlns:a16="http://schemas.microsoft.com/office/drawing/2014/main" id="{5336CDB4-5CB7-1CDD-B25E-85BBCED06E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838" y="1052513"/>
            <a:ext cx="8696325" cy="543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98F0AFD1-B74B-2B60-8C0C-90E70E39F894}"/>
              </a:ext>
            </a:extLst>
          </p:cNvPr>
          <p:cNvSpPr>
            <a:spLocks noGrp="1" noChangeArrowheads="1"/>
          </p:cNvSpPr>
          <p:nvPr>
            <p:ph type="title"/>
          </p:nvPr>
        </p:nvSpPr>
        <p:spPr>
          <a:xfrm>
            <a:off x="0" y="0"/>
            <a:ext cx="9144000" cy="838200"/>
          </a:xfrm>
        </p:spPr>
        <p:txBody>
          <a:bodyPr/>
          <a:lstStyle/>
          <a:p>
            <a:pPr eaLnBrk="1" hangingPunct="1"/>
            <a:r>
              <a:rPr lang="en-GB" altLang="nl-BE" sz="2800" b="1" i="1" dirty="0" err="1">
                <a:latin typeface="Helvetica" pitchFamily="2" charset="0"/>
                <a:ea typeface="ＭＳ Ｐゴシック" panose="020B0600070205080204" pitchFamily="34" charset="-128"/>
              </a:rPr>
              <a:t>Vruchten</a:t>
            </a:r>
            <a:r>
              <a:rPr lang="en-GB" altLang="nl-BE" sz="2800" b="1" i="1" dirty="0">
                <a:latin typeface="Helvetica" pitchFamily="2" charset="0"/>
                <a:ea typeface="ＭＳ Ｐゴシック" panose="020B0600070205080204" pitchFamily="34" charset="-128"/>
              </a:rPr>
              <a:t> </a:t>
            </a:r>
            <a:r>
              <a:rPr lang="en-GB" altLang="nl-BE" sz="2800" b="1" i="1" dirty="0" err="1">
                <a:latin typeface="Helvetica" pitchFamily="2" charset="0"/>
                <a:ea typeface="ＭＳ Ｐゴシック" panose="020B0600070205080204" pitchFamily="34" charset="-128"/>
              </a:rPr>
              <a:t>en</a:t>
            </a:r>
            <a:r>
              <a:rPr lang="en-GB" altLang="nl-BE" sz="2800" b="1" i="1" dirty="0">
                <a:latin typeface="Helvetica" pitchFamily="2" charset="0"/>
                <a:ea typeface="ＭＳ Ｐゴシック" panose="020B0600070205080204" pitchFamily="34" charset="-128"/>
              </a:rPr>
              <a:t> </a:t>
            </a:r>
            <a:r>
              <a:rPr lang="en-GB" altLang="nl-BE" sz="2800" b="1" i="1" dirty="0" err="1">
                <a:latin typeface="Helvetica" pitchFamily="2" charset="0"/>
                <a:ea typeface="ＭＳ Ｐゴシック" panose="020B0600070205080204" pitchFamily="34" charset="-128"/>
              </a:rPr>
              <a:t>zaden</a:t>
            </a:r>
            <a:endParaRPr lang="en-GB" altLang="nl-BE" dirty="0">
              <a:ea typeface="ＭＳ Ｐゴシック" panose="020B0600070205080204" pitchFamily="34" charset="-128"/>
            </a:endParaRPr>
          </a:p>
        </p:txBody>
      </p:sp>
      <p:grpSp>
        <p:nvGrpSpPr>
          <p:cNvPr id="25602" name="Group 12">
            <a:extLst>
              <a:ext uri="{FF2B5EF4-FFF2-40B4-BE49-F238E27FC236}">
                <a16:creationId xmlns:a16="http://schemas.microsoft.com/office/drawing/2014/main" id="{CF2F97BB-56C9-0AF2-A560-9E4676BD6397}"/>
              </a:ext>
            </a:extLst>
          </p:cNvPr>
          <p:cNvGrpSpPr>
            <a:grpSpLocks/>
          </p:cNvGrpSpPr>
          <p:nvPr/>
        </p:nvGrpSpPr>
        <p:grpSpPr bwMode="auto">
          <a:xfrm>
            <a:off x="647700" y="914400"/>
            <a:ext cx="7848600" cy="5486400"/>
            <a:chOff x="778" y="821"/>
            <a:chExt cx="4214" cy="3019"/>
          </a:xfrm>
        </p:grpSpPr>
        <p:pic>
          <p:nvPicPr>
            <p:cNvPr id="25603" name="Picture 3" descr="D:\RNieuwborg\assist\Kan1\cursusKAN1\morfologie vrucht\figuren\Castanea-Aesculus.tif">
              <a:extLst>
                <a:ext uri="{FF2B5EF4-FFF2-40B4-BE49-F238E27FC236}">
                  <a16:creationId xmlns:a16="http://schemas.microsoft.com/office/drawing/2014/main" id="{6BFBF82B-C531-292B-A17D-B754A0EA2A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 y="821"/>
              <a:ext cx="4214" cy="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4">
              <a:extLst>
                <a:ext uri="{FF2B5EF4-FFF2-40B4-BE49-F238E27FC236}">
                  <a16:creationId xmlns:a16="http://schemas.microsoft.com/office/drawing/2014/main" id="{FA8EE1C2-12AF-D820-5AD9-F434CCD67F52}"/>
                </a:ext>
              </a:extLst>
            </p:cNvPr>
            <p:cNvSpPr txBox="1">
              <a:spLocks noChangeArrowheads="1"/>
            </p:cNvSpPr>
            <p:nvPr/>
          </p:nvSpPr>
          <p:spPr bwMode="auto">
            <a:xfrm>
              <a:off x="816" y="2064"/>
              <a:ext cx="19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nl-BE" altLang="nl-BE" sz="2400" i="0"/>
                <a:t>1</a:t>
              </a:r>
              <a:endParaRPr lang="en-GB" altLang="nl-BE" sz="2400" i="0"/>
            </a:p>
          </p:txBody>
        </p:sp>
        <p:sp>
          <p:nvSpPr>
            <p:cNvPr id="25605" name="Text Box 6">
              <a:extLst>
                <a:ext uri="{FF2B5EF4-FFF2-40B4-BE49-F238E27FC236}">
                  <a16:creationId xmlns:a16="http://schemas.microsoft.com/office/drawing/2014/main" id="{12A0ED4A-96B6-4FB2-4C42-8EBE40E6C343}"/>
                </a:ext>
              </a:extLst>
            </p:cNvPr>
            <p:cNvSpPr txBox="1">
              <a:spLocks noChangeArrowheads="1"/>
            </p:cNvSpPr>
            <p:nvPr/>
          </p:nvSpPr>
          <p:spPr bwMode="auto">
            <a:xfrm>
              <a:off x="1680" y="3360"/>
              <a:ext cx="19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nl-BE" altLang="nl-BE" sz="2400" i="0"/>
                <a:t>5</a:t>
              </a:r>
              <a:endParaRPr lang="en-GB" altLang="nl-BE" sz="2400" i="0"/>
            </a:p>
          </p:txBody>
        </p:sp>
        <p:sp>
          <p:nvSpPr>
            <p:cNvPr id="25606" name="Text Box 7">
              <a:extLst>
                <a:ext uri="{FF2B5EF4-FFF2-40B4-BE49-F238E27FC236}">
                  <a16:creationId xmlns:a16="http://schemas.microsoft.com/office/drawing/2014/main" id="{F6F21984-AB30-CFE0-843D-F7AAAE484E49}"/>
                </a:ext>
              </a:extLst>
            </p:cNvPr>
            <p:cNvSpPr txBox="1">
              <a:spLocks noChangeArrowheads="1"/>
            </p:cNvSpPr>
            <p:nvPr/>
          </p:nvSpPr>
          <p:spPr bwMode="auto">
            <a:xfrm>
              <a:off x="912" y="3504"/>
              <a:ext cx="192"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nl-BE" altLang="nl-BE" sz="2400" i="0"/>
                <a:t>4</a:t>
              </a:r>
              <a:endParaRPr lang="en-GB" altLang="nl-BE" sz="2400" i="0"/>
            </a:p>
          </p:txBody>
        </p:sp>
        <p:sp>
          <p:nvSpPr>
            <p:cNvPr id="25607" name="Text Box 8">
              <a:extLst>
                <a:ext uri="{FF2B5EF4-FFF2-40B4-BE49-F238E27FC236}">
                  <a16:creationId xmlns:a16="http://schemas.microsoft.com/office/drawing/2014/main" id="{2A00152B-17DA-9907-1437-FF2DD2B960FB}"/>
                </a:ext>
              </a:extLst>
            </p:cNvPr>
            <p:cNvSpPr txBox="1">
              <a:spLocks noChangeArrowheads="1"/>
            </p:cNvSpPr>
            <p:nvPr/>
          </p:nvSpPr>
          <p:spPr bwMode="auto">
            <a:xfrm>
              <a:off x="3456" y="2064"/>
              <a:ext cx="19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nl-BE" altLang="nl-BE" sz="2400" i="0"/>
                <a:t>3</a:t>
              </a:r>
              <a:endParaRPr lang="en-GB" altLang="nl-BE" sz="2400" i="0"/>
            </a:p>
          </p:txBody>
        </p:sp>
        <p:sp>
          <p:nvSpPr>
            <p:cNvPr id="25608" name="Text Box 9">
              <a:extLst>
                <a:ext uri="{FF2B5EF4-FFF2-40B4-BE49-F238E27FC236}">
                  <a16:creationId xmlns:a16="http://schemas.microsoft.com/office/drawing/2014/main" id="{17D2A200-72AE-B8B0-7559-8289A03AC803}"/>
                </a:ext>
              </a:extLst>
            </p:cNvPr>
            <p:cNvSpPr txBox="1">
              <a:spLocks noChangeArrowheads="1"/>
            </p:cNvSpPr>
            <p:nvPr/>
          </p:nvSpPr>
          <p:spPr bwMode="auto">
            <a:xfrm>
              <a:off x="2256" y="2064"/>
              <a:ext cx="19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nl-BE" altLang="nl-BE" sz="2400" i="0"/>
                <a:t>2</a:t>
              </a:r>
              <a:endParaRPr lang="en-GB" altLang="nl-BE" sz="2400" i="0"/>
            </a:p>
          </p:txBody>
        </p:sp>
        <p:sp>
          <p:nvSpPr>
            <p:cNvPr id="25609" name="Text Box 10">
              <a:extLst>
                <a:ext uri="{FF2B5EF4-FFF2-40B4-BE49-F238E27FC236}">
                  <a16:creationId xmlns:a16="http://schemas.microsoft.com/office/drawing/2014/main" id="{58DDCBEF-505C-A2C9-F1A6-6F396DFEE4A2}"/>
                </a:ext>
              </a:extLst>
            </p:cNvPr>
            <p:cNvSpPr txBox="1">
              <a:spLocks noChangeArrowheads="1"/>
            </p:cNvSpPr>
            <p:nvPr/>
          </p:nvSpPr>
          <p:spPr bwMode="auto">
            <a:xfrm>
              <a:off x="2304" y="3504"/>
              <a:ext cx="192"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nl-BE" altLang="nl-BE" sz="2400" i="0"/>
                <a:t>6</a:t>
              </a:r>
              <a:endParaRPr lang="en-GB" altLang="nl-BE" sz="2400" i="0"/>
            </a:p>
          </p:txBody>
        </p:sp>
        <p:sp>
          <p:nvSpPr>
            <p:cNvPr id="25610" name="Text Box 11">
              <a:extLst>
                <a:ext uri="{FF2B5EF4-FFF2-40B4-BE49-F238E27FC236}">
                  <a16:creationId xmlns:a16="http://schemas.microsoft.com/office/drawing/2014/main" id="{C34D13B5-ABFD-7746-2D47-FE3A67CA29E9}"/>
                </a:ext>
              </a:extLst>
            </p:cNvPr>
            <p:cNvSpPr txBox="1">
              <a:spLocks noChangeArrowheads="1"/>
            </p:cNvSpPr>
            <p:nvPr/>
          </p:nvSpPr>
          <p:spPr bwMode="auto">
            <a:xfrm>
              <a:off x="3504" y="3504"/>
              <a:ext cx="192"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nl-BE" altLang="nl-BE" sz="2400" i="0"/>
                <a:t>7</a:t>
              </a:r>
              <a:endParaRPr lang="en-GB" altLang="nl-BE" sz="2400" i="0"/>
            </a:p>
          </p:txBody>
        </p:sp>
      </p:grpSp>
    </p:spTree>
  </p:cSld>
  <p:clrMapOvr>
    <a:overrideClrMapping bg1="lt1" tx1="dk1" bg2="lt2" tx2="dk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a:extLst>
              <a:ext uri="{FF2B5EF4-FFF2-40B4-BE49-F238E27FC236}">
                <a16:creationId xmlns:a16="http://schemas.microsoft.com/office/drawing/2014/main" id="{4F137990-81DE-1B40-2292-CFFD69DF1143}"/>
              </a:ext>
            </a:extLst>
          </p:cNvPr>
          <p:cNvSpPr>
            <a:spLocks noGrp="1" noChangeArrowheads="1"/>
          </p:cNvSpPr>
          <p:nvPr>
            <p:ph type="title"/>
          </p:nvPr>
        </p:nvSpPr>
        <p:spPr>
          <a:xfrm>
            <a:off x="0" y="0"/>
            <a:ext cx="3635375" cy="3429000"/>
          </a:xfrm>
        </p:spPr>
        <p:txBody>
          <a:bodyPr/>
          <a:lstStyle/>
          <a:p>
            <a:pPr eaLnBrk="1" hangingPunct="1"/>
            <a:r>
              <a:rPr lang="nl-NL" altLang="nl-BE" sz="2800" b="1" i="1">
                <a:latin typeface="Helvetica" pitchFamily="2" charset="0"/>
                <a:ea typeface="ＭＳ Ｐゴシック" panose="020B0600070205080204" pitchFamily="34" charset="-128"/>
              </a:rPr>
              <a:t>Kokospalm</a:t>
            </a:r>
            <a:br>
              <a:rPr lang="nl-NL" altLang="nl-BE" sz="2800" b="1" i="1">
                <a:latin typeface="Helvetica" pitchFamily="2" charset="0"/>
                <a:ea typeface="ＭＳ Ｐゴシック" panose="020B0600070205080204" pitchFamily="34" charset="-128"/>
              </a:rPr>
            </a:br>
            <a:r>
              <a:rPr lang="nl-NL" altLang="nl-BE" sz="2800" b="1" i="1">
                <a:latin typeface="Helvetica" pitchFamily="2" charset="0"/>
                <a:ea typeface="ＭＳ Ｐゴシック" panose="020B0600070205080204" pitchFamily="34" charset="-128"/>
              </a:rPr>
              <a:t>(Cocos</a:t>
            </a:r>
            <a:r>
              <a:rPr lang="nl-NL" altLang="nl-BE" sz="2800" b="1">
                <a:latin typeface="Helvetica" pitchFamily="2" charset="0"/>
                <a:ea typeface="ＭＳ Ｐゴシック" panose="020B0600070205080204" pitchFamily="34" charset="-128"/>
              </a:rPr>
              <a:t> </a:t>
            </a:r>
            <a:r>
              <a:rPr lang="nl-NL" altLang="nl-BE" sz="2800" b="1" i="1">
                <a:latin typeface="Helvetica" pitchFamily="2" charset="0"/>
                <a:ea typeface="ＭＳ Ｐゴシック" panose="020B0600070205080204" pitchFamily="34" charset="-128"/>
              </a:rPr>
              <a:t>nucifera)</a:t>
            </a:r>
            <a:endParaRPr lang="nl-NL" altLang="nl-BE" sz="2800" b="1">
              <a:latin typeface="Helvetica" pitchFamily="2" charset="0"/>
              <a:ea typeface="ＭＳ Ｐゴシック" panose="020B0600070205080204" pitchFamily="34" charset="-128"/>
            </a:endParaRPr>
          </a:p>
        </p:txBody>
      </p:sp>
      <p:pic>
        <p:nvPicPr>
          <p:cNvPr id="120834" name="Picture 5">
            <a:extLst>
              <a:ext uri="{FF2B5EF4-FFF2-40B4-BE49-F238E27FC236}">
                <a16:creationId xmlns:a16="http://schemas.microsoft.com/office/drawing/2014/main" id="{705EEE4E-7CDD-2C6B-70E3-E828A6D557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04800"/>
            <a:ext cx="5170488"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a:extLst>
              <a:ext uri="{FF2B5EF4-FFF2-40B4-BE49-F238E27FC236}">
                <a16:creationId xmlns:a16="http://schemas.microsoft.com/office/drawing/2014/main" id="{B56A8302-D717-988D-77E1-31B8FD6815EF}"/>
              </a:ext>
            </a:extLst>
          </p:cNvPr>
          <p:cNvSpPr>
            <a:spLocks noGrp="1" noChangeArrowheads="1"/>
          </p:cNvSpPr>
          <p:nvPr>
            <p:ph type="title"/>
          </p:nvPr>
        </p:nvSpPr>
        <p:spPr>
          <a:xfrm>
            <a:off x="0" y="0"/>
            <a:ext cx="4572000" cy="1905000"/>
          </a:xfrm>
        </p:spPr>
        <p:txBody>
          <a:bodyPr/>
          <a:lstStyle/>
          <a:p>
            <a:pPr eaLnBrk="1" hangingPunct="1"/>
            <a:r>
              <a:rPr lang="nl-NL" altLang="nl-BE" sz="2800" b="1" i="1">
                <a:latin typeface="Helvetica" pitchFamily="2" charset="0"/>
                <a:ea typeface="ＭＳ Ｐゴシック" panose="020B0600070205080204" pitchFamily="34" charset="-128"/>
              </a:rPr>
              <a:t>Kokospalm</a:t>
            </a:r>
            <a:br>
              <a:rPr lang="nl-NL" altLang="nl-BE" sz="2800" b="1" i="1">
                <a:latin typeface="Helvetica" pitchFamily="2" charset="0"/>
                <a:ea typeface="ＭＳ Ｐゴシック" panose="020B0600070205080204" pitchFamily="34" charset="-128"/>
              </a:rPr>
            </a:br>
            <a:r>
              <a:rPr lang="nl-NL" altLang="nl-BE" sz="2800" b="1" i="1">
                <a:latin typeface="Helvetica" pitchFamily="2" charset="0"/>
                <a:ea typeface="ＭＳ Ｐゴシック" panose="020B0600070205080204" pitchFamily="34" charset="-128"/>
              </a:rPr>
              <a:t>(Cocos</a:t>
            </a:r>
            <a:r>
              <a:rPr lang="nl-NL" altLang="nl-BE" sz="2800" b="1">
                <a:latin typeface="Helvetica" pitchFamily="2" charset="0"/>
                <a:ea typeface="ＭＳ Ｐゴシック" panose="020B0600070205080204" pitchFamily="34" charset="-128"/>
              </a:rPr>
              <a:t> </a:t>
            </a:r>
            <a:r>
              <a:rPr lang="nl-NL" altLang="nl-BE" sz="2800" b="1" i="1">
                <a:latin typeface="Helvetica" pitchFamily="2" charset="0"/>
                <a:ea typeface="ＭＳ Ｐゴシック" panose="020B0600070205080204" pitchFamily="34" charset="-128"/>
              </a:rPr>
              <a:t>nucifera)</a:t>
            </a:r>
            <a:endParaRPr lang="nl-NL" altLang="nl-BE" sz="2800" b="1">
              <a:latin typeface="Helvetica" pitchFamily="2" charset="0"/>
              <a:ea typeface="ＭＳ Ｐゴシック" panose="020B0600070205080204" pitchFamily="34" charset="-128"/>
            </a:endParaRPr>
          </a:p>
        </p:txBody>
      </p:sp>
      <p:pic>
        <p:nvPicPr>
          <p:cNvPr id="122882" name="Picture 3">
            <a:extLst>
              <a:ext uri="{FF2B5EF4-FFF2-40B4-BE49-F238E27FC236}">
                <a16:creationId xmlns:a16="http://schemas.microsoft.com/office/drawing/2014/main" id="{1B063332-CA65-2E80-1E9F-B983769238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92100"/>
            <a:ext cx="4329113" cy="627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3" name="Picture 4">
            <a:extLst>
              <a:ext uri="{FF2B5EF4-FFF2-40B4-BE49-F238E27FC236}">
                <a16:creationId xmlns:a16="http://schemas.microsoft.com/office/drawing/2014/main" id="{AECC2C2E-82A2-63B8-853E-6EA9A61515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905000"/>
            <a:ext cx="3455988"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a:extLst>
              <a:ext uri="{FF2B5EF4-FFF2-40B4-BE49-F238E27FC236}">
                <a16:creationId xmlns:a16="http://schemas.microsoft.com/office/drawing/2014/main" id="{DECA9517-654D-8A63-A7CD-E62D3CDD06E1}"/>
              </a:ext>
            </a:extLst>
          </p:cNvPr>
          <p:cNvSpPr>
            <a:spLocks noGrp="1" noChangeArrowheads="1"/>
          </p:cNvSpPr>
          <p:nvPr>
            <p:ph type="title"/>
          </p:nvPr>
        </p:nvSpPr>
        <p:spPr>
          <a:xfrm>
            <a:off x="0" y="0"/>
            <a:ext cx="9144000" cy="1052513"/>
          </a:xfrm>
        </p:spPr>
        <p:txBody>
          <a:bodyPr/>
          <a:lstStyle/>
          <a:p>
            <a:pPr eaLnBrk="1" hangingPunct="1"/>
            <a:r>
              <a:rPr lang="nl-NL" altLang="nl-BE" sz="2800" b="1" i="1">
                <a:latin typeface="Helvetica" pitchFamily="2" charset="0"/>
                <a:ea typeface="ＭＳ Ｐゴシック" panose="020B0600070205080204" pitchFamily="34" charset="-128"/>
              </a:rPr>
              <a:t>Kokospalm (Cocos</a:t>
            </a:r>
            <a:r>
              <a:rPr lang="nl-NL" altLang="nl-BE" sz="2800" b="1">
                <a:latin typeface="Helvetica" pitchFamily="2" charset="0"/>
                <a:ea typeface="ＭＳ Ｐゴシック" panose="020B0600070205080204" pitchFamily="34" charset="-128"/>
              </a:rPr>
              <a:t> </a:t>
            </a:r>
            <a:r>
              <a:rPr lang="nl-NL" altLang="nl-BE" sz="2800" b="1" i="1">
                <a:latin typeface="Helvetica" pitchFamily="2" charset="0"/>
                <a:ea typeface="ＭＳ Ｐゴシック" panose="020B0600070205080204" pitchFamily="34" charset="-128"/>
              </a:rPr>
              <a:t>nucifera)</a:t>
            </a:r>
            <a:endParaRPr lang="nl-NL" altLang="nl-BE" sz="2800" b="1">
              <a:latin typeface="Helvetica" pitchFamily="2" charset="0"/>
              <a:ea typeface="ＭＳ Ｐゴシック" panose="020B0600070205080204" pitchFamily="34" charset="-128"/>
            </a:endParaRPr>
          </a:p>
        </p:txBody>
      </p:sp>
      <p:pic>
        <p:nvPicPr>
          <p:cNvPr id="124930" name="Picture 3">
            <a:extLst>
              <a:ext uri="{FF2B5EF4-FFF2-40B4-BE49-F238E27FC236}">
                <a16:creationId xmlns:a16="http://schemas.microsoft.com/office/drawing/2014/main" id="{8C9D18CE-B2CC-FF0F-D9A7-18DCFA9E1C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63" y="1052513"/>
            <a:ext cx="7966075" cy="531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a:extLst>
              <a:ext uri="{FF2B5EF4-FFF2-40B4-BE49-F238E27FC236}">
                <a16:creationId xmlns:a16="http://schemas.microsoft.com/office/drawing/2014/main" id="{03007D0C-BAA6-3D57-26A8-7DE36174BA6F}"/>
              </a:ext>
            </a:extLst>
          </p:cNvPr>
          <p:cNvSpPr>
            <a:spLocks noGrp="1" noChangeArrowheads="1"/>
          </p:cNvSpPr>
          <p:nvPr>
            <p:ph type="title"/>
          </p:nvPr>
        </p:nvSpPr>
        <p:spPr>
          <a:xfrm>
            <a:off x="0" y="0"/>
            <a:ext cx="9144000" cy="1052513"/>
          </a:xfrm>
        </p:spPr>
        <p:txBody>
          <a:bodyPr/>
          <a:lstStyle/>
          <a:p>
            <a:pPr eaLnBrk="1" hangingPunct="1"/>
            <a:r>
              <a:rPr lang="nl-NL" altLang="nl-BE" sz="2800" b="1" i="1">
                <a:latin typeface="Helvetica" pitchFamily="2" charset="0"/>
                <a:ea typeface="ＭＳ Ｐゴシック" panose="020B0600070205080204" pitchFamily="34" charset="-128"/>
              </a:rPr>
              <a:t>Kokospalm (Cocos</a:t>
            </a:r>
            <a:r>
              <a:rPr lang="nl-NL" altLang="nl-BE" sz="2800" b="1">
                <a:latin typeface="Helvetica" pitchFamily="2" charset="0"/>
                <a:ea typeface="ＭＳ Ｐゴシック" panose="020B0600070205080204" pitchFamily="34" charset="-128"/>
              </a:rPr>
              <a:t> </a:t>
            </a:r>
            <a:r>
              <a:rPr lang="nl-NL" altLang="nl-BE" sz="2800" b="1" i="1">
                <a:latin typeface="Helvetica" pitchFamily="2" charset="0"/>
                <a:ea typeface="ＭＳ Ｐゴシック" panose="020B0600070205080204" pitchFamily="34" charset="-128"/>
              </a:rPr>
              <a:t>nucifera)</a:t>
            </a:r>
            <a:endParaRPr lang="nl-NL" altLang="nl-BE" sz="2800" b="1">
              <a:latin typeface="Helvetica" pitchFamily="2" charset="0"/>
              <a:ea typeface="ＭＳ Ｐゴシック" panose="020B0600070205080204" pitchFamily="34" charset="-128"/>
            </a:endParaRPr>
          </a:p>
        </p:txBody>
      </p:sp>
      <p:pic>
        <p:nvPicPr>
          <p:cNvPr id="126978" name="Picture 3">
            <a:extLst>
              <a:ext uri="{FF2B5EF4-FFF2-40B4-BE49-F238E27FC236}">
                <a16:creationId xmlns:a16="http://schemas.microsoft.com/office/drawing/2014/main" id="{D6BA79C8-A762-8402-2DC1-59DEEB4441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138" y="1052513"/>
            <a:ext cx="7959725" cy="530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el 1">
            <a:extLst>
              <a:ext uri="{FF2B5EF4-FFF2-40B4-BE49-F238E27FC236}">
                <a16:creationId xmlns:a16="http://schemas.microsoft.com/office/drawing/2014/main" id="{D94260D6-3ED8-5816-D180-5B41CF088FF2}"/>
              </a:ext>
            </a:extLst>
          </p:cNvPr>
          <p:cNvSpPr>
            <a:spLocks noGrp="1"/>
          </p:cNvSpPr>
          <p:nvPr>
            <p:ph type="title"/>
          </p:nvPr>
        </p:nvSpPr>
        <p:spPr>
          <a:xfrm>
            <a:off x="0" y="0"/>
            <a:ext cx="9144000" cy="1052513"/>
          </a:xfrm>
        </p:spPr>
        <p:txBody>
          <a:bodyPr/>
          <a:lstStyle/>
          <a:p>
            <a:r>
              <a:rPr lang="nl-NL" altLang="nl-BE" sz="2800" b="1" i="1">
                <a:latin typeface="Helvetica" pitchFamily="2" charset="0"/>
                <a:ea typeface="ＭＳ Ｐゴシック" panose="020B0600070205080204" pitchFamily="34" charset="-128"/>
              </a:rPr>
              <a:t>Kokospalm (Cocos</a:t>
            </a:r>
            <a:r>
              <a:rPr lang="nl-NL" altLang="nl-BE" sz="2800" b="1">
                <a:latin typeface="Helvetica" pitchFamily="2" charset="0"/>
                <a:ea typeface="ＭＳ Ｐゴシック" panose="020B0600070205080204" pitchFamily="34" charset="-128"/>
              </a:rPr>
              <a:t> </a:t>
            </a:r>
            <a:r>
              <a:rPr lang="nl-NL" altLang="nl-BE" sz="2800" b="1" i="1">
                <a:latin typeface="Helvetica" pitchFamily="2" charset="0"/>
                <a:ea typeface="ＭＳ Ｐゴシック" panose="020B0600070205080204" pitchFamily="34" charset="-128"/>
              </a:rPr>
              <a:t>nucifera)</a:t>
            </a:r>
          </a:p>
        </p:txBody>
      </p:sp>
      <p:pic>
        <p:nvPicPr>
          <p:cNvPr id="129026" name="Afbeelding 2" descr="kokos.jpg">
            <a:extLst>
              <a:ext uri="{FF2B5EF4-FFF2-40B4-BE49-F238E27FC236}">
                <a16:creationId xmlns:a16="http://schemas.microsoft.com/office/drawing/2014/main" id="{F08E0CD2-3650-DD7F-15F3-39D5BC527A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0775" y="1052513"/>
            <a:ext cx="6902450" cy="55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a:extLst>
              <a:ext uri="{FF2B5EF4-FFF2-40B4-BE49-F238E27FC236}">
                <a16:creationId xmlns:a16="http://schemas.microsoft.com/office/drawing/2014/main" id="{CCC3266C-9C5B-39D2-526B-FE0B0C340FB9}"/>
              </a:ext>
            </a:extLst>
          </p:cNvPr>
          <p:cNvSpPr>
            <a:spLocks noGrp="1" noChangeArrowheads="1"/>
          </p:cNvSpPr>
          <p:nvPr>
            <p:ph type="title"/>
          </p:nvPr>
        </p:nvSpPr>
        <p:spPr>
          <a:xfrm>
            <a:off x="0" y="0"/>
            <a:ext cx="9144000" cy="1052513"/>
          </a:xfrm>
        </p:spPr>
        <p:txBody>
          <a:bodyPr/>
          <a:lstStyle/>
          <a:p>
            <a:pPr eaLnBrk="1" hangingPunct="1"/>
            <a:r>
              <a:rPr lang="nl-NL" altLang="nl-BE" sz="2800" b="1" i="1">
                <a:latin typeface="Helvetica" pitchFamily="2" charset="0"/>
                <a:ea typeface="ＭＳ Ｐゴシック" panose="020B0600070205080204" pitchFamily="34" charset="-128"/>
              </a:rPr>
              <a:t>Kokospalm (Cocos</a:t>
            </a:r>
            <a:r>
              <a:rPr lang="nl-NL" altLang="nl-BE" sz="2800" b="1">
                <a:latin typeface="Helvetica" pitchFamily="2" charset="0"/>
                <a:ea typeface="ＭＳ Ｐゴシック" panose="020B0600070205080204" pitchFamily="34" charset="-128"/>
              </a:rPr>
              <a:t> </a:t>
            </a:r>
            <a:r>
              <a:rPr lang="nl-NL" altLang="nl-BE" sz="2800" b="1" i="1">
                <a:latin typeface="Helvetica" pitchFamily="2" charset="0"/>
                <a:ea typeface="ＭＳ Ｐゴシック" panose="020B0600070205080204" pitchFamily="34" charset="-128"/>
              </a:rPr>
              <a:t>nucifera)</a:t>
            </a:r>
            <a:endParaRPr lang="nl-NL" altLang="nl-BE" sz="2800" b="1">
              <a:latin typeface="Helvetica" pitchFamily="2" charset="0"/>
              <a:ea typeface="ＭＳ Ｐゴシック" panose="020B0600070205080204" pitchFamily="34" charset="-128"/>
            </a:endParaRPr>
          </a:p>
        </p:txBody>
      </p:sp>
      <p:pic>
        <p:nvPicPr>
          <p:cNvPr id="131074" name="Picture 3">
            <a:extLst>
              <a:ext uri="{FF2B5EF4-FFF2-40B4-BE49-F238E27FC236}">
                <a16:creationId xmlns:a16="http://schemas.microsoft.com/office/drawing/2014/main" id="{02AD6DD0-B743-EE23-408A-06CE63E3C8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2141538"/>
            <a:ext cx="3657600"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5" name="Picture 4">
            <a:extLst>
              <a:ext uri="{FF2B5EF4-FFF2-40B4-BE49-F238E27FC236}">
                <a16:creationId xmlns:a16="http://schemas.microsoft.com/office/drawing/2014/main" id="{B3AB81BB-DA09-2872-95D6-DE81842316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671638"/>
            <a:ext cx="487680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a:extLst>
              <a:ext uri="{FF2B5EF4-FFF2-40B4-BE49-F238E27FC236}">
                <a16:creationId xmlns:a16="http://schemas.microsoft.com/office/drawing/2014/main" id="{DA075E4E-594B-0FED-3DE4-4D61572DEAF6}"/>
              </a:ext>
            </a:extLst>
          </p:cNvPr>
          <p:cNvSpPr>
            <a:spLocks noGrp="1" noChangeArrowheads="1"/>
          </p:cNvSpPr>
          <p:nvPr>
            <p:ph type="title"/>
          </p:nvPr>
        </p:nvSpPr>
        <p:spPr>
          <a:xfrm>
            <a:off x="0" y="0"/>
            <a:ext cx="9144000" cy="1052513"/>
          </a:xfrm>
        </p:spPr>
        <p:txBody>
          <a:bodyPr/>
          <a:lstStyle/>
          <a:p>
            <a:pPr eaLnBrk="1" hangingPunct="1"/>
            <a:r>
              <a:rPr lang="nl-NL" altLang="nl-BE" sz="2800" b="1" i="1">
                <a:latin typeface="Helvetica" pitchFamily="2" charset="0"/>
                <a:ea typeface="ＭＳ Ｐゴシック" panose="020B0600070205080204" pitchFamily="34" charset="-128"/>
              </a:rPr>
              <a:t>Mangrovepalm (Nypa fruticans)</a:t>
            </a:r>
            <a:endParaRPr lang="nl-NL" altLang="nl-BE" sz="2800" b="1">
              <a:latin typeface="Helvetica" pitchFamily="2" charset="0"/>
              <a:ea typeface="ＭＳ Ｐゴシック" panose="020B0600070205080204" pitchFamily="34" charset="-128"/>
            </a:endParaRPr>
          </a:p>
        </p:txBody>
      </p:sp>
      <p:pic>
        <p:nvPicPr>
          <p:cNvPr id="133122" name="Picture 3">
            <a:extLst>
              <a:ext uri="{FF2B5EF4-FFF2-40B4-BE49-F238E27FC236}">
                <a16:creationId xmlns:a16="http://schemas.microsoft.com/office/drawing/2014/main" id="{14FD792B-F1FD-7A05-98E9-A3C898CF6C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0" y="1066800"/>
            <a:ext cx="7581900"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a:extLst>
              <a:ext uri="{FF2B5EF4-FFF2-40B4-BE49-F238E27FC236}">
                <a16:creationId xmlns:a16="http://schemas.microsoft.com/office/drawing/2014/main" id="{D9754DAB-F1AA-1878-ECCD-5E61595EE165}"/>
              </a:ext>
            </a:extLst>
          </p:cNvPr>
          <p:cNvSpPr>
            <a:spLocks noGrp="1" noChangeArrowheads="1"/>
          </p:cNvSpPr>
          <p:nvPr>
            <p:ph type="title"/>
          </p:nvPr>
        </p:nvSpPr>
        <p:spPr>
          <a:xfrm>
            <a:off x="0" y="0"/>
            <a:ext cx="9144000" cy="1052513"/>
          </a:xfrm>
        </p:spPr>
        <p:txBody>
          <a:bodyPr/>
          <a:lstStyle/>
          <a:p>
            <a:pPr eaLnBrk="1" hangingPunct="1"/>
            <a:r>
              <a:rPr lang="nl-NL" altLang="nl-BE" sz="2800" b="1" i="1">
                <a:latin typeface="Helvetica" pitchFamily="2" charset="0"/>
                <a:ea typeface="ＭＳ Ｐゴシック" panose="020B0600070205080204" pitchFamily="34" charset="-128"/>
              </a:rPr>
              <a:t>Mangrovepalm (Nypa fruticans)</a:t>
            </a:r>
            <a:endParaRPr lang="nl-NL" altLang="nl-BE" sz="2800" b="1">
              <a:latin typeface="Helvetica" pitchFamily="2" charset="0"/>
              <a:ea typeface="ＭＳ Ｐゴシック" panose="020B0600070205080204" pitchFamily="34" charset="-128"/>
            </a:endParaRPr>
          </a:p>
        </p:txBody>
      </p:sp>
      <p:pic>
        <p:nvPicPr>
          <p:cNvPr id="135170" name="Picture 3">
            <a:extLst>
              <a:ext uri="{FF2B5EF4-FFF2-40B4-BE49-F238E27FC236}">
                <a16:creationId xmlns:a16="http://schemas.microsoft.com/office/drawing/2014/main" id="{9B8A7B69-3AB1-081F-6974-E18BE638AF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052513"/>
            <a:ext cx="387508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1" name="Picture 4">
            <a:extLst>
              <a:ext uri="{FF2B5EF4-FFF2-40B4-BE49-F238E27FC236}">
                <a16:creationId xmlns:a16="http://schemas.microsoft.com/office/drawing/2014/main" id="{AA9FA964-E902-81FB-3E5A-65677B130F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052513"/>
            <a:ext cx="43434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a:extLst>
              <a:ext uri="{FF2B5EF4-FFF2-40B4-BE49-F238E27FC236}">
                <a16:creationId xmlns:a16="http://schemas.microsoft.com/office/drawing/2014/main" id="{3BCD31CA-6EEB-553E-F78F-DF9BE185E7B6}"/>
              </a:ext>
            </a:extLst>
          </p:cNvPr>
          <p:cNvSpPr>
            <a:spLocks noGrp="1" noChangeArrowheads="1"/>
          </p:cNvSpPr>
          <p:nvPr>
            <p:ph type="title"/>
          </p:nvPr>
        </p:nvSpPr>
        <p:spPr>
          <a:xfrm>
            <a:off x="0" y="0"/>
            <a:ext cx="9144000" cy="1052513"/>
          </a:xfrm>
        </p:spPr>
        <p:txBody>
          <a:bodyPr/>
          <a:lstStyle/>
          <a:p>
            <a:pPr eaLnBrk="1" hangingPunct="1"/>
            <a:r>
              <a:rPr lang="nl-NL" altLang="nl-BE" sz="2800" b="1" i="1">
                <a:latin typeface="Helvetica" pitchFamily="2" charset="0"/>
                <a:ea typeface="ＭＳ Ｐゴシック" panose="020B0600070205080204" pitchFamily="34" charset="-128"/>
              </a:rPr>
              <a:t>Mangrovepalm (Nypa fruticans)</a:t>
            </a:r>
            <a:endParaRPr lang="nl-NL" altLang="nl-BE" sz="2800" b="1">
              <a:latin typeface="Helvetica" pitchFamily="2" charset="0"/>
              <a:ea typeface="ＭＳ Ｐゴシック" panose="020B0600070205080204" pitchFamily="34" charset="-128"/>
            </a:endParaRPr>
          </a:p>
        </p:txBody>
      </p:sp>
      <p:pic>
        <p:nvPicPr>
          <p:cNvPr id="137218" name="Picture 5">
            <a:extLst>
              <a:ext uri="{FF2B5EF4-FFF2-40B4-BE49-F238E27FC236}">
                <a16:creationId xmlns:a16="http://schemas.microsoft.com/office/drawing/2014/main" id="{631CA39C-B949-7CDE-E253-43DF3AC54D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 y="1498600"/>
            <a:ext cx="78486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a:extLst>
              <a:ext uri="{FF2B5EF4-FFF2-40B4-BE49-F238E27FC236}">
                <a16:creationId xmlns:a16="http://schemas.microsoft.com/office/drawing/2014/main" id="{498E0EA2-F0B9-2E52-2D54-584A44F7D404}"/>
              </a:ext>
            </a:extLst>
          </p:cNvPr>
          <p:cNvSpPr>
            <a:spLocks noGrp="1" noChangeArrowheads="1"/>
          </p:cNvSpPr>
          <p:nvPr>
            <p:ph type="title"/>
          </p:nvPr>
        </p:nvSpPr>
        <p:spPr>
          <a:xfrm>
            <a:off x="0" y="0"/>
            <a:ext cx="4140200" cy="3429000"/>
          </a:xfrm>
        </p:spPr>
        <p:txBody>
          <a:bodyPr/>
          <a:lstStyle/>
          <a:p>
            <a:pPr eaLnBrk="1" hangingPunct="1"/>
            <a:r>
              <a:rPr lang="nl-NL" altLang="nl-BE" sz="2800" b="1" i="1">
                <a:latin typeface="Helvetica" pitchFamily="2" charset="0"/>
                <a:ea typeface="ＭＳ Ｐゴシック" panose="020B0600070205080204" pitchFamily="34" charset="-128"/>
              </a:rPr>
              <a:t>Dubbele kokosnoot (Lodoicea maldivica)</a:t>
            </a:r>
            <a:endParaRPr lang="nl-NL" altLang="nl-BE" sz="2800" b="1">
              <a:latin typeface="Helvetica" pitchFamily="2" charset="0"/>
              <a:ea typeface="ＭＳ Ｐゴシック" panose="020B0600070205080204" pitchFamily="34" charset="-128"/>
            </a:endParaRPr>
          </a:p>
        </p:txBody>
      </p:sp>
      <p:pic>
        <p:nvPicPr>
          <p:cNvPr id="139266" name="Picture 3">
            <a:extLst>
              <a:ext uri="{FF2B5EF4-FFF2-40B4-BE49-F238E27FC236}">
                <a16:creationId xmlns:a16="http://schemas.microsoft.com/office/drawing/2014/main" id="{69134C77-74EB-0187-4380-BB925C6D0E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436563"/>
            <a:ext cx="4651375" cy="598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0C5323B2-FBBC-24B6-FE33-131B0F0BBB71}"/>
              </a:ext>
            </a:extLst>
          </p:cNvPr>
          <p:cNvSpPr>
            <a:spLocks noGrp="1" noChangeArrowheads="1"/>
          </p:cNvSpPr>
          <p:nvPr>
            <p:ph type="title"/>
          </p:nvPr>
        </p:nvSpPr>
        <p:spPr>
          <a:xfrm>
            <a:off x="0" y="0"/>
            <a:ext cx="9144000" cy="1052513"/>
          </a:xfrm>
        </p:spPr>
        <p:txBody>
          <a:bodyPr/>
          <a:lstStyle/>
          <a:p>
            <a:pPr eaLnBrk="1" hangingPunct="1"/>
            <a:r>
              <a:rPr lang="en-GB" altLang="nl-BE" sz="2800" b="1" i="1">
                <a:latin typeface="Helvetica" pitchFamily="2" charset="0"/>
                <a:ea typeface="ＭＳ Ｐゴシック" panose="020B0600070205080204" pitchFamily="34" charset="-128"/>
              </a:rPr>
              <a:t>Ruig viooltje (Viola hirta)</a:t>
            </a:r>
            <a:endParaRPr lang="en-GB" altLang="nl-BE">
              <a:ea typeface="ＭＳ Ｐゴシック" panose="020B0600070205080204" pitchFamily="34" charset="-128"/>
            </a:endParaRPr>
          </a:p>
        </p:txBody>
      </p:sp>
      <p:pic>
        <p:nvPicPr>
          <p:cNvPr id="27650" name="Picture 7" descr="viola_hirta                                                    0005D5ABAAA+AAA                        ABA78158:">
            <a:extLst>
              <a:ext uri="{FF2B5EF4-FFF2-40B4-BE49-F238E27FC236}">
                <a16:creationId xmlns:a16="http://schemas.microsoft.com/office/drawing/2014/main" id="{61B112E7-6DFC-DEF4-E0D2-ACD49337A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438" y="1052513"/>
            <a:ext cx="7223125" cy="542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a:extLst>
              <a:ext uri="{FF2B5EF4-FFF2-40B4-BE49-F238E27FC236}">
                <a16:creationId xmlns:a16="http://schemas.microsoft.com/office/drawing/2014/main" id="{EAE4E70C-5CBE-0A23-195E-F1872969498E}"/>
              </a:ext>
            </a:extLst>
          </p:cNvPr>
          <p:cNvSpPr>
            <a:spLocks noGrp="1" noChangeArrowheads="1"/>
          </p:cNvSpPr>
          <p:nvPr>
            <p:ph type="title"/>
          </p:nvPr>
        </p:nvSpPr>
        <p:spPr>
          <a:xfrm>
            <a:off x="7938" y="0"/>
            <a:ext cx="9136062" cy="1052513"/>
          </a:xfrm>
        </p:spPr>
        <p:txBody>
          <a:bodyPr/>
          <a:lstStyle/>
          <a:p>
            <a:pPr eaLnBrk="1" hangingPunct="1"/>
            <a:r>
              <a:rPr lang="nl-NL" altLang="nl-BE" sz="2800" b="1" i="1">
                <a:latin typeface="Helvetica" pitchFamily="2" charset="0"/>
                <a:ea typeface="ＭＳ Ｐゴシック" panose="020B0600070205080204" pitchFamily="34" charset="-128"/>
              </a:rPr>
              <a:t>Dubbele kokosnoot (Lodoicea maldivica)</a:t>
            </a:r>
          </a:p>
        </p:txBody>
      </p:sp>
      <p:pic>
        <p:nvPicPr>
          <p:cNvPr id="141314" name="Picture 3">
            <a:extLst>
              <a:ext uri="{FF2B5EF4-FFF2-40B4-BE49-F238E27FC236}">
                <a16:creationId xmlns:a16="http://schemas.microsoft.com/office/drawing/2014/main" id="{6FF520A3-0138-FC67-BF94-CA90F39FB9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1052513"/>
            <a:ext cx="647700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a:extLst>
              <a:ext uri="{FF2B5EF4-FFF2-40B4-BE49-F238E27FC236}">
                <a16:creationId xmlns:a16="http://schemas.microsoft.com/office/drawing/2014/main" id="{052577DC-8A49-E1E9-29CC-1ADA327CE536}"/>
              </a:ext>
            </a:extLst>
          </p:cNvPr>
          <p:cNvSpPr>
            <a:spLocks noGrp="1" noChangeArrowheads="1"/>
          </p:cNvSpPr>
          <p:nvPr>
            <p:ph type="title"/>
          </p:nvPr>
        </p:nvSpPr>
        <p:spPr>
          <a:xfrm>
            <a:off x="0" y="0"/>
            <a:ext cx="2195513" cy="3429000"/>
          </a:xfrm>
        </p:spPr>
        <p:txBody>
          <a:bodyPr/>
          <a:lstStyle/>
          <a:p>
            <a:pPr eaLnBrk="1" hangingPunct="1"/>
            <a:r>
              <a:rPr lang="nl-NL" altLang="nl-BE" sz="2800" b="1" i="1">
                <a:latin typeface="Helvetica" pitchFamily="2" charset="0"/>
                <a:ea typeface="ＭＳ Ｐゴシック" panose="020B0600070205080204" pitchFamily="34" charset="-128"/>
              </a:rPr>
              <a:t>Dubbele kokosnoot (Lodoicea maldivica)</a:t>
            </a:r>
          </a:p>
        </p:txBody>
      </p:sp>
      <p:pic>
        <p:nvPicPr>
          <p:cNvPr id="143362" name="Afbeelding 1" descr="3dd68f843fa791cdfc27d7093dd9e8c9d5a9990d_960px.jpg">
            <a:extLst>
              <a:ext uri="{FF2B5EF4-FFF2-40B4-BE49-F238E27FC236}">
                <a16:creationId xmlns:a16="http://schemas.microsoft.com/office/drawing/2014/main" id="{4B355C74-B07E-BB5E-99BA-032D1F6BF3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465138"/>
            <a:ext cx="6632575" cy="592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a:extLst>
              <a:ext uri="{FF2B5EF4-FFF2-40B4-BE49-F238E27FC236}">
                <a16:creationId xmlns:a16="http://schemas.microsoft.com/office/drawing/2014/main" id="{98245DD0-0565-F51F-C0D5-272523FE5580}"/>
              </a:ext>
            </a:extLst>
          </p:cNvPr>
          <p:cNvSpPr>
            <a:spLocks noGrp="1" noChangeArrowheads="1"/>
          </p:cNvSpPr>
          <p:nvPr>
            <p:ph type="title"/>
          </p:nvPr>
        </p:nvSpPr>
        <p:spPr>
          <a:xfrm>
            <a:off x="0" y="0"/>
            <a:ext cx="2555875" cy="3429000"/>
          </a:xfrm>
        </p:spPr>
        <p:txBody>
          <a:bodyPr/>
          <a:lstStyle/>
          <a:p>
            <a:pPr eaLnBrk="1" hangingPunct="1"/>
            <a:r>
              <a:rPr lang="nl-NL" altLang="nl-BE" sz="2800" b="1" i="1">
                <a:latin typeface="Helvetica" pitchFamily="2" charset="0"/>
                <a:ea typeface="ＭＳ Ｐゴシック" panose="020B0600070205080204" pitchFamily="34" charset="-128"/>
              </a:rPr>
              <a:t>Dubbele kokosnoot (Lodoicea maldivica)</a:t>
            </a:r>
          </a:p>
        </p:txBody>
      </p:sp>
      <p:pic>
        <p:nvPicPr>
          <p:cNvPr id="145410" name="Picture 3">
            <a:extLst>
              <a:ext uri="{FF2B5EF4-FFF2-40B4-BE49-F238E27FC236}">
                <a16:creationId xmlns:a16="http://schemas.microsoft.com/office/drawing/2014/main" id="{44E1B9FA-AC51-1543-02F7-14B479A055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350838"/>
            <a:ext cx="6156325" cy="615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el 1">
            <a:extLst>
              <a:ext uri="{FF2B5EF4-FFF2-40B4-BE49-F238E27FC236}">
                <a16:creationId xmlns:a16="http://schemas.microsoft.com/office/drawing/2014/main" id="{22773487-5BA4-4818-D3A4-7367FDED7037}"/>
              </a:ext>
            </a:extLst>
          </p:cNvPr>
          <p:cNvSpPr>
            <a:spLocks noGrp="1"/>
          </p:cNvSpPr>
          <p:nvPr>
            <p:ph type="title"/>
          </p:nvPr>
        </p:nvSpPr>
        <p:spPr>
          <a:xfrm>
            <a:off x="0" y="0"/>
            <a:ext cx="9144000" cy="1052513"/>
          </a:xfrm>
        </p:spPr>
        <p:txBody>
          <a:bodyPr/>
          <a:lstStyle/>
          <a:p>
            <a:r>
              <a:rPr lang="nl-NL" altLang="nl-NL" sz="2800" b="1" i="1">
                <a:latin typeface="Helvetica" pitchFamily="2" charset="0"/>
                <a:ea typeface="ＭＳ Ｐゴシック" panose="020B0600070205080204" pitchFamily="34" charset="-128"/>
              </a:rPr>
              <a:t>“</a:t>
            </a:r>
            <a:r>
              <a:rPr lang="nl-NL" altLang="nl-BE" sz="2800" b="1" i="1">
                <a:latin typeface="Helvetica" pitchFamily="2" charset="0"/>
                <a:ea typeface="ＭＳ Ｐゴシック" panose="020B0600070205080204" pitchFamily="34" charset="-128"/>
              </a:rPr>
              <a:t>Drift seed</a:t>
            </a:r>
            <a:r>
              <a:rPr lang="nl-NL" altLang="nl-NL" sz="2800" b="1" i="1">
                <a:latin typeface="Helvetica" pitchFamily="2" charset="0"/>
                <a:ea typeface="ＭＳ Ｐゴシック" panose="020B0600070205080204" pitchFamily="34" charset="-128"/>
              </a:rPr>
              <a:t>”</a:t>
            </a:r>
            <a:r>
              <a:rPr lang="nl-NL" altLang="nl-BE" sz="2800" b="1" i="1">
                <a:latin typeface="Helvetica" pitchFamily="2" charset="0"/>
                <a:ea typeface="ＭＳ Ｐゴシック" panose="020B0600070205080204" pitchFamily="34" charset="-128"/>
              </a:rPr>
              <a:t>   Entada phaseoloides</a:t>
            </a:r>
          </a:p>
        </p:txBody>
      </p:sp>
      <p:pic>
        <p:nvPicPr>
          <p:cNvPr id="147458" name="Afbeelding 1" descr="Entada_phaseoloides_MHNT_graines.jpg">
            <a:extLst>
              <a:ext uri="{FF2B5EF4-FFF2-40B4-BE49-F238E27FC236}">
                <a16:creationId xmlns:a16="http://schemas.microsoft.com/office/drawing/2014/main" id="{2687A7ED-E4DC-70AE-C415-D01CFB2EE1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5525" y="1052513"/>
            <a:ext cx="7092950"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a:extLst>
              <a:ext uri="{FF2B5EF4-FFF2-40B4-BE49-F238E27FC236}">
                <a16:creationId xmlns:a16="http://schemas.microsoft.com/office/drawing/2014/main" id="{9C44D245-ACA8-62EC-92CF-F8874996931B}"/>
              </a:ext>
            </a:extLst>
          </p:cNvPr>
          <p:cNvSpPr>
            <a:spLocks noChangeArrowheads="1"/>
          </p:cNvSpPr>
          <p:nvPr/>
        </p:nvSpPr>
        <p:spPr bwMode="auto">
          <a:xfrm>
            <a:off x="3810000" y="5727700"/>
            <a:ext cx="576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nl-NL" altLang="nl-BE" sz="2400"/>
          </a:p>
        </p:txBody>
      </p:sp>
      <p:sp>
        <p:nvSpPr>
          <p:cNvPr id="148482" name="Tekstvak 1">
            <a:extLst>
              <a:ext uri="{FF2B5EF4-FFF2-40B4-BE49-F238E27FC236}">
                <a16:creationId xmlns:a16="http://schemas.microsoft.com/office/drawing/2014/main" id="{2F3879BA-32CF-D8FD-C30F-2199183A9D18}"/>
              </a:ext>
            </a:extLst>
          </p:cNvPr>
          <p:cNvSpPr txBox="1">
            <a:spLocks noChangeArrowheads="1"/>
          </p:cNvSpPr>
          <p:nvPr/>
        </p:nvSpPr>
        <p:spPr bwMode="auto">
          <a:xfrm>
            <a:off x="2627313" y="2060575"/>
            <a:ext cx="184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nl-NL" altLang="nl-BE" sz="2400"/>
          </a:p>
          <a:p>
            <a:pPr eaLnBrk="1" hangingPunct="1">
              <a:spcBef>
                <a:spcPct val="0"/>
              </a:spcBef>
              <a:buFontTx/>
              <a:buNone/>
            </a:pPr>
            <a:endParaRPr lang="nl-NL" altLang="nl-BE" sz="2400"/>
          </a:p>
          <a:p>
            <a:pPr eaLnBrk="1" hangingPunct="1">
              <a:spcBef>
                <a:spcPct val="0"/>
              </a:spcBef>
              <a:buFontTx/>
              <a:buNone/>
            </a:pPr>
            <a:endParaRPr lang="nl-NL" altLang="nl-BE" sz="2400"/>
          </a:p>
        </p:txBody>
      </p:sp>
      <p:sp>
        <p:nvSpPr>
          <p:cNvPr id="148483" name="Titel 1">
            <a:extLst>
              <a:ext uri="{FF2B5EF4-FFF2-40B4-BE49-F238E27FC236}">
                <a16:creationId xmlns:a16="http://schemas.microsoft.com/office/drawing/2014/main" id="{39008A4C-29C0-91EA-1303-F5A67589E065}"/>
              </a:ext>
            </a:extLst>
          </p:cNvPr>
          <p:cNvSpPr>
            <a:spLocks noGrp="1"/>
          </p:cNvSpPr>
          <p:nvPr>
            <p:ph type="title"/>
          </p:nvPr>
        </p:nvSpPr>
        <p:spPr>
          <a:xfrm>
            <a:off x="0" y="0"/>
            <a:ext cx="9144000" cy="1052513"/>
          </a:xfrm>
        </p:spPr>
        <p:txBody>
          <a:bodyPr/>
          <a:lstStyle/>
          <a:p>
            <a:r>
              <a:rPr lang="nl-NL" altLang="nl-BE" sz="2800" b="1" i="1">
                <a:latin typeface="Helvetica" pitchFamily="2" charset="0"/>
                <a:ea typeface="ＭＳ Ｐゴシック" panose="020B0600070205080204" pitchFamily="34" charset="-128"/>
              </a:rPr>
              <a:t>met de mens   Anthropochorie</a:t>
            </a:r>
          </a:p>
        </p:txBody>
      </p:sp>
      <p:sp>
        <p:nvSpPr>
          <p:cNvPr id="148484" name="Tekstvak 1">
            <a:extLst>
              <a:ext uri="{FF2B5EF4-FFF2-40B4-BE49-F238E27FC236}">
                <a16:creationId xmlns:a16="http://schemas.microsoft.com/office/drawing/2014/main" id="{8B4F3E4A-60CF-4F7E-0770-F3009B7C97A7}"/>
              </a:ext>
            </a:extLst>
          </p:cNvPr>
          <p:cNvSpPr txBox="1">
            <a:spLocks noChangeArrowheads="1"/>
          </p:cNvSpPr>
          <p:nvPr/>
        </p:nvSpPr>
        <p:spPr bwMode="auto">
          <a:xfrm>
            <a:off x="468313" y="1997075"/>
            <a:ext cx="8377237"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nl-NL" altLang="nl-BE" sz="3600" b="1">
                <a:solidFill>
                  <a:srgbClr val="FFFF00"/>
                </a:solidFill>
                <a:latin typeface="Helvetica" pitchFamily="2" charset="0"/>
              </a:rPr>
              <a:t>De meest invasieve soort = de mens!</a:t>
            </a:r>
          </a:p>
          <a:p>
            <a:pPr eaLnBrk="1" hangingPunct="1">
              <a:spcBef>
                <a:spcPct val="0"/>
              </a:spcBef>
              <a:buFontTx/>
              <a:buNone/>
            </a:pPr>
            <a:endParaRPr lang="nl-NL" altLang="nl-BE" sz="3600" b="1">
              <a:solidFill>
                <a:srgbClr val="FFFF00"/>
              </a:solidFill>
              <a:latin typeface="Helvetica" pitchFamily="2" charset="0"/>
            </a:endParaRPr>
          </a:p>
          <a:p>
            <a:pPr eaLnBrk="1" hangingPunct="1">
              <a:spcBef>
                <a:spcPct val="0"/>
              </a:spcBef>
              <a:buFontTx/>
              <a:buNone/>
            </a:pPr>
            <a:r>
              <a:rPr lang="nl-NL" altLang="nl-BE" sz="3600" b="1">
                <a:solidFill>
                  <a:srgbClr val="FFFF00"/>
                </a:solidFill>
                <a:latin typeface="Helvetica" pitchFamily="2" charset="0"/>
              </a:rPr>
              <a:t> </a:t>
            </a:r>
          </a:p>
          <a:p>
            <a:pPr eaLnBrk="1" hangingPunct="1">
              <a:spcBef>
                <a:spcPct val="0"/>
              </a:spcBef>
              <a:buFontTx/>
              <a:buNone/>
            </a:pPr>
            <a:r>
              <a:rPr lang="nl-NL" altLang="nl-BE" sz="3600" b="1">
                <a:solidFill>
                  <a:srgbClr val="FFFF00"/>
                </a:solidFill>
                <a:latin typeface="Helvetica" pitchFamily="2" charset="0"/>
              </a:rPr>
              <a:t>= de oorzaak van </a:t>
            </a:r>
          </a:p>
          <a:p>
            <a:pPr eaLnBrk="1" hangingPunct="1">
              <a:spcBef>
                <a:spcPct val="0"/>
              </a:spcBef>
              <a:buFontTx/>
              <a:buNone/>
            </a:pPr>
            <a:r>
              <a:rPr lang="nl-NL" altLang="nl-BE" sz="3600" b="1">
                <a:solidFill>
                  <a:srgbClr val="FFFF00"/>
                </a:solidFill>
                <a:latin typeface="Helvetica" pitchFamily="2" charset="0"/>
              </a:rPr>
              <a:t>zeer belangrijke veranderingen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a:extLst>
              <a:ext uri="{FF2B5EF4-FFF2-40B4-BE49-F238E27FC236}">
                <a16:creationId xmlns:a16="http://schemas.microsoft.com/office/drawing/2014/main" id="{73B704AB-6F46-6C3B-E75E-8A5E6C4FEB42}"/>
              </a:ext>
            </a:extLst>
          </p:cNvPr>
          <p:cNvSpPr>
            <a:spLocks noChangeArrowheads="1"/>
          </p:cNvSpPr>
          <p:nvPr/>
        </p:nvSpPr>
        <p:spPr bwMode="auto">
          <a:xfrm>
            <a:off x="3810000" y="5727700"/>
            <a:ext cx="576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nl-NL" altLang="nl-BE" sz="2400"/>
          </a:p>
        </p:txBody>
      </p:sp>
      <p:sp>
        <p:nvSpPr>
          <p:cNvPr id="150530" name="Tekstvak 1">
            <a:extLst>
              <a:ext uri="{FF2B5EF4-FFF2-40B4-BE49-F238E27FC236}">
                <a16:creationId xmlns:a16="http://schemas.microsoft.com/office/drawing/2014/main" id="{CF5EBF5C-097C-D15F-343D-25872D95E77F}"/>
              </a:ext>
            </a:extLst>
          </p:cNvPr>
          <p:cNvSpPr txBox="1">
            <a:spLocks noChangeArrowheads="1"/>
          </p:cNvSpPr>
          <p:nvPr/>
        </p:nvSpPr>
        <p:spPr bwMode="auto">
          <a:xfrm>
            <a:off x="2627313" y="2060575"/>
            <a:ext cx="184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nl-NL" altLang="nl-BE" sz="2400"/>
          </a:p>
          <a:p>
            <a:pPr eaLnBrk="1" hangingPunct="1">
              <a:spcBef>
                <a:spcPct val="0"/>
              </a:spcBef>
              <a:buFontTx/>
              <a:buNone/>
            </a:pPr>
            <a:endParaRPr lang="nl-NL" altLang="nl-BE" sz="2400"/>
          </a:p>
          <a:p>
            <a:pPr eaLnBrk="1" hangingPunct="1">
              <a:spcBef>
                <a:spcPct val="0"/>
              </a:spcBef>
              <a:buFontTx/>
              <a:buNone/>
            </a:pPr>
            <a:endParaRPr lang="nl-NL" altLang="nl-BE" sz="2400"/>
          </a:p>
        </p:txBody>
      </p:sp>
      <p:sp>
        <p:nvSpPr>
          <p:cNvPr id="150531" name="Titel 1">
            <a:extLst>
              <a:ext uri="{FF2B5EF4-FFF2-40B4-BE49-F238E27FC236}">
                <a16:creationId xmlns:a16="http://schemas.microsoft.com/office/drawing/2014/main" id="{F8BA4249-044E-062B-3180-40D522B67CE7}"/>
              </a:ext>
            </a:extLst>
          </p:cNvPr>
          <p:cNvSpPr>
            <a:spLocks noGrp="1"/>
          </p:cNvSpPr>
          <p:nvPr>
            <p:ph type="title"/>
          </p:nvPr>
        </p:nvSpPr>
        <p:spPr>
          <a:xfrm>
            <a:off x="0" y="0"/>
            <a:ext cx="9144000" cy="1052513"/>
          </a:xfrm>
        </p:spPr>
        <p:txBody>
          <a:bodyPr/>
          <a:lstStyle/>
          <a:p>
            <a:r>
              <a:rPr lang="nl-NL" altLang="nl-BE" sz="2800" b="1" i="1">
                <a:latin typeface="Helvetica" pitchFamily="2" charset="0"/>
                <a:ea typeface="ＭＳ Ｐゴシック" panose="020B0600070205080204" pitchFamily="34" charset="-128"/>
              </a:rPr>
              <a:t>Anthropochorie : Straatgras (Poa annua)</a:t>
            </a:r>
          </a:p>
        </p:txBody>
      </p:sp>
      <p:pic>
        <p:nvPicPr>
          <p:cNvPr id="150532" name="Afbeelding 2" descr="Poa annua chart.png">
            <a:extLst>
              <a:ext uri="{FF2B5EF4-FFF2-40B4-BE49-F238E27FC236}">
                <a16:creationId xmlns:a16="http://schemas.microsoft.com/office/drawing/2014/main" id="{6251613E-BF74-BFE9-893C-EC73A0C369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520825"/>
            <a:ext cx="76327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a:extLst>
              <a:ext uri="{FF2B5EF4-FFF2-40B4-BE49-F238E27FC236}">
                <a16:creationId xmlns:a16="http://schemas.microsoft.com/office/drawing/2014/main" id="{A3235F8A-3D25-964A-3ED9-0A6443B4241F}"/>
              </a:ext>
            </a:extLst>
          </p:cNvPr>
          <p:cNvSpPr>
            <a:spLocks noChangeArrowheads="1"/>
          </p:cNvSpPr>
          <p:nvPr/>
        </p:nvSpPr>
        <p:spPr bwMode="auto">
          <a:xfrm>
            <a:off x="3810000" y="5727700"/>
            <a:ext cx="576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nl-NL" altLang="nl-BE" sz="2400"/>
          </a:p>
        </p:txBody>
      </p:sp>
      <p:sp>
        <p:nvSpPr>
          <p:cNvPr id="152578" name="Tekstvak 1">
            <a:extLst>
              <a:ext uri="{FF2B5EF4-FFF2-40B4-BE49-F238E27FC236}">
                <a16:creationId xmlns:a16="http://schemas.microsoft.com/office/drawing/2014/main" id="{CF4A5BEA-EA17-F6EF-1875-9DBD5FA6ADA0}"/>
              </a:ext>
            </a:extLst>
          </p:cNvPr>
          <p:cNvSpPr txBox="1">
            <a:spLocks noChangeArrowheads="1"/>
          </p:cNvSpPr>
          <p:nvPr/>
        </p:nvSpPr>
        <p:spPr bwMode="auto">
          <a:xfrm>
            <a:off x="2627313" y="2060575"/>
            <a:ext cx="184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nl-NL" altLang="nl-BE" sz="2400"/>
          </a:p>
          <a:p>
            <a:pPr eaLnBrk="1" hangingPunct="1">
              <a:spcBef>
                <a:spcPct val="0"/>
              </a:spcBef>
              <a:buFontTx/>
              <a:buNone/>
            </a:pPr>
            <a:endParaRPr lang="nl-NL" altLang="nl-BE" sz="2400"/>
          </a:p>
          <a:p>
            <a:pPr eaLnBrk="1" hangingPunct="1">
              <a:spcBef>
                <a:spcPct val="0"/>
              </a:spcBef>
              <a:buFontTx/>
              <a:buNone/>
            </a:pPr>
            <a:endParaRPr lang="nl-NL" altLang="nl-BE" sz="2400"/>
          </a:p>
        </p:txBody>
      </p:sp>
      <p:sp>
        <p:nvSpPr>
          <p:cNvPr id="152579" name="Titel 1">
            <a:extLst>
              <a:ext uri="{FF2B5EF4-FFF2-40B4-BE49-F238E27FC236}">
                <a16:creationId xmlns:a16="http://schemas.microsoft.com/office/drawing/2014/main" id="{27C76AE8-BCB0-752B-FB48-210B8790048C}"/>
              </a:ext>
            </a:extLst>
          </p:cNvPr>
          <p:cNvSpPr>
            <a:spLocks noGrp="1"/>
          </p:cNvSpPr>
          <p:nvPr>
            <p:ph type="title"/>
          </p:nvPr>
        </p:nvSpPr>
        <p:spPr>
          <a:xfrm>
            <a:off x="0" y="0"/>
            <a:ext cx="9144000" cy="1052513"/>
          </a:xfrm>
        </p:spPr>
        <p:txBody>
          <a:bodyPr/>
          <a:lstStyle/>
          <a:p>
            <a:r>
              <a:rPr lang="nl-NL" altLang="nl-BE" sz="2800" b="1" i="1">
                <a:latin typeface="Helvetica" pitchFamily="2" charset="0"/>
                <a:ea typeface="ＭＳ Ｐゴシック" panose="020B0600070205080204" pitchFamily="34" charset="-128"/>
              </a:rPr>
              <a:t>Anthropochorie : Zandraket (Arabidopsis thaliana)</a:t>
            </a:r>
          </a:p>
        </p:txBody>
      </p:sp>
      <p:pic>
        <p:nvPicPr>
          <p:cNvPr id="152580" name="Afbeelding 2" descr="Arabidopsis thaliana chart.png">
            <a:extLst>
              <a:ext uri="{FF2B5EF4-FFF2-40B4-BE49-F238E27FC236}">
                <a16:creationId xmlns:a16="http://schemas.microsoft.com/office/drawing/2014/main" id="{5BF59934-299E-52BF-89B8-C0ACE3C7CA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520825"/>
            <a:ext cx="76327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a:extLst>
              <a:ext uri="{FF2B5EF4-FFF2-40B4-BE49-F238E27FC236}">
                <a16:creationId xmlns:a16="http://schemas.microsoft.com/office/drawing/2014/main" id="{2DF6C130-EB1D-3C57-90C9-78E2603DEB72}"/>
              </a:ext>
            </a:extLst>
          </p:cNvPr>
          <p:cNvSpPr>
            <a:spLocks noChangeArrowheads="1"/>
          </p:cNvSpPr>
          <p:nvPr/>
        </p:nvSpPr>
        <p:spPr bwMode="auto">
          <a:xfrm>
            <a:off x="3810000" y="5727700"/>
            <a:ext cx="576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nl-NL" altLang="nl-BE" sz="2400"/>
          </a:p>
        </p:txBody>
      </p:sp>
      <p:sp>
        <p:nvSpPr>
          <p:cNvPr id="154626" name="Tekstvak 1">
            <a:extLst>
              <a:ext uri="{FF2B5EF4-FFF2-40B4-BE49-F238E27FC236}">
                <a16:creationId xmlns:a16="http://schemas.microsoft.com/office/drawing/2014/main" id="{45C91B4A-6276-B44A-3DE3-7239206EA219}"/>
              </a:ext>
            </a:extLst>
          </p:cNvPr>
          <p:cNvSpPr txBox="1">
            <a:spLocks noChangeArrowheads="1"/>
          </p:cNvSpPr>
          <p:nvPr/>
        </p:nvSpPr>
        <p:spPr bwMode="auto">
          <a:xfrm>
            <a:off x="2627313" y="2060575"/>
            <a:ext cx="184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nl-NL" altLang="nl-BE" sz="2400"/>
          </a:p>
          <a:p>
            <a:pPr eaLnBrk="1" hangingPunct="1">
              <a:spcBef>
                <a:spcPct val="0"/>
              </a:spcBef>
              <a:buFontTx/>
              <a:buNone/>
            </a:pPr>
            <a:endParaRPr lang="nl-NL" altLang="nl-BE" sz="2400"/>
          </a:p>
          <a:p>
            <a:pPr eaLnBrk="1" hangingPunct="1">
              <a:spcBef>
                <a:spcPct val="0"/>
              </a:spcBef>
              <a:buFontTx/>
              <a:buNone/>
            </a:pPr>
            <a:endParaRPr lang="nl-NL" altLang="nl-BE" sz="2400"/>
          </a:p>
        </p:txBody>
      </p:sp>
      <p:sp>
        <p:nvSpPr>
          <p:cNvPr id="154627" name="Titel 1">
            <a:extLst>
              <a:ext uri="{FF2B5EF4-FFF2-40B4-BE49-F238E27FC236}">
                <a16:creationId xmlns:a16="http://schemas.microsoft.com/office/drawing/2014/main" id="{9DE9F717-F84B-34FF-8FB7-A4CE757C3920}"/>
              </a:ext>
            </a:extLst>
          </p:cNvPr>
          <p:cNvSpPr>
            <a:spLocks noGrp="1"/>
          </p:cNvSpPr>
          <p:nvPr>
            <p:ph type="title"/>
          </p:nvPr>
        </p:nvSpPr>
        <p:spPr>
          <a:xfrm>
            <a:off x="0" y="0"/>
            <a:ext cx="9144000" cy="1052513"/>
          </a:xfrm>
        </p:spPr>
        <p:txBody>
          <a:bodyPr/>
          <a:lstStyle/>
          <a:p>
            <a:r>
              <a:rPr lang="nl-NL" altLang="nl-BE" sz="2800" b="1" i="1">
                <a:latin typeface="Helvetica" pitchFamily="2" charset="0"/>
                <a:ea typeface="ＭＳ Ｐゴシック" panose="020B0600070205080204" pitchFamily="34" charset="-128"/>
              </a:rPr>
              <a:t>Anthropochorie : Maïs (Zea mays)</a:t>
            </a:r>
          </a:p>
        </p:txBody>
      </p:sp>
      <p:pic>
        <p:nvPicPr>
          <p:cNvPr id="154628" name="Afbeelding 3" descr="Zea mays chart.png">
            <a:extLst>
              <a:ext uri="{FF2B5EF4-FFF2-40B4-BE49-F238E27FC236}">
                <a16:creationId xmlns:a16="http://schemas.microsoft.com/office/drawing/2014/main" id="{79F667D9-4E91-6662-A972-FF54D26BC7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125" y="1516063"/>
            <a:ext cx="765175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a:extLst>
              <a:ext uri="{FF2B5EF4-FFF2-40B4-BE49-F238E27FC236}">
                <a16:creationId xmlns:a16="http://schemas.microsoft.com/office/drawing/2014/main" id="{CD799C59-0485-1CA8-64AC-313C8080B9A3}"/>
              </a:ext>
            </a:extLst>
          </p:cNvPr>
          <p:cNvSpPr>
            <a:spLocks noChangeArrowheads="1"/>
          </p:cNvSpPr>
          <p:nvPr/>
        </p:nvSpPr>
        <p:spPr bwMode="auto">
          <a:xfrm>
            <a:off x="3810000" y="5727700"/>
            <a:ext cx="576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nl-NL" altLang="nl-BE" sz="2400"/>
          </a:p>
        </p:txBody>
      </p:sp>
      <p:sp>
        <p:nvSpPr>
          <p:cNvPr id="156674" name="Tekstvak 1">
            <a:extLst>
              <a:ext uri="{FF2B5EF4-FFF2-40B4-BE49-F238E27FC236}">
                <a16:creationId xmlns:a16="http://schemas.microsoft.com/office/drawing/2014/main" id="{10CC8643-38D7-95D3-D334-183DC5F583A1}"/>
              </a:ext>
            </a:extLst>
          </p:cNvPr>
          <p:cNvSpPr txBox="1">
            <a:spLocks noChangeArrowheads="1"/>
          </p:cNvSpPr>
          <p:nvPr/>
        </p:nvSpPr>
        <p:spPr bwMode="auto">
          <a:xfrm>
            <a:off x="2627313" y="2060575"/>
            <a:ext cx="184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nl-NL" altLang="nl-BE" sz="2400"/>
          </a:p>
          <a:p>
            <a:pPr eaLnBrk="1" hangingPunct="1">
              <a:spcBef>
                <a:spcPct val="0"/>
              </a:spcBef>
              <a:buFontTx/>
              <a:buNone/>
            </a:pPr>
            <a:endParaRPr lang="nl-NL" altLang="nl-BE" sz="2400"/>
          </a:p>
          <a:p>
            <a:pPr eaLnBrk="1" hangingPunct="1">
              <a:spcBef>
                <a:spcPct val="0"/>
              </a:spcBef>
              <a:buFontTx/>
              <a:buNone/>
            </a:pPr>
            <a:endParaRPr lang="nl-NL" altLang="nl-BE" sz="2400"/>
          </a:p>
        </p:txBody>
      </p:sp>
      <p:sp>
        <p:nvSpPr>
          <p:cNvPr id="156675" name="Titel 1">
            <a:extLst>
              <a:ext uri="{FF2B5EF4-FFF2-40B4-BE49-F238E27FC236}">
                <a16:creationId xmlns:a16="http://schemas.microsoft.com/office/drawing/2014/main" id="{E73C974E-A04F-BB53-FD3A-BDBA277ADCB3}"/>
              </a:ext>
            </a:extLst>
          </p:cNvPr>
          <p:cNvSpPr>
            <a:spLocks noGrp="1"/>
          </p:cNvSpPr>
          <p:nvPr>
            <p:ph type="title"/>
          </p:nvPr>
        </p:nvSpPr>
        <p:spPr>
          <a:xfrm>
            <a:off x="0" y="0"/>
            <a:ext cx="9144000" cy="1052513"/>
          </a:xfrm>
        </p:spPr>
        <p:txBody>
          <a:bodyPr/>
          <a:lstStyle/>
          <a:p>
            <a:r>
              <a:rPr lang="nl-NL" altLang="nl-BE" sz="2800" b="1" i="1">
                <a:latin typeface="Helvetica" pitchFamily="2" charset="0"/>
                <a:ea typeface="ＭＳ Ｐゴシック" panose="020B0600070205080204" pitchFamily="34" charset="-128"/>
              </a:rPr>
              <a:t>Transport van runderen in natuurreservaten</a:t>
            </a:r>
          </a:p>
        </p:txBody>
      </p:sp>
      <p:pic>
        <p:nvPicPr>
          <p:cNvPr id="156676" name="Afbeelding 2" descr="Fig-1-Flemish-nature-reserves-where-epizoochory-by-large-herbivores-was-investigated.png">
            <a:extLst>
              <a:ext uri="{FF2B5EF4-FFF2-40B4-BE49-F238E27FC236}">
                <a16:creationId xmlns:a16="http://schemas.microsoft.com/office/drawing/2014/main" id="{330A518E-DE88-3B5B-7672-64068763F7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4325" y="1628775"/>
            <a:ext cx="85153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itel 1">
            <a:extLst>
              <a:ext uri="{FF2B5EF4-FFF2-40B4-BE49-F238E27FC236}">
                <a16:creationId xmlns:a16="http://schemas.microsoft.com/office/drawing/2014/main" id="{002009D7-7670-6B79-842A-E0EFA77FEFDF}"/>
              </a:ext>
            </a:extLst>
          </p:cNvPr>
          <p:cNvSpPr>
            <a:spLocks noGrp="1"/>
          </p:cNvSpPr>
          <p:nvPr>
            <p:ph type="title"/>
          </p:nvPr>
        </p:nvSpPr>
        <p:spPr>
          <a:xfrm>
            <a:off x="-1826" y="2902743"/>
            <a:ext cx="9144000" cy="1052513"/>
          </a:xfrm>
        </p:spPr>
        <p:txBody>
          <a:bodyPr/>
          <a:lstStyle/>
          <a:p>
            <a:r>
              <a:rPr lang="nl-NL" altLang="nl-BE" sz="3200" b="1" i="1" dirty="0">
                <a:latin typeface="Helvetica" pitchFamily="2" charset="0"/>
                <a:ea typeface="ＭＳ Ｐゴシック" panose="020B0600070205080204" pitchFamily="34" charset="-128"/>
              </a:rPr>
              <a:t>Op reis doorheen de tijd</a:t>
            </a:r>
          </a:p>
        </p:txBody>
      </p:sp>
      <p:sp>
        <p:nvSpPr>
          <p:cNvPr id="158722" name="Tekstvak 1">
            <a:extLst>
              <a:ext uri="{FF2B5EF4-FFF2-40B4-BE49-F238E27FC236}">
                <a16:creationId xmlns:a16="http://schemas.microsoft.com/office/drawing/2014/main" id="{88C24006-9F5B-29A7-9159-F22B3F692D1A}"/>
              </a:ext>
            </a:extLst>
          </p:cNvPr>
          <p:cNvSpPr txBox="1">
            <a:spLocks noChangeArrowheads="1"/>
          </p:cNvSpPr>
          <p:nvPr/>
        </p:nvSpPr>
        <p:spPr bwMode="auto">
          <a:xfrm>
            <a:off x="2618581" y="4365104"/>
            <a:ext cx="3906837"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nl-NL" altLang="nl-BE" sz="4800" b="1" dirty="0">
                <a:solidFill>
                  <a:srgbClr val="FFFF00"/>
                </a:solidFill>
                <a:latin typeface="Helvetica" pitchFamily="2" charset="0"/>
              </a:rPr>
              <a:t>Zaadbanken</a:t>
            </a:r>
          </a:p>
          <a:p>
            <a:pPr eaLnBrk="1" hangingPunct="1">
              <a:spcBef>
                <a:spcPct val="0"/>
              </a:spcBef>
              <a:buFontTx/>
              <a:buNone/>
            </a:pPr>
            <a:r>
              <a:rPr lang="nl-NL" altLang="nl-BE" sz="2800" b="1" dirty="0">
                <a:solidFill>
                  <a:srgbClr val="FFFF00"/>
                </a:solidFill>
                <a:latin typeface="Helvetica" pitchFamily="2" charset="0"/>
              </a:rPr>
              <a:t>- in de bodem</a:t>
            </a:r>
          </a:p>
          <a:p>
            <a:pPr eaLnBrk="1" hangingPunct="1">
              <a:spcBef>
                <a:spcPct val="0"/>
              </a:spcBef>
              <a:buFontTx/>
              <a:buNone/>
            </a:pPr>
            <a:r>
              <a:rPr lang="nl-NL" altLang="nl-BE" sz="2800" b="1" dirty="0">
                <a:solidFill>
                  <a:srgbClr val="FFFF00"/>
                </a:solidFill>
                <a:latin typeface="Helvetica" pitchFamily="2" charset="0"/>
              </a:rPr>
              <a:t>- door de mens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DA4A3340-59FB-ED7E-BCBF-8FA8CB62F133}"/>
              </a:ext>
            </a:extLst>
          </p:cNvPr>
          <p:cNvSpPr>
            <a:spLocks noChangeArrowheads="1"/>
          </p:cNvSpPr>
          <p:nvPr/>
        </p:nvSpPr>
        <p:spPr bwMode="auto">
          <a:xfrm>
            <a:off x="3810000" y="5727700"/>
            <a:ext cx="576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nl-NL" altLang="nl-BE" sz="2400"/>
          </a:p>
        </p:txBody>
      </p:sp>
      <p:sp>
        <p:nvSpPr>
          <p:cNvPr id="29698" name="Tekstvak 1">
            <a:extLst>
              <a:ext uri="{FF2B5EF4-FFF2-40B4-BE49-F238E27FC236}">
                <a16:creationId xmlns:a16="http://schemas.microsoft.com/office/drawing/2014/main" id="{974851DF-4B17-5932-7EE7-E302E8F6CCD2}"/>
              </a:ext>
            </a:extLst>
          </p:cNvPr>
          <p:cNvSpPr txBox="1">
            <a:spLocks noChangeArrowheads="1"/>
          </p:cNvSpPr>
          <p:nvPr/>
        </p:nvSpPr>
        <p:spPr bwMode="auto">
          <a:xfrm>
            <a:off x="2627313" y="2060575"/>
            <a:ext cx="184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nl-NL" altLang="nl-BE" sz="2400"/>
          </a:p>
          <a:p>
            <a:pPr eaLnBrk="1" hangingPunct="1">
              <a:spcBef>
                <a:spcPct val="0"/>
              </a:spcBef>
              <a:buFontTx/>
              <a:buNone/>
            </a:pPr>
            <a:endParaRPr lang="nl-NL" altLang="nl-BE" sz="2400"/>
          </a:p>
          <a:p>
            <a:pPr eaLnBrk="1" hangingPunct="1">
              <a:spcBef>
                <a:spcPct val="0"/>
              </a:spcBef>
              <a:buFontTx/>
              <a:buNone/>
            </a:pPr>
            <a:endParaRPr lang="nl-NL" altLang="nl-BE" sz="2400"/>
          </a:p>
        </p:txBody>
      </p:sp>
      <p:pic>
        <p:nvPicPr>
          <p:cNvPr id="29699" name="Afbeelding 1" descr="Cleistogamous-violet-flowers.jpg">
            <a:extLst>
              <a:ext uri="{FF2B5EF4-FFF2-40B4-BE49-F238E27FC236}">
                <a16:creationId xmlns:a16="http://schemas.microsoft.com/office/drawing/2014/main" id="{F8797A35-6EE1-3270-49C1-A8CAA2FB6C9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96875"/>
            <a:ext cx="4044950" cy="606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itel 1">
            <a:extLst>
              <a:ext uri="{FF2B5EF4-FFF2-40B4-BE49-F238E27FC236}">
                <a16:creationId xmlns:a16="http://schemas.microsoft.com/office/drawing/2014/main" id="{50066B39-9E03-032F-B108-08764650F498}"/>
              </a:ext>
            </a:extLst>
          </p:cNvPr>
          <p:cNvSpPr>
            <a:spLocks noGrp="1"/>
          </p:cNvSpPr>
          <p:nvPr>
            <p:ph type="title"/>
          </p:nvPr>
        </p:nvSpPr>
        <p:spPr>
          <a:xfrm>
            <a:off x="0" y="0"/>
            <a:ext cx="4572000" cy="3429000"/>
          </a:xfrm>
        </p:spPr>
        <p:txBody>
          <a:bodyPr/>
          <a:lstStyle/>
          <a:p>
            <a:r>
              <a:rPr lang="en-GB" altLang="nl-BE" sz="2800" b="1" i="1">
                <a:latin typeface="Helvetica" pitchFamily="2" charset="0"/>
                <a:ea typeface="ＭＳ Ｐゴシック" panose="020B0600070205080204" pitchFamily="34" charset="-128"/>
              </a:rPr>
              <a:t>Ruig viooltje </a:t>
            </a:r>
            <a:br>
              <a:rPr lang="en-GB" altLang="nl-BE" sz="2800" b="1" i="1">
                <a:latin typeface="Helvetica" pitchFamily="2" charset="0"/>
                <a:ea typeface="ＭＳ Ｐゴシック" panose="020B0600070205080204" pitchFamily="34" charset="-128"/>
              </a:rPr>
            </a:br>
            <a:r>
              <a:rPr lang="en-GB" altLang="nl-BE" sz="2800" b="1" i="1">
                <a:latin typeface="Helvetica" pitchFamily="2" charset="0"/>
                <a:ea typeface="ＭＳ Ｐゴシック" panose="020B0600070205080204" pitchFamily="34" charset="-128"/>
              </a:rPr>
              <a:t>(Viola hirta)</a:t>
            </a:r>
            <a:br>
              <a:rPr lang="en-GB" altLang="nl-BE" sz="2800" b="1" i="1">
                <a:latin typeface="Helvetica" pitchFamily="2" charset="0"/>
                <a:ea typeface="ＭＳ Ｐゴシック" panose="020B0600070205080204" pitchFamily="34" charset="-128"/>
              </a:rPr>
            </a:br>
            <a:r>
              <a:rPr lang="en-GB" altLang="nl-BE" sz="2800" b="1" i="1">
                <a:latin typeface="Helvetica" pitchFamily="2" charset="0"/>
                <a:ea typeface="ＭＳ Ｐゴシック" panose="020B0600070205080204" pitchFamily="34" charset="-128"/>
              </a:rPr>
              <a:t/>
            </a:r>
            <a:br>
              <a:rPr lang="en-GB" altLang="nl-BE" sz="2800" b="1" i="1">
                <a:latin typeface="Helvetica" pitchFamily="2" charset="0"/>
                <a:ea typeface="ＭＳ Ｐゴシック" panose="020B0600070205080204" pitchFamily="34" charset="-128"/>
              </a:rPr>
            </a:br>
            <a:r>
              <a:rPr lang="en-GB" altLang="nl-BE" sz="2800" b="1" i="1">
                <a:latin typeface="Helvetica" pitchFamily="2" charset="0"/>
                <a:ea typeface="ＭＳ Ｐゴシック" panose="020B0600070205080204" pitchFamily="34" charset="-128"/>
              </a:rPr>
              <a:t>cleistogame bloemen …</a:t>
            </a:r>
            <a:endParaRPr lang="nl-NL" altLang="nl-BE" sz="2800">
              <a:ea typeface="ＭＳ Ｐゴシック" panose="020B0600070205080204" pitchFamily="34" charset="-128"/>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itel 1">
            <a:extLst>
              <a:ext uri="{FF2B5EF4-FFF2-40B4-BE49-F238E27FC236}">
                <a16:creationId xmlns:a16="http://schemas.microsoft.com/office/drawing/2014/main" id="{9C34AB16-F30D-F3C1-61BE-1DE322712CF0}"/>
              </a:ext>
            </a:extLst>
          </p:cNvPr>
          <p:cNvSpPr>
            <a:spLocks noGrp="1"/>
          </p:cNvSpPr>
          <p:nvPr>
            <p:ph type="title"/>
          </p:nvPr>
        </p:nvSpPr>
        <p:spPr>
          <a:xfrm>
            <a:off x="0" y="0"/>
            <a:ext cx="9144000" cy="1052513"/>
          </a:xfrm>
        </p:spPr>
        <p:txBody>
          <a:bodyPr/>
          <a:lstStyle/>
          <a:p>
            <a:r>
              <a:rPr lang="nl-NL" altLang="nl-BE" sz="2800" b="1" i="1">
                <a:latin typeface="Helvetica" pitchFamily="2" charset="0"/>
                <a:ea typeface="ＭＳ Ｐゴシック" panose="020B0600070205080204" pitchFamily="34" charset="-128"/>
              </a:rPr>
              <a:t>in de bodem   Historisch-ecologisch onderzoek</a:t>
            </a:r>
          </a:p>
        </p:txBody>
      </p:sp>
      <p:pic>
        <p:nvPicPr>
          <p:cNvPr id="160770" name="Afbeelding 1" descr="Fig-2-Soil-seed-bank-species-in-the-Sundarbans-mangrove-forest-a-Seeds-of-halophytic.png">
            <a:extLst>
              <a:ext uri="{FF2B5EF4-FFF2-40B4-BE49-F238E27FC236}">
                <a16:creationId xmlns:a16="http://schemas.microsoft.com/office/drawing/2014/main" id="{B9F36D34-30F8-62A8-DC3B-33693454950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3100" y="1052513"/>
            <a:ext cx="77978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itel 1">
            <a:extLst>
              <a:ext uri="{FF2B5EF4-FFF2-40B4-BE49-F238E27FC236}">
                <a16:creationId xmlns:a16="http://schemas.microsoft.com/office/drawing/2014/main" id="{9E2038C5-CEE4-E363-DB6E-933F7141408F}"/>
              </a:ext>
            </a:extLst>
          </p:cNvPr>
          <p:cNvSpPr>
            <a:spLocks noGrp="1"/>
          </p:cNvSpPr>
          <p:nvPr>
            <p:ph type="title"/>
          </p:nvPr>
        </p:nvSpPr>
        <p:spPr>
          <a:xfrm>
            <a:off x="0" y="0"/>
            <a:ext cx="3276600" cy="3429000"/>
          </a:xfrm>
        </p:spPr>
        <p:txBody>
          <a:bodyPr/>
          <a:lstStyle/>
          <a:p>
            <a:r>
              <a:rPr lang="nl-NL" altLang="nl-BE" sz="2800" b="1" i="1">
                <a:latin typeface="Helvetica" pitchFamily="2" charset="0"/>
                <a:ea typeface="ＭＳ Ｐゴシック" panose="020B0600070205080204" pitchFamily="34" charset="-128"/>
              </a:rPr>
              <a:t>Kieming van zaden van orchideeën </a:t>
            </a:r>
          </a:p>
        </p:txBody>
      </p:sp>
      <p:pic>
        <p:nvPicPr>
          <p:cNvPr id="161794" name="Afbeelding 1" descr="Fig-3-Comparative-effects-of-media-and-light-on-protocorm-and-seedling-development-of.jpg.png">
            <a:extLst>
              <a:ext uri="{FF2B5EF4-FFF2-40B4-BE49-F238E27FC236}">
                <a16:creationId xmlns:a16="http://schemas.microsoft.com/office/drawing/2014/main" id="{EBE08CBF-DD1F-007F-870C-F5177C05EA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09563"/>
            <a:ext cx="5551488" cy="62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a:extLst>
              <a:ext uri="{FF2B5EF4-FFF2-40B4-BE49-F238E27FC236}">
                <a16:creationId xmlns:a16="http://schemas.microsoft.com/office/drawing/2014/main" id="{D03FD528-BCFC-49DB-F38E-4230227A3FD4}"/>
              </a:ext>
            </a:extLst>
          </p:cNvPr>
          <p:cNvSpPr>
            <a:spLocks noGrp="1" noChangeArrowheads="1"/>
          </p:cNvSpPr>
          <p:nvPr>
            <p:ph type="title"/>
          </p:nvPr>
        </p:nvSpPr>
        <p:spPr>
          <a:xfrm>
            <a:off x="0" y="0"/>
            <a:ext cx="4572000" cy="3429000"/>
          </a:xfrm>
        </p:spPr>
        <p:txBody>
          <a:bodyPr/>
          <a:lstStyle/>
          <a:p>
            <a:pPr eaLnBrk="1" hangingPunct="1"/>
            <a:r>
              <a:rPr lang="nl-NL" altLang="nl-BE" sz="2800" b="1" i="1">
                <a:latin typeface="Helvetica" pitchFamily="2" charset="0"/>
                <a:ea typeface="ＭＳ Ｐゴシック" panose="020B0600070205080204" pitchFamily="34" charset="-128"/>
              </a:rPr>
              <a:t>in de bodem / mens</a:t>
            </a:r>
            <a:br>
              <a:rPr lang="nl-NL" altLang="nl-BE" sz="2800" b="1" i="1">
                <a:latin typeface="Helvetica" pitchFamily="2" charset="0"/>
                <a:ea typeface="ＭＳ Ｐゴシック" panose="020B0600070205080204" pitchFamily="34" charset="-128"/>
              </a:rPr>
            </a:br>
            <a:r>
              <a:rPr lang="nl-NL" altLang="nl-BE" sz="2800" b="1" i="1">
                <a:latin typeface="Helvetica" pitchFamily="2" charset="0"/>
                <a:ea typeface="ＭＳ Ｐゴシック" panose="020B0600070205080204" pitchFamily="34" charset="-128"/>
              </a:rPr>
              <a:t/>
            </a:r>
            <a:br>
              <a:rPr lang="nl-NL" altLang="nl-BE" sz="2800" b="1" i="1">
                <a:latin typeface="Helvetica" pitchFamily="2" charset="0"/>
                <a:ea typeface="ＭＳ Ｐゴシック" panose="020B0600070205080204" pitchFamily="34" charset="-128"/>
              </a:rPr>
            </a:br>
            <a:r>
              <a:rPr lang="nl-NL" altLang="nl-BE" sz="2800" b="1" i="1">
                <a:latin typeface="Helvetica" pitchFamily="2" charset="0"/>
                <a:ea typeface="ＭＳ Ｐゴシック" panose="020B0600070205080204" pitchFamily="34" charset="-128"/>
              </a:rPr>
              <a:t>Dadelpalm </a:t>
            </a:r>
            <a:br>
              <a:rPr lang="nl-NL" altLang="nl-BE" sz="2800" b="1" i="1">
                <a:latin typeface="Helvetica" pitchFamily="2" charset="0"/>
                <a:ea typeface="ＭＳ Ｐゴシック" panose="020B0600070205080204" pitchFamily="34" charset="-128"/>
              </a:rPr>
            </a:br>
            <a:r>
              <a:rPr lang="nl-NL" altLang="nl-BE" sz="2800" b="1" i="1">
                <a:latin typeface="Helvetica" pitchFamily="2" charset="0"/>
                <a:ea typeface="ＭＳ Ｐゴシック" panose="020B0600070205080204" pitchFamily="34" charset="-128"/>
              </a:rPr>
              <a:t>(Phoenix</a:t>
            </a:r>
            <a:r>
              <a:rPr lang="nl-NL" altLang="nl-BE" sz="2800" b="1">
                <a:latin typeface="Helvetica" pitchFamily="2" charset="0"/>
                <a:ea typeface="ＭＳ Ｐゴシック" panose="020B0600070205080204" pitchFamily="34" charset="-128"/>
              </a:rPr>
              <a:t> </a:t>
            </a:r>
            <a:r>
              <a:rPr lang="nl-NL" altLang="nl-BE" sz="2800" b="1" i="1">
                <a:latin typeface="Helvetica" pitchFamily="2" charset="0"/>
                <a:ea typeface="ＭＳ Ｐゴシック" panose="020B0600070205080204" pitchFamily="34" charset="-128"/>
              </a:rPr>
              <a:t>dactylifera)</a:t>
            </a:r>
            <a:endParaRPr lang="nl-NL" altLang="nl-BE" sz="2800" b="1">
              <a:latin typeface="Helvetica" pitchFamily="2" charset="0"/>
              <a:ea typeface="ＭＳ Ｐゴシック" panose="020B0600070205080204" pitchFamily="34" charset="-128"/>
            </a:endParaRPr>
          </a:p>
        </p:txBody>
      </p:sp>
      <p:pic>
        <p:nvPicPr>
          <p:cNvPr id="162818" name="Picture 3">
            <a:extLst>
              <a:ext uri="{FF2B5EF4-FFF2-40B4-BE49-F238E27FC236}">
                <a16:creationId xmlns:a16="http://schemas.microsoft.com/office/drawing/2014/main" id="{F7EECC4D-CF40-8997-5287-0DE587F68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519113"/>
            <a:ext cx="4392613"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a:extLst>
              <a:ext uri="{FF2B5EF4-FFF2-40B4-BE49-F238E27FC236}">
                <a16:creationId xmlns:a16="http://schemas.microsoft.com/office/drawing/2014/main" id="{207CB0A9-8CF6-2A7D-51A2-EB4BEDFD9DCC}"/>
              </a:ext>
            </a:extLst>
          </p:cNvPr>
          <p:cNvSpPr>
            <a:spLocks noGrp="1" noChangeArrowheads="1"/>
          </p:cNvSpPr>
          <p:nvPr>
            <p:ph type="title"/>
          </p:nvPr>
        </p:nvSpPr>
        <p:spPr>
          <a:xfrm>
            <a:off x="0" y="0"/>
            <a:ext cx="4572000" cy="3429000"/>
          </a:xfrm>
        </p:spPr>
        <p:txBody>
          <a:bodyPr/>
          <a:lstStyle/>
          <a:p>
            <a:pPr eaLnBrk="1" hangingPunct="1"/>
            <a:r>
              <a:rPr lang="nl-NL" altLang="nl-BE" sz="2800" b="1" i="1">
                <a:latin typeface="Helvetica" pitchFamily="2" charset="0"/>
                <a:ea typeface="ＭＳ Ｐゴシック" panose="020B0600070205080204" pitchFamily="34" charset="-128"/>
              </a:rPr>
              <a:t>Dadelpalm </a:t>
            </a:r>
            <a:br>
              <a:rPr lang="nl-NL" altLang="nl-BE" sz="2800" b="1" i="1">
                <a:latin typeface="Helvetica" pitchFamily="2" charset="0"/>
                <a:ea typeface="ＭＳ Ｐゴシック" panose="020B0600070205080204" pitchFamily="34" charset="-128"/>
              </a:rPr>
            </a:br>
            <a:r>
              <a:rPr lang="nl-NL" altLang="nl-BE" sz="2800" b="1" i="1">
                <a:latin typeface="Helvetica" pitchFamily="2" charset="0"/>
                <a:ea typeface="ＭＳ Ｐゴシック" panose="020B0600070205080204" pitchFamily="34" charset="-128"/>
              </a:rPr>
              <a:t>(Phoenix</a:t>
            </a:r>
            <a:r>
              <a:rPr lang="nl-NL" altLang="nl-BE" sz="2800" b="1">
                <a:latin typeface="Helvetica" pitchFamily="2" charset="0"/>
                <a:ea typeface="ＭＳ Ｐゴシック" panose="020B0600070205080204" pitchFamily="34" charset="-128"/>
              </a:rPr>
              <a:t> </a:t>
            </a:r>
            <a:r>
              <a:rPr lang="nl-NL" altLang="nl-BE" sz="2800" b="1" i="1">
                <a:latin typeface="Helvetica" pitchFamily="2" charset="0"/>
                <a:ea typeface="ＭＳ Ｐゴシック" panose="020B0600070205080204" pitchFamily="34" charset="-128"/>
              </a:rPr>
              <a:t>dactylifera)</a:t>
            </a:r>
            <a:endParaRPr lang="nl-NL" altLang="nl-BE" sz="2800" b="1">
              <a:latin typeface="Helvetica" pitchFamily="2" charset="0"/>
              <a:ea typeface="ＭＳ Ｐゴシック" panose="020B0600070205080204" pitchFamily="34" charset="-128"/>
            </a:endParaRPr>
          </a:p>
        </p:txBody>
      </p:sp>
      <p:pic>
        <p:nvPicPr>
          <p:cNvPr id="164866" name="Picture 3">
            <a:extLst>
              <a:ext uri="{FF2B5EF4-FFF2-40B4-BE49-F238E27FC236}">
                <a16:creationId xmlns:a16="http://schemas.microsoft.com/office/drawing/2014/main" id="{8BF22A75-AE76-A862-FE9E-36D1BEF82B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935288"/>
            <a:ext cx="3816350"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7" name="Picture 4">
            <a:extLst>
              <a:ext uri="{FF2B5EF4-FFF2-40B4-BE49-F238E27FC236}">
                <a16:creationId xmlns:a16="http://schemas.microsoft.com/office/drawing/2014/main" id="{52D2629D-9290-7AC0-1E09-9D6EB8300C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04800"/>
            <a:ext cx="38100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8" name="Picture 5">
            <a:extLst>
              <a:ext uri="{FF2B5EF4-FFF2-40B4-BE49-F238E27FC236}">
                <a16:creationId xmlns:a16="http://schemas.microsoft.com/office/drawing/2014/main" id="{350139A3-A15E-DEC6-B649-11C7114ABD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3429000"/>
            <a:ext cx="281463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a:extLst>
              <a:ext uri="{FF2B5EF4-FFF2-40B4-BE49-F238E27FC236}">
                <a16:creationId xmlns:a16="http://schemas.microsoft.com/office/drawing/2014/main" id="{0866C2AF-3395-1DE2-B83D-967BCB109875}"/>
              </a:ext>
            </a:extLst>
          </p:cNvPr>
          <p:cNvSpPr>
            <a:spLocks noGrp="1" noChangeArrowheads="1"/>
          </p:cNvSpPr>
          <p:nvPr>
            <p:ph type="title"/>
          </p:nvPr>
        </p:nvSpPr>
        <p:spPr>
          <a:xfrm>
            <a:off x="0" y="0"/>
            <a:ext cx="9144000" cy="1052513"/>
          </a:xfrm>
        </p:spPr>
        <p:txBody>
          <a:bodyPr/>
          <a:lstStyle/>
          <a:p>
            <a:pPr eaLnBrk="1" hangingPunct="1"/>
            <a:r>
              <a:rPr lang="nl-NL" altLang="nl-BE" sz="2800" b="1" i="1">
                <a:latin typeface="Helvetica" pitchFamily="2" charset="0"/>
                <a:ea typeface="ＭＳ Ｐゴシック" panose="020B0600070205080204" pitchFamily="34" charset="-128"/>
              </a:rPr>
              <a:t>Dadelpalm (Phoenix</a:t>
            </a:r>
            <a:r>
              <a:rPr lang="nl-NL" altLang="nl-BE" sz="2800" b="1">
                <a:latin typeface="Helvetica" pitchFamily="2" charset="0"/>
                <a:ea typeface="ＭＳ Ｐゴシック" panose="020B0600070205080204" pitchFamily="34" charset="-128"/>
              </a:rPr>
              <a:t> </a:t>
            </a:r>
            <a:r>
              <a:rPr lang="nl-NL" altLang="nl-BE" sz="2800" b="1" i="1">
                <a:latin typeface="Helvetica" pitchFamily="2" charset="0"/>
                <a:ea typeface="ＭＳ Ｐゴシック" panose="020B0600070205080204" pitchFamily="34" charset="-128"/>
              </a:rPr>
              <a:t>dactylifera), eofyl</a:t>
            </a:r>
            <a:endParaRPr lang="nl-NL" altLang="nl-BE" sz="2800" b="1">
              <a:latin typeface="Helvetica" pitchFamily="2" charset="0"/>
              <a:ea typeface="ＭＳ Ｐゴシック" panose="020B0600070205080204" pitchFamily="34" charset="-128"/>
            </a:endParaRPr>
          </a:p>
        </p:txBody>
      </p:sp>
      <p:pic>
        <p:nvPicPr>
          <p:cNvPr id="166914" name="Picture 3">
            <a:extLst>
              <a:ext uri="{FF2B5EF4-FFF2-40B4-BE49-F238E27FC236}">
                <a16:creationId xmlns:a16="http://schemas.microsoft.com/office/drawing/2014/main" id="{9EB0747C-3886-D7C6-C7A9-F4EC215894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300" y="1052513"/>
            <a:ext cx="5105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a:extLst>
              <a:ext uri="{FF2B5EF4-FFF2-40B4-BE49-F238E27FC236}">
                <a16:creationId xmlns:a16="http://schemas.microsoft.com/office/drawing/2014/main" id="{27B4949E-4FD5-4B69-F050-FCED9A5AA12A}"/>
              </a:ext>
            </a:extLst>
          </p:cNvPr>
          <p:cNvSpPr>
            <a:spLocks noGrp="1" noChangeArrowheads="1"/>
          </p:cNvSpPr>
          <p:nvPr>
            <p:ph type="title"/>
          </p:nvPr>
        </p:nvSpPr>
        <p:spPr>
          <a:xfrm>
            <a:off x="0" y="0"/>
            <a:ext cx="9144000" cy="1052513"/>
          </a:xfrm>
        </p:spPr>
        <p:txBody>
          <a:bodyPr/>
          <a:lstStyle/>
          <a:p>
            <a:pPr eaLnBrk="1" hangingPunct="1"/>
            <a:r>
              <a:rPr lang="nl-NL" altLang="nl-BE" sz="2800" b="1" i="1">
                <a:latin typeface="Helvetica" pitchFamily="2" charset="0"/>
                <a:ea typeface="ＭＳ Ｐゴシック" panose="020B0600070205080204" pitchFamily="34" charset="-128"/>
              </a:rPr>
              <a:t>Indische lotus (Nelumbo nucifera), dopvruchtjes</a:t>
            </a:r>
            <a:endParaRPr lang="nl-NL" altLang="nl-BE" sz="2800" b="1">
              <a:latin typeface="Helvetica" pitchFamily="2" charset="0"/>
              <a:ea typeface="ＭＳ Ｐゴシック" panose="020B0600070205080204" pitchFamily="34" charset="-128"/>
            </a:endParaRPr>
          </a:p>
        </p:txBody>
      </p:sp>
      <p:pic>
        <p:nvPicPr>
          <p:cNvPr id="168962" name="Afbeelding 1" descr="Nelumbo_nucifera_fruit_Linz.JPG">
            <a:extLst>
              <a:ext uri="{FF2B5EF4-FFF2-40B4-BE49-F238E27FC236}">
                <a16:creationId xmlns:a16="http://schemas.microsoft.com/office/drawing/2014/main" id="{84EA735A-5B4D-1106-DBA4-9737E53922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2438" y="1052513"/>
            <a:ext cx="8239125"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Titel 1">
            <a:extLst>
              <a:ext uri="{FF2B5EF4-FFF2-40B4-BE49-F238E27FC236}">
                <a16:creationId xmlns:a16="http://schemas.microsoft.com/office/drawing/2014/main" id="{AE067F72-BE0D-8792-F421-776D950F0504}"/>
              </a:ext>
            </a:extLst>
          </p:cNvPr>
          <p:cNvSpPr>
            <a:spLocks noGrp="1"/>
          </p:cNvSpPr>
          <p:nvPr>
            <p:ph type="title"/>
          </p:nvPr>
        </p:nvSpPr>
        <p:spPr>
          <a:xfrm>
            <a:off x="0" y="0"/>
            <a:ext cx="9144000" cy="1052513"/>
          </a:xfrm>
        </p:spPr>
        <p:txBody>
          <a:bodyPr/>
          <a:lstStyle/>
          <a:p>
            <a:r>
              <a:rPr lang="nl-NL" altLang="nl-BE" sz="3200" b="1" i="1">
                <a:latin typeface="Helvetica" pitchFamily="2" charset="0"/>
                <a:ea typeface="ＭＳ Ｐゴシック" panose="020B0600070205080204" pitchFamily="34" charset="-128"/>
              </a:rPr>
              <a:t>door de mens   Verzamelen van zaden</a:t>
            </a:r>
          </a:p>
        </p:txBody>
      </p:sp>
      <p:pic>
        <p:nvPicPr>
          <p:cNvPr id="171010" name="Afbeelding 1" descr="Dave-Sollenberger-collecting_RJC2260.jpg">
            <a:extLst>
              <a:ext uri="{FF2B5EF4-FFF2-40B4-BE49-F238E27FC236}">
                <a16:creationId xmlns:a16="http://schemas.microsoft.com/office/drawing/2014/main" id="{27461769-DE69-6AE6-DB3B-C53F82EF8C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052513"/>
            <a:ext cx="7686675" cy="510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Afbeelding 1" descr="seed_RJC3775.jpg">
            <a:extLst>
              <a:ext uri="{FF2B5EF4-FFF2-40B4-BE49-F238E27FC236}">
                <a16:creationId xmlns:a16="http://schemas.microsoft.com/office/drawing/2014/main" id="{02B3737D-69E1-47AE-3634-4C86DD8A28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1813" y="1052513"/>
            <a:ext cx="8080375" cy="536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4" name="Titel 1">
            <a:extLst>
              <a:ext uri="{FF2B5EF4-FFF2-40B4-BE49-F238E27FC236}">
                <a16:creationId xmlns:a16="http://schemas.microsoft.com/office/drawing/2014/main" id="{D061DD2E-27E1-6F11-3BB7-55A654A3BA31}"/>
              </a:ext>
            </a:extLst>
          </p:cNvPr>
          <p:cNvSpPr>
            <a:spLocks noGrp="1"/>
          </p:cNvSpPr>
          <p:nvPr>
            <p:ph type="title"/>
          </p:nvPr>
        </p:nvSpPr>
        <p:spPr>
          <a:xfrm>
            <a:off x="0" y="0"/>
            <a:ext cx="9144000" cy="1052513"/>
          </a:xfrm>
        </p:spPr>
        <p:txBody>
          <a:bodyPr/>
          <a:lstStyle/>
          <a:p>
            <a:r>
              <a:rPr lang="nl-NL" altLang="nl-BE" sz="2800" b="1" i="1">
                <a:latin typeface="Helvetica" pitchFamily="2" charset="0"/>
                <a:ea typeface="ＭＳ Ｐゴシック" panose="020B0600070205080204" pitchFamily="34" charset="-128"/>
              </a:rPr>
              <a:t>Reinigen van zaden</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Afbeelding 1" descr="seed-bank_RJC2788.jpg">
            <a:extLst>
              <a:ext uri="{FF2B5EF4-FFF2-40B4-BE49-F238E27FC236}">
                <a16:creationId xmlns:a16="http://schemas.microsoft.com/office/drawing/2014/main" id="{66088BBB-D386-1000-27F7-EF0EF5CA0C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250" y="1052513"/>
            <a:ext cx="8191500"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58" name="Titel 1">
            <a:extLst>
              <a:ext uri="{FF2B5EF4-FFF2-40B4-BE49-F238E27FC236}">
                <a16:creationId xmlns:a16="http://schemas.microsoft.com/office/drawing/2014/main" id="{16EFE62A-5C9D-6693-A238-F109180A2F6D}"/>
              </a:ext>
            </a:extLst>
          </p:cNvPr>
          <p:cNvSpPr>
            <a:spLocks noGrp="1"/>
          </p:cNvSpPr>
          <p:nvPr>
            <p:ph type="title"/>
          </p:nvPr>
        </p:nvSpPr>
        <p:spPr>
          <a:xfrm>
            <a:off x="0" y="0"/>
            <a:ext cx="9144000" cy="1052513"/>
          </a:xfrm>
        </p:spPr>
        <p:txBody>
          <a:bodyPr/>
          <a:lstStyle/>
          <a:p>
            <a:r>
              <a:rPr lang="nl-NL" altLang="nl-BE" sz="2800" b="1" i="1">
                <a:latin typeface="Helvetica" pitchFamily="2" charset="0"/>
                <a:ea typeface="ＭＳ Ｐゴシック" panose="020B0600070205080204" pitchFamily="34" charset="-128"/>
              </a:rPr>
              <a:t>Lange-termijn bewaring van zaden</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Titel 1">
            <a:extLst>
              <a:ext uri="{FF2B5EF4-FFF2-40B4-BE49-F238E27FC236}">
                <a16:creationId xmlns:a16="http://schemas.microsoft.com/office/drawing/2014/main" id="{AD3F999B-091F-E582-4221-26BF468DC07C}"/>
              </a:ext>
            </a:extLst>
          </p:cNvPr>
          <p:cNvSpPr>
            <a:spLocks noGrp="1"/>
          </p:cNvSpPr>
          <p:nvPr>
            <p:ph type="title"/>
          </p:nvPr>
        </p:nvSpPr>
        <p:spPr>
          <a:xfrm>
            <a:off x="0" y="0"/>
            <a:ext cx="9144000" cy="1052513"/>
          </a:xfrm>
        </p:spPr>
        <p:txBody>
          <a:bodyPr/>
          <a:lstStyle/>
          <a:p>
            <a:r>
              <a:rPr lang="nl-NL" altLang="nl-BE" sz="2800" b="1" i="1">
                <a:latin typeface="Helvetica" pitchFamily="2" charset="0"/>
                <a:ea typeface="ＭＳ Ｐゴシック" panose="020B0600070205080204" pitchFamily="34" charset="-128"/>
              </a:rPr>
              <a:t>Zaadbanken van peulvruchten</a:t>
            </a:r>
          </a:p>
        </p:txBody>
      </p:sp>
      <p:pic>
        <p:nvPicPr>
          <p:cNvPr id="174082" name="Afbeelding 1" descr="iStock_000020447381_Medium.jpg">
            <a:extLst>
              <a:ext uri="{FF2B5EF4-FFF2-40B4-BE49-F238E27FC236}">
                <a16:creationId xmlns:a16="http://schemas.microsoft.com/office/drawing/2014/main" id="{DF5ECB16-B307-266E-ED5F-293E8A04A6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 y="1052513"/>
            <a:ext cx="6985000" cy="536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B3B089BE-7062-F26C-2F22-8F63BC3467CE}"/>
              </a:ext>
            </a:extLst>
          </p:cNvPr>
          <p:cNvSpPr>
            <a:spLocks noChangeArrowheads="1"/>
          </p:cNvSpPr>
          <p:nvPr/>
        </p:nvSpPr>
        <p:spPr bwMode="auto">
          <a:xfrm>
            <a:off x="3810000" y="5727700"/>
            <a:ext cx="576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nl-NL" altLang="nl-BE" sz="2400"/>
          </a:p>
        </p:txBody>
      </p:sp>
      <p:sp>
        <p:nvSpPr>
          <p:cNvPr id="31746" name="Tekstvak 1">
            <a:extLst>
              <a:ext uri="{FF2B5EF4-FFF2-40B4-BE49-F238E27FC236}">
                <a16:creationId xmlns:a16="http://schemas.microsoft.com/office/drawing/2014/main" id="{353F90DA-E3BF-4C18-4C4B-469A290222C1}"/>
              </a:ext>
            </a:extLst>
          </p:cNvPr>
          <p:cNvSpPr txBox="1">
            <a:spLocks noChangeArrowheads="1"/>
          </p:cNvSpPr>
          <p:nvPr/>
        </p:nvSpPr>
        <p:spPr bwMode="auto">
          <a:xfrm>
            <a:off x="2627313" y="2060575"/>
            <a:ext cx="184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nl-NL" altLang="nl-BE" sz="2400"/>
          </a:p>
          <a:p>
            <a:pPr eaLnBrk="1" hangingPunct="1">
              <a:spcBef>
                <a:spcPct val="0"/>
              </a:spcBef>
              <a:buFontTx/>
              <a:buNone/>
            </a:pPr>
            <a:endParaRPr lang="nl-NL" altLang="nl-BE" sz="2400"/>
          </a:p>
          <a:p>
            <a:pPr eaLnBrk="1" hangingPunct="1">
              <a:spcBef>
                <a:spcPct val="0"/>
              </a:spcBef>
              <a:buFontTx/>
              <a:buNone/>
            </a:pPr>
            <a:endParaRPr lang="nl-NL" altLang="nl-BE" sz="2400"/>
          </a:p>
        </p:txBody>
      </p:sp>
      <p:pic>
        <p:nvPicPr>
          <p:cNvPr id="31747" name="Afbeelding 1" descr="Cleistogamous-fruit-violet.jpg">
            <a:extLst>
              <a:ext uri="{FF2B5EF4-FFF2-40B4-BE49-F238E27FC236}">
                <a16:creationId xmlns:a16="http://schemas.microsoft.com/office/drawing/2014/main" id="{4C3A3ED4-7D6C-26A6-345F-F4E535281D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6688"/>
            <a:ext cx="4351338"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itel 1">
            <a:extLst>
              <a:ext uri="{FF2B5EF4-FFF2-40B4-BE49-F238E27FC236}">
                <a16:creationId xmlns:a16="http://schemas.microsoft.com/office/drawing/2014/main" id="{703964DC-938D-17AF-4528-2E535BB1EF62}"/>
              </a:ext>
            </a:extLst>
          </p:cNvPr>
          <p:cNvSpPr>
            <a:spLocks noGrp="1"/>
          </p:cNvSpPr>
          <p:nvPr>
            <p:ph type="title"/>
          </p:nvPr>
        </p:nvSpPr>
        <p:spPr>
          <a:xfrm>
            <a:off x="0" y="0"/>
            <a:ext cx="4572000" cy="3429000"/>
          </a:xfrm>
        </p:spPr>
        <p:txBody>
          <a:bodyPr/>
          <a:lstStyle/>
          <a:p>
            <a:r>
              <a:rPr lang="en-GB" altLang="nl-BE" sz="2800" b="1" i="1">
                <a:latin typeface="Helvetica" pitchFamily="2" charset="0"/>
                <a:ea typeface="ＭＳ Ｐゴシック" panose="020B0600070205080204" pitchFamily="34" charset="-128"/>
              </a:rPr>
              <a:t>Ruig viooltje </a:t>
            </a:r>
            <a:br>
              <a:rPr lang="en-GB" altLang="nl-BE" sz="2800" b="1" i="1">
                <a:latin typeface="Helvetica" pitchFamily="2" charset="0"/>
                <a:ea typeface="ＭＳ Ｐゴシック" panose="020B0600070205080204" pitchFamily="34" charset="-128"/>
              </a:rPr>
            </a:br>
            <a:r>
              <a:rPr lang="en-GB" altLang="nl-BE" sz="2800" b="1" i="1">
                <a:latin typeface="Helvetica" pitchFamily="2" charset="0"/>
                <a:ea typeface="ＭＳ Ｐゴシック" panose="020B0600070205080204" pitchFamily="34" charset="-128"/>
              </a:rPr>
              <a:t>(Viola hirta)</a:t>
            </a:r>
            <a:br>
              <a:rPr lang="en-GB" altLang="nl-BE" sz="2800" b="1" i="1">
                <a:latin typeface="Helvetica" pitchFamily="2" charset="0"/>
                <a:ea typeface="ＭＳ Ｐゴシック" panose="020B0600070205080204" pitchFamily="34" charset="-128"/>
              </a:rPr>
            </a:br>
            <a:r>
              <a:rPr lang="en-GB" altLang="nl-BE" sz="2800" b="1" i="1">
                <a:latin typeface="Helvetica" pitchFamily="2" charset="0"/>
                <a:ea typeface="ＭＳ Ｐゴシック" panose="020B0600070205080204" pitchFamily="34" charset="-128"/>
              </a:rPr>
              <a:t/>
            </a:r>
            <a:br>
              <a:rPr lang="en-GB" altLang="nl-BE" sz="2800" b="1" i="1">
                <a:latin typeface="Helvetica" pitchFamily="2" charset="0"/>
                <a:ea typeface="ＭＳ Ｐゴシック" panose="020B0600070205080204" pitchFamily="34" charset="-128"/>
              </a:rPr>
            </a:br>
            <a:r>
              <a:rPr lang="en-GB" altLang="nl-BE" sz="2800" b="1" i="1">
                <a:latin typeface="Helvetica" pitchFamily="2" charset="0"/>
                <a:ea typeface="ＭＳ Ｐゴシック" panose="020B0600070205080204" pitchFamily="34" charset="-128"/>
              </a:rPr>
              <a:t>… en cleistogame vruchten</a:t>
            </a:r>
            <a:endParaRPr lang="nl-NL" altLang="nl-BE" sz="2800">
              <a:ea typeface="ＭＳ Ｐゴシック" panose="020B0600070205080204" pitchFamily="34" charset="-128"/>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a:extLst>
              <a:ext uri="{FF2B5EF4-FFF2-40B4-BE49-F238E27FC236}">
                <a16:creationId xmlns:a16="http://schemas.microsoft.com/office/drawing/2014/main" id="{41659D35-F691-40D8-DCB6-4519C3C4229B}"/>
              </a:ext>
            </a:extLst>
          </p:cNvPr>
          <p:cNvSpPr>
            <a:spLocks noChangeArrowheads="1"/>
          </p:cNvSpPr>
          <p:nvPr/>
        </p:nvSpPr>
        <p:spPr bwMode="auto">
          <a:xfrm>
            <a:off x="3810000" y="5727700"/>
            <a:ext cx="576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nl-NL" altLang="nl-BE" sz="2400"/>
          </a:p>
        </p:txBody>
      </p:sp>
      <p:sp>
        <p:nvSpPr>
          <p:cNvPr id="175106" name="Tekstvak 1">
            <a:extLst>
              <a:ext uri="{FF2B5EF4-FFF2-40B4-BE49-F238E27FC236}">
                <a16:creationId xmlns:a16="http://schemas.microsoft.com/office/drawing/2014/main" id="{26F16CD2-0060-70F4-A7C9-A352FDCE0CA4}"/>
              </a:ext>
            </a:extLst>
          </p:cNvPr>
          <p:cNvSpPr txBox="1">
            <a:spLocks noChangeArrowheads="1"/>
          </p:cNvSpPr>
          <p:nvPr/>
        </p:nvSpPr>
        <p:spPr bwMode="auto">
          <a:xfrm>
            <a:off x="1991562" y="4349602"/>
            <a:ext cx="51608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nl-NL" altLang="nl-BE" sz="2800" b="1" dirty="0">
                <a:solidFill>
                  <a:srgbClr val="FFFF00"/>
                </a:solidFill>
                <a:latin typeface="Helvetica" pitchFamily="2" charset="0"/>
              </a:rPr>
              <a:t>http://</a:t>
            </a:r>
            <a:r>
              <a:rPr lang="nl-NL" altLang="nl-BE" sz="2800" b="1" dirty="0" err="1">
                <a:solidFill>
                  <a:srgbClr val="FFFF00"/>
                </a:solidFill>
                <a:latin typeface="Helvetica" pitchFamily="2" charset="0"/>
              </a:rPr>
              <a:t>alienplantsbelgium.be</a:t>
            </a:r>
            <a:endParaRPr lang="nl-NL" altLang="nl-BE" sz="2800" b="1" dirty="0">
              <a:solidFill>
                <a:srgbClr val="FFFF00"/>
              </a:solidFill>
              <a:latin typeface="Helvetica" pitchFamily="2" charset="0"/>
            </a:endParaRPr>
          </a:p>
          <a:p>
            <a:pPr algn="ctr" eaLnBrk="1" hangingPunct="1">
              <a:spcBef>
                <a:spcPct val="0"/>
              </a:spcBef>
              <a:buFontTx/>
              <a:buNone/>
            </a:pPr>
            <a:endParaRPr lang="nl-NL" altLang="nl-BE" sz="2800" b="1" dirty="0">
              <a:solidFill>
                <a:srgbClr val="FFFF00"/>
              </a:solidFill>
              <a:latin typeface="Helvetica" pitchFamily="2" charset="0"/>
            </a:endParaRPr>
          </a:p>
          <a:p>
            <a:pPr algn="ctr" eaLnBrk="1" hangingPunct="1">
              <a:spcBef>
                <a:spcPct val="0"/>
              </a:spcBef>
              <a:buFontTx/>
              <a:buNone/>
            </a:pPr>
            <a:r>
              <a:rPr lang="nl-NL" altLang="nl-BE" sz="2800" b="1" dirty="0">
                <a:solidFill>
                  <a:srgbClr val="FFFF00"/>
                </a:solidFill>
                <a:latin typeface="Helvetica" pitchFamily="2" charset="0"/>
              </a:rPr>
              <a:t>http://</a:t>
            </a:r>
            <a:r>
              <a:rPr lang="nl-NL" altLang="nl-BE" sz="2800" b="1" dirty="0" err="1">
                <a:solidFill>
                  <a:srgbClr val="FFFF00"/>
                </a:solidFill>
                <a:latin typeface="Helvetica" pitchFamily="2" charset="0"/>
              </a:rPr>
              <a:t>ias.biodiversity.be</a:t>
            </a:r>
            <a:endParaRPr lang="nl-NL" altLang="nl-BE" sz="2800" b="1" dirty="0">
              <a:solidFill>
                <a:srgbClr val="FFFF00"/>
              </a:solidFill>
              <a:latin typeface="Helvetica" pitchFamily="2" charset="0"/>
            </a:endParaRPr>
          </a:p>
        </p:txBody>
      </p:sp>
      <p:sp>
        <p:nvSpPr>
          <p:cNvPr id="175107" name="Titel 1">
            <a:extLst>
              <a:ext uri="{FF2B5EF4-FFF2-40B4-BE49-F238E27FC236}">
                <a16:creationId xmlns:a16="http://schemas.microsoft.com/office/drawing/2014/main" id="{2EC032A5-FFCF-94A1-6575-8D37E018580B}"/>
              </a:ext>
            </a:extLst>
          </p:cNvPr>
          <p:cNvSpPr>
            <a:spLocks noGrp="1"/>
          </p:cNvSpPr>
          <p:nvPr>
            <p:ph type="title"/>
          </p:nvPr>
        </p:nvSpPr>
        <p:spPr>
          <a:xfrm>
            <a:off x="0" y="2902743"/>
            <a:ext cx="9144000" cy="1052513"/>
          </a:xfrm>
        </p:spPr>
        <p:txBody>
          <a:bodyPr/>
          <a:lstStyle/>
          <a:p>
            <a:r>
              <a:rPr lang="nl-NL" altLang="nl-BE" sz="3200" b="1" i="1" dirty="0">
                <a:latin typeface="Helvetica" pitchFamily="2" charset="0"/>
                <a:ea typeface="ＭＳ Ｐゴシック" panose="020B0600070205080204" pitchFamily="34" charset="-128"/>
              </a:rPr>
              <a:t>Invasieve soorten &amp; exoten</a:t>
            </a:r>
            <a:endParaRPr lang="nl-NL" altLang="nl-BE" sz="3200" dirty="0">
              <a:ea typeface="ＭＳ Ｐゴシック" panose="020B0600070205080204" pitchFamily="34" charset="-128"/>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a:extLst>
              <a:ext uri="{FF2B5EF4-FFF2-40B4-BE49-F238E27FC236}">
                <a16:creationId xmlns:a16="http://schemas.microsoft.com/office/drawing/2014/main" id="{E222831A-9706-4E22-2D68-F1F0C4670324}"/>
              </a:ext>
            </a:extLst>
          </p:cNvPr>
          <p:cNvSpPr>
            <a:spLocks noChangeArrowheads="1"/>
          </p:cNvSpPr>
          <p:nvPr/>
        </p:nvSpPr>
        <p:spPr bwMode="auto">
          <a:xfrm>
            <a:off x="3810000" y="5727700"/>
            <a:ext cx="576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nl-NL" altLang="nl-BE" sz="2400"/>
          </a:p>
        </p:txBody>
      </p:sp>
      <p:sp>
        <p:nvSpPr>
          <p:cNvPr id="177154" name="Tekstvak 1">
            <a:extLst>
              <a:ext uri="{FF2B5EF4-FFF2-40B4-BE49-F238E27FC236}">
                <a16:creationId xmlns:a16="http://schemas.microsoft.com/office/drawing/2014/main" id="{CAAD680B-8E72-023B-F1F1-670B68A45961}"/>
              </a:ext>
            </a:extLst>
          </p:cNvPr>
          <p:cNvSpPr txBox="1">
            <a:spLocks noChangeArrowheads="1"/>
          </p:cNvSpPr>
          <p:nvPr/>
        </p:nvSpPr>
        <p:spPr bwMode="auto">
          <a:xfrm>
            <a:off x="2627313" y="2060575"/>
            <a:ext cx="184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nl-NL" altLang="nl-BE" sz="2400"/>
          </a:p>
          <a:p>
            <a:pPr eaLnBrk="1" hangingPunct="1">
              <a:spcBef>
                <a:spcPct val="0"/>
              </a:spcBef>
              <a:buFontTx/>
              <a:buNone/>
            </a:pPr>
            <a:endParaRPr lang="nl-NL" altLang="nl-BE" sz="2400"/>
          </a:p>
          <a:p>
            <a:pPr eaLnBrk="1" hangingPunct="1">
              <a:spcBef>
                <a:spcPct val="0"/>
              </a:spcBef>
              <a:buFontTx/>
              <a:buNone/>
            </a:pPr>
            <a:endParaRPr lang="nl-NL" altLang="nl-BE" sz="2400"/>
          </a:p>
        </p:txBody>
      </p:sp>
      <p:sp>
        <p:nvSpPr>
          <p:cNvPr id="177155" name="Titel 1">
            <a:extLst>
              <a:ext uri="{FF2B5EF4-FFF2-40B4-BE49-F238E27FC236}">
                <a16:creationId xmlns:a16="http://schemas.microsoft.com/office/drawing/2014/main" id="{1BC6F2CE-47D0-D66A-DBF6-9A8A03076F3F}"/>
              </a:ext>
            </a:extLst>
          </p:cNvPr>
          <p:cNvSpPr>
            <a:spLocks noGrp="1"/>
          </p:cNvSpPr>
          <p:nvPr>
            <p:ph type="title"/>
          </p:nvPr>
        </p:nvSpPr>
        <p:spPr>
          <a:xfrm>
            <a:off x="0" y="0"/>
            <a:ext cx="9144000" cy="1052513"/>
          </a:xfrm>
        </p:spPr>
        <p:txBody>
          <a:bodyPr/>
          <a:lstStyle/>
          <a:p>
            <a:r>
              <a:rPr lang="nl-NL" altLang="nl-BE" sz="2800" b="1" i="1">
                <a:latin typeface="Helvetica" pitchFamily="2" charset="0"/>
                <a:ea typeface="ＭＳ Ｐゴシック" panose="020B0600070205080204" pitchFamily="34" charset="-128"/>
              </a:rPr>
              <a:t>Reuzenbalsemien (Impatiens glandulifera)</a:t>
            </a:r>
          </a:p>
        </p:txBody>
      </p:sp>
      <p:pic>
        <p:nvPicPr>
          <p:cNvPr id="177156" name="Afbeelding 2" descr="img_2197.jpg">
            <a:extLst>
              <a:ext uri="{FF2B5EF4-FFF2-40B4-BE49-F238E27FC236}">
                <a16:creationId xmlns:a16="http://schemas.microsoft.com/office/drawing/2014/main" id="{22A55AA6-8813-087D-E893-CA40705298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0238" y="1052513"/>
            <a:ext cx="7883525"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a:extLst>
              <a:ext uri="{FF2B5EF4-FFF2-40B4-BE49-F238E27FC236}">
                <a16:creationId xmlns:a16="http://schemas.microsoft.com/office/drawing/2014/main" id="{0386995D-CED9-1854-B8A0-68E73B7B013A}"/>
              </a:ext>
            </a:extLst>
          </p:cNvPr>
          <p:cNvSpPr>
            <a:spLocks noChangeArrowheads="1"/>
          </p:cNvSpPr>
          <p:nvPr/>
        </p:nvSpPr>
        <p:spPr bwMode="auto">
          <a:xfrm>
            <a:off x="3810000" y="5727700"/>
            <a:ext cx="576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nl-NL" altLang="nl-BE" sz="2400"/>
          </a:p>
        </p:txBody>
      </p:sp>
      <p:sp>
        <p:nvSpPr>
          <p:cNvPr id="179202" name="Tekstvak 1">
            <a:extLst>
              <a:ext uri="{FF2B5EF4-FFF2-40B4-BE49-F238E27FC236}">
                <a16:creationId xmlns:a16="http://schemas.microsoft.com/office/drawing/2014/main" id="{8B18A89D-64E5-FA25-26C4-CE9FA1274107}"/>
              </a:ext>
            </a:extLst>
          </p:cNvPr>
          <p:cNvSpPr txBox="1">
            <a:spLocks noChangeArrowheads="1"/>
          </p:cNvSpPr>
          <p:nvPr/>
        </p:nvSpPr>
        <p:spPr bwMode="auto">
          <a:xfrm>
            <a:off x="2627313" y="2060575"/>
            <a:ext cx="184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nl-NL" altLang="nl-BE" sz="2400"/>
          </a:p>
          <a:p>
            <a:pPr eaLnBrk="1" hangingPunct="1">
              <a:spcBef>
                <a:spcPct val="0"/>
              </a:spcBef>
              <a:buFontTx/>
              <a:buNone/>
            </a:pPr>
            <a:endParaRPr lang="nl-NL" altLang="nl-BE" sz="2400"/>
          </a:p>
          <a:p>
            <a:pPr eaLnBrk="1" hangingPunct="1">
              <a:spcBef>
                <a:spcPct val="0"/>
              </a:spcBef>
              <a:buFontTx/>
              <a:buNone/>
            </a:pPr>
            <a:endParaRPr lang="nl-NL" altLang="nl-BE" sz="2400"/>
          </a:p>
        </p:txBody>
      </p:sp>
      <p:sp>
        <p:nvSpPr>
          <p:cNvPr id="179203" name="Titel 1">
            <a:extLst>
              <a:ext uri="{FF2B5EF4-FFF2-40B4-BE49-F238E27FC236}">
                <a16:creationId xmlns:a16="http://schemas.microsoft.com/office/drawing/2014/main" id="{C985DD8E-3EF1-4D43-817C-C83729EBD57B}"/>
              </a:ext>
            </a:extLst>
          </p:cNvPr>
          <p:cNvSpPr>
            <a:spLocks noGrp="1"/>
          </p:cNvSpPr>
          <p:nvPr>
            <p:ph type="title"/>
          </p:nvPr>
        </p:nvSpPr>
        <p:spPr>
          <a:xfrm>
            <a:off x="0" y="0"/>
            <a:ext cx="9144000" cy="1052513"/>
          </a:xfrm>
        </p:spPr>
        <p:txBody>
          <a:bodyPr/>
          <a:lstStyle/>
          <a:p>
            <a:r>
              <a:rPr lang="nl-NL" altLang="nl-BE" sz="2800" b="1" i="1">
                <a:latin typeface="Helvetica" pitchFamily="2" charset="0"/>
                <a:ea typeface="ＭＳ Ｐゴシック" panose="020B0600070205080204" pitchFamily="34" charset="-128"/>
              </a:rPr>
              <a:t>Reuzenbalsemien (Impatiens glandulifera)</a:t>
            </a:r>
          </a:p>
        </p:txBody>
      </p:sp>
      <p:pic>
        <p:nvPicPr>
          <p:cNvPr id="179204" name="Afbeelding 2" descr="Impatiens_glandulifera_Royle_(7677070626).jpg">
            <a:extLst>
              <a:ext uri="{FF2B5EF4-FFF2-40B4-BE49-F238E27FC236}">
                <a16:creationId xmlns:a16="http://schemas.microsoft.com/office/drawing/2014/main" id="{0026E097-65FA-30D1-A2D6-34DA3B24C1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3975" y="1052513"/>
            <a:ext cx="6496050" cy="539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a:extLst>
              <a:ext uri="{FF2B5EF4-FFF2-40B4-BE49-F238E27FC236}">
                <a16:creationId xmlns:a16="http://schemas.microsoft.com/office/drawing/2014/main" id="{A5E797E3-8B32-CD63-0B4F-77D7D34D6452}"/>
              </a:ext>
            </a:extLst>
          </p:cNvPr>
          <p:cNvSpPr>
            <a:spLocks noChangeArrowheads="1"/>
          </p:cNvSpPr>
          <p:nvPr/>
        </p:nvSpPr>
        <p:spPr bwMode="auto">
          <a:xfrm>
            <a:off x="3810000" y="5727700"/>
            <a:ext cx="576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nl-NL" altLang="nl-BE" sz="2400"/>
          </a:p>
        </p:txBody>
      </p:sp>
      <p:sp>
        <p:nvSpPr>
          <p:cNvPr id="181250" name="Tekstvak 1">
            <a:extLst>
              <a:ext uri="{FF2B5EF4-FFF2-40B4-BE49-F238E27FC236}">
                <a16:creationId xmlns:a16="http://schemas.microsoft.com/office/drawing/2014/main" id="{782C5FDB-BFA8-A9D9-FA7A-2C689BE8149A}"/>
              </a:ext>
            </a:extLst>
          </p:cNvPr>
          <p:cNvSpPr txBox="1">
            <a:spLocks noChangeArrowheads="1"/>
          </p:cNvSpPr>
          <p:nvPr/>
        </p:nvSpPr>
        <p:spPr bwMode="auto">
          <a:xfrm>
            <a:off x="2627313" y="2060575"/>
            <a:ext cx="184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nl-NL" altLang="nl-BE" sz="2400"/>
          </a:p>
          <a:p>
            <a:pPr eaLnBrk="1" hangingPunct="1">
              <a:spcBef>
                <a:spcPct val="0"/>
              </a:spcBef>
              <a:buFontTx/>
              <a:buNone/>
            </a:pPr>
            <a:endParaRPr lang="nl-NL" altLang="nl-BE" sz="2400"/>
          </a:p>
          <a:p>
            <a:pPr eaLnBrk="1" hangingPunct="1">
              <a:spcBef>
                <a:spcPct val="0"/>
              </a:spcBef>
              <a:buFontTx/>
              <a:buNone/>
            </a:pPr>
            <a:endParaRPr lang="nl-NL" altLang="nl-BE" sz="2400"/>
          </a:p>
        </p:txBody>
      </p:sp>
      <p:sp>
        <p:nvSpPr>
          <p:cNvPr id="181251" name="Titel 1">
            <a:extLst>
              <a:ext uri="{FF2B5EF4-FFF2-40B4-BE49-F238E27FC236}">
                <a16:creationId xmlns:a16="http://schemas.microsoft.com/office/drawing/2014/main" id="{5DD8DEA4-7435-1AC7-FA03-67624AF6ED71}"/>
              </a:ext>
            </a:extLst>
          </p:cNvPr>
          <p:cNvSpPr>
            <a:spLocks noGrp="1"/>
          </p:cNvSpPr>
          <p:nvPr>
            <p:ph type="title"/>
          </p:nvPr>
        </p:nvSpPr>
        <p:spPr>
          <a:xfrm>
            <a:off x="0" y="0"/>
            <a:ext cx="4572000" cy="3429000"/>
          </a:xfrm>
        </p:spPr>
        <p:txBody>
          <a:bodyPr/>
          <a:lstStyle/>
          <a:p>
            <a:r>
              <a:rPr lang="nl-NL" altLang="nl-BE" sz="2800" b="1" i="1">
                <a:latin typeface="Helvetica" pitchFamily="2" charset="0"/>
                <a:ea typeface="ＭＳ Ｐゴシック" panose="020B0600070205080204" pitchFamily="34" charset="-128"/>
              </a:rPr>
              <a:t>Reuzenbalsemien (Impatiens glandulifera)</a:t>
            </a:r>
          </a:p>
        </p:txBody>
      </p:sp>
      <p:pic>
        <p:nvPicPr>
          <p:cNvPr id="181252" name="Afbeelding 3" descr="Impatiens_glandulifera_350k_A4_P.png">
            <a:extLst>
              <a:ext uri="{FF2B5EF4-FFF2-40B4-BE49-F238E27FC236}">
                <a16:creationId xmlns:a16="http://schemas.microsoft.com/office/drawing/2014/main" id="{3AE48750-4DA0-A8B7-D401-241E6CCEB2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09563"/>
            <a:ext cx="4413250" cy="62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a:extLst>
              <a:ext uri="{FF2B5EF4-FFF2-40B4-BE49-F238E27FC236}">
                <a16:creationId xmlns:a16="http://schemas.microsoft.com/office/drawing/2014/main" id="{8EFFEA98-4790-2B83-A603-78018C43E4EE}"/>
              </a:ext>
            </a:extLst>
          </p:cNvPr>
          <p:cNvSpPr>
            <a:spLocks noChangeArrowheads="1"/>
          </p:cNvSpPr>
          <p:nvPr/>
        </p:nvSpPr>
        <p:spPr bwMode="auto">
          <a:xfrm>
            <a:off x="3810000" y="5727700"/>
            <a:ext cx="576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nl-NL" altLang="nl-BE" sz="2400"/>
          </a:p>
        </p:txBody>
      </p:sp>
      <p:sp>
        <p:nvSpPr>
          <p:cNvPr id="183298" name="Tekstvak 1">
            <a:extLst>
              <a:ext uri="{FF2B5EF4-FFF2-40B4-BE49-F238E27FC236}">
                <a16:creationId xmlns:a16="http://schemas.microsoft.com/office/drawing/2014/main" id="{C1AE1685-0654-887A-1715-70829ACF6B90}"/>
              </a:ext>
            </a:extLst>
          </p:cNvPr>
          <p:cNvSpPr txBox="1">
            <a:spLocks noChangeArrowheads="1"/>
          </p:cNvSpPr>
          <p:nvPr/>
        </p:nvSpPr>
        <p:spPr bwMode="auto">
          <a:xfrm>
            <a:off x="2627313" y="2060575"/>
            <a:ext cx="184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nl-NL" altLang="nl-BE" sz="2400"/>
          </a:p>
          <a:p>
            <a:pPr eaLnBrk="1" hangingPunct="1">
              <a:spcBef>
                <a:spcPct val="0"/>
              </a:spcBef>
              <a:buFontTx/>
              <a:buNone/>
            </a:pPr>
            <a:endParaRPr lang="nl-NL" altLang="nl-BE" sz="2400"/>
          </a:p>
          <a:p>
            <a:pPr eaLnBrk="1" hangingPunct="1">
              <a:spcBef>
                <a:spcPct val="0"/>
              </a:spcBef>
              <a:buFontTx/>
              <a:buNone/>
            </a:pPr>
            <a:endParaRPr lang="nl-NL" altLang="nl-BE" sz="2400"/>
          </a:p>
        </p:txBody>
      </p:sp>
      <p:sp>
        <p:nvSpPr>
          <p:cNvPr id="183299" name="Titel 1">
            <a:extLst>
              <a:ext uri="{FF2B5EF4-FFF2-40B4-BE49-F238E27FC236}">
                <a16:creationId xmlns:a16="http://schemas.microsoft.com/office/drawing/2014/main" id="{73EA03E2-881C-6D2B-2EE2-2E329C62D085}"/>
              </a:ext>
            </a:extLst>
          </p:cNvPr>
          <p:cNvSpPr>
            <a:spLocks noGrp="1"/>
          </p:cNvSpPr>
          <p:nvPr>
            <p:ph type="title"/>
          </p:nvPr>
        </p:nvSpPr>
        <p:spPr>
          <a:xfrm>
            <a:off x="0" y="0"/>
            <a:ext cx="4572000" cy="3429000"/>
          </a:xfrm>
        </p:spPr>
        <p:txBody>
          <a:bodyPr/>
          <a:lstStyle/>
          <a:p>
            <a:r>
              <a:rPr lang="nl-NL" altLang="nl-BE" sz="2800" b="1" i="1">
                <a:latin typeface="Helvetica" pitchFamily="2" charset="0"/>
                <a:ea typeface="ＭＳ Ｐゴシック" panose="020B0600070205080204" pitchFamily="34" charset="-128"/>
              </a:rPr>
              <a:t>Reuzenbalsemien (Impatiens glandulifera)</a:t>
            </a:r>
          </a:p>
        </p:txBody>
      </p:sp>
      <p:pic>
        <p:nvPicPr>
          <p:cNvPr id="183300" name="Afbeelding 3" descr="NBNSYS0000003189.png">
            <a:extLst>
              <a:ext uri="{FF2B5EF4-FFF2-40B4-BE49-F238E27FC236}">
                <a16:creationId xmlns:a16="http://schemas.microsoft.com/office/drawing/2014/main" id="{15863165-241D-65C4-C9CF-F4DF415F25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628650"/>
            <a:ext cx="4002088"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Titel 1">
            <a:extLst>
              <a:ext uri="{FF2B5EF4-FFF2-40B4-BE49-F238E27FC236}">
                <a16:creationId xmlns:a16="http://schemas.microsoft.com/office/drawing/2014/main" id="{4F924421-008A-C411-4D9D-4266E16C05A6}"/>
              </a:ext>
            </a:extLst>
          </p:cNvPr>
          <p:cNvSpPr>
            <a:spLocks noGrp="1"/>
          </p:cNvSpPr>
          <p:nvPr>
            <p:ph type="title"/>
          </p:nvPr>
        </p:nvSpPr>
        <p:spPr>
          <a:xfrm>
            <a:off x="0" y="0"/>
            <a:ext cx="9144000" cy="1052513"/>
          </a:xfrm>
        </p:spPr>
        <p:txBody>
          <a:bodyPr/>
          <a:lstStyle/>
          <a:p>
            <a:r>
              <a:rPr lang="nl-NL" altLang="nl-BE" sz="2800" b="1" i="1">
                <a:latin typeface="Helvetica" pitchFamily="2" charset="0"/>
                <a:ea typeface="ＭＳ Ｐゴシック" panose="020B0600070205080204" pitchFamily="34" charset="-128"/>
              </a:rPr>
              <a:t>Japanse duizendknoop (Reynoutria japonica)</a:t>
            </a:r>
          </a:p>
        </p:txBody>
      </p:sp>
      <p:pic>
        <p:nvPicPr>
          <p:cNvPr id="185346" name="Afbeelding 1" descr="Riesenknoeterich.jpg">
            <a:extLst>
              <a:ext uri="{FF2B5EF4-FFF2-40B4-BE49-F238E27FC236}">
                <a16:creationId xmlns:a16="http://schemas.microsoft.com/office/drawing/2014/main" id="{F1EE7668-BFB9-F5AC-AA72-89B0659ADD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3475" y="1052513"/>
            <a:ext cx="6877050" cy="515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itel 1">
            <a:extLst>
              <a:ext uri="{FF2B5EF4-FFF2-40B4-BE49-F238E27FC236}">
                <a16:creationId xmlns:a16="http://schemas.microsoft.com/office/drawing/2014/main" id="{13FA58D2-FC6E-5211-F0BF-F49C0520EA40}"/>
              </a:ext>
            </a:extLst>
          </p:cNvPr>
          <p:cNvSpPr>
            <a:spLocks noGrp="1"/>
          </p:cNvSpPr>
          <p:nvPr>
            <p:ph type="title"/>
          </p:nvPr>
        </p:nvSpPr>
        <p:spPr>
          <a:xfrm>
            <a:off x="0" y="0"/>
            <a:ext cx="9144000" cy="1052513"/>
          </a:xfrm>
        </p:spPr>
        <p:txBody>
          <a:bodyPr/>
          <a:lstStyle/>
          <a:p>
            <a:r>
              <a:rPr lang="nl-NL" altLang="nl-BE" sz="2800" b="1" i="1">
                <a:latin typeface="Helvetica" pitchFamily="2" charset="0"/>
                <a:ea typeface="ＭＳ Ｐゴシック" panose="020B0600070205080204" pitchFamily="34" charset="-128"/>
              </a:rPr>
              <a:t>Japanse duizendknoop (Reynoutria japonica)</a:t>
            </a:r>
          </a:p>
        </p:txBody>
      </p:sp>
      <p:pic>
        <p:nvPicPr>
          <p:cNvPr id="187394" name="Afbeelding 2" descr="Fallopia_japonica_rhizome.jpg">
            <a:extLst>
              <a:ext uri="{FF2B5EF4-FFF2-40B4-BE49-F238E27FC236}">
                <a16:creationId xmlns:a16="http://schemas.microsoft.com/office/drawing/2014/main" id="{5E10E3E2-7E03-0E39-B805-5936BBB699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052513"/>
            <a:ext cx="72009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itel 1">
            <a:extLst>
              <a:ext uri="{FF2B5EF4-FFF2-40B4-BE49-F238E27FC236}">
                <a16:creationId xmlns:a16="http://schemas.microsoft.com/office/drawing/2014/main" id="{FE47777A-3338-6799-62E6-0DEC4E6BA29C}"/>
              </a:ext>
            </a:extLst>
          </p:cNvPr>
          <p:cNvSpPr>
            <a:spLocks noGrp="1"/>
          </p:cNvSpPr>
          <p:nvPr>
            <p:ph type="title"/>
          </p:nvPr>
        </p:nvSpPr>
        <p:spPr>
          <a:xfrm>
            <a:off x="0" y="0"/>
            <a:ext cx="9144000" cy="1052513"/>
          </a:xfrm>
        </p:spPr>
        <p:txBody>
          <a:bodyPr/>
          <a:lstStyle/>
          <a:p>
            <a:r>
              <a:rPr lang="nl-NL" altLang="nl-BE" sz="2800" b="1" i="1">
                <a:latin typeface="Helvetica" pitchFamily="2" charset="0"/>
                <a:ea typeface="ＭＳ Ｐゴシック" panose="020B0600070205080204" pitchFamily="34" charset="-128"/>
              </a:rPr>
              <a:t>Japanse duizendknoop (Reynoutria japonica)</a:t>
            </a:r>
          </a:p>
        </p:txBody>
      </p:sp>
      <p:pic>
        <p:nvPicPr>
          <p:cNvPr id="189442" name="Afbeelding 1" descr="Fallopia-japonica(Staude).jpg">
            <a:extLst>
              <a:ext uri="{FF2B5EF4-FFF2-40B4-BE49-F238E27FC236}">
                <a16:creationId xmlns:a16="http://schemas.microsoft.com/office/drawing/2014/main" id="{3161F7AF-FA69-A0ED-D002-965618DFE42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2038" y="1052513"/>
            <a:ext cx="7019925" cy="526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itel 1">
            <a:extLst>
              <a:ext uri="{FF2B5EF4-FFF2-40B4-BE49-F238E27FC236}">
                <a16:creationId xmlns:a16="http://schemas.microsoft.com/office/drawing/2014/main" id="{CF843790-D20B-76AF-1212-A7CF60D0D745}"/>
              </a:ext>
            </a:extLst>
          </p:cNvPr>
          <p:cNvSpPr>
            <a:spLocks noGrp="1"/>
          </p:cNvSpPr>
          <p:nvPr>
            <p:ph type="title"/>
          </p:nvPr>
        </p:nvSpPr>
        <p:spPr>
          <a:xfrm>
            <a:off x="0" y="0"/>
            <a:ext cx="9144000" cy="1052513"/>
          </a:xfrm>
        </p:spPr>
        <p:txBody>
          <a:bodyPr/>
          <a:lstStyle/>
          <a:p>
            <a:r>
              <a:rPr lang="nl-NL" altLang="nl-BE" sz="2800" b="1" i="1">
                <a:latin typeface="Helvetica" pitchFamily="2" charset="0"/>
                <a:ea typeface="ＭＳ Ｐゴシック" panose="020B0600070205080204" pitchFamily="34" charset="-128"/>
              </a:rPr>
              <a:t>Japanse duizendknoop (Reynoutria japonica)</a:t>
            </a:r>
          </a:p>
        </p:txBody>
      </p:sp>
      <p:pic>
        <p:nvPicPr>
          <p:cNvPr id="191490" name="Afbeelding 1" descr="Reynoutria_japonica_val-de-grace-amiens_80_26082007_6.jpg">
            <a:extLst>
              <a:ext uri="{FF2B5EF4-FFF2-40B4-BE49-F238E27FC236}">
                <a16:creationId xmlns:a16="http://schemas.microsoft.com/office/drawing/2014/main" id="{4DA5B70F-2325-F9AC-64E1-971247860E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8188" y="1052513"/>
            <a:ext cx="7667625"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itel 1">
            <a:extLst>
              <a:ext uri="{FF2B5EF4-FFF2-40B4-BE49-F238E27FC236}">
                <a16:creationId xmlns:a16="http://schemas.microsoft.com/office/drawing/2014/main" id="{57CA4AD0-7A49-892B-07DD-3EBFC55D251F}"/>
              </a:ext>
            </a:extLst>
          </p:cNvPr>
          <p:cNvSpPr>
            <a:spLocks noGrp="1"/>
          </p:cNvSpPr>
          <p:nvPr>
            <p:ph type="title"/>
          </p:nvPr>
        </p:nvSpPr>
        <p:spPr>
          <a:xfrm>
            <a:off x="0" y="0"/>
            <a:ext cx="9144000" cy="1052513"/>
          </a:xfrm>
        </p:spPr>
        <p:txBody>
          <a:bodyPr/>
          <a:lstStyle/>
          <a:p>
            <a:r>
              <a:rPr lang="nl-NL" altLang="nl-BE" sz="2800" b="1" i="1">
                <a:latin typeface="Helvetica" pitchFamily="2" charset="0"/>
                <a:ea typeface="ＭＳ Ｐゴシック" panose="020B0600070205080204" pitchFamily="34" charset="-128"/>
              </a:rPr>
              <a:t>Japanse duizendknoop (Reynoutria japonica)</a:t>
            </a:r>
          </a:p>
        </p:txBody>
      </p:sp>
      <p:pic>
        <p:nvPicPr>
          <p:cNvPr id="193538" name="Afbeelding 1" descr="Fallopia_japonica_13_ies.jpg">
            <a:extLst>
              <a:ext uri="{FF2B5EF4-FFF2-40B4-BE49-F238E27FC236}">
                <a16:creationId xmlns:a16="http://schemas.microsoft.com/office/drawing/2014/main" id="{157B21A3-054D-C4CB-DF1E-FE8DCF715D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4325" y="1052513"/>
            <a:ext cx="5975350"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Default Design">
  <a:themeElements>
    <a:clrScheme name="">
      <a:dk1>
        <a:srgbClr val="000000"/>
      </a:dk1>
      <a:lt1>
        <a:srgbClr val="0710FF"/>
      </a:lt1>
      <a:dk2>
        <a:srgbClr val="FFFB05"/>
      </a:dk2>
      <a:lt2>
        <a:srgbClr val="808080"/>
      </a:lt2>
      <a:accent1>
        <a:srgbClr val="00CC99"/>
      </a:accent1>
      <a:accent2>
        <a:srgbClr val="3333CC"/>
      </a:accent2>
      <a:accent3>
        <a:srgbClr val="AAAA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1"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1" u="none" strike="noStrike" cap="none" normalizeH="0" baseline="0" smtClean="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0710FF"/>
    </a:lt1>
    <a:dk2>
      <a:srgbClr val="FFFB05"/>
    </a:dk2>
    <a:lt2>
      <a:srgbClr val="808080"/>
    </a:lt2>
    <a:accent1>
      <a:srgbClr val="00CC99"/>
    </a:accent1>
    <a:accent2>
      <a:srgbClr val="3333CC"/>
    </a:accent2>
    <a:accent3>
      <a:srgbClr val="AAAA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
    <a:dk1>
      <a:srgbClr val="000000"/>
    </a:dk1>
    <a:lt1>
      <a:srgbClr val="0710FF"/>
    </a:lt1>
    <a:dk2>
      <a:srgbClr val="FFFB05"/>
    </a:dk2>
    <a:lt2>
      <a:srgbClr val="808080"/>
    </a:lt2>
    <a:accent1>
      <a:srgbClr val="00CC99"/>
    </a:accent1>
    <a:accent2>
      <a:srgbClr val="3333CC"/>
    </a:accent2>
    <a:accent3>
      <a:srgbClr val="AAAA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
    <a:dk1>
      <a:srgbClr val="000000"/>
    </a:dk1>
    <a:lt1>
      <a:srgbClr val="0710FF"/>
    </a:lt1>
    <a:dk2>
      <a:srgbClr val="FFFB05"/>
    </a:dk2>
    <a:lt2>
      <a:srgbClr val="808080"/>
    </a:lt2>
    <a:accent1>
      <a:srgbClr val="00CC99"/>
    </a:accent1>
    <a:accent2>
      <a:srgbClr val="3333CC"/>
    </a:accent2>
    <a:accent3>
      <a:srgbClr val="AAAA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10650</TotalTime>
  <Words>5876</Words>
  <Application>Microsoft Office PowerPoint</Application>
  <PresentationFormat>Diavoorstelling (4:3)</PresentationFormat>
  <Paragraphs>1002</Paragraphs>
  <Slides>143</Slides>
  <Notes>134</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143</vt:i4>
      </vt:variant>
    </vt:vector>
  </HeadingPairs>
  <TitlesOfParts>
    <vt:vector size="151" baseType="lpstr">
      <vt:lpstr>ＭＳ Ｐゴシック</vt:lpstr>
      <vt:lpstr>Apple Casual</vt:lpstr>
      <vt:lpstr>-apple-system</vt:lpstr>
      <vt:lpstr>Arial</vt:lpstr>
      <vt:lpstr>Helvetica</vt:lpstr>
      <vt:lpstr>Times</vt:lpstr>
      <vt:lpstr>Times New Roman</vt:lpstr>
      <vt:lpstr>Default Design</vt:lpstr>
      <vt:lpstr>Vruchten &amp; zaden op reis !</vt:lpstr>
      <vt:lpstr>Planten op reis  !</vt:lpstr>
      <vt:lpstr>PowerPoint-presentatie</vt:lpstr>
      <vt:lpstr>Tamme kastanje (Castanea sativa)</vt:lpstr>
      <vt:lpstr>Paardenkastanje (Aesculus hippocastanum)</vt:lpstr>
      <vt:lpstr>Vruchten en zaden</vt:lpstr>
      <vt:lpstr>Ruig viooltje (Viola hirta)</vt:lpstr>
      <vt:lpstr>Ruig viooltje  (Viola hirta)  cleistogame bloemen …</vt:lpstr>
      <vt:lpstr>Ruig viooltje  (Viola hirta)  … en cleistogame vruchten</vt:lpstr>
      <vt:lpstr>Amficarpie</vt:lpstr>
      <vt:lpstr>Geocarpie  Aardnoot (Arachis hypogaea)</vt:lpstr>
      <vt:lpstr>Bloem van een kers : met vruchtbeginsel</vt:lpstr>
      <vt:lpstr>Steenvrucht van Pruim en Perzik</vt:lpstr>
      <vt:lpstr>Ontwikkeling van steenvrucht : Kers</vt:lpstr>
      <vt:lpstr>Driebladcitrus   (Poncirus trifoliata)</vt:lpstr>
      <vt:lpstr>Driebladcitrus   (Poncirus trifoliata)</vt:lpstr>
      <vt:lpstr>Bessen : citrusvruchten</vt:lpstr>
      <vt:lpstr>Bessen : citrusvrucht (hesperidium)</vt:lpstr>
      <vt:lpstr>Hoe gaan planten op reis ?</vt:lpstr>
      <vt:lpstr>vanzelf :   Ballistochorie</vt:lpstr>
      <vt:lpstr>kluisvrucht  Ooievaarsbek (Geranium sp.)</vt:lpstr>
      <vt:lpstr>bes (pepo)  Springkomkommer (Ecballium elaterium)</vt:lpstr>
      <vt:lpstr>doosvrucht :  Gehoornde klaverzuring (Oxalis corniculata)</vt:lpstr>
      <vt:lpstr>doosvrucht  Reuzenbalsemien (Impatiens glandulifera)</vt:lpstr>
      <vt:lpstr>met de wind :   Anemochorie</vt:lpstr>
      <vt:lpstr>nootje   Paardenbloem (Taraxacum sp.)</vt:lpstr>
      <vt:lpstr>xxxxx</vt:lpstr>
      <vt:lpstr>tweedelige splitvrucht   Esdoorn (Acer sp.)</vt:lpstr>
      <vt:lpstr>doosvrucht   Mahonieboom : vrucht &amp; zaden</vt:lpstr>
      <vt:lpstr>Convergentie van DIASPOREN : functie &amp; vorm</vt:lpstr>
      <vt:lpstr>Stepperollers :   diasporen !</vt:lpstr>
      <vt:lpstr>Roos van Jericho (Anastatica hierochuntica)</vt:lpstr>
      <vt:lpstr>Pruikenboom (Cotinus coggygria)</vt:lpstr>
      <vt:lpstr>Stepperollers in Australië (2016)</vt:lpstr>
      <vt:lpstr>Stepperollers in USA (2016)</vt:lpstr>
      <vt:lpstr>Stepperollers in USA (2016)</vt:lpstr>
      <vt:lpstr>Vruchtjes, omgeven door vergroot bloemdek</vt:lpstr>
      <vt:lpstr>Stofzaad: Zuurbesbremraap</vt:lpstr>
      <vt:lpstr>met dieren, van binnen   Endozoöchorie</vt:lpstr>
      <vt:lpstr>Rode bessen, onweerstaanbaar</vt:lpstr>
      <vt:lpstr>Gewone taxus (Taxus baccata)</vt:lpstr>
      <vt:lpstr>Verleidelijke vruchten van een palm</vt:lpstr>
      <vt:lpstr>met dieren, van buiten  Epizoöchorie</vt:lpstr>
      <vt:lpstr>dopvruchtjes   Nagelkruid (Geum sp.)</vt:lpstr>
      <vt:lpstr>Gemzenhoorn (Proboscidea louisianica)</vt:lpstr>
      <vt:lpstr>Gemzenhoorn (Proboscidea louisianica)</vt:lpstr>
      <vt:lpstr>Gemzenhoorn (Proboscidea louisianica)</vt:lpstr>
      <vt:lpstr>doosvrucht   Gemzenhoorn (Proboscidea louisianica)</vt:lpstr>
      <vt:lpstr>Duivelsklauw (Harpagophytum procumbens)</vt:lpstr>
      <vt:lpstr>Duivelsklauw (Harpagophytum procumbens)</vt:lpstr>
      <vt:lpstr>met de mieren   Myrmecochorie</vt:lpstr>
      <vt:lpstr>Stinkende gouwe (Chelidonium majus)</vt:lpstr>
      <vt:lpstr>doosvrucht   Stinkende gouwe (Chelidonium majus)</vt:lpstr>
      <vt:lpstr>met het water  Hydrochorie</vt:lpstr>
      <vt:lpstr>staalname  Hydrochorie</vt:lpstr>
      <vt:lpstr>zeilend op het water   Pleustochorie</vt:lpstr>
      <vt:lpstr>zaden van wilgen</vt:lpstr>
      <vt:lpstr>regendruppels: Goudveil (Chrysosplenium)</vt:lpstr>
      <vt:lpstr>met het zeewater   Thalassochorie</vt:lpstr>
      <vt:lpstr>Kokospalm (Cocos nucifera)</vt:lpstr>
      <vt:lpstr>Kokospalm (Cocos nucifera)</vt:lpstr>
      <vt:lpstr>Kokospalm (Cocos nucifera)</vt:lpstr>
      <vt:lpstr>Kokospalm (Cocos nucifera)</vt:lpstr>
      <vt:lpstr>Kokospalm (Cocos nucifera)</vt:lpstr>
      <vt:lpstr>Kokospalm (Cocos nucifera)</vt:lpstr>
      <vt:lpstr>Mangrovepalm (Nypa fruticans)</vt:lpstr>
      <vt:lpstr>Mangrovepalm (Nypa fruticans)</vt:lpstr>
      <vt:lpstr>Mangrovepalm (Nypa fruticans)</vt:lpstr>
      <vt:lpstr>Dubbele kokosnoot (Lodoicea maldivica)</vt:lpstr>
      <vt:lpstr>Dubbele kokosnoot (Lodoicea maldivica)</vt:lpstr>
      <vt:lpstr>Dubbele kokosnoot (Lodoicea maldivica)</vt:lpstr>
      <vt:lpstr>Dubbele kokosnoot (Lodoicea maldivica)</vt:lpstr>
      <vt:lpstr>“Drift seed”   Entada phaseoloides</vt:lpstr>
      <vt:lpstr>met de mens   Anthropochorie</vt:lpstr>
      <vt:lpstr>Anthropochorie : Straatgras (Poa annua)</vt:lpstr>
      <vt:lpstr>Anthropochorie : Zandraket (Arabidopsis thaliana)</vt:lpstr>
      <vt:lpstr>Anthropochorie : Maïs (Zea mays)</vt:lpstr>
      <vt:lpstr>Transport van runderen in natuurreservaten</vt:lpstr>
      <vt:lpstr>Op reis doorheen de tijd</vt:lpstr>
      <vt:lpstr>in de bodem   Historisch-ecologisch onderzoek</vt:lpstr>
      <vt:lpstr>Kieming van zaden van orchideeën </vt:lpstr>
      <vt:lpstr>in de bodem / mens  Dadelpalm  (Phoenix dactylifera)</vt:lpstr>
      <vt:lpstr>Dadelpalm  (Phoenix dactylifera)</vt:lpstr>
      <vt:lpstr>Dadelpalm (Phoenix dactylifera), eofyl</vt:lpstr>
      <vt:lpstr>Indische lotus (Nelumbo nucifera), dopvruchtjes</vt:lpstr>
      <vt:lpstr>door de mens   Verzamelen van zaden</vt:lpstr>
      <vt:lpstr>Reinigen van zaden</vt:lpstr>
      <vt:lpstr>Lange-termijn bewaring van zaden</vt:lpstr>
      <vt:lpstr>Zaadbanken van peulvruchten</vt:lpstr>
      <vt:lpstr>Invasieve soorten &amp; exoten</vt:lpstr>
      <vt:lpstr>Reuzenbalsemien (Impatiens glandulifera)</vt:lpstr>
      <vt:lpstr>Reuzenbalsemien (Impatiens glandulifera)</vt:lpstr>
      <vt:lpstr>Reuzenbalsemien (Impatiens glandulifera)</vt:lpstr>
      <vt:lpstr>Reuzenbalsemien (Impatiens glandulifera)</vt:lpstr>
      <vt:lpstr>Japanse duizendknoop (Reynoutria japonica)</vt:lpstr>
      <vt:lpstr>Japanse duizendknoop (Reynoutria japonica)</vt:lpstr>
      <vt:lpstr>Japanse duizendknoop (Reynoutria japonica)</vt:lpstr>
      <vt:lpstr>Japanse duizendknoop (Reynoutria japonica)</vt:lpstr>
      <vt:lpstr>Japanse duizendknoop (Reynoutria japonica)</vt:lpstr>
      <vt:lpstr>Japanse duizendknoop (Reynoutria japonica)</vt:lpstr>
      <vt:lpstr>Japanse duizendknoop (Reynoutria japonica)</vt:lpstr>
      <vt:lpstr>Japanse duizendknoop (Reynoutria japonica)</vt:lpstr>
      <vt:lpstr>Typologie</vt:lpstr>
      <vt:lpstr>Bessen : Tomaat, Komkommer (pepo)</vt:lpstr>
      <vt:lpstr>Bessen : Kruisbes</vt:lpstr>
      <vt:lpstr>Bessen : Kiwi (Actinidia species)</vt:lpstr>
      <vt:lpstr>PowerPoint-presentatie</vt:lpstr>
      <vt:lpstr>Splitvruchten</vt:lpstr>
      <vt:lpstr>Splitvruchten in de Schermbloemenfamilie</vt:lpstr>
      <vt:lpstr>Splitvruchten : 2- &amp; 5-tallig</vt:lpstr>
      <vt:lpstr>Splitvruchten in de Ooievaarsbekfamilie : Reigersbek (Erodium)</vt:lpstr>
      <vt:lpstr>Kluisvruchten :  3- &amp; 5-tallig</vt:lpstr>
      <vt:lpstr>Nootjes in de Asterfamilie : Tandzaad (Bidens)</vt:lpstr>
      <vt:lpstr>Dopvruchtjes bij Speenkruid  (Ranunculus ficaria)</vt:lpstr>
      <vt:lpstr>Peulen in de Vlinderbloemenfamilie :  Rolklaver (Lotus)</vt:lpstr>
      <vt:lpstr>PowerPoint-presentatie</vt:lpstr>
      <vt:lpstr>Peulen in de Vlinderbloemenfamilie :  variaties op een thema</vt:lpstr>
      <vt:lpstr>Kokervruchten</vt:lpstr>
      <vt:lpstr>Hauwen en hauwtjes : Kruisbloemenfamilie</vt:lpstr>
      <vt:lpstr>Hauwen : Zandraket  (Arabidopsis thaliana)</vt:lpstr>
      <vt:lpstr>Hauwen : Slanke waterkers  (Nasturtium microphyllum)</vt:lpstr>
      <vt:lpstr>Hauwtjes : Rood herderstasje (Capsella rubra)</vt:lpstr>
      <vt:lpstr>Hauwtjes : Tuinjudaspenning (Lunaria annua)</vt:lpstr>
      <vt:lpstr>Doosvruchten :   poriën, kleppen</vt:lpstr>
      <vt:lpstr>Doosvrucht met poriën : Slaapbol</vt:lpstr>
      <vt:lpstr>PowerPoint-presentatie</vt:lpstr>
      <vt:lpstr>PowerPoint-presentatie</vt:lpstr>
      <vt:lpstr>PowerPoint-presentatie</vt:lpstr>
      <vt:lpstr>PowerPoint-presentatie</vt:lpstr>
      <vt:lpstr>PowerPoint-presentatie</vt:lpstr>
      <vt:lpstr>Doosvrucht met kleppen :  Stinkende gouwe (Chelidonium majus)</vt:lpstr>
      <vt:lpstr>PowerPoint-presentatie</vt:lpstr>
      <vt:lpstr>“Schijn”vruchten : Aardbei</vt:lpstr>
      <vt:lpstr>“Schijn”vruchten : Aardbei</vt:lpstr>
      <vt:lpstr>“Schijn”vruchten : Ananas</vt:lpstr>
      <vt:lpstr>“Schijn”vruchten : Ananas</vt:lpstr>
      <vt:lpstr>“Schijn”vruchten : Rozenbottel</vt:lpstr>
      <vt:lpstr>“Schijn”vruchten : Rozenbottel</vt:lpstr>
      <vt:lpstr>PowerPoint-presentatie</vt:lpstr>
      <vt:lpstr>“Schijn”vruchten : Appelvrucht</vt:lpstr>
      <vt:lpstr>PowerPoint-presentatie</vt:lpstr>
      <vt:lpstr>PowerPoint-presentatie</vt:lpstr>
      <vt:lpstr>PowerPoint-presentatie</vt:lpstr>
    </vt:vector>
  </TitlesOfParts>
  <Company>RUG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MV1. Vruchten of zaden</dc:title>
  <dc:creator>RNieuwborg</dc:creator>
  <cp:lastModifiedBy>Chantal Dugardin</cp:lastModifiedBy>
  <cp:revision>135</cp:revision>
  <cp:lastPrinted>2014-08-14T16:36:12Z</cp:lastPrinted>
  <dcterms:created xsi:type="dcterms:W3CDTF">2010-09-10T15:22:00Z</dcterms:created>
  <dcterms:modified xsi:type="dcterms:W3CDTF">2022-10-17T07:00:07Z</dcterms:modified>
</cp:coreProperties>
</file>